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sldIdLst>
    <p:sldId id="284" r:id="rId2"/>
    <p:sldId id="343" r:id="rId3"/>
    <p:sldId id="348" r:id="rId4"/>
    <p:sldId id="318" r:id="rId5"/>
    <p:sldId id="322" r:id="rId6"/>
    <p:sldId id="344" r:id="rId7"/>
    <p:sldId id="345" r:id="rId8"/>
    <p:sldId id="338" r:id="rId9"/>
    <p:sldId id="339" r:id="rId10"/>
    <p:sldId id="326" r:id="rId11"/>
    <p:sldId id="327" r:id="rId12"/>
    <p:sldId id="328" r:id="rId13"/>
    <p:sldId id="329" r:id="rId14"/>
    <p:sldId id="330" r:id="rId15"/>
    <p:sldId id="331" r:id="rId16"/>
    <p:sldId id="332" r:id="rId17"/>
    <p:sldId id="333" r:id="rId18"/>
    <p:sldId id="275" r:id="rId19"/>
    <p:sldId id="277" r:id="rId20"/>
    <p:sldId id="281" r:id="rId21"/>
    <p:sldId id="278" r:id="rId22"/>
    <p:sldId id="279" r:id="rId23"/>
    <p:sldId id="292" r:id="rId24"/>
    <p:sldId id="280" r:id="rId25"/>
    <p:sldId id="289" r:id="rId26"/>
    <p:sldId id="294" r:id="rId27"/>
    <p:sldId id="295" r:id="rId28"/>
    <p:sldId id="296" r:id="rId29"/>
    <p:sldId id="297" r:id="rId30"/>
    <p:sldId id="346" r:id="rId31"/>
  </p:sldIdLst>
  <p:sldSz cx="9144000" cy="6858000" type="screen4x3"/>
  <p:notesSz cx="6858000" cy="9144000"/>
  <p:custDataLst>
    <p:tags r:id="rId33"/>
  </p:custDataLst>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FF00"/>
    <a:srgbClr val="99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58"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81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7678E9B-2905-496E-8867-74C55836223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calspace.ucsd.edu/virtualmuseum/Glossary_Climate/gloss_s-z.shtml#solarconstant" TargetMode="External"/><Relationship Id="rId3" Type="http://schemas.openxmlformats.org/officeDocument/2006/relationships/hyperlink" Target="http://calspace.ucsd.edu/virtualmuseum/Glossary_Astro/gloss_a-f.shtml#energy" TargetMode="External"/><Relationship Id="rId7" Type="http://schemas.openxmlformats.org/officeDocument/2006/relationships/hyperlink" Target="http://calspace.ucsd.edu/virtualmuseum/Glossary_Astro/gloss_a-f.shtml#equator" TargetMode="External"/><Relationship Id="rId12" Type="http://schemas.openxmlformats.org/officeDocument/2006/relationships/hyperlink" Target="http://calspace.ucsd.edu/virtualmuseum/Glossary_Climate/gloss_s-z.shtml#tempunits"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calspace.ucsd.edu/virtualmuseum/Glossary_Astro/gloss_g-l.shtml#heat" TargetMode="External"/><Relationship Id="rId11" Type="http://schemas.openxmlformats.org/officeDocument/2006/relationships/hyperlink" Target="http://calspace.ucsd.edu/virtualmuseum/Glossary_Climate/gloss_g-l.shtml#greenhouseeffect" TargetMode="External"/><Relationship Id="rId5" Type="http://schemas.openxmlformats.org/officeDocument/2006/relationships/hyperlink" Target="http://calspace.ucsd.edu/virtualmuseum/Glossary_Astro/gloss_a-f.shtml#atmosphere" TargetMode="External"/><Relationship Id="rId10" Type="http://schemas.openxmlformats.org/officeDocument/2006/relationships/hyperlink" Target="http://calspace.ucsd.edu/virtualmuseum/Glossary_Climate/gloss_g-l.shtml#infraredrad" TargetMode="External"/><Relationship Id="rId4" Type="http://schemas.openxmlformats.org/officeDocument/2006/relationships/hyperlink" Target="http://calspace.ucsd.edu/virtualmuseum/Glossary_Climate/gloss_g-l.shtml#latentheat" TargetMode="External"/><Relationship Id="rId9" Type="http://schemas.openxmlformats.org/officeDocument/2006/relationships/hyperlink" Target="http://calspace.ucsd.edu/virtualmuseum/Glossary_Climate/gloss_a-f.shtml#albedo"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2940D-48CF-4D11-83A2-ACB70D00939A}" type="slidenum">
              <a:rPr lang="en-US"/>
              <a:pPr/>
              <a:t>2</a:t>
            </a:fld>
            <a:endParaRPr lang="en-US"/>
          </a:p>
        </p:txBody>
      </p:sp>
      <p:sp>
        <p:nvSpPr>
          <p:cNvPr id="136194" name="Rectangle 2"/>
          <p:cNvSpPr>
            <a:spLocks noRot="1" noChangeArrowheads="1" noTextEdit="1"/>
          </p:cNvSpPr>
          <p:nvPr>
            <p:ph type="sldImg"/>
          </p:nvPr>
        </p:nvSpPr>
        <p:spPr>
          <a:xfrm>
            <a:off x="1144588" y="685800"/>
            <a:ext cx="4572000" cy="3429000"/>
          </a:xfrm>
          <a:ln/>
        </p:spPr>
      </p:sp>
      <p:sp>
        <p:nvSpPr>
          <p:cNvPr id="136195" name="Rectangle 3"/>
          <p:cNvSpPr>
            <a:spLocks noGrp="1" noChangeArrowheads="1"/>
          </p:cNvSpPr>
          <p:nvPr>
            <p:ph type="body" idx="1"/>
          </p:nvPr>
        </p:nvSpPr>
        <p:spPr/>
        <p:txBody>
          <a:bodyPr/>
          <a:lstStyle/>
          <a:p>
            <a:r>
              <a:rPr lang="en-US"/>
              <a:t>At the molecular level the addition of heat energy increases the speed with which molecules move while the loss of heat energy decreases their rate of motion. Heat energy is required to break hydrogen bonds between water molecules, and heat is released when hydrogen bonds are formed. The addition of heat to water causes a relatively small change in the temperature of the water, because much of the heat energy is used to disrupt the hydrogen bonds. These bonds must be broken before the molecules are able to move more rapidly. When heat is removed from water, the molecules slow, many additional hydrogen bonds are formed, and considerable energy is released as heat, which prevents any rapid drop in temperature.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0000A-F196-4A8E-AFBE-BC10732CA558}" type="slidenum">
              <a:rPr lang="en-US"/>
              <a:pPr/>
              <a:t>3</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a:t>At the molecular level the addition of heat energy increases the speed with which molecules move while the loss of heat energy decreases their rate of motion. Heat energy is required to break hydrogen bonds between water molecules, and heat is released when hydrogen bonds are formed. The addition of heat to water causes a relatively small change in the temperature of the water, because much of the heat energy is used to disrupt the hydrogen bonds. These bonds must be broken before the molecules are able to move more rapidly. When heat is removed from water, the molecules slow, many additional hydrogen bonds are formed, and considerable energy is released as heat, which prevents any rapid drop in temperature.  </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Run 5 miles, walk 2 hrs.</a:t>
            </a:r>
            <a:endParaRPr lang="en-US" dirty="0"/>
          </a:p>
        </p:txBody>
      </p:sp>
      <p:sp>
        <p:nvSpPr>
          <p:cNvPr id="4" name="Slide Number Placeholder 3"/>
          <p:cNvSpPr>
            <a:spLocks noGrp="1"/>
          </p:cNvSpPr>
          <p:nvPr>
            <p:ph type="sldNum" sz="quarter" idx="10"/>
          </p:nvPr>
        </p:nvSpPr>
        <p:spPr/>
        <p:txBody>
          <a:bodyPr/>
          <a:lstStyle/>
          <a:p>
            <a:fld id="{C7678E9B-2905-496E-8867-74C558362230}"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84CC4B-2304-4FF0-B1F7-E79B87F8B1AA}" type="slidenum">
              <a:rPr lang="en-US"/>
              <a:pPr/>
              <a:t>17</a:t>
            </a:fld>
            <a:endParaRPr lang="en-US"/>
          </a:p>
        </p:txBody>
      </p:sp>
      <p:sp>
        <p:nvSpPr>
          <p:cNvPr id="119810" name="Rectangle 2"/>
          <p:cNvSpPr>
            <a:spLocks noRot="1" noChangeArrowheads="1" noTextEdit="1"/>
          </p:cNvSpPr>
          <p:nvPr>
            <p:ph type="sldImg"/>
          </p:nvPr>
        </p:nvSpPr>
        <p:spPr>
          <a:xfrm>
            <a:off x="1144588" y="685800"/>
            <a:ext cx="4572000" cy="3429000"/>
          </a:xfrm>
          <a:ln/>
        </p:spPr>
      </p:sp>
      <p:sp>
        <p:nvSpPr>
          <p:cNvPr id="119811" name="Rectangle 3"/>
          <p:cNvSpPr>
            <a:spLocks noGrp="1" noChangeArrowheads="1"/>
          </p:cNvSpPr>
          <p:nvPr>
            <p:ph type="body" idx="1"/>
          </p:nvPr>
        </p:nvSpPr>
        <p:spPr/>
        <p:txBody>
          <a:bodyPr/>
          <a:lstStyle/>
          <a:p>
            <a:r>
              <a:rPr lang="en-US"/>
              <a:t>The average amount of evaporation from the sea surface is about 120 cm/yr or about 9 x 10^13  gallons perday</a:t>
            </a:r>
          </a:p>
          <a:p>
            <a:endParaRPr lang="en-US"/>
          </a:p>
          <a:p>
            <a:r>
              <a:rPr lang="en-US"/>
              <a:t>Evaporation energy roughly equivalent to 10,000 atomic bombs</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31A73-88FD-4FB9-979D-43077539AA76}" type="slidenum">
              <a:rPr lang="en-US"/>
              <a:pPr/>
              <a:t>20</a:t>
            </a:fld>
            <a:endParaRPr lang="en-US"/>
          </a:p>
        </p:txBody>
      </p:sp>
      <p:sp>
        <p:nvSpPr>
          <p:cNvPr id="37890" name="Rectangle 2"/>
          <p:cNvSpPr>
            <a:spLocks noRot="1" noChangeArrowheads="1" noTextEdit="1"/>
          </p:cNvSpPr>
          <p:nvPr>
            <p:ph type="sldImg"/>
          </p:nvPr>
        </p:nvSpPr>
        <p:spPr>
          <a:xfrm>
            <a:off x="1144588" y="685800"/>
            <a:ext cx="4572000" cy="3429000"/>
          </a:xfrm>
          <a:ln/>
        </p:spPr>
      </p:sp>
      <p:sp>
        <p:nvSpPr>
          <p:cNvPr id="37891" name="Rectangle 3"/>
          <p:cNvSpPr>
            <a:spLocks noGrp="1" noChangeArrowheads="1"/>
          </p:cNvSpPr>
          <p:nvPr>
            <p:ph type="body" idx="1"/>
          </p:nvPr>
        </p:nvSpPr>
        <p:spPr/>
        <p:txBody>
          <a:bodyPr/>
          <a:lstStyle/>
          <a:p>
            <a:r>
              <a:rPr lang="en-US"/>
              <a:t>Equinox</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0B44F-B689-42BD-9317-1EA07D8E141F}" type="slidenum">
              <a:rPr lang="en-US"/>
              <a:pPr/>
              <a:t>22</a:t>
            </a:fld>
            <a:endParaRPr lang="en-US"/>
          </a:p>
        </p:txBody>
      </p:sp>
      <p:sp>
        <p:nvSpPr>
          <p:cNvPr id="34818" name="Rectangle 2"/>
          <p:cNvSpPr>
            <a:spLocks noRot="1" noChangeArrowheads="1" noTextEdit="1"/>
          </p:cNvSpPr>
          <p:nvPr>
            <p:ph type="sldImg"/>
          </p:nvPr>
        </p:nvSpPr>
        <p:spPr>
          <a:xfrm>
            <a:off x="1144588" y="685800"/>
            <a:ext cx="4572000" cy="3429000"/>
          </a:xfrm>
          <a:ln/>
        </p:spPr>
      </p:sp>
      <p:sp>
        <p:nvSpPr>
          <p:cNvPr id="34819" name="Rectangle 3"/>
          <p:cNvSpPr>
            <a:spLocks noGrp="1" noChangeArrowheads="1"/>
          </p:cNvSpPr>
          <p:nvPr>
            <p:ph type="body" idx="1"/>
          </p:nvPr>
        </p:nvSpPr>
        <p:spPr/>
        <p:txBody>
          <a:bodyPr/>
          <a:lstStyle/>
          <a:p>
            <a:pPr>
              <a:lnSpc>
                <a:spcPct val="90000"/>
              </a:lnSpc>
            </a:pPr>
            <a:r>
              <a:rPr lang="en-US" b="1"/>
              <a:t>Wind and Ocean Currents: “Heat Movers”</a:t>
            </a:r>
            <a:endParaRPr lang="en-US"/>
          </a:p>
          <a:p>
            <a:pPr>
              <a:lnSpc>
                <a:spcPct val="90000"/>
              </a:lnSpc>
            </a:pPr>
            <a:r>
              <a:rPr lang="en-US"/>
              <a:t>Both air currents and ocean currents move heat. </a:t>
            </a:r>
            <a:r>
              <a:rPr lang="en-US">
                <a:hlinkClick r:id="rId3"/>
              </a:rPr>
              <a:t>Energy</a:t>
            </a:r>
            <a:r>
              <a:rPr lang="en-US"/>
              <a:t> is stored as "</a:t>
            </a:r>
            <a:r>
              <a:rPr lang="en-US">
                <a:hlinkClick r:id="rId4"/>
              </a:rPr>
              <a:t>latent heat</a:t>
            </a:r>
            <a:r>
              <a:rPr lang="en-US"/>
              <a:t>" in the </a:t>
            </a:r>
            <a:r>
              <a:rPr lang="en-US">
                <a:hlinkClick r:id="rId5"/>
              </a:rPr>
              <a:t>atmosphere</a:t>
            </a:r>
            <a:r>
              <a:rPr lang="en-US"/>
              <a:t>. In the surface waters of the ocean it is stored as "sensible heat." Atmospheric and oceanic circulation share the task of</a:t>
            </a:r>
            <a:r>
              <a:rPr lang="en-US">
                <a:hlinkClick r:id="rId6"/>
              </a:rPr>
              <a:t> heat </a:t>
            </a:r>
            <a:r>
              <a:rPr lang="en-US"/>
              <a:t>redistribution on a roughly fifty-fifty basis. Even though transfer of heat by moving water in ocean currents is much less efficient than transfer by moving vapor in wind, the masses involved are much greater in the ocean currents than in the air currents. </a:t>
            </a:r>
            <a:br>
              <a:rPr lang="en-US"/>
            </a:br>
            <a:r>
              <a:rPr lang="en-US"/>
              <a:t/>
            </a:r>
            <a:br>
              <a:rPr lang="en-US"/>
            </a:br>
            <a:r>
              <a:rPr lang="en-US"/>
              <a:t>On the whole, heat has to be moved from the tropics (where the Sun is close to being overhead at noon) to the higher latitudes (where the Sun is 40 degrees off the vertical or lower, on average). These regions, beyond the 40th degree of latitude on either side of the </a:t>
            </a:r>
            <a:r>
              <a:rPr lang="en-US">
                <a:hlinkClick r:id="rId7"/>
              </a:rPr>
              <a:t>equator</a:t>
            </a:r>
            <a:r>
              <a:rPr lang="en-US"/>
              <a:t>, have a heat deficit, while the tropical belt has excess heat. "Heat deficit" refers to the fact that from these regions more heat is radiated back to space than is received from the Sun, while for the regions with a "heat excess" the reverse is the case. The climate machine acts as a heat-distributing device; It involves the </a:t>
            </a:r>
            <a:r>
              <a:rPr lang="en-US">
                <a:hlinkClick r:id="rId3"/>
              </a:rPr>
              <a:t>energy</a:t>
            </a:r>
            <a:r>
              <a:rPr lang="en-US"/>
              <a:t> received from the Sun (see "</a:t>
            </a:r>
            <a:r>
              <a:rPr lang="en-US">
                <a:hlinkClick r:id="rId8"/>
              </a:rPr>
              <a:t>solar constant</a:t>
            </a:r>
            <a:r>
              <a:rPr lang="en-US"/>
              <a:t>"), the energy reflected back to space (see "</a:t>
            </a:r>
            <a:r>
              <a:rPr lang="en-US">
                <a:hlinkClick r:id="rId9"/>
              </a:rPr>
              <a:t>albedo</a:t>
            </a:r>
            <a:r>
              <a:rPr lang="en-US"/>
              <a:t>") and the energy retained in the atmosphere through the trapping of </a:t>
            </a:r>
            <a:r>
              <a:rPr lang="en-US">
                <a:hlinkClick r:id="rId10"/>
              </a:rPr>
              <a:t>infrared radiation</a:t>
            </a:r>
            <a:r>
              <a:rPr lang="en-US"/>
              <a:t> (see "</a:t>
            </a:r>
            <a:r>
              <a:rPr lang="en-US">
                <a:hlinkClick r:id="rId11"/>
              </a:rPr>
              <a:t>greenhouse effect</a:t>
            </a:r>
            <a:r>
              <a:rPr lang="en-US"/>
              <a:t>"). If there were no energy transfer the poles would be 25 degrees </a:t>
            </a:r>
            <a:r>
              <a:rPr lang="en-US">
                <a:hlinkClick r:id="rId12"/>
              </a:rPr>
              <a:t>Celsius</a:t>
            </a:r>
            <a:r>
              <a:rPr lang="en-US"/>
              <a:t> cooler, and the equator 14 degrees Celsius warmer!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8B425-EDF9-4074-9C70-5161A563BE69}" type="slidenum">
              <a:rPr lang="en-US"/>
              <a:pPr/>
              <a:t>25</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856413"/>
            <a:chOff x="0" y="0"/>
            <a:chExt cx="5760" cy="4319"/>
          </a:xfrm>
        </p:grpSpPr>
        <p:sp>
          <p:nvSpPr>
            <p:cNvPr id="512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512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512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512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2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512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512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513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513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513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513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513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513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3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513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513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513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514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514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514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514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514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514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514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514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514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514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515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515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515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515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515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515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515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515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515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5159" name="Group 39"/>
            <p:cNvGrpSpPr>
              <a:grpSpLocks/>
            </p:cNvGrpSpPr>
            <p:nvPr userDrawn="1"/>
          </p:nvGrpSpPr>
          <p:grpSpPr bwMode="auto">
            <a:xfrm>
              <a:off x="0" y="1632"/>
              <a:ext cx="5758" cy="1858"/>
              <a:chOff x="0" y="1632"/>
              <a:chExt cx="5758" cy="1858"/>
            </a:xfrm>
          </p:grpSpPr>
          <p:sp>
            <p:nvSpPr>
              <p:cNvPr id="516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516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5164" name="Rectangle 44"/>
          <p:cNvSpPr>
            <a:spLocks noGrp="1" noChangeArrowheads="1"/>
          </p:cNvSpPr>
          <p:nvPr>
            <p:ph type="dt" sz="quarter" idx="2"/>
          </p:nvPr>
        </p:nvSpPr>
        <p:spPr/>
        <p:txBody>
          <a:bodyPr/>
          <a:lstStyle>
            <a:lvl1pPr>
              <a:defRPr/>
            </a:lvl1pPr>
          </a:lstStyle>
          <a:p>
            <a:endParaRPr lang="en-US"/>
          </a:p>
        </p:txBody>
      </p:sp>
      <p:sp>
        <p:nvSpPr>
          <p:cNvPr id="5165" name="Rectangle 45"/>
          <p:cNvSpPr>
            <a:spLocks noGrp="1" noChangeArrowheads="1"/>
          </p:cNvSpPr>
          <p:nvPr>
            <p:ph type="ftr" sz="quarter" idx="3"/>
          </p:nvPr>
        </p:nvSpPr>
        <p:spPr/>
        <p:txBody>
          <a:bodyPr/>
          <a:lstStyle>
            <a:lvl1pPr>
              <a:defRPr/>
            </a:lvl1pPr>
          </a:lstStyle>
          <a:p>
            <a:endParaRPr lang="en-US"/>
          </a:p>
        </p:txBody>
      </p:sp>
      <p:sp>
        <p:nvSpPr>
          <p:cNvPr id="5166" name="Rectangle 46"/>
          <p:cNvSpPr>
            <a:spLocks noGrp="1" noChangeArrowheads="1"/>
          </p:cNvSpPr>
          <p:nvPr>
            <p:ph type="sldNum" sz="quarter" idx="4"/>
          </p:nvPr>
        </p:nvSpPr>
        <p:spPr/>
        <p:txBody>
          <a:bodyPr/>
          <a:lstStyle>
            <a:lvl1pPr>
              <a:defRPr/>
            </a:lvl1pPr>
          </a:lstStyle>
          <a:p>
            <a:fld id="{C1B4501E-E595-4DD3-84E6-12B79944DA3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3F2F09-0F2C-43C5-A2E0-2A618C9042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4E57A1-F266-48AF-B2F1-8BC149E9F2D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532033-56D0-44E5-9021-9FC92B666D6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9647B4-16FF-4F84-94B7-D5A3DA51975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E37353-9660-4FC3-BD0D-BB48C052E6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79F8DC5-39F1-4B36-A162-A229440ACE3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EBC719C-836E-4E0D-8FC6-DD01945992E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9CCE901-3BE7-4101-9D01-9E1F25C71D2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94AEAE-AAC9-47BE-99A8-8C07225A5CF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0F56F2-9F1A-493A-BABF-F40B8CCD704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410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410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410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10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410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411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411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411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412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412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412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4135"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4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414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71512CA4-7142-49C9-808E-371C5AA4463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19.xml"/><Relationship Id="rId7" Type="http://schemas.openxmlformats.org/officeDocument/2006/relationships/image" Target="../media/image20.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hyperlink" Target="http://www.markclarkson.com/EbyE/project-files/pages/gazelle-head.htm" TargetMode="External"/><Relationship Id="rId5" Type="http://schemas.openxmlformats.org/officeDocument/2006/relationships/image" Target="../media/image19.jpe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gif"/><Relationship Id="rId5" Type="http://schemas.openxmlformats.org/officeDocument/2006/relationships/hyperlink" Target="http://upload.wikimedia.org/wikipedia/commons/2/23/Thermally_Agitated_Molecule.gif"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24.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27.jpeg"/><Relationship Id="rId5" Type="http://schemas.openxmlformats.org/officeDocument/2006/relationships/hyperlink" Target="http://rds.yahoo.com/S=96062857/K=cloud+cartoon/v=2/SID=e/l=II/R=13/SS=i/OID=81ff5842d8fdc64a/SIG=1kaqgni5n/EXP=1105542838/*-http%3A/images.search.yahoo.com/search/images/view?back=http%3A%2F%2Fimages.search.yahoo.com%2Fsearch%2Fimages%3Fp%3Dcloud%2Bcartoon%26ei%3DUTF-8%26fr%3DFP-tab-img-t%26fl%3D0%26x%3Dwrt&amp;h=600&amp;w=800&amp;imgcurl=images.sh8d0w.com%2Fpublic%2F03%2F030625_Plane%2Fimages%2F14_Cloud_zoom.jpg&amp;imgurl=images.sh8d0w.com%2Fpublic%2F03%2F030625_Plane%2Fimages%2F14_Cloud_zoom.jpg&amp;size=102.4kB&amp;name=14_Cloud_zoom.jpg&amp;rcurl=http%3A%2F%2Fimages.sh8d0w.com%2Fpublic%2F03%2F030625_Plane%2Fpages%2F14_Cloud_zoom.html&amp;rurl=http%3A%2F%2Fimages.sh8d0w.com%2Fpublic%2F03%2F030625_Plane%2Fpages%2F14_Cloud_zoom.html&amp;p=cloud+cartoon&amp;type=jpeg&amp;no=13&amp;tt=312,005" TargetMode="Externa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24.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2074863" y="2216150"/>
            <a:ext cx="5683682" cy="579438"/>
          </a:xfrm>
          <a:prstGeom prst="rect">
            <a:avLst/>
          </a:prstGeom>
          <a:noFill/>
          <a:ln w="9525">
            <a:noFill/>
            <a:miter lim="800000"/>
            <a:headEnd/>
            <a:tailEnd/>
          </a:ln>
          <a:effectLst/>
        </p:spPr>
        <p:txBody>
          <a:bodyPr wrap="square">
            <a:spAutoFit/>
          </a:bodyPr>
          <a:lstStyle/>
          <a:p>
            <a:r>
              <a:rPr lang="en-US"/>
              <a:t>Water, Heat, and Climate</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634999" y="457200"/>
            <a:ext cx="6209145" cy="579438"/>
          </a:xfrm>
          <a:prstGeom prst="rect">
            <a:avLst/>
          </a:prstGeom>
          <a:noFill/>
          <a:ln w="9525">
            <a:noFill/>
            <a:miter lim="800000"/>
            <a:headEnd/>
            <a:tailEnd/>
          </a:ln>
          <a:effectLst/>
        </p:spPr>
        <p:txBody>
          <a:bodyPr wrap="square">
            <a:spAutoFit/>
          </a:bodyPr>
          <a:lstStyle/>
          <a:p>
            <a:r>
              <a:rPr lang="en-US" dirty="0"/>
              <a:t>Latent Heat of Vaporization</a:t>
            </a:r>
          </a:p>
        </p:txBody>
      </p:sp>
      <p:sp>
        <p:nvSpPr>
          <p:cNvPr id="111619" name="Text Box 3"/>
          <p:cNvSpPr txBox="1">
            <a:spLocks noChangeArrowheads="1"/>
          </p:cNvSpPr>
          <p:nvPr/>
        </p:nvSpPr>
        <p:spPr bwMode="auto">
          <a:xfrm>
            <a:off x="1533525" y="1352550"/>
            <a:ext cx="6231380" cy="946150"/>
          </a:xfrm>
          <a:prstGeom prst="rect">
            <a:avLst/>
          </a:prstGeom>
          <a:noFill/>
          <a:ln w="9525">
            <a:noFill/>
            <a:miter lim="800000"/>
            <a:headEnd/>
            <a:tailEnd/>
          </a:ln>
          <a:effectLst/>
        </p:spPr>
        <p:txBody>
          <a:bodyPr wrap="square">
            <a:spAutoFit/>
          </a:bodyPr>
          <a:lstStyle/>
          <a:p>
            <a:r>
              <a:rPr lang="en-US" sz="2800" dirty="0">
                <a:solidFill>
                  <a:srgbClr val="FFFF00"/>
                </a:solidFill>
              </a:rPr>
              <a:t>Amount of heat added to water to </a:t>
            </a:r>
          </a:p>
          <a:p>
            <a:r>
              <a:rPr lang="en-US" sz="2800" dirty="0">
                <a:solidFill>
                  <a:srgbClr val="FFFF00"/>
                </a:solidFill>
              </a:rPr>
              <a:t>change it from a liquid to a gas.</a:t>
            </a:r>
          </a:p>
        </p:txBody>
      </p:sp>
      <p:pic>
        <p:nvPicPr>
          <p:cNvPr id="111620" name="Picture 4" descr="water_cluster"/>
          <p:cNvPicPr>
            <a:picLocks noChangeAspect="1" noChangeArrowheads="1"/>
          </p:cNvPicPr>
          <p:nvPr/>
        </p:nvPicPr>
        <p:blipFill>
          <a:blip r:embed="rId3" cstate="print"/>
          <a:srcRect/>
          <a:stretch>
            <a:fillRect/>
          </a:stretch>
        </p:blipFill>
        <p:spPr bwMode="auto">
          <a:xfrm>
            <a:off x="1770063" y="2570163"/>
            <a:ext cx="1708150" cy="1743075"/>
          </a:xfrm>
          <a:prstGeom prst="rect">
            <a:avLst/>
          </a:prstGeom>
          <a:noFill/>
        </p:spPr>
      </p:pic>
      <p:pic>
        <p:nvPicPr>
          <p:cNvPr id="111621" name="Picture 5" descr="map2"/>
          <p:cNvPicPr>
            <a:picLocks noChangeAspect="1" noChangeArrowheads="1"/>
          </p:cNvPicPr>
          <p:nvPr/>
        </p:nvPicPr>
        <p:blipFill>
          <a:blip r:embed="rId4" cstate="print">
            <a:clrChange>
              <a:clrFrom>
                <a:srgbClr val="010101"/>
              </a:clrFrom>
              <a:clrTo>
                <a:srgbClr val="010101">
                  <a:alpha val="0"/>
                </a:srgbClr>
              </a:clrTo>
            </a:clrChange>
          </a:blip>
          <a:srcRect l="33595" t="11777" r="11908" b="42763"/>
          <a:stretch>
            <a:fillRect/>
          </a:stretch>
        </p:blipFill>
        <p:spPr bwMode="auto">
          <a:xfrm rot="-2216590">
            <a:off x="5319713" y="2714625"/>
            <a:ext cx="1439862" cy="1519238"/>
          </a:xfrm>
          <a:prstGeom prst="rect">
            <a:avLst/>
          </a:prstGeom>
          <a:noFill/>
        </p:spPr>
      </p:pic>
      <p:sp>
        <p:nvSpPr>
          <p:cNvPr id="111622" name="Text Box 6"/>
          <p:cNvSpPr txBox="1">
            <a:spLocks noChangeArrowheads="1"/>
          </p:cNvSpPr>
          <p:nvPr/>
        </p:nvSpPr>
        <p:spPr bwMode="auto">
          <a:xfrm>
            <a:off x="2057400" y="4468813"/>
            <a:ext cx="1000125" cy="457200"/>
          </a:xfrm>
          <a:prstGeom prst="rect">
            <a:avLst/>
          </a:prstGeom>
          <a:noFill/>
          <a:ln w="9525">
            <a:noFill/>
            <a:miter lim="800000"/>
            <a:headEnd/>
            <a:tailEnd/>
          </a:ln>
          <a:effectLst/>
        </p:spPr>
        <p:txBody>
          <a:bodyPr wrap="none">
            <a:spAutoFit/>
          </a:bodyPr>
          <a:lstStyle/>
          <a:p>
            <a:r>
              <a:rPr lang="en-US" sz="2400"/>
              <a:t>Liquid</a:t>
            </a:r>
          </a:p>
        </p:txBody>
      </p:sp>
      <p:sp>
        <p:nvSpPr>
          <p:cNvPr id="111623" name="Text Box 7"/>
          <p:cNvSpPr txBox="1">
            <a:spLocks noChangeArrowheads="1"/>
          </p:cNvSpPr>
          <p:nvPr/>
        </p:nvSpPr>
        <p:spPr bwMode="auto">
          <a:xfrm>
            <a:off x="5662613" y="4451350"/>
            <a:ext cx="742950" cy="457200"/>
          </a:xfrm>
          <a:prstGeom prst="rect">
            <a:avLst/>
          </a:prstGeom>
          <a:noFill/>
          <a:ln w="9525">
            <a:noFill/>
            <a:miter lim="800000"/>
            <a:headEnd/>
            <a:tailEnd/>
          </a:ln>
          <a:effectLst/>
        </p:spPr>
        <p:txBody>
          <a:bodyPr wrap="none">
            <a:spAutoFit/>
          </a:bodyPr>
          <a:lstStyle/>
          <a:p>
            <a:r>
              <a:rPr lang="en-US" sz="2400"/>
              <a:t>Gas</a:t>
            </a:r>
          </a:p>
        </p:txBody>
      </p:sp>
      <p:sp>
        <p:nvSpPr>
          <p:cNvPr id="111624" name="AutoShape 8"/>
          <p:cNvSpPr>
            <a:spLocks noChangeArrowheads="1"/>
          </p:cNvSpPr>
          <p:nvPr/>
        </p:nvSpPr>
        <p:spPr bwMode="auto">
          <a:xfrm>
            <a:off x="3962400" y="3133725"/>
            <a:ext cx="976313" cy="485775"/>
          </a:xfrm>
          <a:prstGeom prst="rightArrow">
            <a:avLst>
              <a:gd name="adj1" fmla="val 50000"/>
              <a:gd name="adj2" fmla="val 50245"/>
            </a:avLst>
          </a:prstGeom>
          <a:solidFill>
            <a:srgbClr val="FF0000"/>
          </a:solidFill>
          <a:ln w="9525">
            <a:solidFill>
              <a:schemeClr val="tx1"/>
            </a:solidFill>
            <a:miter lim="800000"/>
            <a:headEnd/>
            <a:tailEnd/>
          </a:ln>
          <a:effectLst/>
        </p:spPr>
        <p:txBody>
          <a:bodyPr wrap="none" anchor="ctr"/>
          <a:lstStyle/>
          <a:p>
            <a:endParaRPr lang="en-US"/>
          </a:p>
        </p:txBody>
      </p:sp>
      <p:sp>
        <p:nvSpPr>
          <p:cNvPr id="111625" name="Text Box 9"/>
          <p:cNvSpPr txBox="1">
            <a:spLocks noChangeArrowheads="1"/>
          </p:cNvSpPr>
          <p:nvPr/>
        </p:nvSpPr>
        <p:spPr bwMode="auto">
          <a:xfrm>
            <a:off x="1228725" y="5786438"/>
            <a:ext cx="7915275" cy="519112"/>
          </a:xfrm>
          <a:prstGeom prst="rect">
            <a:avLst/>
          </a:prstGeom>
          <a:noFill/>
          <a:ln w="9525">
            <a:noFill/>
            <a:miter lim="800000"/>
            <a:headEnd/>
            <a:tailEnd/>
          </a:ln>
          <a:effectLst/>
        </p:spPr>
        <p:txBody>
          <a:bodyPr wrap="square">
            <a:spAutoFit/>
          </a:bodyPr>
          <a:lstStyle/>
          <a:p>
            <a:r>
              <a:rPr lang="en-US" sz="2800" dirty="0">
                <a:solidFill>
                  <a:srgbClr val="FFFF00"/>
                </a:solidFill>
              </a:rPr>
              <a:t>580 cal of heat added for each gram of water</a:t>
            </a:r>
          </a:p>
        </p:txBody>
      </p:sp>
      <p:sp>
        <p:nvSpPr>
          <p:cNvPr id="111626" name="Text Box 10"/>
          <p:cNvSpPr txBox="1">
            <a:spLocks noChangeArrowheads="1"/>
          </p:cNvSpPr>
          <p:nvPr/>
        </p:nvSpPr>
        <p:spPr bwMode="auto">
          <a:xfrm>
            <a:off x="1842541" y="5207520"/>
            <a:ext cx="6297118" cy="523220"/>
          </a:xfrm>
          <a:prstGeom prst="rect">
            <a:avLst/>
          </a:prstGeom>
          <a:noFill/>
          <a:ln w="9525">
            <a:noFill/>
            <a:miter lim="800000"/>
            <a:headEnd/>
            <a:tailEnd/>
          </a:ln>
          <a:effectLst/>
        </p:spPr>
        <p:txBody>
          <a:bodyPr wrap="square">
            <a:spAutoFit/>
          </a:bodyPr>
          <a:lstStyle/>
          <a:p>
            <a:r>
              <a:rPr lang="en-US" sz="2800" dirty="0">
                <a:solidFill>
                  <a:srgbClr val="00FF00"/>
                </a:solidFill>
              </a:rPr>
              <a:t>580 </a:t>
            </a:r>
            <a:r>
              <a:rPr lang="en-US" sz="2800" dirty="0" smtClean="0">
                <a:solidFill>
                  <a:srgbClr val="00FF00"/>
                </a:solidFill>
              </a:rPr>
              <a:t>cal/g (temperature-dependent)</a:t>
            </a:r>
            <a:endParaRPr lang="en-US" sz="2800" dirty="0">
              <a:solidFill>
                <a:srgbClr val="00FF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625"/>
                                        </p:tgtEl>
                                        <p:attrNameLst>
                                          <p:attrName>style.visibility</p:attrName>
                                        </p:attrNameLst>
                                      </p:cBhvr>
                                      <p:to>
                                        <p:strVal val="visible"/>
                                      </p:to>
                                    </p:set>
                                    <p:animEffect transition="in" filter="fade">
                                      <p:cBhvr>
                                        <p:cTn id="7" dur="2000"/>
                                        <p:tgtEl>
                                          <p:spTgt spid="1116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1626"/>
                                        </p:tgtEl>
                                        <p:attrNameLst>
                                          <p:attrName>style.visibility</p:attrName>
                                        </p:attrNameLst>
                                      </p:cBhvr>
                                      <p:to>
                                        <p:strVal val="visible"/>
                                      </p:to>
                                    </p:set>
                                    <p:animEffect transition="in" filter="fade">
                                      <p:cBhvr>
                                        <p:cTn id="10" dur="2000"/>
                                        <p:tgtEl>
                                          <p:spTgt spid="111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5" grpId="0"/>
      <p:bldP spid="1116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635250" y="1908175"/>
            <a:ext cx="4181186" cy="2486025"/>
          </a:xfrm>
          <a:prstGeom prst="rect">
            <a:avLst/>
          </a:prstGeom>
          <a:noFill/>
          <a:ln w="9525">
            <a:noFill/>
            <a:miter lim="800000"/>
            <a:headEnd/>
            <a:tailEnd/>
          </a:ln>
          <a:effectLst/>
        </p:spPr>
        <p:txBody>
          <a:bodyPr wrap="square">
            <a:spAutoFit/>
          </a:bodyPr>
          <a:lstStyle/>
          <a:p>
            <a:pPr>
              <a:lnSpc>
                <a:spcPct val="140000"/>
              </a:lnSpc>
            </a:pPr>
            <a:r>
              <a:rPr lang="en-US" sz="2800" dirty="0">
                <a:solidFill>
                  <a:srgbClr val="FFFF00"/>
                </a:solidFill>
              </a:rPr>
              <a:t>Water	580 cal/g</a:t>
            </a:r>
          </a:p>
          <a:p>
            <a:pPr>
              <a:lnSpc>
                <a:spcPct val="140000"/>
              </a:lnSpc>
            </a:pPr>
            <a:r>
              <a:rPr lang="en-US" sz="2800" dirty="0">
                <a:solidFill>
                  <a:srgbClr val="FFFF00"/>
                </a:solidFill>
              </a:rPr>
              <a:t>Ammonia	350 cal/g</a:t>
            </a:r>
          </a:p>
          <a:p>
            <a:pPr>
              <a:lnSpc>
                <a:spcPct val="140000"/>
              </a:lnSpc>
            </a:pPr>
            <a:r>
              <a:rPr lang="en-US" sz="2800" dirty="0">
                <a:solidFill>
                  <a:srgbClr val="FFFF00"/>
                </a:solidFill>
              </a:rPr>
              <a:t>Alcohol	215 cal/g</a:t>
            </a:r>
          </a:p>
          <a:p>
            <a:pPr>
              <a:lnSpc>
                <a:spcPct val="140000"/>
              </a:lnSpc>
            </a:pPr>
            <a:r>
              <a:rPr lang="en-US" sz="2800" dirty="0">
                <a:solidFill>
                  <a:srgbClr val="FFFF00"/>
                </a:solidFill>
              </a:rPr>
              <a:t>Acetone	133 cal/g</a:t>
            </a:r>
          </a:p>
        </p:txBody>
      </p:sp>
      <p:sp>
        <p:nvSpPr>
          <p:cNvPr id="112643" name="Text Box 3"/>
          <p:cNvSpPr txBox="1">
            <a:spLocks noChangeArrowheads="1"/>
          </p:cNvSpPr>
          <p:nvPr/>
        </p:nvSpPr>
        <p:spPr bwMode="auto">
          <a:xfrm>
            <a:off x="1687513" y="777875"/>
            <a:ext cx="6001760" cy="579438"/>
          </a:xfrm>
          <a:prstGeom prst="rect">
            <a:avLst/>
          </a:prstGeom>
          <a:noFill/>
          <a:ln w="9525">
            <a:noFill/>
            <a:miter lim="800000"/>
            <a:headEnd/>
            <a:tailEnd/>
          </a:ln>
          <a:effectLst/>
        </p:spPr>
        <p:txBody>
          <a:bodyPr wrap="square">
            <a:spAutoFit/>
          </a:bodyPr>
          <a:lstStyle/>
          <a:p>
            <a:r>
              <a:rPr lang="en-US" dirty="0"/>
              <a:t>Latent Heats of Vaporization</a:t>
            </a:r>
          </a:p>
        </p:txBody>
      </p:sp>
      <p:sp>
        <p:nvSpPr>
          <p:cNvPr id="112645" name="Text Box 5"/>
          <p:cNvSpPr txBox="1">
            <a:spLocks noChangeArrowheads="1"/>
          </p:cNvSpPr>
          <p:nvPr/>
        </p:nvSpPr>
        <p:spPr bwMode="auto">
          <a:xfrm>
            <a:off x="687388" y="5059363"/>
            <a:ext cx="7930139" cy="457200"/>
          </a:xfrm>
          <a:prstGeom prst="rect">
            <a:avLst/>
          </a:prstGeom>
          <a:noFill/>
          <a:ln w="9525">
            <a:noFill/>
            <a:miter lim="800000"/>
            <a:headEnd/>
            <a:tailEnd/>
          </a:ln>
          <a:effectLst/>
        </p:spPr>
        <p:txBody>
          <a:bodyPr wrap="square">
            <a:spAutoFit/>
          </a:bodyPr>
          <a:lstStyle/>
          <a:p>
            <a:r>
              <a:rPr lang="en-US" sz="2400">
                <a:solidFill>
                  <a:srgbClr val="00FF00"/>
                </a:solidFill>
              </a:rPr>
              <a:t>Amount of heat input to the liquid to change it to a gas</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634999" y="457200"/>
            <a:ext cx="5835073" cy="579438"/>
          </a:xfrm>
          <a:prstGeom prst="rect">
            <a:avLst/>
          </a:prstGeom>
          <a:noFill/>
          <a:ln w="9525">
            <a:noFill/>
            <a:miter lim="800000"/>
            <a:headEnd/>
            <a:tailEnd/>
          </a:ln>
          <a:effectLst/>
        </p:spPr>
        <p:txBody>
          <a:bodyPr wrap="square">
            <a:spAutoFit/>
          </a:bodyPr>
          <a:lstStyle/>
          <a:p>
            <a:r>
              <a:rPr lang="en-US"/>
              <a:t>Latent Heat of Condensation</a:t>
            </a:r>
          </a:p>
        </p:txBody>
      </p:sp>
      <p:sp>
        <p:nvSpPr>
          <p:cNvPr id="113667" name="Text Box 3"/>
          <p:cNvSpPr txBox="1">
            <a:spLocks noChangeArrowheads="1"/>
          </p:cNvSpPr>
          <p:nvPr/>
        </p:nvSpPr>
        <p:spPr bwMode="auto">
          <a:xfrm>
            <a:off x="1246188" y="1452563"/>
            <a:ext cx="7163521" cy="946150"/>
          </a:xfrm>
          <a:prstGeom prst="rect">
            <a:avLst/>
          </a:prstGeom>
          <a:noFill/>
          <a:ln w="9525">
            <a:noFill/>
            <a:miter lim="800000"/>
            <a:headEnd/>
            <a:tailEnd/>
          </a:ln>
          <a:effectLst/>
        </p:spPr>
        <p:txBody>
          <a:bodyPr wrap="square">
            <a:spAutoFit/>
          </a:bodyPr>
          <a:lstStyle/>
          <a:p>
            <a:r>
              <a:rPr lang="en-US" sz="2800" dirty="0">
                <a:solidFill>
                  <a:srgbClr val="FFFF00"/>
                </a:solidFill>
              </a:rPr>
              <a:t>Amount of heat removed from gaseous</a:t>
            </a:r>
          </a:p>
          <a:p>
            <a:r>
              <a:rPr lang="en-US" sz="2800" dirty="0">
                <a:solidFill>
                  <a:srgbClr val="FFFF00"/>
                </a:solidFill>
              </a:rPr>
              <a:t>water to change it from a gas to a liquid.</a:t>
            </a:r>
          </a:p>
        </p:txBody>
      </p:sp>
      <p:pic>
        <p:nvPicPr>
          <p:cNvPr id="113668" name="Picture 4" descr="water_cluster"/>
          <p:cNvPicPr>
            <a:picLocks noChangeAspect="1" noChangeArrowheads="1"/>
          </p:cNvPicPr>
          <p:nvPr/>
        </p:nvPicPr>
        <p:blipFill>
          <a:blip r:embed="rId3" cstate="print"/>
          <a:srcRect/>
          <a:stretch>
            <a:fillRect/>
          </a:stretch>
        </p:blipFill>
        <p:spPr bwMode="auto">
          <a:xfrm>
            <a:off x="1770063" y="2976563"/>
            <a:ext cx="1708150" cy="1743075"/>
          </a:xfrm>
          <a:prstGeom prst="rect">
            <a:avLst/>
          </a:prstGeom>
          <a:noFill/>
        </p:spPr>
      </p:pic>
      <p:pic>
        <p:nvPicPr>
          <p:cNvPr id="113669" name="Picture 5" descr="map2"/>
          <p:cNvPicPr>
            <a:picLocks noChangeAspect="1" noChangeArrowheads="1"/>
          </p:cNvPicPr>
          <p:nvPr/>
        </p:nvPicPr>
        <p:blipFill>
          <a:blip r:embed="rId4" cstate="print">
            <a:clrChange>
              <a:clrFrom>
                <a:srgbClr val="010101"/>
              </a:clrFrom>
              <a:clrTo>
                <a:srgbClr val="010101">
                  <a:alpha val="0"/>
                </a:srgbClr>
              </a:clrTo>
            </a:clrChange>
          </a:blip>
          <a:srcRect l="33595" t="11777" r="11908" b="42763"/>
          <a:stretch>
            <a:fillRect/>
          </a:stretch>
        </p:blipFill>
        <p:spPr bwMode="auto">
          <a:xfrm rot="-2216590">
            <a:off x="5319713" y="3121025"/>
            <a:ext cx="1439862" cy="1519238"/>
          </a:xfrm>
          <a:prstGeom prst="rect">
            <a:avLst/>
          </a:prstGeom>
          <a:noFill/>
        </p:spPr>
      </p:pic>
      <p:sp>
        <p:nvSpPr>
          <p:cNvPr id="113670" name="Text Box 6"/>
          <p:cNvSpPr txBox="1">
            <a:spLocks noChangeArrowheads="1"/>
          </p:cNvSpPr>
          <p:nvPr/>
        </p:nvSpPr>
        <p:spPr bwMode="auto">
          <a:xfrm>
            <a:off x="2057400" y="4875213"/>
            <a:ext cx="1000125" cy="457200"/>
          </a:xfrm>
          <a:prstGeom prst="rect">
            <a:avLst/>
          </a:prstGeom>
          <a:noFill/>
          <a:ln w="9525">
            <a:noFill/>
            <a:miter lim="800000"/>
            <a:headEnd/>
            <a:tailEnd/>
          </a:ln>
          <a:effectLst/>
        </p:spPr>
        <p:txBody>
          <a:bodyPr wrap="none">
            <a:spAutoFit/>
          </a:bodyPr>
          <a:lstStyle/>
          <a:p>
            <a:r>
              <a:rPr lang="en-US" sz="2400"/>
              <a:t>Liquid</a:t>
            </a:r>
          </a:p>
        </p:txBody>
      </p:sp>
      <p:sp>
        <p:nvSpPr>
          <p:cNvPr id="113671" name="Text Box 7"/>
          <p:cNvSpPr txBox="1">
            <a:spLocks noChangeArrowheads="1"/>
          </p:cNvSpPr>
          <p:nvPr/>
        </p:nvSpPr>
        <p:spPr bwMode="auto">
          <a:xfrm>
            <a:off x="5662613" y="4857750"/>
            <a:ext cx="742950" cy="457200"/>
          </a:xfrm>
          <a:prstGeom prst="rect">
            <a:avLst/>
          </a:prstGeom>
          <a:noFill/>
          <a:ln w="9525">
            <a:noFill/>
            <a:miter lim="800000"/>
            <a:headEnd/>
            <a:tailEnd/>
          </a:ln>
          <a:effectLst/>
        </p:spPr>
        <p:txBody>
          <a:bodyPr wrap="none">
            <a:spAutoFit/>
          </a:bodyPr>
          <a:lstStyle/>
          <a:p>
            <a:r>
              <a:rPr lang="en-US" sz="2400"/>
              <a:t>Gas</a:t>
            </a:r>
          </a:p>
        </p:txBody>
      </p:sp>
      <p:sp>
        <p:nvSpPr>
          <p:cNvPr id="113672" name="AutoShape 8"/>
          <p:cNvSpPr>
            <a:spLocks noChangeArrowheads="1"/>
          </p:cNvSpPr>
          <p:nvPr/>
        </p:nvSpPr>
        <p:spPr bwMode="auto">
          <a:xfrm rot="10800000">
            <a:off x="3962400" y="3540125"/>
            <a:ext cx="976313" cy="485775"/>
          </a:xfrm>
          <a:prstGeom prst="rightArrow">
            <a:avLst>
              <a:gd name="adj1" fmla="val 50000"/>
              <a:gd name="adj2" fmla="val 50245"/>
            </a:avLst>
          </a:prstGeom>
          <a:solidFill>
            <a:srgbClr val="FF0000"/>
          </a:solidFill>
          <a:ln w="9525">
            <a:solidFill>
              <a:schemeClr val="tx1"/>
            </a:solidFill>
            <a:miter lim="800000"/>
            <a:headEnd/>
            <a:tailEnd/>
          </a:ln>
          <a:effectLst/>
        </p:spPr>
        <p:txBody>
          <a:bodyPr wrap="none" anchor="ctr"/>
          <a:lstStyle/>
          <a:p>
            <a:endParaRPr lang="en-US"/>
          </a:p>
        </p:txBody>
      </p:sp>
      <p:sp>
        <p:nvSpPr>
          <p:cNvPr id="113673" name="Text Box 9"/>
          <p:cNvSpPr txBox="1">
            <a:spLocks noChangeArrowheads="1"/>
          </p:cNvSpPr>
          <p:nvPr/>
        </p:nvSpPr>
        <p:spPr bwMode="auto">
          <a:xfrm>
            <a:off x="822325" y="5872163"/>
            <a:ext cx="8030730" cy="519112"/>
          </a:xfrm>
          <a:prstGeom prst="rect">
            <a:avLst/>
          </a:prstGeom>
          <a:noFill/>
          <a:ln w="9525">
            <a:noFill/>
            <a:miter lim="800000"/>
            <a:headEnd/>
            <a:tailEnd/>
          </a:ln>
          <a:effectLst/>
        </p:spPr>
        <p:txBody>
          <a:bodyPr wrap="square">
            <a:spAutoFit/>
          </a:bodyPr>
          <a:lstStyle/>
          <a:p>
            <a:r>
              <a:rPr lang="en-US" sz="2800">
                <a:solidFill>
                  <a:srgbClr val="FFFF00"/>
                </a:solidFill>
              </a:rPr>
              <a:t>580 cal of heat removed for each gram of water</a:t>
            </a:r>
          </a:p>
        </p:txBody>
      </p:sp>
      <p:sp>
        <p:nvSpPr>
          <p:cNvPr id="113674" name="Text Box 10"/>
          <p:cNvSpPr txBox="1">
            <a:spLocks noChangeArrowheads="1"/>
          </p:cNvSpPr>
          <p:nvPr/>
        </p:nvSpPr>
        <p:spPr bwMode="auto">
          <a:xfrm>
            <a:off x="3565525" y="5195888"/>
            <a:ext cx="1976293" cy="519112"/>
          </a:xfrm>
          <a:prstGeom prst="rect">
            <a:avLst/>
          </a:prstGeom>
          <a:noFill/>
          <a:ln w="9525">
            <a:noFill/>
            <a:miter lim="800000"/>
            <a:headEnd/>
            <a:tailEnd/>
          </a:ln>
          <a:effectLst/>
        </p:spPr>
        <p:txBody>
          <a:bodyPr wrap="square">
            <a:spAutoFit/>
          </a:bodyPr>
          <a:lstStyle/>
          <a:p>
            <a:r>
              <a:rPr lang="en-US" sz="2800">
                <a:solidFill>
                  <a:srgbClr val="00FF00"/>
                </a:solidFill>
              </a:rPr>
              <a:t>580 cal/g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673"/>
                                        </p:tgtEl>
                                        <p:attrNameLst>
                                          <p:attrName>style.visibility</p:attrName>
                                        </p:attrNameLst>
                                      </p:cBhvr>
                                      <p:to>
                                        <p:strVal val="visible"/>
                                      </p:to>
                                    </p:set>
                                    <p:animEffect transition="in" filter="fade">
                                      <p:cBhvr>
                                        <p:cTn id="7" dur="2000"/>
                                        <p:tgtEl>
                                          <p:spTgt spid="1136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3674"/>
                                        </p:tgtEl>
                                        <p:attrNameLst>
                                          <p:attrName>style.visibility</p:attrName>
                                        </p:attrNameLst>
                                      </p:cBhvr>
                                      <p:to>
                                        <p:strVal val="visible"/>
                                      </p:to>
                                    </p:set>
                                    <p:animEffect transition="in" filter="fade">
                                      <p:cBhvr>
                                        <p:cTn id="10" dur="2000"/>
                                        <p:tgtEl>
                                          <p:spTgt spid="113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3" grpId="0"/>
      <p:bldP spid="1136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4581525" y="4183063"/>
            <a:ext cx="1403350" cy="641350"/>
          </a:xfrm>
          <a:prstGeom prst="rect">
            <a:avLst/>
          </a:prstGeom>
          <a:noFill/>
          <a:ln w="9525">
            <a:noFill/>
            <a:miter lim="800000"/>
            <a:headEnd/>
            <a:tailEnd/>
          </a:ln>
          <a:effectLst/>
        </p:spPr>
        <p:txBody>
          <a:bodyPr wrap="none">
            <a:spAutoFit/>
          </a:bodyPr>
          <a:lstStyle/>
          <a:p>
            <a:r>
              <a:rPr lang="en-US" sz="3600"/>
              <a:t>Liquid</a:t>
            </a:r>
          </a:p>
        </p:txBody>
      </p:sp>
      <p:sp>
        <p:nvSpPr>
          <p:cNvPr id="114691" name="Text Box 3"/>
          <p:cNvSpPr txBox="1">
            <a:spLocks noChangeArrowheads="1"/>
          </p:cNvSpPr>
          <p:nvPr/>
        </p:nvSpPr>
        <p:spPr bwMode="auto">
          <a:xfrm>
            <a:off x="4786313" y="2203450"/>
            <a:ext cx="1022350" cy="641350"/>
          </a:xfrm>
          <a:prstGeom prst="rect">
            <a:avLst/>
          </a:prstGeom>
          <a:noFill/>
          <a:ln w="9525">
            <a:noFill/>
            <a:miter lim="800000"/>
            <a:headEnd/>
            <a:tailEnd/>
          </a:ln>
          <a:effectLst/>
        </p:spPr>
        <p:txBody>
          <a:bodyPr wrap="none">
            <a:spAutoFit/>
          </a:bodyPr>
          <a:lstStyle/>
          <a:p>
            <a:r>
              <a:rPr lang="en-US" sz="3600"/>
              <a:t>Gas</a:t>
            </a:r>
          </a:p>
        </p:txBody>
      </p:sp>
      <p:grpSp>
        <p:nvGrpSpPr>
          <p:cNvPr id="114692" name="Group 4"/>
          <p:cNvGrpSpPr>
            <a:grpSpLocks/>
          </p:cNvGrpSpPr>
          <p:nvPr/>
        </p:nvGrpSpPr>
        <p:grpSpPr bwMode="auto">
          <a:xfrm>
            <a:off x="1550988" y="3656013"/>
            <a:ext cx="1708150" cy="1585912"/>
            <a:chOff x="3034" y="2016"/>
            <a:chExt cx="2100" cy="2567"/>
          </a:xfrm>
        </p:grpSpPr>
        <p:pic>
          <p:nvPicPr>
            <p:cNvPr id="114693" name="Picture 5" descr="water_cluster"/>
            <p:cNvPicPr>
              <a:picLocks noChangeAspect="1" noChangeArrowheads="1"/>
            </p:cNvPicPr>
            <p:nvPr/>
          </p:nvPicPr>
          <p:blipFill>
            <a:blip r:embed="rId3" cstate="print"/>
            <a:srcRect/>
            <a:stretch>
              <a:fillRect/>
            </a:stretch>
          </p:blipFill>
          <p:spPr bwMode="auto">
            <a:xfrm>
              <a:off x="3034" y="2016"/>
              <a:ext cx="2100" cy="2142"/>
            </a:xfrm>
            <a:prstGeom prst="rect">
              <a:avLst/>
            </a:prstGeom>
            <a:noFill/>
          </p:spPr>
        </p:pic>
        <p:sp>
          <p:nvSpPr>
            <p:cNvPr id="114694" name="Text Box 6"/>
            <p:cNvSpPr txBox="1">
              <a:spLocks noChangeArrowheads="1"/>
            </p:cNvSpPr>
            <p:nvPr/>
          </p:nvSpPr>
          <p:spPr bwMode="auto">
            <a:xfrm>
              <a:off x="3926" y="3743"/>
              <a:ext cx="226" cy="840"/>
            </a:xfrm>
            <a:prstGeom prst="rect">
              <a:avLst/>
            </a:prstGeom>
            <a:noFill/>
            <a:ln w="9525">
              <a:noFill/>
              <a:miter lim="800000"/>
              <a:headEnd/>
              <a:tailEnd/>
            </a:ln>
            <a:effectLst/>
          </p:spPr>
          <p:txBody>
            <a:bodyPr wrap="none">
              <a:spAutoFit/>
            </a:bodyPr>
            <a:lstStyle/>
            <a:p>
              <a:endParaRPr lang="en-US" sz="2800">
                <a:solidFill>
                  <a:schemeClr val="bg2"/>
                </a:solidFill>
              </a:endParaRPr>
            </a:p>
          </p:txBody>
        </p:sp>
      </p:grpSp>
      <p:grpSp>
        <p:nvGrpSpPr>
          <p:cNvPr id="114695" name="Group 7"/>
          <p:cNvGrpSpPr>
            <a:grpSpLocks/>
          </p:cNvGrpSpPr>
          <p:nvPr/>
        </p:nvGrpSpPr>
        <p:grpSpPr bwMode="auto">
          <a:xfrm>
            <a:off x="1498600" y="1779588"/>
            <a:ext cx="1811338" cy="1727200"/>
            <a:chOff x="3984" y="277"/>
            <a:chExt cx="1536" cy="1528"/>
          </a:xfrm>
        </p:grpSpPr>
        <p:pic>
          <p:nvPicPr>
            <p:cNvPr id="114696" name="Picture 8" descr="map2"/>
            <p:cNvPicPr>
              <a:picLocks noChangeAspect="1" noChangeArrowheads="1"/>
            </p:cNvPicPr>
            <p:nvPr/>
          </p:nvPicPr>
          <p:blipFill>
            <a:blip r:embed="rId4" cstate="print">
              <a:clrChange>
                <a:clrFrom>
                  <a:srgbClr val="000000"/>
                </a:clrFrom>
                <a:clrTo>
                  <a:srgbClr val="000000">
                    <a:alpha val="0"/>
                  </a:srgbClr>
                </a:clrTo>
              </a:clrChange>
            </a:blip>
            <a:srcRect l="36060" t="34833" r="5948" b="6836"/>
            <a:stretch>
              <a:fillRect/>
            </a:stretch>
          </p:blipFill>
          <p:spPr bwMode="auto">
            <a:xfrm rot="10800000">
              <a:off x="3984" y="277"/>
              <a:ext cx="1536" cy="1173"/>
            </a:xfrm>
            <a:prstGeom prst="rect">
              <a:avLst/>
            </a:prstGeom>
            <a:noFill/>
          </p:spPr>
        </p:pic>
        <p:sp>
          <p:nvSpPr>
            <p:cNvPr id="114697" name="Text Box 9"/>
            <p:cNvSpPr txBox="1">
              <a:spLocks noChangeArrowheads="1"/>
            </p:cNvSpPr>
            <p:nvPr/>
          </p:nvSpPr>
          <p:spPr bwMode="auto">
            <a:xfrm>
              <a:off x="4080" y="1346"/>
              <a:ext cx="239" cy="459"/>
            </a:xfrm>
            <a:prstGeom prst="rect">
              <a:avLst/>
            </a:prstGeom>
            <a:noFill/>
            <a:ln w="9525">
              <a:noFill/>
              <a:miter lim="800000"/>
              <a:headEnd/>
              <a:tailEnd/>
            </a:ln>
            <a:effectLst/>
          </p:spPr>
          <p:txBody>
            <a:bodyPr wrap="none">
              <a:spAutoFit/>
            </a:bodyPr>
            <a:lstStyle/>
            <a:p>
              <a:r>
                <a:rPr lang="en-US" sz="2800">
                  <a:solidFill>
                    <a:srgbClr val="FFFF00"/>
                  </a:solidFill>
                </a:rPr>
                <a:t> </a:t>
              </a:r>
            </a:p>
          </p:txBody>
        </p:sp>
      </p:grpSp>
      <p:sp>
        <p:nvSpPr>
          <p:cNvPr id="114698" name="Line 10"/>
          <p:cNvSpPr>
            <a:spLocks noChangeShapeType="1"/>
          </p:cNvSpPr>
          <p:nvPr/>
        </p:nvSpPr>
        <p:spPr bwMode="auto">
          <a:xfrm flipV="1">
            <a:off x="5403850" y="2981325"/>
            <a:ext cx="0" cy="914400"/>
          </a:xfrm>
          <a:prstGeom prst="line">
            <a:avLst/>
          </a:prstGeom>
          <a:noFill/>
          <a:ln w="31750">
            <a:solidFill>
              <a:schemeClr val="tx1"/>
            </a:solidFill>
            <a:round/>
            <a:headEnd/>
            <a:tailEnd type="triangle" w="med" len="med"/>
          </a:ln>
          <a:effectLst/>
        </p:spPr>
        <p:txBody>
          <a:bodyPr/>
          <a:lstStyle/>
          <a:p>
            <a:endParaRPr lang="en-US"/>
          </a:p>
        </p:txBody>
      </p:sp>
      <p:sp>
        <p:nvSpPr>
          <p:cNvPr id="114699" name="Line 11"/>
          <p:cNvSpPr>
            <a:spLocks noChangeShapeType="1"/>
          </p:cNvSpPr>
          <p:nvPr/>
        </p:nvSpPr>
        <p:spPr bwMode="auto">
          <a:xfrm>
            <a:off x="5114925" y="2981325"/>
            <a:ext cx="0" cy="931863"/>
          </a:xfrm>
          <a:prstGeom prst="line">
            <a:avLst/>
          </a:prstGeom>
          <a:noFill/>
          <a:ln w="38100">
            <a:solidFill>
              <a:srgbClr val="FF6600"/>
            </a:solidFill>
            <a:round/>
            <a:headEnd/>
            <a:tailEnd type="triangle" w="med" len="med"/>
          </a:ln>
          <a:effectLst/>
        </p:spPr>
        <p:txBody>
          <a:bodyPr/>
          <a:lstStyle/>
          <a:p>
            <a:endParaRPr lang="en-US"/>
          </a:p>
        </p:txBody>
      </p:sp>
      <p:sp>
        <p:nvSpPr>
          <p:cNvPr id="114700" name="Text Box 12"/>
          <p:cNvSpPr txBox="1">
            <a:spLocks noChangeArrowheads="1"/>
          </p:cNvSpPr>
          <p:nvPr/>
        </p:nvSpPr>
        <p:spPr bwMode="auto">
          <a:xfrm>
            <a:off x="6242050" y="3165475"/>
            <a:ext cx="2015259" cy="519113"/>
          </a:xfrm>
          <a:prstGeom prst="rect">
            <a:avLst/>
          </a:prstGeom>
          <a:noFill/>
          <a:ln w="9525">
            <a:noFill/>
            <a:miter lim="800000"/>
            <a:headEnd/>
            <a:tailEnd/>
          </a:ln>
          <a:effectLst/>
        </p:spPr>
        <p:txBody>
          <a:bodyPr wrap="square">
            <a:spAutoFit/>
          </a:bodyPr>
          <a:lstStyle/>
          <a:p>
            <a:r>
              <a:rPr lang="en-US" sz="2800">
                <a:solidFill>
                  <a:srgbClr val="66FF33"/>
                </a:solidFill>
              </a:rPr>
              <a:t>580 cal/g</a:t>
            </a:r>
          </a:p>
        </p:txBody>
      </p:sp>
      <p:sp>
        <p:nvSpPr>
          <p:cNvPr id="114701" name="Text Box 13"/>
          <p:cNvSpPr txBox="1">
            <a:spLocks noChangeArrowheads="1"/>
          </p:cNvSpPr>
          <p:nvPr/>
        </p:nvSpPr>
        <p:spPr bwMode="auto">
          <a:xfrm>
            <a:off x="2276474" y="633413"/>
            <a:ext cx="4484543" cy="519112"/>
          </a:xfrm>
          <a:prstGeom prst="rect">
            <a:avLst/>
          </a:prstGeom>
          <a:noFill/>
          <a:ln w="9525">
            <a:noFill/>
            <a:miter lim="800000"/>
            <a:headEnd/>
            <a:tailEnd/>
          </a:ln>
          <a:effectLst/>
        </p:spPr>
        <p:txBody>
          <a:bodyPr wrap="square">
            <a:spAutoFit/>
          </a:bodyPr>
          <a:lstStyle/>
          <a:p>
            <a:r>
              <a:rPr lang="en-US" sz="2800" u="sng" dirty="0"/>
              <a:t>Conservation of Energy</a:t>
            </a: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295275" y="3768725"/>
            <a:ext cx="8848725" cy="457200"/>
          </a:xfrm>
          <a:prstGeom prst="rect">
            <a:avLst/>
          </a:prstGeom>
          <a:noFill/>
          <a:ln w="9525">
            <a:noFill/>
            <a:miter lim="800000"/>
            <a:headEnd/>
            <a:tailEnd/>
          </a:ln>
          <a:effectLst/>
        </p:spPr>
        <p:txBody>
          <a:bodyPr wrap="square">
            <a:spAutoFit/>
          </a:bodyPr>
          <a:lstStyle/>
          <a:p>
            <a:r>
              <a:rPr lang="en-US" sz="2400">
                <a:solidFill>
                  <a:srgbClr val="FFFF00"/>
                </a:solidFill>
              </a:rPr>
              <a:t>Heat required to vaporize or condense </a:t>
            </a:r>
            <a:r>
              <a:rPr lang="en-US" sz="2400">
                <a:solidFill>
                  <a:srgbClr val="00FF00"/>
                </a:solidFill>
              </a:rPr>
              <a:t>1 g</a:t>
            </a:r>
            <a:r>
              <a:rPr lang="en-US" sz="2400">
                <a:solidFill>
                  <a:srgbClr val="FFFF00"/>
                </a:solidFill>
              </a:rPr>
              <a:t> of water = 580 cal</a:t>
            </a:r>
          </a:p>
        </p:txBody>
      </p:sp>
      <p:sp>
        <p:nvSpPr>
          <p:cNvPr id="115715" name="Text Box 3"/>
          <p:cNvSpPr txBox="1">
            <a:spLocks noChangeArrowheads="1"/>
          </p:cNvSpPr>
          <p:nvPr/>
        </p:nvSpPr>
        <p:spPr bwMode="auto">
          <a:xfrm>
            <a:off x="65088" y="741363"/>
            <a:ext cx="9480694" cy="457200"/>
          </a:xfrm>
          <a:prstGeom prst="rect">
            <a:avLst/>
          </a:prstGeom>
          <a:noFill/>
          <a:ln w="9525">
            <a:noFill/>
            <a:miter lim="800000"/>
            <a:headEnd/>
            <a:tailEnd/>
          </a:ln>
          <a:effectLst/>
        </p:spPr>
        <p:txBody>
          <a:bodyPr wrap="square">
            <a:spAutoFit/>
          </a:bodyPr>
          <a:lstStyle/>
          <a:p>
            <a:r>
              <a:rPr lang="en-US" sz="2400" dirty="0"/>
              <a:t>How much heat is needed to evaporate or condense 1 L of water?</a:t>
            </a:r>
          </a:p>
        </p:txBody>
      </p:sp>
      <p:sp>
        <p:nvSpPr>
          <p:cNvPr id="115716" name="Text Box 4"/>
          <p:cNvSpPr txBox="1">
            <a:spLocks noChangeArrowheads="1"/>
          </p:cNvSpPr>
          <p:nvPr/>
        </p:nvSpPr>
        <p:spPr bwMode="auto">
          <a:xfrm>
            <a:off x="752475" y="5346700"/>
            <a:ext cx="5966980" cy="946150"/>
          </a:xfrm>
          <a:prstGeom prst="rect">
            <a:avLst/>
          </a:prstGeom>
          <a:noFill/>
          <a:ln w="9525">
            <a:noFill/>
            <a:miter lim="800000"/>
            <a:headEnd/>
            <a:tailEnd/>
          </a:ln>
          <a:effectLst/>
        </p:spPr>
        <p:txBody>
          <a:bodyPr wrap="square">
            <a:spAutoFit/>
          </a:bodyPr>
          <a:lstStyle/>
          <a:p>
            <a:r>
              <a:rPr lang="en-US" sz="2800" dirty="0">
                <a:solidFill>
                  <a:srgbClr val="66FF33"/>
                </a:solidFill>
              </a:rPr>
              <a:t>1000 g  x  580 </a:t>
            </a:r>
            <a:r>
              <a:rPr lang="en-US" sz="2800" u="sng" dirty="0">
                <a:solidFill>
                  <a:srgbClr val="66FF33"/>
                </a:solidFill>
              </a:rPr>
              <a:t>cal</a:t>
            </a:r>
            <a:r>
              <a:rPr lang="en-US" sz="2800" dirty="0">
                <a:solidFill>
                  <a:srgbClr val="66FF33"/>
                </a:solidFill>
              </a:rPr>
              <a:t>  =  580,000 cal</a:t>
            </a:r>
          </a:p>
          <a:p>
            <a:r>
              <a:rPr lang="en-US" sz="2800" dirty="0">
                <a:solidFill>
                  <a:srgbClr val="66FF33"/>
                </a:solidFill>
              </a:rPr>
              <a:t>                         g</a:t>
            </a:r>
          </a:p>
        </p:txBody>
      </p:sp>
      <p:pic>
        <p:nvPicPr>
          <p:cNvPr id="115717" name="Picture 5" descr="Heat41"/>
          <p:cNvPicPr>
            <a:picLocks noChangeAspect="1" noChangeArrowheads="1"/>
          </p:cNvPicPr>
          <p:nvPr/>
        </p:nvPicPr>
        <p:blipFill>
          <a:blip r:embed="rId4" cstate="print"/>
          <a:srcRect l="1825" t="3143" r="3683" b="7822"/>
          <a:stretch>
            <a:fillRect/>
          </a:stretch>
        </p:blipFill>
        <p:spPr bwMode="auto">
          <a:xfrm>
            <a:off x="2333625" y="1528763"/>
            <a:ext cx="4117975" cy="1827212"/>
          </a:xfrm>
          <a:prstGeom prst="rect">
            <a:avLst/>
          </a:prstGeom>
          <a:noFill/>
        </p:spPr>
      </p:pic>
      <p:pic>
        <p:nvPicPr>
          <p:cNvPr id="115718" name="Picture 6" descr="622830533_177c821e10"/>
          <p:cNvPicPr>
            <a:picLocks noChangeAspect="1" noChangeArrowheads="1"/>
          </p:cNvPicPr>
          <p:nvPr/>
        </p:nvPicPr>
        <p:blipFill>
          <a:blip r:embed="rId5" cstate="print"/>
          <a:srcRect/>
          <a:stretch>
            <a:fillRect/>
          </a:stretch>
        </p:blipFill>
        <p:spPr bwMode="auto">
          <a:xfrm>
            <a:off x="7010400" y="5580063"/>
            <a:ext cx="1201738" cy="801687"/>
          </a:xfrm>
          <a:prstGeom prst="rect">
            <a:avLst/>
          </a:prstGeom>
          <a:noFill/>
        </p:spPr>
      </p:pic>
      <p:sp>
        <p:nvSpPr>
          <p:cNvPr id="115719" name="Text Box 7"/>
          <p:cNvSpPr txBox="1">
            <a:spLocks noChangeArrowheads="1"/>
          </p:cNvSpPr>
          <p:nvPr/>
        </p:nvSpPr>
        <p:spPr bwMode="auto">
          <a:xfrm>
            <a:off x="7307263" y="5722938"/>
            <a:ext cx="523875" cy="457200"/>
          </a:xfrm>
          <a:prstGeom prst="rect">
            <a:avLst/>
          </a:prstGeom>
          <a:noFill/>
          <a:ln w="9525">
            <a:noFill/>
            <a:miter lim="800000"/>
            <a:headEnd/>
            <a:tailEnd/>
          </a:ln>
          <a:effectLst/>
        </p:spPr>
        <p:txBody>
          <a:bodyPr wrap="none">
            <a:spAutoFit/>
          </a:bodyPr>
          <a:lstStyle/>
          <a:p>
            <a:r>
              <a:rPr lang="en-US" sz="2400"/>
              <a:t>11</a:t>
            </a:r>
          </a:p>
        </p:txBody>
      </p:sp>
      <p:sp>
        <p:nvSpPr>
          <p:cNvPr id="115720" name="Text Box 8"/>
          <p:cNvSpPr txBox="1">
            <a:spLocks noChangeArrowheads="1"/>
          </p:cNvSpPr>
          <p:nvPr/>
        </p:nvSpPr>
        <p:spPr bwMode="auto">
          <a:xfrm>
            <a:off x="1990725" y="4519613"/>
            <a:ext cx="5144366" cy="519112"/>
          </a:xfrm>
          <a:prstGeom prst="rect">
            <a:avLst/>
          </a:prstGeom>
          <a:noFill/>
          <a:ln w="9525">
            <a:noFill/>
            <a:miter lim="800000"/>
            <a:headEnd/>
            <a:tailEnd/>
          </a:ln>
          <a:effectLst/>
        </p:spPr>
        <p:txBody>
          <a:bodyPr wrap="square">
            <a:spAutoFit/>
          </a:bodyPr>
          <a:lstStyle/>
          <a:p>
            <a:r>
              <a:rPr lang="en-US" sz="2800"/>
              <a:t>1 L of water =            g water</a:t>
            </a:r>
          </a:p>
        </p:txBody>
      </p:sp>
      <p:sp>
        <p:nvSpPr>
          <p:cNvPr id="115721" name="Text Box 9"/>
          <p:cNvSpPr txBox="1">
            <a:spLocks noChangeArrowheads="1"/>
          </p:cNvSpPr>
          <p:nvPr/>
        </p:nvSpPr>
        <p:spPr bwMode="auto">
          <a:xfrm>
            <a:off x="4325938" y="4538663"/>
            <a:ext cx="977900" cy="519112"/>
          </a:xfrm>
          <a:prstGeom prst="rect">
            <a:avLst/>
          </a:prstGeom>
          <a:noFill/>
          <a:ln w="9525">
            <a:noFill/>
            <a:miter lim="800000"/>
            <a:headEnd/>
            <a:tailEnd/>
          </a:ln>
          <a:effectLst/>
        </p:spPr>
        <p:txBody>
          <a:bodyPr wrap="none">
            <a:spAutoFit/>
          </a:bodyPr>
          <a:lstStyle/>
          <a:p>
            <a:r>
              <a:rPr lang="en-US" sz="2800"/>
              <a:t>1000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fade">
                                      <p:cBhvr>
                                        <p:cTn id="7" dur="2000"/>
                                        <p:tgtEl>
                                          <p:spTgt spid="1157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5720"/>
                                        </p:tgtEl>
                                        <p:attrNameLst>
                                          <p:attrName>style.visibility</p:attrName>
                                        </p:attrNameLst>
                                      </p:cBhvr>
                                      <p:to>
                                        <p:strVal val="visible"/>
                                      </p:to>
                                    </p:set>
                                    <p:animEffect transition="in" filter="fade">
                                      <p:cBhvr>
                                        <p:cTn id="12" dur="2000"/>
                                        <p:tgtEl>
                                          <p:spTgt spid="1157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5721"/>
                                        </p:tgtEl>
                                        <p:attrNameLst>
                                          <p:attrName>style.visibility</p:attrName>
                                        </p:attrNameLst>
                                      </p:cBhvr>
                                      <p:to>
                                        <p:strVal val="visible"/>
                                      </p:to>
                                    </p:set>
                                    <p:animEffect transition="in" filter="fade">
                                      <p:cBhvr>
                                        <p:cTn id="17" dur="2000"/>
                                        <p:tgtEl>
                                          <p:spTgt spid="1157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5716"/>
                                        </p:tgtEl>
                                        <p:attrNameLst>
                                          <p:attrName>style.visibility</p:attrName>
                                        </p:attrNameLst>
                                      </p:cBhvr>
                                      <p:to>
                                        <p:strVal val="visible"/>
                                      </p:to>
                                    </p:set>
                                    <p:animEffect transition="in" filter="fade">
                                      <p:cBhvr>
                                        <p:cTn id="22" dur="2000"/>
                                        <p:tgtEl>
                                          <p:spTgt spid="1157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5718"/>
                                        </p:tgtEl>
                                        <p:attrNameLst>
                                          <p:attrName>style.visibility</p:attrName>
                                        </p:attrNameLst>
                                      </p:cBhvr>
                                      <p:to>
                                        <p:strVal val="visible"/>
                                      </p:to>
                                    </p:set>
                                    <p:animEffect transition="in" filter="fade">
                                      <p:cBhvr>
                                        <p:cTn id="27" dur="2000"/>
                                        <p:tgtEl>
                                          <p:spTgt spid="1157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5719"/>
                                        </p:tgtEl>
                                        <p:attrNameLst>
                                          <p:attrName>style.visibility</p:attrName>
                                        </p:attrNameLst>
                                      </p:cBhvr>
                                      <p:to>
                                        <p:strVal val="visible"/>
                                      </p:to>
                                    </p:set>
                                    <p:animEffect transition="in" filter="fade">
                                      <p:cBhvr>
                                        <p:cTn id="30" dur="2000"/>
                                        <p:tgtEl>
                                          <p:spTgt spid="115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6" grpId="0"/>
      <p:bldP spid="115719" grpId="0"/>
      <p:bldP spid="115720" grpId="0"/>
      <p:bldP spid="1157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3176588" y="2387600"/>
            <a:ext cx="2850139" cy="579438"/>
          </a:xfrm>
          <a:prstGeom prst="rect">
            <a:avLst/>
          </a:prstGeom>
          <a:noFill/>
          <a:ln w="9525">
            <a:noFill/>
            <a:miter lim="800000"/>
            <a:headEnd/>
            <a:tailEnd/>
          </a:ln>
          <a:effectLst/>
        </p:spPr>
        <p:txBody>
          <a:bodyPr wrap="square">
            <a:spAutoFit/>
          </a:bodyPr>
          <a:lstStyle/>
          <a:p>
            <a:r>
              <a:rPr lang="en-US" dirty="0"/>
              <a:t>Importance</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1895475" y="422275"/>
            <a:ext cx="5572125" cy="579438"/>
          </a:xfrm>
          <a:prstGeom prst="rect">
            <a:avLst/>
          </a:prstGeom>
          <a:noFill/>
          <a:ln w="9525">
            <a:noFill/>
            <a:miter lim="800000"/>
            <a:headEnd/>
            <a:tailEnd/>
          </a:ln>
          <a:effectLst/>
        </p:spPr>
        <p:txBody>
          <a:bodyPr wrap="square">
            <a:spAutoFit/>
          </a:bodyPr>
          <a:lstStyle/>
          <a:p>
            <a:r>
              <a:rPr lang="en-US" b="1" u="sng" dirty="0"/>
              <a:t>Latent Heat and Climate</a:t>
            </a:r>
          </a:p>
        </p:txBody>
      </p:sp>
      <p:sp>
        <p:nvSpPr>
          <p:cNvPr id="117764" name="AutoShape 4"/>
          <p:cNvSpPr>
            <a:spLocks noChangeArrowheads="1"/>
          </p:cNvSpPr>
          <p:nvPr>
            <p:custDataLst>
              <p:tags r:id="rId2"/>
            </p:custDataLst>
          </p:nvPr>
        </p:nvSpPr>
        <p:spPr bwMode="auto">
          <a:xfrm>
            <a:off x="396875" y="2593975"/>
            <a:ext cx="4038600" cy="609600"/>
          </a:xfrm>
          <a:prstGeom prst="curvedDownArrow">
            <a:avLst>
              <a:gd name="adj1" fmla="val 132500"/>
              <a:gd name="adj2" fmla="val 265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17765" name="Text Box 5"/>
          <p:cNvSpPr txBox="1">
            <a:spLocks noChangeArrowheads="1"/>
          </p:cNvSpPr>
          <p:nvPr/>
        </p:nvSpPr>
        <p:spPr bwMode="auto">
          <a:xfrm>
            <a:off x="701675" y="2057400"/>
            <a:ext cx="4258252" cy="366713"/>
          </a:xfrm>
          <a:prstGeom prst="rect">
            <a:avLst/>
          </a:prstGeom>
          <a:noFill/>
          <a:ln w="9525">
            <a:noFill/>
            <a:miter lim="800000"/>
            <a:headEnd/>
            <a:tailEnd/>
          </a:ln>
          <a:effectLst/>
        </p:spPr>
        <p:txBody>
          <a:bodyPr wrap="square">
            <a:spAutoFit/>
          </a:bodyPr>
          <a:lstStyle/>
          <a:p>
            <a:r>
              <a:rPr lang="en-US" sz="1800" dirty="0"/>
              <a:t>Water stores energy (heat) in the gas</a:t>
            </a:r>
          </a:p>
        </p:txBody>
      </p:sp>
      <p:sp>
        <p:nvSpPr>
          <p:cNvPr id="117767" name="Text Box 7"/>
          <p:cNvSpPr txBox="1">
            <a:spLocks noChangeArrowheads="1"/>
          </p:cNvSpPr>
          <p:nvPr/>
        </p:nvSpPr>
        <p:spPr bwMode="auto">
          <a:xfrm>
            <a:off x="1357313" y="1514475"/>
            <a:ext cx="2286432" cy="519113"/>
          </a:xfrm>
          <a:prstGeom prst="rect">
            <a:avLst/>
          </a:prstGeom>
          <a:noFill/>
          <a:ln w="9525">
            <a:noFill/>
            <a:miter lim="800000"/>
            <a:headEnd/>
            <a:tailEnd/>
          </a:ln>
          <a:effectLst/>
        </p:spPr>
        <p:txBody>
          <a:bodyPr wrap="square">
            <a:spAutoFit/>
          </a:bodyPr>
          <a:lstStyle/>
          <a:p>
            <a:r>
              <a:rPr lang="en-US" sz="2800" dirty="0">
                <a:solidFill>
                  <a:srgbClr val="FFFF00"/>
                </a:solidFill>
              </a:rPr>
              <a:t>580 cal/g</a:t>
            </a:r>
          </a:p>
        </p:txBody>
      </p:sp>
      <p:pic>
        <p:nvPicPr>
          <p:cNvPr id="117770" name="Picture 10" descr="Ocean"/>
          <p:cNvPicPr>
            <a:picLocks noChangeAspect="1" noChangeArrowheads="1"/>
          </p:cNvPicPr>
          <p:nvPr/>
        </p:nvPicPr>
        <p:blipFill>
          <a:blip r:embed="rId5" cstate="print"/>
          <a:srcRect/>
          <a:stretch>
            <a:fillRect/>
          </a:stretch>
        </p:blipFill>
        <p:spPr bwMode="auto">
          <a:xfrm>
            <a:off x="328613" y="3727450"/>
            <a:ext cx="2097087" cy="1573213"/>
          </a:xfrm>
          <a:prstGeom prst="rect">
            <a:avLst/>
          </a:prstGeom>
          <a:noFill/>
        </p:spPr>
      </p:pic>
      <p:pic>
        <p:nvPicPr>
          <p:cNvPr id="117771" name="Picture 11" descr="fluffy-clouds">
            <a:hlinkClick r:id="rId6"/>
          </p:cNvPr>
          <p:cNvPicPr>
            <a:picLocks noChangeAspect="1" noChangeArrowheads="1"/>
          </p:cNvPicPr>
          <p:nvPr/>
        </p:nvPicPr>
        <p:blipFill>
          <a:blip r:embed="rId7" cstate="print"/>
          <a:srcRect/>
          <a:stretch>
            <a:fillRect/>
          </a:stretch>
        </p:blipFill>
        <p:spPr bwMode="auto">
          <a:xfrm>
            <a:off x="3336925" y="3678238"/>
            <a:ext cx="2184400" cy="1638300"/>
          </a:xfrm>
          <a:prstGeom prst="rect">
            <a:avLst/>
          </a:prstGeom>
          <a:noFill/>
        </p:spPr>
      </p:pic>
      <p:sp>
        <p:nvSpPr>
          <p:cNvPr id="117773" name="Text Box 13"/>
          <p:cNvSpPr txBox="1">
            <a:spLocks noChangeArrowheads="1"/>
          </p:cNvSpPr>
          <p:nvPr/>
        </p:nvSpPr>
        <p:spPr bwMode="auto">
          <a:xfrm>
            <a:off x="873125" y="5454650"/>
            <a:ext cx="793750" cy="366713"/>
          </a:xfrm>
          <a:prstGeom prst="rect">
            <a:avLst/>
          </a:prstGeom>
          <a:noFill/>
          <a:ln w="9525">
            <a:noFill/>
            <a:miter lim="800000"/>
            <a:headEnd/>
            <a:tailEnd/>
          </a:ln>
          <a:effectLst/>
        </p:spPr>
        <p:txBody>
          <a:bodyPr wrap="none">
            <a:spAutoFit/>
          </a:bodyPr>
          <a:lstStyle/>
          <a:p>
            <a:r>
              <a:rPr lang="en-US" sz="1800"/>
              <a:t>Liquid</a:t>
            </a:r>
          </a:p>
        </p:txBody>
      </p:sp>
      <p:sp>
        <p:nvSpPr>
          <p:cNvPr id="117774" name="Text Box 14"/>
          <p:cNvSpPr txBox="1">
            <a:spLocks noChangeArrowheads="1"/>
          </p:cNvSpPr>
          <p:nvPr/>
        </p:nvSpPr>
        <p:spPr bwMode="auto">
          <a:xfrm>
            <a:off x="4125913" y="5470525"/>
            <a:ext cx="552450" cy="366713"/>
          </a:xfrm>
          <a:prstGeom prst="rect">
            <a:avLst/>
          </a:prstGeom>
          <a:noFill/>
          <a:ln w="9525">
            <a:noFill/>
            <a:miter lim="800000"/>
            <a:headEnd/>
            <a:tailEnd/>
          </a:ln>
          <a:effectLst/>
        </p:spPr>
        <p:txBody>
          <a:bodyPr wrap="none">
            <a:spAutoFit/>
          </a:bodyPr>
          <a:lstStyle/>
          <a:p>
            <a:r>
              <a:rPr lang="en-US" sz="1800"/>
              <a:t>gas</a:t>
            </a:r>
          </a:p>
        </p:txBody>
      </p:sp>
      <p:grpSp>
        <p:nvGrpSpPr>
          <p:cNvPr id="117776" name="Group 16"/>
          <p:cNvGrpSpPr>
            <a:grpSpLocks/>
          </p:cNvGrpSpPr>
          <p:nvPr>
            <p:custDataLst>
              <p:tags r:id="rId3"/>
            </p:custDataLst>
          </p:nvPr>
        </p:nvGrpSpPr>
        <p:grpSpPr bwMode="auto">
          <a:xfrm>
            <a:off x="4740276" y="1547813"/>
            <a:ext cx="4570413" cy="4264025"/>
            <a:chOff x="2986" y="975"/>
            <a:chExt cx="2879" cy="2686"/>
          </a:xfrm>
        </p:grpSpPr>
        <p:sp>
          <p:nvSpPr>
            <p:cNvPr id="117766" name="Text Box 6"/>
            <p:cNvSpPr txBox="1">
              <a:spLocks noChangeArrowheads="1"/>
            </p:cNvSpPr>
            <p:nvPr/>
          </p:nvSpPr>
          <p:spPr bwMode="auto">
            <a:xfrm>
              <a:off x="3130" y="1344"/>
              <a:ext cx="2735" cy="231"/>
            </a:xfrm>
            <a:prstGeom prst="rect">
              <a:avLst/>
            </a:prstGeom>
            <a:noFill/>
            <a:ln w="9525">
              <a:noFill/>
              <a:miter lim="800000"/>
              <a:headEnd/>
              <a:tailEnd/>
            </a:ln>
            <a:effectLst/>
          </p:spPr>
          <p:txBody>
            <a:bodyPr wrap="square">
              <a:spAutoFit/>
            </a:bodyPr>
            <a:lstStyle/>
            <a:p>
              <a:r>
                <a:rPr lang="en-US" sz="1800" dirty="0"/>
                <a:t>Water releases energy (heat) from gas</a:t>
              </a:r>
            </a:p>
          </p:txBody>
        </p:sp>
        <p:sp>
          <p:nvSpPr>
            <p:cNvPr id="117768" name="AutoShape 8"/>
            <p:cNvSpPr>
              <a:spLocks noChangeArrowheads="1"/>
            </p:cNvSpPr>
            <p:nvPr/>
          </p:nvSpPr>
          <p:spPr bwMode="auto">
            <a:xfrm>
              <a:off x="2986" y="1634"/>
              <a:ext cx="2448" cy="384"/>
            </a:xfrm>
            <a:prstGeom prst="curvedDownArrow">
              <a:avLst>
                <a:gd name="adj1" fmla="val 127500"/>
                <a:gd name="adj2" fmla="val 255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17769" name="Text Box 9"/>
            <p:cNvSpPr txBox="1">
              <a:spLocks noChangeArrowheads="1"/>
            </p:cNvSpPr>
            <p:nvPr/>
          </p:nvSpPr>
          <p:spPr bwMode="auto">
            <a:xfrm>
              <a:off x="3809" y="975"/>
              <a:ext cx="1296" cy="327"/>
            </a:xfrm>
            <a:prstGeom prst="rect">
              <a:avLst/>
            </a:prstGeom>
            <a:noFill/>
            <a:ln w="9525">
              <a:noFill/>
              <a:miter lim="800000"/>
              <a:headEnd/>
              <a:tailEnd/>
            </a:ln>
            <a:effectLst/>
          </p:spPr>
          <p:txBody>
            <a:bodyPr wrap="square">
              <a:spAutoFit/>
            </a:bodyPr>
            <a:lstStyle/>
            <a:p>
              <a:r>
                <a:rPr lang="en-US" sz="2800" dirty="0">
                  <a:solidFill>
                    <a:srgbClr val="FFFF00"/>
                  </a:solidFill>
                </a:rPr>
                <a:t>580 cal/g</a:t>
              </a:r>
            </a:p>
          </p:txBody>
        </p:sp>
        <p:pic>
          <p:nvPicPr>
            <p:cNvPr id="117772" name="Picture 12" descr="231563689_a26acfe56d"/>
            <p:cNvPicPr>
              <a:picLocks noChangeAspect="1" noChangeArrowheads="1"/>
            </p:cNvPicPr>
            <p:nvPr/>
          </p:nvPicPr>
          <p:blipFill>
            <a:blip r:embed="rId8" cstate="print"/>
            <a:srcRect/>
            <a:stretch>
              <a:fillRect/>
            </a:stretch>
          </p:blipFill>
          <p:spPr bwMode="auto">
            <a:xfrm>
              <a:off x="4122" y="2272"/>
              <a:ext cx="1421" cy="1066"/>
            </a:xfrm>
            <a:prstGeom prst="rect">
              <a:avLst/>
            </a:prstGeom>
            <a:noFill/>
          </p:spPr>
        </p:pic>
        <p:sp>
          <p:nvSpPr>
            <p:cNvPr id="117775" name="Text Box 15"/>
            <p:cNvSpPr txBox="1">
              <a:spLocks noChangeArrowheads="1"/>
            </p:cNvSpPr>
            <p:nvPr/>
          </p:nvSpPr>
          <p:spPr bwMode="auto">
            <a:xfrm>
              <a:off x="4627" y="3430"/>
              <a:ext cx="500" cy="231"/>
            </a:xfrm>
            <a:prstGeom prst="rect">
              <a:avLst/>
            </a:prstGeom>
            <a:noFill/>
            <a:ln w="9525">
              <a:noFill/>
              <a:miter lim="800000"/>
              <a:headEnd/>
              <a:tailEnd/>
            </a:ln>
            <a:effectLst/>
          </p:spPr>
          <p:txBody>
            <a:bodyPr wrap="none">
              <a:spAutoFit/>
            </a:bodyPr>
            <a:lstStyle/>
            <a:p>
              <a:r>
                <a:rPr lang="en-US" sz="1800"/>
                <a:t>Liquid</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776"/>
                                        </p:tgtEl>
                                        <p:attrNameLst>
                                          <p:attrName>style.visibility</p:attrName>
                                        </p:attrNameLst>
                                      </p:cBhvr>
                                      <p:to>
                                        <p:strVal val="visible"/>
                                      </p:to>
                                    </p:set>
                                    <p:animEffect transition="in" filter="fade">
                                      <p:cBhvr>
                                        <p:cTn id="7" dur="2000"/>
                                        <p:tgtEl>
                                          <p:spTgt spid="117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381000" y="1524000"/>
            <a:ext cx="2334491" cy="396875"/>
          </a:xfrm>
          <a:prstGeom prst="rect">
            <a:avLst/>
          </a:prstGeom>
          <a:noFill/>
          <a:ln w="9525">
            <a:noFill/>
            <a:miter lim="800000"/>
            <a:headEnd/>
            <a:tailEnd/>
          </a:ln>
          <a:effectLst/>
        </p:spPr>
        <p:txBody>
          <a:bodyPr wrap="square">
            <a:spAutoFit/>
          </a:bodyPr>
          <a:lstStyle/>
          <a:p>
            <a:r>
              <a:rPr lang="en-US" sz="2000" dirty="0"/>
              <a:t>500,000 km</a:t>
            </a:r>
            <a:r>
              <a:rPr lang="en-US" sz="2000" baseline="30000" dirty="0"/>
              <a:t>3</a:t>
            </a:r>
            <a:r>
              <a:rPr lang="en-US" sz="2000" dirty="0"/>
              <a:t>/day</a:t>
            </a:r>
          </a:p>
        </p:txBody>
      </p:sp>
      <p:grpSp>
        <p:nvGrpSpPr>
          <p:cNvPr id="118787" name="Group 3"/>
          <p:cNvGrpSpPr>
            <a:grpSpLocks/>
          </p:cNvGrpSpPr>
          <p:nvPr/>
        </p:nvGrpSpPr>
        <p:grpSpPr bwMode="auto">
          <a:xfrm>
            <a:off x="381000" y="1905000"/>
            <a:ext cx="2084388" cy="914400"/>
            <a:chOff x="240" y="1200"/>
            <a:chExt cx="1313" cy="576"/>
          </a:xfrm>
        </p:grpSpPr>
        <p:sp>
          <p:nvSpPr>
            <p:cNvPr id="118788" name="Text Box 4"/>
            <p:cNvSpPr txBox="1">
              <a:spLocks noChangeArrowheads="1"/>
            </p:cNvSpPr>
            <p:nvPr/>
          </p:nvSpPr>
          <p:spPr bwMode="auto">
            <a:xfrm>
              <a:off x="240" y="1526"/>
              <a:ext cx="1313" cy="250"/>
            </a:xfrm>
            <a:prstGeom prst="rect">
              <a:avLst/>
            </a:prstGeom>
            <a:noFill/>
            <a:ln w="9525">
              <a:noFill/>
              <a:miter lim="800000"/>
              <a:headEnd/>
              <a:tailEnd/>
            </a:ln>
            <a:effectLst/>
          </p:spPr>
          <p:txBody>
            <a:bodyPr wrap="square">
              <a:spAutoFit/>
            </a:bodyPr>
            <a:lstStyle/>
            <a:p>
              <a:r>
                <a:rPr lang="en-US" sz="2000" dirty="0"/>
                <a:t>5 x 10</a:t>
              </a:r>
              <a:r>
                <a:rPr lang="en-US" sz="2000" baseline="30000" dirty="0"/>
                <a:t>14</a:t>
              </a:r>
              <a:r>
                <a:rPr lang="en-US" sz="2000" dirty="0"/>
                <a:t> L/day</a:t>
              </a:r>
            </a:p>
          </p:txBody>
        </p:sp>
        <p:sp>
          <p:nvSpPr>
            <p:cNvPr id="118789" name="Line 5"/>
            <p:cNvSpPr>
              <a:spLocks noChangeShapeType="1"/>
            </p:cNvSpPr>
            <p:nvPr/>
          </p:nvSpPr>
          <p:spPr bwMode="auto">
            <a:xfrm>
              <a:off x="768" y="1200"/>
              <a:ext cx="0" cy="336"/>
            </a:xfrm>
            <a:prstGeom prst="line">
              <a:avLst/>
            </a:prstGeom>
            <a:noFill/>
            <a:ln w="9525">
              <a:solidFill>
                <a:schemeClr val="tx1"/>
              </a:solidFill>
              <a:round/>
              <a:headEnd/>
              <a:tailEnd type="triangle" w="med" len="med"/>
            </a:ln>
            <a:effectLst/>
          </p:spPr>
          <p:txBody>
            <a:bodyPr/>
            <a:lstStyle/>
            <a:p>
              <a:endParaRPr lang="en-US"/>
            </a:p>
          </p:txBody>
        </p:sp>
      </p:grpSp>
      <p:grpSp>
        <p:nvGrpSpPr>
          <p:cNvPr id="118790" name="Group 6"/>
          <p:cNvGrpSpPr>
            <a:grpSpLocks/>
          </p:cNvGrpSpPr>
          <p:nvPr/>
        </p:nvGrpSpPr>
        <p:grpSpPr bwMode="auto">
          <a:xfrm>
            <a:off x="457200" y="2895600"/>
            <a:ext cx="2092036" cy="930275"/>
            <a:chOff x="288" y="1824"/>
            <a:chExt cx="1102" cy="586"/>
          </a:xfrm>
        </p:grpSpPr>
        <p:sp>
          <p:nvSpPr>
            <p:cNvPr id="118791" name="Text Box 7"/>
            <p:cNvSpPr txBox="1">
              <a:spLocks noChangeArrowheads="1"/>
            </p:cNvSpPr>
            <p:nvPr/>
          </p:nvSpPr>
          <p:spPr bwMode="auto">
            <a:xfrm>
              <a:off x="288" y="2160"/>
              <a:ext cx="1102" cy="250"/>
            </a:xfrm>
            <a:prstGeom prst="rect">
              <a:avLst/>
            </a:prstGeom>
            <a:noFill/>
            <a:ln w="9525">
              <a:noFill/>
              <a:miter lim="800000"/>
              <a:headEnd/>
              <a:tailEnd/>
            </a:ln>
            <a:effectLst/>
          </p:spPr>
          <p:txBody>
            <a:bodyPr wrap="none">
              <a:spAutoFit/>
            </a:bodyPr>
            <a:lstStyle/>
            <a:p>
              <a:r>
                <a:rPr lang="en-US" sz="2000"/>
                <a:t>5 x 10</a:t>
              </a:r>
              <a:r>
                <a:rPr lang="en-US" sz="2000" baseline="30000"/>
                <a:t>17</a:t>
              </a:r>
              <a:r>
                <a:rPr lang="en-US" sz="2000"/>
                <a:t> g/day</a:t>
              </a:r>
            </a:p>
          </p:txBody>
        </p:sp>
        <p:sp>
          <p:nvSpPr>
            <p:cNvPr id="118792" name="Line 8"/>
            <p:cNvSpPr>
              <a:spLocks noChangeShapeType="1"/>
            </p:cNvSpPr>
            <p:nvPr/>
          </p:nvSpPr>
          <p:spPr bwMode="auto">
            <a:xfrm>
              <a:off x="768" y="1824"/>
              <a:ext cx="0" cy="336"/>
            </a:xfrm>
            <a:prstGeom prst="line">
              <a:avLst/>
            </a:prstGeom>
            <a:noFill/>
            <a:ln w="9525">
              <a:solidFill>
                <a:schemeClr val="tx1"/>
              </a:solidFill>
              <a:round/>
              <a:headEnd/>
              <a:tailEnd type="triangle" w="med" len="med"/>
            </a:ln>
            <a:effectLst/>
          </p:spPr>
          <p:txBody>
            <a:bodyPr/>
            <a:lstStyle/>
            <a:p>
              <a:endParaRPr lang="en-US"/>
            </a:p>
          </p:txBody>
        </p:sp>
      </p:grpSp>
      <p:grpSp>
        <p:nvGrpSpPr>
          <p:cNvPr id="118793" name="Group 9"/>
          <p:cNvGrpSpPr>
            <a:grpSpLocks/>
          </p:cNvGrpSpPr>
          <p:nvPr/>
        </p:nvGrpSpPr>
        <p:grpSpPr bwMode="auto">
          <a:xfrm>
            <a:off x="381000" y="3903663"/>
            <a:ext cx="2376488" cy="854075"/>
            <a:chOff x="240" y="2448"/>
            <a:chExt cx="1497" cy="538"/>
          </a:xfrm>
        </p:grpSpPr>
        <p:sp>
          <p:nvSpPr>
            <p:cNvPr id="118794" name="Text Box 10"/>
            <p:cNvSpPr txBox="1">
              <a:spLocks noChangeArrowheads="1"/>
            </p:cNvSpPr>
            <p:nvPr/>
          </p:nvSpPr>
          <p:spPr bwMode="auto">
            <a:xfrm>
              <a:off x="240" y="2736"/>
              <a:ext cx="1497" cy="250"/>
            </a:xfrm>
            <a:prstGeom prst="rect">
              <a:avLst/>
            </a:prstGeom>
            <a:noFill/>
            <a:ln w="9525">
              <a:noFill/>
              <a:miter lim="800000"/>
              <a:headEnd/>
              <a:tailEnd/>
            </a:ln>
            <a:effectLst/>
          </p:spPr>
          <p:txBody>
            <a:bodyPr wrap="square">
              <a:spAutoFit/>
            </a:bodyPr>
            <a:lstStyle/>
            <a:p>
              <a:r>
                <a:rPr lang="en-US" sz="2000" dirty="0"/>
                <a:t>2.7 x 10</a:t>
              </a:r>
              <a:r>
                <a:rPr lang="en-US" sz="2000" baseline="30000" dirty="0"/>
                <a:t>20</a:t>
              </a:r>
              <a:r>
                <a:rPr lang="en-US" sz="2000" dirty="0"/>
                <a:t> cal/day</a:t>
              </a:r>
            </a:p>
          </p:txBody>
        </p:sp>
        <p:sp>
          <p:nvSpPr>
            <p:cNvPr id="118795" name="Line 11"/>
            <p:cNvSpPr>
              <a:spLocks noChangeShapeType="1"/>
            </p:cNvSpPr>
            <p:nvPr/>
          </p:nvSpPr>
          <p:spPr bwMode="auto">
            <a:xfrm>
              <a:off x="768" y="2448"/>
              <a:ext cx="0" cy="336"/>
            </a:xfrm>
            <a:prstGeom prst="line">
              <a:avLst/>
            </a:prstGeom>
            <a:noFill/>
            <a:ln w="9525">
              <a:solidFill>
                <a:schemeClr val="tx1"/>
              </a:solidFill>
              <a:round/>
              <a:headEnd/>
              <a:tailEnd type="triangle" w="med" len="med"/>
            </a:ln>
            <a:effectLst/>
          </p:spPr>
          <p:txBody>
            <a:bodyPr/>
            <a:lstStyle/>
            <a:p>
              <a:endParaRPr lang="en-US"/>
            </a:p>
          </p:txBody>
        </p:sp>
      </p:grpSp>
      <p:grpSp>
        <p:nvGrpSpPr>
          <p:cNvPr id="118796" name="Group 12"/>
          <p:cNvGrpSpPr>
            <a:grpSpLocks/>
          </p:cNvGrpSpPr>
          <p:nvPr/>
        </p:nvGrpSpPr>
        <p:grpSpPr bwMode="auto">
          <a:xfrm>
            <a:off x="365125" y="4757738"/>
            <a:ext cx="2308225" cy="963612"/>
            <a:chOff x="230" y="2997"/>
            <a:chExt cx="1454" cy="607"/>
          </a:xfrm>
        </p:grpSpPr>
        <p:sp>
          <p:nvSpPr>
            <p:cNvPr id="118797" name="Text Box 13"/>
            <p:cNvSpPr txBox="1">
              <a:spLocks noChangeArrowheads="1"/>
            </p:cNvSpPr>
            <p:nvPr/>
          </p:nvSpPr>
          <p:spPr bwMode="auto">
            <a:xfrm>
              <a:off x="230" y="3373"/>
              <a:ext cx="1454" cy="231"/>
            </a:xfrm>
            <a:prstGeom prst="rect">
              <a:avLst/>
            </a:prstGeom>
            <a:noFill/>
            <a:ln w="9525">
              <a:noFill/>
              <a:miter lim="800000"/>
              <a:headEnd/>
              <a:tailEnd/>
            </a:ln>
            <a:effectLst/>
          </p:spPr>
          <p:txBody>
            <a:bodyPr wrap="square">
              <a:spAutoFit/>
            </a:bodyPr>
            <a:lstStyle/>
            <a:p>
              <a:r>
                <a:rPr lang="en-US" sz="1800" dirty="0"/>
                <a:t>200,000 MT  TNT</a:t>
              </a:r>
            </a:p>
          </p:txBody>
        </p:sp>
        <p:sp>
          <p:nvSpPr>
            <p:cNvPr id="118798" name="Line 14"/>
            <p:cNvSpPr>
              <a:spLocks noChangeShapeType="1"/>
            </p:cNvSpPr>
            <p:nvPr/>
          </p:nvSpPr>
          <p:spPr bwMode="auto">
            <a:xfrm>
              <a:off x="757" y="2997"/>
              <a:ext cx="0" cy="331"/>
            </a:xfrm>
            <a:prstGeom prst="line">
              <a:avLst/>
            </a:prstGeom>
            <a:noFill/>
            <a:ln w="9525">
              <a:solidFill>
                <a:schemeClr val="tx1"/>
              </a:solidFill>
              <a:round/>
              <a:headEnd/>
              <a:tailEnd type="triangle" w="med" len="med"/>
            </a:ln>
            <a:effectLst/>
          </p:spPr>
          <p:txBody>
            <a:bodyPr/>
            <a:lstStyle/>
            <a:p>
              <a:endParaRPr lang="en-US"/>
            </a:p>
          </p:txBody>
        </p:sp>
      </p:grpSp>
      <p:sp>
        <p:nvSpPr>
          <p:cNvPr id="118799" name="Text Box 15"/>
          <p:cNvSpPr txBox="1">
            <a:spLocks noChangeArrowheads="1"/>
          </p:cNvSpPr>
          <p:nvPr/>
        </p:nvSpPr>
        <p:spPr bwMode="auto">
          <a:xfrm>
            <a:off x="176213" y="928688"/>
            <a:ext cx="2954914" cy="396875"/>
          </a:xfrm>
          <a:prstGeom prst="rect">
            <a:avLst/>
          </a:prstGeom>
          <a:noFill/>
          <a:ln w="9525">
            <a:noFill/>
            <a:miter lim="800000"/>
            <a:headEnd/>
            <a:tailEnd/>
          </a:ln>
          <a:effectLst/>
        </p:spPr>
        <p:txBody>
          <a:bodyPr wrap="square">
            <a:spAutoFit/>
          </a:bodyPr>
          <a:lstStyle/>
          <a:p>
            <a:r>
              <a:rPr lang="en-US" sz="2000" b="1" dirty="0">
                <a:solidFill>
                  <a:srgbClr val="FFFF00"/>
                </a:solidFill>
              </a:rPr>
              <a:t>Ocean Evaporation</a:t>
            </a:r>
          </a:p>
        </p:txBody>
      </p:sp>
      <p:pic>
        <p:nvPicPr>
          <p:cNvPr id="118800" name="Picture 16" descr="hydro"/>
          <p:cNvPicPr>
            <a:picLocks noChangeAspect="1" noChangeArrowheads="1"/>
          </p:cNvPicPr>
          <p:nvPr/>
        </p:nvPicPr>
        <p:blipFill>
          <a:blip r:embed="rId4" cstate="print"/>
          <a:srcRect/>
          <a:stretch>
            <a:fillRect/>
          </a:stretch>
        </p:blipFill>
        <p:spPr bwMode="auto">
          <a:xfrm>
            <a:off x="2678113" y="1401763"/>
            <a:ext cx="5989637" cy="4338637"/>
          </a:xfrm>
          <a:prstGeom prst="rect">
            <a:avLst/>
          </a:prstGeom>
          <a:noFill/>
        </p:spPr>
      </p:pic>
      <p:sp>
        <p:nvSpPr>
          <p:cNvPr id="118801" name="Text Box 17"/>
          <p:cNvSpPr txBox="1">
            <a:spLocks noChangeArrowheads="1"/>
          </p:cNvSpPr>
          <p:nvPr/>
        </p:nvSpPr>
        <p:spPr bwMode="auto">
          <a:xfrm>
            <a:off x="2751137" y="3403600"/>
            <a:ext cx="2499735" cy="396875"/>
          </a:xfrm>
          <a:prstGeom prst="rect">
            <a:avLst/>
          </a:prstGeom>
          <a:noFill/>
          <a:ln w="9525">
            <a:noFill/>
            <a:miter lim="800000"/>
            <a:headEnd/>
            <a:tailEnd/>
          </a:ln>
          <a:effectLst/>
        </p:spPr>
        <p:txBody>
          <a:bodyPr wrap="square">
            <a:spAutoFit/>
          </a:bodyPr>
          <a:lstStyle/>
          <a:p>
            <a:r>
              <a:rPr lang="en-US" sz="2000">
                <a:solidFill>
                  <a:schemeClr val="bg1"/>
                </a:solidFill>
              </a:rPr>
              <a:t>500,000 km</a:t>
            </a:r>
            <a:r>
              <a:rPr lang="en-US" sz="2000" baseline="30000">
                <a:solidFill>
                  <a:schemeClr val="bg1"/>
                </a:solidFill>
              </a:rPr>
              <a:t>3</a:t>
            </a:r>
            <a:r>
              <a:rPr lang="en-US" sz="2000">
                <a:solidFill>
                  <a:schemeClr val="bg1"/>
                </a:solidFill>
              </a:rPr>
              <a:t>/day</a:t>
            </a:r>
          </a:p>
        </p:txBody>
      </p:sp>
      <p:sp>
        <p:nvSpPr>
          <p:cNvPr id="118802" name="Text Box 18"/>
          <p:cNvSpPr txBox="1">
            <a:spLocks noChangeArrowheads="1"/>
          </p:cNvSpPr>
          <p:nvPr/>
        </p:nvSpPr>
        <p:spPr bwMode="auto">
          <a:xfrm>
            <a:off x="3581400" y="474663"/>
            <a:ext cx="4440382" cy="579437"/>
          </a:xfrm>
          <a:prstGeom prst="rect">
            <a:avLst/>
          </a:prstGeom>
          <a:noFill/>
          <a:ln w="9525">
            <a:noFill/>
            <a:miter lim="800000"/>
            <a:headEnd/>
            <a:tailEnd/>
          </a:ln>
          <a:effectLst/>
        </p:spPr>
        <p:txBody>
          <a:bodyPr wrap="square">
            <a:spAutoFit/>
          </a:bodyPr>
          <a:lstStyle/>
          <a:p>
            <a:r>
              <a:rPr lang="en-US"/>
              <a:t>How Much Energy?</a:t>
            </a:r>
          </a:p>
        </p:txBody>
      </p:sp>
      <p:sp>
        <p:nvSpPr>
          <p:cNvPr id="118803" name="Rectangle 19"/>
          <p:cNvSpPr>
            <a:spLocks noChangeArrowheads="1"/>
          </p:cNvSpPr>
          <p:nvPr/>
        </p:nvSpPr>
        <p:spPr bwMode="auto">
          <a:xfrm>
            <a:off x="1230313" y="6069013"/>
            <a:ext cx="6119812" cy="457200"/>
          </a:xfrm>
          <a:prstGeom prst="rect">
            <a:avLst/>
          </a:prstGeom>
          <a:noFill/>
          <a:ln w="9525">
            <a:noFill/>
            <a:miter lim="800000"/>
            <a:headEnd/>
            <a:tailEnd/>
          </a:ln>
          <a:effectLst/>
        </p:spPr>
        <p:txBody>
          <a:bodyPr wrap="none">
            <a:spAutoFit/>
          </a:bodyPr>
          <a:lstStyle/>
          <a:p>
            <a:pPr eaLnBrk="1" hangingPunct="1">
              <a:spcBef>
                <a:spcPct val="30000"/>
              </a:spcBef>
            </a:pPr>
            <a:r>
              <a:rPr lang="en-US" sz="2400">
                <a:solidFill>
                  <a:srgbClr val="00FF00"/>
                </a:solidFill>
              </a:rPr>
              <a:t>Roughly equivalent to 10,000 atomic bombs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wipe(up)">
                                      <p:cBhvr>
                                        <p:cTn id="7" dur="1000"/>
                                        <p:tgtEl>
                                          <p:spTgt spid="1187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8790"/>
                                        </p:tgtEl>
                                        <p:attrNameLst>
                                          <p:attrName>style.visibility</p:attrName>
                                        </p:attrNameLst>
                                      </p:cBhvr>
                                      <p:to>
                                        <p:strVal val="visible"/>
                                      </p:to>
                                    </p:set>
                                    <p:animEffect transition="in" filter="wipe(up)">
                                      <p:cBhvr>
                                        <p:cTn id="12" dur="1000"/>
                                        <p:tgtEl>
                                          <p:spTgt spid="1187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8793"/>
                                        </p:tgtEl>
                                        <p:attrNameLst>
                                          <p:attrName>style.visibility</p:attrName>
                                        </p:attrNameLst>
                                      </p:cBhvr>
                                      <p:to>
                                        <p:strVal val="visible"/>
                                      </p:to>
                                    </p:set>
                                    <p:animEffect transition="in" filter="wipe(up)">
                                      <p:cBhvr>
                                        <p:cTn id="17" dur="1000"/>
                                        <p:tgtEl>
                                          <p:spTgt spid="1187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8796"/>
                                        </p:tgtEl>
                                        <p:attrNameLst>
                                          <p:attrName>style.visibility</p:attrName>
                                        </p:attrNameLst>
                                      </p:cBhvr>
                                      <p:to>
                                        <p:strVal val="visible"/>
                                      </p:to>
                                    </p:set>
                                    <p:animEffect transition="in" filter="wipe(up)">
                                      <p:cBhvr>
                                        <p:cTn id="22" dur="1000"/>
                                        <p:tgtEl>
                                          <p:spTgt spid="118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1762125" y="2336800"/>
            <a:ext cx="6522893" cy="579438"/>
          </a:xfrm>
          <a:prstGeom prst="rect">
            <a:avLst/>
          </a:prstGeom>
          <a:noFill/>
          <a:ln w="9525">
            <a:noFill/>
            <a:miter lim="800000"/>
            <a:headEnd/>
            <a:tailEnd/>
          </a:ln>
          <a:effectLst/>
        </p:spPr>
        <p:txBody>
          <a:bodyPr wrap="square">
            <a:spAutoFit/>
          </a:bodyPr>
          <a:lstStyle/>
          <a:p>
            <a:r>
              <a:rPr lang="en-US"/>
              <a:t>Latent Heat: Effect on Climate</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6858000"/>
          </a:xfrm>
          <a:prstGeom prst="rect">
            <a:avLst/>
          </a:prstGeom>
          <a:solidFill>
            <a:srgbClr val="000000"/>
          </a:solidFill>
          <a:ln w="9525">
            <a:solidFill>
              <a:srgbClr val="000000"/>
            </a:solidFill>
            <a:miter lim="800000"/>
            <a:headEnd/>
            <a:tailEnd/>
          </a:ln>
          <a:effectLst/>
        </p:spPr>
        <p:txBody>
          <a:bodyPr wrap="none" anchor="ctr"/>
          <a:lstStyle/>
          <a:p>
            <a:pPr algn="ctr"/>
            <a:endParaRPr lang="en-US"/>
          </a:p>
        </p:txBody>
      </p:sp>
      <p:pic>
        <p:nvPicPr>
          <p:cNvPr id="31747" name="Picture 3" descr="earth_l"/>
          <p:cNvPicPr>
            <a:picLocks noChangeAspect="1" noChangeArrowheads="1"/>
          </p:cNvPicPr>
          <p:nvPr/>
        </p:nvPicPr>
        <p:blipFill>
          <a:blip r:embed="rId3" cstate="print"/>
          <a:srcRect r="6061" b="2948"/>
          <a:stretch>
            <a:fillRect/>
          </a:stretch>
        </p:blipFill>
        <p:spPr bwMode="auto">
          <a:xfrm>
            <a:off x="6172200" y="2362200"/>
            <a:ext cx="2362200" cy="1828800"/>
          </a:xfrm>
          <a:prstGeom prst="rect">
            <a:avLst/>
          </a:prstGeom>
          <a:noFill/>
        </p:spPr>
      </p:pic>
      <p:pic>
        <p:nvPicPr>
          <p:cNvPr id="31748" name="Picture 4" descr="The Sun"/>
          <p:cNvPicPr>
            <a:picLocks noChangeAspect="1" noChangeArrowheads="1"/>
          </p:cNvPicPr>
          <p:nvPr/>
        </p:nvPicPr>
        <p:blipFill>
          <a:blip r:embed="rId4" cstate="print"/>
          <a:srcRect t="2020" r="1389" b="5051"/>
          <a:stretch>
            <a:fillRect/>
          </a:stretch>
        </p:blipFill>
        <p:spPr bwMode="auto">
          <a:xfrm>
            <a:off x="0" y="1524000"/>
            <a:ext cx="5410200" cy="3505200"/>
          </a:xfrm>
          <a:prstGeom prst="rect">
            <a:avLst/>
          </a:prstGeom>
          <a:noFill/>
        </p:spPr>
      </p:pic>
      <p:sp>
        <p:nvSpPr>
          <p:cNvPr id="31749" name="Rectangle 5"/>
          <p:cNvSpPr>
            <a:spLocks noChangeArrowheads="1"/>
          </p:cNvSpPr>
          <p:nvPr/>
        </p:nvSpPr>
        <p:spPr bwMode="auto">
          <a:xfrm>
            <a:off x="7772400" y="4114800"/>
            <a:ext cx="838200" cy="228600"/>
          </a:xfrm>
          <a:prstGeom prst="rect">
            <a:avLst/>
          </a:prstGeom>
          <a:solidFill>
            <a:srgbClr val="000000"/>
          </a:solidFill>
          <a:ln w="9525">
            <a:solidFill>
              <a:srgbClr val="000000"/>
            </a:solidFill>
            <a:miter lim="800000"/>
            <a:headEnd/>
            <a:tailEnd/>
          </a:ln>
          <a:effectLst/>
        </p:spPr>
        <p:txBody>
          <a:bodyPr wrap="none" anchor="ctr"/>
          <a:lstStyle/>
          <a:p>
            <a:endParaRPr lang="en-US"/>
          </a:p>
        </p:txBody>
      </p:sp>
      <p:sp>
        <p:nvSpPr>
          <p:cNvPr id="31750" name="Line 6"/>
          <p:cNvSpPr>
            <a:spLocks noChangeShapeType="1"/>
          </p:cNvSpPr>
          <p:nvPr/>
        </p:nvSpPr>
        <p:spPr bwMode="auto">
          <a:xfrm flipV="1">
            <a:off x="4572000" y="3352800"/>
            <a:ext cx="1905000" cy="0"/>
          </a:xfrm>
          <a:prstGeom prst="line">
            <a:avLst/>
          </a:prstGeom>
          <a:noFill/>
          <a:ln w="9525">
            <a:solidFill>
              <a:srgbClr val="FF9900"/>
            </a:solidFill>
            <a:round/>
            <a:headEnd/>
            <a:tailEnd type="triangle" w="med" len="med"/>
          </a:ln>
          <a:effectLst/>
        </p:spPr>
        <p:txBody>
          <a:bodyPr/>
          <a:lstStyle/>
          <a:p>
            <a:endParaRPr lang="en-US"/>
          </a:p>
        </p:txBody>
      </p:sp>
      <p:sp>
        <p:nvSpPr>
          <p:cNvPr id="31751" name="Rectangle 7"/>
          <p:cNvSpPr>
            <a:spLocks noChangeArrowheads="1"/>
          </p:cNvSpPr>
          <p:nvPr/>
        </p:nvSpPr>
        <p:spPr bwMode="auto">
          <a:xfrm>
            <a:off x="6781800" y="1981200"/>
            <a:ext cx="1009650" cy="366713"/>
          </a:xfrm>
          <a:prstGeom prst="rect">
            <a:avLst/>
          </a:prstGeom>
          <a:noFill/>
          <a:ln w="9525">
            <a:noFill/>
            <a:miter lim="800000"/>
            <a:headEnd/>
            <a:tailEnd/>
          </a:ln>
          <a:effectLst/>
        </p:spPr>
        <p:txBody>
          <a:bodyPr wrap="none">
            <a:spAutoFit/>
          </a:bodyPr>
          <a:lstStyle/>
          <a:p>
            <a:r>
              <a:rPr lang="en-US" sz="1800">
                <a:solidFill>
                  <a:srgbClr val="FFFF00"/>
                </a:solidFill>
              </a:rPr>
              <a:t>Equinox</a:t>
            </a:r>
          </a:p>
        </p:txBody>
      </p:sp>
      <p:sp>
        <p:nvSpPr>
          <p:cNvPr id="31753" name="Text Box 9"/>
          <p:cNvSpPr txBox="1">
            <a:spLocks noChangeArrowheads="1"/>
          </p:cNvSpPr>
          <p:nvPr/>
        </p:nvSpPr>
        <p:spPr bwMode="auto">
          <a:xfrm>
            <a:off x="263525" y="473075"/>
            <a:ext cx="4559300" cy="579438"/>
          </a:xfrm>
          <a:prstGeom prst="rect">
            <a:avLst/>
          </a:prstGeom>
          <a:noFill/>
          <a:ln w="9525">
            <a:noFill/>
            <a:miter lim="800000"/>
            <a:headEnd/>
            <a:tailEnd/>
          </a:ln>
          <a:effectLst/>
        </p:spPr>
        <p:txBody>
          <a:bodyPr wrap="none">
            <a:spAutoFit/>
          </a:bodyPr>
          <a:lstStyle/>
          <a:p>
            <a:r>
              <a:rPr lang="en-US"/>
              <a:t>Latent Heat and Climate</a:t>
            </a:r>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2828925" y="515938"/>
            <a:ext cx="3599584" cy="641350"/>
          </a:xfrm>
          <a:prstGeom prst="rect">
            <a:avLst/>
          </a:prstGeom>
          <a:noFill/>
          <a:ln w="9525">
            <a:noFill/>
            <a:miter lim="800000"/>
            <a:headEnd/>
            <a:tailEnd/>
          </a:ln>
          <a:effectLst/>
        </p:spPr>
        <p:txBody>
          <a:bodyPr wrap="square">
            <a:spAutoFit/>
          </a:bodyPr>
          <a:lstStyle/>
          <a:p>
            <a:r>
              <a:rPr lang="en-US" sz="3600" b="1" u="sng"/>
              <a:t>Heat Capacity</a:t>
            </a:r>
          </a:p>
        </p:txBody>
      </p:sp>
      <p:pic>
        <p:nvPicPr>
          <p:cNvPr id="135172" name="Picture 4" descr="fire"/>
          <p:cNvPicPr>
            <a:picLocks noChangeAspect="1" noChangeArrowheads="1"/>
          </p:cNvPicPr>
          <p:nvPr/>
        </p:nvPicPr>
        <p:blipFill>
          <a:blip r:embed="rId4" cstate="print">
            <a:clrChange>
              <a:clrFrom>
                <a:srgbClr val="010101"/>
              </a:clrFrom>
              <a:clrTo>
                <a:srgbClr val="010101">
                  <a:alpha val="0"/>
                </a:srgbClr>
              </a:clrTo>
            </a:clrChange>
          </a:blip>
          <a:srcRect/>
          <a:stretch>
            <a:fillRect/>
          </a:stretch>
        </p:blipFill>
        <p:spPr bwMode="auto">
          <a:xfrm>
            <a:off x="3227726" y="5312399"/>
            <a:ext cx="2535238" cy="1033463"/>
          </a:xfrm>
          <a:prstGeom prst="rect">
            <a:avLst/>
          </a:prstGeom>
          <a:noFill/>
        </p:spPr>
      </p:pic>
      <p:pic>
        <p:nvPicPr>
          <p:cNvPr id="135173" name="Picture 5" descr="Image:Thermally Agitated Molecule.gif">
            <a:hlinkClick r:id="rId5"/>
          </p:cNvPr>
          <p:cNvPicPr>
            <a:picLocks noChangeAspect="1" noChangeArrowheads="1" noCrop="1"/>
          </p:cNvPicPr>
          <p:nvPr/>
        </p:nvPicPr>
        <p:blipFill>
          <a:blip r:embed="rId6" cstate="print"/>
          <a:srcRect/>
          <a:stretch>
            <a:fillRect/>
          </a:stretch>
        </p:blipFill>
        <p:spPr bwMode="auto">
          <a:xfrm>
            <a:off x="3211851" y="2618412"/>
            <a:ext cx="2513013" cy="2513012"/>
          </a:xfrm>
          <a:prstGeom prst="rect">
            <a:avLst/>
          </a:prstGeom>
          <a:noFill/>
        </p:spPr>
      </p:pic>
      <p:sp>
        <p:nvSpPr>
          <p:cNvPr id="135174" name="Rectangle 6"/>
          <p:cNvSpPr>
            <a:spLocks noChangeArrowheads="1"/>
          </p:cNvSpPr>
          <p:nvPr/>
        </p:nvSpPr>
        <p:spPr bwMode="auto">
          <a:xfrm>
            <a:off x="1136300" y="1461604"/>
            <a:ext cx="7190282" cy="830997"/>
          </a:xfrm>
          <a:prstGeom prst="rect">
            <a:avLst/>
          </a:prstGeom>
          <a:noFill/>
          <a:ln w="9525">
            <a:noFill/>
            <a:miter lim="800000"/>
            <a:headEnd/>
            <a:tailEnd/>
          </a:ln>
          <a:effectLst/>
        </p:spPr>
        <p:txBody>
          <a:bodyPr wrap="square" anchor="ctr">
            <a:spAutoFit/>
          </a:bodyPr>
          <a:lstStyle/>
          <a:p>
            <a:pPr algn="ctr" eaLnBrk="1" hangingPunct="1"/>
            <a:r>
              <a:rPr lang="en-US" sz="2400" dirty="0">
                <a:solidFill>
                  <a:srgbClr val="FFFF00"/>
                </a:solidFill>
              </a:rPr>
              <a:t>The amount of heat input required to raise the </a:t>
            </a:r>
          </a:p>
          <a:p>
            <a:pPr algn="ctr" eaLnBrk="1" hangingPunct="1"/>
            <a:r>
              <a:rPr lang="en-US" sz="2400" dirty="0">
                <a:solidFill>
                  <a:srgbClr val="FFFF00"/>
                </a:solidFill>
              </a:rPr>
              <a:t>temperature of a 1 g of a substance by 1</a:t>
            </a:r>
            <a:r>
              <a:rPr lang="en-US" sz="2400" baseline="30000" dirty="0">
                <a:solidFill>
                  <a:srgbClr val="FFFF00"/>
                </a:solidFill>
              </a:rPr>
              <a:t>o</a:t>
            </a:r>
            <a:r>
              <a:rPr lang="en-US" sz="2400" dirty="0">
                <a:solidFill>
                  <a:srgbClr val="FFFF00"/>
                </a:solidFill>
              </a:rPr>
              <a:t>C. </a:t>
            </a:r>
          </a:p>
        </p:txBody>
      </p:sp>
      <p:sp>
        <p:nvSpPr>
          <p:cNvPr id="135175" name="Text Box 7"/>
          <p:cNvSpPr txBox="1">
            <a:spLocks noChangeArrowheads="1"/>
          </p:cNvSpPr>
          <p:nvPr/>
        </p:nvSpPr>
        <p:spPr bwMode="auto">
          <a:xfrm>
            <a:off x="4304051" y="4150349"/>
            <a:ext cx="1653404" cy="946150"/>
          </a:xfrm>
          <a:prstGeom prst="rect">
            <a:avLst/>
          </a:prstGeom>
          <a:noFill/>
          <a:ln w="9525">
            <a:noFill/>
            <a:miter lim="800000"/>
            <a:headEnd/>
            <a:tailEnd/>
          </a:ln>
          <a:effectLst/>
        </p:spPr>
        <p:txBody>
          <a:bodyPr wrap="square">
            <a:spAutoFit/>
          </a:bodyPr>
          <a:lstStyle/>
          <a:p>
            <a:pPr marL="342900" indent="-342900">
              <a:buFontTx/>
              <a:buAutoNum type="arabicPlain"/>
            </a:pPr>
            <a:r>
              <a:rPr lang="en-US" sz="2800" dirty="0">
                <a:solidFill>
                  <a:srgbClr val="99FF33"/>
                </a:solidFill>
              </a:rPr>
              <a:t> </a:t>
            </a:r>
            <a:r>
              <a:rPr lang="en-US" sz="2800" u="sng" dirty="0">
                <a:solidFill>
                  <a:srgbClr val="99FF33"/>
                </a:solidFill>
              </a:rPr>
              <a:t>Cal</a:t>
            </a:r>
          </a:p>
          <a:p>
            <a:pPr marL="342900" indent="-342900"/>
            <a:r>
              <a:rPr lang="en-US" sz="2800" dirty="0">
                <a:solidFill>
                  <a:srgbClr val="99FF33"/>
                </a:solidFill>
              </a:rPr>
              <a:t>   g </a:t>
            </a:r>
            <a:r>
              <a:rPr lang="en-US" sz="2800" b="1" baseline="30000" dirty="0">
                <a:solidFill>
                  <a:srgbClr val="99FF33"/>
                </a:solidFill>
              </a:rPr>
              <a:t>.</a:t>
            </a:r>
            <a:r>
              <a:rPr lang="en-US" sz="2800" dirty="0">
                <a:solidFill>
                  <a:srgbClr val="99FF33"/>
                </a:solidFill>
              </a:rPr>
              <a:t> </a:t>
            </a:r>
            <a:r>
              <a:rPr lang="en-US" sz="2800" baseline="30000" dirty="0" err="1">
                <a:solidFill>
                  <a:srgbClr val="99FF33"/>
                </a:solidFill>
              </a:rPr>
              <a:t>o</a:t>
            </a:r>
            <a:r>
              <a:rPr lang="en-US" sz="2800" dirty="0" err="1">
                <a:solidFill>
                  <a:srgbClr val="99FF33"/>
                </a:solidFill>
              </a:rPr>
              <a:t>C</a:t>
            </a:r>
            <a:endParaRPr lang="en-US" sz="2800" dirty="0">
              <a:solidFill>
                <a:srgbClr val="99FF33"/>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175"/>
                                        </p:tgtEl>
                                        <p:attrNameLst>
                                          <p:attrName>style.visibility</p:attrName>
                                        </p:attrNameLst>
                                      </p:cBhvr>
                                      <p:to>
                                        <p:strVal val="visible"/>
                                      </p:to>
                                    </p:set>
                                    <p:animEffect transition="in" filter="fade">
                                      <p:cBhvr>
                                        <p:cTn id="7" dur="2000"/>
                                        <p:tgtEl>
                                          <p:spTgt spid="135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a:effectLst/>
        </p:spPr>
        <p:txBody>
          <a:bodyPr wrap="none" anchor="ctr"/>
          <a:lstStyle/>
          <a:p>
            <a:pPr algn="ctr"/>
            <a:r>
              <a:rPr lang="en-US" sz="2800"/>
              <a:t>Equinox</a:t>
            </a:r>
          </a:p>
        </p:txBody>
      </p:sp>
      <p:grpSp>
        <p:nvGrpSpPr>
          <p:cNvPr id="36867" name="Group 3"/>
          <p:cNvGrpSpPr>
            <a:grpSpLocks/>
          </p:cNvGrpSpPr>
          <p:nvPr/>
        </p:nvGrpSpPr>
        <p:grpSpPr bwMode="auto">
          <a:xfrm>
            <a:off x="3733800" y="1219200"/>
            <a:ext cx="5410200" cy="4419600"/>
            <a:chOff x="2688" y="1200"/>
            <a:chExt cx="2832" cy="2208"/>
          </a:xfrm>
        </p:grpSpPr>
        <p:pic>
          <p:nvPicPr>
            <p:cNvPr id="36868" name="Picture 4" descr="earth_l"/>
            <p:cNvPicPr>
              <a:picLocks noChangeAspect="1" noChangeArrowheads="1"/>
            </p:cNvPicPr>
            <p:nvPr/>
          </p:nvPicPr>
          <p:blipFill>
            <a:blip r:embed="rId4" cstate="print"/>
            <a:srcRect r="6061" b="2948"/>
            <a:stretch>
              <a:fillRect/>
            </a:stretch>
          </p:blipFill>
          <p:spPr bwMode="auto">
            <a:xfrm>
              <a:off x="2688" y="1200"/>
              <a:ext cx="2736" cy="2118"/>
            </a:xfrm>
            <a:prstGeom prst="rect">
              <a:avLst/>
            </a:prstGeom>
            <a:solidFill>
              <a:srgbClr val="000000"/>
            </a:solidFill>
          </p:spPr>
        </p:pic>
        <p:sp>
          <p:nvSpPr>
            <p:cNvPr id="36869" name="Rectangle 5"/>
            <p:cNvSpPr>
              <a:spLocks noChangeArrowheads="1"/>
            </p:cNvSpPr>
            <p:nvPr/>
          </p:nvSpPr>
          <p:spPr bwMode="auto">
            <a:xfrm>
              <a:off x="4512" y="3216"/>
              <a:ext cx="1008" cy="192"/>
            </a:xfrm>
            <a:prstGeom prst="rect">
              <a:avLst/>
            </a:prstGeom>
            <a:solidFill>
              <a:srgbClr val="000000"/>
            </a:solidFill>
            <a:ln w="9525">
              <a:noFill/>
              <a:miter lim="800000"/>
              <a:headEnd/>
              <a:tailEnd/>
            </a:ln>
            <a:effectLst/>
          </p:spPr>
          <p:txBody>
            <a:bodyPr wrap="none" anchor="ctr"/>
            <a:lstStyle/>
            <a:p>
              <a:endParaRPr lang="en-US"/>
            </a:p>
          </p:txBody>
        </p:sp>
      </p:grpSp>
      <p:grpSp>
        <p:nvGrpSpPr>
          <p:cNvPr id="36871" name="Group 7"/>
          <p:cNvGrpSpPr>
            <a:grpSpLocks/>
          </p:cNvGrpSpPr>
          <p:nvPr/>
        </p:nvGrpSpPr>
        <p:grpSpPr bwMode="auto">
          <a:xfrm>
            <a:off x="0" y="457200"/>
            <a:ext cx="2286000" cy="5867400"/>
            <a:chOff x="0" y="432"/>
            <a:chExt cx="2376" cy="3312"/>
          </a:xfrm>
        </p:grpSpPr>
        <p:pic>
          <p:nvPicPr>
            <p:cNvPr id="36872" name="Picture 8" descr="The Sun"/>
            <p:cNvPicPr>
              <a:picLocks noChangeAspect="1" noChangeArrowheads="1"/>
            </p:cNvPicPr>
            <p:nvPr/>
          </p:nvPicPr>
          <p:blipFill>
            <a:blip r:embed="rId5" cstate="print"/>
            <a:srcRect l="52779" t="2020" r="1389" b="5051"/>
            <a:stretch>
              <a:fillRect/>
            </a:stretch>
          </p:blipFill>
          <p:spPr bwMode="auto">
            <a:xfrm>
              <a:off x="0" y="432"/>
              <a:ext cx="2376" cy="3312"/>
            </a:xfrm>
            <a:prstGeom prst="rect">
              <a:avLst/>
            </a:prstGeom>
            <a:noFill/>
          </p:spPr>
        </p:pic>
        <p:sp>
          <p:nvSpPr>
            <p:cNvPr id="36873" name="Line 9"/>
            <p:cNvSpPr>
              <a:spLocks noChangeShapeType="1"/>
            </p:cNvSpPr>
            <p:nvPr/>
          </p:nvSpPr>
          <p:spPr bwMode="auto">
            <a:xfrm flipV="1">
              <a:off x="1632" y="2064"/>
              <a:ext cx="432" cy="0"/>
            </a:xfrm>
            <a:prstGeom prst="line">
              <a:avLst/>
            </a:prstGeom>
            <a:noFill/>
            <a:ln w="9525">
              <a:solidFill>
                <a:srgbClr val="FF9900"/>
              </a:solidFill>
              <a:round/>
              <a:headEnd/>
              <a:tailEnd type="triangle" w="med" len="med"/>
            </a:ln>
            <a:effectLst/>
          </p:spPr>
          <p:txBody>
            <a:bodyPr/>
            <a:lstStyle/>
            <a:p>
              <a:endParaRPr lang="en-US"/>
            </a:p>
          </p:txBody>
        </p:sp>
        <p:sp>
          <p:nvSpPr>
            <p:cNvPr id="36874" name="Line 10"/>
            <p:cNvSpPr>
              <a:spLocks noChangeShapeType="1"/>
            </p:cNvSpPr>
            <p:nvPr/>
          </p:nvSpPr>
          <p:spPr bwMode="auto">
            <a:xfrm flipV="1">
              <a:off x="1584" y="2160"/>
              <a:ext cx="432" cy="0"/>
            </a:xfrm>
            <a:prstGeom prst="line">
              <a:avLst/>
            </a:prstGeom>
            <a:noFill/>
            <a:ln w="9525">
              <a:solidFill>
                <a:srgbClr val="FF9900"/>
              </a:solidFill>
              <a:round/>
              <a:headEnd/>
              <a:tailEnd type="triangle" w="med" len="med"/>
            </a:ln>
            <a:effectLst/>
          </p:spPr>
          <p:txBody>
            <a:bodyPr/>
            <a:lstStyle/>
            <a:p>
              <a:endParaRPr lang="en-US"/>
            </a:p>
          </p:txBody>
        </p:sp>
        <p:sp>
          <p:nvSpPr>
            <p:cNvPr id="36875" name="Line 11"/>
            <p:cNvSpPr>
              <a:spLocks noChangeShapeType="1"/>
            </p:cNvSpPr>
            <p:nvPr/>
          </p:nvSpPr>
          <p:spPr bwMode="auto">
            <a:xfrm flipV="1">
              <a:off x="1536" y="2256"/>
              <a:ext cx="432" cy="0"/>
            </a:xfrm>
            <a:prstGeom prst="line">
              <a:avLst/>
            </a:prstGeom>
            <a:noFill/>
            <a:ln w="9525">
              <a:solidFill>
                <a:srgbClr val="FF9900"/>
              </a:solidFill>
              <a:round/>
              <a:headEnd/>
              <a:tailEnd type="triangle" w="med" len="med"/>
            </a:ln>
            <a:effectLst/>
          </p:spPr>
          <p:txBody>
            <a:bodyPr/>
            <a:lstStyle/>
            <a:p>
              <a:endParaRPr lang="en-US"/>
            </a:p>
          </p:txBody>
        </p:sp>
        <p:sp>
          <p:nvSpPr>
            <p:cNvPr id="36876" name="Line 12"/>
            <p:cNvSpPr>
              <a:spLocks noChangeShapeType="1"/>
            </p:cNvSpPr>
            <p:nvPr/>
          </p:nvSpPr>
          <p:spPr bwMode="auto">
            <a:xfrm flipV="1">
              <a:off x="1584" y="1968"/>
              <a:ext cx="432" cy="0"/>
            </a:xfrm>
            <a:prstGeom prst="line">
              <a:avLst/>
            </a:prstGeom>
            <a:noFill/>
            <a:ln w="9525">
              <a:solidFill>
                <a:srgbClr val="FF9900"/>
              </a:solidFill>
              <a:round/>
              <a:headEnd/>
              <a:tailEnd type="triangle" w="med" len="med"/>
            </a:ln>
            <a:effectLst/>
          </p:spPr>
          <p:txBody>
            <a:bodyPr/>
            <a:lstStyle/>
            <a:p>
              <a:endParaRPr lang="en-US"/>
            </a:p>
          </p:txBody>
        </p:sp>
        <p:sp>
          <p:nvSpPr>
            <p:cNvPr id="36877" name="Line 13"/>
            <p:cNvSpPr>
              <a:spLocks noChangeShapeType="1"/>
            </p:cNvSpPr>
            <p:nvPr/>
          </p:nvSpPr>
          <p:spPr bwMode="auto">
            <a:xfrm flipV="1">
              <a:off x="1536" y="1872"/>
              <a:ext cx="432" cy="0"/>
            </a:xfrm>
            <a:prstGeom prst="line">
              <a:avLst/>
            </a:prstGeom>
            <a:noFill/>
            <a:ln w="9525">
              <a:solidFill>
                <a:srgbClr val="FF9900"/>
              </a:solidFill>
              <a:round/>
              <a:headEnd/>
              <a:tailEnd type="triangle" w="med" len="med"/>
            </a:ln>
            <a:effectLst/>
          </p:spPr>
          <p:txBody>
            <a:bodyPr/>
            <a:lstStyle/>
            <a:p>
              <a:endParaRPr lang="en-US"/>
            </a:p>
          </p:txBody>
        </p:sp>
      </p:grpSp>
      <p:sp>
        <p:nvSpPr>
          <p:cNvPr id="36878" name="Line 14"/>
          <p:cNvSpPr>
            <a:spLocks noChangeShapeType="1"/>
          </p:cNvSpPr>
          <p:nvPr/>
        </p:nvSpPr>
        <p:spPr bwMode="auto">
          <a:xfrm flipH="1">
            <a:off x="3810000" y="3352800"/>
            <a:ext cx="762000" cy="0"/>
          </a:xfrm>
          <a:prstGeom prst="line">
            <a:avLst/>
          </a:prstGeom>
          <a:noFill/>
          <a:ln w="38100">
            <a:solidFill>
              <a:srgbClr val="FF9900"/>
            </a:solidFill>
            <a:round/>
            <a:headEnd/>
            <a:tailEnd type="triangle" w="med" len="med"/>
          </a:ln>
          <a:effectLst/>
        </p:spPr>
        <p:txBody>
          <a:bodyPr/>
          <a:lstStyle/>
          <a:p>
            <a:endParaRPr lang="en-US"/>
          </a:p>
        </p:txBody>
      </p:sp>
      <p:grpSp>
        <p:nvGrpSpPr>
          <p:cNvPr id="36879" name="Group 15"/>
          <p:cNvGrpSpPr>
            <a:grpSpLocks/>
          </p:cNvGrpSpPr>
          <p:nvPr/>
        </p:nvGrpSpPr>
        <p:grpSpPr bwMode="auto">
          <a:xfrm>
            <a:off x="4495800" y="2438400"/>
            <a:ext cx="228600" cy="1828800"/>
            <a:chOff x="2832" y="1536"/>
            <a:chExt cx="144" cy="1152"/>
          </a:xfrm>
        </p:grpSpPr>
        <p:sp>
          <p:nvSpPr>
            <p:cNvPr id="36880" name="Freeform 16"/>
            <p:cNvSpPr>
              <a:spLocks/>
            </p:cNvSpPr>
            <p:nvPr/>
          </p:nvSpPr>
          <p:spPr bwMode="auto">
            <a:xfrm>
              <a:off x="2832" y="1536"/>
              <a:ext cx="112" cy="480"/>
            </a:xfrm>
            <a:custGeom>
              <a:avLst/>
              <a:gdLst/>
              <a:ahLst/>
              <a:cxnLst>
                <a:cxn ang="0">
                  <a:pos x="112" y="0"/>
                </a:cxn>
                <a:cxn ang="0">
                  <a:pos x="16" y="192"/>
                </a:cxn>
                <a:cxn ang="0">
                  <a:pos x="16" y="480"/>
                </a:cxn>
              </a:cxnLst>
              <a:rect l="0" t="0" r="r" b="b"/>
              <a:pathLst>
                <a:path w="112" h="480">
                  <a:moveTo>
                    <a:pt x="112" y="0"/>
                  </a:moveTo>
                  <a:cubicBezTo>
                    <a:pt x="72" y="56"/>
                    <a:pt x="32" y="112"/>
                    <a:pt x="16" y="192"/>
                  </a:cubicBezTo>
                  <a:cubicBezTo>
                    <a:pt x="0" y="272"/>
                    <a:pt x="16" y="432"/>
                    <a:pt x="16" y="480"/>
                  </a:cubicBezTo>
                </a:path>
              </a:pathLst>
            </a:custGeom>
            <a:noFill/>
            <a:ln w="38100">
              <a:solidFill>
                <a:srgbClr val="FF9900"/>
              </a:solidFill>
              <a:round/>
              <a:headEnd/>
              <a:tailEnd type="triangle" w="med" len="med"/>
            </a:ln>
            <a:effectLst/>
          </p:spPr>
          <p:txBody>
            <a:bodyPr/>
            <a:lstStyle/>
            <a:p>
              <a:endParaRPr lang="en-US"/>
            </a:p>
          </p:txBody>
        </p:sp>
        <p:sp>
          <p:nvSpPr>
            <p:cNvPr id="36881" name="Freeform 17"/>
            <p:cNvSpPr>
              <a:spLocks/>
            </p:cNvSpPr>
            <p:nvPr/>
          </p:nvSpPr>
          <p:spPr bwMode="auto">
            <a:xfrm flipV="1">
              <a:off x="2832" y="2208"/>
              <a:ext cx="144" cy="480"/>
            </a:xfrm>
            <a:custGeom>
              <a:avLst/>
              <a:gdLst/>
              <a:ahLst/>
              <a:cxnLst>
                <a:cxn ang="0">
                  <a:pos x="112" y="0"/>
                </a:cxn>
                <a:cxn ang="0">
                  <a:pos x="16" y="192"/>
                </a:cxn>
                <a:cxn ang="0">
                  <a:pos x="16" y="480"/>
                </a:cxn>
              </a:cxnLst>
              <a:rect l="0" t="0" r="r" b="b"/>
              <a:pathLst>
                <a:path w="112" h="480">
                  <a:moveTo>
                    <a:pt x="112" y="0"/>
                  </a:moveTo>
                  <a:cubicBezTo>
                    <a:pt x="72" y="56"/>
                    <a:pt x="32" y="112"/>
                    <a:pt x="16" y="192"/>
                  </a:cubicBezTo>
                  <a:cubicBezTo>
                    <a:pt x="0" y="272"/>
                    <a:pt x="16" y="432"/>
                    <a:pt x="16" y="480"/>
                  </a:cubicBezTo>
                </a:path>
              </a:pathLst>
            </a:custGeom>
            <a:noFill/>
            <a:ln w="38100">
              <a:solidFill>
                <a:srgbClr val="FF9900"/>
              </a:solidFill>
              <a:round/>
              <a:headEnd/>
              <a:tailEnd type="triangle" w="med" len="med"/>
            </a:ln>
            <a:effectLst/>
          </p:spPr>
          <p:txBody>
            <a:bodyPr/>
            <a:lstStyle/>
            <a:p>
              <a:endParaRPr lang="en-US"/>
            </a:p>
          </p:txBody>
        </p:sp>
      </p:grpSp>
      <p:sp>
        <p:nvSpPr>
          <p:cNvPr id="36883" name="Rectangle 19"/>
          <p:cNvSpPr>
            <a:spLocks noChangeArrowheads="1"/>
          </p:cNvSpPr>
          <p:nvPr/>
        </p:nvSpPr>
        <p:spPr bwMode="auto">
          <a:xfrm>
            <a:off x="1924050" y="495300"/>
            <a:ext cx="1471613" cy="519113"/>
          </a:xfrm>
          <a:prstGeom prst="rect">
            <a:avLst/>
          </a:prstGeom>
          <a:noFill/>
          <a:ln w="9525">
            <a:noFill/>
            <a:miter lim="800000"/>
            <a:headEnd/>
            <a:tailEnd/>
          </a:ln>
          <a:effectLst/>
        </p:spPr>
        <p:txBody>
          <a:bodyPr wrap="none">
            <a:spAutoFit/>
          </a:bodyPr>
          <a:lstStyle/>
          <a:p>
            <a:r>
              <a:rPr lang="en-US" sz="2800"/>
              <a:t>Equinox</a:t>
            </a:r>
          </a:p>
        </p:txBody>
      </p:sp>
      <p:sp>
        <p:nvSpPr>
          <p:cNvPr id="36885" name="Text Box 21"/>
          <p:cNvSpPr txBox="1">
            <a:spLocks noChangeArrowheads="1"/>
          </p:cNvSpPr>
          <p:nvPr/>
        </p:nvSpPr>
        <p:spPr bwMode="auto">
          <a:xfrm>
            <a:off x="4648200" y="3071813"/>
            <a:ext cx="1835727" cy="581025"/>
          </a:xfrm>
          <a:prstGeom prst="rect">
            <a:avLst/>
          </a:prstGeom>
          <a:noFill/>
          <a:ln w="9525">
            <a:noFill/>
            <a:miter lim="800000"/>
            <a:headEnd/>
            <a:tailEnd/>
          </a:ln>
          <a:effectLst/>
        </p:spPr>
        <p:txBody>
          <a:bodyPr wrap="square">
            <a:spAutoFit/>
          </a:bodyPr>
          <a:lstStyle/>
          <a:p>
            <a:r>
              <a:rPr lang="en-US" sz="1600" b="1" dirty="0">
                <a:solidFill>
                  <a:srgbClr val="66FF33"/>
                </a:solidFill>
              </a:rPr>
              <a:t>Low</a:t>
            </a:r>
          </a:p>
          <a:p>
            <a:r>
              <a:rPr lang="en-US" sz="1600" b="1" dirty="0">
                <a:solidFill>
                  <a:srgbClr val="66FF33"/>
                </a:solidFill>
              </a:rPr>
              <a:t>Pressure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6878"/>
                                        </p:tgtEl>
                                        <p:attrNameLst>
                                          <p:attrName>style.visibility</p:attrName>
                                        </p:attrNameLst>
                                      </p:cBhvr>
                                      <p:to>
                                        <p:strVal val="visible"/>
                                      </p:to>
                                    </p:set>
                                    <p:animEffect transition="in" filter="wipe(right)">
                                      <p:cBhvr>
                                        <p:cTn id="7" dur="2000"/>
                                        <p:tgtEl>
                                          <p:spTgt spid="368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85"/>
                                        </p:tgtEl>
                                        <p:attrNameLst>
                                          <p:attrName>style.visibility</p:attrName>
                                        </p:attrNameLst>
                                      </p:cBhvr>
                                      <p:to>
                                        <p:strVal val="visible"/>
                                      </p:to>
                                    </p:set>
                                    <p:animEffect transition="in" filter="fade">
                                      <p:cBhvr>
                                        <p:cTn id="12" dur="2000"/>
                                        <p:tgtEl>
                                          <p:spTgt spid="3688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6879"/>
                                        </p:tgtEl>
                                        <p:attrNameLst>
                                          <p:attrName>style.visibility</p:attrName>
                                        </p:attrNameLst>
                                      </p:cBhvr>
                                      <p:to>
                                        <p:strVal val="visible"/>
                                      </p:to>
                                    </p:set>
                                    <p:anim calcmode="lin" valueType="num">
                                      <p:cBhvr>
                                        <p:cTn id="17" dur="1000" fill="hold"/>
                                        <p:tgtEl>
                                          <p:spTgt spid="36879"/>
                                        </p:tgtEl>
                                        <p:attrNameLst>
                                          <p:attrName>ppt_w</p:attrName>
                                        </p:attrNameLst>
                                      </p:cBhvr>
                                      <p:tavLst>
                                        <p:tav tm="0">
                                          <p:val>
                                            <p:fltVal val="0"/>
                                          </p:val>
                                        </p:tav>
                                        <p:tav tm="100000">
                                          <p:val>
                                            <p:strVal val="#ppt_w"/>
                                          </p:val>
                                        </p:tav>
                                      </p:tavLst>
                                    </p:anim>
                                    <p:anim calcmode="lin" valueType="num">
                                      <p:cBhvr>
                                        <p:cTn id="18" dur="1000" fill="hold"/>
                                        <p:tgtEl>
                                          <p:spTgt spid="36879"/>
                                        </p:tgtEl>
                                        <p:attrNameLst>
                                          <p:attrName>ppt_h</p:attrName>
                                        </p:attrNameLst>
                                      </p:cBhvr>
                                      <p:tavLst>
                                        <p:tav tm="0">
                                          <p:val>
                                            <p:fltVal val="0"/>
                                          </p:val>
                                        </p:tav>
                                        <p:tav tm="100000">
                                          <p:val>
                                            <p:strVal val="#ppt_h"/>
                                          </p:val>
                                        </p:tav>
                                      </p:tavLst>
                                    </p:anim>
                                    <p:animEffect transition="in" filter="fade">
                                      <p:cBhvr>
                                        <p:cTn id="19" dur="1000"/>
                                        <p:tgtEl>
                                          <p:spTgt spid="36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8" grpId="0" animBg="1"/>
      <p:bldP spid="368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6858000"/>
          </a:xfrm>
          <a:prstGeom prst="rect">
            <a:avLst/>
          </a:prstGeom>
          <a:solidFill>
            <a:srgbClr val="000000"/>
          </a:solidFill>
          <a:ln w="9525">
            <a:noFill/>
            <a:miter lim="800000"/>
            <a:headEnd/>
            <a:tailEnd/>
          </a:ln>
          <a:effectLst/>
        </p:spPr>
        <p:txBody>
          <a:bodyPr wrap="none" anchor="ctr"/>
          <a:lstStyle/>
          <a:p>
            <a:pPr algn="ctr"/>
            <a:endParaRPr lang="en-US" sz="1800"/>
          </a:p>
        </p:txBody>
      </p:sp>
      <p:pic>
        <p:nvPicPr>
          <p:cNvPr id="32771" name="Picture 3" descr="earth_l"/>
          <p:cNvPicPr>
            <a:picLocks noChangeAspect="1" noChangeArrowheads="1"/>
          </p:cNvPicPr>
          <p:nvPr/>
        </p:nvPicPr>
        <p:blipFill>
          <a:blip r:embed="rId3" cstate="print"/>
          <a:srcRect t="5983" r="33299" b="2948"/>
          <a:stretch>
            <a:fillRect/>
          </a:stretch>
        </p:blipFill>
        <p:spPr bwMode="auto">
          <a:xfrm>
            <a:off x="3275013" y="0"/>
            <a:ext cx="5935662" cy="6142038"/>
          </a:xfrm>
          <a:prstGeom prst="rect">
            <a:avLst/>
          </a:prstGeom>
          <a:noFill/>
        </p:spPr>
      </p:pic>
      <p:grpSp>
        <p:nvGrpSpPr>
          <p:cNvPr id="32772" name="Group 4"/>
          <p:cNvGrpSpPr>
            <a:grpSpLocks/>
          </p:cNvGrpSpPr>
          <p:nvPr/>
        </p:nvGrpSpPr>
        <p:grpSpPr bwMode="auto">
          <a:xfrm>
            <a:off x="0" y="457200"/>
            <a:ext cx="2286000" cy="5867400"/>
            <a:chOff x="0" y="432"/>
            <a:chExt cx="2376" cy="3312"/>
          </a:xfrm>
        </p:grpSpPr>
        <p:pic>
          <p:nvPicPr>
            <p:cNvPr id="32773" name="Picture 5" descr="The Sun"/>
            <p:cNvPicPr>
              <a:picLocks noChangeAspect="1" noChangeArrowheads="1"/>
            </p:cNvPicPr>
            <p:nvPr/>
          </p:nvPicPr>
          <p:blipFill>
            <a:blip r:embed="rId4" cstate="print"/>
            <a:srcRect l="52779" t="2020" r="1389" b="5051"/>
            <a:stretch>
              <a:fillRect/>
            </a:stretch>
          </p:blipFill>
          <p:spPr bwMode="auto">
            <a:xfrm>
              <a:off x="0" y="432"/>
              <a:ext cx="2376" cy="3312"/>
            </a:xfrm>
            <a:prstGeom prst="rect">
              <a:avLst/>
            </a:prstGeom>
            <a:noFill/>
          </p:spPr>
        </p:pic>
        <p:sp>
          <p:nvSpPr>
            <p:cNvPr id="32774" name="Line 6"/>
            <p:cNvSpPr>
              <a:spLocks noChangeShapeType="1"/>
            </p:cNvSpPr>
            <p:nvPr/>
          </p:nvSpPr>
          <p:spPr bwMode="auto">
            <a:xfrm flipV="1">
              <a:off x="1632" y="2064"/>
              <a:ext cx="432" cy="0"/>
            </a:xfrm>
            <a:prstGeom prst="line">
              <a:avLst/>
            </a:prstGeom>
            <a:noFill/>
            <a:ln w="9525">
              <a:solidFill>
                <a:srgbClr val="FF9900"/>
              </a:solidFill>
              <a:round/>
              <a:headEnd/>
              <a:tailEnd type="triangle" w="med" len="med"/>
            </a:ln>
            <a:effectLst/>
          </p:spPr>
          <p:txBody>
            <a:bodyPr/>
            <a:lstStyle/>
            <a:p>
              <a:endParaRPr lang="en-US"/>
            </a:p>
          </p:txBody>
        </p:sp>
        <p:sp>
          <p:nvSpPr>
            <p:cNvPr id="32775" name="Line 7"/>
            <p:cNvSpPr>
              <a:spLocks noChangeShapeType="1"/>
            </p:cNvSpPr>
            <p:nvPr/>
          </p:nvSpPr>
          <p:spPr bwMode="auto">
            <a:xfrm flipV="1">
              <a:off x="1584" y="2160"/>
              <a:ext cx="432" cy="0"/>
            </a:xfrm>
            <a:prstGeom prst="line">
              <a:avLst/>
            </a:prstGeom>
            <a:noFill/>
            <a:ln w="9525">
              <a:solidFill>
                <a:srgbClr val="FF9900"/>
              </a:solidFill>
              <a:round/>
              <a:headEnd/>
              <a:tailEnd type="triangle" w="med" len="med"/>
            </a:ln>
            <a:effectLst/>
          </p:spPr>
          <p:txBody>
            <a:bodyPr/>
            <a:lstStyle/>
            <a:p>
              <a:endParaRPr lang="en-US"/>
            </a:p>
          </p:txBody>
        </p:sp>
        <p:sp>
          <p:nvSpPr>
            <p:cNvPr id="32776" name="Line 8"/>
            <p:cNvSpPr>
              <a:spLocks noChangeShapeType="1"/>
            </p:cNvSpPr>
            <p:nvPr/>
          </p:nvSpPr>
          <p:spPr bwMode="auto">
            <a:xfrm flipV="1">
              <a:off x="1536" y="2256"/>
              <a:ext cx="432" cy="0"/>
            </a:xfrm>
            <a:prstGeom prst="line">
              <a:avLst/>
            </a:prstGeom>
            <a:noFill/>
            <a:ln w="9525">
              <a:solidFill>
                <a:srgbClr val="FF9900"/>
              </a:solidFill>
              <a:round/>
              <a:headEnd/>
              <a:tailEnd type="triangle" w="med" len="med"/>
            </a:ln>
            <a:effectLst/>
          </p:spPr>
          <p:txBody>
            <a:bodyPr/>
            <a:lstStyle/>
            <a:p>
              <a:endParaRPr lang="en-US"/>
            </a:p>
          </p:txBody>
        </p:sp>
        <p:sp>
          <p:nvSpPr>
            <p:cNvPr id="32777" name="Line 9"/>
            <p:cNvSpPr>
              <a:spLocks noChangeShapeType="1"/>
            </p:cNvSpPr>
            <p:nvPr/>
          </p:nvSpPr>
          <p:spPr bwMode="auto">
            <a:xfrm flipV="1">
              <a:off x="1584" y="1968"/>
              <a:ext cx="432" cy="0"/>
            </a:xfrm>
            <a:prstGeom prst="line">
              <a:avLst/>
            </a:prstGeom>
            <a:noFill/>
            <a:ln w="9525">
              <a:solidFill>
                <a:srgbClr val="FF9900"/>
              </a:solidFill>
              <a:round/>
              <a:headEnd/>
              <a:tailEnd type="triangle" w="med" len="med"/>
            </a:ln>
            <a:effectLst/>
          </p:spPr>
          <p:txBody>
            <a:bodyPr/>
            <a:lstStyle/>
            <a:p>
              <a:endParaRPr lang="en-US"/>
            </a:p>
          </p:txBody>
        </p:sp>
        <p:sp>
          <p:nvSpPr>
            <p:cNvPr id="32778" name="Line 10"/>
            <p:cNvSpPr>
              <a:spLocks noChangeShapeType="1"/>
            </p:cNvSpPr>
            <p:nvPr/>
          </p:nvSpPr>
          <p:spPr bwMode="auto">
            <a:xfrm flipV="1">
              <a:off x="1536" y="1872"/>
              <a:ext cx="432" cy="0"/>
            </a:xfrm>
            <a:prstGeom prst="line">
              <a:avLst/>
            </a:prstGeom>
            <a:noFill/>
            <a:ln w="9525">
              <a:solidFill>
                <a:srgbClr val="FF9900"/>
              </a:solidFill>
              <a:round/>
              <a:headEnd/>
              <a:tailEnd type="triangle" w="med" len="med"/>
            </a:ln>
            <a:effectLst/>
          </p:spPr>
          <p:txBody>
            <a:bodyPr/>
            <a:lstStyle/>
            <a:p>
              <a:endParaRPr lang="en-US"/>
            </a:p>
          </p:txBody>
        </p:sp>
      </p:grpSp>
      <p:sp>
        <p:nvSpPr>
          <p:cNvPr id="32779" name="Line 11"/>
          <p:cNvSpPr>
            <a:spLocks noChangeShapeType="1"/>
          </p:cNvSpPr>
          <p:nvPr/>
        </p:nvSpPr>
        <p:spPr bwMode="auto">
          <a:xfrm flipH="1">
            <a:off x="3810000" y="3352800"/>
            <a:ext cx="762000" cy="0"/>
          </a:xfrm>
          <a:prstGeom prst="line">
            <a:avLst/>
          </a:prstGeom>
          <a:noFill/>
          <a:ln w="38100">
            <a:solidFill>
              <a:srgbClr val="FFFF00"/>
            </a:solidFill>
            <a:round/>
            <a:headEnd/>
            <a:tailEnd type="triangle" w="med" len="med"/>
          </a:ln>
          <a:effectLst/>
        </p:spPr>
        <p:txBody>
          <a:bodyPr/>
          <a:lstStyle/>
          <a:p>
            <a:endParaRPr lang="en-US"/>
          </a:p>
        </p:txBody>
      </p:sp>
      <p:grpSp>
        <p:nvGrpSpPr>
          <p:cNvPr id="32780" name="Group 12"/>
          <p:cNvGrpSpPr>
            <a:grpSpLocks/>
          </p:cNvGrpSpPr>
          <p:nvPr/>
        </p:nvGrpSpPr>
        <p:grpSpPr bwMode="auto">
          <a:xfrm>
            <a:off x="4495800" y="2438400"/>
            <a:ext cx="228600" cy="1828800"/>
            <a:chOff x="2832" y="1536"/>
            <a:chExt cx="144" cy="1152"/>
          </a:xfrm>
        </p:grpSpPr>
        <p:sp>
          <p:nvSpPr>
            <p:cNvPr id="32781" name="Freeform 13"/>
            <p:cNvSpPr>
              <a:spLocks/>
            </p:cNvSpPr>
            <p:nvPr/>
          </p:nvSpPr>
          <p:spPr bwMode="auto">
            <a:xfrm>
              <a:off x="2832" y="1536"/>
              <a:ext cx="112" cy="480"/>
            </a:xfrm>
            <a:custGeom>
              <a:avLst/>
              <a:gdLst/>
              <a:ahLst/>
              <a:cxnLst>
                <a:cxn ang="0">
                  <a:pos x="112" y="0"/>
                </a:cxn>
                <a:cxn ang="0">
                  <a:pos x="16" y="192"/>
                </a:cxn>
                <a:cxn ang="0">
                  <a:pos x="16" y="480"/>
                </a:cxn>
              </a:cxnLst>
              <a:rect l="0" t="0" r="r" b="b"/>
              <a:pathLst>
                <a:path w="112" h="480">
                  <a:moveTo>
                    <a:pt x="112" y="0"/>
                  </a:moveTo>
                  <a:cubicBezTo>
                    <a:pt x="72" y="56"/>
                    <a:pt x="32" y="112"/>
                    <a:pt x="16" y="192"/>
                  </a:cubicBezTo>
                  <a:cubicBezTo>
                    <a:pt x="0" y="272"/>
                    <a:pt x="16" y="432"/>
                    <a:pt x="16" y="480"/>
                  </a:cubicBezTo>
                </a:path>
              </a:pathLst>
            </a:custGeom>
            <a:noFill/>
            <a:ln w="38100">
              <a:solidFill>
                <a:srgbClr val="66FF33"/>
              </a:solidFill>
              <a:round/>
              <a:headEnd/>
              <a:tailEnd type="triangle" w="med" len="med"/>
            </a:ln>
            <a:effectLst/>
          </p:spPr>
          <p:txBody>
            <a:bodyPr/>
            <a:lstStyle/>
            <a:p>
              <a:endParaRPr lang="en-US"/>
            </a:p>
          </p:txBody>
        </p:sp>
        <p:sp>
          <p:nvSpPr>
            <p:cNvPr id="32782" name="Freeform 14"/>
            <p:cNvSpPr>
              <a:spLocks/>
            </p:cNvSpPr>
            <p:nvPr/>
          </p:nvSpPr>
          <p:spPr bwMode="auto">
            <a:xfrm flipV="1">
              <a:off x="2832" y="2208"/>
              <a:ext cx="144" cy="480"/>
            </a:xfrm>
            <a:custGeom>
              <a:avLst/>
              <a:gdLst/>
              <a:ahLst/>
              <a:cxnLst>
                <a:cxn ang="0">
                  <a:pos x="112" y="0"/>
                </a:cxn>
                <a:cxn ang="0">
                  <a:pos x="16" y="192"/>
                </a:cxn>
                <a:cxn ang="0">
                  <a:pos x="16" y="480"/>
                </a:cxn>
              </a:cxnLst>
              <a:rect l="0" t="0" r="r" b="b"/>
              <a:pathLst>
                <a:path w="112" h="480">
                  <a:moveTo>
                    <a:pt x="112" y="0"/>
                  </a:moveTo>
                  <a:cubicBezTo>
                    <a:pt x="72" y="56"/>
                    <a:pt x="32" y="112"/>
                    <a:pt x="16" y="192"/>
                  </a:cubicBezTo>
                  <a:cubicBezTo>
                    <a:pt x="0" y="272"/>
                    <a:pt x="16" y="432"/>
                    <a:pt x="16" y="480"/>
                  </a:cubicBezTo>
                </a:path>
              </a:pathLst>
            </a:custGeom>
            <a:noFill/>
            <a:ln w="38100">
              <a:solidFill>
                <a:srgbClr val="66FF33"/>
              </a:solidFill>
              <a:round/>
              <a:headEnd/>
              <a:tailEnd type="triangle" w="med" len="med"/>
            </a:ln>
            <a:effectLst/>
          </p:spPr>
          <p:txBody>
            <a:bodyPr/>
            <a:lstStyle/>
            <a:p>
              <a:endParaRPr lang="en-US"/>
            </a:p>
          </p:txBody>
        </p:sp>
      </p:grpSp>
      <p:sp>
        <p:nvSpPr>
          <p:cNvPr id="32783" name="Text Box 15"/>
          <p:cNvSpPr txBox="1">
            <a:spLocks noChangeArrowheads="1"/>
          </p:cNvSpPr>
          <p:nvPr/>
        </p:nvSpPr>
        <p:spPr bwMode="auto">
          <a:xfrm>
            <a:off x="4648200" y="3071813"/>
            <a:ext cx="1544782" cy="581025"/>
          </a:xfrm>
          <a:prstGeom prst="rect">
            <a:avLst/>
          </a:prstGeom>
          <a:noFill/>
          <a:ln w="9525">
            <a:noFill/>
            <a:miter lim="800000"/>
            <a:headEnd/>
            <a:tailEnd/>
          </a:ln>
          <a:effectLst/>
        </p:spPr>
        <p:txBody>
          <a:bodyPr wrap="square">
            <a:spAutoFit/>
          </a:bodyPr>
          <a:lstStyle/>
          <a:p>
            <a:r>
              <a:rPr lang="en-US" sz="1600" b="1" dirty="0">
                <a:solidFill>
                  <a:srgbClr val="66FF33"/>
                </a:solidFill>
              </a:rPr>
              <a:t>Low</a:t>
            </a:r>
          </a:p>
          <a:p>
            <a:r>
              <a:rPr lang="en-US" sz="1600" b="1" dirty="0">
                <a:solidFill>
                  <a:srgbClr val="66FF33"/>
                </a:solidFill>
              </a:rPr>
              <a:t>Pressure</a:t>
            </a:r>
          </a:p>
        </p:txBody>
      </p:sp>
      <p:sp>
        <p:nvSpPr>
          <p:cNvPr id="32784" name="Freeform 16"/>
          <p:cNvSpPr>
            <a:spLocks/>
          </p:cNvSpPr>
          <p:nvPr/>
        </p:nvSpPr>
        <p:spPr bwMode="auto">
          <a:xfrm rot="938504">
            <a:off x="3409950" y="2505075"/>
            <a:ext cx="400050" cy="909638"/>
          </a:xfrm>
          <a:custGeom>
            <a:avLst/>
            <a:gdLst/>
            <a:ahLst/>
            <a:cxnLst>
              <a:cxn ang="0">
                <a:pos x="252" y="501"/>
              </a:cxn>
              <a:cxn ang="0">
                <a:pos x="39" y="490"/>
              </a:cxn>
              <a:cxn ang="0">
                <a:pos x="17" y="0"/>
              </a:cxn>
            </a:cxnLst>
            <a:rect l="0" t="0" r="r" b="b"/>
            <a:pathLst>
              <a:path w="252" h="573">
                <a:moveTo>
                  <a:pt x="252" y="501"/>
                </a:moveTo>
                <a:cubicBezTo>
                  <a:pt x="165" y="537"/>
                  <a:pt x="78" y="573"/>
                  <a:pt x="39" y="490"/>
                </a:cubicBezTo>
                <a:cubicBezTo>
                  <a:pt x="0" y="407"/>
                  <a:pt x="21" y="82"/>
                  <a:pt x="17" y="0"/>
                </a:cubicBezTo>
              </a:path>
            </a:pathLst>
          </a:custGeom>
          <a:noFill/>
          <a:ln w="38100">
            <a:solidFill>
              <a:schemeClr val="folHlink"/>
            </a:solidFill>
            <a:round/>
            <a:headEnd/>
            <a:tailEnd type="triangle" w="med" len="med"/>
          </a:ln>
          <a:effectLst/>
        </p:spPr>
        <p:txBody>
          <a:bodyPr/>
          <a:lstStyle/>
          <a:p>
            <a:endParaRPr lang="en-US"/>
          </a:p>
        </p:txBody>
      </p:sp>
      <p:sp>
        <p:nvSpPr>
          <p:cNvPr id="32785" name="Freeform 17"/>
          <p:cNvSpPr>
            <a:spLocks/>
          </p:cNvSpPr>
          <p:nvPr/>
        </p:nvSpPr>
        <p:spPr bwMode="auto">
          <a:xfrm rot="20597288" flipV="1">
            <a:off x="3432175" y="3446463"/>
            <a:ext cx="400050" cy="831850"/>
          </a:xfrm>
          <a:custGeom>
            <a:avLst/>
            <a:gdLst/>
            <a:ahLst/>
            <a:cxnLst>
              <a:cxn ang="0">
                <a:pos x="252" y="501"/>
              </a:cxn>
              <a:cxn ang="0">
                <a:pos x="39" y="490"/>
              </a:cxn>
              <a:cxn ang="0">
                <a:pos x="17" y="0"/>
              </a:cxn>
            </a:cxnLst>
            <a:rect l="0" t="0" r="r" b="b"/>
            <a:pathLst>
              <a:path w="252" h="573">
                <a:moveTo>
                  <a:pt x="252" y="501"/>
                </a:moveTo>
                <a:cubicBezTo>
                  <a:pt x="165" y="537"/>
                  <a:pt x="78" y="573"/>
                  <a:pt x="39" y="490"/>
                </a:cubicBezTo>
                <a:cubicBezTo>
                  <a:pt x="0" y="407"/>
                  <a:pt x="21" y="82"/>
                  <a:pt x="17" y="0"/>
                </a:cubicBezTo>
              </a:path>
            </a:pathLst>
          </a:custGeom>
          <a:noFill/>
          <a:ln w="38100">
            <a:solidFill>
              <a:schemeClr val="folHlink"/>
            </a:solidFill>
            <a:round/>
            <a:headEnd/>
            <a:tailEnd type="triangle" w="med" len="med"/>
          </a:ln>
          <a:effectLst/>
        </p:spPr>
        <p:txBody>
          <a:bodyPr/>
          <a:lstStyle/>
          <a:p>
            <a:endParaRPr lang="en-US"/>
          </a:p>
        </p:txBody>
      </p:sp>
      <p:sp>
        <p:nvSpPr>
          <p:cNvPr id="32786" name="Line 18"/>
          <p:cNvSpPr>
            <a:spLocks noChangeShapeType="1"/>
          </p:cNvSpPr>
          <p:nvPr/>
        </p:nvSpPr>
        <p:spPr bwMode="auto">
          <a:xfrm flipV="1">
            <a:off x="3657600" y="2436813"/>
            <a:ext cx="777875" cy="1587"/>
          </a:xfrm>
          <a:prstGeom prst="line">
            <a:avLst/>
          </a:prstGeom>
          <a:noFill/>
          <a:ln w="38100">
            <a:solidFill>
              <a:schemeClr val="folHlink"/>
            </a:solidFill>
            <a:round/>
            <a:headEnd/>
            <a:tailEnd type="triangle" w="med" len="med"/>
          </a:ln>
          <a:effectLst/>
        </p:spPr>
        <p:txBody>
          <a:bodyPr/>
          <a:lstStyle/>
          <a:p>
            <a:endParaRPr lang="en-US"/>
          </a:p>
        </p:txBody>
      </p:sp>
      <p:sp>
        <p:nvSpPr>
          <p:cNvPr id="32787" name="Line 19"/>
          <p:cNvSpPr>
            <a:spLocks noChangeShapeType="1"/>
          </p:cNvSpPr>
          <p:nvPr/>
        </p:nvSpPr>
        <p:spPr bwMode="auto">
          <a:xfrm flipV="1">
            <a:off x="3692525" y="4248150"/>
            <a:ext cx="777875" cy="1588"/>
          </a:xfrm>
          <a:prstGeom prst="line">
            <a:avLst/>
          </a:prstGeom>
          <a:noFill/>
          <a:ln w="38100">
            <a:solidFill>
              <a:schemeClr val="folHlink"/>
            </a:solidFill>
            <a:round/>
            <a:headEnd/>
            <a:tailEnd type="triangle" w="med" len="med"/>
          </a:ln>
          <a:effectLst/>
        </p:spPr>
        <p:txBody>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784"/>
                                        </p:tgtEl>
                                        <p:attrNameLst>
                                          <p:attrName>style.visibility</p:attrName>
                                        </p:attrNameLst>
                                      </p:cBhvr>
                                      <p:to>
                                        <p:strVal val="visible"/>
                                      </p:to>
                                    </p:set>
                                    <p:animEffect transition="in" filter="wipe(down)">
                                      <p:cBhvr>
                                        <p:cTn id="7" dur="1000"/>
                                        <p:tgtEl>
                                          <p:spTgt spid="3278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2785"/>
                                        </p:tgtEl>
                                        <p:attrNameLst>
                                          <p:attrName>style.visibility</p:attrName>
                                        </p:attrNameLst>
                                      </p:cBhvr>
                                      <p:to>
                                        <p:strVal val="visible"/>
                                      </p:to>
                                    </p:set>
                                    <p:animEffect transition="in" filter="wipe(up)">
                                      <p:cBhvr>
                                        <p:cTn id="10" dur="1000"/>
                                        <p:tgtEl>
                                          <p:spTgt spid="3278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786"/>
                                        </p:tgtEl>
                                        <p:attrNameLst>
                                          <p:attrName>style.visibility</p:attrName>
                                        </p:attrNameLst>
                                      </p:cBhvr>
                                      <p:to>
                                        <p:strVal val="visible"/>
                                      </p:to>
                                    </p:set>
                                    <p:animEffect transition="in" filter="wipe(left)">
                                      <p:cBhvr>
                                        <p:cTn id="15" dur="1000"/>
                                        <p:tgtEl>
                                          <p:spTgt spid="3278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787"/>
                                        </p:tgtEl>
                                        <p:attrNameLst>
                                          <p:attrName>style.visibility</p:attrName>
                                        </p:attrNameLst>
                                      </p:cBhvr>
                                      <p:to>
                                        <p:strVal val="visible"/>
                                      </p:to>
                                    </p:set>
                                    <p:animEffect transition="in" filter="wipe(left)">
                                      <p:cBhvr>
                                        <p:cTn id="18" dur="1000"/>
                                        <p:tgtEl>
                                          <p:spTgt spid="32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4" grpId="0" animBg="1"/>
      <p:bldP spid="32785" grpId="0" animBg="1"/>
      <p:bldP spid="32786" grpId="0" animBg="1"/>
      <p:bldP spid="3278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6858000"/>
          </a:xfrm>
          <a:prstGeom prst="rect">
            <a:avLst/>
          </a:prstGeom>
          <a:solidFill>
            <a:srgbClr val="000048"/>
          </a:solidFill>
          <a:ln w="9525">
            <a:noFill/>
            <a:miter lim="800000"/>
            <a:headEnd/>
            <a:tailEnd/>
          </a:ln>
          <a:effectLst/>
        </p:spPr>
        <p:txBody>
          <a:bodyPr wrap="none" anchor="ctr"/>
          <a:lstStyle/>
          <a:p>
            <a:endParaRPr lang="en-US"/>
          </a:p>
        </p:txBody>
      </p:sp>
      <p:pic>
        <p:nvPicPr>
          <p:cNvPr id="33795" name="Picture 3" descr="bare_globe"/>
          <p:cNvPicPr>
            <a:picLocks noChangeAspect="1" noChangeArrowheads="1"/>
          </p:cNvPicPr>
          <p:nvPr/>
        </p:nvPicPr>
        <p:blipFill>
          <a:blip r:embed="rId4" cstate="print"/>
          <a:srcRect r="11235" b="17548"/>
          <a:stretch>
            <a:fillRect/>
          </a:stretch>
        </p:blipFill>
        <p:spPr bwMode="auto">
          <a:xfrm>
            <a:off x="3962400" y="1905000"/>
            <a:ext cx="5181600" cy="4953000"/>
          </a:xfrm>
          <a:prstGeom prst="rect">
            <a:avLst/>
          </a:prstGeom>
          <a:noFill/>
        </p:spPr>
      </p:pic>
      <p:sp>
        <p:nvSpPr>
          <p:cNvPr id="33796" name="Line 4"/>
          <p:cNvSpPr>
            <a:spLocks noChangeShapeType="1"/>
          </p:cNvSpPr>
          <p:nvPr/>
        </p:nvSpPr>
        <p:spPr bwMode="auto">
          <a:xfrm flipH="1">
            <a:off x="3048000" y="4648200"/>
            <a:ext cx="914400" cy="0"/>
          </a:xfrm>
          <a:prstGeom prst="line">
            <a:avLst/>
          </a:prstGeom>
          <a:noFill/>
          <a:ln w="25400">
            <a:solidFill>
              <a:srgbClr val="FFFF00"/>
            </a:solidFill>
            <a:round/>
            <a:headEnd/>
            <a:tailEnd type="triangle" w="med" len="med"/>
          </a:ln>
          <a:effectLst/>
        </p:spPr>
        <p:txBody>
          <a:bodyPr/>
          <a:lstStyle/>
          <a:p>
            <a:endParaRPr lang="en-US"/>
          </a:p>
        </p:txBody>
      </p:sp>
      <p:pic>
        <p:nvPicPr>
          <p:cNvPr id="33797" name="Picture 5" descr="Go to fullsize image">
            <a:hlinkClick r:id="rId5"/>
          </p:cNvPr>
          <p:cNvPicPr>
            <a:picLocks noChangeAspect="1" noChangeArrowheads="1"/>
          </p:cNvPicPr>
          <p:nvPr/>
        </p:nvPicPr>
        <p:blipFill>
          <a:blip r:embed="rId6" cstate="print"/>
          <a:srcRect l="17778" t="7921" r="5927" b="20792"/>
          <a:stretch>
            <a:fillRect/>
          </a:stretch>
        </p:blipFill>
        <p:spPr bwMode="auto">
          <a:xfrm>
            <a:off x="1312863" y="4089400"/>
            <a:ext cx="763587" cy="533400"/>
          </a:xfrm>
          <a:prstGeom prst="rect">
            <a:avLst/>
          </a:prstGeom>
          <a:noFill/>
        </p:spPr>
      </p:pic>
      <p:sp>
        <p:nvSpPr>
          <p:cNvPr id="33798" name="Freeform 6"/>
          <p:cNvSpPr>
            <a:spLocks/>
          </p:cNvSpPr>
          <p:nvPr/>
        </p:nvSpPr>
        <p:spPr bwMode="auto">
          <a:xfrm>
            <a:off x="1643063" y="2514600"/>
            <a:ext cx="1785937" cy="1371600"/>
          </a:xfrm>
          <a:custGeom>
            <a:avLst/>
            <a:gdLst/>
            <a:ahLst/>
            <a:cxnLst>
              <a:cxn ang="0">
                <a:pos x="16" y="864"/>
              </a:cxn>
              <a:cxn ang="0">
                <a:pos x="16" y="672"/>
              </a:cxn>
              <a:cxn ang="0">
                <a:pos x="112" y="432"/>
              </a:cxn>
              <a:cxn ang="0">
                <a:pos x="352" y="192"/>
              </a:cxn>
              <a:cxn ang="0">
                <a:pos x="544" y="96"/>
              </a:cxn>
              <a:cxn ang="0">
                <a:pos x="784" y="0"/>
              </a:cxn>
            </a:cxnLst>
            <a:rect l="0" t="0" r="r" b="b"/>
            <a:pathLst>
              <a:path w="784" h="864">
                <a:moveTo>
                  <a:pt x="16" y="864"/>
                </a:moveTo>
                <a:cubicBezTo>
                  <a:pt x="8" y="804"/>
                  <a:pt x="0" y="744"/>
                  <a:pt x="16" y="672"/>
                </a:cubicBezTo>
                <a:cubicBezTo>
                  <a:pt x="32" y="600"/>
                  <a:pt x="56" y="512"/>
                  <a:pt x="112" y="432"/>
                </a:cubicBezTo>
                <a:cubicBezTo>
                  <a:pt x="168" y="352"/>
                  <a:pt x="280" y="248"/>
                  <a:pt x="352" y="192"/>
                </a:cubicBezTo>
                <a:cubicBezTo>
                  <a:pt x="424" y="136"/>
                  <a:pt x="472" y="128"/>
                  <a:pt x="544" y="96"/>
                </a:cubicBezTo>
                <a:cubicBezTo>
                  <a:pt x="616" y="64"/>
                  <a:pt x="744" y="16"/>
                  <a:pt x="784" y="0"/>
                </a:cubicBezTo>
              </a:path>
            </a:pathLst>
          </a:custGeom>
          <a:noFill/>
          <a:ln w="50800" cap="flat">
            <a:solidFill>
              <a:srgbClr val="FFFF00"/>
            </a:solidFill>
            <a:prstDash val="sysDot"/>
            <a:round/>
            <a:headEnd/>
            <a:tailEnd type="triangle" w="med" len="med"/>
          </a:ln>
          <a:effectLst/>
        </p:spPr>
        <p:txBody>
          <a:bodyPr/>
          <a:lstStyle/>
          <a:p>
            <a:endParaRPr lang="en-US"/>
          </a:p>
        </p:txBody>
      </p:sp>
      <p:pic>
        <p:nvPicPr>
          <p:cNvPr id="33799" name="Picture 7" descr="Go to fullsize image">
            <a:hlinkClick r:id="rId5"/>
          </p:cNvPr>
          <p:cNvPicPr>
            <a:picLocks noChangeAspect="1" noChangeArrowheads="1"/>
          </p:cNvPicPr>
          <p:nvPr/>
        </p:nvPicPr>
        <p:blipFill>
          <a:blip r:embed="rId6" cstate="print"/>
          <a:srcRect l="17778" t="7921" r="5927" b="20792"/>
          <a:stretch>
            <a:fillRect/>
          </a:stretch>
        </p:blipFill>
        <p:spPr bwMode="auto">
          <a:xfrm>
            <a:off x="3606800" y="1973263"/>
            <a:ext cx="676275" cy="473075"/>
          </a:xfrm>
          <a:prstGeom prst="rect">
            <a:avLst/>
          </a:prstGeom>
          <a:noFill/>
        </p:spPr>
      </p:pic>
      <p:sp>
        <p:nvSpPr>
          <p:cNvPr id="33800" name="Line 8"/>
          <p:cNvSpPr>
            <a:spLocks noChangeShapeType="1"/>
          </p:cNvSpPr>
          <p:nvPr/>
        </p:nvSpPr>
        <p:spPr bwMode="auto">
          <a:xfrm>
            <a:off x="4724400" y="2362200"/>
            <a:ext cx="304800" cy="228600"/>
          </a:xfrm>
          <a:prstGeom prst="line">
            <a:avLst/>
          </a:prstGeom>
          <a:noFill/>
          <a:ln w="25400">
            <a:solidFill>
              <a:srgbClr val="FFFF00"/>
            </a:solidFill>
            <a:prstDash val="sysDot"/>
            <a:round/>
            <a:headEnd/>
            <a:tailEnd type="triangle" w="med" len="med"/>
          </a:ln>
          <a:effectLst/>
        </p:spPr>
        <p:txBody>
          <a:bodyPr/>
          <a:lstStyle/>
          <a:p>
            <a:endParaRPr lang="en-US"/>
          </a:p>
        </p:txBody>
      </p:sp>
      <p:sp>
        <p:nvSpPr>
          <p:cNvPr id="33801" name="Line 9"/>
          <p:cNvSpPr>
            <a:spLocks noChangeShapeType="1"/>
          </p:cNvSpPr>
          <p:nvPr/>
        </p:nvSpPr>
        <p:spPr bwMode="auto">
          <a:xfrm>
            <a:off x="4572000" y="2514600"/>
            <a:ext cx="304800" cy="228600"/>
          </a:xfrm>
          <a:prstGeom prst="line">
            <a:avLst/>
          </a:prstGeom>
          <a:noFill/>
          <a:ln w="25400">
            <a:solidFill>
              <a:srgbClr val="FFFF00"/>
            </a:solidFill>
            <a:prstDash val="sysDot"/>
            <a:round/>
            <a:headEnd/>
            <a:tailEnd type="triangle" w="med" len="med"/>
          </a:ln>
          <a:effectLst/>
        </p:spPr>
        <p:txBody>
          <a:bodyPr/>
          <a:lstStyle/>
          <a:p>
            <a:endParaRPr lang="en-US"/>
          </a:p>
        </p:txBody>
      </p:sp>
      <p:sp>
        <p:nvSpPr>
          <p:cNvPr id="33802" name="Line 10"/>
          <p:cNvSpPr>
            <a:spLocks noChangeShapeType="1"/>
          </p:cNvSpPr>
          <p:nvPr/>
        </p:nvSpPr>
        <p:spPr bwMode="auto">
          <a:xfrm>
            <a:off x="4419600" y="2667000"/>
            <a:ext cx="304800" cy="228600"/>
          </a:xfrm>
          <a:prstGeom prst="line">
            <a:avLst/>
          </a:prstGeom>
          <a:noFill/>
          <a:ln w="25400">
            <a:solidFill>
              <a:srgbClr val="FFFF00"/>
            </a:solidFill>
            <a:prstDash val="sysDot"/>
            <a:round/>
            <a:headEnd/>
            <a:tailEnd type="triangle" w="med" len="med"/>
          </a:ln>
          <a:effectLst/>
        </p:spPr>
        <p:txBody>
          <a:bodyPr/>
          <a:lstStyle/>
          <a:p>
            <a:endParaRPr lang="en-US"/>
          </a:p>
        </p:txBody>
      </p:sp>
      <p:sp>
        <p:nvSpPr>
          <p:cNvPr id="33803" name="Text Box 11"/>
          <p:cNvSpPr txBox="1">
            <a:spLocks noChangeArrowheads="1"/>
          </p:cNvSpPr>
          <p:nvPr/>
        </p:nvSpPr>
        <p:spPr bwMode="auto">
          <a:xfrm>
            <a:off x="381000" y="381000"/>
            <a:ext cx="6380018" cy="701675"/>
          </a:xfrm>
          <a:prstGeom prst="rect">
            <a:avLst/>
          </a:prstGeom>
          <a:noFill/>
          <a:ln w="9525">
            <a:noFill/>
            <a:miter lim="800000"/>
            <a:headEnd/>
            <a:tailEnd/>
          </a:ln>
          <a:effectLst/>
        </p:spPr>
        <p:txBody>
          <a:bodyPr wrap="square">
            <a:spAutoFit/>
          </a:bodyPr>
          <a:lstStyle/>
          <a:p>
            <a:r>
              <a:rPr lang="en-US" sz="4000" u="sng">
                <a:solidFill>
                  <a:srgbClr val="FFFF00"/>
                </a:solidFill>
              </a:rPr>
              <a:t>Latent Heat Transport</a:t>
            </a:r>
          </a:p>
        </p:txBody>
      </p:sp>
      <p:sp>
        <p:nvSpPr>
          <p:cNvPr id="33804" name="Text Box 12"/>
          <p:cNvSpPr txBox="1">
            <a:spLocks noChangeArrowheads="1"/>
          </p:cNvSpPr>
          <p:nvPr/>
        </p:nvSpPr>
        <p:spPr bwMode="auto">
          <a:xfrm>
            <a:off x="2709862" y="4233863"/>
            <a:ext cx="1307955" cy="338554"/>
          </a:xfrm>
          <a:prstGeom prst="rect">
            <a:avLst/>
          </a:prstGeom>
          <a:noFill/>
          <a:ln w="9525">
            <a:noFill/>
            <a:miter lim="800000"/>
            <a:headEnd/>
            <a:tailEnd/>
          </a:ln>
          <a:effectLst/>
        </p:spPr>
        <p:txBody>
          <a:bodyPr wrap="square">
            <a:spAutoFit/>
          </a:bodyPr>
          <a:lstStyle/>
          <a:p>
            <a:r>
              <a:rPr lang="en-US" sz="1600" dirty="0">
                <a:solidFill>
                  <a:srgbClr val="66FF33"/>
                </a:solidFill>
              </a:rPr>
              <a:t>580 cal/g</a:t>
            </a:r>
          </a:p>
        </p:txBody>
      </p:sp>
      <p:sp>
        <p:nvSpPr>
          <p:cNvPr id="33805" name="Text Box 13"/>
          <p:cNvSpPr txBox="1">
            <a:spLocks noChangeArrowheads="1"/>
          </p:cNvSpPr>
          <p:nvPr/>
        </p:nvSpPr>
        <p:spPr bwMode="auto">
          <a:xfrm>
            <a:off x="4403725" y="1957388"/>
            <a:ext cx="1442893" cy="338554"/>
          </a:xfrm>
          <a:prstGeom prst="rect">
            <a:avLst/>
          </a:prstGeom>
          <a:noFill/>
          <a:ln w="9525">
            <a:noFill/>
            <a:miter lim="800000"/>
            <a:headEnd/>
            <a:tailEnd/>
          </a:ln>
          <a:effectLst/>
        </p:spPr>
        <p:txBody>
          <a:bodyPr wrap="square">
            <a:spAutoFit/>
          </a:bodyPr>
          <a:lstStyle/>
          <a:p>
            <a:r>
              <a:rPr lang="en-US" sz="1600" dirty="0">
                <a:solidFill>
                  <a:srgbClr val="66FF33"/>
                </a:solidFill>
              </a:rPr>
              <a:t>580 cal/g</a:t>
            </a:r>
          </a:p>
        </p:txBody>
      </p:sp>
      <p:sp>
        <p:nvSpPr>
          <p:cNvPr id="33806" name="Line 14"/>
          <p:cNvSpPr>
            <a:spLocks noChangeShapeType="1"/>
          </p:cNvSpPr>
          <p:nvPr/>
        </p:nvSpPr>
        <p:spPr bwMode="auto">
          <a:xfrm flipH="1">
            <a:off x="3827463" y="3208338"/>
            <a:ext cx="457200" cy="990600"/>
          </a:xfrm>
          <a:prstGeom prst="line">
            <a:avLst/>
          </a:prstGeom>
          <a:noFill/>
          <a:ln w="38100">
            <a:solidFill>
              <a:srgbClr val="FFFF00"/>
            </a:solidFill>
            <a:round/>
            <a:headEnd/>
            <a:tailEnd type="triangle" w="med" len="med"/>
          </a:ln>
          <a:effectLst/>
        </p:spPr>
        <p:txBody>
          <a:bodyPr/>
          <a:lstStyle/>
          <a:p>
            <a:endParaRPr lang="en-US"/>
          </a:p>
        </p:txBody>
      </p:sp>
      <p:sp>
        <p:nvSpPr>
          <p:cNvPr id="33807" name="Text Box 15"/>
          <p:cNvSpPr txBox="1">
            <a:spLocks noChangeArrowheads="1"/>
          </p:cNvSpPr>
          <p:nvPr/>
        </p:nvSpPr>
        <p:spPr bwMode="auto">
          <a:xfrm>
            <a:off x="3303588" y="3436938"/>
            <a:ext cx="1171430" cy="523220"/>
          </a:xfrm>
          <a:prstGeom prst="rect">
            <a:avLst/>
          </a:prstGeom>
          <a:noFill/>
          <a:ln w="9525">
            <a:noFill/>
            <a:miter lim="800000"/>
            <a:headEnd/>
            <a:tailEnd/>
          </a:ln>
          <a:effectLst/>
        </p:spPr>
        <p:txBody>
          <a:bodyPr wrap="square">
            <a:spAutoFit/>
          </a:bodyPr>
          <a:lstStyle/>
          <a:p>
            <a:r>
              <a:rPr lang="en-US" sz="1400" dirty="0">
                <a:solidFill>
                  <a:schemeClr val="folHlink"/>
                </a:solidFill>
              </a:rPr>
              <a:t>Surface</a:t>
            </a:r>
          </a:p>
          <a:p>
            <a:r>
              <a:rPr lang="en-US" sz="1400" dirty="0">
                <a:solidFill>
                  <a:schemeClr val="folHlink"/>
                </a:solidFill>
              </a:rPr>
              <a:t>  wind</a:t>
            </a:r>
          </a:p>
        </p:txBody>
      </p:sp>
      <p:sp>
        <p:nvSpPr>
          <p:cNvPr id="33808" name="Line 16"/>
          <p:cNvSpPr>
            <a:spLocks noChangeShapeType="1"/>
          </p:cNvSpPr>
          <p:nvPr/>
        </p:nvSpPr>
        <p:spPr bwMode="auto">
          <a:xfrm flipH="1" flipV="1">
            <a:off x="3759200" y="5080000"/>
            <a:ext cx="406400" cy="1000125"/>
          </a:xfrm>
          <a:prstGeom prst="line">
            <a:avLst/>
          </a:prstGeom>
          <a:noFill/>
          <a:ln w="38100">
            <a:solidFill>
              <a:srgbClr val="FFFF00"/>
            </a:solidFill>
            <a:round/>
            <a:headEnd/>
            <a:tailEnd type="triangle" w="med" len="med"/>
          </a:ln>
          <a:effectLst/>
        </p:spPr>
        <p:txBody>
          <a:bodyPr/>
          <a:lstStyle/>
          <a:p>
            <a:endParaRPr lang="en-US"/>
          </a:p>
        </p:txBody>
      </p:sp>
      <p:sp>
        <p:nvSpPr>
          <p:cNvPr id="33809" name="Freeform 17"/>
          <p:cNvSpPr>
            <a:spLocks/>
          </p:cNvSpPr>
          <p:nvPr/>
        </p:nvSpPr>
        <p:spPr bwMode="auto">
          <a:xfrm flipV="1">
            <a:off x="1558925" y="4749800"/>
            <a:ext cx="1582738" cy="1743075"/>
          </a:xfrm>
          <a:custGeom>
            <a:avLst/>
            <a:gdLst/>
            <a:ahLst/>
            <a:cxnLst>
              <a:cxn ang="0">
                <a:pos x="16" y="864"/>
              </a:cxn>
              <a:cxn ang="0">
                <a:pos x="16" y="672"/>
              </a:cxn>
              <a:cxn ang="0">
                <a:pos x="112" y="432"/>
              </a:cxn>
              <a:cxn ang="0">
                <a:pos x="352" y="192"/>
              </a:cxn>
              <a:cxn ang="0">
                <a:pos x="544" y="96"/>
              </a:cxn>
              <a:cxn ang="0">
                <a:pos x="784" y="0"/>
              </a:cxn>
            </a:cxnLst>
            <a:rect l="0" t="0" r="r" b="b"/>
            <a:pathLst>
              <a:path w="784" h="864">
                <a:moveTo>
                  <a:pt x="16" y="864"/>
                </a:moveTo>
                <a:cubicBezTo>
                  <a:pt x="8" y="804"/>
                  <a:pt x="0" y="744"/>
                  <a:pt x="16" y="672"/>
                </a:cubicBezTo>
                <a:cubicBezTo>
                  <a:pt x="32" y="600"/>
                  <a:pt x="56" y="512"/>
                  <a:pt x="112" y="432"/>
                </a:cubicBezTo>
                <a:cubicBezTo>
                  <a:pt x="168" y="352"/>
                  <a:pt x="280" y="248"/>
                  <a:pt x="352" y="192"/>
                </a:cubicBezTo>
                <a:cubicBezTo>
                  <a:pt x="424" y="136"/>
                  <a:pt x="472" y="128"/>
                  <a:pt x="544" y="96"/>
                </a:cubicBezTo>
                <a:cubicBezTo>
                  <a:pt x="616" y="64"/>
                  <a:pt x="744" y="16"/>
                  <a:pt x="784" y="0"/>
                </a:cubicBezTo>
              </a:path>
            </a:pathLst>
          </a:custGeom>
          <a:noFill/>
          <a:ln w="50800" cap="flat">
            <a:solidFill>
              <a:srgbClr val="FFFF00"/>
            </a:solidFill>
            <a:prstDash val="sysDot"/>
            <a:round/>
            <a:headEnd/>
            <a:tailEnd type="triangle" w="med" len="med"/>
          </a:ln>
          <a:effectLst/>
        </p:spPr>
        <p:txBody>
          <a:bodyPr/>
          <a:lstStyle/>
          <a:p>
            <a:endParaRPr lang="en-US"/>
          </a:p>
        </p:txBody>
      </p:sp>
      <p:pic>
        <p:nvPicPr>
          <p:cNvPr id="33810" name="Picture 18" descr="Go to fullsize image">
            <a:hlinkClick r:id="rId5"/>
          </p:cNvPr>
          <p:cNvPicPr>
            <a:picLocks noChangeAspect="1" noChangeArrowheads="1"/>
          </p:cNvPicPr>
          <p:nvPr/>
        </p:nvPicPr>
        <p:blipFill>
          <a:blip r:embed="rId6" cstate="print"/>
          <a:srcRect l="17778" t="7921" r="5927" b="20792"/>
          <a:stretch>
            <a:fillRect/>
          </a:stretch>
        </p:blipFill>
        <p:spPr bwMode="auto">
          <a:xfrm>
            <a:off x="3370263" y="6373813"/>
            <a:ext cx="692150" cy="484187"/>
          </a:xfrm>
          <a:prstGeom prst="rect">
            <a:avLst/>
          </a:prstGeom>
          <a:noFill/>
        </p:spPr>
      </p:pic>
      <p:sp>
        <p:nvSpPr>
          <p:cNvPr id="33811" name="Text Box 19"/>
          <p:cNvSpPr txBox="1">
            <a:spLocks noChangeArrowheads="1"/>
          </p:cNvSpPr>
          <p:nvPr/>
        </p:nvSpPr>
        <p:spPr bwMode="auto">
          <a:xfrm>
            <a:off x="3132138" y="5334000"/>
            <a:ext cx="1024226" cy="523220"/>
          </a:xfrm>
          <a:prstGeom prst="rect">
            <a:avLst/>
          </a:prstGeom>
          <a:noFill/>
          <a:ln w="9525">
            <a:noFill/>
            <a:miter lim="800000"/>
            <a:headEnd/>
            <a:tailEnd/>
          </a:ln>
          <a:effectLst/>
        </p:spPr>
        <p:txBody>
          <a:bodyPr wrap="square">
            <a:spAutoFit/>
          </a:bodyPr>
          <a:lstStyle/>
          <a:p>
            <a:r>
              <a:rPr lang="en-US" sz="1400" dirty="0">
                <a:solidFill>
                  <a:schemeClr val="folHlink"/>
                </a:solidFill>
              </a:rPr>
              <a:t>Surface</a:t>
            </a:r>
          </a:p>
          <a:p>
            <a:r>
              <a:rPr lang="en-US" sz="1400" dirty="0">
                <a:solidFill>
                  <a:schemeClr val="folHlink"/>
                </a:solidFill>
              </a:rPr>
              <a:t>  wind</a:t>
            </a:r>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492125"/>
            <a:ext cx="9144000" cy="427038"/>
          </a:xfrm>
          <a:prstGeom prst="rect">
            <a:avLst/>
          </a:prstGeom>
          <a:noFill/>
          <a:ln w="9525">
            <a:noFill/>
            <a:miter lim="800000"/>
            <a:headEnd/>
            <a:tailEnd/>
          </a:ln>
          <a:effectLst/>
        </p:spPr>
        <p:txBody>
          <a:bodyPr wrap="square">
            <a:spAutoFit/>
          </a:bodyPr>
          <a:lstStyle/>
          <a:p>
            <a:r>
              <a:rPr lang="en-US" sz="2200"/>
              <a:t>1. Equatorial latitudes receive more solar energy than other latitudes</a:t>
            </a:r>
          </a:p>
        </p:txBody>
      </p:sp>
      <p:sp>
        <p:nvSpPr>
          <p:cNvPr id="58371" name="Text Box 3"/>
          <p:cNvSpPr txBox="1">
            <a:spLocks noChangeArrowheads="1"/>
          </p:cNvSpPr>
          <p:nvPr/>
        </p:nvSpPr>
        <p:spPr bwMode="auto">
          <a:xfrm>
            <a:off x="0" y="969963"/>
            <a:ext cx="6608618" cy="427037"/>
          </a:xfrm>
          <a:prstGeom prst="rect">
            <a:avLst/>
          </a:prstGeom>
          <a:noFill/>
          <a:ln w="9525">
            <a:noFill/>
            <a:miter lim="800000"/>
            <a:headEnd/>
            <a:tailEnd/>
          </a:ln>
          <a:effectLst/>
        </p:spPr>
        <p:txBody>
          <a:bodyPr wrap="square">
            <a:spAutoFit/>
          </a:bodyPr>
          <a:lstStyle/>
          <a:p>
            <a:r>
              <a:rPr lang="en-US" sz="2200" dirty="0">
                <a:solidFill>
                  <a:srgbClr val="FFFF00"/>
                </a:solidFill>
              </a:rPr>
              <a:t>2. Equatorial regions are dominated by oceans</a:t>
            </a:r>
          </a:p>
        </p:txBody>
      </p:sp>
      <p:sp>
        <p:nvSpPr>
          <p:cNvPr id="58372" name="Text Box 4"/>
          <p:cNvSpPr txBox="1">
            <a:spLocks noChangeArrowheads="1"/>
          </p:cNvSpPr>
          <p:nvPr/>
        </p:nvSpPr>
        <p:spPr bwMode="auto">
          <a:xfrm>
            <a:off x="0" y="1549400"/>
            <a:ext cx="9434945" cy="427038"/>
          </a:xfrm>
          <a:prstGeom prst="rect">
            <a:avLst/>
          </a:prstGeom>
          <a:noFill/>
          <a:ln w="9525">
            <a:noFill/>
            <a:miter lim="800000"/>
            <a:headEnd/>
            <a:tailEnd/>
          </a:ln>
          <a:effectLst/>
        </p:spPr>
        <p:txBody>
          <a:bodyPr wrap="square">
            <a:spAutoFit/>
          </a:bodyPr>
          <a:lstStyle/>
          <a:p>
            <a:r>
              <a:rPr lang="en-US" sz="2200" dirty="0"/>
              <a:t>3. Solar heat evaporates water near the equator (</a:t>
            </a:r>
            <a:r>
              <a:rPr lang="en-US" sz="2000" dirty="0"/>
              <a:t>water absorbs 580 cal/g</a:t>
            </a:r>
            <a:r>
              <a:rPr lang="en-US" sz="2200" dirty="0"/>
              <a:t>)</a:t>
            </a:r>
          </a:p>
        </p:txBody>
      </p:sp>
      <p:sp>
        <p:nvSpPr>
          <p:cNvPr id="58373" name="Text Box 5"/>
          <p:cNvSpPr txBox="1">
            <a:spLocks noChangeArrowheads="1"/>
          </p:cNvSpPr>
          <p:nvPr/>
        </p:nvSpPr>
        <p:spPr bwMode="auto">
          <a:xfrm>
            <a:off x="0" y="2089150"/>
            <a:ext cx="5805055" cy="427038"/>
          </a:xfrm>
          <a:prstGeom prst="rect">
            <a:avLst/>
          </a:prstGeom>
          <a:noFill/>
          <a:ln w="9525">
            <a:noFill/>
            <a:miter lim="800000"/>
            <a:headEnd/>
            <a:tailEnd/>
          </a:ln>
          <a:effectLst/>
        </p:spPr>
        <p:txBody>
          <a:bodyPr wrap="square">
            <a:spAutoFit/>
          </a:bodyPr>
          <a:lstStyle/>
          <a:p>
            <a:r>
              <a:rPr lang="en-US" sz="2200">
                <a:solidFill>
                  <a:srgbClr val="FFFF00"/>
                </a:solidFill>
              </a:rPr>
              <a:t>4. Warm, moist air rises from the equator</a:t>
            </a:r>
          </a:p>
        </p:txBody>
      </p:sp>
      <p:sp>
        <p:nvSpPr>
          <p:cNvPr id="58374" name="Text Box 6"/>
          <p:cNvSpPr txBox="1">
            <a:spLocks noChangeArrowheads="1"/>
          </p:cNvSpPr>
          <p:nvPr/>
        </p:nvSpPr>
        <p:spPr bwMode="auto">
          <a:xfrm>
            <a:off x="-1" y="2609850"/>
            <a:ext cx="7287491" cy="427038"/>
          </a:xfrm>
          <a:prstGeom prst="rect">
            <a:avLst/>
          </a:prstGeom>
          <a:noFill/>
          <a:ln w="9525">
            <a:noFill/>
            <a:miter lim="800000"/>
            <a:headEnd/>
            <a:tailEnd/>
          </a:ln>
          <a:effectLst/>
        </p:spPr>
        <p:txBody>
          <a:bodyPr wrap="square">
            <a:spAutoFit/>
          </a:bodyPr>
          <a:lstStyle/>
          <a:p>
            <a:r>
              <a:rPr lang="en-US" sz="2200" dirty="0"/>
              <a:t>5. Rising moist air creates low pressure at the surface</a:t>
            </a:r>
          </a:p>
        </p:txBody>
      </p:sp>
      <p:sp>
        <p:nvSpPr>
          <p:cNvPr id="58375" name="Text Box 7"/>
          <p:cNvSpPr txBox="1">
            <a:spLocks noChangeArrowheads="1"/>
          </p:cNvSpPr>
          <p:nvPr/>
        </p:nvSpPr>
        <p:spPr bwMode="auto">
          <a:xfrm>
            <a:off x="-1" y="3097213"/>
            <a:ext cx="9531927" cy="427037"/>
          </a:xfrm>
          <a:prstGeom prst="rect">
            <a:avLst/>
          </a:prstGeom>
          <a:noFill/>
          <a:ln w="9525">
            <a:noFill/>
            <a:miter lim="800000"/>
            <a:headEnd/>
            <a:tailEnd/>
          </a:ln>
          <a:effectLst/>
        </p:spPr>
        <p:txBody>
          <a:bodyPr wrap="square">
            <a:spAutoFit/>
          </a:bodyPr>
          <a:lstStyle/>
          <a:p>
            <a:r>
              <a:rPr lang="en-US" sz="2200">
                <a:solidFill>
                  <a:srgbClr val="FFFF00"/>
                </a:solidFill>
              </a:rPr>
              <a:t>6. Cooler air from northern and southern latitudes moves to the equator </a:t>
            </a:r>
          </a:p>
        </p:txBody>
      </p:sp>
      <p:sp>
        <p:nvSpPr>
          <p:cNvPr id="58376" name="Text Box 8"/>
          <p:cNvSpPr txBox="1">
            <a:spLocks noChangeArrowheads="1"/>
          </p:cNvSpPr>
          <p:nvPr/>
        </p:nvSpPr>
        <p:spPr bwMode="auto">
          <a:xfrm>
            <a:off x="47625" y="3713163"/>
            <a:ext cx="9608993" cy="762000"/>
          </a:xfrm>
          <a:prstGeom prst="rect">
            <a:avLst/>
          </a:prstGeom>
          <a:noFill/>
          <a:ln w="9525">
            <a:noFill/>
            <a:miter lim="800000"/>
            <a:headEnd/>
            <a:tailEnd/>
          </a:ln>
          <a:effectLst/>
        </p:spPr>
        <p:txBody>
          <a:bodyPr wrap="square">
            <a:spAutoFit/>
          </a:bodyPr>
          <a:lstStyle/>
          <a:p>
            <a:r>
              <a:rPr lang="en-US" sz="2200" dirty="0"/>
              <a:t>7. Air rising from the equator eventually moves to northern and southern</a:t>
            </a:r>
          </a:p>
          <a:p>
            <a:r>
              <a:rPr lang="en-US" sz="2200" dirty="0"/>
              <a:t>    latitudes carrying latent heat of vaporization obtained at the equator.</a:t>
            </a:r>
          </a:p>
        </p:txBody>
      </p:sp>
      <p:sp>
        <p:nvSpPr>
          <p:cNvPr id="58377" name="Text Box 9"/>
          <p:cNvSpPr txBox="1">
            <a:spLocks noChangeArrowheads="1"/>
          </p:cNvSpPr>
          <p:nvPr/>
        </p:nvSpPr>
        <p:spPr bwMode="auto">
          <a:xfrm>
            <a:off x="57150" y="4606925"/>
            <a:ext cx="9086850" cy="762000"/>
          </a:xfrm>
          <a:prstGeom prst="rect">
            <a:avLst/>
          </a:prstGeom>
          <a:noFill/>
          <a:ln w="9525">
            <a:noFill/>
            <a:miter lim="800000"/>
            <a:headEnd/>
            <a:tailEnd/>
          </a:ln>
          <a:effectLst/>
        </p:spPr>
        <p:txBody>
          <a:bodyPr wrap="square">
            <a:spAutoFit/>
          </a:bodyPr>
          <a:lstStyle/>
          <a:p>
            <a:r>
              <a:rPr lang="en-US" sz="2200">
                <a:solidFill>
                  <a:srgbClr val="FFFF00"/>
                </a:solidFill>
              </a:rPr>
              <a:t>8. This air eventually cools, condenses, releasing energy (580 cal/g)</a:t>
            </a:r>
          </a:p>
          <a:p>
            <a:r>
              <a:rPr lang="en-US" sz="2000">
                <a:solidFill>
                  <a:srgbClr val="FFFF00"/>
                </a:solidFill>
              </a:rPr>
              <a:t>     </a:t>
            </a:r>
            <a:r>
              <a:rPr lang="en-US" sz="2200">
                <a:solidFill>
                  <a:srgbClr val="FFFF00"/>
                </a:solidFill>
              </a:rPr>
              <a:t>obtained at equator</a:t>
            </a:r>
          </a:p>
        </p:txBody>
      </p:sp>
      <p:sp>
        <p:nvSpPr>
          <p:cNvPr id="58379" name="Text Box 11"/>
          <p:cNvSpPr txBox="1">
            <a:spLocks noChangeArrowheads="1"/>
          </p:cNvSpPr>
          <p:nvPr/>
        </p:nvSpPr>
        <p:spPr bwMode="auto">
          <a:xfrm>
            <a:off x="1588" y="5464175"/>
            <a:ext cx="9142412" cy="762000"/>
          </a:xfrm>
          <a:prstGeom prst="rect">
            <a:avLst/>
          </a:prstGeom>
          <a:noFill/>
          <a:ln w="9525">
            <a:noFill/>
            <a:miter lim="800000"/>
            <a:headEnd/>
            <a:tailEnd/>
          </a:ln>
          <a:effectLst/>
        </p:spPr>
        <p:txBody>
          <a:bodyPr wrap="square">
            <a:spAutoFit/>
          </a:bodyPr>
          <a:lstStyle/>
          <a:p>
            <a:r>
              <a:rPr lang="en-US" sz="2200" dirty="0"/>
              <a:t>9. The overall process cools the equator and warms northern and </a:t>
            </a:r>
          </a:p>
          <a:p>
            <a:r>
              <a:rPr lang="en-US" sz="2200" dirty="0"/>
              <a:t>      southern latitudes, redistributing heat globally.</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latest_sst"/>
          <p:cNvPicPr>
            <a:picLocks noChangeAspect="1" noChangeArrowheads="1"/>
          </p:cNvPicPr>
          <p:nvPr/>
        </p:nvPicPr>
        <p:blipFill>
          <a:blip r:embed="rId3" cstate="print"/>
          <a:srcRect t="2296" b="2003"/>
          <a:stretch>
            <a:fillRect/>
          </a:stretch>
        </p:blipFill>
        <p:spPr bwMode="auto">
          <a:xfrm>
            <a:off x="0" y="547688"/>
            <a:ext cx="9144000" cy="5688012"/>
          </a:xfrm>
          <a:prstGeom prst="rect">
            <a:avLst/>
          </a:prstGeom>
          <a:noFill/>
        </p:spPr>
      </p:pic>
      <p:sp>
        <p:nvSpPr>
          <p:cNvPr id="35843" name="Text Box 3"/>
          <p:cNvSpPr txBox="1">
            <a:spLocks noChangeArrowheads="1"/>
          </p:cNvSpPr>
          <p:nvPr/>
        </p:nvSpPr>
        <p:spPr bwMode="auto">
          <a:xfrm>
            <a:off x="3548063" y="2979738"/>
            <a:ext cx="647700" cy="457200"/>
          </a:xfrm>
          <a:prstGeom prst="rect">
            <a:avLst/>
          </a:prstGeom>
          <a:noFill/>
          <a:ln w="9525">
            <a:noFill/>
            <a:miter lim="800000"/>
            <a:headEnd/>
            <a:tailEnd/>
          </a:ln>
          <a:effectLst/>
        </p:spPr>
        <p:txBody>
          <a:bodyPr wrap="none">
            <a:spAutoFit/>
          </a:bodyPr>
          <a:lstStyle/>
          <a:p>
            <a:r>
              <a:rPr lang="en-US" sz="2400" b="1">
                <a:solidFill>
                  <a:srgbClr val="000000"/>
                </a:solidFill>
              </a:rPr>
              <a:t>85</a:t>
            </a:r>
            <a:r>
              <a:rPr lang="en-US" sz="2400" b="1" baseline="30000">
                <a:solidFill>
                  <a:srgbClr val="000000"/>
                </a:solidFill>
              </a:rPr>
              <a:t>o</a:t>
            </a:r>
          </a:p>
        </p:txBody>
      </p:sp>
      <p:sp>
        <p:nvSpPr>
          <p:cNvPr id="35844" name="Text Box 4"/>
          <p:cNvSpPr txBox="1">
            <a:spLocks noChangeArrowheads="1"/>
          </p:cNvSpPr>
          <p:nvPr/>
        </p:nvSpPr>
        <p:spPr bwMode="auto">
          <a:xfrm>
            <a:off x="3481388" y="1739900"/>
            <a:ext cx="647700" cy="457200"/>
          </a:xfrm>
          <a:prstGeom prst="rect">
            <a:avLst/>
          </a:prstGeom>
          <a:noFill/>
          <a:ln w="9525">
            <a:noFill/>
            <a:miter lim="800000"/>
            <a:headEnd/>
            <a:tailEnd/>
          </a:ln>
          <a:effectLst/>
        </p:spPr>
        <p:txBody>
          <a:bodyPr wrap="none">
            <a:spAutoFit/>
          </a:bodyPr>
          <a:lstStyle/>
          <a:p>
            <a:r>
              <a:rPr lang="en-US" sz="2400" b="1">
                <a:solidFill>
                  <a:srgbClr val="000000"/>
                </a:solidFill>
              </a:rPr>
              <a:t>55</a:t>
            </a:r>
            <a:r>
              <a:rPr lang="en-US" sz="2400" b="1" baseline="30000">
                <a:solidFill>
                  <a:srgbClr val="000000"/>
                </a:solidFill>
              </a:rPr>
              <a:t>o</a:t>
            </a:r>
          </a:p>
        </p:txBody>
      </p:sp>
      <p:sp>
        <p:nvSpPr>
          <p:cNvPr id="35845" name="Text Box 5"/>
          <p:cNvSpPr txBox="1">
            <a:spLocks noChangeArrowheads="1"/>
          </p:cNvSpPr>
          <p:nvPr/>
        </p:nvSpPr>
        <p:spPr bwMode="auto">
          <a:xfrm>
            <a:off x="3617913" y="4376738"/>
            <a:ext cx="647700" cy="457200"/>
          </a:xfrm>
          <a:prstGeom prst="rect">
            <a:avLst/>
          </a:prstGeom>
          <a:noFill/>
          <a:ln w="9525">
            <a:noFill/>
            <a:miter lim="800000"/>
            <a:headEnd/>
            <a:tailEnd/>
          </a:ln>
          <a:effectLst/>
        </p:spPr>
        <p:txBody>
          <a:bodyPr wrap="none">
            <a:spAutoFit/>
          </a:bodyPr>
          <a:lstStyle/>
          <a:p>
            <a:r>
              <a:rPr lang="en-US" sz="2400" b="1">
                <a:solidFill>
                  <a:srgbClr val="000000"/>
                </a:solidFill>
              </a:rPr>
              <a:t>55</a:t>
            </a:r>
            <a:r>
              <a:rPr lang="en-US" sz="2400" b="1" baseline="30000">
                <a:solidFill>
                  <a:srgbClr val="000000"/>
                </a:solidFill>
              </a:rPr>
              <a:t>o</a:t>
            </a: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a:effectLst/>
        </p:spPr>
        <p:txBody>
          <a:bodyPr wrap="none" anchor="ctr"/>
          <a:lstStyle/>
          <a:p>
            <a:pPr algn="ctr"/>
            <a:r>
              <a:rPr lang="en-US" sz="1800"/>
              <a:t>h</a:t>
            </a:r>
          </a:p>
        </p:txBody>
      </p:sp>
      <p:grpSp>
        <p:nvGrpSpPr>
          <p:cNvPr id="50179" name="Group 3"/>
          <p:cNvGrpSpPr>
            <a:grpSpLocks/>
          </p:cNvGrpSpPr>
          <p:nvPr/>
        </p:nvGrpSpPr>
        <p:grpSpPr bwMode="auto">
          <a:xfrm>
            <a:off x="3733800" y="1219200"/>
            <a:ext cx="5410200" cy="4419600"/>
            <a:chOff x="2688" y="1200"/>
            <a:chExt cx="2832" cy="2208"/>
          </a:xfrm>
        </p:grpSpPr>
        <p:pic>
          <p:nvPicPr>
            <p:cNvPr id="50180" name="Picture 4" descr="earth_l"/>
            <p:cNvPicPr>
              <a:picLocks noChangeAspect="1" noChangeArrowheads="1"/>
            </p:cNvPicPr>
            <p:nvPr/>
          </p:nvPicPr>
          <p:blipFill>
            <a:blip r:embed="rId4" cstate="print"/>
            <a:srcRect r="6061" b="2948"/>
            <a:stretch>
              <a:fillRect/>
            </a:stretch>
          </p:blipFill>
          <p:spPr bwMode="auto">
            <a:xfrm>
              <a:off x="2688" y="1200"/>
              <a:ext cx="2736" cy="2118"/>
            </a:xfrm>
            <a:prstGeom prst="rect">
              <a:avLst/>
            </a:prstGeom>
            <a:noFill/>
          </p:spPr>
        </p:pic>
        <p:sp>
          <p:nvSpPr>
            <p:cNvPr id="50181" name="Rectangle 5"/>
            <p:cNvSpPr>
              <a:spLocks noChangeArrowheads="1"/>
            </p:cNvSpPr>
            <p:nvPr/>
          </p:nvSpPr>
          <p:spPr bwMode="auto">
            <a:xfrm>
              <a:off x="4512" y="3216"/>
              <a:ext cx="1008" cy="192"/>
            </a:xfrm>
            <a:prstGeom prst="rect">
              <a:avLst/>
            </a:prstGeom>
            <a:solidFill>
              <a:srgbClr val="000000"/>
            </a:solidFill>
            <a:ln w="9525">
              <a:noFill/>
              <a:miter lim="800000"/>
              <a:headEnd/>
              <a:tailEnd/>
            </a:ln>
            <a:effectLst/>
          </p:spPr>
          <p:txBody>
            <a:bodyPr wrap="none" anchor="ctr"/>
            <a:lstStyle/>
            <a:p>
              <a:endParaRPr lang="en-US"/>
            </a:p>
          </p:txBody>
        </p:sp>
      </p:grpSp>
      <p:grpSp>
        <p:nvGrpSpPr>
          <p:cNvPr id="50182" name="Group 6"/>
          <p:cNvGrpSpPr>
            <a:grpSpLocks/>
          </p:cNvGrpSpPr>
          <p:nvPr/>
        </p:nvGrpSpPr>
        <p:grpSpPr bwMode="auto">
          <a:xfrm>
            <a:off x="0" y="457200"/>
            <a:ext cx="2286000" cy="5867400"/>
            <a:chOff x="0" y="432"/>
            <a:chExt cx="2376" cy="3312"/>
          </a:xfrm>
        </p:grpSpPr>
        <p:pic>
          <p:nvPicPr>
            <p:cNvPr id="50183" name="Picture 7" descr="The Sun"/>
            <p:cNvPicPr>
              <a:picLocks noChangeAspect="1" noChangeArrowheads="1"/>
            </p:cNvPicPr>
            <p:nvPr/>
          </p:nvPicPr>
          <p:blipFill>
            <a:blip r:embed="rId5" cstate="print"/>
            <a:srcRect l="52779" t="2020" r="1389" b="5051"/>
            <a:stretch>
              <a:fillRect/>
            </a:stretch>
          </p:blipFill>
          <p:spPr bwMode="auto">
            <a:xfrm>
              <a:off x="0" y="432"/>
              <a:ext cx="2376" cy="3312"/>
            </a:xfrm>
            <a:prstGeom prst="rect">
              <a:avLst/>
            </a:prstGeom>
            <a:noFill/>
          </p:spPr>
        </p:pic>
        <p:sp>
          <p:nvSpPr>
            <p:cNvPr id="50184" name="Line 8"/>
            <p:cNvSpPr>
              <a:spLocks noChangeShapeType="1"/>
            </p:cNvSpPr>
            <p:nvPr/>
          </p:nvSpPr>
          <p:spPr bwMode="auto">
            <a:xfrm flipV="1">
              <a:off x="1632" y="2064"/>
              <a:ext cx="432" cy="0"/>
            </a:xfrm>
            <a:prstGeom prst="line">
              <a:avLst/>
            </a:prstGeom>
            <a:noFill/>
            <a:ln w="9525">
              <a:solidFill>
                <a:srgbClr val="FF9900"/>
              </a:solidFill>
              <a:round/>
              <a:headEnd/>
              <a:tailEnd type="triangle" w="med" len="med"/>
            </a:ln>
            <a:effectLst/>
          </p:spPr>
          <p:txBody>
            <a:bodyPr/>
            <a:lstStyle/>
            <a:p>
              <a:endParaRPr lang="en-US"/>
            </a:p>
          </p:txBody>
        </p:sp>
        <p:sp>
          <p:nvSpPr>
            <p:cNvPr id="50185" name="Line 9"/>
            <p:cNvSpPr>
              <a:spLocks noChangeShapeType="1"/>
            </p:cNvSpPr>
            <p:nvPr/>
          </p:nvSpPr>
          <p:spPr bwMode="auto">
            <a:xfrm flipV="1">
              <a:off x="1584" y="2160"/>
              <a:ext cx="432" cy="0"/>
            </a:xfrm>
            <a:prstGeom prst="line">
              <a:avLst/>
            </a:prstGeom>
            <a:noFill/>
            <a:ln w="9525">
              <a:solidFill>
                <a:srgbClr val="FF9900"/>
              </a:solidFill>
              <a:round/>
              <a:headEnd/>
              <a:tailEnd type="triangle" w="med" len="med"/>
            </a:ln>
            <a:effectLst/>
          </p:spPr>
          <p:txBody>
            <a:bodyPr/>
            <a:lstStyle/>
            <a:p>
              <a:endParaRPr lang="en-US"/>
            </a:p>
          </p:txBody>
        </p:sp>
        <p:sp>
          <p:nvSpPr>
            <p:cNvPr id="50186" name="Line 10"/>
            <p:cNvSpPr>
              <a:spLocks noChangeShapeType="1"/>
            </p:cNvSpPr>
            <p:nvPr/>
          </p:nvSpPr>
          <p:spPr bwMode="auto">
            <a:xfrm flipV="1">
              <a:off x="1536" y="2256"/>
              <a:ext cx="432" cy="0"/>
            </a:xfrm>
            <a:prstGeom prst="line">
              <a:avLst/>
            </a:prstGeom>
            <a:noFill/>
            <a:ln w="9525">
              <a:solidFill>
                <a:srgbClr val="FF9900"/>
              </a:solidFill>
              <a:round/>
              <a:headEnd/>
              <a:tailEnd type="triangle" w="med" len="med"/>
            </a:ln>
            <a:effectLst/>
          </p:spPr>
          <p:txBody>
            <a:bodyPr/>
            <a:lstStyle/>
            <a:p>
              <a:endParaRPr lang="en-US"/>
            </a:p>
          </p:txBody>
        </p:sp>
        <p:sp>
          <p:nvSpPr>
            <p:cNvPr id="50187" name="Line 11"/>
            <p:cNvSpPr>
              <a:spLocks noChangeShapeType="1"/>
            </p:cNvSpPr>
            <p:nvPr/>
          </p:nvSpPr>
          <p:spPr bwMode="auto">
            <a:xfrm flipV="1">
              <a:off x="1584" y="1968"/>
              <a:ext cx="432" cy="0"/>
            </a:xfrm>
            <a:prstGeom prst="line">
              <a:avLst/>
            </a:prstGeom>
            <a:noFill/>
            <a:ln w="9525">
              <a:solidFill>
                <a:srgbClr val="FF9900"/>
              </a:solidFill>
              <a:round/>
              <a:headEnd/>
              <a:tailEnd type="triangle" w="med" len="med"/>
            </a:ln>
            <a:effectLst/>
          </p:spPr>
          <p:txBody>
            <a:bodyPr/>
            <a:lstStyle/>
            <a:p>
              <a:endParaRPr lang="en-US"/>
            </a:p>
          </p:txBody>
        </p:sp>
        <p:sp>
          <p:nvSpPr>
            <p:cNvPr id="50188" name="Line 12"/>
            <p:cNvSpPr>
              <a:spLocks noChangeShapeType="1"/>
            </p:cNvSpPr>
            <p:nvPr/>
          </p:nvSpPr>
          <p:spPr bwMode="auto">
            <a:xfrm flipV="1">
              <a:off x="1536" y="1872"/>
              <a:ext cx="432" cy="0"/>
            </a:xfrm>
            <a:prstGeom prst="line">
              <a:avLst/>
            </a:prstGeom>
            <a:noFill/>
            <a:ln w="9525">
              <a:solidFill>
                <a:srgbClr val="FF9900"/>
              </a:solidFill>
              <a:round/>
              <a:headEnd/>
              <a:tailEnd type="triangle" w="med" len="med"/>
            </a:ln>
            <a:effectLst/>
          </p:spPr>
          <p:txBody>
            <a:bodyPr/>
            <a:lstStyle/>
            <a:p>
              <a:endParaRPr lang="en-US"/>
            </a:p>
          </p:txBody>
        </p:sp>
      </p:grpSp>
      <p:sp>
        <p:nvSpPr>
          <p:cNvPr id="50189" name="Freeform 13"/>
          <p:cNvSpPr>
            <a:spLocks/>
          </p:cNvSpPr>
          <p:nvPr/>
        </p:nvSpPr>
        <p:spPr bwMode="auto">
          <a:xfrm>
            <a:off x="4495800" y="2438400"/>
            <a:ext cx="177800" cy="762000"/>
          </a:xfrm>
          <a:custGeom>
            <a:avLst/>
            <a:gdLst/>
            <a:ahLst/>
            <a:cxnLst>
              <a:cxn ang="0">
                <a:pos x="112" y="0"/>
              </a:cxn>
              <a:cxn ang="0">
                <a:pos x="16" y="192"/>
              </a:cxn>
              <a:cxn ang="0">
                <a:pos x="16" y="480"/>
              </a:cxn>
            </a:cxnLst>
            <a:rect l="0" t="0" r="r" b="b"/>
            <a:pathLst>
              <a:path w="112" h="480">
                <a:moveTo>
                  <a:pt x="112" y="0"/>
                </a:moveTo>
                <a:cubicBezTo>
                  <a:pt x="72" y="56"/>
                  <a:pt x="32" y="112"/>
                  <a:pt x="16" y="192"/>
                </a:cubicBezTo>
                <a:cubicBezTo>
                  <a:pt x="0" y="272"/>
                  <a:pt x="16" y="432"/>
                  <a:pt x="16" y="480"/>
                </a:cubicBezTo>
              </a:path>
            </a:pathLst>
          </a:custGeom>
          <a:noFill/>
          <a:ln w="38100">
            <a:solidFill>
              <a:srgbClr val="FFFF00"/>
            </a:solidFill>
            <a:round/>
            <a:headEnd/>
            <a:tailEnd type="triangle" w="med" len="med"/>
          </a:ln>
          <a:effectLst/>
        </p:spPr>
        <p:txBody>
          <a:bodyPr/>
          <a:lstStyle/>
          <a:p>
            <a:endParaRPr lang="en-US"/>
          </a:p>
        </p:txBody>
      </p:sp>
      <p:sp>
        <p:nvSpPr>
          <p:cNvPr id="50190" name="Freeform 14"/>
          <p:cNvSpPr>
            <a:spLocks/>
          </p:cNvSpPr>
          <p:nvPr/>
        </p:nvSpPr>
        <p:spPr bwMode="auto">
          <a:xfrm>
            <a:off x="4724400" y="1905000"/>
            <a:ext cx="381000" cy="457200"/>
          </a:xfrm>
          <a:custGeom>
            <a:avLst/>
            <a:gdLst/>
            <a:ahLst/>
            <a:cxnLst>
              <a:cxn ang="0">
                <a:pos x="0" y="288"/>
              </a:cxn>
              <a:cxn ang="0">
                <a:pos x="96" y="96"/>
              </a:cxn>
              <a:cxn ang="0">
                <a:pos x="240" y="0"/>
              </a:cxn>
            </a:cxnLst>
            <a:rect l="0" t="0" r="r" b="b"/>
            <a:pathLst>
              <a:path w="240" h="288">
                <a:moveTo>
                  <a:pt x="0" y="288"/>
                </a:moveTo>
                <a:cubicBezTo>
                  <a:pt x="28" y="216"/>
                  <a:pt x="56" y="144"/>
                  <a:pt x="96" y="96"/>
                </a:cubicBezTo>
                <a:cubicBezTo>
                  <a:pt x="136" y="48"/>
                  <a:pt x="216" y="16"/>
                  <a:pt x="240" y="0"/>
                </a:cubicBezTo>
              </a:path>
            </a:pathLst>
          </a:custGeom>
          <a:noFill/>
          <a:ln w="38100">
            <a:solidFill>
              <a:srgbClr val="FF6600"/>
            </a:solidFill>
            <a:round/>
            <a:headEnd/>
            <a:tailEnd type="triangle" w="med" len="med"/>
          </a:ln>
          <a:effectLst/>
        </p:spPr>
        <p:txBody>
          <a:bodyPr/>
          <a:lstStyle/>
          <a:p>
            <a:endParaRPr lang="en-US"/>
          </a:p>
        </p:txBody>
      </p:sp>
      <p:sp>
        <p:nvSpPr>
          <p:cNvPr id="50191" name="Freeform 15"/>
          <p:cNvSpPr>
            <a:spLocks/>
          </p:cNvSpPr>
          <p:nvPr/>
        </p:nvSpPr>
        <p:spPr bwMode="auto">
          <a:xfrm>
            <a:off x="5181600" y="1330325"/>
            <a:ext cx="930275" cy="498475"/>
          </a:xfrm>
          <a:custGeom>
            <a:avLst/>
            <a:gdLst/>
            <a:ahLst/>
            <a:cxnLst>
              <a:cxn ang="0">
                <a:pos x="288" y="16"/>
              </a:cxn>
              <a:cxn ang="0">
                <a:pos x="192" y="16"/>
              </a:cxn>
              <a:cxn ang="0">
                <a:pos x="48" y="112"/>
              </a:cxn>
              <a:cxn ang="0">
                <a:pos x="0" y="208"/>
              </a:cxn>
            </a:cxnLst>
            <a:rect l="0" t="0" r="r" b="b"/>
            <a:pathLst>
              <a:path w="288" h="208">
                <a:moveTo>
                  <a:pt x="288" y="16"/>
                </a:moveTo>
                <a:cubicBezTo>
                  <a:pt x="260" y="8"/>
                  <a:pt x="232" y="0"/>
                  <a:pt x="192" y="16"/>
                </a:cubicBezTo>
                <a:cubicBezTo>
                  <a:pt x="152" y="32"/>
                  <a:pt x="80" y="80"/>
                  <a:pt x="48" y="112"/>
                </a:cubicBezTo>
                <a:cubicBezTo>
                  <a:pt x="16" y="144"/>
                  <a:pt x="8" y="192"/>
                  <a:pt x="0" y="208"/>
                </a:cubicBezTo>
              </a:path>
            </a:pathLst>
          </a:custGeom>
          <a:noFill/>
          <a:ln w="31750">
            <a:solidFill>
              <a:srgbClr val="FFFF00"/>
            </a:solidFill>
            <a:round/>
            <a:headEnd/>
            <a:tailEnd type="triangle" w="med" len="med"/>
          </a:ln>
          <a:effectLst/>
        </p:spPr>
        <p:txBody>
          <a:bodyPr/>
          <a:lstStyle/>
          <a:p>
            <a:endParaRPr lang="en-US"/>
          </a:p>
        </p:txBody>
      </p:sp>
      <p:sp>
        <p:nvSpPr>
          <p:cNvPr id="50193" name="Line 17"/>
          <p:cNvSpPr>
            <a:spLocks noChangeShapeType="1"/>
          </p:cNvSpPr>
          <p:nvPr/>
        </p:nvSpPr>
        <p:spPr bwMode="auto">
          <a:xfrm flipH="1" flipV="1">
            <a:off x="4572000" y="1320800"/>
            <a:ext cx="525463" cy="525463"/>
          </a:xfrm>
          <a:prstGeom prst="line">
            <a:avLst/>
          </a:prstGeom>
          <a:noFill/>
          <a:ln w="38100">
            <a:solidFill>
              <a:srgbClr val="FFFF00"/>
            </a:solidFill>
            <a:round/>
            <a:headEnd/>
            <a:tailEnd type="triangle" w="med" len="med"/>
          </a:ln>
          <a:effectLst/>
        </p:spPr>
        <p:txBody>
          <a:bodyPr/>
          <a:lstStyle/>
          <a:p>
            <a:endParaRPr lang="en-US"/>
          </a:p>
        </p:txBody>
      </p:sp>
      <p:sp>
        <p:nvSpPr>
          <p:cNvPr id="50194" name="Line 18"/>
          <p:cNvSpPr>
            <a:spLocks noChangeShapeType="1"/>
          </p:cNvSpPr>
          <p:nvPr/>
        </p:nvSpPr>
        <p:spPr bwMode="auto">
          <a:xfrm flipH="1">
            <a:off x="3894138" y="1252538"/>
            <a:ext cx="542925" cy="644525"/>
          </a:xfrm>
          <a:prstGeom prst="line">
            <a:avLst/>
          </a:prstGeom>
          <a:noFill/>
          <a:ln w="38100">
            <a:solidFill>
              <a:schemeClr val="folHlink"/>
            </a:solidFill>
            <a:round/>
            <a:headEnd/>
            <a:tailEnd type="triangle" w="med" len="med"/>
          </a:ln>
          <a:effectLst/>
        </p:spPr>
        <p:txBody>
          <a:bodyPr/>
          <a:lstStyle/>
          <a:p>
            <a:endParaRPr lang="en-US"/>
          </a:p>
        </p:txBody>
      </p:sp>
      <p:sp>
        <p:nvSpPr>
          <p:cNvPr id="50195" name="Line 19"/>
          <p:cNvSpPr>
            <a:spLocks noChangeShapeType="1"/>
          </p:cNvSpPr>
          <p:nvPr/>
        </p:nvSpPr>
        <p:spPr bwMode="auto">
          <a:xfrm>
            <a:off x="3979863" y="1998663"/>
            <a:ext cx="574675" cy="203200"/>
          </a:xfrm>
          <a:prstGeom prst="line">
            <a:avLst/>
          </a:prstGeom>
          <a:noFill/>
          <a:ln w="38100">
            <a:solidFill>
              <a:schemeClr val="folHlink"/>
            </a:solidFill>
            <a:round/>
            <a:headEnd/>
            <a:tailEnd type="triangle" w="med" len="med"/>
          </a:ln>
          <a:effectLst/>
        </p:spPr>
        <p:txBody>
          <a:bodyPr/>
          <a:lstStyle/>
          <a:p>
            <a:endParaRPr lang="en-US"/>
          </a:p>
        </p:txBody>
      </p:sp>
      <p:sp>
        <p:nvSpPr>
          <p:cNvPr id="50196" name="Line 20"/>
          <p:cNvSpPr>
            <a:spLocks noChangeShapeType="1"/>
          </p:cNvSpPr>
          <p:nvPr/>
        </p:nvSpPr>
        <p:spPr bwMode="auto">
          <a:xfrm flipV="1">
            <a:off x="4572000" y="695325"/>
            <a:ext cx="915988" cy="439738"/>
          </a:xfrm>
          <a:prstGeom prst="line">
            <a:avLst/>
          </a:prstGeom>
          <a:noFill/>
          <a:ln w="38100">
            <a:solidFill>
              <a:schemeClr val="folHlink"/>
            </a:solidFill>
            <a:round/>
            <a:headEnd/>
            <a:tailEnd type="triangle" w="med" len="med"/>
          </a:ln>
          <a:effectLst/>
        </p:spPr>
        <p:txBody>
          <a:bodyPr/>
          <a:lstStyle/>
          <a:p>
            <a:endParaRPr lang="en-US"/>
          </a:p>
        </p:txBody>
      </p:sp>
      <p:sp>
        <p:nvSpPr>
          <p:cNvPr id="50197" name="Line 21"/>
          <p:cNvSpPr>
            <a:spLocks noChangeShapeType="1"/>
          </p:cNvSpPr>
          <p:nvPr/>
        </p:nvSpPr>
        <p:spPr bwMode="auto">
          <a:xfrm>
            <a:off x="5588000" y="644525"/>
            <a:ext cx="406400" cy="592138"/>
          </a:xfrm>
          <a:prstGeom prst="line">
            <a:avLst/>
          </a:prstGeom>
          <a:noFill/>
          <a:ln w="38100">
            <a:solidFill>
              <a:schemeClr val="folHlink"/>
            </a:solidFill>
            <a:round/>
            <a:headEnd/>
            <a:tailEnd type="triangle" w="med" len="med"/>
          </a:ln>
          <a:effectLst/>
        </p:spPr>
        <p:txBody>
          <a:bodyPr/>
          <a:lstStyle/>
          <a:p>
            <a:endParaRPr lang="en-US"/>
          </a:p>
        </p:txBody>
      </p:sp>
      <p:sp>
        <p:nvSpPr>
          <p:cNvPr id="50198" name="Line 22"/>
          <p:cNvSpPr>
            <a:spLocks noChangeShapeType="1"/>
          </p:cNvSpPr>
          <p:nvPr/>
        </p:nvSpPr>
        <p:spPr bwMode="auto">
          <a:xfrm flipH="1">
            <a:off x="3657600" y="3268663"/>
            <a:ext cx="846138" cy="0"/>
          </a:xfrm>
          <a:prstGeom prst="line">
            <a:avLst/>
          </a:prstGeom>
          <a:noFill/>
          <a:ln w="38100">
            <a:solidFill>
              <a:schemeClr val="folHlink"/>
            </a:solidFill>
            <a:round/>
            <a:headEnd/>
            <a:tailEnd type="triangle" w="med" len="med"/>
          </a:ln>
          <a:effectLst/>
        </p:spPr>
        <p:txBody>
          <a:bodyPr/>
          <a:lstStyle/>
          <a:p>
            <a:endParaRPr lang="en-US"/>
          </a:p>
        </p:txBody>
      </p:sp>
      <p:sp>
        <p:nvSpPr>
          <p:cNvPr id="50199" name="Line 23"/>
          <p:cNvSpPr>
            <a:spLocks noChangeShapeType="1"/>
          </p:cNvSpPr>
          <p:nvPr/>
        </p:nvSpPr>
        <p:spPr bwMode="auto">
          <a:xfrm flipV="1">
            <a:off x="3624263" y="2235200"/>
            <a:ext cx="168275" cy="914400"/>
          </a:xfrm>
          <a:prstGeom prst="line">
            <a:avLst/>
          </a:prstGeom>
          <a:noFill/>
          <a:ln w="38100">
            <a:solidFill>
              <a:schemeClr val="folHlink"/>
            </a:solidFill>
            <a:round/>
            <a:headEnd/>
            <a:tailEnd type="triangle" w="med" len="med"/>
          </a:ln>
          <a:effectLst/>
        </p:spPr>
        <p:txBody>
          <a:bodyPr/>
          <a:lstStyle/>
          <a:p>
            <a:endParaRPr lang="en-US"/>
          </a:p>
        </p:txBody>
      </p:sp>
      <p:sp>
        <p:nvSpPr>
          <p:cNvPr id="50200" name="Line 24"/>
          <p:cNvSpPr>
            <a:spLocks noChangeShapeType="1"/>
          </p:cNvSpPr>
          <p:nvPr/>
        </p:nvSpPr>
        <p:spPr bwMode="auto">
          <a:xfrm>
            <a:off x="3929063" y="2166938"/>
            <a:ext cx="541337" cy="169862"/>
          </a:xfrm>
          <a:prstGeom prst="line">
            <a:avLst/>
          </a:prstGeom>
          <a:noFill/>
          <a:ln w="38100">
            <a:solidFill>
              <a:schemeClr val="folHlink"/>
            </a:solidFill>
            <a:round/>
            <a:headEnd/>
            <a:tailEnd type="triangle" w="med" len="med"/>
          </a:ln>
          <a:effectLst/>
        </p:spPr>
        <p:txBody>
          <a:bodyPr/>
          <a:lstStyle/>
          <a:p>
            <a:endParaRPr lang="en-US"/>
          </a:p>
        </p:txBody>
      </p:sp>
      <p:sp>
        <p:nvSpPr>
          <p:cNvPr id="50201" name="Line 25"/>
          <p:cNvSpPr>
            <a:spLocks noChangeShapeType="1"/>
          </p:cNvSpPr>
          <p:nvPr/>
        </p:nvSpPr>
        <p:spPr bwMode="auto">
          <a:xfrm>
            <a:off x="4876800" y="2489200"/>
            <a:ext cx="3657600" cy="0"/>
          </a:xfrm>
          <a:prstGeom prst="line">
            <a:avLst/>
          </a:prstGeom>
          <a:noFill/>
          <a:ln w="9525">
            <a:solidFill>
              <a:srgbClr val="FFFF00"/>
            </a:solidFill>
            <a:round/>
            <a:headEnd/>
            <a:tailEnd/>
          </a:ln>
          <a:effectLst/>
        </p:spPr>
        <p:txBody>
          <a:bodyPr/>
          <a:lstStyle/>
          <a:p>
            <a:endParaRPr lang="en-US"/>
          </a:p>
        </p:txBody>
      </p:sp>
      <p:sp>
        <p:nvSpPr>
          <p:cNvPr id="50202" name="Line 26"/>
          <p:cNvSpPr>
            <a:spLocks noChangeShapeType="1"/>
          </p:cNvSpPr>
          <p:nvPr/>
        </p:nvSpPr>
        <p:spPr bwMode="auto">
          <a:xfrm>
            <a:off x="5283200" y="1846263"/>
            <a:ext cx="3132138" cy="0"/>
          </a:xfrm>
          <a:prstGeom prst="line">
            <a:avLst/>
          </a:prstGeom>
          <a:noFill/>
          <a:ln w="9525">
            <a:solidFill>
              <a:srgbClr val="FFFF00"/>
            </a:solidFill>
            <a:round/>
            <a:headEnd/>
            <a:tailEnd/>
          </a:ln>
          <a:effectLst/>
        </p:spPr>
        <p:txBody>
          <a:bodyPr/>
          <a:lstStyle/>
          <a:p>
            <a:endParaRPr lang="en-US"/>
          </a:p>
        </p:txBody>
      </p:sp>
      <p:sp>
        <p:nvSpPr>
          <p:cNvPr id="50203" name="Line 27"/>
          <p:cNvSpPr>
            <a:spLocks noChangeShapeType="1"/>
          </p:cNvSpPr>
          <p:nvPr/>
        </p:nvSpPr>
        <p:spPr bwMode="auto">
          <a:xfrm flipV="1">
            <a:off x="4808538" y="3217863"/>
            <a:ext cx="3997325" cy="15875"/>
          </a:xfrm>
          <a:prstGeom prst="line">
            <a:avLst/>
          </a:prstGeom>
          <a:noFill/>
          <a:ln w="9525">
            <a:solidFill>
              <a:srgbClr val="FFFF00"/>
            </a:solidFill>
            <a:round/>
            <a:headEnd/>
            <a:tailEnd/>
          </a:ln>
          <a:effectLst/>
        </p:spPr>
        <p:txBody>
          <a:bodyPr/>
          <a:lstStyle/>
          <a:p>
            <a:endParaRPr lang="en-US"/>
          </a:p>
        </p:txBody>
      </p:sp>
      <p:sp>
        <p:nvSpPr>
          <p:cNvPr id="50204" name="Text Box 28"/>
          <p:cNvSpPr txBox="1">
            <a:spLocks noChangeArrowheads="1"/>
          </p:cNvSpPr>
          <p:nvPr/>
        </p:nvSpPr>
        <p:spPr bwMode="auto">
          <a:xfrm>
            <a:off x="8628063" y="2813050"/>
            <a:ext cx="311150" cy="366713"/>
          </a:xfrm>
          <a:prstGeom prst="rect">
            <a:avLst/>
          </a:prstGeom>
          <a:noFill/>
          <a:ln w="9525">
            <a:noFill/>
            <a:miter lim="800000"/>
            <a:headEnd/>
            <a:tailEnd/>
          </a:ln>
          <a:effectLst/>
        </p:spPr>
        <p:txBody>
          <a:bodyPr wrap="none">
            <a:spAutoFit/>
          </a:bodyPr>
          <a:lstStyle/>
          <a:p>
            <a:r>
              <a:rPr lang="en-US" sz="1800">
                <a:solidFill>
                  <a:srgbClr val="FFFF00"/>
                </a:solidFill>
              </a:rPr>
              <a:t>0</a:t>
            </a:r>
          </a:p>
        </p:txBody>
      </p:sp>
      <p:sp>
        <p:nvSpPr>
          <p:cNvPr id="50205" name="Text Box 29"/>
          <p:cNvSpPr txBox="1">
            <a:spLocks noChangeArrowheads="1"/>
          </p:cNvSpPr>
          <p:nvPr/>
        </p:nvSpPr>
        <p:spPr bwMode="auto">
          <a:xfrm>
            <a:off x="8424863" y="2152650"/>
            <a:ext cx="438150" cy="366713"/>
          </a:xfrm>
          <a:prstGeom prst="rect">
            <a:avLst/>
          </a:prstGeom>
          <a:noFill/>
          <a:ln w="9525">
            <a:noFill/>
            <a:miter lim="800000"/>
            <a:headEnd/>
            <a:tailEnd/>
          </a:ln>
          <a:effectLst/>
        </p:spPr>
        <p:txBody>
          <a:bodyPr wrap="none">
            <a:spAutoFit/>
          </a:bodyPr>
          <a:lstStyle/>
          <a:p>
            <a:r>
              <a:rPr lang="en-US" sz="1800">
                <a:solidFill>
                  <a:srgbClr val="FFFF00"/>
                </a:solidFill>
              </a:rPr>
              <a:t>30</a:t>
            </a:r>
          </a:p>
        </p:txBody>
      </p:sp>
      <p:sp>
        <p:nvSpPr>
          <p:cNvPr id="50206" name="Text Box 30"/>
          <p:cNvSpPr txBox="1">
            <a:spLocks noChangeArrowheads="1"/>
          </p:cNvSpPr>
          <p:nvPr/>
        </p:nvSpPr>
        <p:spPr bwMode="auto">
          <a:xfrm>
            <a:off x="7951788" y="1458913"/>
            <a:ext cx="438150" cy="366712"/>
          </a:xfrm>
          <a:prstGeom prst="rect">
            <a:avLst/>
          </a:prstGeom>
          <a:noFill/>
          <a:ln w="9525">
            <a:noFill/>
            <a:miter lim="800000"/>
            <a:headEnd/>
            <a:tailEnd/>
          </a:ln>
          <a:effectLst/>
        </p:spPr>
        <p:txBody>
          <a:bodyPr wrap="none">
            <a:spAutoFit/>
          </a:bodyPr>
          <a:lstStyle/>
          <a:p>
            <a:r>
              <a:rPr lang="en-US" sz="1800">
                <a:solidFill>
                  <a:srgbClr val="FFFF00"/>
                </a:solidFill>
              </a:rPr>
              <a:t>60</a:t>
            </a:r>
          </a:p>
        </p:txBody>
      </p:sp>
      <p:sp>
        <p:nvSpPr>
          <p:cNvPr id="50208" name="Text Box 32"/>
          <p:cNvSpPr txBox="1">
            <a:spLocks noChangeArrowheads="1"/>
          </p:cNvSpPr>
          <p:nvPr/>
        </p:nvSpPr>
        <p:spPr bwMode="auto">
          <a:xfrm>
            <a:off x="534988" y="252413"/>
            <a:ext cx="3690648" cy="457200"/>
          </a:xfrm>
          <a:prstGeom prst="rect">
            <a:avLst/>
          </a:prstGeom>
          <a:noFill/>
          <a:ln w="9525">
            <a:noFill/>
            <a:miter lim="800000"/>
            <a:headEnd/>
            <a:tailEnd/>
          </a:ln>
          <a:effectLst/>
        </p:spPr>
        <p:txBody>
          <a:bodyPr wrap="square">
            <a:spAutoFit/>
          </a:bodyPr>
          <a:lstStyle/>
          <a:p>
            <a:r>
              <a:rPr lang="en-US" sz="2400" u="sng"/>
              <a:t>Redistribution of Heat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190"/>
                                        </p:tgtEl>
                                        <p:attrNameLst>
                                          <p:attrName>style.visibility</p:attrName>
                                        </p:attrNameLst>
                                      </p:cBhvr>
                                      <p:to>
                                        <p:strVal val="visible"/>
                                      </p:to>
                                    </p:set>
                                    <p:animEffect transition="in" filter="wipe(down)">
                                      <p:cBhvr>
                                        <p:cTn id="7" dur="1000"/>
                                        <p:tgtEl>
                                          <p:spTgt spid="501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0193"/>
                                        </p:tgtEl>
                                        <p:attrNameLst>
                                          <p:attrName>style.visibility</p:attrName>
                                        </p:attrNameLst>
                                      </p:cBhvr>
                                      <p:to>
                                        <p:strVal val="visible"/>
                                      </p:to>
                                    </p:set>
                                    <p:animEffect transition="in" filter="wipe(down)">
                                      <p:cBhvr>
                                        <p:cTn id="12" dur="1000"/>
                                        <p:tgtEl>
                                          <p:spTgt spid="5019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0191"/>
                                        </p:tgtEl>
                                        <p:attrNameLst>
                                          <p:attrName>style.visibility</p:attrName>
                                        </p:attrNameLst>
                                      </p:cBhvr>
                                      <p:to>
                                        <p:strVal val="visible"/>
                                      </p:to>
                                    </p:set>
                                    <p:animEffect transition="in" filter="wipe(up)">
                                      <p:cBhvr>
                                        <p:cTn id="17" dur="1000"/>
                                        <p:tgtEl>
                                          <p:spTgt spid="5019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0194"/>
                                        </p:tgtEl>
                                        <p:attrNameLst>
                                          <p:attrName>style.visibility</p:attrName>
                                        </p:attrNameLst>
                                      </p:cBhvr>
                                      <p:to>
                                        <p:strVal val="visible"/>
                                      </p:to>
                                    </p:set>
                                    <p:animEffect transition="in" filter="wipe(up)">
                                      <p:cBhvr>
                                        <p:cTn id="22" dur="1000"/>
                                        <p:tgtEl>
                                          <p:spTgt spid="5019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196"/>
                                        </p:tgtEl>
                                        <p:attrNameLst>
                                          <p:attrName>style.visibility</p:attrName>
                                        </p:attrNameLst>
                                      </p:cBhvr>
                                      <p:to>
                                        <p:strVal val="visible"/>
                                      </p:to>
                                    </p:set>
                                    <p:animEffect transition="in" filter="wipe(left)">
                                      <p:cBhvr>
                                        <p:cTn id="27" dur="1000"/>
                                        <p:tgtEl>
                                          <p:spTgt spid="501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0195"/>
                                        </p:tgtEl>
                                        <p:attrNameLst>
                                          <p:attrName>style.visibility</p:attrName>
                                        </p:attrNameLst>
                                      </p:cBhvr>
                                      <p:to>
                                        <p:strVal val="visible"/>
                                      </p:to>
                                    </p:set>
                                    <p:animEffect transition="in" filter="wipe(up)">
                                      <p:cBhvr>
                                        <p:cTn id="32" dur="1000"/>
                                        <p:tgtEl>
                                          <p:spTgt spid="5019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0197"/>
                                        </p:tgtEl>
                                        <p:attrNameLst>
                                          <p:attrName>style.visibility</p:attrName>
                                        </p:attrNameLst>
                                      </p:cBhvr>
                                      <p:to>
                                        <p:strVal val="visible"/>
                                      </p:to>
                                    </p:set>
                                    <p:animEffect transition="in" filter="wipe(up)">
                                      <p:cBhvr>
                                        <p:cTn id="37" dur="1000"/>
                                        <p:tgtEl>
                                          <p:spTgt spid="50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0" grpId="0" animBg="1"/>
      <p:bldP spid="50191" grpId="0" animBg="1"/>
      <p:bldP spid="50193" grpId="0" animBg="1"/>
      <p:bldP spid="50194" grpId="0" animBg="1"/>
      <p:bldP spid="50195" grpId="0" animBg="1"/>
      <p:bldP spid="50196" grpId="0" animBg="1"/>
      <p:bldP spid="5019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earth_l"/>
          <p:cNvPicPr>
            <a:picLocks noChangeAspect="1" noChangeArrowheads="1"/>
          </p:cNvPicPr>
          <p:nvPr/>
        </p:nvPicPr>
        <p:blipFill>
          <a:blip r:embed="rId3" cstate="print">
            <a:clrChange>
              <a:clrFrom>
                <a:srgbClr val="000000"/>
              </a:clrFrom>
              <a:clrTo>
                <a:srgbClr val="000000">
                  <a:alpha val="0"/>
                </a:srgbClr>
              </a:clrTo>
            </a:clrChange>
          </a:blip>
          <a:srcRect l="14496" r="15079" b="2948"/>
          <a:stretch>
            <a:fillRect/>
          </a:stretch>
        </p:blipFill>
        <p:spPr bwMode="auto">
          <a:xfrm>
            <a:off x="2403475" y="1365250"/>
            <a:ext cx="3917950" cy="4240213"/>
          </a:xfrm>
          <a:prstGeom prst="rect">
            <a:avLst/>
          </a:prstGeom>
          <a:noFill/>
        </p:spPr>
      </p:pic>
      <p:sp>
        <p:nvSpPr>
          <p:cNvPr id="61443" name="Freeform 3"/>
          <p:cNvSpPr>
            <a:spLocks/>
          </p:cNvSpPr>
          <p:nvPr/>
        </p:nvSpPr>
        <p:spPr bwMode="auto">
          <a:xfrm>
            <a:off x="2359025" y="2811463"/>
            <a:ext cx="177800" cy="762000"/>
          </a:xfrm>
          <a:custGeom>
            <a:avLst/>
            <a:gdLst/>
            <a:ahLst/>
            <a:cxnLst>
              <a:cxn ang="0">
                <a:pos x="112" y="0"/>
              </a:cxn>
              <a:cxn ang="0">
                <a:pos x="16" y="192"/>
              </a:cxn>
              <a:cxn ang="0">
                <a:pos x="16" y="480"/>
              </a:cxn>
            </a:cxnLst>
            <a:rect l="0" t="0" r="r" b="b"/>
            <a:pathLst>
              <a:path w="112" h="480">
                <a:moveTo>
                  <a:pt x="112" y="0"/>
                </a:moveTo>
                <a:cubicBezTo>
                  <a:pt x="72" y="56"/>
                  <a:pt x="32" y="112"/>
                  <a:pt x="16" y="192"/>
                </a:cubicBezTo>
                <a:cubicBezTo>
                  <a:pt x="0" y="272"/>
                  <a:pt x="16" y="432"/>
                  <a:pt x="16" y="480"/>
                </a:cubicBezTo>
              </a:path>
            </a:pathLst>
          </a:custGeom>
          <a:noFill/>
          <a:ln w="38100">
            <a:solidFill>
              <a:schemeClr val="tx2"/>
            </a:solidFill>
            <a:round/>
            <a:headEnd/>
            <a:tailEnd type="triangle" w="med" len="med"/>
          </a:ln>
          <a:effectLst/>
        </p:spPr>
        <p:txBody>
          <a:bodyPr/>
          <a:lstStyle/>
          <a:p>
            <a:endParaRPr lang="en-US"/>
          </a:p>
        </p:txBody>
      </p:sp>
      <p:sp>
        <p:nvSpPr>
          <p:cNvPr id="61444" name="Freeform 4"/>
          <p:cNvSpPr>
            <a:spLocks/>
          </p:cNvSpPr>
          <p:nvPr/>
        </p:nvSpPr>
        <p:spPr bwMode="auto">
          <a:xfrm>
            <a:off x="2552700" y="2208213"/>
            <a:ext cx="381000" cy="457200"/>
          </a:xfrm>
          <a:custGeom>
            <a:avLst/>
            <a:gdLst/>
            <a:ahLst/>
            <a:cxnLst>
              <a:cxn ang="0">
                <a:pos x="0" y="288"/>
              </a:cxn>
              <a:cxn ang="0">
                <a:pos x="96" y="96"/>
              </a:cxn>
              <a:cxn ang="0">
                <a:pos x="240" y="0"/>
              </a:cxn>
            </a:cxnLst>
            <a:rect l="0" t="0" r="r" b="b"/>
            <a:pathLst>
              <a:path w="240" h="288">
                <a:moveTo>
                  <a:pt x="0" y="288"/>
                </a:moveTo>
                <a:cubicBezTo>
                  <a:pt x="28" y="216"/>
                  <a:pt x="56" y="144"/>
                  <a:pt x="96" y="96"/>
                </a:cubicBezTo>
                <a:cubicBezTo>
                  <a:pt x="136" y="48"/>
                  <a:pt x="216" y="16"/>
                  <a:pt x="240" y="0"/>
                </a:cubicBezTo>
              </a:path>
            </a:pathLst>
          </a:custGeom>
          <a:noFill/>
          <a:ln w="38100">
            <a:solidFill>
              <a:srgbClr val="FF6600"/>
            </a:solidFill>
            <a:round/>
            <a:headEnd/>
            <a:tailEnd type="triangle" w="med" len="med"/>
          </a:ln>
          <a:effectLst/>
        </p:spPr>
        <p:txBody>
          <a:bodyPr/>
          <a:lstStyle/>
          <a:p>
            <a:endParaRPr lang="en-US"/>
          </a:p>
        </p:txBody>
      </p:sp>
      <p:sp>
        <p:nvSpPr>
          <p:cNvPr id="61446" name="Line 6"/>
          <p:cNvSpPr>
            <a:spLocks noChangeShapeType="1"/>
          </p:cNvSpPr>
          <p:nvPr/>
        </p:nvSpPr>
        <p:spPr bwMode="auto">
          <a:xfrm flipH="1" flipV="1">
            <a:off x="2435225" y="1693863"/>
            <a:ext cx="490538" cy="454025"/>
          </a:xfrm>
          <a:prstGeom prst="line">
            <a:avLst/>
          </a:prstGeom>
          <a:noFill/>
          <a:ln w="38100">
            <a:solidFill>
              <a:schemeClr val="folHlink"/>
            </a:solidFill>
            <a:round/>
            <a:headEnd/>
            <a:tailEnd type="triangle" w="med" len="med"/>
          </a:ln>
          <a:effectLst/>
        </p:spPr>
        <p:txBody>
          <a:bodyPr/>
          <a:lstStyle/>
          <a:p>
            <a:endParaRPr lang="en-US"/>
          </a:p>
        </p:txBody>
      </p:sp>
      <p:sp>
        <p:nvSpPr>
          <p:cNvPr id="61447" name="Line 7"/>
          <p:cNvSpPr>
            <a:spLocks noChangeShapeType="1"/>
          </p:cNvSpPr>
          <p:nvPr/>
        </p:nvSpPr>
        <p:spPr bwMode="auto">
          <a:xfrm flipH="1">
            <a:off x="1755775" y="3641725"/>
            <a:ext cx="611188" cy="0"/>
          </a:xfrm>
          <a:prstGeom prst="line">
            <a:avLst/>
          </a:prstGeom>
          <a:noFill/>
          <a:ln w="38100">
            <a:solidFill>
              <a:schemeClr val="folHlink"/>
            </a:solidFill>
            <a:round/>
            <a:headEnd/>
            <a:tailEnd type="triangle" w="med" len="med"/>
          </a:ln>
          <a:effectLst/>
        </p:spPr>
        <p:txBody>
          <a:bodyPr/>
          <a:lstStyle/>
          <a:p>
            <a:endParaRPr lang="en-US"/>
          </a:p>
        </p:txBody>
      </p:sp>
      <p:sp>
        <p:nvSpPr>
          <p:cNvPr id="61448" name="Line 8"/>
          <p:cNvSpPr>
            <a:spLocks noChangeShapeType="1"/>
          </p:cNvSpPr>
          <p:nvPr/>
        </p:nvSpPr>
        <p:spPr bwMode="auto">
          <a:xfrm flipV="1">
            <a:off x="1720850" y="2643188"/>
            <a:ext cx="168275" cy="914400"/>
          </a:xfrm>
          <a:prstGeom prst="line">
            <a:avLst/>
          </a:prstGeom>
          <a:noFill/>
          <a:ln w="38100">
            <a:solidFill>
              <a:srgbClr val="990000"/>
            </a:solidFill>
            <a:round/>
            <a:headEnd/>
            <a:tailEnd type="triangle" w="med" len="med"/>
          </a:ln>
          <a:effectLst/>
        </p:spPr>
        <p:txBody>
          <a:bodyPr/>
          <a:lstStyle/>
          <a:p>
            <a:endParaRPr lang="en-US"/>
          </a:p>
        </p:txBody>
      </p:sp>
      <p:sp>
        <p:nvSpPr>
          <p:cNvPr id="61449" name="Line 9"/>
          <p:cNvSpPr>
            <a:spLocks noChangeShapeType="1"/>
          </p:cNvSpPr>
          <p:nvPr/>
        </p:nvSpPr>
        <p:spPr bwMode="auto">
          <a:xfrm>
            <a:off x="1935163" y="2557463"/>
            <a:ext cx="541337" cy="169862"/>
          </a:xfrm>
          <a:prstGeom prst="line">
            <a:avLst/>
          </a:prstGeom>
          <a:noFill/>
          <a:ln w="38100">
            <a:solidFill>
              <a:schemeClr val="folHlink"/>
            </a:solidFill>
            <a:round/>
            <a:headEnd/>
            <a:tailEnd type="triangle" w="med" len="med"/>
          </a:ln>
          <a:effectLst/>
        </p:spPr>
        <p:txBody>
          <a:bodyPr/>
          <a:lstStyle/>
          <a:p>
            <a:endParaRPr lang="en-US"/>
          </a:p>
        </p:txBody>
      </p:sp>
      <p:sp>
        <p:nvSpPr>
          <p:cNvPr id="61450" name="Line 10"/>
          <p:cNvSpPr>
            <a:spLocks noChangeShapeType="1"/>
          </p:cNvSpPr>
          <p:nvPr/>
        </p:nvSpPr>
        <p:spPr bwMode="auto">
          <a:xfrm>
            <a:off x="3021013" y="2192338"/>
            <a:ext cx="2947987" cy="19050"/>
          </a:xfrm>
          <a:prstGeom prst="line">
            <a:avLst/>
          </a:prstGeom>
          <a:noFill/>
          <a:ln w="63500">
            <a:solidFill>
              <a:srgbClr val="FFFFFF"/>
            </a:solidFill>
            <a:round/>
            <a:headEnd/>
            <a:tailEnd/>
          </a:ln>
          <a:effectLst/>
        </p:spPr>
        <p:txBody>
          <a:bodyPr/>
          <a:lstStyle/>
          <a:p>
            <a:endParaRPr lang="en-US"/>
          </a:p>
        </p:txBody>
      </p:sp>
      <p:sp>
        <p:nvSpPr>
          <p:cNvPr id="61451" name="Line 11"/>
          <p:cNvSpPr>
            <a:spLocks noChangeShapeType="1"/>
          </p:cNvSpPr>
          <p:nvPr/>
        </p:nvSpPr>
        <p:spPr bwMode="auto">
          <a:xfrm>
            <a:off x="2522538" y="2949575"/>
            <a:ext cx="3648075" cy="17463"/>
          </a:xfrm>
          <a:prstGeom prst="line">
            <a:avLst/>
          </a:prstGeom>
          <a:noFill/>
          <a:ln w="63500">
            <a:solidFill>
              <a:srgbClr val="FFFFFF"/>
            </a:solidFill>
            <a:round/>
            <a:headEnd/>
            <a:tailEnd/>
          </a:ln>
          <a:effectLst/>
        </p:spPr>
        <p:txBody>
          <a:bodyPr/>
          <a:lstStyle/>
          <a:p>
            <a:endParaRPr lang="en-US"/>
          </a:p>
        </p:txBody>
      </p:sp>
      <p:sp>
        <p:nvSpPr>
          <p:cNvPr id="61452" name="Line 12"/>
          <p:cNvSpPr>
            <a:spLocks noChangeShapeType="1"/>
          </p:cNvSpPr>
          <p:nvPr/>
        </p:nvSpPr>
        <p:spPr bwMode="auto">
          <a:xfrm>
            <a:off x="2533650" y="3619500"/>
            <a:ext cx="3590925" cy="0"/>
          </a:xfrm>
          <a:prstGeom prst="line">
            <a:avLst/>
          </a:prstGeom>
          <a:noFill/>
          <a:ln w="63500">
            <a:solidFill>
              <a:srgbClr val="FFFFFF"/>
            </a:solidFill>
            <a:round/>
            <a:headEnd/>
            <a:tailEnd/>
          </a:ln>
          <a:effectLst/>
        </p:spPr>
        <p:txBody>
          <a:bodyPr/>
          <a:lstStyle/>
          <a:p>
            <a:endParaRPr lang="en-US"/>
          </a:p>
        </p:txBody>
      </p:sp>
      <p:sp>
        <p:nvSpPr>
          <p:cNvPr id="61453" name="Text Box 13"/>
          <p:cNvSpPr txBox="1">
            <a:spLocks noChangeArrowheads="1"/>
          </p:cNvSpPr>
          <p:nvPr/>
        </p:nvSpPr>
        <p:spPr bwMode="auto">
          <a:xfrm>
            <a:off x="6135688" y="2713038"/>
            <a:ext cx="558800" cy="396875"/>
          </a:xfrm>
          <a:prstGeom prst="rect">
            <a:avLst/>
          </a:prstGeom>
          <a:noFill/>
          <a:ln w="9525">
            <a:noFill/>
            <a:miter lim="800000"/>
            <a:headEnd/>
            <a:tailEnd/>
          </a:ln>
          <a:effectLst/>
        </p:spPr>
        <p:txBody>
          <a:bodyPr wrap="none">
            <a:spAutoFit/>
          </a:bodyPr>
          <a:lstStyle/>
          <a:p>
            <a:r>
              <a:rPr lang="en-US" sz="2000"/>
              <a:t>30</a:t>
            </a:r>
            <a:r>
              <a:rPr lang="en-US" sz="2000" baseline="30000"/>
              <a:t>o</a:t>
            </a:r>
          </a:p>
        </p:txBody>
      </p:sp>
      <p:sp>
        <p:nvSpPr>
          <p:cNvPr id="61454" name="Text Box 14"/>
          <p:cNvSpPr txBox="1">
            <a:spLocks noChangeArrowheads="1"/>
          </p:cNvSpPr>
          <p:nvPr/>
        </p:nvSpPr>
        <p:spPr bwMode="auto">
          <a:xfrm>
            <a:off x="6181725" y="3367088"/>
            <a:ext cx="466725" cy="457200"/>
          </a:xfrm>
          <a:prstGeom prst="rect">
            <a:avLst/>
          </a:prstGeom>
          <a:noFill/>
          <a:ln w="9525">
            <a:noFill/>
            <a:miter lim="800000"/>
            <a:headEnd/>
            <a:tailEnd/>
          </a:ln>
          <a:effectLst/>
        </p:spPr>
        <p:txBody>
          <a:bodyPr wrap="none">
            <a:spAutoFit/>
          </a:bodyPr>
          <a:lstStyle/>
          <a:p>
            <a:r>
              <a:rPr lang="en-US" sz="2400"/>
              <a:t>0</a:t>
            </a:r>
            <a:r>
              <a:rPr lang="en-US" sz="2400" baseline="30000"/>
              <a:t>o</a:t>
            </a:r>
          </a:p>
        </p:txBody>
      </p:sp>
      <p:sp>
        <p:nvSpPr>
          <p:cNvPr id="61455" name="Text Box 15"/>
          <p:cNvSpPr txBox="1">
            <a:spLocks noChangeArrowheads="1"/>
          </p:cNvSpPr>
          <p:nvPr/>
        </p:nvSpPr>
        <p:spPr bwMode="auto">
          <a:xfrm>
            <a:off x="6143625" y="1985963"/>
            <a:ext cx="558800" cy="396875"/>
          </a:xfrm>
          <a:prstGeom prst="rect">
            <a:avLst/>
          </a:prstGeom>
          <a:noFill/>
          <a:ln w="9525">
            <a:noFill/>
            <a:miter lim="800000"/>
            <a:headEnd/>
            <a:tailEnd/>
          </a:ln>
          <a:effectLst/>
        </p:spPr>
        <p:txBody>
          <a:bodyPr wrap="none">
            <a:spAutoFit/>
          </a:bodyPr>
          <a:lstStyle/>
          <a:p>
            <a:r>
              <a:rPr lang="en-US" sz="2000"/>
              <a:t>60</a:t>
            </a:r>
            <a:r>
              <a:rPr lang="en-US" sz="2000" baseline="30000"/>
              <a:t>o</a:t>
            </a:r>
          </a:p>
        </p:txBody>
      </p:sp>
      <p:grpSp>
        <p:nvGrpSpPr>
          <p:cNvPr id="61457" name="Group 17"/>
          <p:cNvGrpSpPr>
            <a:grpSpLocks/>
          </p:cNvGrpSpPr>
          <p:nvPr/>
        </p:nvGrpSpPr>
        <p:grpSpPr bwMode="auto">
          <a:xfrm>
            <a:off x="3344863" y="2303463"/>
            <a:ext cx="1684337" cy="555625"/>
            <a:chOff x="2107" y="1451"/>
            <a:chExt cx="1061" cy="350"/>
          </a:xfrm>
        </p:grpSpPr>
        <p:sp>
          <p:nvSpPr>
            <p:cNvPr id="61458" name="Line 18"/>
            <p:cNvSpPr>
              <a:spLocks noChangeShapeType="1"/>
            </p:cNvSpPr>
            <p:nvPr/>
          </p:nvSpPr>
          <p:spPr bwMode="auto">
            <a:xfrm flipV="1">
              <a:off x="2609" y="1457"/>
              <a:ext cx="0" cy="327"/>
            </a:xfrm>
            <a:prstGeom prst="line">
              <a:avLst/>
            </a:prstGeom>
            <a:noFill/>
            <a:ln w="63500">
              <a:solidFill>
                <a:srgbClr val="FFFF00"/>
              </a:solidFill>
              <a:round/>
              <a:headEnd/>
              <a:tailEnd type="triangle" w="med" len="med"/>
            </a:ln>
            <a:effectLst/>
          </p:spPr>
          <p:txBody>
            <a:bodyPr/>
            <a:lstStyle/>
            <a:p>
              <a:endParaRPr lang="en-US"/>
            </a:p>
          </p:txBody>
        </p:sp>
        <p:sp>
          <p:nvSpPr>
            <p:cNvPr id="61459" name="Line 19"/>
            <p:cNvSpPr>
              <a:spLocks noChangeShapeType="1"/>
            </p:cNvSpPr>
            <p:nvPr/>
          </p:nvSpPr>
          <p:spPr bwMode="auto">
            <a:xfrm flipV="1">
              <a:off x="2897" y="1473"/>
              <a:ext cx="0" cy="327"/>
            </a:xfrm>
            <a:prstGeom prst="line">
              <a:avLst/>
            </a:prstGeom>
            <a:noFill/>
            <a:ln w="63500">
              <a:solidFill>
                <a:srgbClr val="FFFF00"/>
              </a:solidFill>
              <a:round/>
              <a:headEnd/>
              <a:tailEnd type="triangle" w="med" len="med"/>
            </a:ln>
            <a:effectLst/>
          </p:spPr>
          <p:txBody>
            <a:bodyPr/>
            <a:lstStyle/>
            <a:p>
              <a:endParaRPr lang="en-US"/>
            </a:p>
          </p:txBody>
        </p:sp>
        <p:sp>
          <p:nvSpPr>
            <p:cNvPr id="61460" name="Line 20"/>
            <p:cNvSpPr>
              <a:spLocks noChangeShapeType="1"/>
            </p:cNvSpPr>
            <p:nvPr/>
          </p:nvSpPr>
          <p:spPr bwMode="auto">
            <a:xfrm flipV="1">
              <a:off x="2107" y="1451"/>
              <a:ext cx="0" cy="327"/>
            </a:xfrm>
            <a:prstGeom prst="line">
              <a:avLst/>
            </a:prstGeom>
            <a:noFill/>
            <a:ln w="63500">
              <a:solidFill>
                <a:srgbClr val="FFFF00"/>
              </a:solidFill>
              <a:round/>
              <a:headEnd/>
              <a:tailEnd type="triangle" w="med" len="med"/>
            </a:ln>
            <a:effectLst/>
          </p:spPr>
          <p:txBody>
            <a:bodyPr/>
            <a:lstStyle/>
            <a:p>
              <a:endParaRPr lang="en-US"/>
            </a:p>
          </p:txBody>
        </p:sp>
        <p:sp>
          <p:nvSpPr>
            <p:cNvPr id="61461" name="Line 21"/>
            <p:cNvSpPr>
              <a:spLocks noChangeShapeType="1"/>
            </p:cNvSpPr>
            <p:nvPr/>
          </p:nvSpPr>
          <p:spPr bwMode="auto">
            <a:xfrm flipV="1">
              <a:off x="2321" y="1461"/>
              <a:ext cx="0" cy="327"/>
            </a:xfrm>
            <a:prstGeom prst="line">
              <a:avLst/>
            </a:prstGeom>
            <a:noFill/>
            <a:ln w="63500">
              <a:solidFill>
                <a:srgbClr val="FFFF00"/>
              </a:solidFill>
              <a:round/>
              <a:headEnd/>
              <a:tailEnd type="triangle" w="med" len="med"/>
            </a:ln>
            <a:effectLst/>
          </p:spPr>
          <p:txBody>
            <a:bodyPr/>
            <a:lstStyle/>
            <a:p>
              <a:endParaRPr lang="en-US"/>
            </a:p>
          </p:txBody>
        </p:sp>
        <p:sp>
          <p:nvSpPr>
            <p:cNvPr id="61462" name="Line 22"/>
            <p:cNvSpPr>
              <a:spLocks noChangeShapeType="1"/>
            </p:cNvSpPr>
            <p:nvPr/>
          </p:nvSpPr>
          <p:spPr bwMode="auto">
            <a:xfrm flipV="1">
              <a:off x="3168" y="1474"/>
              <a:ext cx="0" cy="327"/>
            </a:xfrm>
            <a:prstGeom prst="line">
              <a:avLst/>
            </a:prstGeom>
            <a:noFill/>
            <a:ln w="63500">
              <a:solidFill>
                <a:srgbClr val="FFFF00"/>
              </a:solidFill>
              <a:round/>
              <a:headEnd/>
              <a:tailEnd type="triangle" w="med" len="med"/>
            </a:ln>
            <a:effectLst/>
          </p:spPr>
          <p:txBody>
            <a:bodyPr/>
            <a:lstStyle/>
            <a:p>
              <a:endParaRPr lang="en-US"/>
            </a:p>
          </p:txBody>
        </p:sp>
      </p:grpSp>
      <p:grpSp>
        <p:nvGrpSpPr>
          <p:cNvPr id="61463" name="Group 23"/>
          <p:cNvGrpSpPr>
            <a:grpSpLocks/>
          </p:cNvGrpSpPr>
          <p:nvPr/>
        </p:nvGrpSpPr>
        <p:grpSpPr bwMode="auto">
          <a:xfrm>
            <a:off x="3344863" y="3055938"/>
            <a:ext cx="1658937" cy="503237"/>
            <a:chOff x="2107" y="1925"/>
            <a:chExt cx="1045" cy="317"/>
          </a:xfrm>
        </p:grpSpPr>
        <p:sp>
          <p:nvSpPr>
            <p:cNvPr id="61464" name="Line 24"/>
            <p:cNvSpPr>
              <a:spLocks noChangeShapeType="1"/>
            </p:cNvSpPr>
            <p:nvPr/>
          </p:nvSpPr>
          <p:spPr bwMode="auto">
            <a:xfrm>
              <a:off x="2327" y="1931"/>
              <a:ext cx="0" cy="271"/>
            </a:xfrm>
            <a:prstGeom prst="line">
              <a:avLst/>
            </a:prstGeom>
            <a:noFill/>
            <a:ln w="63500">
              <a:solidFill>
                <a:srgbClr val="FFFF00"/>
              </a:solidFill>
              <a:round/>
              <a:headEnd/>
              <a:tailEnd type="triangle" w="med" len="med"/>
            </a:ln>
            <a:effectLst/>
          </p:spPr>
          <p:txBody>
            <a:bodyPr/>
            <a:lstStyle/>
            <a:p>
              <a:endParaRPr lang="en-US"/>
            </a:p>
          </p:txBody>
        </p:sp>
        <p:sp>
          <p:nvSpPr>
            <p:cNvPr id="61465" name="Line 25"/>
            <p:cNvSpPr>
              <a:spLocks noChangeShapeType="1"/>
            </p:cNvSpPr>
            <p:nvPr/>
          </p:nvSpPr>
          <p:spPr bwMode="auto">
            <a:xfrm>
              <a:off x="2614" y="1925"/>
              <a:ext cx="0" cy="271"/>
            </a:xfrm>
            <a:prstGeom prst="line">
              <a:avLst/>
            </a:prstGeom>
            <a:noFill/>
            <a:ln w="63500">
              <a:solidFill>
                <a:srgbClr val="FFFF00"/>
              </a:solidFill>
              <a:round/>
              <a:headEnd/>
              <a:tailEnd type="triangle" w="med" len="med"/>
            </a:ln>
            <a:effectLst/>
          </p:spPr>
          <p:txBody>
            <a:bodyPr/>
            <a:lstStyle/>
            <a:p>
              <a:endParaRPr lang="en-US"/>
            </a:p>
          </p:txBody>
        </p:sp>
        <p:sp>
          <p:nvSpPr>
            <p:cNvPr id="61466" name="Line 26"/>
            <p:cNvSpPr>
              <a:spLocks noChangeShapeType="1"/>
            </p:cNvSpPr>
            <p:nvPr/>
          </p:nvSpPr>
          <p:spPr bwMode="auto">
            <a:xfrm>
              <a:off x="2898" y="1927"/>
              <a:ext cx="0" cy="271"/>
            </a:xfrm>
            <a:prstGeom prst="line">
              <a:avLst/>
            </a:prstGeom>
            <a:noFill/>
            <a:ln w="63500">
              <a:solidFill>
                <a:srgbClr val="FFFF00"/>
              </a:solidFill>
              <a:round/>
              <a:headEnd/>
              <a:tailEnd type="triangle" w="med" len="med"/>
            </a:ln>
            <a:effectLst/>
          </p:spPr>
          <p:txBody>
            <a:bodyPr/>
            <a:lstStyle/>
            <a:p>
              <a:endParaRPr lang="en-US"/>
            </a:p>
          </p:txBody>
        </p:sp>
        <p:sp>
          <p:nvSpPr>
            <p:cNvPr id="61467" name="Line 27"/>
            <p:cNvSpPr>
              <a:spLocks noChangeShapeType="1"/>
            </p:cNvSpPr>
            <p:nvPr/>
          </p:nvSpPr>
          <p:spPr bwMode="auto">
            <a:xfrm>
              <a:off x="2107" y="1971"/>
              <a:ext cx="0" cy="271"/>
            </a:xfrm>
            <a:prstGeom prst="line">
              <a:avLst/>
            </a:prstGeom>
            <a:noFill/>
            <a:ln w="63500">
              <a:solidFill>
                <a:srgbClr val="FFFF00"/>
              </a:solidFill>
              <a:round/>
              <a:headEnd/>
              <a:tailEnd type="triangle" w="med" len="med"/>
            </a:ln>
            <a:effectLst/>
          </p:spPr>
          <p:txBody>
            <a:bodyPr/>
            <a:lstStyle/>
            <a:p>
              <a:endParaRPr lang="en-US"/>
            </a:p>
          </p:txBody>
        </p:sp>
        <p:sp>
          <p:nvSpPr>
            <p:cNvPr id="61468" name="Line 28"/>
            <p:cNvSpPr>
              <a:spLocks noChangeShapeType="1"/>
            </p:cNvSpPr>
            <p:nvPr/>
          </p:nvSpPr>
          <p:spPr bwMode="auto">
            <a:xfrm>
              <a:off x="3152" y="1955"/>
              <a:ext cx="0" cy="271"/>
            </a:xfrm>
            <a:prstGeom prst="line">
              <a:avLst/>
            </a:prstGeom>
            <a:noFill/>
            <a:ln w="63500">
              <a:solidFill>
                <a:srgbClr val="FFFF00"/>
              </a:solidFill>
              <a:round/>
              <a:headEnd/>
              <a:tailEnd type="triangle" w="med" len="med"/>
            </a:ln>
            <a:effectLst/>
          </p:spPr>
          <p:txBody>
            <a:bodyPr/>
            <a:lstStyle/>
            <a:p>
              <a:endParaRPr lang="en-US"/>
            </a:p>
          </p:txBody>
        </p:sp>
      </p:grpSp>
      <p:sp>
        <p:nvSpPr>
          <p:cNvPr id="61475" name="Text Box 35"/>
          <p:cNvSpPr txBox="1">
            <a:spLocks noChangeArrowheads="1"/>
          </p:cNvSpPr>
          <p:nvPr/>
        </p:nvSpPr>
        <p:spPr bwMode="auto">
          <a:xfrm>
            <a:off x="2506662" y="398463"/>
            <a:ext cx="4046537" cy="519112"/>
          </a:xfrm>
          <a:prstGeom prst="rect">
            <a:avLst/>
          </a:prstGeom>
          <a:noFill/>
          <a:ln w="9525">
            <a:noFill/>
            <a:miter lim="800000"/>
            <a:headEnd/>
            <a:tailEnd/>
          </a:ln>
          <a:effectLst/>
        </p:spPr>
        <p:txBody>
          <a:bodyPr wrap="square">
            <a:spAutoFit/>
          </a:bodyPr>
          <a:lstStyle/>
          <a:p>
            <a:r>
              <a:rPr lang="en-US" sz="2800" dirty="0"/>
              <a:t>Northern Hemisphere</a:t>
            </a:r>
          </a:p>
        </p:txBody>
      </p:sp>
      <p:sp>
        <p:nvSpPr>
          <p:cNvPr id="61476" name="Text Box 36"/>
          <p:cNvSpPr txBox="1">
            <a:spLocks noChangeArrowheads="1"/>
          </p:cNvSpPr>
          <p:nvPr/>
        </p:nvSpPr>
        <p:spPr bwMode="auto">
          <a:xfrm>
            <a:off x="1574800" y="5813425"/>
            <a:ext cx="6446982" cy="427038"/>
          </a:xfrm>
          <a:prstGeom prst="rect">
            <a:avLst/>
          </a:prstGeom>
          <a:noFill/>
          <a:ln w="9525">
            <a:noFill/>
            <a:miter lim="800000"/>
            <a:headEnd/>
            <a:tailEnd/>
          </a:ln>
          <a:effectLst/>
        </p:spPr>
        <p:txBody>
          <a:bodyPr wrap="square">
            <a:spAutoFit/>
          </a:bodyPr>
          <a:lstStyle/>
          <a:p>
            <a:r>
              <a:rPr lang="en-US" sz="2200" dirty="0"/>
              <a:t>Do Winds Really Blow in these Directions?</a:t>
            </a:r>
          </a:p>
        </p:txBody>
      </p:sp>
      <p:sp>
        <p:nvSpPr>
          <p:cNvPr id="61477" name="Line 37"/>
          <p:cNvSpPr>
            <a:spLocks noChangeShapeType="1"/>
          </p:cNvSpPr>
          <p:nvPr/>
        </p:nvSpPr>
        <p:spPr bwMode="auto">
          <a:xfrm flipH="1">
            <a:off x="1981200" y="1727200"/>
            <a:ext cx="373063" cy="693738"/>
          </a:xfrm>
          <a:prstGeom prst="line">
            <a:avLst/>
          </a:prstGeom>
          <a:noFill/>
          <a:ln w="38100">
            <a:solidFill>
              <a:srgbClr val="FF0000"/>
            </a:solidFill>
            <a:round/>
            <a:headEnd/>
            <a:tailEnd type="triangle" w="med" len="med"/>
          </a:ln>
          <a:effectLst/>
        </p:spPr>
        <p:txBody>
          <a:bodyPr/>
          <a:lstStyle/>
          <a:p>
            <a:endParaRPr lang="en-US"/>
          </a:p>
        </p:txBody>
      </p:sp>
      <p:pic>
        <p:nvPicPr>
          <p:cNvPr id="61479" name="Picture 39" descr="The Sun"/>
          <p:cNvPicPr>
            <a:picLocks noChangeAspect="1" noChangeArrowheads="1"/>
          </p:cNvPicPr>
          <p:nvPr/>
        </p:nvPicPr>
        <p:blipFill>
          <a:blip r:embed="rId4" cstate="print">
            <a:clrChange>
              <a:clrFrom>
                <a:srgbClr val="000002"/>
              </a:clrFrom>
              <a:clrTo>
                <a:srgbClr val="000002">
                  <a:alpha val="0"/>
                </a:srgbClr>
              </a:clrTo>
            </a:clrChange>
          </a:blip>
          <a:srcRect l="52779" t="2020" r="1389" b="5051"/>
          <a:stretch>
            <a:fillRect/>
          </a:stretch>
        </p:blipFill>
        <p:spPr bwMode="auto">
          <a:xfrm>
            <a:off x="0" y="2540000"/>
            <a:ext cx="1016000" cy="1770063"/>
          </a:xfrm>
          <a:prstGeom prst="rect">
            <a:avLst/>
          </a:prstGeom>
          <a:noFill/>
        </p:spPr>
      </p:pic>
      <p:sp>
        <p:nvSpPr>
          <p:cNvPr id="61480" name="Line 40"/>
          <p:cNvSpPr>
            <a:spLocks noChangeShapeType="1"/>
          </p:cNvSpPr>
          <p:nvPr/>
        </p:nvSpPr>
        <p:spPr bwMode="auto">
          <a:xfrm flipV="1">
            <a:off x="698500" y="3411538"/>
            <a:ext cx="184150" cy="0"/>
          </a:xfrm>
          <a:prstGeom prst="line">
            <a:avLst/>
          </a:prstGeom>
          <a:noFill/>
          <a:ln w="9525">
            <a:solidFill>
              <a:srgbClr val="FF9900"/>
            </a:solidFill>
            <a:round/>
            <a:headEnd/>
            <a:tailEnd type="triangle" w="med" len="med"/>
          </a:ln>
          <a:effectLst/>
        </p:spPr>
        <p:txBody>
          <a:bodyPr/>
          <a:lstStyle/>
          <a:p>
            <a:endParaRPr lang="en-US"/>
          </a:p>
        </p:txBody>
      </p:sp>
      <p:sp>
        <p:nvSpPr>
          <p:cNvPr id="61481" name="Line 41"/>
          <p:cNvSpPr>
            <a:spLocks noChangeShapeType="1"/>
          </p:cNvSpPr>
          <p:nvPr/>
        </p:nvSpPr>
        <p:spPr bwMode="auto">
          <a:xfrm flipV="1">
            <a:off x="677863" y="3463925"/>
            <a:ext cx="184150" cy="0"/>
          </a:xfrm>
          <a:prstGeom prst="line">
            <a:avLst/>
          </a:prstGeom>
          <a:noFill/>
          <a:ln w="9525">
            <a:solidFill>
              <a:srgbClr val="FF9900"/>
            </a:solidFill>
            <a:round/>
            <a:headEnd/>
            <a:tailEnd type="triangle" w="med" len="med"/>
          </a:ln>
          <a:effectLst/>
        </p:spPr>
        <p:txBody>
          <a:bodyPr/>
          <a:lstStyle/>
          <a:p>
            <a:endParaRPr lang="en-US"/>
          </a:p>
        </p:txBody>
      </p:sp>
      <p:sp>
        <p:nvSpPr>
          <p:cNvPr id="61482" name="Line 42"/>
          <p:cNvSpPr>
            <a:spLocks noChangeShapeType="1"/>
          </p:cNvSpPr>
          <p:nvPr/>
        </p:nvSpPr>
        <p:spPr bwMode="auto">
          <a:xfrm flipV="1">
            <a:off x="657225" y="3514725"/>
            <a:ext cx="184150" cy="0"/>
          </a:xfrm>
          <a:prstGeom prst="line">
            <a:avLst/>
          </a:prstGeom>
          <a:noFill/>
          <a:ln w="9525">
            <a:solidFill>
              <a:srgbClr val="FF9900"/>
            </a:solidFill>
            <a:round/>
            <a:headEnd/>
            <a:tailEnd type="triangle" w="med" len="med"/>
          </a:ln>
          <a:effectLst/>
        </p:spPr>
        <p:txBody>
          <a:bodyPr/>
          <a:lstStyle/>
          <a:p>
            <a:endParaRPr lang="en-US"/>
          </a:p>
        </p:txBody>
      </p:sp>
      <p:sp>
        <p:nvSpPr>
          <p:cNvPr id="61483" name="Line 43"/>
          <p:cNvSpPr>
            <a:spLocks noChangeShapeType="1"/>
          </p:cNvSpPr>
          <p:nvPr/>
        </p:nvSpPr>
        <p:spPr bwMode="auto">
          <a:xfrm flipV="1">
            <a:off x="677863" y="3360738"/>
            <a:ext cx="184150" cy="0"/>
          </a:xfrm>
          <a:prstGeom prst="line">
            <a:avLst/>
          </a:prstGeom>
          <a:noFill/>
          <a:ln w="9525">
            <a:solidFill>
              <a:srgbClr val="FF9900"/>
            </a:solidFill>
            <a:round/>
            <a:headEnd/>
            <a:tailEnd type="triangle" w="med" len="med"/>
          </a:ln>
          <a:effectLst/>
        </p:spPr>
        <p:txBody>
          <a:bodyPr/>
          <a:lstStyle/>
          <a:p>
            <a:endParaRPr lang="en-US"/>
          </a:p>
        </p:txBody>
      </p:sp>
      <p:sp>
        <p:nvSpPr>
          <p:cNvPr id="61484" name="Line 44"/>
          <p:cNvSpPr>
            <a:spLocks noChangeShapeType="1"/>
          </p:cNvSpPr>
          <p:nvPr/>
        </p:nvSpPr>
        <p:spPr bwMode="auto">
          <a:xfrm flipV="1">
            <a:off x="657225" y="3309938"/>
            <a:ext cx="184150" cy="0"/>
          </a:xfrm>
          <a:prstGeom prst="line">
            <a:avLst/>
          </a:prstGeom>
          <a:noFill/>
          <a:ln w="9525">
            <a:solidFill>
              <a:srgbClr val="FF9900"/>
            </a:solidFill>
            <a:round/>
            <a:headEnd/>
            <a:tailEnd type="triangle" w="med" len="med"/>
          </a:ln>
          <a:effectLst/>
        </p:spPr>
        <p:txBody>
          <a:bodyP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7"/>
                                        </p:tgtEl>
                                        <p:attrNameLst>
                                          <p:attrName>style.visibility</p:attrName>
                                        </p:attrNameLst>
                                      </p:cBhvr>
                                      <p:to>
                                        <p:strVal val="visible"/>
                                      </p:to>
                                    </p:set>
                                    <p:animEffect transition="in" filter="fade">
                                      <p:cBhvr>
                                        <p:cTn id="7" dur="2000"/>
                                        <p:tgtEl>
                                          <p:spTgt spid="614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43"/>
                                        </p:tgtEl>
                                        <p:attrNameLst>
                                          <p:attrName>style.visibility</p:attrName>
                                        </p:attrNameLst>
                                      </p:cBhvr>
                                      <p:to>
                                        <p:strVal val="visible"/>
                                      </p:to>
                                    </p:set>
                                    <p:animEffect transition="in" filter="fade">
                                      <p:cBhvr>
                                        <p:cTn id="12" dur="2000"/>
                                        <p:tgtEl>
                                          <p:spTgt spid="614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3"/>
                                        </p:tgtEl>
                                        <p:attrNameLst>
                                          <p:attrName>style.visibility</p:attrName>
                                        </p:attrNameLst>
                                      </p:cBhvr>
                                      <p:to>
                                        <p:strVal val="visible"/>
                                      </p:to>
                                    </p:set>
                                    <p:animEffect transition="in" filter="fade">
                                      <p:cBhvr>
                                        <p:cTn id="17" dur="2000"/>
                                        <p:tgtEl>
                                          <p:spTgt spid="614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48"/>
                                        </p:tgtEl>
                                        <p:attrNameLst>
                                          <p:attrName>style.visibility</p:attrName>
                                        </p:attrNameLst>
                                      </p:cBhvr>
                                      <p:to>
                                        <p:strVal val="visible"/>
                                      </p:to>
                                    </p:set>
                                    <p:animEffect transition="in" filter="fade">
                                      <p:cBhvr>
                                        <p:cTn id="22" dur="2000"/>
                                        <p:tgtEl>
                                          <p:spTgt spid="614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49"/>
                                        </p:tgtEl>
                                        <p:attrNameLst>
                                          <p:attrName>style.visibility</p:attrName>
                                        </p:attrNameLst>
                                      </p:cBhvr>
                                      <p:to>
                                        <p:strVal val="visible"/>
                                      </p:to>
                                    </p:set>
                                    <p:animEffect transition="in" filter="fade">
                                      <p:cBhvr>
                                        <p:cTn id="27" dur="2000"/>
                                        <p:tgtEl>
                                          <p:spTgt spid="614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44"/>
                                        </p:tgtEl>
                                        <p:attrNameLst>
                                          <p:attrName>style.visibility</p:attrName>
                                        </p:attrNameLst>
                                      </p:cBhvr>
                                      <p:to>
                                        <p:strVal val="visible"/>
                                      </p:to>
                                    </p:set>
                                    <p:animEffect transition="in" filter="fade">
                                      <p:cBhvr>
                                        <p:cTn id="32" dur="2000"/>
                                        <p:tgtEl>
                                          <p:spTgt spid="614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457"/>
                                        </p:tgtEl>
                                        <p:attrNameLst>
                                          <p:attrName>style.visibility</p:attrName>
                                        </p:attrNameLst>
                                      </p:cBhvr>
                                      <p:to>
                                        <p:strVal val="visible"/>
                                      </p:to>
                                    </p:set>
                                    <p:animEffect transition="in" filter="fade">
                                      <p:cBhvr>
                                        <p:cTn id="37" dur="2000"/>
                                        <p:tgtEl>
                                          <p:spTgt spid="6145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446"/>
                                        </p:tgtEl>
                                        <p:attrNameLst>
                                          <p:attrName>style.visibility</p:attrName>
                                        </p:attrNameLst>
                                      </p:cBhvr>
                                      <p:to>
                                        <p:strVal val="visible"/>
                                      </p:to>
                                    </p:set>
                                    <p:animEffect transition="in" filter="fade">
                                      <p:cBhvr>
                                        <p:cTn id="42" dur="2000"/>
                                        <p:tgtEl>
                                          <p:spTgt spid="614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1477"/>
                                        </p:tgtEl>
                                        <p:attrNameLst>
                                          <p:attrName>style.visibility</p:attrName>
                                        </p:attrNameLst>
                                      </p:cBhvr>
                                      <p:to>
                                        <p:strVal val="visible"/>
                                      </p:to>
                                    </p:set>
                                    <p:animEffect transition="in" filter="fade">
                                      <p:cBhvr>
                                        <p:cTn id="47" dur="2000"/>
                                        <p:tgtEl>
                                          <p:spTgt spid="61477"/>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61476"/>
                                        </p:tgtEl>
                                        <p:attrNameLst>
                                          <p:attrName>style.visibility</p:attrName>
                                        </p:attrNameLst>
                                      </p:cBhvr>
                                      <p:to>
                                        <p:strVal val="visible"/>
                                      </p:to>
                                    </p:set>
                                    <p:animEffect transition="in" filter="fade">
                                      <p:cBhvr>
                                        <p:cTn id="51" dur="2000"/>
                                        <p:tgtEl>
                                          <p:spTgt spid="61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P spid="61444" grpId="0" animBg="1"/>
      <p:bldP spid="61446" grpId="0" animBg="1"/>
      <p:bldP spid="61447" grpId="0" animBg="1"/>
      <p:bldP spid="61448" grpId="0" animBg="1"/>
      <p:bldP spid="61449" grpId="0" animBg="1"/>
      <p:bldP spid="61476" grpId="0"/>
      <p:bldP spid="6147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US Doppler Radar"/>
          <p:cNvPicPr>
            <a:picLocks noChangeAspect="1" noChangeArrowheads="1"/>
          </p:cNvPicPr>
          <p:nvPr/>
        </p:nvPicPr>
        <p:blipFill>
          <a:blip r:embed="rId3" cstate="print"/>
          <a:srcRect/>
          <a:stretch>
            <a:fillRect/>
          </a:stretch>
        </p:blipFill>
        <p:spPr bwMode="auto">
          <a:xfrm>
            <a:off x="236538" y="831850"/>
            <a:ext cx="5478462" cy="3697288"/>
          </a:xfrm>
          <a:prstGeom prst="rect">
            <a:avLst/>
          </a:prstGeom>
          <a:noFill/>
        </p:spPr>
      </p:pic>
      <p:sp>
        <p:nvSpPr>
          <p:cNvPr id="62467" name="Text Box 3"/>
          <p:cNvSpPr txBox="1">
            <a:spLocks noChangeArrowheads="1"/>
          </p:cNvSpPr>
          <p:nvPr/>
        </p:nvSpPr>
        <p:spPr bwMode="auto">
          <a:xfrm>
            <a:off x="5935662" y="1328738"/>
            <a:ext cx="3208337" cy="1785104"/>
          </a:xfrm>
          <a:prstGeom prst="rect">
            <a:avLst/>
          </a:prstGeom>
          <a:noFill/>
          <a:ln w="9525">
            <a:noFill/>
            <a:miter lim="800000"/>
            <a:headEnd/>
            <a:tailEnd/>
          </a:ln>
          <a:effectLst/>
        </p:spPr>
        <p:txBody>
          <a:bodyPr wrap="square">
            <a:spAutoFit/>
          </a:bodyPr>
          <a:lstStyle/>
          <a:p>
            <a:r>
              <a:rPr lang="en-US" sz="2200" dirty="0">
                <a:solidFill>
                  <a:srgbClr val="FFFF00"/>
                </a:solidFill>
              </a:rPr>
              <a:t>Today: mostly cloudy</a:t>
            </a:r>
          </a:p>
          <a:p>
            <a:endParaRPr lang="en-US" sz="2200" dirty="0">
              <a:solidFill>
                <a:srgbClr val="FFFF00"/>
              </a:solidFill>
            </a:endParaRPr>
          </a:p>
          <a:p>
            <a:r>
              <a:rPr lang="en-US" sz="2200" dirty="0">
                <a:solidFill>
                  <a:srgbClr val="FFFF00"/>
                </a:solidFill>
              </a:rPr>
              <a:t>Tomorrow: Rain</a:t>
            </a:r>
          </a:p>
          <a:p>
            <a:endParaRPr lang="en-US" sz="2200" dirty="0">
              <a:solidFill>
                <a:srgbClr val="FFFF00"/>
              </a:solidFill>
            </a:endParaRPr>
          </a:p>
          <a:p>
            <a:endParaRPr lang="en-US" sz="2200" dirty="0">
              <a:solidFill>
                <a:srgbClr val="FFFF00"/>
              </a:solidFill>
            </a:endParaRPr>
          </a:p>
        </p:txBody>
      </p:sp>
      <p:sp>
        <p:nvSpPr>
          <p:cNvPr id="62468" name="Line 4"/>
          <p:cNvSpPr>
            <a:spLocks noChangeShapeType="1"/>
          </p:cNvSpPr>
          <p:nvPr/>
        </p:nvSpPr>
        <p:spPr bwMode="auto">
          <a:xfrm flipV="1">
            <a:off x="-263525" y="3573463"/>
            <a:ext cx="8501063" cy="17462"/>
          </a:xfrm>
          <a:prstGeom prst="line">
            <a:avLst/>
          </a:prstGeom>
          <a:noFill/>
          <a:ln w="9525">
            <a:solidFill>
              <a:schemeClr val="tx1"/>
            </a:solidFill>
            <a:round/>
            <a:headEnd/>
            <a:tailEnd/>
          </a:ln>
          <a:effectLst/>
        </p:spPr>
        <p:txBody>
          <a:bodyPr/>
          <a:lstStyle/>
          <a:p>
            <a:endParaRPr lang="en-US"/>
          </a:p>
        </p:txBody>
      </p:sp>
      <p:sp>
        <p:nvSpPr>
          <p:cNvPr id="62469" name="Text Box 5"/>
          <p:cNvSpPr txBox="1">
            <a:spLocks noChangeArrowheads="1"/>
          </p:cNvSpPr>
          <p:nvPr/>
        </p:nvSpPr>
        <p:spPr bwMode="auto">
          <a:xfrm>
            <a:off x="7874000" y="3201988"/>
            <a:ext cx="636588" cy="457200"/>
          </a:xfrm>
          <a:prstGeom prst="rect">
            <a:avLst/>
          </a:prstGeom>
          <a:noFill/>
          <a:ln w="9525">
            <a:noFill/>
            <a:miter lim="800000"/>
            <a:headEnd/>
            <a:tailEnd/>
          </a:ln>
          <a:effectLst/>
        </p:spPr>
        <p:txBody>
          <a:bodyPr wrap="none">
            <a:spAutoFit/>
          </a:bodyPr>
          <a:lstStyle/>
          <a:p>
            <a:r>
              <a:rPr lang="en-US" sz="2400">
                <a:solidFill>
                  <a:srgbClr val="FFFF66"/>
                </a:solidFill>
              </a:rPr>
              <a:t>30</a:t>
            </a:r>
            <a:r>
              <a:rPr lang="en-US" sz="2400" baseline="30000">
                <a:solidFill>
                  <a:srgbClr val="FFFF66"/>
                </a:solidFill>
              </a:rPr>
              <a:t>o</a:t>
            </a:r>
          </a:p>
        </p:txBody>
      </p:sp>
      <p:grpSp>
        <p:nvGrpSpPr>
          <p:cNvPr id="62470" name="Group 6"/>
          <p:cNvGrpSpPr>
            <a:grpSpLocks/>
          </p:cNvGrpSpPr>
          <p:nvPr/>
        </p:nvGrpSpPr>
        <p:grpSpPr bwMode="auto">
          <a:xfrm rot="5400000">
            <a:off x="1420813" y="1730375"/>
            <a:ext cx="1684337" cy="1554163"/>
            <a:chOff x="2107" y="1451"/>
            <a:chExt cx="1061" cy="350"/>
          </a:xfrm>
        </p:grpSpPr>
        <p:sp>
          <p:nvSpPr>
            <p:cNvPr id="62471" name="Line 7"/>
            <p:cNvSpPr>
              <a:spLocks noChangeShapeType="1"/>
            </p:cNvSpPr>
            <p:nvPr/>
          </p:nvSpPr>
          <p:spPr bwMode="auto">
            <a:xfrm flipV="1">
              <a:off x="2609" y="1457"/>
              <a:ext cx="0" cy="327"/>
            </a:xfrm>
            <a:prstGeom prst="line">
              <a:avLst/>
            </a:prstGeom>
            <a:noFill/>
            <a:ln w="63500">
              <a:solidFill>
                <a:srgbClr val="FFFF00"/>
              </a:solidFill>
              <a:round/>
              <a:headEnd/>
              <a:tailEnd type="triangle" w="med" len="med"/>
            </a:ln>
            <a:effectLst/>
          </p:spPr>
          <p:txBody>
            <a:bodyPr/>
            <a:lstStyle/>
            <a:p>
              <a:endParaRPr lang="en-US"/>
            </a:p>
          </p:txBody>
        </p:sp>
        <p:sp>
          <p:nvSpPr>
            <p:cNvPr id="62472" name="Line 8"/>
            <p:cNvSpPr>
              <a:spLocks noChangeShapeType="1"/>
            </p:cNvSpPr>
            <p:nvPr/>
          </p:nvSpPr>
          <p:spPr bwMode="auto">
            <a:xfrm flipV="1">
              <a:off x="2897" y="1473"/>
              <a:ext cx="0" cy="327"/>
            </a:xfrm>
            <a:prstGeom prst="line">
              <a:avLst/>
            </a:prstGeom>
            <a:noFill/>
            <a:ln w="63500">
              <a:solidFill>
                <a:srgbClr val="FFFF00"/>
              </a:solidFill>
              <a:round/>
              <a:headEnd/>
              <a:tailEnd type="triangle" w="med" len="med"/>
            </a:ln>
            <a:effectLst/>
          </p:spPr>
          <p:txBody>
            <a:bodyPr/>
            <a:lstStyle/>
            <a:p>
              <a:endParaRPr lang="en-US"/>
            </a:p>
          </p:txBody>
        </p:sp>
        <p:sp>
          <p:nvSpPr>
            <p:cNvPr id="62473" name="Line 9"/>
            <p:cNvSpPr>
              <a:spLocks noChangeShapeType="1"/>
            </p:cNvSpPr>
            <p:nvPr/>
          </p:nvSpPr>
          <p:spPr bwMode="auto">
            <a:xfrm flipV="1">
              <a:off x="2107" y="1451"/>
              <a:ext cx="0" cy="327"/>
            </a:xfrm>
            <a:prstGeom prst="line">
              <a:avLst/>
            </a:prstGeom>
            <a:noFill/>
            <a:ln w="63500">
              <a:solidFill>
                <a:srgbClr val="FFFF00"/>
              </a:solidFill>
              <a:round/>
              <a:headEnd/>
              <a:tailEnd type="triangle" w="med" len="med"/>
            </a:ln>
            <a:effectLst/>
          </p:spPr>
          <p:txBody>
            <a:bodyPr/>
            <a:lstStyle/>
            <a:p>
              <a:endParaRPr lang="en-US"/>
            </a:p>
          </p:txBody>
        </p:sp>
        <p:sp>
          <p:nvSpPr>
            <p:cNvPr id="62474" name="Line 10"/>
            <p:cNvSpPr>
              <a:spLocks noChangeShapeType="1"/>
            </p:cNvSpPr>
            <p:nvPr/>
          </p:nvSpPr>
          <p:spPr bwMode="auto">
            <a:xfrm flipV="1">
              <a:off x="2321" y="1461"/>
              <a:ext cx="0" cy="327"/>
            </a:xfrm>
            <a:prstGeom prst="line">
              <a:avLst/>
            </a:prstGeom>
            <a:noFill/>
            <a:ln w="63500">
              <a:solidFill>
                <a:srgbClr val="FFFF00"/>
              </a:solidFill>
              <a:round/>
              <a:headEnd/>
              <a:tailEnd type="triangle" w="med" len="med"/>
            </a:ln>
            <a:effectLst/>
          </p:spPr>
          <p:txBody>
            <a:bodyPr/>
            <a:lstStyle/>
            <a:p>
              <a:endParaRPr lang="en-US"/>
            </a:p>
          </p:txBody>
        </p:sp>
        <p:sp>
          <p:nvSpPr>
            <p:cNvPr id="62475" name="Line 11"/>
            <p:cNvSpPr>
              <a:spLocks noChangeShapeType="1"/>
            </p:cNvSpPr>
            <p:nvPr/>
          </p:nvSpPr>
          <p:spPr bwMode="auto">
            <a:xfrm flipV="1">
              <a:off x="3168" y="1474"/>
              <a:ext cx="0" cy="327"/>
            </a:xfrm>
            <a:prstGeom prst="line">
              <a:avLst/>
            </a:prstGeom>
            <a:noFill/>
            <a:ln w="63500">
              <a:solidFill>
                <a:srgbClr val="FFFF00"/>
              </a:solidFill>
              <a:round/>
              <a:headEnd/>
              <a:tailEnd type="triangle" w="med" len="med"/>
            </a:ln>
            <a:effectLst/>
          </p:spPr>
          <p:txBody>
            <a:bodyPr/>
            <a:lstStyle/>
            <a:p>
              <a:endParaRPr lang="en-US"/>
            </a:p>
          </p:txBody>
        </p:sp>
      </p:grpSp>
      <p:pic>
        <p:nvPicPr>
          <p:cNvPr id="62476" name="Picture 12" descr="earth_l"/>
          <p:cNvPicPr>
            <a:picLocks noChangeAspect="1" noChangeArrowheads="1"/>
          </p:cNvPicPr>
          <p:nvPr/>
        </p:nvPicPr>
        <p:blipFill>
          <a:blip r:embed="rId4" cstate="print">
            <a:clrChange>
              <a:clrFrom>
                <a:srgbClr val="000000"/>
              </a:clrFrom>
              <a:clrTo>
                <a:srgbClr val="000000">
                  <a:alpha val="0"/>
                </a:srgbClr>
              </a:clrTo>
            </a:clrChange>
          </a:blip>
          <a:srcRect l="14496" r="15079" b="2948"/>
          <a:stretch>
            <a:fillRect/>
          </a:stretch>
        </p:blipFill>
        <p:spPr bwMode="auto">
          <a:xfrm>
            <a:off x="6024563" y="4040188"/>
            <a:ext cx="2157412" cy="2157412"/>
          </a:xfrm>
          <a:prstGeom prst="rect">
            <a:avLst/>
          </a:prstGeom>
          <a:noFill/>
        </p:spPr>
      </p:pic>
      <p:sp>
        <p:nvSpPr>
          <p:cNvPr id="62480" name="Line 16"/>
          <p:cNvSpPr>
            <a:spLocks noChangeShapeType="1"/>
          </p:cNvSpPr>
          <p:nvPr/>
        </p:nvSpPr>
        <p:spPr bwMode="auto">
          <a:xfrm>
            <a:off x="6365875" y="4460875"/>
            <a:ext cx="1622425" cy="9525"/>
          </a:xfrm>
          <a:prstGeom prst="line">
            <a:avLst/>
          </a:prstGeom>
          <a:noFill/>
          <a:ln w="63500">
            <a:solidFill>
              <a:srgbClr val="FFFFFF"/>
            </a:solidFill>
            <a:round/>
            <a:headEnd/>
            <a:tailEnd/>
          </a:ln>
          <a:effectLst/>
        </p:spPr>
        <p:txBody>
          <a:bodyPr/>
          <a:lstStyle/>
          <a:p>
            <a:endParaRPr lang="en-US"/>
          </a:p>
        </p:txBody>
      </p:sp>
      <p:sp>
        <p:nvSpPr>
          <p:cNvPr id="62481" name="Line 17"/>
          <p:cNvSpPr>
            <a:spLocks noChangeShapeType="1"/>
          </p:cNvSpPr>
          <p:nvPr/>
        </p:nvSpPr>
        <p:spPr bwMode="auto">
          <a:xfrm>
            <a:off x="6091238" y="4846638"/>
            <a:ext cx="2008187" cy="7937"/>
          </a:xfrm>
          <a:prstGeom prst="line">
            <a:avLst/>
          </a:prstGeom>
          <a:noFill/>
          <a:ln w="63500">
            <a:solidFill>
              <a:srgbClr val="FFFFFF"/>
            </a:solidFill>
            <a:round/>
            <a:headEnd/>
            <a:tailEnd/>
          </a:ln>
          <a:effectLst/>
        </p:spPr>
        <p:txBody>
          <a:bodyPr/>
          <a:lstStyle/>
          <a:p>
            <a:endParaRPr lang="en-US"/>
          </a:p>
        </p:txBody>
      </p:sp>
      <p:sp>
        <p:nvSpPr>
          <p:cNvPr id="62482" name="Line 18"/>
          <p:cNvSpPr>
            <a:spLocks noChangeShapeType="1"/>
          </p:cNvSpPr>
          <p:nvPr/>
        </p:nvSpPr>
        <p:spPr bwMode="auto">
          <a:xfrm>
            <a:off x="6097588" y="5186363"/>
            <a:ext cx="1976437" cy="0"/>
          </a:xfrm>
          <a:prstGeom prst="line">
            <a:avLst/>
          </a:prstGeom>
          <a:noFill/>
          <a:ln w="63500">
            <a:solidFill>
              <a:srgbClr val="FFFFFF"/>
            </a:solidFill>
            <a:round/>
            <a:headEnd/>
            <a:tailEnd/>
          </a:ln>
          <a:effectLst/>
        </p:spPr>
        <p:txBody>
          <a:bodyPr/>
          <a:lstStyle/>
          <a:p>
            <a:endParaRPr lang="en-US"/>
          </a:p>
        </p:txBody>
      </p:sp>
      <p:sp>
        <p:nvSpPr>
          <p:cNvPr id="62483" name="Text Box 19"/>
          <p:cNvSpPr txBox="1">
            <a:spLocks noChangeArrowheads="1"/>
          </p:cNvSpPr>
          <p:nvPr/>
        </p:nvSpPr>
        <p:spPr bwMode="auto">
          <a:xfrm>
            <a:off x="8078788" y="4724400"/>
            <a:ext cx="558800" cy="396875"/>
          </a:xfrm>
          <a:prstGeom prst="rect">
            <a:avLst/>
          </a:prstGeom>
          <a:noFill/>
          <a:ln w="9525">
            <a:noFill/>
            <a:miter lim="800000"/>
            <a:headEnd/>
            <a:tailEnd/>
          </a:ln>
          <a:effectLst/>
        </p:spPr>
        <p:txBody>
          <a:bodyPr wrap="none">
            <a:spAutoFit/>
          </a:bodyPr>
          <a:lstStyle/>
          <a:p>
            <a:r>
              <a:rPr lang="en-US" sz="2000"/>
              <a:t>30</a:t>
            </a:r>
            <a:r>
              <a:rPr lang="en-US" sz="2000" baseline="30000"/>
              <a:t>o</a:t>
            </a:r>
          </a:p>
        </p:txBody>
      </p:sp>
      <p:sp>
        <p:nvSpPr>
          <p:cNvPr id="62484" name="Text Box 20"/>
          <p:cNvSpPr txBox="1">
            <a:spLocks noChangeArrowheads="1"/>
          </p:cNvSpPr>
          <p:nvPr/>
        </p:nvSpPr>
        <p:spPr bwMode="auto">
          <a:xfrm>
            <a:off x="8105775" y="5059363"/>
            <a:ext cx="466725" cy="457200"/>
          </a:xfrm>
          <a:prstGeom prst="rect">
            <a:avLst/>
          </a:prstGeom>
          <a:noFill/>
          <a:ln w="9525">
            <a:noFill/>
            <a:miter lim="800000"/>
            <a:headEnd/>
            <a:tailEnd/>
          </a:ln>
          <a:effectLst/>
        </p:spPr>
        <p:txBody>
          <a:bodyPr wrap="none">
            <a:spAutoFit/>
          </a:bodyPr>
          <a:lstStyle/>
          <a:p>
            <a:r>
              <a:rPr lang="en-US" sz="2400"/>
              <a:t>0</a:t>
            </a:r>
            <a:r>
              <a:rPr lang="en-US" sz="2400" baseline="30000"/>
              <a:t>o</a:t>
            </a:r>
          </a:p>
        </p:txBody>
      </p:sp>
      <p:sp>
        <p:nvSpPr>
          <p:cNvPr id="62485" name="Text Box 21"/>
          <p:cNvSpPr txBox="1">
            <a:spLocks noChangeArrowheads="1"/>
          </p:cNvSpPr>
          <p:nvPr/>
        </p:nvSpPr>
        <p:spPr bwMode="auto">
          <a:xfrm>
            <a:off x="8083550" y="4356100"/>
            <a:ext cx="558800" cy="396875"/>
          </a:xfrm>
          <a:prstGeom prst="rect">
            <a:avLst/>
          </a:prstGeom>
          <a:noFill/>
          <a:ln w="9525">
            <a:noFill/>
            <a:miter lim="800000"/>
            <a:headEnd/>
            <a:tailEnd/>
          </a:ln>
          <a:effectLst/>
        </p:spPr>
        <p:txBody>
          <a:bodyPr wrap="none">
            <a:spAutoFit/>
          </a:bodyPr>
          <a:lstStyle/>
          <a:p>
            <a:r>
              <a:rPr lang="en-US" sz="2000"/>
              <a:t>60</a:t>
            </a:r>
            <a:r>
              <a:rPr lang="en-US" sz="2000" baseline="30000"/>
              <a:t>o</a:t>
            </a:r>
          </a:p>
        </p:txBody>
      </p:sp>
      <p:grpSp>
        <p:nvGrpSpPr>
          <p:cNvPr id="62486" name="Group 22"/>
          <p:cNvGrpSpPr>
            <a:grpSpLocks/>
          </p:cNvGrpSpPr>
          <p:nvPr/>
        </p:nvGrpSpPr>
        <p:grpSpPr bwMode="auto">
          <a:xfrm>
            <a:off x="6543675" y="4518025"/>
            <a:ext cx="927100" cy="282575"/>
            <a:chOff x="2107" y="1451"/>
            <a:chExt cx="1061" cy="350"/>
          </a:xfrm>
        </p:grpSpPr>
        <p:sp>
          <p:nvSpPr>
            <p:cNvPr id="62487" name="Line 23"/>
            <p:cNvSpPr>
              <a:spLocks noChangeShapeType="1"/>
            </p:cNvSpPr>
            <p:nvPr/>
          </p:nvSpPr>
          <p:spPr bwMode="auto">
            <a:xfrm flipV="1">
              <a:off x="2609" y="1457"/>
              <a:ext cx="0" cy="327"/>
            </a:xfrm>
            <a:prstGeom prst="line">
              <a:avLst/>
            </a:prstGeom>
            <a:noFill/>
            <a:ln w="63500">
              <a:solidFill>
                <a:srgbClr val="FFFF00"/>
              </a:solidFill>
              <a:round/>
              <a:headEnd/>
              <a:tailEnd type="triangle" w="med" len="med"/>
            </a:ln>
            <a:effectLst/>
          </p:spPr>
          <p:txBody>
            <a:bodyPr/>
            <a:lstStyle/>
            <a:p>
              <a:endParaRPr lang="en-US"/>
            </a:p>
          </p:txBody>
        </p:sp>
        <p:sp>
          <p:nvSpPr>
            <p:cNvPr id="62488" name="Line 24"/>
            <p:cNvSpPr>
              <a:spLocks noChangeShapeType="1"/>
            </p:cNvSpPr>
            <p:nvPr/>
          </p:nvSpPr>
          <p:spPr bwMode="auto">
            <a:xfrm flipV="1">
              <a:off x="2897" y="1473"/>
              <a:ext cx="0" cy="327"/>
            </a:xfrm>
            <a:prstGeom prst="line">
              <a:avLst/>
            </a:prstGeom>
            <a:noFill/>
            <a:ln w="63500">
              <a:solidFill>
                <a:srgbClr val="FFFF00"/>
              </a:solidFill>
              <a:round/>
              <a:headEnd/>
              <a:tailEnd type="triangle" w="med" len="med"/>
            </a:ln>
            <a:effectLst/>
          </p:spPr>
          <p:txBody>
            <a:bodyPr/>
            <a:lstStyle/>
            <a:p>
              <a:endParaRPr lang="en-US"/>
            </a:p>
          </p:txBody>
        </p:sp>
        <p:sp>
          <p:nvSpPr>
            <p:cNvPr id="62489" name="Line 25"/>
            <p:cNvSpPr>
              <a:spLocks noChangeShapeType="1"/>
            </p:cNvSpPr>
            <p:nvPr/>
          </p:nvSpPr>
          <p:spPr bwMode="auto">
            <a:xfrm flipV="1">
              <a:off x="2107" y="1451"/>
              <a:ext cx="0" cy="327"/>
            </a:xfrm>
            <a:prstGeom prst="line">
              <a:avLst/>
            </a:prstGeom>
            <a:noFill/>
            <a:ln w="63500">
              <a:solidFill>
                <a:srgbClr val="FFFF00"/>
              </a:solidFill>
              <a:round/>
              <a:headEnd/>
              <a:tailEnd type="triangle" w="med" len="med"/>
            </a:ln>
            <a:effectLst/>
          </p:spPr>
          <p:txBody>
            <a:bodyPr/>
            <a:lstStyle/>
            <a:p>
              <a:endParaRPr lang="en-US"/>
            </a:p>
          </p:txBody>
        </p:sp>
        <p:sp>
          <p:nvSpPr>
            <p:cNvPr id="62490" name="Line 26"/>
            <p:cNvSpPr>
              <a:spLocks noChangeShapeType="1"/>
            </p:cNvSpPr>
            <p:nvPr/>
          </p:nvSpPr>
          <p:spPr bwMode="auto">
            <a:xfrm flipV="1">
              <a:off x="2321" y="1461"/>
              <a:ext cx="0" cy="327"/>
            </a:xfrm>
            <a:prstGeom prst="line">
              <a:avLst/>
            </a:prstGeom>
            <a:noFill/>
            <a:ln w="63500">
              <a:solidFill>
                <a:srgbClr val="FFFF00"/>
              </a:solidFill>
              <a:round/>
              <a:headEnd/>
              <a:tailEnd type="triangle" w="med" len="med"/>
            </a:ln>
            <a:effectLst/>
          </p:spPr>
          <p:txBody>
            <a:bodyPr/>
            <a:lstStyle/>
            <a:p>
              <a:endParaRPr lang="en-US"/>
            </a:p>
          </p:txBody>
        </p:sp>
        <p:sp>
          <p:nvSpPr>
            <p:cNvPr id="62491" name="Line 27"/>
            <p:cNvSpPr>
              <a:spLocks noChangeShapeType="1"/>
            </p:cNvSpPr>
            <p:nvPr/>
          </p:nvSpPr>
          <p:spPr bwMode="auto">
            <a:xfrm flipV="1">
              <a:off x="3168" y="1474"/>
              <a:ext cx="0" cy="327"/>
            </a:xfrm>
            <a:prstGeom prst="line">
              <a:avLst/>
            </a:prstGeom>
            <a:noFill/>
            <a:ln w="63500">
              <a:solidFill>
                <a:srgbClr val="FFFF00"/>
              </a:solidFill>
              <a:round/>
              <a:headEnd/>
              <a:tailEnd type="triangle" w="med" len="med"/>
            </a:ln>
            <a:effectLst/>
          </p:spPr>
          <p:txBody>
            <a:bodyPr/>
            <a:lstStyle/>
            <a:p>
              <a:endParaRPr lang="en-US"/>
            </a:p>
          </p:txBody>
        </p:sp>
      </p:grpSp>
      <p:grpSp>
        <p:nvGrpSpPr>
          <p:cNvPr id="62492" name="Group 28"/>
          <p:cNvGrpSpPr>
            <a:grpSpLocks/>
          </p:cNvGrpSpPr>
          <p:nvPr/>
        </p:nvGrpSpPr>
        <p:grpSpPr bwMode="auto">
          <a:xfrm>
            <a:off x="6543675" y="4900613"/>
            <a:ext cx="912813" cy="255587"/>
            <a:chOff x="2107" y="1925"/>
            <a:chExt cx="1045" cy="317"/>
          </a:xfrm>
        </p:grpSpPr>
        <p:sp>
          <p:nvSpPr>
            <p:cNvPr id="62493" name="Line 29"/>
            <p:cNvSpPr>
              <a:spLocks noChangeShapeType="1"/>
            </p:cNvSpPr>
            <p:nvPr/>
          </p:nvSpPr>
          <p:spPr bwMode="auto">
            <a:xfrm>
              <a:off x="2327" y="1931"/>
              <a:ext cx="0" cy="271"/>
            </a:xfrm>
            <a:prstGeom prst="line">
              <a:avLst/>
            </a:prstGeom>
            <a:noFill/>
            <a:ln w="63500">
              <a:solidFill>
                <a:srgbClr val="FFFF00"/>
              </a:solidFill>
              <a:round/>
              <a:headEnd/>
              <a:tailEnd type="triangle" w="med" len="med"/>
            </a:ln>
            <a:effectLst/>
          </p:spPr>
          <p:txBody>
            <a:bodyPr/>
            <a:lstStyle/>
            <a:p>
              <a:endParaRPr lang="en-US"/>
            </a:p>
          </p:txBody>
        </p:sp>
        <p:sp>
          <p:nvSpPr>
            <p:cNvPr id="62494" name="Line 30"/>
            <p:cNvSpPr>
              <a:spLocks noChangeShapeType="1"/>
            </p:cNvSpPr>
            <p:nvPr/>
          </p:nvSpPr>
          <p:spPr bwMode="auto">
            <a:xfrm>
              <a:off x="2614" y="1925"/>
              <a:ext cx="0" cy="271"/>
            </a:xfrm>
            <a:prstGeom prst="line">
              <a:avLst/>
            </a:prstGeom>
            <a:noFill/>
            <a:ln w="63500">
              <a:solidFill>
                <a:srgbClr val="FFFF00"/>
              </a:solidFill>
              <a:round/>
              <a:headEnd/>
              <a:tailEnd type="triangle" w="med" len="med"/>
            </a:ln>
            <a:effectLst/>
          </p:spPr>
          <p:txBody>
            <a:bodyPr/>
            <a:lstStyle/>
            <a:p>
              <a:endParaRPr lang="en-US"/>
            </a:p>
          </p:txBody>
        </p:sp>
        <p:sp>
          <p:nvSpPr>
            <p:cNvPr id="62495" name="Line 31"/>
            <p:cNvSpPr>
              <a:spLocks noChangeShapeType="1"/>
            </p:cNvSpPr>
            <p:nvPr/>
          </p:nvSpPr>
          <p:spPr bwMode="auto">
            <a:xfrm>
              <a:off x="2898" y="1927"/>
              <a:ext cx="0" cy="271"/>
            </a:xfrm>
            <a:prstGeom prst="line">
              <a:avLst/>
            </a:prstGeom>
            <a:noFill/>
            <a:ln w="63500">
              <a:solidFill>
                <a:srgbClr val="FFFF00"/>
              </a:solidFill>
              <a:round/>
              <a:headEnd/>
              <a:tailEnd type="triangle" w="med" len="med"/>
            </a:ln>
            <a:effectLst/>
          </p:spPr>
          <p:txBody>
            <a:bodyPr/>
            <a:lstStyle/>
            <a:p>
              <a:endParaRPr lang="en-US"/>
            </a:p>
          </p:txBody>
        </p:sp>
        <p:sp>
          <p:nvSpPr>
            <p:cNvPr id="62496" name="Line 32"/>
            <p:cNvSpPr>
              <a:spLocks noChangeShapeType="1"/>
            </p:cNvSpPr>
            <p:nvPr/>
          </p:nvSpPr>
          <p:spPr bwMode="auto">
            <a:xfrm>
              <a:off x="2107" y="1971"/>
              <a:ext cx="0" cy="271"/>
            </a:xfrm>
            <a:prstGeom prst="line">
              <a:avLst/>
            </a:prstGeom>
            <a:noFill/>
            <a:ln w="63500">
              <a:solidFill>
                <a:srgbClr val="FFFF00"/>
              </a:solidFill>
              <a:round/>
              <a:headEnd/>
              <a:tailEnd type="triangle" w="med" len="med"/>
            </a:ln>
            <a:effectLst/>
          </p:spPr>
          <p:txBody>
            <a:bodyPr/>
            <a:lstStyle/>
            <a:p>
              <a:endParaRPr lang="en-US"/>
            </a:p>
          </p:txBody>
        </p:sp>
        <p:sp>
          <p:nvSpPr>
            <p:cNvPr id="62497" name="Line 33"/>
            <p:cNvSpPr>
              <a:spLocks noChangeShapeType="1"/>
            </p:cNvSpPr>
            <p:nvPr/>
          </p:nvSpPr>
          <p:spPr bwMode="auto">
            <a:xfrm>
              <a:off x="3152" y="1955"/>
              <a:ext cx="0" cy="271"/>
            </a:xfrm>
            <a:prstGeom prst="line">
              <a:avLst/>
            </a:prstGeom>
            <a:noFill/>
            <a:ln w="63500">
              <a:solidFill>
                <a:srgbClr val="FFFF00"/>
              </a:solidFill>
              <a:round/>
              <a:headEnd/>
              <a:tailEnd type="triangle" w="med" len="med"/>
            </a:ln>
            <a:effectLst/>
          </p:spPr>
          <p:txBody>
            <a:bodyPr/>
            <a:lstStyle/>
            <a:p>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fade">
                                      <p:cBhvr>
                                        <p:cTn id="7" dur="20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1947_Fort_Lauderdale_hurricane_track"/>
          <p:cNvPicPr>
            <a:picLocks noChangeAspect="1" noChangeArrowheads="1"/>
          </p:cNvPicPr>
          <p:nvPr/>
        </p:nvPicPr>
        <p:blipFill>
          <a:blip r:embed="rId3" cstate="print"/>
          <a:srcRect/>
          <a:stretch>
            <a:fillRect/>
          </a:stretch>
        </p:blipFill>
        <p:spPr bwMode="auto">
          <a:xfrm>
            <a:off x="393700" y="947738"/>
            <a:ext cx="8524875" cy="5267325"/>
          </a:xfrm>
          <a:prstGeom prst="rect">
            <a:avLst/>
          </a:prstGeom>
          <a:noFill/>
        </p:spPr>
      </p:pic>
      <p:sp>
        <p:nvSpPr>
          <p:cNvPr id="63491" name="Line 3"/>
          <p:cNvSpPr>
            <a:spLocks noChangeShapeType="1"/>
          </p:cNvSpPr>
          <p:nvPr/>
        </p:nvSpPr>
        <p:spPr bwMode="auto">
          <a:xfrm>
            <a:off x="304800" y="2708275"/>
            <a:ext cx="8923338" cy="0"/>
          </a:xfrm>
          <a:prstGeom prst="line">
            <a:avLst/>
          </a:prstGeom>
          <a:noFill/>
          <a:ln w="9525">
            <a:solidFill>
              <a:schemeClr val="tx2"/>
            </a:solidFill>
            <a:round/>
            <a:headEnd/>
            <a:tailEnd/>
          </a:ln>
          <a:effectLst/>
        </p:spPr>
        <p:txBody>
          <a:bodyPr/>
          <a:lstStyle/>
          <a:p>
            <a:endParaRPr lang="en-US"/>
          </a:p>
        </p:txBody>
      </p:sp>
      <p:sp>
        <p:nvSpPr>
          <p:cNvPr id="63492" name="Line 4"/>
          <p:cNvSpPr>
            <a:spLocks noChangeShapeType="1"/>
          </p:cNvSpPr>
          <p:nvPr/>
        </p:nvSpPr>
        <p:spPr bwMode="auto">
          <a:xfrm>
            <a:off x="84138" y="5792788"/>
            <a:ext cx="9144000" cy="0"/>
          </a:xfrm>
          <a:prstGeom prst="line">
            <a:avLst/>
          </a:prstGeom>
          <a:noFill/>
          <a:ln w="9525">
            <a:solidFill>
              <a:schemeClr val="tx2"/>
            </a:solidFill>
            <a:round/>
            <a:headEnd/>
            <a:tailEnd/>
          </a:ln>
          <a:effectLst/>
        </p:spPr>
        <p:txBody>
          <a:bodyPr/>
          <a:lstStyle/>
          <a:p>
            <a:endParaRPr lang="en-US"/>
          </a:p>
        </p:txBody>
      </p:sp>
      <p:sp>
        <p:nvSpPr>
          <p:cNvPr id="63493" name="Text Box 5"/>
          <p:cNvSpPr txBox="1">
            <a:spLocks noChangeArrowheads="1"/>
          </p:cNvSpPr>
          <p:nvPr/>
        </p:nvSpPr>
        <p:spPr bwMode="auto">
          <a:xfrm>
            <a:off x="6273800" y="5381625"/>
            <a:ext cx="1219200" cy="457200"/>
          </a:xfrm>
          <a:prstGeom prst="rect">
            <a:avLst/>
          </a:prstGeom>
          <a:noFill/>
          <a:ln w="9525">
            <a:noFill/>
            <a:miter lim="800000"/>
            <a:headEnd/>
            <a:tailEnd/>
          </a:ln>
          <a:effectLst/>
        </p:spPr>
        <p:txBody>
          <a:bodyPr wrap="none">
            <a:spAutoFit/>
          </a:bodyPr>
          <a:lstStyle/>
          <a:p>
            <a:r>
              <a:rPr lang="en-US" sz="2400">
                <a:solidFill>
                  <a:srgbClr val="FFFF00"/>
                </a:solidFill>
              </a:rPr>
              <a:t>equator</a:t>
            </a:r>
          </a:p>
        </p:txBody>
      </p:sp>
      <p:sp>
        <p:nvSpPr>
          <p:cNvPr id="63494" name="Text Box 6"/>
          <p:cNvSpPr txBox="1">
            <a:spLocks noChangeArrowheads="1"/>
          </p:cNvSpPr>
          <p:nvPr/>
        </p:nvSpPr>
        <p:spPr bwMode="auto">
          <a:xfrm>
            <a:off x="6511925" y="2286000"/>
            <a:ext cx="941388" cy="457200"/>
          </a:xfrm>
          <a:prstGeom prst="rect">
            <a:avLst/>
          </a:prstGeom>
          <a:noFill/>
          <a:ln w="9525">
            <a:noFill/>
            <a:miter lim="800000"/>
            <a:headEnd/>
            <a:tailEnd/>
          </a:ln>
          <a:effectLst/>
        </p:spPr>
        <p:txBody>
          <a:bodyPr wrap="none">
            <a:spAutoFit/>
          </a:bodyPr>
          <a:lstStyle/>
          <a:p>
            <a:r>
              <a:rPr lang="en-US" sz="2400">
                <a:solidFill>
                  <a:srgbClr val="FFFF00"/>
                </a:solidFill>
              </a:rPr>
              <a:t>30</a:t>
            </a:r>
            <a:r>
              <a:rPr lang="en-US" sz="2400" baseline="30000">
                <a:solidFill>
                  <a:srgbClr val="FFFF00"/>
                </a:solidFill>
              </a:rPr>
              <a:t>o</a:t>
            </a:r>
            <a:r>
              <a:rPr lang="en-US" sz="2400">
                <a:solidFill>
                  <a:srgbClr val="FFFF00"/>
                </a:solidFill>
              </a:rPr>
              <a:t> N</a:t>
            </a:r>
          </a:p>
        </p:txBody>
      </p:sp>
      <p:grpSp>
        <p:nvGrpSpPr>
          <p:cNvPr id="63504" name="Group 16"/>
          <p:cNvGrpSpPr>
            <a:grpSpLocks/>
          </p:cNvGrpSpPr>
          <p:nvPr/>
        </p:nvGrpSpPr>
        <p:grpSpPr bwMode="auto">
          <a:xfrm>
            <a:off x="5451475" y="3197225"/>
            <a:ext cx="1828800" cy="457200"/>
            <a:chOff x="3434" y="2014"/>
            <a:chExt cx="1152" cy="288"/>
          </a:xfrm>
        </p:grpSpPr>
        <p:sp>
          <p:nvSpPr>
            <p:cNvPr id="63495" name="Line 7"/>
            <p:cNvSpPr>
              <a:spLocks noChangeShapeType="1"/>
            </p:cNvSpPr>
            <p:nvPr/>
          </p:nvSpPr>
          <p:spPr bwMode="auto">
            <a:xfrm flipH="1">
              <a:off x="3434" y="2283"/>
              <a:ext cx="1152" cy="0"/>
            </a:xfrm>
            <a:prstGeom prst="line">
              <a:avLst/>
            </a:prstGeom>
            <a:noFill/>
            <a:ln w="38100">
              <a:solidFill>
                <a:srgbClr val="FFFF00"/>
              </a:solidFill>
              <a:round/>
              <a:headEnd/>
              <a:tailEnd type="triangle" w="med" len="med"/>
            </a:ln>
            <a:effectLst/>
          </p:spPr>
          <p:txBody>
            <a:bodyPr/>
            <a:lstStyle/>
            <a:p>
              <a:endParaRPr lang="en-US"/>
            </a:p>
          </p:txBody>
        </p:sp>
        <p:sp>
          <p:nvSpPr>
            <p:cNvPr id="63496" name="Text Box 8"/>
            <p:cNvSpPr txBox="1">
              <a:spLocks noChangeArrowheads="1"/>
            </p:cNvSpPr>
            <p:nvPr/>
          </p:nvSpPr>
          <p:spPr bwMode="auto">
            <a:xfrm>
              <a:off x="3760" y="2014"/>
              <a:ext cx="512" cy="288"/>
            </a:xfrm>
            <a:prstGeom prst="rect">
              <a:avLst/>
            </a:prstGeom>
            <a:noFill/>
            <a:ln w="9525">
              <a:noFill/>
              <a:miter lim="800000"/>
              <a:headEnd/>
              <a:tailEnd/>
            </a:ln>
            <a:effectLst/>
          </p:spPr>
          <p:txBody>
            <a:bodyPr wrap="none">
              <a:spAutoFit/>
            </a:bodyPr>
            <a:lstStyle/>
            <a:p>
              <a:r>
                <a:rPr lang="en-US" sz="2400">
                  <a:solidFill>
                    <a:srgbClr val="FFFF00"/>
                  </a:solidFill>
                </a:rPr>
                <a:t>wind</a:t>
              </a:r>
            </a:p>
          </p:txBody>
        </p:sp>
      </p:grpSp>
      <p:sp>
        <p:nvSpPr>
          <p:cNvPr id="63497" name="Text Box 9"/>
          <p:cNvSpPr txBox="1">
            <a:spLocks noChangeArrowheads="1"/>
          </p:cNvSpPr>
          <p:nvPr/>
        </p:nvSpPr>
        <p:spPr bwMode="auto">
          <a:xfrm>
            <a:off x="3546475" y="268288"/>
            <a:ext cx="1856798" cy="457200"/>
          </a:xfrm>
          <a:prstGeom prst="rect">
            <a:avLst/>
          </a:prstGeom>
          <a:noFill/>
          <a:ln w="9525">
            <a:noFill/>
            <a:miter lim="800000"/>
            <a:headEnd/>
            <a:tailEnd/>
          </a:ln>
          <a:effectLst/>
        </p:spPr>
        <p:txBody>
          <a:bodyPr wrap="square">
            <a:spAutoFit/>
          </a:bodyPr>
          <a:lstStyle/>
          <a:p>
            <a:r>
              <a:rPr lang="en-US" sz="2400"/>
              <a:t>Hurricanes</a:t>
            </a:r>
          </a:p>
        </p:txBody>
      </p:sp>
      <p:grpSp>
        <p:nvGrpSpPr>
          <p:cNvPr id="63524" name="Group 36"/>
          <p:cNvGrpSpPr>
            <a:grpSpLocks/>
          </p:cNvGrpSpPr>
          <p:nvPr/>
        </p:nvGrpSpPr>
        <p:grpSpPr bwMode="auto">
          <a:xfrm>
            <a:off x="6526213" y="0"/>
            <a:ext cx="2617787" cy="2157413"/>
            <a:chOff x="4111" y="0"/>
            <a:chExt cx="1649" cy="1359"/>
          </a:xfrm>
        </p:grpSpPr>
        <p:pic>
          <p:nvPicPr>
            <p:cNvPr id="63505" name="Picture 17" descr="earth_l"/>
            <p:cNvPicPr>
              <a:picLocks noChangeAspect="1" noChangeArrowheads="1"/>
            </p:cNvPicPr>
            <p:nvPr/>
          </p:nvPicPr>
          <p:blipFill>
            <a:blip r:embed="rId4" cstate="print">
              <a:clrChange>
                <a:clrFrom>
                  <a:srgbClr val="000000"/>
                </a:clrFrom>
                <a:clrTo>
                  <a:srgbClr val="000000">
                    <a:alpha val="0"/>
                  </a:srgbClr>
                </a:clrTo>
              </a:clrChange>
            </a:blip>
            <a:srcRect l="14496" r="15079" b="2948"/>
            <a:stretch>
              <a:fillRect/>
            </a:stretch>
          </p:blipFill>
          <p:spPr bwMode="auto">
            <a:xfrm>
              <a:off x="4111" y="0"/>
              <a:ext cx="1359" cy="1359"/>
            </a:xfrm>
            <a:prstGeom prst="rect">
              <a:avLst/>
            </a:prstGeom>
            <a:noFill/>
          </p:spPr>
        </p:pic>
        <p:sp>
          <p:nvSpPr>
            <p:cNvPr id="63506" name="Line 18"/>
            <p:cNvSpPr>
              <a:spLocks noChangeShapeType="1"/>
            </p:cNvSpPr>
            <p:nvPr/>
          </p:nvSpPr>
          <p:spPr bwMode="auto">
            <a:xfrm>
              <a:off x="4326" y="265"/>
              <a:ext cx="1022" cy="6"/>
            </a:xfrm>
            <a:prstGeom prst="line">
              <a:avLst/>
            </a:prstGeom>
            <a:noFill/>
            <a:ln w="63500">
              <a:solidFill>
                <a:srgbClr val="FFFFFF"/>
              </a:solidFill>
              <a:round/>
              <a:headEnd/>
              <a:tailEnd/>
            </a:ln>
            <a:effectLst/>
          </p:spPr>
          <p:txBody>
            <a:bodyPr/>
            <a:lstStyle/>
            <a:p>
              <a:endParaRPr lang="en-US"/>
            </a:p>
          </p:txBody>
        </p:sp>
        <p:sp>
          <p:nvSpPr>
            <p:cNvPr id="63507" name="Line 19"/>
            <p:cNvSpPr>
              <a:spLocks noChangeShapeType="1"/>
            </p:cNvSpPr>
            <p:nvPr/>
          </p:nvSpPr>
          <p:spPr bwMode="auto">
            <a:xfrm>
              <a:off x="4153" y="508"/>
              <a:ext cx="1265" cy="5"/>
            </a:xfrm>
            <a:prstGeom prst="line">
              <a:avLst/>
            </a:prstGeom>
            <a:noFill/>
            <a:ln w="63500">
              <a:solidFill>
                <a:srgbClr val="FFFFFF"/>
              </a:solidFill>
              <a:round/>
              <a:headEnd/>
              <a:tailEnd/>
            </a:ln>
            <a:effectLst/>
          </p:spPr>
          <p:txBody>
            <a:bodyPr/>
            <a:lstStyle/>
            <a:p>
              <a:endParaRPr lang="en-US"/>
            </a:p>
          </p:txBody>
        </p:sp>
        <p:sp>
          <p:nvSpPr>
            <p:cNvPr id="63508" name="Line 20"/>
            <p:cNvSpPr>
              <a:spLocks noChangeShapeType="1"/>
            </p:cNvSpPr>
            <p:nvPr/>
          </p:nvSpPr>
          <p:spPr bwMode="auto">
            <a:xfrm>
              <a:off x="4157" y="722"/>
              <a:ext cx="1245" cy="0"/>
            </a:xfrm>
            <a:prstGeom prst="line">
              <a:avLst/>
            </a:prstGeom>
            <a:noFill/>
            <a:ln w="63500">
              <a:solidFill>
                <a:srgbClr val="FFFFFF"/>
              </a:solidFill>
              <a:round/>
              <a:headEnd/>
              <a:tailEnd/>
            </a:ln>
            <a:effectLst/>
          </p:spPr>
          <p:txBody>
            <a:bodyPr/>
            <a:lstStyle/>
            <a:p>
              <a:endParaRPr lang="en-US"/>
            </a:p>
          </p:txBody>
        </p:sp>
        <p:sp>
          <p:nvSpPr>
            <p:cNvPr id="63509" name="Text Box 21"/>
            <p:cNvSpPr txBox="1">
              <a:spLocks noChangeArrowheads="1"/>
            </p:cNvSpPr>
            <p:nvPr/>
          </p:nvSpPr>
          <p:spPr bwMode="auto">
            <a:xfrm>
              <a:off x="5405" y="431"/>
              <a:ext cx="352" cy="250"/>
            </a:xfrm>
            <a:prstGeom prst="rect">
              <a:avLst/>
            </a:prstGeom>
            <a:noFill/>
            <a:ln w="9525">
              <a:noFill/>
              <a:miter lim="800000"/>
              <a:headEnd/>
              <a:tailEnd/>
            </a:ln>
            <a:effectLst/>
          </p:spPr>
          <p:txBody>
            <a:bodyPr wrap="none">
              <a:spAutoFit/>
            </a:bodyPr>
            <a:lstStyle/>
            <a:p>
              <a:r>
                <a:rPr lang="en-US" sz="2000"/>
                <a:t>30</a:t>
              </a:r>
              <a:r>
                <a:rPr lang="en-US" sz="2000" baseline="30000"/>
                <a:t>o</a:t>
              </a:r>
            </a:p>
          </p:txBody>
        </p:sp>
        <p:sp>
          <p:nvSpPr>
            <p:cNvPr id="63510" name="Text Box 22"/>
            <p:cNvSpPr txBox="1">
              <a:spLocks noChangeArrowheads="1"/>
            </p:cNvSpPr>
            <p:nvPr/>
          </p:nvSpPr>
          <p:spPr bwMode="auto">
            <a:xfrm>
              <a:off x="5422" y="642"/>
              <a:ext cx="294" cy="288"/>
            </a:xfrm>
            <a:prstGeom prst="rect">
              <a:avLst/>
            </a:prstGeom>
            <a:noFill/>
            <a:ln w="9525">
              <a:noFill/>
              <a:miter lim="800000"/>
              <a:headEnd/>
              <a:tailEnd/>
            </a:ln>
            <a:effectLst/>
          </p:spPr>
          <p:txBody>
            <a:bodyPr wrap="none">
              <a:spAutoFit/>
            </a:bodyPr>
            <a:lstStyle/>
            <a:p>
              <a:r>
                <a:rPr lang="en-US" sz="2400"/>
                <a:t>0</a:t>
              </a:r>
              <a:r>
                <a:rPr lang="en-US" sz="2400" baseline="30000"/>
                <a:t>o</a:t>
              </a:r>
            </a:p>
          </p:txBody>
        </p:sp>
        <p:sp>
          <p:nvSpPr>
            <p:cNvPr id="63511" name="Text Box 23"/>
            <p:cNvSpPr txBox="1">
              <a:spLocks noChangeArrowheads="1"/>
            </p:cNvSpPr>
            <p:nvPr/>
          </p:nvSpPr>
          <p:spPr bwMode="auto">
            <a:xfrm>
              <a:off x="5408" y="199"/>
              <a:ext cx="352" cy="250"/>
            </a:xfrm>
            <a:prstGeom prst="rect">
              <a:avLst/>
            </a:prstGeom>
            <a:noFill/>
            <a:ln w="9525">
              <a:noFill/>
              <a:miter lim="800000"/>
              <a:headEnd/>
              <a:tailEnd/>
            </a:ln>
            <a:effectLst/>
          </p:spPr>
          <p:txBody>
            <a:bodyPr wrap="none">
              <a:spAutoFit/>
            </a:bodyPr>
            <a:lstStyle/>
            <a:p>
              <a:r>
                <a:rPr lang="en-US" sz="2000"/>
                <a:t>60</a:t>
              </a:r>
              <a:r>
                <a:rPr lang="en-US" sz="2000" baseline="30000"/>
                <a:t>o</a:t>
              </a:r>
            </a:p>
          </p:txBody>
        </p:sp>
        <p:grpSp>
          <p:nvGrpSpPr>
            <p:cNvPr id="63512" name="Group 24"/>
            <p:cNvGrpSpPr>
              <a:grpSpLocks/>
            </p:cNvGrpSpPr>
            <p:nvPr/>
          </p:nvGrpSpPr>
          <p:grpSpPr bwMode="auto">
            <a:xfrm>
              <a:off x="4438" y="301"/>
              <a:ext cx="584" cy="178"/>
              <a:chOff x="2107" y="1451"/>
              <a:chExt cx="1061" cy="350"/>
            </a:xfrm>
          </p:grpSpPr>
          <p:sp>
            <p:nvSpPr>
              <p:cNvPr id="63513" name="Line 25"/>
              <p:cNvSpPr>
                <a:spLocks noChangeShapeType="1"/>
              </p:cNvSpPr>
              <p:nvPr/>
            </p:nvSpPr>
            <p:spPr bwMode="auto">
              <a:xfrm flipV="1">
                <a:off x="2609" y="1457"/>
                <a:ext cx="0" cy="327"/>
              </a:xfrm>
              <a:prstGeom prst="line">
                <a:avLst/>
              </a:prstGeom>
              <a:noFill/>
              <a:ln w="63500">
                <a:solidFill>
                  <a:srgbClr val="FFFF00"/>
                </a:solidFill>
                <a:round/>
                <a:headEnd/>
                <a:tailEnd type="triangle" w="med" len="med"/>
              </a:ln>
              <a:effectLst/>
            </p:spPr>
            <p:txBody>
              <a:bodyPr/>
              <a:lstStyle/>
              <a:p>
                <a:endParaRPr lang="en-US"/>
              </a:p>
            </p:txBody>
          </p:sp>
          <p:sp>
            <p:nvSpPr>
              <p:cNvPr id="63514" name="Line 26"/>
              <p:cNvSpPr>
                <a:spLocks noChangeShapeType="1"/>
              </p:cNvSpPr>
              <p:nvPr/>
            </p:nvSpPr>
            <p:spPr bwMode="auto">
              <a:xfrm flipV="1">
                <a:off x="2897" y="1473"/>
                <a:ext cx="0" cy="327"/>
              </a:xfrm>
              <a:prstGeom prst="line">
                <a:avLst/>
              </a:prstGeom>
              <a:noFill/>
              <a:ln w="63500">
                <a:solidFill>
                  <a:srgbClr val="FFFF00"/>
                </a:solidFill>
                <a:round/>
                <a:headEnd/>
                <a:tailEnd type="triangle" w="med" len="med"/>
              </a:ln>
              <a:effectLst/>
            </p:spPr>
            <p:txBody>
              <a:bodyPr/>
              <a:lstStyle/>
              <a:p>
                <a:endParaRPr lang="en-US"/>
              </a:p>
            </p:txBody>
          </p:sp>
          <p:sp>
            <p:nvSpPr>
              <p:cNvPr id="63515" name="Line 27"/>
              <p:cNvSpPr>
                <a:spLocks noChangeShapeType="1"/>
              </p:cNvSpPr>
              <p:nvPr/>
            </p:nvSpPr>
            <p:spPr bwMode="auto">
              <a:xfrm flipV="1">
                <a:off x="2107" y="1451"/>
                <a:ext cx="0" cy="327"/>
              </a:xfrm>
              <a:prstGeom prst="line">
                <a:avLst/>
              </a:prstGeom>
              <a:noFill/>
              <a:ln w="63500">
                <a:solidFill>
                  <a:srgbClr val="FFFF00"/>
                </a:solidFill>
                <a:round/>
                <a:headEnd/>
                <a:tailEnd type="triangle" w="med" len="med"/>
              </a:ln>
              <a:effectLst/>
            </p:spPr>
            <p:txBody>
              <a:bodyPr/>
              <a:lstStyle/>
              <a:p>
                <a:endParaRPr lang="en-US"/>
              </a:p>
            </p:txBody>
          </p:sp>
          <p:sp>
            <p:nvSpPr>
              <p:cNvPr id="63516" name="Line 28"/>
              <p:cNvSpPr>
                <a:spLocks noChangeShapeType="1"/>
              </p:cNvSpPr>
              <p:nvPr/>
            </p:nvSpPr>
            <p:spPr bwMode="auto">
              <a:xfrm flipV="1">
                <a:off x="2321" y="1461"/>
                <a:ext cx="0" cy="327"/>
              </a:xfrm>
              <a:prstGeom prst="line">
                <a:avLst/>
              </a:prstGeom>
              <a:noFill/>
              <a:ln w="63500">
                <a:solidFill>
                  <a:srgbClr val="FFFF00"/>
                </a:solidFill>
                <a:round/>
                <a:headEnd/>
                <a:tailEnd type="triangle" w="med" len="med"/>
              </a:ln>
              <a:effectLst/>
            </p:spPr>
            <p:txBody>
              <a:bodyPr/>
              <a:lstStyle/>
              <a:p>
                <a:endParaRPr lang="en-US"/>
              </a:p>
            </p:txBody>
          </p:sp>
          <p:sp>
            <p:nvSpPr>
              <p:cNvPr id="63517" name="Line 29"/>
              <p:cNvSpPr>
                <a:spLocks noChangeShapeType="1"/>
              </p:cNvSpPr>
              <p:nvPr/>
            </p:nvSpPr>
            <p:spPr bwMode="auto">
              <a:xfrm flipV="1">
                <a:off x="3168" y="1474"/>
                <a:ext cx="0" cy="327"/>
              </a:xfrm>
              <a:prstGeom prst="line">
                <a:avLst/>
              </a:prstGeom>
              <a:noFill/>
              <a:ln w="63500">
                <a:solidFill>
                  <a:srgbClr val="FFFF00"/>
                </a:solidFill>
                <a:round/>
                <a:headEnd/>
                <a:tailEnd type="triangle" w="med" len="med"/>
              </a:ln>
              <a:effectLst/>
            </p:spPr>
            <p:txBody>
              <a:bodyPr/>
              <a:lstStyle/>
              <a:p>
                <a:endParaRPr lang="en-US"/>
              </a:p>
            </p:txBody>
          </p:sp>
        </p:grpSp>
        <p:grpSp>
          <p:nvGrpSpPr>
            <p:cNvPr id="63518" name="Group 30"/>
            <p:cNvGrpSpPr>
              <a:grpSpLocks/>
            </p:cNvGrpSpPr>
            <p:nvPr/>
          </p:nvGrpSpPr>
          <p:grpSpPr bwMode="auto">
            <a:xfrm>
              <a:off x="4438" y="542"/>
              <a:ext cx="575" cy="161"/>
              <a:chOff x="2107" y="1925"/>
              <a:chExt cx="1045" cy="317"/>
            </a:xfrm>
          </p:grpSpPr>
          <p:sp>
            <p:nvSpPr>
              <p:cNvPr id="63519" name="Line 31"/>
              <p:cNvSpPr>
                <a:spLocks noChangeShapeType="1"/>
              </p:cNvSpPr>
              <p:nvPr/>
            </p:nvSpPr>
            <p:spPr bwMode="auto">
              <a:xfrm>
                <a:off x="2327" y="1931"/>
                <a:ext cx="0" cy="271"/>
              </a:xfrm>
              <a:prstGeom prst="line">
                <a:avLst/>
              </a:prstGeom>
              <a:noFill/>
              <a:ln w="63500">
                <a:solidFill>
                  <a:srgbClr val="FFFF00"/>
                </a:solidFill>
                <a:round/>
                <a:headEnd/>
                <a:tailEnd type="triangle" w="med" len="med"/>
              </a:ln>
              <a:effectLst/>
            </p:spPr>
            <p:txBody>
              <a:bodyPr/>
              <a:lstStyle/>
              <a:p>
                <a:endParaRPr lang="en-US"/>
              </a:p>
            </p:txBody>
          </p:sp>
          <p:sp>
            <p:nvSpPr>
              <p:cNvPr id="63520" name="Line 32"/>
              <p:cNvSpPr>
                <a:spLocks noChangeShapeType="1"/>
              </p:cNvSpPr>
              <p:nvPr/>
            </p:nvSpPr>
            <p:spPr bwMode="auto">
              <a:xfrm>
                <a:off x="2614" y="1925"/>
                <a:ext cx="0" cy="271"/>
              </a:xfrm>
              <a:prstGeom prst="line">
                <a:avLst/>
              </a:prstGeom>
              <a:noFill/>
              <a:ln w="63500">
                <a:solidFill>
                  <a:srgbClr val="FFFF00"/>
                </a:solidFill>
                <a:round/>
                <a:headEnd/>
                <a:tailEnd type="triangle" w="med" len="med"/>
              </a:ln>
              <a:effectLst/>
            </p:spPr>
            <p:txBody>
              <a:bodyPr/>
              <a:lstStyle/>
              <a:p>
                <a:endParaRPr lang="en-US"/>
              </a:p>
            </p:txBody>
          </p:sp>
          <p:sp>
            <p:nvSpPr>
              <p:cNvPr id="63521" name="Line 33"/>
              <p:cNvSpPr>
                <a:spLocks noChangeShapeType="1"/>
              </p:cNvSpPr>
              <p:nvPr/>
            </p:nvSpPr>
            <p:spPr bwMode="auto">
              <a:xfrm>
                <a:off x="2898" y="1927"/>
                <a:ext cx="0" cy="271"/>
              </a:xfrm>
              <a:prstGeom prst="line">
                <a:avLst/>
              </a:prstGeom>
              <a:noFill/>
              <a:ln w="63500">
                <a:solidFill>
                  <a:srgbClr val="FFFF00"/>
                </a:solidFill>
                <a:round/>
                <a:headEnd/>
                <a:tailEnd type="triangle" w="med" len="med"/>
              </a:ln>
              <a:effectLst/>
            </p:spPr>
            <p:txBody>
              <a:bodyPr/>
              <a:lstStyle/>
              <a:p>
                <a:endParaRPr lang="en-US"/>
              </a:p>
            </p:txBody>
          </p:sp>
          <p:sp>
            <p:nvSpPr>
              <p:cNvPr id="63522" name="Line 34"/>
              <p:cNvSpPr>
                <a:spLocks noChangeShapeType="1"/>
              </p:cNvSpPr>
              <p:nvPr/>
            </p:nvSpPr>
            <p:spPr bwMode="auto">
              <a:xfrm>
                <a:off x="2107" y="1971"/>
                <a:ext cx="0" cy="271"/>
              </a:xfrm>
              <a:prstGeom prst="line">
                <a:avLst/>
              </a:prstGeom>
              <a:noFill/>
              <a:ln w="63500">
                <a:solidFill>
                  <a:srgbClr val="FFFF00"/>
                </a:solidFill>
                <a:round/>
                <a:headEnd/>
                <a:tailEnd type="triangle" w="med" len="med"/>
              </a:ln>
              <a:effectLst/>
            </p:spPr>
            <p:txBody>
              <a:bodyPr/>
              <a:lstStyle/>
              <a:p>
                <a:endParaRPr lang="en-US"/>
              </a:p>
            </p:txBody>
          </p:sp>
          <p:sp>
            <p:nvSpPr>
              <p:cNvPr id="63523" name="Line 35"/>
              <p:cNvSpPr>
                <a:spLocks noChangeShapeType="1"/>
              </p:cNvSpPr>
              <p:nvPr/>
            </p:nvSpPr>
            <p:spPr bwMode="auto">
              <a:xfrm>
                <a:off x="3152" y="1955"/>
                <a:ext cx="0" cy="271"/>
              </a:xfrm>
              <a:prstGeom prst="line">
                <a:avLst/>
              </a:prstGeom>
              <a:noFill/>
              <a:ln w="63500">
                <a:solidFill>
                  <a:srgbClr val="FFFF00"/>
                </a:solidFill>
                <a:round/>
                <a:headEnd/>
                <a:tailEnd type="triangle" w="med" len="med"/>
              </a:ln>
              <a:effectLst/>
            </p:spPr>
            <p:txBody>
              <a:bodyPr/>
              <a:lstStyle/>
              <a:p>
                <a:endParaRPr lang="en-US"/>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2000"/>
                                        <p:tgtEl>
                                          <p:spTgt spid="634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491"/>
                                        </p:tgtEl>
                                        <p:attrNameLst>
                                          <p:attrName>style.visibility</p:attrName>
                                        </p:attrNameLst>
                                      </p:cBhvr>
                                      <p:to>
                                        <p:strVal val="visible"/>
                                      </p:to>
                                    </p:set>
                                    <p:animEffect transition="in" filter="fade">
                                      <p:cBhvr>
                                        <p:cTn id="10" dur="2000"/>
                                        <p:tgtEl>
                                          <p:spTgt spid="634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492"/>
                                        </p:tgtEl>
                                        <p:attrNameLst>
                                          <p:attrName>style.visibility</p:attrName>
                                        </p:attrNameLst>
                                      </p:cBhvr>
                                      <p:to>
                                        <p:strVal val="visible"/>
                                      </p:to>
                                    </p:set>
                                    <p:animEffect transition="in" filter="fade">
                                      <p:cBhvr>
                                        <p:cTn id="13" dur="2000"/>
                                        <p:tgtEl>
                                          <p:spTgt spid="634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493"/>
                                        </p:tgtEl>
                                        <p:attrNameLst>
                                          <p:attrName>style.visibility</p:attrName>
                                        </p:attrNameLst>
                                      </p:cBhvr>
                                      <p:to>
                                        <p:strVal val="visible"/>
                                      </p:to>
                                    </p:set>
                                    <p:animEffect transition="in" filter="fade">
                                      <p:cBhvr>
                                        <p:cTn id="16" dur="2000"/>
                                        <p:tgtEl>
                                          <p:spTgt spid="6349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494"/>
                                        </p:tgtEl>
                                        <p:attrNameLst>
                                          <p:attrName>style.visibility</p:attrName>
                                        </p:attrNameLst>
                                      </p:cBhvr>
                                      <p:to>
                                        <p:strVal val="visible"/>
                                      </p:to>
                                    </p:set>
                                    <p:animEffect transition="in" filter="fade">
                                      <p:cBhvr>
                                        <p:cTn id="19" dur="2000"/>
                                        <p:tgtEl>
                                          <p:spTgt spid="6349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3504"/>
                                        </p:tgtEl>
                                        <p:attrNameLst>
                                          <p:attrName>style.visibility</p:attrName>
                                        </p:attrNameLst>
                                      </p:cBhvr>
                                      <p:to>
                                        <p:strVal val="visible"/>
                                      </p:to>
                                    </p:set>
                                    <p:animEffect transition="in" filter="fade">
                                      <p:cBhvr>
                                        <p:cTn id="24" dur="2000"/>
                                        <p:tgtEl>
                                          <p:spTgt spid="63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P spid="63492" grpId="0" animBg="1"/>
      <p:bldP spid="63493" grpId="0"/>
      <p:bldP spid="6349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earth_l"/>
          <p:cNvPicPr>
            <a:picLocks noChangeAspect="1" noChangeArrowheads="1"/>
          </p:cNvPicPr>
          <p:nvPr/>
        </p:nvPicPr>
        <p:blipFill>
          <a:blip r:embed="rId3" cstate="print">
            <a:clrChange>
              <a:clrFrom>
                <a:srgbClr val="000000"/>
              </a:clrFrom>
              <a:clrTo>
                <a:srgbClr val="000000">
                  <a:alpha val="0"/>
                </a:srgbClr>
              </a:clrTo>
            </a:clrChange>
          </a:blip>
          <a:srcRect l="14496" r="15079" b="2948"/>
          <a:stretch>
            <a:fillRect/>
          </a:stretch>
        </p:blipFill>
        <p:spPr bwMode="auto">
          <a:xfrm>
            <a:off x="3943350" y="1263650"/>
            <a:ext cx="3917950" cy="4240213"/>
          </a:xfrm>
          <a:prstGeom prst="rect">
            <a:avLst/>
          </a:prstGeom>
          <a:noFill/>
        </p:spPr>
      </p:pic>
      <p:sp>
        <p:nvSpPr>
          <p:cNvPr id="64515" name="Line 3"/>
          <p:cNvSpPr>
            <a:spLocks noChangeShapeType="1"/>
          </p:cNvSpPr>
          <p:nvPr/>
        </p:nvSpPr>
        <p:spPr bwMode="auto">
          <a:xfrm>
            <a:off x="4560888" y="2090738"/>
            <a:ext cx="2947987" cy="19050"/>
          </a:xfrm>
          <a:prstGeom prst="line">
            <a:avLst/>
          </a:prstGeom>
          <a:noFill/>
          <a:ln w="63500">
            <a:solidFill>
              <a:srgbClr val="FFFFFF"/>
            </a:solidFill>
            <a:round/>
            <a:headEnd/>
            <a:tailEnd/>
          </a:ln>
          <a:effectLst/>
        </p:spPr>
        <p:txBody>
          <a:bodyPr/>
          <a:lstStyle/>
          <a:p>
            <a:endParaRPr lang="en-US"/>
          </a:p>
        </p:txBody>
      </p:sp>
      <p:sp>
        <p:nvSpPr>
          <p:cNvPr id="64516" name="Line 4"/>
          <p:cNvSpPr>
            <a:spLocks noChangeShapeType="1"/>
          </p:cNvSpPr>
          <p:nvPr/>
        </p:nvSpPr>
        <p:spPr bwMode="auto">
          <a:xfrm>
            <a:off x="4062413" y="2847975"/>
            <a:ext cx="3648075" cy="17463"/>
          </a:xfrm>
          <a:prstGeom prst="line">
            <a:avLst/>
          </a:prstGeom>
          <a:noFill/>
          <a:ln w="63500">
            <a:solidFill>
              <a:srgbClr val="FFFFFF"/>
            </a:solidFill>
            <a:round/>
            <a:headEnd/>
            <a:tailEnd/>
          </a:ln>
          <a:effectLst/>
        </p:spPr>
        <p:txBody>
          <a:bodyPr/>
          <a:lstStyle/>
          <a:p>
            <a:endParaRPr lang="en-US"/>
          </a:p>
        </p:txBody>
      </p:sp>
      <p:sp>
        <p:nvSpPr>
          <p:cNvPr id="64517" name="Line 5"/>
          <p:cNvSpPr>
            <a:spLocks noChangeShapeType="1"/>
          </p:cNvSpPr>
          <p:nvPr/>
        </p:nvSpPr>
        <p:spPr bwMode="auto">
          <a:xfrm>
            <a:off x="4073525" y="3517900"/>
            <a:ext cx="3590925" cy="0"/>
          </a:xfrm>
          <a:prstGeom prst="line">
            <a:avLst/>
          </a:prstGeom>
          <a:noFill/>
          <a:ln w="63500">
            <a:solidFill>
              <a:srgbClr val="FFFFFF"/>
            </a:solidFill>
            <a:round/>
            <a:headEnd/>
            <a:tailEnd/>
          </a:ln>
          <a:effectLst/>
        </p:spPr>
        <p:txBody>
          <a:bodyPr/>
          <a:lstStyle/>
          <a:p>
            <a:endParaRPr lang="en-US"/>
          </a:p>
        </p:txBody>
      </p:sp>
      <p:sp>
        <p:nvSpPr>
          <p:cNvPr id="64518" name="Text Box 6"/>
          <p:cNvSpPr txBox="1">
            <a:spLocks noChangeArrowheads="1"/>
          </p:cNvSpPr>
          <p:nvPr/>
        </p:nvSpPr>
        <p:spPr bwMode="auto">
          <a:xfrm>
            <a:off x="7675563" y="2611438"/>
            <a:ext cx="558800" cy="396875"/>
          </a:xfrm>
          <a:prstGeom prst="rect">
            <a:avLst/>
          </a:prstGeom>
          <a:noFill/>
          <a:ln w="9525">
            <a:noFill/>
            <a:miter lim="800000"/>
            <a:headEnd/>
            <a:tailEnd/>
          </a:ln>
          <a:effectLst/>
        </p:spPr>
        <p:txBody>
          <a:bodyPr wrap="none">
            <a:spAutoFit/>
          </a:bodyPr>
          <a:lstStyle/>
          <a:p>
            <a:r>
              <a:rPr lang="en-US" sz="2000"/>
              <a:t>30</a:t>
            </a:r>
            <a:r>
              <a:rPr lang="en-US" sz="2000" baseline="30000"/>
              <a:t>o</a:t>
            </a:r>
          </a:p>
        </p:txBody>
      </p:sp>
      <p:sp>
        <p:nvSpPr>
          <p:cNvPr id="64519" name="Text Box 7"/>
          <p:cNvSpPr txBox="1">
            <a:spLocks noChangeArrowheads="1"/>
          </p:cNvSpPr>
          <p:nvPr/>
        </p:nvSpPr>
        <p:spPr bwMode="auto">
          <a:xfrm>
            <a:off x="7721600" y="3265488"/>
            <a:ext cx="466725" cy="457200"/>
          </a:xfrm>
          <a:prstGeom prst="rect">
            <a:avLst/>
          </a:prstGeom>
          <a:noFill/>
          <a:ln w="9525">
            <a:noFill/>
            <a:miter lim="800000"/>
            <a:headEnd/>
            <a:tailEnd/>
          </a:ln>
          <a:effectLst/>
        </p:spPr>
        <p:txBody>
          <a:bodyPr wrap="none">
            <a:spAutoFit/>
          </a:bodyPr>
          <a:lstStyle/>
          <a:p>
            <a:r>
              <a:rPr lang="en-US" sz="2400"/>
              <a:t>0</a:t>
            </a:r>
            <a:r>
              <a:rPr lang="en-US" sz="2400" baseline="30000"/>
              <a:t>o</a:t>
            </a:r>
          </a:p>
        </p:txBody>
      </p:sp>
      <p:sp>
        <p:nvSpPr>
          <p:cNvPr id="64520" name="Text Box 8"/>
          <p:cNvSpPr txBox="1">
            <a:spLocks noChangeArrowheads="1"/>
          </p:cNvSpPr>
          <p:nvPr/>
        </p:nvSpPr>
        <p:spPr bwMode="auto">
          <a:xfrm>
            <a:off x="7683500" y="1884363"/>
            <a:ext cx="558800" cy="396875"/>
          </a:xfrm>
          <a:prstGeom prst="rect">
            <a:avLst/>
          </a:prstGeom>
          <a:noFill/>
          <a:ln w="9525">
            <a:noFill/>
            <a:miter lim="800000"/>
            <a:headEnd/>
            <a:tailEnd/>
          </a:ln>
          <a:effectLst/>
        </p:spPr>
        <p:txBody>
          <a:bodyPr wrap="none">
            <a:spAutoFit/>
          </a:bodyPr>
          <a:lstStyle/>
          <a:p>
            <a:r>
              <a:rPr lang="en-US" sz="2000"/>
              <a:t>60</a:t>
            </a:r>
            <a:r>
              <a:rPr lang="en-US" sz="2000" baseline="30000"/>
              <a:t>o</a:t>
            </a:r>
          </a:p>
        </p:txBody>
      </p:sp>
      <p:sp>
        <p:nvSpPr>
          <p:cNvPr id="64521" name="Freeform 9"/>
          <p:cNvSpPr>
            <a:spLocks/>
          </p:cNvSpPr>
          <p:nvPr/>
        </p:nvSpPr>
        <p:spPr bwMode="auto">
          <a:xfrm>
            <a:off x="5118100" y="1419225"/>
            <a:ext cx="381000" cy="177800"/>
          </a:xfrm>
          <a:custGeom>
            <a:avLst/>
            <a:gdLst/>
            <a:ahLst/>
            <a:cxnLst>
              <a:cxn ang="0">
                <a:pos x="0" y="112"/>
              </a:cxn>
              <a:cxn ang="0">
                <a:pos x="96" y="16"/>
              </a:cxn>
              <a:cxn ang="0">
                <a:pos x="240" y="16"/>
              </a:cxn>
            </a:cxnLst>
            <a:rect l="0" t="0" r="r" b="b"/>
            <a:pathLst>
              <a:path w="240" h="112">
                <a:moveTo>
                  <a:pt x="0" y="112"/>
                </a:moveTo>
                <a:cubicBezTo>
                  <a:pt x="28" y="72"/>
                  <a:pt x="56" y="32"/>
                  <a:pt x="96" y="16"/>
                </a:cubicBezTo>
                <a:cubicBezTo>
                  <a:pt x="136" y="0"/>
                  <a:pt x="216" y="16"/>
                  <a:pt x="240" y="16"/>
                </a:cubicBezTo>
              </a:path>
            </a:pathLst>
          </a:custGeom>
          <a:noFill/>
          <a:ln w="25400">
            <a:solidFill>
              <a:schemeClr val="bg1"/>
            </a:solidFill>
            <a:round/>
            <a:headEnd/>
            <a:tailEnd type="triangle" w="med" len="med"/>
          </a:ln>
          <a:effectLst/>
        </p:spPr>
        <p:txBody>
          <a:bodyPr/>
          <a:lstStyle/>
          <a:p>
            <a:endParaRPr lang="en-US"/>
          </a:p>
        </p:txBody>
      </p:sp>
      <p:grpSp>
        <p:nvGrpSpPr>
          <p:cNvPr id="64522" name="Group 10"/>
          <p:cNvGrpSpPr>
            <a:grpSpLocks/>
          </p:cNvGrpSpPr>
          <p:nvPr/>
        </p:nvGrpSpPr>
        <p:grpSpPr bwMode="auto">
          <a:xfrm>
            <a:off x="4884738" y="2201863"/>
            <a:ext cx="1684337" cy="555625"/>
            <a:chOff x="2107" y="1451"/>
            <a:chExt cx="1061" cy="350"/>
          </a:xfrm>
        </p:grpSpPr>
        <p:sp>
          <p:nvSpPr>
            <p:cNvPr id="64523" name="Line 11"/>
            <p:cNvSpPr>
              <a:spLocks noChangeShapeType="1"/>
            </p:cNvSpPr>
            <p:nvPr/>
          </p:nvSpPr>
          <p:spPr bwMode="auto">
            <a:xfrm flipV="1">
              <a:off x="2609" y="1457"/>
              <a:ext cx="0" cy="327"/>
            </a:xfrm>
            <a:prstGeom prst="line">
              <a:avLst/>
            </a:prstGeom>
            <a:noFill/>
            <a:ln w="63500">
              <a:solidFill>
                <a:srgbClr val="FFFF00"/>
              </a:solidFill>
              <a:round/>
              <a:headEnd/>
              <a:tailEnd type="triangle" w="med" len="med"/>
            </a:ln>
            <a:effectLst/>
          </p:spPr>
          <p:txBody>
            <a:bodyPr/>
            <a:lstStyle/>
            <a:p>
              <a:endParaRPr lang="en-US"/>
            </a:p>
          </p:txBody>
        </p:sp>
        <p:sp>
          <p:nvSpPr>
            <p:cNvPr id="64524" name="Line 12"/>
            <p:cNvSpPr>
              <a:spLocks noChangeShapeType="1"/>
            </p:cNvSpPr>
            <p:nvPr/>
          </p:nvSpPr>
          <p:spPr bwMode="auto">
            <a:xfrm flipV="1">
              <a:off x="2897" y="1473"/>
              <a:ext cx="0" cy="327"/>
            </a:xfrm>
            <a:prstGeom prst="line">
              <a:avLst/>
            </a:prstGeom>
            <a:noFill/>
            <a:ln w="63500">
              <a:solidFill>
                <a:srgbClr val="FFFF00"/>
              </a:solidFill>
              <a:round/>
              <a:headEnd/>
              <a:tailEnd type="triangle" w="med" len="med"/>
            </a:ln>
            <a:effectLst/>
          </p:spPr>
          <p:txBody>
            <a:bodyPr/>
            <a:lstStyle/>
            <a:p>
              <a:endParaRPr lang="en-US"/>
            </a:p>
          </p:txBody>
        </p:sp>
        <p:sp>
          <p:nvSpPr>
            <p:cNvPr id="64525" name="Line 13"/>
            <p:cNvSpPr>
              <a:spLocks noChangeShapeType="1"/>
            </p:cNvSpPr>
            <p:nvPr/>
          </p:nvSpPr>
          <p:spPr bwMode="auto">
            <a:xfrm flipV="1">
              <a:off x="2107" y="1451"/>
              <a:ext cx="0" cy="327"/>
            </a:xfrm>
            <a:prstGeom prst="line">
              <a:avLst/>
            </a:prstGeom>
            <a:noFill/>
            <a:ln w="63500">
              <a:solidFill>
                <a:srgbClr val="FFFF00"/>
              </a:solidFill>
              <a:round/>
              <a:headEnd/>
              <a:tailEnd type="triangle" w="med" len="med"/>
            </a:ln>
            <a:effectLst/>
          </p:spPr>
          <p:txBody>
            <a:bodyPr/>
            <a:lstStyle/>
            <a:p>
              <a:endParaRPr lang="en-US"/>
            </a:p>
          </p:txBody>
        </p:sp>
        <p:sp>
          <p:nvSpPr>
            <p:cNvPr id="64526" name="Line 14"/>
            <p:cNvSpPr>
              <a:spLocks noChangeShapeType="1"/>
            </p:cNvSpPr>
            <p:nvPr/>
          </p:nvSpPr>
          <p:spPr bwMode="auto">
            <a:xfrm flipV="1">
              <a:off x="2321" y="1461"/>
              <a:ext cx="0" cy="327"/>
            </a:xfrm>
            <a:prstGeom prst="line">
              <a:avLst/>
            </a:prstGeom>
            <a:noFill/>
            <a:ln w="63500">
              <a:solidFill>
                <a:srgbClr val="FFFF00"/>
              </a:solidFill>
              <a:round/>
              <a:headEnd/>
              <a:tailEnd type="triangle" w="med" len="med"/>
            </a:ln>
            <a:effectLst/>
          </p:spPr>
          <p:txBody>
            <a:bodyPr/>
            <a:lstStyle/>
            <a:p>
              <a:endParaRPr lang="en-US"/>
            </a:p>
          </p:txBody>
        </p:sp>
        <p:sp>
          <p:nvSpPr>
            <p:cNvPr id="64527" name="Line 15"/>
            <p:cNvSpPr>
              <a:spLocks noChangeShapeType="1"/>
            </p:cNvSpPr>
            <p:nvPr/>
          </p:nvSpPr>
          <p:spPr bwMode="auto">
            <a:xfrm flipV="1">
              <a:off x="3168" y="1474"/>
              <a:ext cx="0" cy="327"/>
            </a:xfrm>
            <a:prstGeom prst="line">
              <a:avLst/>
            </a:prstGeom>
            <a:noFill/>
            <a:ln w="63500">
              <a:solidFill>
                <a:srgbClr val="FFFF00"/>
              </a:solidFill>
              <a:round/>
              <a:headEnd/>
              <a:tailEnd type="triangle" w="med" len="med"/>
            </a:ln>
            <a:effectLst/>
          </p:spPr>
          <p:txBody>
            <a:bodyPr/>
            <a:lstStyle/>
            <a:p>
              <a:endParaRPr lang="en-US"/>
            </a:p>
          </p:txBody>
        </p:sp>
      </p:grpSp>
      <p:grpSp>
        <p:nvGrpSpPr>
          <p:cNvPr id="64528" name="Group 16"/>
          <p:cNvGrpSpPr>
            <a:grpSpLocks/>
          </p:cNvGrpSpPr>
          <p:nvPr/>
        </p:nvGrpSpPr>
        <p:grpSpPr bwMode="auto">
          <a:xfrm>
            <a:off x="4884738" y="2954338"/>
            <a:ext cx="1658937" cy="503237"/>
            <a:chOff x="2107" y="1925"/>
            <a:chExt cx="1045" cy="317"/>
          </a:xfrm>
        </p:grpSpPr>
        <p:sp>
          <p:nvSpPr>
            <p:cNvPr id="64529" name="Line 17"/>
            <p:cNvSpPr>
              <a:spLocks noChangeShapeType="1"/>
            </p:cNvSpPr>
            <p:nvPr/>
          </p:nvSpPr>
          <p:spPr bwMode="auto">
            <a:xfrm>
              <a:off x="2327" y="1931"/>
              <a:ext cx="0" cy="271"/>
            </a:xfrm>
            <a:prstGeom prst="line">
              <a:avLst/>
            </a:prstGeom>
            <a:noFill/>
            <a:ln w="63500">
              <a:solidFill>
                <a:srgbClr val="FFFF00"/>
              </a:solidFill>
              <a:round/>
              <a:headEnd/>
              <a:tailEnd type="triangle" w="med" len="med"/>
            </a:ln>
            <a:effectLst/>
          </p:spPr>
          <p:txBody>
            <a:bodyPr/>
            <a:lstStyle/>
            <a:p>
              <a:endParaRPr lang="en-US"/>
            </a:p>
          </p:txBody>
        </p:sp>
        <p:sp>
          <p:nvSpPr>
            <p:cNvPr id="64530" name="Line 18"/>
            <p:cNvSpPr>
              <a:spLocks noChangeShapeType="1"/>
            </p:cNvSpPr>
            <p:nvPr/>
          </p:nvSpPr>
          <p:spPr bwMode="auto">
            <a:xfrm>
              <a:off x="2614" y="1925"/>
              <a:ext cx="0" cy="271"/>
            </a:xfrm>
            <a:prstGeom prst="line">
              <a:avLst/>
            </a:prstGeom>
            <a:noFill/>
            <a:ln w="63500">
              <a:solidFill>
                <a:srgbClr val="FFFF00"/>
              </a:solidFill>
              <a:round/>
              <a:headEnd/>
              <a:tailEnd type="triangle" w="med" len="med"/>
            </a:ln>
            <a:effectLst/>
          </p:spPr>
          <p:txBody>
            <a:bodyPr/>
            <a:lstStyle/>
            <a:p>
              <a:endParaRPr lang="en-US"/>
            </a:p>
          </p:txBody>
        </p:sp>
        <p:sp>
          <p:nvSpPr>
            <p:cNvPr id="64531" name="Line 19"/>
            <p:cNvSpPr>
              <a:spLocks noChangeShapeType="1"/>
            </p:cNvSpPr>
            <p:nvPr/>
          </p:nvSpPr>
          <p:spPr bwMode="auto">
            <a:xfrm>
              <a:off x="2898" y="1927"/>
              <a:ext cx="0" cy="271"/>
            </a:xfrm>
            <a:prstGeom prst="line">
              <a:avLst/>
            </a:prstGeom>
            <a:noFill/>
            <a:ln w="63500">
              <a:solidFill>
                <a:srgbClr val="FFFF00"/>
              </a:solidFill>
              <a:round/>
              <a:headEnd/>
              <a:tailEnd type="triangle" w="med" len="med"/>
            </a:ln>
            <a:effectLst/>
          </p:spPr>
          <p:txBody>
            <a:bodyPr/>
            <a:lstStyle/>
            <a:p>
              <a:endParaRPr lang="en-US"/>
            </a:p>
          </p:txBody>
        </p:sp>
        <p:sp>
          <p:nvSpPr>
            <p:cNvPr id="64532" name="Line 20"/>
            <p:cNvSpPr>
              <a:spLocks noChangeShapeType="1"/>
            </p:cNvSpPr>
            <p:nvPr/>
          </p:nvSpPr>
          <p:spPr bwMode="auto">
            <a:xfrm>
              <a:off x="2107" y="1971"/>
              <a:ext cx="0" cy="271"/>
            </a:xfrm>
            <a:prstGeom prst="line">
              <a:avLst/>
            </a:prstGeom>
            <a:noFill/>
            <a:ln w="63500">
              <a:solidFill>
                <a:srgbClr val="FFFF00"/>
              </a:solidFill>
              <a:round/>
              <a:headEnd/>
              <a:tailEnd type="triangle" w="med" len="med"/>
            </a:ln>
            <a:effectLst/>
          </p:spPr>
          <p:txBody>
            <a:bodyPr/>
            <a:lstStyle/>
            <a:p>
              <a:endParaRPr lang="en-US"/>
            </a:p>
          </p:txBody>
        </p:sp>
        <p:sp>
          <p:nvSpPr>
            <p:cNvPr id="64533" name="Line 21"/>
            <p:cNvSpPr>
              <a:spLocks noChangeShapeType="1"/>
            </p:cNvSpPr>
            <p:nvPr/>
          </p:nvSpPr>
          <p:spPr bwMode="auto">
            <a:xfrm>
              <a:off x="3152" y="1955"/>
              <a:ext cx="0" cy="271"/>
            </a:xfrm>
            <a:prstGeom prst="line">
              <a:avLst/>
            </a:prstGeom>
            <a:noFill/>
            <a:ln w="63500">
              <a:solidFill>
                <a:srgbClr val="FFFF00"/>
              </a:solidFill>
              <a:round/>
              <a:headEnd/>
              <a:tailEnd type="triangle" w="med" len="med"/>
            </a:ln>
            <a:effectLst/>
          </p:spPr>
          <p:txBody>
            <a:bodyPr/>
            <a:lstStyle/>
            <a:p>
              <a:endParaRPr lang="en-US"/>
            </a:p>
          </p:txBody>
        </p:sp>
      </p:grpSp>
      <p:sp>
        <p:nvSpPr>
          <p:cNvPr id="64534" name="Text Box 22"/>
          <p:cNvSpPr txBox="1">
            <a:spLocks noChangeArrowheads="1"/>
          </p:cNvSpPr>
          <p:nvPr/>
        </p:nvSpPr>
        <p:spPr bwMode="auto">
          <a:xfrm>
            <a:off x="2506662" y="398463"/>
            <a:ext cx="4559155" cy="519112"/>
          </a:xfrm>
          <a:prstGeom prst="rect">
            <a:avLst/>
          </a:prstGeom>
          <a:noFill/>
          <a:ln w="9525">
            <a:noFill/>
            <a:miter lim="800000"/>
            <a:headEnd/>
            <a:tailEnd/>
          </a:ln>
          <a:effectLst/>
        </p:spPr>
        <p:txBody>
          <a:bodyPr wrap="square">
            <a:spAutoFit/>
          </a:bodyPr>
          <a:lstStyle/>
          <a:p>
            <a:r>
              <a:rPr lang="en-US" sz="2800" dirty="0"/>
              <a:t>Northern Hemisphere</a:t>
            </a:r>
          </a:p>
        </p:txBody>
      </p:sp>
      <p:sp>
        <p:nvSpPr>
          <p:cNvPr id="64535" name="Text Box 23"/>
          <p:cNvSpPr txBox="1">
            <a:spLocks noChangeArrowheads="1"/>
          </p:cNvSpPr>
          <p:nvPr/>
        </p:nvSpPr>
        <p:spPr bwMode="auto">
          <a:xfrm>
            <a:off x="1381124" y="5926138"/>
            <a:ext cx="6903893" cy="579437"/>
          </a:xfrm>
          <a:prstGeom prst="rect">
            <a:avLst/>
          </a:prstGeom>
          <a:noFill/>
          <a:ln w="9525">
            <a:noFill/>
            <a:miter lim="800000"/>
            <a:headEnd/>
            <a:tailEnd/>
          </a:ln>
          <a:effectLst/>
        </p:spPr>
        <p:txBody>
          <a:bodyPr wrap="square">
            <a:spAutoFit/>
          </a:bodyPr>
          <a:lstStyle/>
          <a:p>
            <a:r>
              <a:rPr lang="en-US">
                <a:solidFill>
                  <a:srgbClr val="FFFF66"/>
                </a:solidFill>
              </a:rPr>
              <a:t>Something is redirecting the wind</a:t>
            </a:r>
          </a:p>
        </p:txBody>
      </p:sp>
      <p:sp>
        <p:nvSpPr>
          <p:cNvPr id="64536" name="Text Box 24"/>
          <p:cNvSpPr txBox="1">
            <a:spLocks noChangeArrowheads="1"/>
          </p:cNvSpPr>
          <p:nvPr/>
        </p:nvSpPr>
        <p:spPr bwMode="auto">
          <a:xfrm>
            <a:off x="2160588" y="2994025"/>
            <a:ext cx="2162030" cy="457200"/>
          </a:xfrm>
          <a:prstGeom prst="rect">
            <a:avLst/>
          </a:prstGeom>
          <a:noFill/>
          <a:ln w="9525">
            <a:noFill/>
            <a:miter lim="800000"/>
            <a:headEnd/>
            <a:tailEnd/>
          </a:ln>
          <a:effectLst/>
        </p:spPr>
        <p:txBody>
          <a:bodyPr wrap="square">
            <a:spAutoFit/>
          </a:bodyPr>
          <a:lstStyle/>
          <a:p>
            <a:r>
              <a:rPr lang="en-US" sz="2400" dirty="0">
                <a:solidFill>
                  <a:srgbClr val="00FF00"/>
                </a:solidFill>
              </a:rPr>
              <a:t>Hurricanes </a:t>
            </a:r>
          </a:p>
        </p:txBody>
      </p:sp>
      <p:sp>
        <p:nvSpPr>
          <p:cNvPr id="64537" name="Line 25"/>
          <p:cNvSpPr>
            <a:spLocks noChangeShapeType="1"/>
          </p:cNvSpPr>
          <p:nvPr/>
        </p:nvSpPr>
        <p:spPr bwMode="auto">
          <a:xfrm flipH="1">
            <a:off x="1358900" y="3217863"/>
            <a:ext cx="746125" cy="0"/>
          </a:xfrm>
          <a:prstGeom prst="line">
            <a:avLst/>
          </a:prstGeom>
          <a:noFill/>
          <a:ln w="50800">
            <a:solidFill>
              <a:schemeClr val="tx1"/>
            </a:solidFill>
            <a:round/>
            <a:headEnd/>
            <a:tailEnd type="triangle" w="med" len="med"/>
          </a:ln>
          <a:effectLst/>
        </p:spPr>
        <p:txBody>
          <a:bodyPr/>
          <a:lstStyle/>
          <a:p>
            <a:endParaRPr lang="en-US"/>
          </a:p>
        </p:txBody>
      </p:sp>
      <p:sp>
        <p:nvSpPr>
          <p:cNvPr id="64538" name="Text Box 26"/>
          <p:cNvSpPr txBox="1">
            <a:spLocks noChangeArrowheads="1"/>
          </p:cNvSpPr>
          <p:nvPr/>
        </p:nvSpPr>
        <p:spPr bwMode="auto">
          <a:xfrm>
            <a:off x="1274625" y="2147888"/>
            <a:ext cx="1430338" cy="457200"/>
          </a:xfrm>
          <a:prstGeom prst="rect">
            <a:avLst/>
          </a:prstGeom>
          <a:noFill/>
          <a:ln w="9525">
            <a:noFill/>
            <a:miter lim="800000"/>
            <a:headEnd/>
            <a:tailEnd/>
          </a:ln>
          <a:effectLst/>
        </p:spPr>
        <p:txBody>
          <a:bodyPr wrap="square">
            <a:spAutoFit/>
          </a:bodyPr>
          <a:lstStyle/>
          <a:p>
            <a:r>
              <a:rPr lang="en-US" sz="2400" dirty="0">
                <a:solidFill>
                  <a:srgbClr val="00FF00"/>
                </a:solidFill>
              </a:rPr>
              <a:t>Fronts</a:t>
            </a:r>
          </a:p>
        </p:txBody>
      </p:sp>
      <p:sp>
        <p:nvSpPr>
          <p:cNvPr id="64539" name="Line 27"/>
          <p:cNvSpPr>
            <a:spLocks noChangeShapeType="1"/>
          </p:cNvSpPr>
          <p:nvPr/>
        </p:nvSpPr>
        <p:spPr bwMode="auto">
          <a:xfrm>
            <a:off x="2506663" y="2405063"/>
            <a:ext cx="1184275" cy="0"/>
          </a:xfrm>
          <a:prstGeom prst="line">
            <a:avLst/>
          </a:prstGeom>
          <a:noFill/>
          <a:ln w="50800">
            <a:solidFill>
              <a:schemeClr val="tx1"/>
            </a:solidFill>
            <a:round/>
            <a:headEnd/>
            <a:tailEnd type="triangle" w="med" len="med"/>
          </a:ln>
          <a:effectLst/>
        </p:spPr>
        <p:txBody>
          <a:bodyP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854200" y="600075"/>
            <a:ext cx="5511800" cy="579438"/>
          </a:xfrm>
          <a:prstGeom prst="rect">
            <a:avLst/>
          </a:prstGeom>
          <a:noFill/>
          <a:ln w="9525">
            <a:noFill/>
            <a:miter lim="800000"/>
            <a:headEnd/>
            <a:tailEnd/>
          </a:ln>
          <a:effectLst/>
        </p:spPr>
        <p:txBody>
          <a:bodyPr wrap="square">
            <a:spAutoFit/>
          </a:bodyPr>
          <a:lstStyle/>
          <a:p>
            <a:r>
              <a:rPr lang="en-US" b="1" u="sng" dirty="0"/>
              <a:t>Heat Capacity of Liquids</a:t>
            </a:r>
          </a:p>
        </p:txBody>
      </p:sp>
      <p:sp>
        <p:nvSpPr>
          <p:cNvPr id="11267" name="Text Box 3"/>
          <p:cNvSpPr txBox="1">
            <a:spLocks noChangeArrowheads="1"/>
          </p:cNvSpPr>
          <p:nvPr/>
        </p:nvSpPr>
        <p:spPr bwMode="auto">
          <a:xfrm>
            <a:off x="1660525" y="2046288"/>
            <a:ext cx="184150" cy="519112"/>
          </a:xfrm>
          <a:prstGeom prst="rect">
            <a:avLst/>
          </a:prstGeom>
          <a:noFill/>
          <a:ln w="9525">
            <a:noFill/>
            <a:miter lim="800000"/>
            <a:headEnd/>
            <a:tailEnd/>
          </a:ln>
          <a:effectLst/>
        </p:spPr>
        <p:txBody>
          <a:bodyPr wrap="none">
            <a:spAutoFit/>
          </a:bodyPr>
          <a:lstStyle/>
          <a:p>
            <a:endParaRPr lang="en-US" sz="2800"/>
          </a:p>
        </p:txBody>
      </p:sp>
      <p:sp>
        <p:nvSpPr>
          <p:cNvPr id="11268" name="Text Box 4"/>
          <p:cNvSpPr txBox="1">
            <a:spLocks noChangeArrowheads="1"/>
          </p:cNvSpPr>
          <p:nvPr/>
        </p:nvSpPr>
        <p:spPr bwMode="auto">
          <a:xfrm>
            <a:off x="1752599" y="1712913"/>
            <a:ext cx="6239933" cy="1800225"/>
          </a:xfrm>
          <a:prstGeom prst="rect">
            <a:avLst/>
          </a:prstGeom>
          <a:noFill/>
          <a:ln w="9525">
            <a:noFill/>
            <a:miter lim="800000"/>
            <a:headEnd/>
            <a:tailEnd/>
          </a:ln>
          <a:effectLst/>
        </p:spPr>
        <p:txBody>
          <a:bodyPr wrap="square">
            <a:spAutoFit/>
          </a:bodyPr>
          <a:lstStyle/>
          <a:p>
            <a:r>
              <a:rPr lang="en-US" sz="2800" b="1" dirty="0">
                <a:solidFill>
                  <a:srgbClr val="FFFF00"/>
                </a:solidFill>
              </a:rPr>
              <a:t>Water		1.00</a:t>
            </a:r>
            <a:r>
              <a:rPr lang="en-US" sz="2800" b="1" dirty="0">
                <a:solidFill>
                  <a:srgbClr val="66FF33"/>
                </a:solidFill>
              </a:rPr>
              <a:t>	   cal/</a:t>
            </a:r>
            <a:r>
              <a:rPr lang="en-US" sz="2800" b="1" dirty="0" err="1">
                <a:solidFill>
                  <a:srgbClr val="66FF33"/>
                </a:solidFill>
              </a:rPr>
              <a:t>g</a:t>
            </a:r>
            <a:r>
              <a:rPr lang="en-US" sz="2800" b="1" dirty="0" err="1">
                <a:solidFill>
                  <a:srgbClr val="66FF33"/>
                </a:solidFill>
                <a:latin typeface="Arial Unicode MS" pitchFamily="34" charset="-128"/>
                <a:ea typeface="Arial Unicode MS" pitchFamily="34" charset="-128"/>
                <a:cs typeface="Arial Unicode MS" pitchFamily="34" charset="-128"/>
              </a:rPr>
              <a:t>·</a:t>
            </a:r>
            <a:r>
              <a:rPr lang="en-US" sz="2800" b="1" baseline="30000" dirty="0" err="1">
                <a:solidFill>
                  <a:srgbClr val="66FF33"/>
                </a:solidFill>
              </a:rPr>
              <a:t>o</a:t>
            </a:r>
            <a:r>
              <a:rPr lang="en-US" sz="2800" b="1" dirty="0" err="1">
                <a:solidFill>
                  <a:srgbClr val="66FF33"/>
                </a:solidFill>
              </a:rPr>
              <a:t>C</a:t>
            </a:r>
            <a:r>
              <a:rPr lang="en-US" sz="2800" dirty="0">
                <a:solidFill>
                  <a:srgbClr val="66FF33"/>
                </a:solidFill>
              </a:rPr>
              <a:t>	</a:t>
            </a:r>
          </a:p>
          <a:p>
            <a:r>
              <a:rPr lang="en-US" sz="2800" dirty="0">
                <a:solidFill>
                  <a:srgbClr val="66FF33"/>
                </a:solidFill>
              </a:rPr>
              <a:t>Alcohol		0.52</a:t>
            </a:r>
          </a:p>
          <a:p>
            <a:r>
              <a:rPr lang="en-US" sz="2800" dirty="0">
                <a:solidFill>
                  <a:srgbClr val="66FF33"/>
                </a:solidFill>
              </a:rPr>
              <a:t>Oil			0.38</a:t>
            </a:r>
          </a:p>
          <a:p>
            <a:r>
              <a:rPr lang="en-US" sz="2800" dirty="0">
                <a:solidFill>
                  <a:srgbClr val="66FF33"/>
                </a:solidFill>
              </a:rPr>
              <a:t>Mercury		0.03</a:t>
            </a:r>
          </a:p>
        </p:txBody>
      </p:sp>
      <p:sp>
        <p:nvSpPr>
          <p:cNvPr id="11269" name="Text Box 5"/>
          <p:cNvSpPr txBox="1">
            <a:spLocks noChangeArrowheads="1"/>
          </p:cNvSpPr>
          <p:nvPr/>
        </p:nvSpPr>
        <p:spPr bwMode="auto">
          <a:xfrm>
            <a:off x="1450975" y="3956050"/>
            <a:ext cx="6592358" cy="1200329"/>
          </a:xfrm>
          <a:prstGeom prst="rect">
            <a:avLst/>
          </a:prstGeom>
          <a:noFill/>
          <a:ln w="9525">
            <a:noFill/>
            <a:miter lim="800000"/>
            <a:headEnd/>
            <a:tailEnd/>
          </a:ln>
          <a:effectLst/>
        </p:spPr>
        <p:txBody>
          <a:bodyPr wrap="square">
            <a:spAutoFit/>
          </a:bodyPr>
          <a:lstStyle/>
          <a:p>
            <a:pPr algn="ctr"/>
            <a:r>
              <a:rPr lang="en-US" sz="2400" dirty="0">
                <a:solidFill>
                  <a:srgbClr val="FFFF00"/>
                </a:solidFill>
              </a:rPr>
              <a:t>The amount of heat (calories) required </a:t>
            </a:r>
          </a:p>
          <a:p>
            <a:pPr algn="ctr"/>
            <a:r>
              <a:rPr lang="en-US" sz="2400" dirty="0">
                <a:solidFill>
                  <a:srgbClr val="FFFF00"/>
                </a:solidFill>
              </a:rPr>
              <a:t>raise the temperature of a given amount</a:t>
            </a:r>
          </a:p>
          <a:p>
            <a:pPr algn="ctr"/>
            <a:r>
              <a:rPr lang="en-US" sz="2400" dirty="0">
                <a:solidFill>
                  <a:srgbClr val="FFFF00"/>
                </a:solidFill>
              </a:rPr>
              <a:t>of a substance by 1</a:t>
            </a:r>
            <a:r>
              <a:rPr lang="en-US" sz="2400" baseline="30000" dirty="0">
                <a:solidFill>
                  <a:srgbClr val="FFFF00"/>
                </a:solidFill>
              </a:rPr>
              <a:t>o</a:t>
            </a:r>
            <a:r>
              <a:rPr lang="en-US" sz="2400" dirty="0">
                <a:solidFill>
                  <a:srgbClr val="FFFF00"/>
                </a:solidFill>
              </a:rPr>
              <a:t> Celsius.</a:t>
            </a:r>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Text Box 4"/>
          <p:cNvSpPr txBox="1">
            <a:spLocks noChangeArrowheads="1"/>
          </p:cNvSpPr>
          <p:nvPr/>
        </p:nvSpPr>
        <p:spPr bwMode="auto">
          <a:xfrm>
            <a:off x="512330" y="2641600"/>
            <a:ext cx="8867197" cy="579438"/>
          </a:xfrm>
          <a:prstGeom prst="rect">
            <a:avLst/>
          </a:prstGeom>
          <a:noFill/>
          <a:ln w="9525">
            <a:noFill/>
            <a:miter lim="800000"/>
            <a:headEnd/>
            <a:tailEnd/>
          </a:ln>
          <a:effectLst/>
        </p:spPr>
        <p:txBody>
          <a:bodyPr wrap="square">
            <a:spAutoFit/>
          </a:bodyPr>
          <a:lstStyle/>
          <a:p>
            <a:r>
              <a:rPr lang="en-US" dirty="0"/>
              <a:t>Next: Wind Direction and the </a:t>
            </a:r>
            <a:r>
              <a:rPr lang="en-US" dirty="0" err="1"/>
              <a:t>Coriolis</a:t>
            </a:r>
            <a:r>
              <a:rPr lang="en-US" dirty="0"/>
              <a:t> Effect</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1427596" y="5304264"/>
            <a:ext cx="6289386" cy="830997"/>
          </a:xfrm>
          <a:prstGeom prst="rect">
            <a:avLst/>
          </a:prstGeom>
          <a:noFill/>
          <a:ln w="9525">
            <a:noFill/>
            <a:miter lim="800000"/>
            <a:headEnd/>
            <a:tailEnd/>
          </a:ln>
          <a:effectLst/>
        </p:spPr>
        <p:txBody>
          <a:bodyPr wrap="square" anchor="ctr">
            <a:spAutoFit/>
          </a:bodyPr>
          <a:lstStyle/>
          <a:p>
            <a:pPr algn="ctr" eaLnBrk="1" hangingPunct="1"/>
            <a:r>
              <a:rPr lang="en-US" sz="2400" dirty="0">
                <a:solidFill>
                  <a:srgbClr val="FFFF00"/>
                </a:solidFill>
              </a:rPr>
              <a:t>Temperatures of large standing bodies of </a:t>
            </a:r>
          </a:p>
          <a:p>
            <a:pPr algn="ctr" eaLnBrk="1" hangingPunct="1"/>
            <a:r>
              <a:rPr lang="en-US" sz="2400" dirty="0">
                <a:solidFill>
                  <a:srgbClr val="FFFF00"/>
                </a:solidFill>
              </a:rPr>
              <a:t>water remain relatively constant.  </a:t>
            </a:r>
          </a:p>
        </p:txBody>
      </p:sp>
      <p:pic>
        <p:nvPicPr>
          <p:cNvPr id="103427" name="Picture 3" descr="62472255-Beaver-Pond-in-the-Tet"/>
          <p:cNvPicPr>
            <a:picLocks noChangeAspect="1" noChangeArrowheads="1"/>
          </p:cNvPicPr>
          <p:nvPr/>
        </p:nvPicPr>
        <p:blipFill>
          <a:blip r:embed="rId3" cstate="print"/>
          <a:srcRect/>
          <a:stretch>
            <a:fillRect/>
          </a:stretch>
        </p:blipFill>
        <p:spPr bwMode="auto">
          <a:xfrm>
            <a:off x="2003425" y="1619250"/>
            <a:ext cx="4638675" cy="3086100"/>
          </a:xfrm>
          <a:prstGeom prst="rect">
            <a:avLst/>
          </a:prstGeom>
          <a:noFill/>
        </p:spPr>
      </p:pic>
      <p:sp>
        <p:nvSpPr>
          <p:cNvPr id="103428" name="Text Box 4"/>
          <p:cNvSpPr txBox="1">
            <a:spLocks noChangeArrowheads="1"/>
          </p:cNvSpPr>
          <p:nvPr/>
        </p:nvSpPr>
        <p:spPr bwMode="auto">
          <a:xfrm>
            <a:off x="2955925" y="506413"/>
            <a:ext cx="3001530" cy="579437"/>
          </a:xfrm>
          <a:prstGeom prst="rect">
            <a:avLst/>
          </a:prstGeom>
          <a:noFill/>
          <a:ln w="9525">
            <a:noFill/>
            <a:miter lim="800000"/>
            <a:headEnd/>
            <a:tailEnd/>
          </a:ln>
          <a:effectLst/>
        </p:spPr>
        <p:txBody>
          <a:bodyPr wrap="square">
            <a:spAutoFit/>
          </a:bodyPr>
          <a:lstStyle/>
          <a:p>
            <a:r>
              <a:rPr lang="en-US" dirty="0"/>
              <a:t>Heat Capacity</a:t>
            </a: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0" y="5621338"/>
            <a:ext cx="9144000" cy="1236662"/>
          </a:xfrm>
          <a:prstGeom prst="rect">
            <a:avLst/>
          </a:prstGeom>
          <a:solidFill>
            <a:schemeClr val="accent1"/>
          </a:solidFill>
          <a:ln w="9525">
            <a:noFill/>
            <a:miter lim="800000"/>
            <a:headEnd/>
            <a:tailEnd/>
          </a:ln>
          <a:effectLst/>
        </p:spPr>
        <p:txBody>
          <a:bodyPr wrap="none" anchor="ctr"/>
          <a:lstStyle/>
          <a:p>
            <a:pPr algn="ctr"/>
            <a:endParaRPr lang="en-US"/>
          </a:p>
        </p:txBody>
      </p:sp>
      <p:sp>
        <p:nvSpPr>
          <p:cNvPr id="107523" name="Text Box 3"/>
          <p:cNvSpPr txBox="1">
            <a:spLocks noChangeArrowheads="1"/>
          </p:cNvSpPr>
          <p:nvPr/>
        </p:nvSpPr>
        <p:spPr bwMode="auto">
          <a:xfrm>
            <a:off x="2973388" y="5821363"/>
            <a:ext cx="2606675" cy="457200"/>
          </a:xfrm>
          <a:prstGeom prst="rect">
            <a:avLst/>
          </a:prstGeom>
          <a:noFill/>
          <a:ln w="9525">
            <a:noFill/>
            <a:miter lim="800000"/>
            <a:headEnd/>
            <a:tailEnd/>
          </a:ln>
          <a:effectLst/>
        </p:spPr>
        <p:txBody>
          <a:bodyPr wrap="none">
            <a:spAutoFit/>
          </a:bodyPr>
          <a:lstStyle/>
          <a:p>
            <a:r>
              <a:rPr lang="en-US" sz="2400"/>
              <a:t>Sun Warms water</a:t>
            </a:r>
          </a:p>
        </p:txBody>
      </p:sp>
      <p:sp>
        <p:nvSpPr>
          <p:cNvPr id="107524" name="Text Box 4"/>
          <p:cNvSpPr txBox="1">
            <a:spLocks noChangeArrowheads="1"/>
          </p:cNvSpPr>
          <p:nvPr/>
        </p:nvSpPr>
        <p:spPr bwMode="auto">
          <a:xfrm>
            <a:off x="3214688" y="4924425"/>
            <a:ext cx="2016125" cy="457200"/>
          </a:xfrm>
          <a:prstGeom prst="rect">
            <a:avLst/>
          </a:prstGeom>
          <a:noFill/>
          <a:ln w="9525">
            <a:noFill/>
            <a:miter lim="800000"/>
            <a:headEnd/>
            <a:tailEnd/>
          </a:ln>
          <a:effectLst/>
        </p:spPr>
        <p:txBody>
          <a:bodyPr wrap="none">
            <a:spAutoFit/>
          </a:bodyPr>
          <a:lstStyle/>
          <a:p>
            <a:r>
              <a:rPr lang="en-US" sz="2400">
                <a:solidFill>
                  <a:srgbClr val="66FF33"/>
                </a:solidFill>
              </a:rPr>
              <a:t>Low pressure</a:t>
            </a:r>
          </a:p>
        </p:txBody>
      </p:sp>
      <p:pic>
        <p:nvPicPr>
          <p:cNvPr id="107525" name="Picture 5" descr="Green Squiggle Arro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09663" y="4591050"/>
            <a:ext cx="1554162" cy="1114425"/>
          </a:xfrm>
          <a:prstGeom prst="rect">
            <a:avLst/>
          </a:prstGeom>
          <a:noFill/>
        </p:spPr>
      </p:pic>
      <p:pic>
        <p:nvPicPr>
          <p:cNvPr id="107526" name="Picture 6" descr="Green Squiggle Arrow"/>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97600" y="4659313"/>
            <a:ext cx="1374775" cy="1114425"/>
          </a:xfrm>
          <a:prstGeom prst="rect">
            <a:avLst/>
          </a:prstGeom>
          <a:noFill/>
        </p:spPr>
      </p:pic>
      <p:pic>
        <p:nvPicPr>
          <p:cNvPr id="107527" name="Picture 7" descr="Red Wavy Arro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990850" y="3322638"/>
            <a:ext cx="1331913" cy="1298575"/>
          </a:xfrm>
          <a:prstGeom prst="rect">
            <a:avLst/>
          </a:prstGeom>
          <a:noFill/>
        </p:spPr>
      </p:pic>
      <p:pic>
        <p:nvPicPr>
          <p:cNvPr id="107528" name="Picture 8" descr="Red Wavy Arro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17913" y="3238500"/>
            <a:ext cx="1331912" cy="1298575"/>
          </a:xfrm>
          <a:prstGeom prst="rect">
            <a:avLst/>
          </a:prstGeom>
          <a:noFill/>
        </p:spPr>
      </p:pic>
      <p:pic>
        <p:nvPicPr>
          <p:cNvPr id="107529" name="Picture 9" descr="Red Wavy Arrow"/>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10050" y="3306763"/>
            <a:ext cx="1331913" cy="1298575"/>
          </a:xfrm>
          <a:prstGeom prst="rect">
            <a:avLst/>
          </a:prstGeom>
          <a:noFill/>
        </p:spPr>
      </p:pic>
      <p:grpSp>
        <p:nvGrpSpPr>
          <p:cNvPr id="107530" name="Group 10"/>
          <p:cNvGrpSpPr>
            <a:grpSpLocks/>
          </p:cNvGrpSpPr>
          <p:nvPr/>
        </p:nvGrpSpPr>
        <p:grpSpPr bwMode="auto">
          <a:xfrm>
            <a:off x="2973388" y="1597025"/>
            <a:ext cx="2551112" cy="1382713"/>
            <a:chOff x="1884" y="846"/>
            <a:chExt cx="1607" cy="871"/>
          </a:xfrm>
        </p:grpSpPr>
        <p:pic>
          <p:nvPicPr>
            <p:cNvPr id="107531" name="Picture 11" descr="Red Wavy Arrow"/>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200000">
              <a:off x="1895" y="888"/>
              <a:ext cx="818" cy="839"/>
            </a:xfrm>
            <a:prstGeom prst="rect">
              <a:avLst/>
            </a:prstGeom>
            <a:noFill/>
          </p:spPr>
        </p:pic>
        <p:pic>
          <p:nvPicPr>
            <p:cNvPr id="107532" name="Picture 12" descr="Red Wavy Arrow"/>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200000">
              <a:off x="2290" y="835"/>
              <a:ext cx="818" cy="839"/>
            </a:xfrm>
            <a:prstGeom prst="rect">
              <a:avLst/>
            </a:prstGeom>
            <a:noFill/>
          </p:spPr>
        </p:pic>
        <p:pic>
          <p:nvPicPr>
            <p:cNvPr id="107533" name="Picture 13" descr="Red Wavy Arrow"/>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200000">
              <a:off x="2663" y="878"/>
              <a:ext cx="818" cy="839"/>
            </a:xfrm>
            <a:prstGeom prst="rect">
              <a:avLst/>
            </a:prstGeom>
            <a:noFill/>
          </p:spPr>
        </p:pic>
      </p:grpSp>
      <p:grpSp>
        <p:nvGrpSpPr>
          <p:cNvPr id="107534" name="Group 14"/>
          <p:cNvGrpSpPr>
            <a:grpSpLocks/>
          </p:cNvGrpSpPr>
          <p:nvPr/>
        </p:nvGrpSpPr>
        <p:grpSpPr bwMode="auto">
          <a:xfrm>
            <a:off x="2359025" y="104775"/>
            <a:ext cx="3657600" cy="1625600"/>
            <a:chOff x="1486" y="66"/>
            <a:chExt cx="2304" cy="1024"/>
          </a:xfrm>
        </p:grpSpPr>
        <p:pic>
          <p:nvPicPr>
            <p:cNvPr id="107535" name="Picture 15" descr="Red Wavy Arrow"/>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4206175">
              <a:off x="3024" y="324"/>
              <a:ext cx="766" cy="766"/>
            </a:xfrm>
            <a:prstGeom prst="rect">
              <a:avLst/>
            </a:prstGeom>
            <a:noFill/>
          </p:spPr>
        </p:pic>
        <p:pic>
          <p:nvPicPr>
            <p:cNvPr id="107536" name="Picture 16" descr="Red Wavy Arrow"/>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9827462" flipH="1" flipV="1">
              <a:off x="1486" y="328"/>
              <a:ext cx="743" cy="743"/>
            </a:xfrm>
            <a:prstGeom prst="rect">
              <a:avLst/>
            </a:prstGeom>
            <a:noFill/>
          </p:spPr>
        </p:pic>
        <p:pic>
          <p:nvPicPr>
            <p:cNvPr id="107537" name="Picture 17" descr="Red Wavy Arrow"/>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4206175">
              <a:off x="2714" y="196"/>
              <a:ext cx="766" cy="766"/>
            </a:xfrm>
            <a:prstGeom prst="rect">
              <a:avLst/>
            </a:prstGeom>
            <a:noFill/>
          </p:spPr>
        </p:pic>
        <p:pic>
          <p:nvPicPr>
            <p:cNvPr id="107538" name="Picture 18" descr="Red Wavy Arrow"/>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9827462" flipH="1" flipV="1">
              <a:off x="1646" y="66"/>
              <a:ext cx="743" cy="743"/>
            </a:xfrm>
            <a:prstGeom prst="rect">
              <a:avLst/>
            </a:prstGeom>
            <a:noFill/>
          </p:spPr>
        </p:pic>
      </p:grpSp>
      <p:sp>
        <p:nvSpPr>
          <p:cNvPr id="107539" name="Text Box 19"/>
          <p:cNvSpPr txBox="1">
            <a:spLocks noChangeArrowheads="1"/>
          </p:cNvSpPr>
          <p:nvPr/>
        </p:nvSpPr>
        <p:spPr bwMode="auto">
          <a:xfrm>
            <a:off x="3721100" y="504825"/>
            <a:ext cx="896938" cy="457200"/>
          </a:xfrm>
          <a:prstGeom prst="rect">
            <a:avLst/>
          </a:prstGeom>
          <a:noFill/>
          <a:ln w="9525">
            <a:noFill/>
            <a:miter lim="800000"/>
            <a:headEnd/>
            <a:tailEnd/>
          </a:ln>
          <a:effectLst/>
        </p:spPr>
        <p:txBody>
          <a:bodyPr wrap="none">
            <a:spAutoFit/>
          </a:bodyPr>
          <a:lstStyle/>
          <a:p>
            <a:r>
              <a:rPr lang="en-US" sz="2400"/>
              <a:t>cools</a:t>
            </a:r>
          </a:p>
        </p:txBody>
      </p:sp>
      <p:pic>
        <p:nvPicPr>
          <p:cNvPr id="107540" name="Picture 20" descr="thunderstorm_noaa"/>
          <p:cNvPicPr>
            <a:picLocks noChangeAspect="1" noChangeArrowheads="1"/>
          </p:cNvPicPr>
          <p:nvPr/>
        </p:nvPicPr>
        <p:blipFill>
          <a:blip r:embed="rId7" cstate="print"/>
          <a:srcRect/>
          <a:stretch>
            <a:fillRect/>
          </a:stretch>
        </p:blipFill>
        <p:spPr bwMode="auto">
          <a:xfrm>
            <a:off x="1366838" y="234950"/>
            <a:ext cx="6013450" cy="4724400"/>
          </a:xfrm>
          <a:prstGeom prst="rect">
            <a:avLst/>
          </a:prstGeom>
          <a:noFill/>
        </p:spPr>
      </p:pic>
      <p:sp>
        <p:nvSpPr>
          <p:cNvPr id="107541" name="Rectangle 21" descr="Cork"/>
          <p:cNvSpPr>
            <a:spLocks noChangeArrowheads="1"/>
          </p:cNvSpPr>
          <p:nvPr/>
        </p:nvSpPr>
        <p:spPr bwMode="auto">
          <a:xfrm>
            <a:off x="2692400" y="5487988"/>
            <a:ext cx="3217863" cy="1370012"/>
          </a:xfrm>
          <a:prstGeom prst="rect">
            <a:avLst/>
          </a:prstGeom>
          <a:blipFill dpi="0" rotWithShape="1">
            <a:blip r:embed="rId8" cstate="print"/>
            <a:srcRect/>
            <a:tile tx="0" ty="0" sx="100000" sy="100000" flip="none" algn="tl"/>
          </a:blipFill>
          <a:ln w="9525">
            <a:noFill/>
            <a:miter lim="800000"/>
            <a:headEnd/>
            <a:tailEnd/>
          </a:ln>
          <a:effectLst/>
        </p:spPr>
        <p:txBody>
          <a:bodyPr wrap="none" anchor="ctr"/>
          <a:lstStyle/>
          <a:p>
            <a:endParaRPr lang="en-US"/>
          </a:p>
        </p:txBody>
      </p:sp>
      <p:sp>
        <p:nvSpPr>
          <p:cNvPr id="107542" name="Text Box 22"/>
          <p:cNvSpPr txBox="1">
            <a:spLocks noChangeArrowheads="1"/>
          </p:cNvSpPr>
          <p:nvPr/>
        </p:nvSpPr>
        <p:spPr bwMode="auto">
          <a:xfrm>
            <a:off x="3629025" y="5546725"/>
            <a:ext cx="1468438" cy="1311275"/>
          </a:xfrm>
          <a:prstGeom prst="rect">
            <a:avLst/>
          </a:prstGeom>
          <a:noFill/>
          <a:ln w="9525">
            <a:noFill/>
            <a:miter lim="800000"/>
            <a:headEnd/>
            <a:tailEnd/>
          </a:ln>
          <a:effectLst/>
        </p:spPr>
        <p:txBody>
          <a:bodyPr wrap="none">
            <a:spAutoFit/>
          </a:bodyPr>
          <a:lstStyle/>
          <a:p>
            <a:pPr algn="ctr"/>
            <a:r>
              <a:rPr lang="en-US" sz="2000">
                <a:solidFill>
                  <a:schemeClr val="bg1"/>
                </a:solidFill>
              </a:rPr>
              <a:t>Florida</a:t>
            </a:r>
          </a:p>
          <a:p>
            <a:pPr algn="ctr"/>
            <a:r>
              <a:rPr lang="en-US" sz="2000">
                <a:solidFill>
                  <a:srgbClr val="990000"/>
                </a:solidFill>
              </a:rPr>
              <a:t>Sand</a:t>
            </a:r>
          </a:p>
          <a:p>
            <a:pPr algn="ctr"/>
            <a:r>
              <a:rPr lang="en-US" sz="2000">
                <a:solidFill>
                  <a:srgbClr val="990000"/>
                </a:solidFill>
              </a:rPr>
              <a:t>Asphalt</a:t>
            </a:r>
          </a:p>
          <a:p>
            <a:pPr algn="ctr"/>
            <a:r>
              <a:rPr lang="en-US" sz="2000">
                <a:solidFill>
                  <a:srgbClr val="990000"/>
                </a:solidFill>
              </a:rPr>
              <a:t>Vegetation</a:t>
            </a:r>
            <a:r>
              <a:rPr lang="en-US" sz="2000"/>
              <a:t> </a:t>
            </a:r>
          </a:p>
        </p:txBody>
      </p:sp>
      <p:sp>
        <p:nvSpPr>
          <p:cNvPr id="107543" name="Text Box 23"/>
          <p:cNvSpPr txBox="1">
            <a:spLocks noChangeArrowheads="1"/>
          </p:cNvSpPr>
          <p:nvPr/>
        </p:nvSpPr>
        <p:spPr bwMode="auto">
          <a:xfrm>
            <a:off x="230188" y="6059488"/>
            <a:ext cx="2132012" cy="457200"/>
          </a:xfrm>
          <a:prstGeom prst="rect">
            <a:avLst/>
          </a:prstGeom>
          <a:noFill/>
          <a:ln w="9525">
            <a:noFill/>
            <a:miter lim="800000"/>
            <a:headEnd/>
            <a:tailEnd/>
          </a:ln>
          <a:effectLst/>
        </p:spPr>
        <p:txBody>
          <a:bodyPr wrap="none">
            <a:spAutoFit/>
          </a:bodyPr>
          <a:lstStyle/>
          <a:p>
            <a:r>
              <a:rPr lang="en-US" sz="2400"/>
              <a:t>Gulf of Mexico</a:t>
            </a:r>
          </a:p>
        </p:txBody>
      </p:sp>
      <p:sp>
        <p:nvSpPr>
          <p:cNvPr id="107544" name="Text Box 24"/>
          <p:cNvSpPr txBox="1">
            <a:spLocks noChangeArrowheads="1"/>
          </p:cNvSpPr>
          <p:nvPr/>
        </p:nvSpPr>
        <p:spPr bwMode="auto">
          <a:xfrm>
            <a:off x="6361113" y="6059488"/>
            <a:ext cx="2166937" cy="457200"/>
          </a:xfrm>
          <a:prstGeom prst="rect">
            <a:avLst/>
          </a:prstGeom>
          <a:noFill/>
          <a:ln w="9525">
            <a:noFill/>
            <a:miter lim="800000"/>
            <a:headEnd/>
            <a:tailEnd/>
          </a:ln>
          <a:effectLst/>
        </p:spPr>
        <p:txBody>
          <a:bodyPr wrap="none">
            <a:spAutoFit/>
          </a:bodyPr>
          <a:lstStyle/>
          <a:p>
            <a:r>
              <a:rPr lang="en-US" sz="2400"/>
              <a:t>Atlantic Ocean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7530"/>
                                        </p:tgtEl>
                                        <p:attrNameLst>
                                          <p:attrName>style.visibility</p:attrName>
                                        </p:attrNameLst>
                                      </p:cBhvr>
                                      <p:to>
                                        <p:strVal val="visible"/>
                                      </p:to>
                                    </p:set>
                                    <p:animEffect transition="in" filter="wipe(down)">
                                      <p:cBhvr>
                                        <p:cTn id="7" dur="2000"/>
                                        <p:tgtEl>
                                          <p:spTgt spid="107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534"/>
                                        </p:tgtEl>
                                        <p:attrNameLst>
                                          <p:attrName>style.visibility</p:attrName>
                                        </p:attrNameLst>
                                      </p:cBhvr>
                                      <p:to>
                                        <p:strVal val="visible"/>
                                      </p:to>
                                    </p:set>
                                    <p:animEffect transition="in" filter="fade">
                                      <p:cBhvr>
                                        <p:cTn id="12" dur="2000"/>
                                        <p:tgtEl>
                                          <p:spTgt spid="1075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7539"/>
                                        </p:tgtEl>
                                        <p:attrNameLst>
                                          <p:attrName>style.visibility</p:attrName>
                                        </p:attrNameLst>
                                      </p:cBhvr>
                                      <p:to>
                                        <p:strVal val="visible"/>
                                      </p:to>
                                    </p:set>
                                    <p:animEffect transition="in" filter="fade">
                                      <p:cBhvr>
                                        <p:cTn id="17" dur="2000"/>
                                        <p:tgtEl>
                                          <p:spTgt spid="1075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540"/>
                                        </p:tgtEl>
                                        <p:attrNameLst>
                                          <p:attrName>style.visibility</p:attrName>
                                        </p:attrNameLst>
                                      </p:cBhvr>
                                      <p:to>
                                        <p:strVal val="visible"/>
                                      </p:to>
                                    </p:set>
                                    <p:animEffect transition="in" filter="fade">
                                      <p:cBhvr>
                                        <p:cTn id="22" dur="2000"/>
                                        <p:tgtEl>
                                          <p:spTgt spid="107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map2"/>
          <p:cNvPicPr>
            <a:picLocks noChangeAspect="1" noChangeArrowheads="1"/>
          </p:cNvPicPr>
          <p:nvPr/>
        </p:nvPicPr>
        <p:blipFill>
          <a:blip r:embed="rId3" cstate="print">
            <a:clrChange>
              <a:clrFrom>
                <a:srgbClr val="000000"/>
              </a:clrFrom>
              <a:clrTo>
                <a:srgbClr val="000000">
                  <a:alpha val="0"/>
                </a:srgbClr>
              </a:clrTo>
            </a:clrChange>
          </a:blip>
          <a:srcRect l="36060" t="33234" r="5948" b="6836"/>
          <a:stretch>
            <a:fillRect/>
          </a:stretch>
        </p:blipFill>
        <p:spPr bwMode="auto">
          <a:xfrm>
            <a:off x="3090863" y="5503863"/>
            <a:ext cx="1531937" cy="1033462"/>
          </a:xfrm>
          <a:prstGeom prst="rect">
            <a:avLst/>
          </a:prstGeom>
          <a:noFill/>
        </p:spPr>
      </p:pic>
      <p:pic>
        <p:nvPicPr>
          <p:cNvPr id="137219" name="Picture 3" descr="map2"/>
          <p:cNvPicPr>
            <a:picLocks noChangeAspect="1" noChangeArrowheads="1"/>
          </p:cNvPicPr>
          <p:nvPr/>
        </p:nvPicPr>
        <p:blipFill>
          <a:blip r:embed="rId4" cstate="print">
            <a:clrChange>
              <a:clrFrom>
                <a:srgbClr val="000000"/>
              </a:clrFrom>
              <a:clrTo>
                <a:srgbClr val="000000">
                  <a:alpha val="0"/>
                </a:srgbClr>
              </a:clrTo>
            </a:clrChange>
          </a:blip>
          <a:srcRect l="34743" t="5948" r="6836" b="36060"/>
          <a:stretch>
            <a:fillRect/>
          </a:stretch>
        </p:blipFill>
        <p:spPr bwMode="auto">
          <a:xfrm>
            <a:off x="6704013" y="2811463"/>
            <a:ext cx="1179512" cy="1292225"/>
          </a:xfrm>
          <a:prstGeom prst="rect">
            <a:avLst/>
          </a:prstGeom>
          <a:noFill/>
        </p:spPr>
      </p:pic>
      <p:pic>
        <p:nvPicPr>
          <p:cNvPr id="137220" name="Picture 4" descr="map2"/>
          <p:cNvPicPr>
            <a:picLocks noChangeAspect="1" noChangeArrowheads="1"/>
          </p:cNvPicPr>
          <p:nvPr/>
        </p:nvPicPr>
        <p:blipFill>
          <a:blip r:embed="rId3" cstate="print">
            <a:clrChange>
              <a:clrFrom>
                <a:srgbClr val="000000"/>
              </a:clrFrom>
              <a:clrTo>
                <a:srgbClr val="000000">
                  <a:alpha val="0"/>
                </a:srgbClr>
              </a:clrTo>
            </a:clrChange>
          </a:blip>
          <a:srcRect l="36060" t="32536" r="5948" b="6836"/>
          <a:stretch>
            <a:fillRect/>
          </a:stretch>
        </p:blipFill>
        <p:spPr bwMode="auto">
          <a:xfrm rot="-2830833">
            <a:off x="5488782" y="3663156"/>
            <a:ext cx="1371600" cy="1271587"/>
          </a:xfrm>
          <a:prstGeom prst="rect">
            <a:avLst/>
          </a:prstGeom>
          <a:noFill/>
        </p:spPr>
      </p:pic>
      <p:pic>
        <p:nvPicPr>
          <p:cNvPr id="137221" name="Picture 5" descr="map2"/>
          <p:cNvPicPr>
            <a:picLocks noChangeAspect="1" noChangeArrowheads="1"/>
          </p:cNvPicPr>
          <p:nvPr/>
        </p:nvPicPr>
        <p:blipFill>
          <a:blip r:embed="rId5" cstate="print">
            <a:clrChange>
              <a:clrFrom>
                <a:srgbClr val="000000"/>
              </a:clrFrom>
              <a:clrTo>
                <a:srgbClr val="000000">
                  <a:alpha val="0"/>
                </a:srgbClr>
              </a:clrTo>
            </a:clrChange>
          </a:blip>
          <a:srcRect l="5948" t="6836" r="36060" b="34235"/>
          <a:stretch>
            <a:fillRect/>
          </a:stretch>
        </p:blipFill>
        <p:spPr bwMode="auto">
          <a:xfrm>
            <a:off x="1822450" y="2928938"/>
            <a:ext cx="1681163" cy="1017587"/>
          </a:xfrm>
          <a:prstGeom prst="rect">
            <a:avLst/>
          </a:prstGeom>
          <a:noFill/>
        </p:spPr>
      </p:pic>
      <p:pic>
        <p:nvPicPr>
          <p:cNvPr id="137222" name="Picture 6" descr="map2"/>
          <p:cNvPicPr>
            <a:picLocks noChangeAspect="1" noChangeArrowheads="1"/>
          </p:cNvPicPr>
          <p:nvPr/>
        </p:nvPicPr>
        <p:blipFill>
          <a:blip r:embed="rId3" cstate="print">
            <a:clrChange>
              <a:clrFrom>
                <a:srgbClr val="000000"/>
              </a:clrFrom>
              <a:clrTo>
                <a:srgbClr val="000000">
                  <a:alpha val="0"/>
                </a:srgbClr>
              </a:clrTo>
            </a:clrChange>
          </a:blip>
          <a:srcRect l="36060" t="35890" r="5948" b="6836"/>
          <a:stretch>
            <a:fillRect/>
          </a:stretch>
        </p:blipFill>
        <p:spPr bwMode="auto">
          <a:xfrm rot="13169975">
            <a:off x="3065463" y="2022475"/>
            <a:ext cx="1511300" cy="989013"/>
          </a:xfrm>
          <a:prstGeom prst="rect">
            <a:avLst/>
          </a:prstGeom>
          <a:noFill/>
        </p:spPr>
      </p:pic>
      <p:pic>
        <p:nvPicPr>
          <p:cNvPr id="137223" name="Picture 7" descr="map2"/>
          <p:cNvPicPr>
            <a:picLocks noChangeAspect="1" noChangeArrowheads="1"/>
          </p:cNvPicPr>
          <p:nvPr/>
        </p:nvPicPr>
        <p:blipFill>
          <a:blip r:embed="rId3" cstate="print">
            <a:clrChange>
              <a:clrFrom>
                <a:srgbClr val="000000"/>
              </a:clrFrom>
              <a:clrTo>
                <a:srgbClr val="000000">
                  <a:alpha val="0"/>
                </a:srgbClr>
              </a:clrTo>
            </a:clrChange>
          </a:blip>
          <a:srcRect l="36060" t="37570" r="5948" b="6836"/>
          <a:stretch>
            <a:fillRect/>
          </a:stretch>
        </p:blipFill>
        <p:spPr bwMode="auto">
          <a:xfrm rot="7892060">
            <a:off x="947737" y="2063751"/>
            <a:ext cx="1323975" cy="1054100"/>
          </a:xfrm>
          <a:prstGeom prst="rect">
            <a:avLst/>
          </a:prstGeom>
          <a:noFill/>
        </p:spPr>
      </p:pic>
      <p:pic>
        <p:nvPicPr>
          <p:cNvPr id="137224" name="Picture 8" descr="map2"/>
          <p:cNvPicPr>
            <a:picLocks noChangeAspect="1" noChangeArrowheads="1"/>
          </p:cNvPicPr>
          <p:nvPr/>
        </p:nvPicPr>
        <p:blipFill>
          <a:blip r:embed="rId3" cstate="print">
            <a:clrChange>
              <a:clrFrom>
                <a:srgbClr val="000000"/>
              </a:clrFrom>
              <a:clrTo>
                <a:srgbClr val="000000">
                  <a:alpha val="0"/>
                </a:srgbClr>
              </a:clrTo>
            </a:clrChange>
          </a:blip>
          <a:srcRect l="36060" t="36093" r="5948" b="6836"/>
          <a:stretch>
            <a:fillRect/>
          </a:stretch>
        </p:blipFill>
        <p:spPr bwMode="auto">
          <a:xfrm rot="-35424694">
            <a:off x="3113088" y="3619500"/>
            <a:ext cx="1327150" cy="1196975"/>
          </a:xfrm>
          <a:prstGeom prst="rect">
            <a:avLst/>
          </a:prstGeom>
          <a:noFill/>
        </p:spPr>
      </p:pic>
      <p:pic>
        <p:nvPicPr>
          <p:cNvPr id="137225" name="Picture 9" descr="map2"/>
          <p:cNvPicPr>
            <a:picLocks noChangeAspect="1" noChangeArrowheads="1"/>
          </p:cNvPicPr>
          <p:nvPr/>
        </p:nvPicPr>
        <p:blipFill>
          <a:blip r:embed="rId3" cstate="print">
            <a:clrChange>
              <a:clrFrom>
                <a:srgbClr val="000000"/>
              </a:clrFrom>
              <a:clrTo>
                <a:srgbClr val="000000">
                  <a:alpha val="0"/>
                </a:srgbClr>
              </a:clrTo>
            </a:clrChange>
          </a:blip>
          <a:srcRect l="36060" t="34683" r="5948" b="6836"/>
          <a:stretch>
            <a:fillRect/>
          </a:stretch>
        </p:blipFill>
        <p:spPr bwMode="auto">
          <a:xfrm rot="-29723848">
            <a:off x="889000" y="3754438"/>
            <a:ext cx="1612900" cy="1011237"/>
          </a:xfrm>
          <a:prstGeom prst="rect">
            <a:avLst/>
          </a:prstGeom>
          <a:noFill/>
        </p:spPr>
      </p:pic>
      <p:sp>
        <p:nvSpPr>
          <p:cNvPr id="137226" name="Line 10"/>
          <p:cNvSpPr>
            <a:spLocks noChangeShapeType="1"/>
          </p:cNvSpPr>
          <p:nvPr/>
        </p:nvSpPr>
        <p:spPr bwMode="auto">
          <a:xfrm>
            <a:off x="2032000" y="2928938"/>
            <a:ext cx="209550" cy="173037"/>
          </a:xfrm>
          <a:prstGeom prst="line">
            <a:avLst/>
          </a:prstGeom>
          <a:noFill/>
          <a:ln w="38100">
            <a:solidFill>
              <a:srgbClr val="3366FF"/>
            </a:solidFill>
            <a:prstDash val="sysDot"/>
            <a:round/>
            <a:headEnd/>
            <a:tailEnd/>
          </a:ln>
          <a:effectLst/>
        </p:spPr>
        <p:txBody>
          <a:bodyPr/>
          <a:lstStyle/>
          <a:p>
            <a:endParaRPr lang="en-US"/>
          </a:p>
        </p:txBody>
      </p:sp>
      <p:sp>
        <p:nvSpPr>
          <p:cNvPr id="137227" name="Line 11"/>
          <p:cNvSpPr>
            <a:spLocks noChangeShapeType="1"/>
          </p:cNvSpPr>
          <p:nvPr/>
        </p:nvSpPr>
        <p:spPr bwMode="auto">
          <a:xfrm>
            <a:off x="3155950" y="3794125"/>
            <a:ext cx="209550" cy="174625"/>
          </a:xfrm>
          <a:prstGeom prst="line">
            <a:avLst/>
          </a:prstGeom>
          <a:noFill/>
          <a:ln w="38100">
            <a:solidFill>
              <a:srgbClr val="3366FF"/>
            </a:solidFill>
            <a:prstDash val="sysDot"/>
            <a:round/>
            <a:headEnd/>
            <a:tailEnd/>
          </a:ln>
          <a:effectLst/>
        </p:spPr>
        <p:txBody>
          <a:bodyPr/>
          <a:lstStyle/>
          <a:p>
            <a:endParaRPr lang="en-US"/>
          </a:p>
        </p:txBody>
      </p:sp>
      <p:sp>
        <p:nvSpPr>
          <p:cNvPr id="137228" name="Line 12"/>
          <p:cNvSpPr>
            <a:spLocks noChangeShapeType="1"/>
          </p:cNvSpPr>
          <p:nvPr/>
        </p:nvSpPr>
        <p:spPr bwMode="auto">
          <a:xfrm flipH="1">
            <a:off x="3225800" y="2987675"/>
            <a:ext cx="207963" cy="171450"/>
          </a:xfrm>
          <a:prstGeom prst="line">
            <a:avLst/>
          </a:prstGeom>
          <a:noFill/>
          <a:ln w="38100">
            <a:solidFill>
              <a:srgbClr val="3366FF"/>
            </a:solidFill>
            <a:prstDash val="sysDot"/>
            <a:round/>
            <a:headEnd/>
            <a:tailEnd/>
          </a:ln>
          <a:effectLst/>
        </p:spPr>
        <p:txBody>
          <a:bodyPr/>
          <a:lstStyle/>
          <a:p>
            <a:endParaRPr lang="en-US"/>
          </a:p>
        </p:txBody>
      </p:sp>
      <p:sp>
        <p:nvSpPr>
          <p:cNvPr id="137229" name="Line 13"/>
          <p:cNvSpPr>
            <a:spLocks noChangeShapeType="1"/>
          </p:cNvSpPr>
          <p:nvPr/>
        </p:nvSpPr>
        <p:spPr bwMode="auto">
          <a:xfrm flipV="1">
            <a:off x="2101850" y="3794125"/>
            <a:ext cx="280988" cy="174625"/>
          </a:xfrm>
          <a:prstGeom prst="line">
            <a:avLst/>
          </a:prstGeom>
          <a:noFill/>
          <a:ln w="38100">
            <a:solidFill>
              <a:srgbClr val="3366FF"/>
            </a:solidFill>
            <a:prstDash val="sysDot"/>
            <a:round/>
            <a:headEnd/>
            <a:tailEnd/>
          </a:ln>
          <a:effectLst/>
        </p:spPr>
        <p:txBody>
          <a:bodyPr/>
          <a:lstStyle/>
          <a:p>
            <a:endParaRPr lang="en-US"/>
          </a:p>
        </p:txBody>
      </p:sp>
      <p:pic>
        <p:nvPicPr>
          <p:cNvPr id="137230" name="Picture 14" descr="map2"/>
          <p:cNvPicPr>
            <a:picLocks noChangeAspect="1" noChangeArrowheads="1"/>
          </p:cNvPicPr>
          <p:nvPr/>
        </p:nvPicPr>
        <p:blipFill>
          <a:blip r:embed="rId3" cstate="print">
            <a:clrChange>
              <a:clrFrom>
                <a:srgbClr val="000000"/>
              </a:clrFrom>
              <a:clrTo>
                <a:srgbClr val="000000">
                  <a:alpha val="0"/>
                </a:srgbClr>
              </a:clrTo>
            </a:clrChange>
          </a:blip>
          <a:srcRect l="36060" t="35185" r="5948" b="6836"/>
          <a:stretch>
            <a:fillRect/>
          </a:stretch>
        </p:blipFill>
        <p:spPr bwMode="auto">
          <a:xfrm rot="4917652">
            <a:off x="4217194" y="4518819"/>
            <a:ext cx="1262063" cy="1216025"/>
          </a:xfrm>
          <a:prstGeom prst="rect">
            <a:avLst/>
          </a:prstGeom>
          <a:noFill/>
        </p:spPr>
      </p:pic>
      <p:pic>
        <p:nvPicPr>
          <p:cNvPr id="137231" name="Picture 15" descr="map2"/>
          <p:cNvPicPr>
            <a:picLocks noChangeAspect="1" noChangeArrowheads="1"/>
          </p:cNvPicPr>
          <p:nvPr/>
        </p:nvPicPr>
        <p:blipFill>
          <a:blip r:embed="rId3" cstate="print">
            <a:clrChange>
              <a:clrFrom>
                <a:srgbClr val="000000"/>
              </a:clrFrom>
              <a:clrTo>
                <a:srgbClr val="000000">
                  <a:alpha val="0"/>
                </a:srgbClr>
              </a:clrTo>
            </a:clrChange>
          </a:blip>
          <a:srcRect l="36060" t="31931" r="5948" b="6836"/>
          <a:stretch>
            <a:fillRect/>
          </a:stretch>
        </p:blipFill>
        <p:spPr bwMode="auto">
          <a:xfrm rot="-24782981">
            <a:off x="2249487" y="4506913"/>
            <a:ext cx="1262063" cy="1284288"/>
          </a:xfrm>
          <a:prstGeom prst="rect">
            <a:avLst/>
          </a:prstGeom>
          <a:noFill/>
        </p:spPr>
      </p:pic>
      <p:sp>
        <p:nvSpPr>
          <p:cNvPr id="137232" name="Line 16"/>
          <p:cNvSpPr>
            <a:spLocks noChangeShapeType="1"/>
          </p:cNvSpPr>
          <p:nvPr/>
        </p:nvSpPr>
        <p:spPr bwMode="auto">
          <a:xfrm>
            <a:off x="4240213" y="4565650"/>
            <a:ext cx="287337" cy="244475"/>
          </a:xfrm>
          <a:prstGeom prst="line">
            <a:avLst/>
          </a:prstGeom>
          <a:noFill/>
          <a:ln w="38100">
            <a:solidFill>
              <a:srgbClr val="3366FF"/>
            </a:solidFill>
            <a:prstDash val="sysDot"/>
            <a:round/>
            <a:headEnd/>
            <a:tailEnd/>
          </a:ln>
          <a:effectLst/>
        </p:spPr>
        <p:txBody>
          <a:bodyPr/>
          <a:lstStyle/>
          <a:p>
            <a:endParaRPr lang="en-US"/>
          </a:p>
        </p:txBody>
      </p:sp>
      <p:sp>
        <p:nvSpPr>
          <p:cNvPr id="137233" name="Line 17"/>
          <p:cNvSpPr>
            <a:spLocks noChangeShapeType="1"/>
          </p:cNvSpPr>
          <p:nvPr/>
        </p:nvSpPr>
        <p:spPr bwMode="auto">
          <a:xfrm>
            <a:off x="5389563" y="3827463"/>
            <a:ext cx="287337" cy="246062"/>
          </a:xfrm>
          <a:prstGeom prst="line">
            <a:avLst/>
          </a:prstGeom>
          <a:noFill/>
          <a:ln w="38100">
            <a:solidFill>
              <a:srgbClr val="3366FF"/>
            </a:solidFill>
            <a:prstDash val="sysDot"/>
            <a:round/>
            <a:headEnd/>
            <a:tailEnd/>
          </a:ln>
          <a:effectLst/>
        </p:spPr>
        <p:txBody>
          <a:bodyPr/>
          <a:lstStyle/>
          <a:p>
            <a:endParaRPr lang="en-US"/>
          </a:p>
        </p:txBody>
      </p:sp>
      <p:sp>
        <p:nvSpPr>
          <p:cNvPr id="137234" name="Line 18"/>
          <p:cNvSpPr>
            <a:spLocks noChangeShapeType="1"/>
          </p:cNvSpPr>
          <p:nvPr/>
        </p:nvSpPr>
        <p:spPr bwMode="auto">
          <a:xfrm flipH="1">
            <a:off x="4240213" y="5465763"/>
            <a:ext cx="287337" cy="246062"/>
          </a:xfrm>
          <a:prstGeom prst="line">
            <a:avLst/>
          </a:prstGeom>
          <a:noFill/>
          <a:ln w="38100">
            <a:solidFill>
              <a:srgbClr val="3366FF"/>
            </a:solidFill>
            <a:prstDash val="sysDot"/>
            <a:round/>
            <a:headEnd/>
            <a:tailEnd/>
          </a:ln>
          <a:effectLst/>
        </p:spPr>
        <p:txBody>
          <a:bodyPr/>
          <a:lstStyle/>
          <a:p>
            <a:endParaRPr lang="en-US"/>
          </a:p>
        </p:txBody>
      </p:sp>
      <p:sp>
        <p:nvSpPr>
          <p:cNvPr id="137235" name="Line 19"/>
          <p:cNvSpPr>
            <a:spLocks noChangeShapeType="1"/>
          </p:cNvSpPr>
          <p:nvPr/>
        </p:nvSpPr>
        <p:spPr bwMode="auto">
          <a:xfrm>
            <a:off x="6442075" y="2927350"/>
            <a:ext cx="287338" cy="246063"/>
          </a:xfrm>
          <a:prstGeom prst="line">
            <a:avLst/>
          </a:prstGeom>
          <a:noFill/>
          <a:ln w="38100">
            <a:solidFill>
              <a:srgbClr val="3366FF"/>
            </a:solidFill>
            <a:prstDash val="sysDot"/>
            <a:round/>
            <a:headEnd/>
            <a:tailEnd/>
          </a:ln>
          <a:effectLst/>
        </p:spPr>
        <p:txBody>
          <a:bodyPr/>
          <a:lstStyle/>
          <a:p>
            <a:endParaRPr lang="en-US"/>
          </a:p>
        </p:txBody>
      </p:sp>
      <p:sp>
        <p:nvSpPr>
          <p:cNvPr id="137236" name="Line 20"/>
          <p:cNvSpPr>
            <a:spLocks noChangeShapeType="1"/>
          </p:cNvSpPr>
          <p:nvPr/>
        </p:nvSpPr>
        <p:spPr bwMode="auto">
          <a:xfrm>
            <a:off x="2133600" y="4565650"/>
            <a:ext cx="287338" cy="244475"/>
          </a:xfrm>
          <a:prstGeom prst="line">
            <a:avLst/>
          </a:prstGeom>
          <a:noFill/>
          <a:ln w="38100">
            <a:solidFill>
              <a:srgbClr val="3366FF"/>
            </a:solidFill>
            <a:prstDash val="sysDot"/>
            <a:round/>
            <a:headEnd/>
            <a:tailEnd/>
          </a:ln>
          <a:effectLst/>
        </p:spPr>
        <p:txBody>
          <a:bodyPr/>
          <a:lstStyle/>
          <a:p>
            <a:endParaRPr lang="en-US"/>
          </a:p>
        </p:txBody>
      </p:sp>
      <p:sp>
        <p:nvSpPr>
          <p:cNvPr id="137237" name="Line 21"/>
          <p:cNvSpPr>
            <a:spLocks noChangeShapeType="1"/>
          </p:cNvSpPr>
          <p:nvPr/>
        </p:nvSpPr>
        <p:spPr bwMode="auto">
          <a:xfrm flipH="1">
            <a:off x="4144963" y="3663950"/>
            <a:ext cx="287337" cy="246063"/>
          </a:xfrm>
          <a:prstGeom prst="line">
            <a:avLst/>
          </a:prstGeom>
          <a:noFill/>
          <a:ln w="38100">
            <a:solidFill>
              <a:srgbClr val="3366FF"/>
            </a:solidFill>
            <a:prstDash val="sysDot"/>
            <a:round/>
            <a:headEnd/>
            <a:tailEnd/>
          </a:ln>
          <a:effectLst/>
        </p:spPr>
        <p:txBody>
          <a:bodyPr/>
          <a:lstStyle/>
          <a:p>
            <a:endParaRPr lang="en-US"/>
          </a:p>
        </p:txBody>
      </p:sp>
      <p:sp>
        <p:nvSpPr>
          <p:cNvPr id="137238" name="Line 22"/>
          <p:cNvSpPr>
            <a:spLocks noChangeShapeType="1"/>
          </p:cNvSpPr>
          <p:nvPr/>
        </p:nvSpPr>
        <p:spPr bwMode="auto">
          <a:xfrm flipH="1">
            <a:off x="5292725" y="2844800"/>
            <a:ext cx="287338" cy="246063"/>
          </a:xfrm>
          <a:prstGeom prst="line">
            <a:avLst/>
          </a:prstGeom>
          <a:noFill/>
          <a:ln w="38100">
            <a:solidFill>
              <a:srgbClr val="3366FF"/>
            </a:solidFill>
            <a:prstDash val="sysDot"/>
            <a:round/>
            <a:headEnd/>
            <a:tailEnd/>
          </a:ln>
          <a:effectLst/>
        </p:spPr>
        <p:txBody>
          <a:bodyPr/>
          <a:lstStyle/>
          <a:p>
            <a:endParaRPr lang="en-US"/>
          </a:p>
        </p:txBody>
      </p:sp>
      <p:sp>
        <p:nvSpPr>
          <p:cNvPr id="137239" name="Line 23"/>
          <p:cNvSpPr>
            <a:spLocks noChangeShapeType="1"/>
          </p:cNvSpPr>
          <p:nvPr/>
        </p:nvSpPr>
        <p:spPr bwMode="auto">
          <a:xfrm flipH="1">
            <a:off x="5389563" y="4646613"/>
            <a:ext cx="287337" cy="246062"/>
          </a:xfrm>
          <a:prstGeom prst="line">
            <a:avLst/>
          </a:prstGeom>
          <a:noFill/>
          <a:ln w="38100">
            <a:solidFill>
              <a:srgbClr val="3366FF"/>
            </a:solidFill>
            <a:prstDash val="sysDot"/>
            <a:round/>
            <a:headEnd/>
            <a:tailEnd/>
          </a:ln>
          <a:effectLst/>
        </p:spPr>
        <p:txBody>
          <a:bodyPr/>
          <a:lstStyle/>
          <a:p>
            <a:endParaRPr lang="en-US"/>
          </a:p>
        </p:txBody>
      </p:sp>
      <p:sp>
        <p:nvSpPr>
          <p:cNvPr id="137240" name="Line 24"/>
          <p:cNvSpPr>
            <a:spLocks noChangeShapeType="1"/>
          </p:cNvSpPr>
          <p:nvPr/>
        </p:nvSpPr>
        <p:spPr bwMode="auto">
          <a:xfrm>
            <a:off x="4335463" y="2844800"/>
            <a:ext cx="287337" cy="246063"/>
          </a:xfrm>
          <a:prstGeom prst="line">
            <a:avLst/>
          </a:prstGeom>
          <a:noFill/>
          <a:ln w="38100">
            <a:solidFill>
              <a:srgbClr val="3366FF"/>
            </a:solidFill>
            <a:prstDash val="sysDot"/>
            <a:round/>
            <a:headEnd/>
            <a:tailEnd/>
          </a:ln>
          <a:effectLst/>
        </p:spPr>
        <p:txBody>
          <a:bodyPr/>
          <a:lstStyle/>
          <a:p>
            <a:endParaRPr lang="en-US"/>
          </a:p>
        </p:txBody>
      </p:sp>
      <p:sp>
        <p:nvSpPr>
          <p:cNvPr id="137241" name="Line 25"/>
          <p:cNvSpPr>
            <a:spLocks noChangeShapeType="1"/>
          </p:cNvSpPr>
          <p:nvPr/>
        </p:nvSpPr>
        <p:spPr bwMode="auto">
          <a:xfrm flipH="1">
            <a:off x="6537325" y="3746500"/>
            <a:ext cx="287338" cy="246063"/>
          </a:xfrm>
          <a:prstGeom prst="line">
            <a:avLst/>
          </a:prstGeom>
          <a:noFill/>
          <a:ln w="38100">
            <a:solidFill>
              <a:srgbClr val="3366FF"/>
            </a:solidFill>
            <a:prstDash val="sysDot"/>
            <a:round/>
            <a:headEnd/>
            <a:tailEnd/>
          </a:ln>
          <a:effectLst/>
        </p:spPr>
        <p:txBody>
          <a:bodyPr/>
          <a:lstStyle/>
          <a:p>
            <a:endParaRPr lang="en-US"/>
          </a:p>
        </p:txBody>
      </p:sp>
      <p:sp>
        <p:nvSpPr>
          <p:cNvPr id="137242" name="Line 26"/>
          <p:cNvSpPr>
            <a:spLocks noChangeShapeType="1"/>
          </p:cNvSpPr>
          <p:nvPr/>
        </p:nvSpPr>
        <p:spPr bwMode="auto">
          <a:xfrm>
            <a:off x="3378200" y="5302250"/>
            <a:ext cx="287338" cy="246063"/>
          </a:xfrm>
          <a:prstGeom prst="line">
            <a:avLst/>
          </a:prstGeom>
          <a:noFill/>
          <a:ln w="38100">
            <a:solidFill>
              <a:srgbClr val="3366FF"/>
            </a:solidFill>
            <a:prstDash val="sysDot"/>
            <a:round/>
            <a:headEnd/>
            <a:tailEnd/>
          </a:ln>
          <a:effectLst/>
        </p:spPr>
        <p:txBody>
          <a:bodyPr/>
          <a:lstStyle/>
          <a:p>
            <a:endParaRPr lang="en-US"/>
          </a:p>
        </p:txBody>
      </p:sp>
      <p:sp>
        <p:nvSpPr>
          <p:cNvPr id="137243" name="Line 27"/>
          <p:cNvSpPr>
            <a:spLocks noChangeShapeType="1"/>
          </p:cNvSpPr>
          <p:nvPr/>
        </p:nvSpPr>
        <p:spPr bwMode="auto">
          <a:xfrm flipH="1">
            <a:off x="3282950" y="4729163"/>
            <a:ext cx="287338" cy="246062"/>
          </a:xfrm>
          <a:prstGeom prst="line">
            <a:avLst/>
          </a:prstGeom>
          <a:noFill/>
          <a:ln w="38100">
            <a:solidFill>
              <a:srgbClr val="3366FF"/>
            </a:solidFill>
            <a:prstDash val="sysDot"/>
            <a:round/>
            <a:headEnd/>
            <a:tailEnd/>
          </a:ln>
          <a:effectLst/>
        </p:spPr>
        <p:txBody>
          <a:bodyPr/>
          <a:lstStyle/>
          <a:p>
            <a:endParaRPr lang="en-US"/>
          </a:p>
        </p:txBody>
      </p:sp>
      <p:pic>
        <p:nvPicPr>
          <p:cNvPr id="137244" name="Picture 28" descr="map2"/>
          <p:cNvPicPr>
            <a:picLocks noChangeAspect="1" noChangeArrowheads="1"/>
          </p:cNvPicPr>
          <p:nvPr/>
        </p:nvPicPr>
        <p:blipFill>
          <a:blip r:embed="rId4" cstate="print">
            <a:clrChange>
              <a:clrFrom>
                <a:srgbClr val="010100"/>
              </a:clrFrom>
              <a:clrTo>
                <a:srgbClr val="010100">
                  <a:alpha val="0"/>
                </a:srgbClr>
              </a:clrTo>
            </a:clrChange>
          </a:blip>
          <a:srcRect l="33595" t="11777" r="11908" b="42763"/>
          <a:stretch>
            <a:fillRect/>
          </a:stretch>
        </p:blipFill>
        <p:spPr bwMode="auto">
          <a:xfrm>
            <a:off x="4392613" y="2971800"/>
            <a:ext cx="1143000" cy="990600"/>
          </a:xfrm>
          <a:prstGeom prst="rect">
            <a:avLst/>
          </a:prstGeom>
          <a:noFill/>
        </p:spPr>
      </p:pic>
      <p:sp>
        <p:nvSpPr>
          <p:cNvPr id="137245" name="Text Box 29"/>
          <p:cNvSpPr txBox="1">
            <a:spLocks noChangeArrowheads="1"/>
          </p:cNvSpPr>
          <p:nvPr/>
        </p:nvSpPr>
        <p:spPr bwMode="auto">
          <a:xfrm>
            <a:off x="7246938" y="2284413"/>
            <a:ext cx="1897062" cy="457200"/>
          </a:xfrm>
          <a:prstGeom prst="rect">
            <a:avLst/>
          </a:prstGeom>
          <a:noFill/>
          <a:ln w="9525">
            <a:noFill/>
            <a:miter lim="800000"/>
            <a:headEnd/>
            <a:tailEnd/>
          </a:ln>
          <a:effectLst/>
        </p:spPr>
        <p:txBody>
          <a:bodyPr wrap="none">
            <a:spAutoFit/>
          </a:bodyPr>
          <a:lstStyle/>
          <a:p>
            <a:r>
              <a:rPr lang="en-US" sz="2400">
                <a:solidFill>
                  <a:srgbClr val="66FF33"/>
                </a:solidFill>
              </a:rPr>
              <a:t>Liquid Water</a:t>
            </a:r>
          </a:p>
        </p:txBody>
      </p:sp>
      <p:sp>
        <p:nvSpPr>
          <p:cNvPr id="137246" name="Text Box 30"/>
          <p:cNvSpPr txBox="1">
            <a:spLocks noChangeArrowheads="1"/>
          </p:cNvSpPr>
          <p:nvPr/>
        </p:nvSpPr>
        <p:spPr bwMode="auto">
          <a:xfrm>
            <a:off x="7807325" y="1470025"/>
            <a:ext cx="557213" cy="457200"/>
          </a:xfrm>
          <a:prstGeom prst="rect">
            <a:avLst/>
          </a:prstGeom>
          <a:noFill/>
          <a:ln w="9525">
            <a:noFill/>
            <a:miter lim="800000"/>
            <a:headEnd/>
            <a:tailEnd/>
          </a:ln>
          <a:effectLst/>
        </p:spPr>
        <p:txBody>
          <a:bodyPr wrap="none">
            <a:spAutoFit/>
          </a:bodyPr>
          <a:lstStyle/>
          <a:p>
            <a:r>
              <a:rPr lang="en-US" sz="2400">
                <a:solidFill>
                  <a:srgbClr val="66FF33"/>
                </a:solidFill>
              </a:rPr>
              <a:t>Air</a:t>
            </a:r>
          </a:p>
        </p:txBody>
      </p:sp>
      <p:pic>
        <p:nvPicPr>
          <p:cNvPr id="137247" name="Picture 31" descr="map2"/>
          <p:cNvPicPr>
            <a:picLocks noChangeAspect="1" noChangeArrowheads="1"/>
          </p:cNvPicPr>
          <p:nvPr/>
        </p:nvPicPr>
        <p:blipFill>
          <a:blip r:embed="rId4" cstate="print">
            <a:clrChange>
              <a:clrFrom>
                <a:srgbClr val="010101"/>
              </a:clrFrom>
              <a:clrTo>
                <a:srgbClr val="010101">
                  <a:alpha val="0"/>
                </a:srgbClr>
              </a:clrTo>
            </a:clrChange>
          </a:blip>
          <a:srcRect l="33595" t="11777" r="11908" b="42763"/>
          <a:stretch>
            <a:fillRect/>
          </a:stretch>
        </p:blipFill>
        <p:spPr bwMode="auto">
          <a:xfrm rot="-2216590">
            <a:off x="5486400" y="1984375"/>
            <a:ext cx="1089025" cy="1149350"/>
          </a:xfrm>
          <a:prstGeom prst="rect">
            <a:avLst/>
          </a:prstGeom>
          <a:noFill/>
        </p:spPr>
      </p:pic>
      <p:sp>
        <p:nvSpPr>
          <p:cNvPr id="137248" name="Line 32"/>
          <p:cNvSpPr>
            <a:spLocks noChangeShapeType="1"/>
          </p:cNvSpPr>
          <p:nvPr/>
        </p:nvSpPr>
        <p:spPr bwMode="auto">
          <a:xfrm flipV="1">
            <a:off x="0" y="2082800"/>
            <a:ext cx="9144000" cy="17463"/>
          </a:xfrm>
          <a:prstGeom prst="line">
            <a:avLst/>
          </a:prstGeom>
          <a:noFill/>
          <a:ln w="9525">
            <a:solidFill>
              <a:schemeClr val="tx1"/>
            </a:solidFill>
            <a:prstDash val="sysDot"/>
            <a:round/>
            <a:headEnd/>
            <a:tailEnd/>
          </a:ln>
          <a:effectLst/>
        </p:spPr>
        <p:txBody>
          <a:bodyPr/>
          <a:lstStyle/>
          <a:p>
            <a:endParaRPr lang="en-US"/>
          </a:p>
        </p:txBody>
      </p:sp>
      <p:sp>
        <p:nvSpPr>
          <p:cNvPr id="137249" name="Line 33"/>
          <p:cNvSpPr>
            <a:spLocks noChangeShapeType="1"/>
          </p:cNvSpPr>
          <p:nvPr/>
        </p:nvSpPr>
        <p:spPr bwMode="auto">
          <a:xfrm flipV="1">
            <a:off x="5675313" y="4386263"/>
            <a:ext cx="280987" cy="174625"/>
          </a:xfrm>
          <a:prstGeom prst="line">
            <a:avLst/>
          </a:prstGeom>
          <a:noFill/>
          <a:ln w="38100">
            <a:solidFill>
              <a:srgbClr val="3366FF"/>
            </a:solidFill>
            <a:prstDash val="sysDot"/>
            <a:round/>
            <a:headEnd/>
            <a:tailEnd/>
          </a:ln>
          <a:effectLst/>
        </p:spPr>
        <p:txBody>
          <a:bodyPr/>
          <a:lstStyle/>
          <a:p>
            <a:endParaRPr lang="en-US"/>
          </a:p>
        </p:txBody>
      </p:sp>
      <p:sp>
        <p:nvSpPr>
          <p:cNvPr id="137250" name="Text Box 34"/>
          <p:cNvSpPr txBox="1">
            <a:spLocks noChangeArrowheads="1"/>
          </p:cNvSpPr>
          <p:nvPr/>
        </p:nvSpPr>
        <p:spPr bwMode="auto">
          <a:xfrm>
            <a:off x="771525" y="369888"/>
            <a:ext cx="3530600" cy="519112"/>
          </a:xfrm>
          <a:prstGeom prst="rect">
            <a:avLst/>
          </a:prstGeom>
          <a:noFill/>
          <a:ln w="9525">
            <a:noFill/>
            <a:miter lim="800000"/>
            <a:headEnd/>
            <a:tailEnd/>
          </a:ln>
          <a:effectLst/>
        </p:spPr>
        <p:txBody>
          <a:bodyPr wrap="none">
            <a:spAutoFit/>
          </a:bodyPr>
          <a:lstStyle/>
          <a:p>
            <a:r>
              <a:rPr lang="en-US" sz="2800"/>
              <a:t>What is evaporation?</a:t>
            </a:r>
          </a:p>
        </p:txBody>
      </p:sp>
      <p:pic>
        <p:nvPicPr>
          <p:cNvPr id="137251" name="Picture 35" descr="fire"/>
          <p:cNvPicPr>
            <a:picLocks noChangeAspect="1" noChangeArrowheads="1"/>
          </p:cNvPicPr>
          <p:nvPr/>
        </p:nvPicPr>
        <p:blipFill>
          <a:blip r:embed="rId6" cstate="print">
            <a:clrChange>
              <a:clrFrom>
                <a:srgbClr val="010101"/>
              </a:clrFrom>
              <a:clrTo>
                <a:srgbClr val="010101">
                  <a:alpha val="0"/>
                </a:srgbClr>
              </a:clrTo>
            </a:clrChange>
          </a:blip>
          <a:srcRect/>
          <a:stretch>
            <a:fillRect/>
          </a:stretch>
        </p:blipFill>
        <p:spPr bwMode="auto">
          <a:xfrm>
            <a:off x="4953000" y="5824538"/>
            <a:ext cx="2535238" cy="1033462"/>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fade">
                                      <p:cBhvr>
                                        <p:cTn id="7" dur="2000"/>
                                        <p:tgtEl>
                                          <p:spTgt spid="137218"/>
                                        </p:tgtEl>
                                      </p:cBhvr>
                                    </p:animEffect>
                                  </p:childTnLst>
                                </p:cTn>
                              </p:par>
                              <p:par>
                                <p:cTn id="8" presetID="10" presetClass="entr" presetSubtype="0" fill="hold" nodeType="withEffect">
                                  <p:stCondLst>
                                    <p:cond delay="0"/>
                                  </p:stCondLst>
                                  <p:childTnLst>
                                    <p:set>
                                      <p:cBhvr>
                                        <p:cTn id="9" dur="1" fill="hold">
                                          <p:stCondLst>
                                            <p:cond delay="0"/>
                                          </p:stCondLst>
                                        </p:cTn>
                                        <p:tgtEl>
                                          <p:spTgt spid="137251"/>
                                        </p:tgtEl>
                                        <p:attrNameLst>
                                          <p:attrName>style.visibility</p:attrName>
                                        </p:attrNameLst>
                                      </p:cBhvr>
                                      <p:to>
                                        <p:strVal val="visible"/>
                                      </p:to>
                                    </p:set>
                                    <p:animEffect transition="in" filter="fade">
                                      <p:cBhvr>
                                        <p:cTn id="10" dur="2000"/>
                                        <p:tgtEl>
                                          <p:spTgt spid="137251"/>
                                        </p:tgtEl>
                                      </p:cBhvr>
                                    </p:animEffect>
                                  </p:childTnLst>
                                </p:cTn>
                              </p:par>
                              <p:par>
                                <p:cTn id="11" presetID="10" presetClass="entr" presetSubtype="0" fill="hold" nodeType="withEffect">
                                  <p:stCondLst>
                                    <p:cond delay="0"/>
                                  </p:stCondLst>
                                  <p:childTnLst>
                                    <p:set>
                                      <p:cBhvr>
                                        <p:cTn id="12" dur="1" fill="hold">
                                          <p:stCondLst>
                                            <p:cond delay="0"/>
                                          </p:stCondLst>
                                        </p:cTn>
                                        <p:tgtEl>
                                          <p:spTgt spid="137219"/>
                                        </p:tgtEl>
                                        <p:attrNameLst>
                                          <p:attrName>style.visibility</p:attrName>
                                        </p:attrNameLst>
                                      </p:cBhvr>
                                      <p:to>
                                        <p:strVal val="visible"/>
                                      </p:to>
                                    </p:set>
                                    <p:animEffect transition="in" filter="fade">
                                      <p:cBhvr>
                                        <p:cTn id="13" dur="2000"/>
                                        <p:tgtEl>
                                          <p:spTgt spid="137219"/>
                                        </p:tgtEl>
                                      </p:cBhvr>
                                    </p:animEffect>
                                  </p:childTnLst>
                                </p:cTn>
                              </p:par>
                              <p:par>
                                <p:cTn id="14" presetID="10" presetClass="entr" presetSubtype="0" fill="hold" nodeType="withEffect">
                                  <p:stCondLst>
                                    <p:cond delay="0"/>
                                  </p:stCondLst>
                                  <p:childTnLst>
                                    <p:set>
                                      <p:cBhvr>
                                        <p:cTn id="15" dur="1" fill="hold">
                                          <p:stCondLst>
                                            <p:cond delay="0"/>
                                          </p:stCondLst>
                                        </p:cTn>
                                        <p:tgtEl>
                                          <p:spTgt spid="137220"/>
                                        </p:tgtEl>
                                        <p:attrNameLst>
                                          <p:attrName>style.visibility</p:attrName>
                                        </p:attrNameLst>
                                      </p:cBhvr>
                                      <p:to>
                                        <p:strVal val="visible"/>
                                      </p:to>
                                    </p:set>
                                    <p:animEffect transition="in" filter="fade">
                                      <p:cBhvr>
                                        <p:cTn id="16" dur="2000"/>
                                        <p:tgtEl>
                                          <p:spTgt spid="137220"/>
                                        </p:tgtEl>
                                      </p:cBhvr>
                                    </p:animEffect>
                                  </p:childTnLst>
                                </p:cTn>
                              </p:par>
                              <p:par>
                                <p:cTn id="17" presetID="10" presetClass="entr" presetSubtype="0" fill="hold" nodeType="withEffect">
                                  <p:stCondLst>
                                    <p:cond delay="0"/>
                                  </p:stCondLst>
                                  <p:childTnLst>
                                    <p:set>
                                      <p:cBhvr>
                                        <p:cTn id="18" dur="1" fill="hold">
                                          <p:stCondLst>
                                            <p:cond delay="0"/>
                                          </p:stCondLst>
                                        </p:cTn>
                                        <p:tgtEl>
                                          <p:spTgt spid="137221"/>
                                        </p:tgtEl>
                                        <p:attrNameLst>
                                          <p:attrName>style.visibility</p:attrName>
                                        </p:attrNameLst>
                                      </p:cBhvr>
                                      <p:to>
                                        <p:strVal val="visible"/>
                                      </p:to>
                                    </p:set>
                                    <p:animEffect transition="in" filter="fade">
                                      <p:cBhvr>
                                        <p:cTn id="19" dur="2000"/>
                                        <p:tgtEl>
                                          <p:spTgt spid="137221"/>
                                        </p:tgtEl>
                                      </p:cBhvr>
                                    </p:animEffect>
                                  </p:childTnLst>
                                </p:cTn>
                              </p:par>
                              <p:par>
                                <p:cTn id="20" presetID="10" presetClass="entr" presetSubtype="0" fill="hold" nodeType="withEffect">
                                  <p:stCondLst>
                                    <p:cond delay="0"/>
                                  </p:stCondLst>
                                  <p:childTnLst>
                                    <p:set>
                                      <p:cBhvr>
                                        <p:cTn id="21" dur="1" fill="hold">
                                          <p:stCondLst>
                                            <p:cond delay="0"/>
                                          </p:stCondLst>
                                        </p:cTn>
                                        <p:tgtEl>
                                          <p:spTgt spid="137222"/>
                                        </p:tgtEl>
                                        <p:attrNameLst>
                                          <p:attrName>style.visibility</p:attrName>
                                        </p:attrNameLst>
                                      </p:cBhvr>
                                      <p:to>
                                        <p:strVal val="visible"/>
                                      </p:to>
                                    </p:set>
                                    <p:animEffect transition="in" filter="fade">
                                      <p:cBhvr>
                                        <p:cTn id="22" dur="2000"/>
                                        <p:tgtEl>
                                          <p:spTgt spid="137222"/>
                                        </p:tgtEl>
                                      </p:cBhvr>
                                    </p:animEffect>
                                  </p:childTnLst>
                                </p:cTn>
                              </p:par>
                              <p:par>
                                <p:cTn id="23" presetID="10" presetClass="entr" presetSubtype="0" fill="hold" nodeType="withEffect">
                                  <p:stCondLst>
                                    <p:cond delay="0"/>
                                  </p:stCondLst>
                                  <p:childTnLst>
                                    <p:set>
                                      <p:cBhvr>
                                        <p:cTn id="24" dur="1" fill="hold">
                                          <p:stCondLst>
                                            <p:cond delay="0"/>
                                          </p:stCondLst>
                                        </p:cTn>
                                        <p:tgtEl>
                                          <p:spTgt spid="137223"/>
                                        </p:tgtEl>
                                        <p:attrNameLst>
                                          <p:attrName>style.visibility</p:attrName>
                                        </p:attrNameLst>
                                      </p:cBhvr>
                                      <p:to>
                                        <p:strVal val="visible"/>
                                      </p:to>
                                    </p:set>
                                    <p:animEffect transition="in" filter="fade">
                                      <p:cBhvr>
                                        <p:cTn id="25" dur="2000"/>
                                        <p:tgtEl>
                                          <p:spTgt spid="137223"/>
                                        </p:tgtEl>
                                      </p:cBhvr>
                                    </p:animEffect>
                                  </p:childTnLst>
                                </p:cTn>
                              </p:par>
                              <p:par>
                                <p:cTn id="26" presetID="10" presetClass="entr" presetSubtype="0" fill="hold" nodeType="withEffect">
                                  <p:stCondLst>
                                    <p:cond delay="0"/>
                                  </p:stCondLst>
                                  <p:childTnLst>
                                    <p:set>
                                      <p:cBhvr>
                                        <p:cTn id="27" dur="1" fill="hold">
                                          <p:stCondLst>
                                            <p:cond delay="0"/>
                                          </p:stCondLst>
                                        </p:cTn>
                                        <p:tgtEl>
                                          <p:spTgt spid="137224"/>
                                        </p:tgtEl>
                                        <p:attrNameLst>
                                          <p:attrName>style.visibility</p:attrName>
                                        </p:attrNameLst>
                                      </p:cBhvr>
                                      <p:to>
                                        <p:strVal val="visible"/>
                                      </p:to>
                                    </p:set>
                                    <p:animEffect transition="in" filter="fade">
                                      <p:cBhvr>
                                        <p:cTn id="28" dur="2000"/>
                                        <p:tgtEl>
                                          <p:spTgt spid="137224"/>
                                        </p:tgtEl>
                                      </p:cBhvr>
                                    </p:animEffect>
                                  </p:childTnLst>
                                </p:cTn>
                              </p:par>
                              <p:par>
                                <p:cTn id="29" presetID="10" presetClass="entr" presetSubtype="0" fill="hold" nodeType="withEffect">
                                  <p:stCondLst>
                                    <p:cond delay="0"/>
                                  </p:stCondLst>
                                  <p:childTnLst>
                                    <p:set>
                                      <p:cBhvr>
                                        <p:cTn id="30" dur="1" fill="hold">
                                          <p:stCondLst>
                                            <p:cond delay="0"/>
                                          </p:stCondLst>
                                        </p:cTn>
                                        <p:tgtEl>
                                          <p:spTgt spid="137225"/>
                                        </p:tgtEl>
                                        <p:attrNameLst>
                                          <p:attrName>style.visibility</p:attrName>
                                        </p:attrNameLst>
                                      </p:cBhvr>
                                      <p:to>
                                        <p:strVal val="visible"/>
                                      </p:to>
                                    </p:set>
                                    <p:animEffect transition="in" filter="fade">
                                      <p:cBhvr>
                                        <p:cTn id="31" dur="2000"/>
                                        <p:tgtEl>
                                          <p:spTgt spid="1372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7226"/>
                                        </p:tgtEl>
                                        <p:attrNameLst>
                                          <p:attrName>style.visibility</p:attrName>
                                        </p:attrNameLst>
                                      </p:cBhvr>
                                      <p:to>
                                        <p:strVal val="visible"/>
                                      </p:to>
                                    </p:set>
                                    <p:animEffect transition="in" filter="fade">
                                      <p:cBhvr>
                                        <p:cTn id="34" dur="2000"/>
                                        <p:tgtEl>
                                          <p:spTgt spid="1372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7227"/>
                                        </p:tgtEl>
                                        <p:attrNameLst>
                                          <p:attrName>style.visibility</p:attrName>
                                        </p:attrNameLst>
                                      </p:cBhvr>
                                      <p:to>
                                        <p:strVal val="visible"/>
                                      </p:to>
                                    </p:set>
                                    <p:animEffect transition="in" filter="fade">
                                      <p:cBhvr>
                                        <p:cTn id="37" dur="2000"/>
                                        <p:tgtEl>
                                          <p:spTgt spid="1372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7228"/>
                                        </p:tgtEl>
                                        <p:attrNameLst>
                                          <p:attrName>style.visibility</p:attrName>
                                        </p:attrNameLst>
                                      </p:cBhvr>
                                      <p:to>
                                        <p:strVal val="visible"/>
                                      </p:to>
                                    </p:set>
                                    <p:animEffect transition="in" filter="fade">
                                      <p:cBhvr>
                                        <p:cTn id="40" dur="2000"/>
                                        <p:tgtEl>
                                          <p:spTgt spid="1372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7229"/>
                                        </p:tgtEl>
                                        <p:attrNameLst>
                                          <p:attrName>style.visibility</p:attrName>
                                        </p:attrNameLst>
                                      </p:cBhvr>
                                      <p:to>
                                        <p:strVal val="visible"/>
                                      </p:to>
                                    </p:set>
                                    <p:animEffect transition="in" filter="fade">
                                      <p:cBhvr>
                                        <p:cTn id="43" dur="2000"/>
                                        <p:tgtEl>
                                          <p:spTgt spid="137229"/>
                                        </p:tgtEl>
                                      </p:cBhvr>
                                    </p:animEffect>
                                  </p:childTnLst>
                                </p:cTn>
                              </p:par>
                              <p:par>
                                <p:cTn id="44" presetID="10" presetClass="entr" presetSubtype="0" fill="hold" nodeType="withEffect">
                                  <p:stCondLst>
                                    <p:cond delay="0"/>
                                  </p:stCondLst>
                                  <p:childTnLst>
                                    <p:set>
                                      <p:cBhvr>
                                        <p:cTn id="45" dur="1" fill="hold">
                                          <p:stCondLst>
                                            <p:cond delay="0"/>
                                          </p:stCondLst>
                                        </p:cTn>
                                        <p:tgtEl>
                                          <p:spTgt spid="137230"/>
                                        </p:tgtEl>
                                        <p:attrNameLst>
                                          <p:attrName>style.visibility</p:attrName>
                                        </p:attrNameLst>
                                      </p:cBhvr>
                                      <p:to>
                                        <p:strVal val="visible"/>
                                      </p:to>
                                    </p:set>
                                    <p:animEffect transition="in" filter="fade">
                                      <p:cBhvr>
                                        <p:cTn id="46" dur="2000"/>
                                        <p:tgtEl>
                                          <p:spTgt spid="137230"/>
                                        </p:tgtEl>
                                      </p:cBhvr>
                                    </p:animEffect>
                                  </p:childTnLst>
                                </p:cTn>
                              </p:par>
                              <p:par>
                                <p:cTn id="47" presetID="10" presetClass="entr" presetSubtype="0" fill="hold" nodeType="withEffect">
                                  <p:stCondLst>
                                    <p:cond delay="0"/>
                                  </p:stCondLst>
                                  <p:childTnLst>
                                    <p:set>
                                      <p:cBhvr>
                                        <p:cTn id="48" dur="1" fill="hold">
                                          <p:stCondLst>
                                            <p:cond delay="0"/>
                                          </p:stCondLst>
                                        </p:cTn>
                                        <p:tgtEl>
                                          <p:spTgt spid="137231"/>
                                        </p:tgtEl>
                                        <p:attrNameLst>
                                          <p:attrName>style.visibility</p:attrName>
                                        </p:attrNameLst>
                                      </p:cBhvr>
                                      <p:to>
                                        <p:strVal val="visible"/>
                                      </p:to>
                                    </p:set>
                                    <p:animEffect transition="in" filter="fade">
                                      <p:cBhvr>
                                        <p:cTn id="49" dur="2000"/>
                                        <p:tgtEl>
                                          <p:spTgt spid="1372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7232"/>
                                        </p:tgtEl>
                                        <p:attrNameLst>
                                          <p:attrName>style.visibility</p:attrName>
                                        </p:attrNameLst>
                                      </p:cBhvr>
                                      <p:to>
                                        <p:strVal val="visible"/>
                                      </p:to>
                                    </p:set>
                                    <p:animEffect transition="in" filter="fade">
                                      <p:cBhvr>
                                        <p:cTn id="52" dur="2000"/>
                                        <p:tgtEl>
                                          <p:spTgt spid="1372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7233"/>
                                        </p:tgtEl>
                                        <p:attrNameLst>
                                          <p:attrName>style.visibility</p:attrName>
                                        </p:attrNameLst>
                                      </p:cBhvr>
                                      <p:to>
                                        <p:strVal val="visible"/>
                                      </p:to>
                                    </p:set>
                                    <p:animEffect transition="in" filter="fade">
                                      <p:cBhvr>
                                        <p:cTn id="55" dur="2000"/>
                                        <p:tgtEl>
                                          <p:spTgt spid="13723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7234"/>
                                        </p:tgtEl>
                                        <p:attrNameLst>
                                          <p:attrName>style.visibility</p:attrName>
                                        </p:attrNameLst>
                                      </p:cBhvr>
                                      <p:to>
                                        <p:strVal val="visible"/>
                                      </p:to>
                                    </p:set>
                                    <p:animEffect transition="in" filter="fade">
                                      <p:cBhvr>
                                        <p:cTn id="58" dur="2000"/>
                                        <p:tgtEl>
                                          <p:spTgt spid="1372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7235"/>
                                        </p:tgtEl>
                                        <p:attrNameLst>
                                          <p:attrName>style.visibility</p:attrName>
                                        </p:attrNameLst>
                                      </p:cBhvr>
                                      <p:to>
                                        <p:strVal val="visible"/>
                                      </p:to>
                                    </p:set>
                                    <p:animEffect transition="in" filter="fade">
                                      <p:cBhvr>
                                        <p:cTn id="61" dur="2000"/>
                                        <p:tgtEl>
                                          <p:spTgt spid="13723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7236"/>
                                        </p:tgtEl>
                                        <p:attrNameLst>
                                          <p:attrName>style.visibility</p:attrName>
                                        </p:attrNameLst>
                                      </p:cBhvr>
                                      <p:to>
                                        <p:strVal val="visible"/>
                                      </p:to>
                                    </p:set>
                                    <p:animEffect transition="in" filter="fade">
                                      <p:cBhvr>
                                        <p:cTn id="64" dur="2000"/>
                                        <p:tgtEl>
                                          <p:spTgt spid="13723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7237"/>
                                        </p:tgtEl>
                                        <p:attrNameLst>
                                          <p:attrName>style.visibility</p:attrName>
                                        </p:attrNameLst>
                                      </p:cBhvr>
                                      <p:to>
                                        <p:strVal val="visible"/>
                                      </p:to>
                                    </p:set>
                                    <p:animEffect transition="in" filter="fade">
                                      <p:cBhvr>
                                        <p:cTn id="67" dur="2000"/>
                                        <p:tgtEl>
                                          <p:spTgt spid="13723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7238"/>
                                        </p:tgtEl>
                                        <p:attrNameLst>
                                          <p:attrName>style.visibility</p:attrName>
                                        </p:attrNameLst>
                                      </p:cBhvr>
                                      <p:to>
                                        <p:strVal val="visible"/>
                                      </p:to>
                                    </p:set>
                                    <p:animEffect transition="in" filter="fade">
                                      <p:cBhvr>
                                        <p:cTn id="70" dur="2000"/>
                                        <p:tgtEl>
                                          <p:spTgt spid="13723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7239"/>
                                        </p:tgtEl>
                                        <p:attrNameLst>
                                          <p:attrName>style.visibility</p:attrName>
                                        </p:attrNameLst>
                                      </p:cBhvr>
                                      <p:to>
                                        <p:strVal val="visible"/>
                                      </p:to>
                                    </p:set>
                                    <p:animEffect transition="in" filter="fade">
                                      <p:cBhvr>
                                        <p:cTn id="73" dur="2000"/>
                                        <p:tgtEl>
                                          <p:spTgt spid="13723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7240"/>
                                        </p:tgtEl>
                                        <p:attrNameLst>
                                          <p:attrName>style.visibility</p:attrName>
                                        </p:attrNameLst>
                                      </p:cBhvr>
                                      <p:to>
                                        <p:strVal val="visible"/>
                                      </p:to>
                                    </p:set>
                                    <p:animEffect transition="in" filter="fade">
                                      <p:cBhvr>
                                        <p:cTn id="76" dur="2000"/>
                                        <p:tgtEl>
                                          <p:spTgt spid="13724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37241"/>
                                        </p:tgtEl>
                                        <p:attrNameLst>
                                          <p:attrName>style.visibility</p:attrName>
                                        </p:attrNameLst>
                                      </p:cBhvr>
                                      <p:to>
                                        <p:strVal val="visible"/>
                                      </p:to>
                                    </p:set>
                                    <p:animEffect transition="in" filter="fade">
                                      <p:cBhvr>
                                        <p:cTn id="79" dur="2000"/>
                                        <p:tgtEl>
                                          <p:spTgt spid="13724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7242"/>
                                        </p:tgtEl>
                                        <p:attrNameLst>
                                          <p:attrName>style.visibility</p:attrName>
                                        </p:attrNameLst>
                                      </p:cBhvr>
                                      <p:to>
                                        <p:strVal val="visible"/>
                                      </p:to>
                                    </p:set>
                                    <p:animEffect transition="in" filter="fade">
                                      <p:cBhvr>
                                        <p:cTn id="82" dur="2000"/>
                                        <p:tgtEl>
                                          <p:spTgt spid="13724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37243"/>
                                        </p:tgtEl>
                                        <p:attrNameLst>
                                          <p:attrName>style.visibility</p:attrName>
                                        </p:attrNameLst>
                                      </p:cBhvr>
                                      <p:to>
                                        <p:strVal val="visible"/>
                                      </p:to>
                                    </p:set>
                                    <p:animEffect transition="in" filter="fade">
                                      <p:cBhvr>
                                        <p:cTn id="85" dur="2000"/>
                                        <p:tgtEl>
                                          <p:spTgt spid="137243"/>
                                        </p:tgtEl>
                                      </p:cBhvr>
                                    </p:animEffect>
                                  </p:childTnLst>
                                </p:cTn>
                              </p:par>
                              <p:par>
                                <p:cTn id="86" presetID="10" presetClass="entr" presetSubtype="0" fill="hold" nodeType="withEffect">
                                  <p:stCondLst>
                                    <p:cond delay="0"/>
                                  </p:stCondLst>
                                  <p:childTnLst>
                                    <p:set>
                                      <p:cBhvr>
                                        <p:cTn id="87" dur="1" fill="hold">
                                          <p:stCondLst>
                                            <p:cond delay="0"/>
                                          </p:stCondLst>
                                        </p:cTn>
                                        <p:tgtEl>
                                          <p:spTgt spid="137244"/>
                                        </p:tgtEl>
                                        <p:attrNameLst>
                                          <p:attrName>style.visibility</p:attrName>
                                        </p:attrNameLst>
                                      </p:cBhvr>
                                      <p:to>
                                        <p:strVal val="visible"/>
                                      </p:to>
                                    </p:set>
                                    <p:animEffect transition="in" filter="fade">
                                      <p:cBhvr>
                                        <p:cTn id="88" dur="2000"/>
                                        <p:tgtEl>
                                          <p:spTgt spid="137244"/>
                                        </p:tgtEl>
                                      </p:cBhvr>
                                    </p:animEffect>
                                  </p:childTnLst>
                                </p:cTn>
                              </p:par>
                              <p:par>
                                <p:cTn id="89" presetID="10" presetClass="entr" presetSubtype="0" fill="hold" nodeType="withEffect">
                                  <p:stCondLst>
                                    <p:cond delay="0"/>
                                  </p:stCondLst>
                                  <p:childTnLst>
                                    <p:set>
                                      <p:cBhvr>
                                        <p:cTn id="90" dur="1" fill="hold">
                                          <p:stCondLst>
                                            <p:cond delay="0"/>
                                          </p:stCondLst>
                                        </p:cTn>
                                        <p:tgtEl>
                                          <p:spTgt spid="137245"/>
                                        </p:tgtEl>
                                        <p:attrNameLst>
                                          <p:attrName>style.visibility</p:attrName>
                                        </p:attrNameLst>
                                      </p:cBhvr>
                                      <p:to>
                                        <p:strVal val="visible"/>
                                      </p:to>
                                    </p:set>
                                    <p:animEffect transition="in" filter="fade">
                                      <p:cBhvr>
                                        <p:cTn id="91" dur="2000"/>
                                        <p:tgtEl>
                                          <p:spTgt spid="137245"/>
                                        </p:tgtEl>
                                      </p:cBhvr>
                                    </p:animEffect>
                                  </p:childTnLst>
                                </p:cTn>
                              </p:par>
                              <p:par>
                                <p:cTn id="92" presetID="10" presetClass="entr" presetSubtype="0" fill="hold" nodeType="withEffect">
                                  <p:stCondLst>
                                    <p:cond delay="0"/>
                                  </p:stCondLst>
                                  <p:childTnLst>
                                    <p:set>
                                      <p:cBhvr>
                                        <p:cTn id="93" dur="1" fill="hold">
                                          <p:stCondLst>
                                            <p:cond delay="0"/>
                                          </p:stCondLst>
                                        </p:cTn>
                                        <p:tgtEl>
                                          <p:spTgt spid="137246"/>
                                        </p:tgtEl>
                                        <p:attrNameLst>
                                          <p:attrName>style.visibility</p:attrName>
                                        </p:attrNameLst>
                                      </p:cBhvr>
                                      <p:to>
                                        <p:strVal val="visible"/>
                                      </p:to>
                                    </p:set>
                                    <p:animEffect transition="in" filter="fade">
                                      <p:cBhvr>
                                        <p:cTn id="94" dur="2000"/>
                                        <p:tgtEl>
                                          <p:spTgt spid="137246"/>
                                        </p:tgtEl>
                                      </p:cBhvr>
                                    </p:animEffect>
                                  </p:childTnLst>
                                </p:cTn>
                              </p:par>
                              <p:par>
                                <p:cTn id="95" presetID="10" presetClass="entr" presetSubtype="0" fill="hold" nodeType="withEffect">
                                  <p:stCondLst>
                                    <p:cond delay="0"/>
                                  </p:stCondLst>
                                  <p:childTnLst>
                                    <p:set>
                                      <p:cBhvr>
                                        <p:cTn id="96" dur="1" fill="hold">
                                          <p:stCondLst>
                                            <p:cond delay="0"/>
                                          </p:stCondLst>
                                        </p:cTn>
                                        <p:tgtEl>
                                          <p:spTgt spid="137247"/>
                                        </p:tgtEl>
                                        <p:attrNameLst>
                                          <p:attrName>style.visibility</p:attrName>
                                        </p:attrNameLst>
                                      </p:cBhvr>
                                      <p:to>
                                        <p:strVal val="visible"/>
                                      </p:to>
                                    </p:set>
                                    <p:animEffect transition="in" filter="fade">
                                      <p:cBhvr>
                                        <p:cTn id="97" dur="2000"/>
                                        <p:tgtEl>
                                          <p:spTgt spid="13724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37248"/>
                                        </p:tgtEl>
                                        <p:attrNameLst>
                                          <p:attrName>style.visibility</p:attrName>
                                        </p:attrNameLst>
                                      </p:cBhvr>
                                      <p:to>
                                        <p:strVal val="visible"/>
                                      </p:to>
                                    </p:set>
                                    <p:animEffect transition="in" filter="fade">
                                      <p:cBhvr>
                                        <p:cTn id="100" dur="2000"/>
                                        <p:tgtEl>
                                          <p:spTgt spid="13724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37249"/>
                                        </p:tgtEl>
                                        <p:attrNameLst>
                                          <p:attrName>style.visibility</p:attrName>
                                        </p:attrNameLst>
                                      </p:cBhvr>
                                      <p:to>
                                        <p:strVal val="visible"/>
                                      </p:to>
                                    </p:set>
                                    <p:animEffect transition="in" filter="fade">
                                      <p:cBhvr>
                                        <p:cTn id="103" dur="2000"/>
                                        <p:tgtEl>
                                          <p:spTgt spid="137249"/>
                                        </p:tgtEl>
                                      </p:cBhvr>
                                    </p:animEffect>
                                  </p:childTnLst>
                                </p:cTn>
                              </p:par>
                              <p:par>
                                <p:cTn id="104" presetID="8" presetClass="emph" presetSubtype="0" repeatCount="5000" fill="hold" nodeType="withEffect">
                                  <p:stCondLst>
                                    <p:cond delay="0"/>
                                  </p:stCondLst>
                                  <p:childTnLst>
                                    <p:animRot by="21600000">
                                      <p:cBhvr>
                                        <p:cTn id="105" dur="2000" fill="hold"/>
                                        <p:tgtEl>
                                          <p:spTgt spid="137247"/>
                                        </p:tgtEl>
                                        <p:attrNameLst>
                                          <p:attrName>r</p:attrName>
                                        </p:attrNameLst>
                                      </p:cBhvr>
                                    </p:animRot>
                                  </p:childTnLst>
                                </p:cTn>
                              </p:par>
                            </p:childTnLst>
                          </p:cTn>
                        </p:par>
                      </p:childTnLst>
                    </p:cTn>
                  </p:par>
                  <p:par>
                    <p:cTn id="106" fill="hold">
                      <p:stCondLst>
                        <p:cond delay="indefinite"/>
                      </p:stCondLst>
                      <p:childTnLst>
                        <p:par>
                          <p:cTn id="107" fill="hold">
                            <p:stCondLst>
                              <p:cond delay="0"/>
                            </p:stCondLst>
                            <p:childTnLst>
                              <p:par>
                                <p:cTn id="108" presetID="56" presetClass="path" presetSubtype="0" accel="50000" decel="50000" fill="hold" nodeType="clickEffect">
                                  <p:stCondLst>
                                    <p:cond delay="0"/>
                                  </p:stCondLst>
                                  <p:childTnLst>
                                    <p:animMotion origin="layout" path="M 1.38889E-6 1.85185E-6 L 0.00555 -0.27153 " pathEditMode="relative" rAng="0" ptsTypes="AA">
                                      <p:cBhvr>
                                        <p:cTn id="109" dur="2000" fill="hold"/>
                                        <p:tgtEl>
                                          <p:spTgt spid="137247"/>
                                        </p:tgtEl>
                                        <p:attrNameLst>
                                          <p:attrName>ppt_x</p:attrName>
                                          <p:attrName>ppt_y</p:attrName>
                                        </p:attrNameLst>
                                      </p:cBhvr>
                                      <p:rCtr x="3" y="-1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6" grpId="0" animBg="1"/>
      <p:bldP spid="137227" grpId="0" animBg="1"/>
      <p:bldP spid="137228" grpId="0" animBg="1"/>
      <p:bldP spid="137229" grpId="0" animBg="1"/>
      <p:bldP spid="137232" grpId="0" animBg="1"/>
      <p:bldP spid="137233" grpId="0" animBg="1"/>
      <p:bldP spid="137234" grpId="0" animBg="1"/>
      <p:bldP spid="137235" grpId="0" animBg="1"/>
      <p:bldP spid="137236" grpId="0" animBg="1"/>
      <p:bldP spid="137237" grpId="0" animBg="1"/>
      <p:bldP spid="137238" grpId="0" animBg="1"/>
      <p:bldP spid="137239" grpId="0" animBg="1"/>
      <p:bldP spid="137240" grpId="0" animBg="1"/>
      <p:bldP spid="137241" grpId="0" animBg="1"/>
      <p:bldP spid="137242" grpId="0" animBg="1"/>
      <p:bldP spid="137243" grpId="0" animBg="1"/>
      <p:bldP spid="137248" grpId="0" animBg="1"/>
      <p:bldP spid="1372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map2"/>
          <p:cNvPicPr>
            <a:picLocks noChangeAspect="1" noChangeArrowheads="1"/>
          </p:cNvPicPr>
          <p:nvPr/>
        </p:nvPicPr>
        <p:blipFill>
          <a:blip r:embed="rId3" cstate="print">
            <a:clrChange>
              <a:clrFrom>
                <a:srgbClr val="000000"/>
              </a:clrFrom>
              <a:clrTo>
                <a:srgbClr val="000000">
                  <a:alpha val="0"/>
                </a:srgbClr>
              </a:clrTo>
            </a:clrChange>
          </a:blip>
          <a:srcRect l="36060" t="33234" r="5948" b="6836"/>
          <a:stretch>
            <a:fillRect/>
          </a:stretch>
        </p:blipFill>
        <p:spPr bwMode="auto">
          <a:xfrm>
            <a:off x="3090863" y="5503863"/>
            <a:ext cx="1531937" cy="1033462"/>
          </a:xfrm>
          <a:prstGeom prst="rect">
            <a:avLst/>
          </a:prstGeom>
          <a:noFill/>
        </p:spPr>
      </p:pic>
      <p:pic>
        <p:nvPicPr>
          <p:cNvPr id="138243" name="Picture 3" descr="map2"/>
          <p:cNvPicPr>
            <a:picLocks noChangeAspect="1" noChangeArrowheads="1"/>
          </p:cNvPicPr>
          <p:nvPr/>
        </p:nvPicPr>
        <p:blipFill>
          <a:blip r:embed="rId4" cstate="print">
            <a:clrChange>
              <a:clrFrom>
                <a:srgbClr val="000000"/>
              </a:clrFrom>
              <a:clrTo>
                <a:srgbClr val="000000">
                  <a:alpha val="0"/>
                </a:srgbClr>
              </a:clrTo>
            </a:clrChange>
          </a:blip>
          <a:srcRect l="34743" t="5948" r="6836" b="36060"/>
          <a:stretch>
            <a:fillRect/>
          </a:stretch>
        </p:blipFill>
        <p:spPr bwMode="auto">
          <a:xfrm>
            <a:off x="6704013" y="2811463"/>
            <a:ext cx="1179512" cy="1292225"/>
          </a:xfrm>
          <a:prstGeom prst="rect">
            <a:avLst/>
          </a:prstGeom>
          <a:noFill/>
        </p:spPr>
      </p:pic>
      <p:pic>
        <p:nvPicPr>
          <p:cNvPr id="138244" name="Picture 4" descr="map2"/>
          <p:cNvPicPr>
            <a:picLocks noChangeAspect="1" noChangeArrowheads="1"/>
          </p:cNvPicPr>
          <p:nvPr/>
        </p:nvPicPr>
        <p:blipFill>
          <a:blip r:embed="rId3" cstate="print">
            <a:clrChange>
              <a:clrFrom>
                <a:srgbClr val="000000"/>
              </a:clrFrom>
              <a:clrTo>
                <a:srgbClr val="000000">
                  <a:alpha val="0"/>
                </a:srgbClr>
              </a:clrTo>
            </a:clrChange>
          </a:blip>
          <a:srcRect l="36060" t="32536" r="5948" b="6836"/>
          <a:stretch>
            <a:fillRect/>
          </a:stretch>
        </p:blipFill>
        <p:spPr bwMode="auto">
          <a:xfrm rot="-2830833">
            <a:off x="5506244" y="3702844"/>
            <a:ext cx="1263650" cy="1271588"/>
          </a:xfrm>
          <a:prstGeom prst="rect">
            <a:avLst/>
          </a:prstGeom>
          <a:noFill/>
        </p:spPr>
      </p:pic>
      <p:pic>
        <p:nvPicPr>
          <p:cNvPr id="138245" name="Picture 5" descr="map2"/>
          <p:cNvPicPr>
            <a:picLocks noChangeAspect="1" noChangeArrowheads="1"/>
          </p:cNvPicPr>
          <p:nvPr/>
        </p:nvPicPr>
        <p:blipFill>
          <a:blip r:embed="rId5" cstate="print">
            <a:clrChange>
              <a:clrFrom>
                <a:srgbClr val="000000"/>
              </a:clrFrom>
              <a:clrTo>
                <a:srgbClr val="000000">
                  <a:alpha val="0"/>
                </a:srgbClr>
              </a:clrTo>
            </a:clrChange>
          </a:blip>
          <a:srcRect l="5948" t="6836" r="36060" b="34235"/>
          <a:stretch>
            <a:fillRect/>
          </a:stretch>
        </p:blipFill>
        <p:spPr bwMode="auto">
          <a:xfrm>
            <a:off x="1822450" y="2928938"/>
            <a:ext cx="1681163" cy="1017587"/>
          </a:xfrm>
          <a:prstGeom prst="rect">
            <a:avLst/>
          </a:prstGeom>
          <a:noFill/>
        </p:spPr>
      </p:pic>
      <p:pic>
        <p:nvPicPr>
          <p:cNvPr id="138246" name="Picture 6" descr="map2"/>
          <p:cNvPicPr>
            <a:picLocks noChangeAspect="1" noChangeArrowheads="1"/>
          </p:cNvPicPr>
          <p:nvPr/>
        </p:nvPicPr>
        <p:blipFill>
          <a:blip r:embed="rId3" cstate="print">
            <a:clrChange>
              <a:clrFrom>
                <a:srgbClr val="000000"/>
              </a:clrFrom>
              <a:clrTo>
                <a:srgbClr val="000000">
                  <a:alpha val="0"/>
                </a:srgbClr>
              </a:clrTo>
            </a:clrChange>
          </a:blip>
          <a:srcRect l="36060" t="35890" r="5948" b="6836"/>
          <a:stretch>
            <a:fillRect/>
          </a:stretch>
        </p:blipFill>
        <p:spPr bwMode="auto">
          <a:xfrm rot="13169975">
            <a:off x="3065463" y="2022475"/>
            <a:ext cx="1511300" cy="989013"/>
          </a:xfrm>
          <a:prstGeom prst="rect">
            <a:avLst/>
          </a:prstGeom>
          <a:noFill/>
        </p:spPr>
      </p:pic>
      <p:pic>
        <p:nvPicPr>
          <p:cNvPr id="138247" name="Picture 7" descr="map2"/>
          <p:cNvPicPr>
            <a:picLocks noChangeAspect="1" noChangeArrowheads="1"/>
          </p:cNvPicPr>
          <p:nvPr/>
        </p:nvPicPr>
        <p:blipFill>
          <a:blip r:embed="rId3" cstate="print">
            <a:clrChange>
              <a:clrFrom>
                <a:srgbClr val="000000"/>
              </a:clrFrom>
              <a:clrTo>
                <a:srgbClr val="000000">
                  <a:alpha val="0"/>
                </a:srgbClr>
              </a:clrTo>
            </a:clrChange>
          </a:blip>
          <a:srcRect l="36060" t="37570" r="5948" b="6836"/>
          <a:stretch>
            <a:fillRect/>
          </a:stretch>
        </p:blipFill>
        <p:spPr bwMode="auto">
          <a:xfrm rot="7892060">
            <a:off x="947737" y="2063751"/>
            <a:ext cx="1323975" cy="1054100"/>
          </a:xfrm>
          <a:prstGeom prst="rect">
            <a:avLst/>
          </a:prstGeom>
          <a:noFill/>
        </p:spPr>
      </p:pic>
      <p:pic>
        <p:nvPicPr>
          <p:cNvPr id="138248" name="Picture 8" descr="map2"/>
          <p:cNvPicPr>
            <a:picLocks noChangeAspect="1" noChangeArrowheads="1"/>
          </p:cNvPicPr>
          <p:nvPr/>
        </p:nvPicPr>
        <p:blipFill>
          <a:blip r:embed="rId3" cstate="print">
            <a:clrChange>
              <a:clrFrom>
                <a:srgbClr val="000000"/>
              </a:clrFrom>
              <a:clrTo>
                <a:srgbClr val="000000">
                  <a:alpha val="0"/>
                </a:srgbClr>
              </a:clrTo>
            </a:clrChange>
          </a:blip>
          <a:srcRect l="36060" t="36093" r="5948" b="6836"/>
          <a:stretch>
            <a:fillRect/>
          </a:stretch>
        </p:blipFill>
        <p:spPr bwMode="auto">
          <a:xfrm rot="-35424694">
            <a:off x="3113088" y="3619500"/>
            <a:ext cx="1327150" cy="1196975"/>
          </a:xfrm>
          <a:prstGeom prst="rect">
            <a:avLst/>
          </a:prstGeom>
          <a:noFill/>
        </p:spPr>
      </p:pic>
      <p:pic>
        <p:nvPicPr>
          <p:cNvPr id="138249" name="Picture 9" descr="map2"/>
          <p:cNvPicPr>
            <a:picLocks noChangeAspect="1" noChangeArrowheads="1"/>
          </p:cNvPicPr>
          <p:nvPr/>
        </p:nvPicPr>
        <p:blipFill>
          <a:blip r:embed="rId3" cstate="print">
            <a:clrChange>
              <a:clrFrom>
                <a:srgbClr val="000000"/>
              </a:clrFrom>
              <a:clrTo>
                <a:srgbClr val="000000">
                  <a:alpha val="0"/>
                </a:srgbClr>
              </a:clrTo>
            </a:clrChange>
          </a:blip>
          <a:srcRect l="36060" t="34683" r="5948" b="6836"/>
          <a:stretch>
            <a:fillRect/>
          </a:stretch>
        </p:blipFill>
        <p:spPr bwMode="auto">
          <a:xfrm rot="-29723848">
            <a:off x="889000" y="3754438"/>
            <a:ext cx="1612900" cy="1011237"/>
          </a:xfrm>
          <a:prstGeom prst="rect">
            <a:avLst/>
          </a:prstGeom>
          <a:noFill/>
        </p:spPr>
      </p:pic>
      <p:sp>
        <p:nvSpPr>
          <p:cNvPr id="138250" name="Line 10"/>
          <p:cNvSpPr>
            <a:spLocks noChangeShapeType="1"/>
          </p:cNvSpPr>
          <p:nvPr/>
        </p:nvSpPr>
        <p:spPr bwMode="auto">
          <a:xfrm>
            <a:off x="2032000" y="2928938"/>
            <a:ext cx="209550" cy="173037"/>
          </a:xfrm>
          <a:prstGeom prst="line">
            <a:avLst/>
          </a:prstGeom>
          <a:noFill/>
          <a:ln w="38100">
            <a:solidFill>
              <a:srgbClr val="3366FF"/>
            </a:solidFill>
            <a:prstDash val="sysDot"/>
            <a:round/>
            <a:headEnd/>
            <a:tailEnd/>
          </a:ln>
          <a:effectLst/>
        </p:spPr>
        <p:txBody>
          <a:bodyPr/>
          <a:lstStyle/>
          <a:p>
            <a:endParaRPr lang="en-US"/>
          </a:p>
        </p:txBody>
      </p:sp>
      <p:sp>
        <p:nvSpPr>
          <p:cNvPr id="138251" name="Line 11"/>
          <p:cNvSpPr>
            <a:spLocks noChangeShapeType="1"/>
          </p:cNvSpPr>
          <p:nvPr/>
        </p:nvSpPr>
        <p:spPr bwMode="auto">
          <a:xfrm>
            <a:off x="3155950" y="3794125"/>
            <a:ext cx="209550" cy="174625"/>
          </a:xfrm>
          <a:prstGeom prst="line">
            <a:avLst/>
          </a:prstGeom>
          <a:noFill/>
          <a:ln w="38100">
            <a:solidFill>
              <a:srgbClr val="3366FF"/>
            </a:solidFill>
            <a:prstDash val="sysDot"/>
            <a:round/>
            <a:headEnd/>
            <a:tailEnd/>
          </a:ln>
          <a:effectLst/>
        </p:spPr>
        <p:txBody>
          <a:bodyPr/>
          <a:lstStyle/>
          <a:p>
            <a:endParaRPr lang="en-US"/>
          </a:p>
        </p:txBody>
      </p:sp>
      <p:sp>
        <p:nvSpPr>
          <p:cNvPr id="138252" name="Line 12"/>
          <p:cNvSpPr>
            <a:spLocks noChangeShapeType="1"/>
          </p:cNvSpPr>
          <p:nvPr/>
        </p:nvSpPr>
        <p:spPr bwMode="auto">
          <a:xfrm flipH="1">
            <a:off x="3225800" y="2987675"/>
            <a:ext cx="207963" cy="171450"/>
          </a:xfrm>
          <a:prstGeom prst="line">
            <a:avLst/>
          </a:prstGeom>
          <a:noFill/>
          <a:ln w="38100">
            <a:solidFill>
              <a:srgbClr val="3366FF"/>
            </a:solidFill>
            <a:prstDash val="sysDot"/>
            <a:round/>
            <a:headEnd/>
            <a:tailEnd/>
          </a:ln>
          <a:effectLst/>
        </p:spPr>
        <p:txBody>
          <a:bodyPr/>
          <a:lstStyle/>
          <a:p>
            <a:endParaRPr lang="en-US"/>
          </a:p>
        </p:txBody>
      </p:sp>
      <p:sp>
        <p:nvSpPr>
          <p:cNvPr id="138253" name="Line 13"/>
          <p:cNvSpPr>
            <a:spLocks noChangeShapeType="1"/>
          </p:cNvSpPr>
          <p:nvPr/>
        </p:nvSpPr>
        <p:spPr bwMode="auto">
          <a:xfrm flipV="1">
            <a:off x="2101850" y="3794125"/>
            <a:ext cx="280988" cy="174625"/>
          </a:xfrm>
          <a:prstGeom prst="line">
            <a:avLst/>
          </a:prstGeom>
          <a:noFill/>
          <a:ln w="38100">
            <a:solidFill>
              <a:srgbClr val="3366FF"/>
            </a:solidFill>
            <a:prstDash val="sysDot"/>
            <a:round/>
            <a:headEnd/>
            <a:tailEnd/>
          </a:ln>
          <a:effectLst/>
        </p:spPr>
        <p:txBody>
          <a:bodyPr/>
          <a:lstStyle/>
          <a:p>
            <a:endParaRPr lang="en-US"/>
          </a:p>
        </p:txBody>
      </p:sp>
      <p:pic>
        <p:nvPicPr>
          <p:cNvPr id="138254" name="Picture 14" descr="map2"/>
          <p:cNvPicPr>
            <a:picLocks noChangeAspect="1" noChangeArrowheads="1"/>
          </p:cNvPicPr>
          <p:nvPr/>
        </p:nvPicPr>
        <p:blipFill>
          <a:blip r:embed="rId3" cstate="print">
            <a:clrChange>
              <a:clrFrom>
                <a:srgbClr val="000000"/>
              </a:clrFrom>
              <a:clrTo>
                <a:srgbClr val="000000">
                  <a:alpha val="0"/>
                </a:srgbClr>
              </a:clrTo>
            </a:clrChange>
          </a:blip>
          <a:srcRect l="36060" t="35185" r="5948" b="6836"/>
          <a:stretch>
            <a:fillRect/>
          </a:stretch>
        </p:blipFill>
        <p:spPr bwMode="auto">
          <a:xfrm rot="4917652">
            <a:off x="4217194" y="4518819"/>
            <a:ext cx="1262063" cy="1216025"/>
          </a:xfrm>
          <a:prstGeom prst="rect">
            <a:avLst/>
          </a:prstGeom>
          <a:noFill/>
        </p:spPr>
      </p:pic>
      <p:pic>
        <p:nvPicPr>
          <p:cNvPr id="138255" name="Picture 15" descr="map2"/>
          <p:cNvPicPr>
            <a:picLocks noChangeAspect="1" noChangeArrowheads="1"/>
          </p:cNvPicPr>
          <p:nvPr/>
        </p:nvPicPr>
        <p:blipFill>
          <a:blip r:embed="rId3" cstate="print">
            <a:clrChange>
              <a:clrFrom>
                <a:srgbClr val="000000"/>
              </a:clrFrom>
              <a:clrTo>
                <a:srgbClr val="000000">
                  <a:alpha val="0"/>
                </a:srgbClr>
              </a:clrTo>
            </a:clrChange>
          </a:blip>
          <a:srcRect l="36060" t="31931" r="5948" b="6836"/>
          <a:stretch>
            <a:fillRect/>
          </a:stretch>
        </p:blipFill>
        <p:spPr bwMode="auto">
          <a:xfrm rot="-24782981">
            <a:off x="2249487" y="4506913"/>
            <a:ext cx="1262063" cy="1284288"/>
          </a:xfrm>
          <a:prstGeom prst="rect">
            <a:avLst/>
          </a:prstGeom>
          <a:noFill/>
        </p:spPr>
      </p:pic>
      <p:sp>
        <p:nvSpPr>
          <p:cNvPr id="138256" name="Line 16"/>
          <p:cNvSpPr>
            <a:spLocks noChangeShapeType="1"/>
          </p:cNvSpPr>
          <p:nvPr/>
        </p:nvSpPr>
        <p:spPr bwMode="auto">
          <a:xfrm>
            <a:off x="4240213" y="4565650"/>
            <a:ext cx="287337" cy="244475"/>
          </a:xfrm>
          <a:prstGeom prst="line">
            <a:avLst/>
          </a:prstGeom>
          <a:noFill/>
          <a:ln w="38100">
            <a:solidFill>
              <a:srgbClr val="3366FF"/>
            </a:solidFill>
            <a:prstDash val="sysDot"/>
            <a:round/>
            <a:headEnd/>
            <a:tailEnd/>
          </a:ln>
          <a:effectLst/>
        </p:spPr>
        <p:txBody>
          <a:bodyPr/>
          <a:lstStyle/>
          <a:p>
            <a:endParaRPr lang="en-US"/>
          </a:p>
        </p:txBody>
      </p:sp>
      <p:sp>
        <p:nvSpPr>
          <p:cNvPr id="138257" name="Line 17"/>
          <p:cNvSpPr>
            <a:spLocks noChangeShapeType="1"/>
          </p:cNvSpPr>
          <p:nvPr/>
        </p:nvSpPr>
        <p:spPr bwMode="auto">
          <a:xfrm>
            <a:off x="5389563" y="3827463"/>
            <a:ext cx="287337" cy="246062"/>
          </a:xfrm>
          <a:prstGeom prst="line">
            <a:avLst/>
          </a:prstGeom>
          <a:noFill/>
          <a:ln w="38100">
            <a:solidFill>
              <a:srgbClr val="3366FF"/>
            </a:solidFill>
            <a:prstDash val="sysDot"/>
            <a:round/>
            <a:headEnd/>
            <a:tailEnd/>
          </a:ln>
          <a:effectLst/>
        </p:spPr>
        <p:txBody>
          <a:bodyPr/>
          <a:lstStyle/>
          <a:p>
            <a:endParaRPr lang="en-US"/>
          </a:p>
        </p:txBody>
      </p:sp>
      <p:sp>
        <p:nvSpPr>
          <p:cNvPr id="138258" name="Line 18"/>
          <p:cNvSpPr>
            <a:spLocks noChangeShapeType="1"/>
          </p:cNvSpPr>
          <p:nvPr/>
        </p:nvSpPr>
        <p:spPr bwMode="auto">
          <a:xfrm flipH="1">
            <a:off x="4240213" y="5465763"/>
            <a:ext cx="287337" cy="246062"/>
          </a:xfrm>
          <a:prstGeom prst="line">
            <a:avLst/>
          </a:prstGeom>
          <a:noFill/>
          <a:ln w="38100">
            <a:solidFill>
              <a:srgbClr val="3366FF"/>
            </a:solidFill>
            <a:prstDash val="sysDot"/>
            <a:round/>
            <a:headEnd/>
            <a:tailEnd/>
          </a:ln>
          <a:effectLst/>
        </p:spPr>
        <p:txBody>
          <a:bodyPr/>
          <a:lstStyle/>
          <a:p>
            <a:endParaRPr lang="en-US"/>
          </a:p>
        </p:txBody>
      </p:sp>
      <p:sp>
        <p:nvSpPr>
          <p:cNvPr id="138259" name="Line 19"/>
          <p:cNvSpPr>
            <a:spLocks noChangeShapeType="1"/>
          </p:cNvSpPr>
          <p:nvPr/>
        </p:nvSpPr>
        <p:spPr bwMode="auto">
          <a:xfrm>
            <a:off x="6442075" y="2927350"/>
            <a:ext cx="287338" cy="246063"/>
          </a:xfrm>
          <a:prstGeom prst="line">
            <a:avLst/>
          </a:prstGeom>
          <a:noFill/>
          <a:ln w="38100">
            <a:solidFill>
              <a:srgbClr val="3366FF"/>
            </a:solidFill>
            <a:prstDash val="sysDot"/>
            <a:round/>
            <a:headEnd/>
            <a:tailEnd/>
          </a:ln>
          <a:effectLst/>
        </p:spPr>
        <p:txBody>
          <a:bodyPr/>
          <a:lstStyle/>
          <a:p>
            <a:endParaRPr lang="en-US"/>
          </a:p>
        </p:txBody>
      </p:sp>
      <p:sp>
        <p:nvSpPr>
          <p:cNvPr id="138260" name="Line 20"/>
          <p:cNvSpPr>
            <a:spLocks noChangeShapeType="1"/>
          </p:cNvSpPr>
          <p:nvPr/>
        </p:nvSpPr>
        <p:spPr bwMode="auto">
          <a:xfrm>
            <a:off x="2133600" y="4565650"/>
            <a:ext cx="287338" cy="244475"/>
          </a:xfrm>
          <a:prstGeom prst="line">
            <a:avLst/>
          </a:prstGeom>
          <a:noFill/>
          <a:ln w="38100">
            <a:solidFill>
              <a:srgbClr val="3366FF"/>
            </a:solidFill>
            <a:prstDash val="sysDot"/>
            <a:round/>
            <a:headEnd/>
            <a:tailEnd/>
          </a:ln>
          <a:effectLst/>
        </p:spPr>
        <p:txBody>
          <a:bodyPr/>
          <a:lstStyle/>
          <a:p>
            <a:endParaRPr lang="en-US"/>
          </a:p>
        </p:txBody>
      </p:sp>
      <p:sp>
        <p:nvSpPr>
          <p:cNvPr id="138261" name="Line 21"/>
          <p:cNvSpPr>
            <a:spLocks noChangeShapeType="1"/>
          </p:cNvSpPr>
          <p:nvPr/>
        </p:nvSpPr>
        <p:spPr bwMode="auto">
          <a:xfrm flipH="1">
            <a:off x="4144963" y="3663950"/>
            <a:ext cx="287337" cy="246063"/>
          </a:xfrm>
          <a:prstGeom prst="line">
            <a:avLst/>
          </a:prstGeom>
          <a:noFill/>
          <a:ln w="38100">
            <a:solidFill>
              <a:srgbClr val="3366FF"/>
            </a:solidFill>
            <a:prstDash val="sysDot"/>
            <a:round/>
            <a:headEnd/>
            <a:tailEnd/>
          </a:ln>
          <a:effectLst/>
        </p:spPr>
        <p:txBody>
          <a:bodyPr/>
          <a:lstStyle/>
          <a:p>
            <a:endParaRPr lang="en-US"/>
          </a:p>
        </p:txBody>
      </p:sp>
      <p:sp>
        <p:nvSpPr>
          <p:cNvPr id="138262" name="Line 22"/>
          <p:cNvSpPr>
            <a:spLocks noChangeShapeType="1"/>
          </p:cNvSpPr>
          <p:nvPr/>
        </p:nvSpPr>
        <p:spPr bwMode="auto">
          <a:xfrm flipH="1">
            <a:off x="5292725" y="2844800"/>
            <a:ext cx="287338" cy="246063"/>
          </a:xfrm>
          <a:prstGeom prst="line">
            <a:avLst/>
          </a:prstGeom>
          <a:noFill/>
          <a:ln w="38100">
            <a:solidFill>
              <a:srgbClr val="3366FF"/>
            </a:solidFill>
            <a:prstDash val="sysDot"/>
            <a:round/>
            <a:headEnd/>
            <a:tailEnd/>
          </a:ln>
          <a:effectLst/>
        </p:spPr>
        <p:txBody>
          <a:bodyPr/>
          <a:lstStyle/>
          <a:p>
            <a:endParaRPr lang="en-US"/>
          </a:p>
        </p:txBody>
      </p:sp>
      <p:sp>
        <p:nvSpPr>
          <p:cNvPr id="138263" name="Line 23"/>
          <p:cNvSpPr>
            <a:spLocks noChangeShapeType="1"/>
          </p:cNvSpPr>
          <p:nvPr/>
        </p:nvSpPr>
        <p:spPr bwMode="auto">
          <a:xfrm flipH="1">
            <a:off x="5389563" y="4646613"/>
            <a:ext cx="287337" cy="246062"/>
          </a:xfrm>
          <a:prstGeom prst="line">
            <a:avLst/>
          </a:prstGeom>
          <a:noFill/>
          <a:ln w="38100">
            <a:solidFill>
              <a:srgbClr val="3366FF"/>
            </a:solidFill>
            <a:prstDash val="sysDot"/>
            <a:round/>
            <a:headEnd/>
            <a:tailEnd/>
          </a:ln>
          <a:effectLst/>
        </p:spPr>
        <p:txBody>
          <a:bodyPr/>
          <a:lstStyle/>
          <a:p>
            <a:endParaRPr lang="en-US"/>
          </a:p>
        </p:txBody>
      </p:sp>
      <p:sp>
        <p:nvSpPr>
          <p:cNvPr id="138264" name="Line 24"/>
          <p:cNvSpPr>
            <a:spLocks noChangeShapeType="1"/>
          </p:cNvSpPr>
          <p:nvPr/>
        </p:nvSpPr>
        <p:spPr bwMode="auto">
          <a:xfrm>
            <a:off x="4335463" y="2844800"/>
            <a:ext cx="287337" cy="246063"/>
          </a:xfrm>
          <a:prstGeom prst="line">
            <a:avLst/>
          </a:prstGeom>
          <a:noFill/>
          <a:ln w="38100">
            <a:solidFill>
              <a:srgbClr val="3366FF"/>
            </a:solidFill>
            <a:prstDash val="sysDot"/>
            <a:round/>
            <a:headEnd/>
            <a:tailEnd/>
          </a:ln>
          <a:effectLst/>
        </p:spPr>
        <p:txBody>
          <a:bodyPr/>
          <a:lstStyle/>
          <a:p>
            <a:endParaRPr lang="en-US"/>
          </a:p>
        </p:txBody>
      </p:sp>
      <p:sp>
        <p:nvSpPr>
          <p:cNvPr id="138265" name="Line 25"/>
          <p:cNvSpPr>
            <a:spLocks noChangeShapeType="1"/>
          </p:cNvSpPr>
          <p:nvPr/>
        </p:nvSpPr>
        <p:spPr bwMode="auto">
          <a:xfrm flipH="1">
            <a:off x="6537325" y="3746500"/>
            <a:ext cx="287338" cy="246063"/>
          </a:xfrm>
          <a:prstGeom prst="line">
            <a:avLst/>
          </a:prstGeom>
          <a:noFill/>
          <a:ln w="38100">
            <a:solidFill>
              <a:srgbClr val="3366FF"/>
            </a:solidFill>
            <a:prstDash val="sysDot"/>
            <a:round/>
            <a:headEnd/>
            <a:tailEnd/>
          </a:ln>
          <a:effectLst/>
        </p:spPr>
        <p:txBody>
          <a:bodyPr/>
          <a:lstStyle/>
          <a:p>
            <a:endParaRPr lang="en-US"/>
          </a:p>
        </p:txBody>
      </p:sp>
      <p:sp>
        <p:nvSpPr>
          <p:cNvPr id="138266" name="Line 26"/>
          <p:cNvSpPr>
            <a:spLocks noChangeShapeType="1"/>
          </p:cNvSpPr>
          <p:nvPr/>
        </p:nvSpPr>
        <p:spPr bwMode="auto">
          <a:xfrm>
            <a:off x="3378200" y="5302250"/>
            <a:ext cx="287338" cy="246063"/>
          </a:xfrm>
          <a:prstGeom prst="line">
            <a:avLst/>
          </a:prstGeom>
          <a:noFill/>
          <a:ln w="38100">
            <a:solidFill>
              <a:srgbClr val="3366FF"/>
            </a:solidFill>
            <a:prstDash val="sysDot"/>
            <a:round/>
            <a:headEnd/>
            <a:tailEnd/>
          </a:ln>
          <a:effectLst/>
        </p:spPr>
        <p:txBody>
          <a:bodyPr/>
          <a:lstStyle/>
          <a:p>
            <a:endParaRPr lang="en-US"/>
          </a:p>
        </p:txBody>
      </p:sp>
      <p:sp>
        <p:nvSpPr>
          <p:cNvPr id="138267" name="Line 27"/>
          <p:cNvSpPr>
            <a:spLocks noChangeShapeType="1"/>
          </p:cNvSpPr>
          <p:nvPr/>
        </p:nvSpPr>
        <p:spPr bwMode="auto">
          <a:xfrm flipH="1">
            <a:off x="3282950" y="4729163"/>
            <a:ext cx="287338" cy="246062"/>
          </a:xfrm>
          <a:prstGeom prst="line">
            <a:avLst/>
          </a:prstGeom>
          <a:noFill/>
          <a:ln w="38100">
            <a:solidFill>
              <a:srgbClr val="3366FF"/>
            </a:solidFill>
            <a:prstDash val="sysDot"/>
            <a:round/>
            <a:headEnd/>
            <a:tailEnd/>
          </a:ln>
          <a:effectLst/>
        </p:spPr>
        <p:txBody>
          <a:bodyPr/>
          <a:lstStyle/>
          <a:p>
            <a:endParaRPr lang="en-US"/>
          </a:p>
        </p:txBody>
      </p:sp>
      <p:pic>
        <p:nvPicPr>
          <p:cNvPr id="138268" name="Picture 28" descr="map2"/>
          <p:cNvPicPr>
            <a:picLocks noChangeAspect="1" noChangeArrowheads="1"/>
          </p:cNvPicPr>
          <p:nvPr/>
        </p:nvPicPr>
        <p:blipFill>
          <a:blip r:embed="rId4" cstate="print">
            <a:clrChange>
              <a:clrFrom>
                <a:srgbClr val="010100"/>
              </a:clrFrom>
              <a:clrTo>
                <a:srgbClr val="010100">
                  <a:alpha val="0"/>
                </a:srgbClr>
              </a:clrTo>
            </a:clrChange>
          </a:blip>
          <a:srcRect l="33595" t="11777" r="11908" b="42763"/>
          <a:stretch>
            <a:fillRect/>
          </a:stretch>
        </p:blipFill>
        <p:spPr bwMode="auto">
          <a:xfrm>
            <a:off x="4392613" y="2971800"/>
            <a:ext cx="1143000" cy="990600"/>
          </a:xfrm>
          <a:prstGeom prst="rect">
            <a:avLst/>
          </a:prstGeom>
          <a:noFill/>
        </p:spPr>
      </p:pic>
      <p:sp>
        <p:nvSpPr>
          <p:cNvPr id="138269" name="Text Box 29"/>
          <p:cNvSpPr txBox="1">
            <a:spLocks noChangeArrowheads="1"/>
          </p:cNvSpPr>
          <p:nvPr/>
        </p:nvSpPr>
        <p:spPr bwMode="auto">
          <a:xfrm>
            <a:off x="7246937" y="2284413"/>
            <a:ext cx="2340407" cy="457200"/>
          </a:xfrm>
          <a:prstGeom prst="rect">
            <a:avLst/>
          </a:prstGeom>
          <a:noFill/>
          <a:ln w="9525">
            <a:noFill/>
            <a:miter lim="800000"/>
            <a:headEnd/>
            <a:tailEnd/>
          </a:ln>
          <a:effectLst/>
        </p:spPr>
        <p:txBody>
          <a:bodyPr wrap="square">
            <a:spAutoFit/>
          </a:bodyPr>
          <a:lstStyle/>
          <a:p>
            <a:r>
              <a:rPr lang="en-US" sz="2400" dirty="0">
                <a:solidFill>
                  <a:srgbClr val="66FF33"/>
                </a:solidFill>
              </a:rPr>
              <a:t>Liquid Water</a:t>
            </a:r>
          </a:p>
        </p:txBody>
      </p:sp>
      <p:sp>
        <p:nvSpPr>
          <p:cNvPr id="138270" name="Text Box 30"/>
          <p:cNvSpPr txBox="1">
            <a:spLocks noChangeArrowheads="1"/>
          </p:cNvSpPr>
          <p:nvPr/>
        </p:nvSpPr>
        <p:spPr bwMode="auto">
          <a:xfrm>
            <a:off x="7807325" y="1470025"/>
            <a:ext cx="557213" cy="457200"/>
          </a:xfrm>
          <a:prstGeom prst="rect">
            <a:avLst/>
          </a:prstGeom>
          <a:noFill/>
          <a:ln w="9525">
            <a:noFill/>
            <a:miter lim="800000"/>
            <a:headEnd/>
            <a:tailEnd/>
          </a:ln>
          <a:effectLst/>
        </p:spPr>
        <p:txBody>
          <a:bodyPr wrap="none">
            <a:spAutoFit/>
          </a:bodyPr>
          <a:lstStyle/>
          <a:p>
            <a:r>
              <a:rPr lang="en-US" sz="2400">
                <a:solidFill>
                  <a:srgbClr val="66FF33"/>
                </a:solidFill>
              </a:rPr>
              <a:t>Air</a:t>
            </a:r>
          </a:p>
        </p:txBody>
      </p:sp>
      <p:pic>
        <p:nvPicPr>
          <p:cNvPr id="138271" name="Picture 31" descr="map2"/>
          <p:cNvPicPr>
            <a:picLocks noChangeAspect="1" noChangeArrowheads="1"/>
          </p:cNvPicPr>
          <p:nvPr/>
        </p:nvPicPr>
        <p:blipFill>
          <a:blip r:embed="rId4" cstate="print">
            <a:clrChange>
              <a:clrFrom>
                <a:srgbClr val="010101"/>
              </a:clrFrom>
              <a:clrTo>
                <a:srgbClr val="010101">
                  <a:alpha val="0"/>
                </a:srgbClr>
              </a:clrTo>
            </a:clrChange>
          </a:blip>
          <a:srcRect l="33595" t="11777" r="11908" b="42763"/>
          <a:stretch>
            <a:fillRect/>
          </a:stretch>
        </p:blipFill>
        <p:spPr bwMode="auto">
          <a:xfrm rot="-2216590">
            <a:off x="6283325" y="0"/>
            <a:ext cx="1089025" cy="1149350"/>
          </a:xfrm>
          <a:prstGeom prst="rect">
            <a:avLst/>
          </a:prstGeom>
          <a:noFill/>
        </p:spPr>
      </p:pic>
      <p:sp>
        <p:nvSpPr>
          <p:cNvPr id="138272" name="Line 32"/>
          <p:cNvSpPr>
            <a:spLocks noChangeShapeType="1"/>
          </p:cNvSpPr>
          <p:nvPr/>
        </p:nvSpPr>
        <p:spPr bwMode="auto">
          <a:xfrm flipV="1">
            <a:off x="0" y="2082800"/>
            <a:ext cx="9144000" cy="17463"/>
          </a:xfrm>
          <a:prstGeom prst="line">
            <a:avLst/>
          </a:prstGeom>
          <a:noFill/>
          <a:ln w="9525">
            <a:solidFill>
              <a:schemeClr val="tx1"/>
            </a:solidFill>
            <a:prstDash val="sysDot"/>
            <a:round/>
            <a:headEnd/>
            <a:tailEnd/>
          </a:ln>
          <a:effectLst/>
        </p:spPr>
        <p:txBody>
          <a:bodyPr/>
          <a:lstStyle/>
          <a:p>
            <a:endParaRPr lang="en-US"/>
          </a:p>
        </p:txBody>
      </p:sp>
      <p:sp>
        <p:nvSpPr>
          <p:cNvPr id="138273" name="Line 33"/>
          <p:cNvSpPr>
            <a:spLocks noChangeShapeType="1"/>
          </p:cNvSpPr>
          <p:nvPr/>
        </p:nvSpPr>
        <p:spPr bwMode="auto">
          <a:xfrm flipV="1">
            <a:off x="5675313" y="4386263"/>
            <a:ext cx="280987" cy="174625"/>
          </a:xfrm>
          <a:prstGeom prst="line">
            <a:avLst/>
          </a:prstGeom>
          <a:noFill/>
          <a:ln w="38100">
            <a:solidFill>
              <a:srgbClr val="3366FF"/>
            </a:solidFill>
            <a:prstDash val="sysDot"/>
            <a:round/>
            <a:headEnd/>
            <a:tailEnd/>
          </a:ln>
          <a:effectLst/>
        </p:spPr>
        <p:txBody>
          <a:bodyPr/>
          <a:lstStyle/>
          <a:p>
            <a:endParaRPr lang="en-US"/>
          </a:p>
        </p:txBody>
      </p:sp>
      <p:sp>
        <p:nvSpPr>
          <p:cNvPr id="138274" name="Text Box 34"/>
          <p:cNvSpPr txBox="1">
            <a:spLocks noChangeArrowheads="1"/>
          </p:cNvSpPr>
          <p:nvPr/>
        </p:nvSpPr>
        <p:spPr bwMode="auto">
          <a:xfrm>
            <a:off x="550863" y="608013"/>
            <a:ext cx="4270519" cy="519112"/>
          </a:xfrm>
          <a:prstGeom prst="rect">
            <a:avLst/>
          </a:prstGeom>
          <a:noFill/>
          <a:ln w="9525">
            <a:noFill/>
            <a:miter lim="800000"/>
            <a:headEnd/>
            <a:tailEnd/>
          </a:ln>
          <a:effectLst/>
        </p:spPr>
        <p:txBody>
          <a:bodyPr wrap="square">
            <a:spAutoFit/>
          </a:bodyPr>
          <a:lstStyle/>
          <a:p>
            <a:r>
              <a:rPr lang="en-US" sz="2800"/>
              <a:t>What is condensation?</a:t>
            </a:r>
          </a:p>
        </p:txBody>
      </p:sp>
      <p:sp>
        <p:nvSpPr>
          <p:cNvPr id="138275" name="Text Box 35"/>
          <p:cNvSpPr txBox="1">
            <a:spLocks noChangeArrowheads="1"/>
          </p:cNvSpPr>
          <p:nvPr/>
        </p:nvSpPr>
        <p:spPr bwMode="auto">
          <a:xfrm>
            <a:off x="7578724" y="166688"/>
            <a:ext cx="1565275" cy="519112"/>
          </a:xfrm>
          <a:prstGeom prst="rect">
            <a:avLst/>
          </a:prstGeom>
          <a:noFill/>
          <a:ln w="9525">
            <a:noFill/>
            <a:miter lim="800000"/>
            <a:headEnd/>
            <a:tailEnd/>
          </a:ln>
          <a:effectLst/>
        </p:spPr>
        <p:txBody>
          <a:bodyPr wrap="square">
            <a:spAutoFit/>
          </a:bodyPr>
          <a:lstStyle/>
          <a:p>
            <a:r>
              <a:rPr lang="en-US" sz="2800" dirty="0">
                <a:solidFill>
                  <a:srgbClr val="FFFF00"/>
                </a:solidFill>
              </a:rPr>
              <a:t>cooling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fade">
                                      <p:cBhvr>
                                        <p:cTn id="7" dur="2000"/>
                                        <p:tgtEl>
                                          <p:spTgt spid="138242"/>
                                        </p:tgtEl>
                                      </p:cBhvr>
                                    </p:animEffect>
                                  </p:childTnLst>
                                </p:cTn>
                              </p:par>
                              <p:par>
                                <p:cTn id="8" presetID="10" presetClass="entr" presetSubtype="0" fill="hold" nodeType="withEffect">
                                  <p:stCondLst>
                                    <p:cond delay="0"/>
                                  </p:stCondLst>
                                  <p:childTnLst>
                                    <p:set>
                                      <p:cBhvr>
                                        <p:cTn id="9" dur="1" fill="hold">
                                          <p:stCondLst>
                                            <p:cond delay="0"/>
                                          </p:stCondLst>
                                        </p:cTn>
                                        <p:tgtEl>
                                          <p:spTgt spid="138243"/>
                                        </p:tgtEl>
                                        <p:attrNameLst>
                                          <p:attrName>style.visibility</p:attrName>
                                        </p:attrNameLst>
                                      </p:cBhvr>
                                      <p:to>
                                        <p:strVal val="visible"/>
                                      </p:to>
                                    </p:set>
                                    <p:animEffect transition="in" filter="fade">
                                      <p:cBhvr>
                                        <p:cTn id="10" dur="2000"/>
                                        <p:tgtEl>
                                          <p:spTgt spid="138243"/>
                                        </p:tgtEl>
                                      </p:cBhvr>
                                    </p:animEffect>
                                  </p:childTnLst>
                                </p:cTn>
                              </p:par>
                              <p:par>
                                <p:cTn id="11" presetID="10" presetClass="entr" presetSubtype="0" fill="hold" nodeType="withEffect">
                                  <p:stCondLst>
                                    <p:cond delay="0"/>
                                  </p:stCondLst>
                                  <p:childTnLst>
                                    <p:set>
                                      <p:cBhvr>
                                        <p:cTn id="12" dur="1" fill="hold">
                                          <p:stCondLst>
                                            <p:cond delay="0"/>
                                          </p:stCondLst>
                                        </p:cTn>
                                        <p:tgtEl>
                                          <p:spTgt spid="138244"/>
                                        </p:tgtEl>
                                        <p:attrNameLst>
                                          <p:attrName>style.visibility</p:attrName>
                                        </p:attrNameLst>
                                      </p:cBhvr>
                                      <p:to>
                                        <p:strVal val="visible"/>
                                      </p:to>
                                    </p:set>
                                    <p:animEffect transition="in" filter="fade">
                                      <p:cBhvr>
                                        <p:cTn id="13" dur="2000"/>
                                        <p:tgtEl>
                                          <p:spTgt spid="138244"/>
                                        </p:tgtEl>
                                      </p:cBhvr>
                                    </p:animEffect>
                                  </p:childTnLst>
                                </p:cTn>
                              </p:par>
                              <p:par>
                                <p:cTn id="14" presetID="10" presetClass="entr" presetSubtype="0" fill="hold" nodeType="withEffect">
                                  <p:stCondLst>
                                    <p:cond delay="0"/>
                                  </p:stCondLst>
                                  <p:childTnLst>
                                    <p:set>
                                      <p:cBhvr>
                                        <p:cTn id="15" dur="1" fill="hold">
                                          <p:stCondLst>
                                            <p:cond delay="0"/>
                                          </p:stCondLst>
                                        </p:cTn>
                                        <p:tgtEl>
                                          <p:spTgt spid="138245"/>
                                        </p:tgtEl>
                                        <p:attrNameLst>
                                          <p:attrName>style.visibility</p:attrName>
                                        </p:attrNameLst>
                                      </p:cBhvr>
                                      <p:to>
                                        <p:strVal val="visible"/>
                                      </p:to>
                                    </p:set>
                                    <p:animEffect transition="in" filter="fade">
                                      <p:cBhvr>
                                        <p:cTn id="16" dur="2000"/>
                                        <p:tgtEl>
                                          <p:spTgt spid="138245"/>
                                        </p:tgtEl>
                                      </p:cBhvr>
                                    </p:animEffect>
                                  </p:childTnLst>
                                </p:cTn>
                              </p:par>
                              <p:par>
                                <p:cTn id="17" presetID="10" presetClass="entr" presetSubtype="0" fill="hold" nodeType="withEffect">
                                  <p:stCondLst>
                                    <p:cond delay="0"/>
                                  </p:stCondLst>
                                  <p:childTnLst>
                                    <p:set>
                                      <p:cBhvr>
                                        <p:cTn id="18" dur="1" fill="hold">
                                          <p:stCondLst>
                                            <p:cond delay="0"/>
                                          </p:stCondLst>
                                        </p:cTn>
                                        <p:tgtEl>
                                          <p:spTgt spid="138246"/>
                                        </p:tgtEl>
                                        <p:attrNameLst>
                                          <p:attrName>style.visibility</p:attrName>
                                        </p:attrNameLst>
                                      </p:cBhvr>
                                      <p:to>
                                        <p:strVal val="visible"/>
                                      </p:to>
                                    </p:set>
                                    <p:animEffect transition="in" filter="fade">
                                      <p:cBhvr>
                                        <p:cTn id="19" dur="2000"/>
                                        <p:tgtEl>
                                          <p:spTgt spid="138246"/>
                                        </p:tgtEl>
                                      </p:cBhvr>
                                    </p:animEffect>
                                  </p:childTnLst>
                                </p:cTn>
                              </p:par>
                              <p:par>
                                <p:cTn id="20" presetID="10" presetClass="entr" presetSubtype="0" fill="hold" nodeType="withEffect">
                                  <p:stCondLst>
                                    <p:cond delay="0"/>
                                  </p:stCondLst>
                                  <p:childTnLst>
                                    <p:set>
                                      <p:cBhvr>
                                        <p:cTn id="21" dur="1" fill="hold">
                                          <p:stCondLst>
                                            <p:cond delay="0"/>
                                          </p:stCondLst>
                                        </p:cTn>
                                        <p:tgtEl>
                                          <p:spTgt spid="138247"/>
                                        </p:tgtEl>
                                        <p:attrNameLst>
                                          <p:attrName>style.visibility</p:attrName>
                                        </p:attrNameLst>
                                      </p:cBhvr>
                                      <p:to>
                                        <p:strVal val="visible"/>
                                      </p:to>
                                    </p:set>
                                    <p:animEffect transition="in" filter="fade">
                                      <p:cBhvr>
                                        <p:cTn id="22" dur="2000"/>
                                        <p:tgtEl>
                                          <p:spTgt spid="138247"/>
                                        </p:tgtEl>
                                      </p:cBhvr>
                                    </p:animEffect>
                                  </p:childTnLst>
                                </p:cTn>
                              </p:par>
                              <p:par>
                                <p:cTn id="23" presetID="10" presetClass="entr" presetSubtype="0" fill="hold" nodeType="withEffect">
                                  <p:stCondLst>
                                    <p:cond delay="0"/>
                                  </p:stCondLst>
                                  <p:childTnLst>
                                    <p:set>
                                      <p:cBhvr>
                                        <p:cTn id="24" dur="1" fill="hold">
                                          <p:stCondLst>
                                            <p:cond delay="0"/>
                                          </p:stCondLst>
                                        </p:cTn>
                                        <p:tgtEl>
                                          <p:spTgt spid="138248"/>
                                        </p:tgtEl>
                                        <p:attrNameLst>
                                          <p:attrName>style.visibility</p:attrName>
                                        </p:attrNameLst>
                                      </p:cBhvr>
                                      <p:to>
                                        <p:strVal val="visible"/>
                                      </p:to>
                                    </p:set>
                                    <p:animEffect transition="in" filter="fade">
                                      <p:cBhvr>
                                        <p:cTn id="25" dur="2000"/>
                                        <p:tgtEl>
                                          <p:spTgt spid="138248"/>
                                        </p:tgtEl>
                                      </p:cBhvr>
                                    </p:animEffect>
                                  </p:childTnLst>
                                </p:cTn>
                              </p:par>
                              <p:par>
                                <p:cTn id="26" presetID="10" presetClass="entr" presetSubtype="0" fill="hold" nodeType="withEffect">
                                  <p:stCondLst>
                                    <p:cond delay="0"/>
                                  </p:stCondLst>
                                  <p:childTnLst>
                                    <p:set>
                                      <p:cBhvr>
                                        <p:cTn id="27" dur="1" fill="hold">
                                          <p:stCondLst>
                                            <p:cond delay="0"/>
                                          </p:stCondLst>
                                        </p:cTn>
                                        <p:tgtEl>
                                          <p:spTgt spid="138249"/>
                                        </p:tgtEl>
                                        <p:attrNameLst>
                                          <p:attrName>style.visibility</p:attrName>
                                        </p:attrNameLst>
                                      </p:cBhvr>
                                      <p:to>
                                        <p:strVal val="visible"/>
                                      </p:to>
                                    </p:set>
                                    <p:animEffect transition="in" filter="fade">
                                      <p:cBhvr>
                                        <p:cTn id="28" dur="2000"/>
                                        <p:tgtEl>
                                          <p:spTgt spid="1382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8250"/>
                                        </p:tgtEl>
                                        <p:attrNameLst>
                                          <p:attrName>style.visibility</p:attrName>
                                        </p:attrNameLst>
                                      </p:cBhvr>
                                      <p:to>
                                        <p:strVal val="visible"/>
                                      </p:to>
                                    </p:set>
                                    <p:animEffect transition="in" filter="fade">
                                      <p:cBhvr>
                                        <p:cTn id="31" dur="2000"/>
                                        <p:tgtEl>
                                          <p:spTgt spid="1382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8251"/>
                                        </p:tgtEl>
                                        <p:attrNameLst>
                                          <p:attrName>style.visibility</p:attrName>
                                        </p:attrNameLst>
                                      </p:cBhvr>
                                      <p:to>
                                        <p:strVal val="visible"/>
                                      </p:to>
                                    </p:set>
                                    <p:animEffect transition="in" filter="fade">
                                      <p:cBhvr>
                                        <p:cTn id="34" dur="2000"/>
                                        <p:tgtEl>
                                          <p:spTgt spid="13825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8252"/>
                                        </p:tgtEl>
                                        <p:attrNameLst>
                                          <p:attrName>style.visibility</p:attrName>
                                        </p:attrNameLst>
                                      </p:cBhvr>
                                      <p:to>
                                        <p:strVal val="visible"/>
                                      </p:to>
                                    </p:set>
                                    <p:animEffect transition="in" filter="fade">
                                      <p:cBhvr>
                                        <p:cTn id="37" dur="2000"/>
                                        <p:tgtEl>
                                          <p:spTgt spid="13825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8253"/>
                                        </p:tgtEl>
                                        <p:attrNameLst>
                                          <p:attrName>style.visibility</p:attrName>
                                        </p:attrNameLst>
                                      </p:cBhvr>
                                      <p:to>
                                        <p:strVal val="visible"/>
                                      </p:to>
                                    </p:set>
                                    <p:animEffect transition="in" filter="fade">
                                      <p:cBhvr>
                                        <p:cTn id="40" dur="2000"/>
                                        <p:tgtEl>
                                          <p:spTgt spid="138253"/>
                                        </p:tgtEl>
                                      </p:cBhvr>
                                    </p:animEffect>
                                  </p:childTnLst>
                                </p:cTn>
                              </p:par>
                              <p:par>
                                <p:cTn id="41" presetID="10" presetClass="entr" presetSubtype="0" fill="hold" nodeType="withEffect">
                                  <p:stCondLst>
                                    <p:cond delay="0"/>
                                  </p:stCondLst>
                                  <p:childTnLst>
                                    <p:set>
                                      <p:cBhvr>
                                        <p:cTn id="42" dur="1" fill="hold">
                                          <p:stCondLst>
                                            <p:cond delay="0"/>
                                          </p:stCondLst>
                                        </p:cTn>
                                        <p:tgtEl>
                                          <p:spTgt spid="138254"/>
                                        </p:tgtEl>
                                        <p:attrNameLst>
                                          <p:attrName>style.visibility</p:attrName>
                                        </p:attrNameLst>
                                      </p:cBhvr>
                                      <p:to>
                                        <p:strVal val="visible"/>
                                      </p:to>
                                    </p:set>
                                    <p:animEffect transition="in" filter="fade">
                                      <p:cBhvr>
                                        <p:cTn id="43" dur="2000"/>
                                        <p:tgtEl>
                                          <p:spTgt spid="138254"/>
                                        </p:tgtEl>
                                      </p:cBhvr>
                                    </p:animEffect>
                                  </p:childTnLst>
                                </p:cTn>
                              </p:par>
                              <p:par>
                                <p:cTn id="44" presetID="10" presetClass="entr" presetSubtype="0" fill="hold" nodeType="withEffect">
                                  <p:stCondLst>
                                    <p:cond delay="0"/>
                                  </p:stCondLst>
                                  <p:childTnLst>
                                    <p:set>
                                      <p:cBhvr>
                                        <p:cTn id="45" dur="1" fill="hold">
                                          <p:stCondLst>
                                            <p:cond delay="0"/>
                                          </p:stCondLst>
                                        </p:cTn>
                                        <p:tgtEl>
                                          <p:spTgt spid="138255"/>
                                        </p:tgtEl>
                                        <p:attrNameLst>
                                          <p:attrName>style.visibility</p:attrName>
                                        </p:attrNameLst>
                                      </p:cBhvr>
                                      <p:to>
                                        <p:strVal val="visible"/>
                                      </p:to>
                                    </p:set>
                                    <p:animEffect transition="in" filter="fade">
                                      <p:cBhvr>
                                        <p:cTn id="46" dur="2000"/>
                                        <p:tgtEl>
                                          <p:spTgt spid="1382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8256"/>
                                        </p:tgtEl>
                                        <p:attrNameLst>
                                          <p:attrName>style.visibility</p:attrName>
                                        </p:attrNameLst>
                                      </p:cBhvr>
                                      <p:to>
                                        <p:strVal val="visible"/>
                                      </p:to>
                                    </p:set>
                                    <p:animEffect transition="in" filter="fade">
                                      <p:cBhvr>
                                        <p:cTn id="49" dur="2000"/>
                                        <p:tgtEl>
                                          <p:spTgt spid="1382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8257"/>
                                        </p:tgtEl>
                                        <p:attrNameLst>
                                          <p:attrName>style.visibility</p:attrName>
                                        </p:attrNameLst>
                                      </p:cBhvr>
                                      <p:to>
                                        <p:strVal val="visible"/>
                                      </p:to>
                                    </p:set>
                                    <p:animEffect transition="in" filter="fade">
                                      <p:cBhvr>
                                        <p:cTn id="52" dur="2000"/>
                                        <p:tgtEl>
                                          <p:spTgt spid="13825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8258"/>
                                        </p:tgtEl>
                                        <p:attrNameLst>
                                          <p:attrName>style.visibility</p:attrName>
                                        </p:attrNameLst>
                                      </p:cBhvr>
                                      <p:to>
                                        <p:strVal val="visible"/>
                                      </p:to>
                                    </p:set>
                                    <p:animEffect transition="in" filter="fade">
                                      <p:cBhvr>
                                        <p:cTn id="55" dur="2000"/>
                                        <p:tgtEl>
                                          <p:spTgt spid="13825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8259"/>
                                        </p:tgtEl>
                                        <p:attrNameLst>
                                          <p:attrName>style.visibility</p:attrName>
                                        </p:attrNameLst>
                                      </p:cBhvr>
                                      <p:to>
                                        <p:strVal val="visible"/>
                                      </p:to>
                                    </p:set>
                                    <p:animEffect transition="in" filter="fade">
                                      <p:cBhvr>
                                        <p:cTn id="58" dur="2000"/>
                                        <p:tgtEl>
                                          <p:spTgt spid="13825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8260"/>
                                        </p:tgtEl>
                                        <p:attrNameLst>
                                          <p:attrName>style.visibility</p:attrName>
                                        </p:attrNameLst>
                                      </p:cBhvr>
                                      <p:to>
                                        <p:strVal val="visible"/>
                                      </p:to>
                                    </p:set>
                                    <p:animEffect transition="in" filter="fade">
                                      <p:cBhvr>
                                        <p:cTn id="61" dur="2000"/>
                                        <p:tgtEl>
                                          <p:spTgt spid="13826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8261"/>
                                        </p:tgtEl>
                                        <p:attrNameLst>
                                          <p:attrName>style.visibility</p:attrName>
                                        </p:attrNameLst>
                                      </p:cBhvr>
                                      <p:to>
                                        <p:strVal val="visible"/>
                                      </p:to>
                                    </p:set>
                                    <p:animEffect transition="in" filter="fade">
                                      <p:cBhvr>
                                        <p:cTn id="64" dur="2000"/>
                                        <p:tgtEl>
                                          <p:spTgt spid="13826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8262"/>
                                        </p:tgtEl>
                                        <p:attrNameLst>
                                          <p:attrName>style.visibility</p:attrName>
                                        </p:attrNameLst>
                                      </p:cBhvr>
                                      <p:to>
                                        <p:strVal val="visible"/>
                                      </p:to>
                                    </p:set>
                                    <p:animEffect transition="in" filter="fade">
                                      <p:cBhvr>
                                        <p:cTn id="67" dur="2000"/>
                                        <p:tgtEl>
                                          <p:spTgt spid="13826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8263"/>
                                        </p:tgtEl>
                                        <p:attrNameLst>
                                          <p:attrName>style.visibility</p:attrName>
                                        </p:attrNameLst>
                                      </p:cBhvr>
                                      <p:to>
                                        <p:strVal val="visible"/>
                                      </p:to>
                                    </p:set>
                                    <p:animEffect transition="in" filter="fade">
                                      <p:cBhvr>
                                        <p:cTn id="70" dur="2000"/>
                                        <p:tgtEl>
                                          <p:spTgt spid="13826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8264"/>
                                        </p:tgtEl>
                                        <p:attrNameLst>
                                          <p:attrName>style.visibility</p:attrName>
                                        </p:attrNameLst>
                                      </p:cBhvr>
                                      <p:to>
                                        <p:strVal val="visible"/>
                                      </p:to>
                                    </p:set>
                                    <p:animEffect transition="in" filter="fade">
                                      <p:cBhvr>
                                        <p:cTn id="73" dur="2000"/>
                                        <p:tgtEl>
                                          <p:spTgt spid="13826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8265"/>
                                        </p:tgtEl>
                                        <p:attrNameLst>
                                          <p:attrName>style.visibility</p:attrName>
                                        </p:attrNameLst>
                                      </p:cBhvr>
                                      <p:to>
                                        <p:strVal val="visible"/>
                                      </p:to>
                                    </p:set>
                                    <p:animEffect transition="in" filter="fade">
                                      <p:cBhvr>
                                        <p:cTn id="76" dur="2000"/>
                                        <p:tgtEl>
                                          <p:spTgt spid="13826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38266"/>
                                        </p:tgtEl>
                                        <p:attrNameLst>
                                          <p:attrName>style.visibility</p:attrName>
                                        </p:attrNameLst>
                                      </p:cBhvr>
                                      <p:to>
                                        <p:strVal val="visible"/>
                                      </p:to>
                                    </p:set>
                                    <p:animEffect transition="in" filter="fade">
                                      <p:cBhvr>
                                        <p:cTn id="79" dur="2000"/>
                                        <p:tgtEl>
                                          <p:spTgt spid="13826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8267"/>
                                        </p:tgtEl>
                                        <p:attrNameLst>
                                          <p:attrName>style.visibility</p:attrName>
                                        </p:attrNameLst>
                                      </p:cBhvr>
                                      <p:to>
                                        <p:strVal val="visible"/>
                                      </p:to>
                                    </p:set>
                                    <p:animEffect transition="in" filter="fade">
                                      <p:cBhvr>
                                        <p:cTn id="82" dur="2000"/>
                                        <p:tgtEl>
                                          <p:spTgt spid="138267"/>
                                        </p:tgtEl>
                                      </p:cBhvr>
                                    </p:animEffect>
                                  </p:childTnLst>
                                </p:cTn>
                              </p:par>
                              <p:par>
                                <p:cTn id="83" presetID="10" presetClass="entr" presetSubtype="0" fill="hold" nodeType="withEffect">
                                  <p:stCondLst>
                                    <p:cond delay="0"/>
                                  </p:stCondLst>
                                  <p:childTnLst>
                                    <p:set>
                                      <p:cBhvr>
                                        <p:cTn id="84" dur="1" fill="hold">
                                          <p:stCondLst>
                                            <p:cond delay="0"/>
                                          </p:stCondLst>
                                        </p:cTn>
                                        <p:tgtEl>
                                          <p:spTgt spid="138268"/>
                                        </p:tgtEl>
                                        <p:attrNameLst>
                                          <p:attrName>style.visibility</p:attrName>
                                        </p:attrNameLst>
                                      </p:cBhvr>
                                      <p:to>
                                        <p:strVal val="visible"/>
                                      </p:to>
                                    </p:set>
                                    <p:animEffect transition="in" filter="fade">
                                      <p:cBhvr>
                                        <p:cTn id="85" dur="2000"/>
                                        <p:tgtEl>
                                          <p:spTgt spid="13826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38269"/>
                                        </p:tgtEl>
                                        <p:attrNameLst>
                                          <p:attrName>style.visibility</p:attrName>
                                        </p:attrNameLst>
                                      </p:cBhvr>
                                      <p:to>
                                        <p:strVal val="visible"/>
                                      </p:to>
                                    </p:set>
                                    <p:animEffect transition="in" filter="fade">
                                      <p:cBhvr>
                                        <p:cTn id="88" dur="2000"/>
                                        <p:tgtEl>
                                          <p:spTgt spid="13826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38270"/>
                                        </p:tgtEl>
                                        <p:attrNameLst>
                                          <p:attrName>style.visibility</p:attrName>
                                        </p:attrNameLst>
                                      </p:cBhvr>
                                      <p:to>
                                        <p:strVal val="visible"/>
                                      </p:to>
                                    </p:set>
                                    <p:animEffect transition="in" filter="fade">
                                      <p:cBhvr>
                                        <p:cTn id="91" dur="2000"/>
                                        <p:tgtEl>
                                          <p:spTgt spid="138270"/>
                                        </p:tgtEl>
                                      </p:cBhvr>
                                    </p:animEffect>
                                  </p:childTnLst>
                                </p:cTn>
                              </p:par>
                              <p:par>
                                <p:cTn id="92" presetID="10" presetClass="entr" presetSubtype="0" fill="hold" nodeType="withEffect">
                                  <p:stCondLst>
                                    <p:cond delay="0"/>
                                  </p:stCondLst>
                                  <p:childTnLst>
                                    <p:set>
                                      <p:cBhvr>
                                        <p:cTn id="93" dur="1" fill="hold">
                                          <p:stCondLst>
                                            <p:cond delay="0"/>
                                          </p:stCondLst>
                                        </p:cTn>
                                        <p:tgtEl>
                                          <p:spTgt spid="138271"/>
                                        </p:tgtEl>
                                        <p:attrNameLst>
                                          <p:attrName>style.visibility</p:attrName>
                                        </p:attrNameLst>
                                      </p:cBhvr>
                                      <p:to>
                                        <p:strVal val="visible"/>
                                      </p:to>
                                    </p:set>
                                    <p:animEffect transition="in" filter="fade">
                                      <p:cBhvr>
                                        <p:cTn id="94" dur="2000"/>
                                        <p:tgtEl>
                                          <p:spTgt spid="13827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38272"/>
                                        </p:tgtEl>
                                        <p:attrNameLst>
                                          <p:attrName>style.visibility</p:attrName>
                                        </p:attrNameLst>
                                      </p:cBhvr>
                                      <p:to>
                                        <p:strVal val="visible"/>
                                      </p:to>
                                    </p:set>
                                    <p:animEffect transition="in" filter="fade">
                                      <p:cBhvr>
                                        <p:cTn id="97" dur="2000"/>
                                        <p:tgtEl>
                                          <p:spTgt spid="13827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38273"/>
                                        </p:tgtEl>
                                        <p:attrNameLst>
                                          <p:attrName>style.visibility</p:attrName>
                                        </p:attrNameLst>
                                      </p:cBhvr>
                                      <p:to>
                                        <p:strVal val="visible"/>
                                      </p:to>
                                    </p:set>
                                    <p:animEffect transition="in" filter="fade">
                                      <p:cBhvr>
                                        <p:cTn id="100" dur="2000"/>
                                        <p:tgtEl>
                                          <p:spTgt spid="138273"/>
                                        </p:tgtEl>
                                      </p:cBhvr>
                                    </p:animEffect>
                                  </p:childTnLst>
                                </p:cTn>
                              </p:par>
                              <p:par>
                                <p:cTn id="101" presetID="8" presetClass="emph" presetSubtype="0" repeatCount="5000" fill="hold" nodeType="withEffect">
                                  <p:stCondLst>
                                    <p:cond delay="0"/>
                                  </p:stCondLst>
                                  <p:childTnLst>
                                    <p:animRot by="21600000">
                                      <p:cBhvr>
                                        <p:cTn id="102" dur="2000" fill="hold"/>
                                        <p:tgtEl>
                                          <p:spTgt spid="138271"/>
                                        </p:tgtEl>
                                        <p:attrNameLst>
                                          <p:attrName>r</p:attrName>
                                        </p:attrNameLst>
                                      </p:cBhvr>
                                    </p:animRo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38275"/>
                                        </p:tgtEl>
                                        <p:attrNameLst>
                                          <p:attrName>style.visibility</p:attrName>
                                        </p:attrNameLst>
                                      </p:cBhvr>
                                      <p:to>
                                        <p:strVal val="visible"/>
                                      </p:to>
                                    </p:set>
                                    <p:animEffect transition="in" filter="fade">
                                      <p:cBhvr>
                                        <p:cTn id="107" dur="2000"/>
                                        <p:tgtEl>
                                          <p:spTgt spid="138275"/>
                                        </p:tgtEl>
                                      </p:cBhvr>
                                    </p:animEffect>
                                  </p:childTnLst>
                                </p:cTn>
                              </p:par>
                            </p:childTnLst>
                          </p:cTn>
                        </p:par>
                      </p:childTnLst>
                    </p:cTn>
                  </p:par>
                  <p:par>
                    <p:cTn id="108" fill="hold">
                      <p:stCondLst>
                        <p:cond delay="indefinite"/>
                      </p:stCondLst>
                      <p:childTnLst>
                        <p:par>
                          <p:cTn id="109" fill="hold">
                            <p:stCondLst>
                              <p:cond delay="0"/>
                            </p:stCondLst>
                            <p:childTnLst>
                              <p:par>
                                <p:cTn id="110" presetID="56" presetClass="path" presetSubtype="0" accel="50000" decel="50000" fill="hold" nodeType="clickEffect">
                                  <p:stCondLst>
                                    <p:cond delay="0"/>
                                  </p:stCondLst>
                                  <p:childTnLst>
                                    <p:animMotion origin="layout" path="M 0.01667 3.7037E-6 L -0.06284 0.29143 " pathEditMode="relative" rAng="0" ptsTypes="AA">
                                      <p:cBhvr>
                                        <p:cTn id="111" dur="2000" fill="hold"/>
                                        <p:tgtEl>
                                          <p:spTgt spid="138271"/>
                                        </p:tgtEl>
                                        <p:attrNameLst>
                                          <p:attrName>ppt_x</p:attrName>
                                          <p:attrName>ppt_y</p:attrName>
                                        </p:attrNameLst>
                                      </p:cBhvr>
                                      <p:rCtr x="-40" y="1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0" grpId="0" animBg="1"/>
      <p:bldP spid="138251" grpId="0" animBg="1"/>
      <p:bldP spid="138252" grpId="0" animBg="1"/>
      <p:bldP spid="138253" grpId="0" animBg="1"/>
      <p:bldP spid="138256" grpId="0" animBg="1"/>
      <p:bldP spid="138257" grpId="0" animBg="1"/>
      <p:bldP spid="138258" grpId="0" animBg="1"/>
      <p:bldP spid="138259" grpId="0" animBg="1"/>
      <p:bldP spid="138260" grpId="0" animBg="1"/>
      <p:bldP spid="138261" grpId="0" animBg="1"/>
      <p:bldP spid="138262" grpId="0" animBg="1"/>
      <p:bldP spid="138263" grpId="0" animBg="1"/>
      <p:bldP spid="138264" grpId="0" animBg="1"/>
      <p:bldP spid="138265" grpId="0" animBg="1"/>
      <p:bldP spid="138266" grpId="0" animBg="1"/>
      <p:bldP spid="138267" grpId="0" animBg="1"/>
      <p:bldP spid="138269" grpId="0"/>
      <p:bldP spid="138270" grpId="0"/>
      <p:bldP spid="138272" grpId="0" animBg="1"/>
      <p:bldP spid="138273" grpId="0" animBg="1"/>
      <p:bldP spid="1382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Text Box 4"/>
          <p:cNvSpPr txBox="1">
            <a:spLocks noChangeArrowheads="1"/>
          </p:cNvSpPr>
          <p:nvPr/>
        </p:nvSpPr>
        <p:spPr bwMode="auto">
          <a:xfrm>
            <a:off x="1820863" y="2217738"/>
            <a:ext cx="6478010" cy="579437"/>
          </a:xfrm>
          <a:prstGeom prst="rect">
            <a:avLst/>
          </a:prstGeom>
          <a:noFill/>
          <a:ln w="9525">
            <a:noFill/>
            <a:miter lim="800000"/>
            <a:headEnd/>
            <a:tailEnd/>
          </a:ln>
          <a:effectLst/>
        </p:spPr>
        <p:txBody>
          <a:bodyPr wrap="square">
            <a:spAutoFit/>
          </a:bodyPr>
          <a:lstStyle/>
          <a:p>
            <a:r>
              <a:rPr lang="en-US" dirty="0"/>
              <a:t>Vaporization and Condensation</a:t>
            </a:r>
          </a:p>
        </p:txBody>
      </p:sp>
      <p:sp>
        <p:nvSpPr>
          <p:cNvPr id="126981" name="Text Box 5"/>
          <p:cNvSpPr txBox="1">
            <a:spLocks noChangeArrowheads="1"/>
          </p:cNvSpPr>
          <p:nvPr/>
        </p:nvSpPr>
        <p:spPr bwMode="auto">
          <a:xfrm>
            <a:off x="2995612" y="3128963"/>
            <a:ext cx="4111769" cy="519112"/>
          </a:xfrm>
          <a:prstGeom prst="rect">
            <a:avLst/>
          </a:prstGeom>
          <a:noFill/>
          <a:ln w="9525">
            <a:noFill/>
            <a:miter lim="800000"/>
            <a:headEnd/>
            <a:tailEnd/>
          </a:ln>
          <a:effectLst/>
        </p:spPr>
        <p:txBody>
          <a:bodyPr wrap="square">
            <a:spAutoFit/>
          </a:bodyPr>
          <a:lstStyle/>
          <a:p>
            <a:r>
              <a:rPr lang="en-US" sz="2800" dirty="0">
                <a:solidFill>
                  <a:srgbClr val="FFFF00"/>
                </a:solidFill>
              </a:rPr>
              <a:t>How much heat?</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836738" y="896938"/>
            <a:ext cx="5508442" cy="579437"/>
          </a:xfrm>
          <a:prstGeom prst="rect">
            <a:avLst/>
          </a:prstGeom>
          <a:noFill/>
          <a:ln w="9525">
            <a:noFill/>
            <a:miter lim="800000"/>
            <a:headEnd/>
            <a:tailEnd/>
          </a:ln>
          <a:effectLst/>
        </p:spPr>
        <p:txBody>
          <a:bodyPr wrap="square">
            <a:spAutoFit/>
          </a:bodyPr>
          <a:lstStyle/>
          <a:p>
            <a:r>
              <a:rPr lang="en-US" dirty="0"/>
              <a:t>Quantified by </a:t>
            </a:r>
            <a:r>
              <a:rPr lang="en-US" b="1" u="sng" dirty="0"/>
              <a:t>Latent Heat</a:t>
            </a:r>
            <a:endParaRPr lang="en-US" dirty="0"/>
          </a:p>
        </p:txBody>
      </p:sp>
      <p:sp>
        <p:nvSpPr>
          <p:cNvPr id="128003" name="Text Box 3"/>
          <p:cNvSpPr txBox="1">
            <a:spLocks noChangeArrowheads="1"/>
          </p:cNvSpPr>
          <p:nvPr/>
        </p:nvSpPr>
        <p:spPr bwMode="auto">
          <a:xfrm>
            <a:off x="1381124" y="1944688"/>
            <a:ext cx="6737639" cy="946150"/>
          </a:xfrm>
          <a:prstGeom prst="rect">
            <a:avLst/>
          </a:prstGeom>
          <a:noFill/>
          <a:ln w="9525">
            <a:noFill/>
            <a:miter lim="800000"/>
            <a:headEnd/>
            <a:tailEnd/>
          </a:ln>
          <a:effectLst/>
        </p:spPr>
        <p:txBody>
          <a:bodyPr wrap="square">
            <a:spAutoFit/>
          </a:bodyPr>
          <a:lstStyle/>
          <a:p>
            <a:r>
              <a:rPr lang="en-US" sz="2800" dirty="0">
                <a:solidFill>
                  <a:srgbClr val="FFFF00"/>
                </a:solidFill>
              </a:rPr>
              <a:t>Amount of heat added or removed</a:t>
            </a:r>
          </a:p>
          <a:p>
            <a:r>
              <a:rPr lang="en-US" sz="2800" dirty="0">
                <a:solidFill>
                  <a:srgbClr val="FFFF00"/>
                </a:solidFill>
              </a:rPr>
              <a:t>from water to effect a phase change.</a:t>
            </a:r>
          </a:p>
        </p:txBody>
      </p:sp>
      <p:pic>
        <p:nvPicPr>
          <p:cNvPr id="128004" name="Picture 4" descr="water_cluster"/>
          <p:cNvPicPr>
            <a:picLocks noChangeAspect="1" noChangeArrowheads="1"/>
          </p:cNvPicPr>
          <p:nvPr/>
        </p:nvPicPr>
        <p:blipFill>
          <a:blip r:embed="rId3" cstate="print"/>
          <a:srcRect/>
          <a:stretch>
            <a:fillRect/>
          </a:stretch>
        </p:blipFill>
        <p:spPr bwMode="auto">
          <a:xfrm>
            <a:off x="1838325" y="3365500"/>
            <a:ext cx="1708150" cy="1743075"/>
          </a:xfrm>
          <a:prstGeom prst="rect">
            <a:avLst/>
          </a:prstGeom>
          <a:noFill/>
        </p:spPr>
      </p:pic>
      <p:pic>
        <p:nvPicPr>
          <p:cNvPr id="128005" name="Picture 5" descr="map2"/>
          <p:cNvPicPr>
            <a:picLocks noChangeAspect="1" noChangeArrowheads="1"/>
          </p:cNvPicPr>
          <p:nvPr/>
        </p:nvPicPr>
        <p:blipFill>
          <a:blip r:embed="rId4" cstate="print">
            <a:clrChange>
              <a:clrFrom>
                <a:srgbClr val="010101"/>
              </a:clrFrom>
              <a:clrTo>
                <a:srgbClr val="010101">
                  <a:alpha val="0"/>
                </a:srgbClr>
              </a:clrTo>
            </a:clrChange>
          </a:blip>
          <a:srcRect l="33595" t="11777" r="11908" b="42763"/>
          <a:stretch>
            <a:fillRect/>
          </a:stretch>
        </p:blipFill>
        <p:spPr bwMode="auto">
          <a:xfrm rot="-2216590">
            <a:off x="5387975" y="3509963"/>
            <a:ext cx="1439863" cy="1519237"/>
          </a:xfrm>
          <a:prstGeom prst="rect">
            <a:avLst/>
          </a:prstGeom>
          <a:noFill/>
        </p:spPr>
      </p:pic>
      <p:sp>
        <p:nvSpPr>
          <p:cNvPr id="128006" name="AutoShape 6"/>
          <p:cNvSpPr>
            <a:spLocks noChangeArrowheads="1"/>
          </p:cNvSpPr>
          <p:nvPr/>
        </p:nvSpPr>
        <p:spPr bwMode="auto">
          <a:xfrm>
            <a:off x="3894138" y="3911600"/>
            <a:ext cx="1214437" cy="485775"/>
          </a:xfrm>
          <a:prstGeom prst="leftRightArrow">
            <a:avLst>
              <a:gd name="adj1" fmla="val 50000"/>
              <a:gd name="adj2" fmla="val 50000"/>
            </a:avLst>
          </a:prstGeom>
          <a:solidFill>
            <a:srgbClr val="FF0000"/>
          </a:solidFill>
          <a:ln w="9525">
            <a:solidFill>
              <a:schemeClr val="tx1"/>
            </a:solidFill>
            <a:miter lim="800000"/>
            <a:headEnd/>
            <a:tailEnd/>
          </a:ln>
          <a:effectLst/>
        </p:spPr>
        <p:txBody>
          <a:bodyPr wrap="none" anchor="ctr"/>
          <a:lstStyle/>
          <a:p>
            <a:endParaRPr lang="en-US"/>
          </a:p>
        </p:txBody>
      </p:sp>
      <p:sp>
        <p:nvSpPr>
          <p:cNvPr id="128007" name="Text Box 7"/>
          <p:cNvSpPr txBox="1">
            <a:spLocks noChangeArrowheads="1"/>
          </p:cNvSpPr>
          <p:nvPr/>
        </p:nvSpPr>
        <p:spPr bwMode="auto">
          <a:xfrm>
            <a:off x="2125663" y="5264150"/>
            <a:ext cx="1000125" cy="457200"/>
          </a:xfrm>
          <a:prstGeom prst="rect">
            <a:avLst/>
          </a:prstGeom>
          <a:noFill/>
          <a:ln w="9525">
            <a:noFill/>
            <a:miter lim="800000"/>
            <a:headEnd/>
            <a:tailEnd/>
          </a:ln>
          <a:effectLst/>
        </p:spPr>
        <p:txBody>
          <a:bodyPr wrap="none">
            <a:spAutoFit/>
          </a:bodyPr>
          <a:lstStyle/>
          <a:p>
            <a:r>
              <a:rPr lang="en-US" sz="2400"/>
              <a:t>Liquid</a:t>
            </a:r>
          </a:p>
        </p:txBody>
      </p:sp>
      <p:sp>
        <p:nvSpPr>
          <p:cNvPr id="128008" name="Text Box 8"/>
          <p:cNvSpPr txBox="1">
            <a:spLocks noChangeArrowheads="1"/>
          </p:cNvSpPr>
          <p:nvPr/>
        </p:nvSpPr>
        <p:spPr bwMode="auto">
          <a:xfrm>
            <a:off x="5730875" y="5246688"/>
            <a:ext cx="742950" cy="457200"/>
          </a:xfrm>
          <a:prstGeom prst="rect">
            <a:avLst/>
          </a:prstGeom>
          <a:noFill/>
          <a:ln w="9525">
            <a:noFill/>
            <a:miter lim="800000"/>
            <a:headEnd/>
            <a:tailEnd/>
          </a:ln>
          <a:effectLst/>
        </p:spPr>
        <p:txBody>
          <a:bodyPr wrap="none">
            <a:spAutoFit/>
          </a:bodyPr>
          <a:lstStyle/>
          <a:p>
            <a:r>
              <a:rPr lang="en-US" sz="2400"/>
              <a:t>Gas</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property id=&quot;20141&quot; value=&quot;Lecture 7 Water, Heat, and Climate&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224&quot; value=&quot;C:\Classes\SWS 2007 Summer 2010\Lecture 7 Latent Heat&quot;/&gt;&lt;property id=&quot;20250&quot; value=&quot;0&quot;/&gt;&lt;property id=&quot;20251&quot; value=&quot;0&quot;/&gt;&lt;property id=&quot;20259&quot; value=&quot;0&quot;/&gt;&lt;object type=&quot;2&quot; unique_id=&quot;14888&quot;&gt;&lt;object type=&quot;3&quot; unique_id=&quot;14889&quot;&gt;&lt;property id=&quot;20148&quot; value=&quot;5&quot;/&gt;&lt;property id=&quot;20300&quot; value=&quot;Slide 1&quot;/&gt;&lt;property id=&quot;20303&quot; value=&quot;James Bonczek&quot;/&gt;&lt;property id=&quot;20307&quot; value=&quot;284&quot;/&gt;&lt;property id=&quot;20309&quot; value=&quot;20539&quot;/&gt;&lt;/object&gt;&lt;object type=&quot;3&quot; unique_id=&quot;14891&quot;&gt;&lt;property id=&quot;20148&quot; value=&quot;5&quot;/&gt;&lt;property id=&quot;20300&quot; value=&quot;Slide 4&quot;/&gt;&lt;property id=&quot;20303&quot; value=&quot;James Bonczek&quot;/&gt;&lt;property id=&quot;20307&quot; value=&quot;318&quot;/&gt;&lt;property id=&quot;20309&quot; value=&quot;20539&quot;/&gt;&lt;/object&gt;&lt;object type=&quot;3&quot; unique_id=&quot;14892&quot;&gt;&lt;property id=&quot;20148&quot; value=&quot;5&quot;/&gt;&lt;property id=&quot;20300&quot; value=&quot;Slide 5&quot;/&gt;&lt;property id=&quot;20303&quot; value=&quot;James Bonczek&quot;/&gt;&lt;property id=&quot;20307&quot; value=&quot;322&quot;/&gt;&lt;property id=&quot;20309&quot; value=&quot;20539&quot;/&gt;&lt;/object&gt;&lt;object type=&quot;3&quot; unique_id=&quot;14893&quot;&gt;&lt;property id=&quot;20148&quot; value=&quot;5&quot;/&gt;&lt;property id=&quot;20300&quot; value=&quot;Slide 8&quot;/&gt;&lt;property id=&quot;20303&quot; value=&quot;James Bonczek&quot;/&gt;&lt;property id=&quot;20307&quot; value=&quot;338&quot;/&gt;&lt;property id=&quot;20309&quot; value=&quot;20539&quot;/&gt;&lt;/object&gt;&lt;object type=&quot;3&quot; unique_id=&quot;14894&quot;&gt;&lt;property id=&quot;20148&quot; value=&quot;5&quot;/&gt;&lt;property id=&quot;20300&quot; value=&quot;Slide 9&quot;/&gt;&lt;property id=&quot;20303&quot; value=&quot;James Bonczek&quot;/&gt;&lt;property id=&quot;20307&quot; value=&quot;339&quot;/&gt;&lt;property id=&quot;20309&quot; value=&quot;20539&quot;/&gt;&lt;/object&gt;&lt;object type=&quot;3&quot; unique_id=&quot;14895&quot;&gt;&lt;property id=&quot;20148&quot; value=&quot;5&quot;/&gt;&lt;property id=&quot;20300&quot; value=&quot;Slide 10&quot;/&gt;&lt;property id=&quot;20303&quot; value=&quot;James Bonczek&quot;/&gt;&lt;property id=&quot;20307&quot; value=&quot;326&quot;/&gt;&lt;property id=&quot;20309&quot; value=&quot;20539&quot;/&gt;&lt;/object&gt;&lt;object type=&quot;3&quot; unique_id=&quot;14896&quot;&gt;&lt;property id=&quot;20148&quot; value=&quot;5&quot;/&gt;&lt;property id=&quot;20300&quot; value=&quot;Slide 11&quot;/&gt;&lt;property id=&quot;20303&quot; value=&quot;James Bonczek&quot;/&gt;&lt;property id=&quot;20307&quot; value=&quot;327&quot;/&gt;&lt;property id=&quot;20309&quot; value=&quot;20539&quot;/&gt;&lt;/object&gt;&lt;object type=&quot;3&quot; unique_id=&quot;14897&quot;&gt;&lt;property id=&quot;20148&quot; value=&quot;5&quot;/&gt;&lt;property id=&quot;20300&quot; value=&quot;Slide 12&quot;/&gt;&lt;property id=&quot;20303&quot; value=&quot;James Bonczek&quot;/&gt;&lt;property id=&quot;20307&quot; value=&quot;328&quot;/&gt;&lt;property id=&quot;20309&quot; value=&quot;20539&quot;/&gt;&lt;/object&gt;&lt;object type=&quot;3&quot; unique_id=&quot;14898&quot;&gt;&lt;property id=&quot;20148&quot; value=&quot;5&quot;/&gt;&lt;property id=&quot;20300&quot; value=&quot;Slide 13&quot;/&gt;&lt;property id=&quot;20303&quot; value=&quot;James Bonczek&quot;/&gt;&lt;property id=&quot;20307&quot; value=&quot;329&quot;/&gt;&lt;property id=&quot;20309&quot; value=&quot;20539&quot;/&gt;&lt;/object&gt;&lt;object type=&quot;3&quot; unique_id=&quot;14899&quot;&gt;&lt;property id=&quot;20148&quot; value=&quot;5&quot;/&gt;&lt;property id=&quot;20300&quot; value=&quot;Slide 14&quot;/&gt;&lt;property id=&quot;20303&quot; value=&quot;James Bonczek&quot;/&gt;&lt;property id=&quot;20307&quot; value=&quot;330&quot;/&gt;&lt;property id=&quot;20309&quot; value=&quot;20539&quot;/&gt;&lt;/object&gt;&lt;object type=&quot;3&quot; unique_id=&quot;14900&quot;&gt;&lt;property id=&quot;20148&quot; value=&quot;5&quot;/&gt;&lt;property id=&quot;20300&quot; value=&quot;Slide 15&quot;/&gt;&lt;property id=&quot;20303&quot; value=&quot;James Bonczek&quot;/&gt;&lt;property id=&quot;20307&quot; value=&quot;331&quot;/&gt;&lt;property id=&quot;20309&quot; value=&quot;20539&quot;/&gt;&lt;/object&gt;&lt;object type=&quot;3&quot; unique_id=&quot;14901&quot;&gt;&lt;property id=&quot;20148&quot; value=&quot;5&quot;/&gt;&lt;property id=&quot;20300&quot; value=&quot;Slide 16&quot;/&gt;&lt;property id=&quot;20303&quot; value=&quot;James Bonczek&quot;/&gt;&lt;property id=&quot;20307&quot; value=&quot;332&quot;/&gt;&lt;property id=&quot;20309&quot; value=&quot;20539&quot;/&gt;&lt;/object&gt;&lt;object type=&quot;3&quot; unique_id=&quot;14902&quot;&gt;&lt;property id=&quot;20148&quot; value=&quot;5&quot;/&gt;&lt;property id=&quot;20300&quot; value=&quot;Slide 17&quot;/&gt;&lt;property id=&quot;20303&quot; value=&quot;James Bonczek&quot;/&gt;&lt;property id=&quot;20307&quot; value=&quot;333&quot;/&gt;&lt;property id=&quot;20309&quot; value=&quot;20539&quot;/&gt;&lt;/object&gt;&lt;object type=&quot;3&quot; unique_id=&quot;14903&quot;&gt;&lt;property id=&quot;20148&quot; value=&quot;5&quot;/&gt;&lt;property id=&quot;20300&quot; value=&quot;Slide 18&quot;/&gt;&lt;property id=&quot;20303&quot; value=&quot;James Bonczek&quot;/&gt;&lt;property id=&quot;20307&quot; value=&quot;275&quot;/&gt;&lt;property id=&quot;20309&quot; value=&quot;20539&quot;/&gt;&lt;/object&gt;&lt;object type=&quot;3&quot; unique_id=&quot;14904&quot;&gt;&lt;property id=&quot;20148&quot; value=&quot;5&quot;/&gt;&lt;property id=&quot;20300&quot; value=&quot;Slide 19&quot;/&gt;&lt;property id=&quot;20303&quot; value=&quot;James Bonczek&quot;/&gt;&lt;property id=&quot;20307&quot; value=&quot;277&quot;/&gt;&lt;property id=&quot;20309&quot; value=&quot;20539&quot;/&gt;&lt;/object&gt;&lt;object type=&quot;3&quot; unique_id=&quot;14905&quot;&gt;&lt;property id=&quot;20148&quot; value=&quot;5&quot;/&gt;&lt;property id=&quot;20300&quot; value=&quot;Slide 20&quot;/&gt;&lt;property id=&quot;20303&quot; value=&quot;James Bonczek&quot;/&gt;&lt;property id=&quot;20307&quot; value=&quot;281&quot;/&gt;&lt;property id=&quot;20309&quot; value=&quot;20539&quot;/&gt;&lt;/object&gt;&lt;object type=&quot;3&quot; unique_id=&quot;14906&quot;&gt;&lt;property id=&quot;20148&quot; value=&quot;5&quot;/&gt;&lt;property id=&quot;20300&quot; value=&quot;Slide 21&quot;/&gt;&lt;property id=&quot;20303&quot; value=&quot;James Bonczek&quot;/&gt;&lt;property id=&quot;20307&quot; value=&quot;278&quot;/&gt;&lt;property id=&quot;20309&quot; value=&quot;20539&quot;/&gt;&lt;/object&gt;&lt;object type=&quot;3&quot; unique_id=&quot;14907&quot;&gt;&lt;property id=&quot;20148&quot; value=&quot;5&quot;/&gt;&lt;property id=&quot;20300&quot; value=&quot;Slide 22&quot;/&gt;&lt;property id=&quot;20303&quot; value=&quot;James Bonczek&quot;/&gt;&lt;property id=&quot;20307&quot; value=&quot;279&quot;/&gt;&lt;property id=&quot;20309&quot; value=&quot;20539&quot;/&gt;&lt;/object&gt;&lt;object type=&quot;3&quot; unique_id=&quot;14908&quot;&gt;&lt;property id=&quot;20148&quot; value=&quot;5&quot;/&gt;&lt;property id=&quot;20300&quot; value=&quot;Slide 23&quot;/&gt;&lt;property id=&quot;20303&quot; value=&quot;James Bonczek&quot;/&gt;&lt;property id=&quot;20307&quot; value=&quot;292&quot;/&gt;&lt;property id=&quot;20309&quot; value=&quot;20539&quot;/&gt;&lt;/object&gt;&lt;object type=&quot;3&quot; unique_id=&quot;14909&quot;&gt;&lt;property id=&quot;20148&quot; value=&quot;5&quot;/&gt;&lt;property id=&quot;20300&quot; value=&quot;Slide 24&quot;/&gt;&lt;property id=&quot;20303&quot; value=&quot;James Bonczek&quot;/&gt;&lt;property id=&quot;20307&quot; value=&quot;280&quot;/&gt;&lt;property id=&quot;20309&quot; value=&quot;20539&quot;/&gt;&lt;/object&gt;&lt;object type=&quot;3&quot; unique_id=&quot;14910&quot;&gt;&lt;property id=&quot;20148&quot; value=&quot;5&quot;/&gt;&lt;property id=&quot;20300&quot; value=&quot;Slide 25&quot;/&gt;&lt;property id=&quot;20303&quot; value=&quot;James Bonczek&quot;/&gt;&lt;property id=&quot;20307&quot; value=&quot;289&quot;/&gt;&lt;property id=&quot;20309&quot; value=&quot;20539&quot;/&gt;&lt;/object&gt;&lt;object type=&quot;3&quot; unique_id=&quot;14911&quot;&gt;&lt;property id=&quot;20148&quot; value=&quot;5&quot;/&gt;&lt;property id=&quot;20300&quot; value=&quot;Slide 26&quot;/&gt;&lt;property id=&quot;20303&quot; value=&quot;James Bonczek&quot;/&gt;&lt;property id=&quot;20307&quot; value=&quot;294&quot;/&gt;&lt;property id=&quot;20309&quot; value=&quot;20539&quot;/&gt;&lt;/object&gt;&lt;object type=&quot;3&quot; unique_id=&quot;14912&quot;&gt;&lt;property id=&quot;20148&quot; value=&quot;5&quot;/&gt;&lt;property id=&quot;20300&quot; value=&quot;Slide 27&quot;/&gt;&lt;property id=&quot;20303&quot; value=&quot;James Bonczek&quot;/&gt;&lt;property id=&quot;20307&quot; value=&quot;295&quot;/&gt;&lt;property id=&quot;20309&quot; value=&quot;20539&quot;/&gt;&lt;/object&gt;&lt;object type=&quot;3&quot; unique_id=&quot;14913&quot;&gt;&lt;property id=&quot;20148&quot; value=&quot;5&quot;/&gt;&lt;property id=&quot;20300&quot; value=&quot;Slide 28&quot;/&gt;&lt;property id=&quot;20303&quot; value=&quot;James Bonczek&quot;/&gt;&lt;property id=&quot;20307&quot; value=&quot;296&quot;/&gt;&lt;property id=&quot;20309&quot; value=&quot;20539&quot;/&gt;&lt;/object&gt;&lt;object type=&quot;3&quot; unique_id=&quot;14914&quot;&gt;&lt;property id=&quot;20148&quot; value=&quot;5&quot;/&gt;&lt;property id=&quot;20300&quot; value=&quot;Slide 29&quot;/&gt;&lt;property id=&quot;20303&quot; value=&quot;James Bonczek&quot;/&gt;&lt;property id=&quot;20307&quot; value=&quot;297&quot;/&gt;&lt;property id=&quot;20309&quot; value=&quot;20539&quot;/&gt;&lt;/object&gt;&lt;object type=&quot;3&quot; unique_id=&quot;16015&quot;&gt;&lt;property id=&quot;20148&quot; value=&quot;5&quot;/&gt;&lt;property id=&quot;20300&quot; value=&quot;Slide 2&quot;/&gt;&lt;property id=&quot;20303&quot; value=&quot;James Bonczek&quot;/&gt;&lt;property id=&quot;20307&quot; value=&quot;343&quot;/&gt;&lt;property id=&quot;20309&quot; value=&quot;20539&quot;/&gt;&lt;/object&gt;&lt;object type=&quot;3&quot; unique_id=&quot;16016&quot;&gt;&lt;property id=&quot;20148&quot; value=&quot;5&quot;/&gt;&lt;property id=&quot;20300&quot; value=&quot;Slide 6&quot;/&gt;&lt;property id=&quot;20303&quot; value=&quot;James Bonczek&quot;/&gt;&lt;property id=&quot;20307&quot; value=&quot;344&quot;/&gt;&lt;property id=&quot;20309&quot; value=&quot;20539&quot;/&gt;&lt;/object&gt;&lt;object type=&quot;3&quot; unique_id=&quot;16017&quot;&gt;&lt;property id=&quot;20148&quot; value=&quot;5&quot;/&gt;&lt;property id=&quot;20300&quot; value=&quot;Slide 7&quot;/&gt;&lt;property id=&quot;20303&quot; value=&quot;James Bonczek&quot;/&gt;&lt;property id=&quot;20307&quot; value=&quot;345&quot;/&gt;&lt;property id=&quot;20309&quot; value=&quot;20539&quot;/&gt;&lt;/object&gt;&lt;object type=&quot;3&quot; unique_id=&quot;17972&quot;&gt;&lt;property id=&quot;20148&quot; value=&quot;5&quot;/&gt;&lt;property id=&quot;20300&quot; value=&quot;Slide 30&quot;/&gt;&lt;property id=&quot;20303&quot; value=&quot;James Bonczek&quot;/&gt;&lt;property id=&quot;20307&quot; value=&quot;346&quot;/&gt;&lt;property id=&quot;20309&quot; value=&quot;20539&quot;/&gt;&lt;/object&gt;&lt;object type=&quot;3&quot; unique_id=&quot;19799&quot;&gt;&lt;property id=&quot;20148&quot; value=&quot;5&quot;/&gt;&lt;property id=&quot;20300&quot; value=&quot;Slide 3&quot;/&gt;&lt;property id=&quot;20303&quot; value=&quot;James Bonczek&quot;/&gt;&lt;property id=&quot;20307&quot; value=&quot;348&quot;/&gt;&lt;property id=&quot;20309&quot; value=&quot;20539&quot;/&gt;&lt;/object&gt;&lt;/object&gt;&lt;object type=&quot;8&quot; unique_id=&quot;14980&quot;&gt;&lt;/object&gt;&lt;object type=&quot;10&quot; unique_id=&quot;20535&quot;&gt;&lt;object type=&quot;11&quot; unique_id=&quot;20536&quot;&gt;&lt;property id=&quot;20180&quot; value=&quot;0&quot;/&gt;&lt;property id=&quot;20181&quot; value=&quot;0&quot;/&gt;&lt;property id=&quot;20182&quot; value=&quot;0&quot;/&gt;&lt;property id=&quot;20183&quot; value=&quot;1&quot;/&gt;&lt;/object&gt;&lt;object type=&quot;12&quot; unique_id=&quot;20538&quot;&gt;&lt;/object&gt;&lt;/object&gt;&lt;object type=&quot;4&quot; unique_id=&quot;20537&quot;&gt;&lt;object type=&quot;5&quot; unique_id=&quot;20539&quot;&gt;&lt;property id=&quot;20149&quot; value=&quot;James Bonczek&quot;/&gt;&lt;property id=&quot;20150&quot; value=&quot;Director of Undergraduate Programs&quot;/&gt;&lt;property id=&quot;20151&quot; value=&quot;manatee_lg.jpg&quot;/&gt;&lt;property id=&quot;20153&quot; value=&quot;bonczek@ufl.edu&quot;/&gt;&lt;/object&gt;&lt;/object&gt;&lt;/object&gt;&lt;/database&gt;"/>
  <p:tag name="MMPROD_THEME_BG_IMAGE" val=""/>
  <p:tag name="MMPROD_20539PHOTO" val="/9j/4AAQSkZJRgABAQAAAQABAAD/2wBDAAMCAgMCAgMDAwMEAwMEBQgFBQQEBQoHBwYIDAoMDAsKCwsNDhIQDQ4RDgsLEBYQERMUFRUVDA8XGBYUGBIUFRT/2wBDAQMEBAUEBQkFBQkUDQsNFBQUFBQUFBQUFBQUFBQUFBQUFBQUFBQUFBQUFBQUFBQUFBQUFBQUFBQUFBQUFBQUFBT/wAARCAGwAS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e78Np997fZWHe+F7C5j/AH1vvrY0Txn5f7m5/eQt/wB8Vt3+iQalB51tX9J+1q0JWnp5n5byR+weI+JPD8ugX/2mx8xE/uVseE/iXe6RqHk3Mcjw/J/vJXcXFm/l+TNH5if9NK5fWPCkMsn2mz/g+8n8aV7McVSxMPZV1fzKhzQ+E9q8P31l4osftNhcb3/iT+P8q0vsaxSfPJsdP4K8i8L3EukSR3NtJ5c1eixeJItft/n/AHF7XxWLwk6M/c1iehCceQr6xsj+f/V1zclx5Unyfc31Y1SRov8Alp5lc3JqCfx16eGo+4Zc5uSf9dP89K6DR5Elj2PXJ6feJJ+5f/vutyzj+zSf+z1niIfZNecuapo6y/8AAK4/VPDf8cP+Wr0i3kST/fSo/scVz/yzrmpYqVADw/WPD6XNnIj/AH68n1zQ3tpJN9fVmseE18v5P9TLXk/iPwf5n7l4/L2V9nlmaR7nPOB4fcWflf8ATSq/2f8A66V2moeG3tvMR4/L2fx1h3Gn/wDTOvtYYiFQx5zD+z//ABDUfZ/3laklm9R/Y/8AV1085nzmX9n83/ppRJbp5nyfvK1Ps/7v5/8AgNElnRzhzmP9nSOo/IWtSSzeo/s/8Dx1rzhzmfJbp/HUf2fyq1Ps/wDf/eUv2f8A7aUc5pzmd9n/AHn/AD0SiS38r5K1Psf9+j7HRzmfOZccf/TOtGOOL/nnT/7P/v1J/Z7/AMdE5hzkf2xIo9nl/c/jqT+1JY/uR+XUkdn/AN8VJHpdY+4Z+2K/9p3H3PMk2VH5ksv35K2I9Lfy6l/suo54IftTGjj/APH6uR9auR6PVy30N5a5p1oBzFe3keX/AHK6jQ7xLKTf5f8AsVY0fQ7fy63P7LST/Ux7NlfOY3HYeEWdNLA1a8vhJPAmsaV4wt44ba48i9/hR67zw/qF1ol59jvPuf8Aj9fCfgPVNYsbe32Sf6n/AFU38e2vsL4WfEeL4g6XHpGsx+XqkSfu7z/npXxtOOLlQviY82mrX5nqY3L/AGf7yn9x6leW8WpQ7/L8x64fUI30243/ANyuws7d7e48n+P7n99HqvrGkJH9+P5HrOjU5JcvQ8U4O41OWKT/AFeyug0DULeTy/4H/uSVl3mn+Z9z95RZ6f8AvP8AV+Z/er1p8k4D5zp/ECNLB5qf8CSuA1DzY5P+eif367i3t5f3fnSeZWPrGl/ZvnSP5HrLCTjT9xhOZT8P3n7zZNXeaXcJ/qX/AOA15vbyPFJ8/wDq3/jroNPvHl+T95Hs+7TxdHn1NITO0kuHtv8AgFSWeseXJv8A9ZWH/aDyx/vv3b1H5n7yvG+r3+I15z0i3+z6lb/uf++K5vxJ4PS+j/1fzpWXpeqPbSb/ADK7jS9civY40m+//C9eXKNXCT54G/uzPB/Enhd/3n7v7n3q871TQ3ir7E1DwXZ6l86/x15v4k+E7x+Y6fvE/wCmdfU5fn1P4JuxxTpSgfM9xpflyf6v/wCzqCSz/wC2len654LltpJP3dc3/Y/l19rRx0KkfiMDk/7P/wCmtEmn11n9l1HJpePn8uun6wYnHyWf8aVH/Z9dhJpb1Xk0utIYgDk/sdSR2b10n9lv/wDE1JHp/wC8rX6yM5v+z/KqxHp9dJb6Y3l1Yj0tP+B1zSxIjk/7L/7Z1Jb6P/wCuw/sv+5ViPS/+mdZyxYHLxaR/cjkq5b6R/0z/wAtXWW+h+Z5n7v5K3NH8KfafneP5K8+rj4w3A8/j0N5JPkq5H4fb7leqW/hNP4I/LRKsSaGkfyQ/c/i/wBuvIrZzGmdNHD1K8uSJ5ePD8UXmO/8H3kjqOz09JI438uvQLjQ/MkuN/8Ax6onyp/z03Vn3Fv9m8v93/B81fBZnxPKfuU2fYYLLKVD356sx7PT4v4497/wpJVySP7N/wAs/uVTt7h5JP8AbT7tan2hJbfZ/B/C/wDGntX5niM1xHPLmk7PofRQhSXvQPl/wno/27S7eaGP/e8v/lnX0R8K/hxLHcW99D8/3K87+Gdnb6TefZrn7j/d/wB6vXI/Hlv4Xjkms5P9iVP7jL7V++08Y6mH+rYfWS0Z8tj5y+R6/q+nJa2ccz/fRK8y8YfEJLZJLR5PL3/df/aridY+Pj337l/uf+zV5n4k8Yf23J/q6zwmXOk/9pPMo4Sc5c3Q7zS/Glx/aG9/+BJXo+l+J7K58tNn36+eND+0XtxGkP33r3z4d+D5ZY43m+/XpYulSp0ueWheJpQgdpb2/wBpj3wx/cq5caf9ps5E8v8A7+V0Fnp6W0exP+BVHcf6N5myvjPrF5e6eVyHl9xo7yf8s/n/AIkrQ0ez8uSugvLNLn/ln89SW9n5UdelLF88DAk/s9LmPZ/rKp3GjpF8n/jlaFvvj/1P/Aa1INP+2x/P+8rzvbSh1Og5OON4vv1oafI8fyV1FvocUkmz95Ukngt7KPzk+5WM8ZSfuyDkmR29w8cf+srQk1iX7Psf5/8AYqn9nfzPnqP7OnmV53JCZvzyMfXNL/tLzH+z+X/1zrzvW/B/l3G/y69ws7NJPkT/AIFVu58J2upW8kM0ezf/AB124fNPqvumMqXOfMEmkeV/yz+f+5Vf+zK9U8UeC5dEvNj/AHH+69YY0fH/ACz+5X11LMoVIc8WcU4HB/2ea3ND+HOseJLeSbTrPz0SvSPDfwj1jX/LdLfy0/6af/Wr1Pw38K/EXhO4juIfL8n+5Xk47iGnQjy0prn8zpo4ec/sux4v4Y/Zu13VrS4ub+2+ybP9Un9/8q4TxJ8P9Q8L3kkN5b+X/wDE1+gekamkml/JH5c/9ySvmv4xadq+o6vJNqNvGke/915f92vByniPF4nFyhWsonXi8JCjSjKDbPAI9L/uR1cj0d/+efzvXYW+h/vK6Tw34HfVrj/V7If4q+xrZjGnHmkzx+T2hwen+E7i+ePyY/MrbtfA723z3Mckaf3K97sPCVrotv8AJb72+/V630P7b8k1nv3/AHfMr5OtxDK/u7HbDCHgVvof9o3EcMMccMKV2On+F/Lt40hj+5Xpknw7S2/ffZ/LSo7izitrfYn7v+9XnVc4jV+A6IYSf8p53JpfmyfZk+5/E9Z+uWdvbWciJXoGqaXb22lyeT9/+J64fVLN72STZJ8n31evFxeLlWUeSVlfU+my3Dxp+/I5fVI/Nt7d0/jg2f8AfNc3rH+rt3/4A1dpqFnFbW8aeZ9z51/3e9cPeXHmySf3E+69fFYufLV92R7X2Tj9Q32V5In/AANakk1CKO3/ANZ5b/I/+NHiCT+//B92uT1TUE+x73k+e3dP++W4NeTiK0QPGJPjJFFb/af3ck6fdeq1v+0BFr8my5jkjuvufaY4/kkX0evP/BfwfutSjje5jk8h69g8P/CNLby3s7P7/wDy2kr9j4fyGtUksT7dx079Ox5s/ZfFM5u41TUNWuP3MckafxeZXWaHod3exxokcn9xnrtNL+F720kc15JXpHh+z0/RI9n7v/fr9bpU6WDh8TqS7s8utj4w9ylH5lz4V/DeLTY43vI/kf59/wDcr1DWPEGmaBZ7LaSPfXmfiT4pW+k2v2a2/eT/AMKR15PrHiC91u486aT/AG68iWEq46r7Ss7LsedTpzrz1PXLj4l3ttqG9JP9167TQ/iXaarHsvP3c6/Jvr530PT73X/kh+4n8deseE/AkVl89zJ89LF4HDwh72j8i6vJT9zc9QjuIr37n7ytCz/65/PVPS9Q0q2j8mH95On/AD0rpLOS3l+dPuP916+NrVeT3eVmUcPKceYrx2cV58iR+W//AI5Wnptn9muNk3ybqqahcRabZ+clSafqH9tW8mz93dIn/fa1wTlNwv0NaVL7J0kcdvbXEe/79dBb+Ve2+zy/k/irh9LuPL8tLmT5/vo8n93/AOtXcaPcW8nlp5n+9/wKvDxHunR7Ez5PC6b98MfyJ92uX1TS3trj+4n8VeufZ/N+/wDu/wDYrn/EmjvJ8/l/I/3qxw+Nlz8siKuH5I8xzdnB5fl7PuVckt3kj2f6vfVfT91tcfZn/wCAvXQR2b+X8n7yuirU5WYwhzmFfeH1vbf7NNH5iN/H/crO8L+F00/VJLW5t99tK+//AIEtd9p+nvL9/wDjrUk0dP3fk/fSuJ4/ki6V9zb6p9s2NDs7LTbCNLaOONKNf1OKxtN7yf7qVTs7eX92iSfJVu80f7TH/wA9P9+vnrR9rzTlc9S/ue4ecXkl7qUf/LTZv+5H8ny1h+JLL7bZ+TNHJIn9/wC+9ep6f4ZfzPn/ANTSyeF9PsvMd5P+AV7MMfSoyuunY4J4erUPB9P8FvL/AMs69I0fw/FptnH+7+f+FK7PT9P0qL50kjTf91Hkq7/Z9v8Aff8Ad08Vm06/uhSwPIc3p+hpc3Hz/c/irYvPEGleG7OSa5kjj8r+OjWNS0/SIds1xGn96vB/iJ4g/t+T/RpPPtf4fL+5XzmIxcZ+7za22PUo0eQ7TxJ8XrK4+RLiORPvqn3K8j+Inx0tNI0/7TD9/wDh/uV5n401B9N8zyfMnevn/wCIGoaxqX7l/M2J96vmvruI5uSMtD0YUYnvnh/9pR9XvJLN5PLgfemySuot/iRFLZyP5ke/7lfnxH40fRLyTf8Au5Ef79ej+H/ix5kfzyff+9Xo+2qxpcvR6mcP3Z9aXniyK9s/kk+//wB91zd5cReXsSvG9L8efx+ZWx/wnEXlxv5n365qU5fb6mkpnQeJLjyvLT+P/wBlryTxp4ke28yH++myuz1DxAl7b73++j7P+AsteR+MLxJPMf8A1lcc4c8+Y15yh8N/jB9mkjh/dxo/yV9B6f8AET7Nbxun2fZN/wB8f/Y1+fnz20m9P3de5/Ce4svFOnx2H9sSR3qf8u0kn/oNfqmWYqpSnyc6in32PNmfQlx8TLK5k2fZ9k3/AEzk+T8q5vUPEH264+SSSRP7n8dZen+E9MsZP9Jkkjd/kby69M8H6Polj5fkx73/AL8lfs+WKNKHPOo5S7LY87EcsPsXOTs9Lvb3y0ttPkk/25I66zQ/ho8skc1/J/wCvRP3X8EccaVHeSPFH+5+/XfPGTlpBWPHliJS93Yj8u30C3j8r93s+9WPeeMLjzP+eaJWXqGoSyXH777/ANys+O3WS4/ffvKzjSi/j1OuEDpI/EjyCN4fv7/v/fSvYPh3rFvL5kNzcfI6fckrxez0+WWPf/q0rsPD+oRaT5e+T94/8f8Au14Ga0oez9w7aXv+4e6Ryafq3+jfx11Gl+A7TTY/tNtH5iOnyzeZXh+h+NLSLUI3STzH3/fjr2TT/F9xqUf2aH/RN/zr5n3Pmr8+x3taPLGDdnuOFLfyMfVLy3+2R+dHHvt3+ab/AGW/hrU/sd7K885I5I0+fan8e1uf0q5qHh+3k0+PUrm3j875En8z+6tU9L8UWUujx6lc6hbzvM77Uj3f98/hXkSx0IT9nzdNTolD93zR7nUaf4gS2+/+8rqLe8t9St5N/l7Hrw/XPiBpVtebLOSOdLhPv+Z+lV/D/jS4tri4ea4j2J/B/s1m6NLEU/bUZL7zOHM5ckz1zUND/uR/7tV7OR4v3Lx+W9cHefGi3tvLhS4jk87/AMc9qr2fxI824+0vJ5f+35lZU5SnHlk1oafV4wke0W9v5Uf/AMbqxv8A3ez95vrzvT/jJoltb/vrjy9/yb62Lzxg4t/OeS38t/44/wCPd0rgqQlD356eZ0ch2mnyJ/0zjp2peILfTZI0eOSR3+7sr5V+Kn7YGlfDO4js0uI7u9uH+VPM+f8A2mrn7f8Aa80/VtLkvLy4jgnT5Nn+96V5UMTh51uST079AlHkPoPxH8UtTeHUEsEjtUh+Rf43ryTxR8VL3QNQt7y8vJPIfekvmSffXbz0ryO8/a88NW15cW1zJHB53+oeOT/WN6V5v48+Nmn6lrFul/cR2Ed3B5ME1x88SM3esMZj4e9Sw0Pnb8V3PRhbkR7p4o+Nlve3EiWGqRwWqbH3/c8xW/i3Guf0f9sCLRPMRNYkv0R9jeZJvR/9pc18F/Fj4mJrdx/ZWmySfZbf5JZo/wDlo3tXndvqF3bXHnJcSfJ/BW2Eo4ydL95O+ml1r63Oec/sxufqRJ8cLfxJHcfabzZ5r7/3lV9P8aRRybPM8v79fn3Z/FzUIpLeF/uJXplv8YLX7PH/AKZ86V5c8DVhL3upnKqfXFxqmmSXG+aSORE+TZXH+KLfR7mORIY/kf7z/wAdeHx/GS0vbP8A4/I4/wDtpWXH8eNPiuJEmuP96uOeBnPozSGIMP4wfDt/tH2m2/dwf3P+eleLySXGmybPM8vZXsGsfGCy1KzuIXk8z+7Xk+qXEV9JI6fcevYwEKsI+zqR0Xczqzj8RY0/xpqFl8nmeYlbEfxEuPL+fzI64+OPyqPLr0fq8P5Tm5z0yz+Kn+h3ELyfO+z5/wDdrD1TxZ9ukk/effrj/L/v0skdZ/VKQ/amfJHUdncS2V5Hc20nkTp86vHViopLevUFznrXh/8AaQ1Oyt47bXtPj1aD7jTR/JLXo/hf40aVc3kf2OSSSCZ/kT/nm1fLXl+XRHG8XzwySRulenh8dicN/Dm0RyH6IeH/ABoniS386z8vf9z/AFlaFxZ+I72PZ9nk2f8ATOOvif4Z/HTWPAHiSzv5o47+BH/e+Z9/bX6DaH8aNT8W6Tby6aLKC1mTfA8H3PpX6FlefVcR7jgudHFVw5xtn4D1iOOS5mj8iNPnb7RWXJ4g0rTY983+vT5GSP8AvVueJLfxRq0cnnSfJ/En3K8o8WafF4bs5NVvLiOSCF9l1DHJ8+1qjNc2rUZc3Mo9NDsow933z0OPxo+rybLOPyNn/fdU7jT72WTzprj7n76vnPUPjpFZXmzRI5JNn/LaT5KsaP8AGzVfEl5svLjy3T+CP7ki18l/bOI5VGp7yvv5GnufYPsjwv4w8P8AhLzJryTzNifc/wB7pXYWfxwlvY47bTbeOTyk3xTf89It2f0r4L1D4gJbW8iXN55bwvs/efP8tZf/AA0RqdlHHDYWfzxO/lTSf3W7V5k8zrVKnvRTSDkPrz4sftKahbSR2c2oeXa/fZI/kT5a8H8WftWW+kW95pulSXMifarh4PLk/heXIr5z8SeINT8W6hJearcee7/98VkRx+XH/wA86+f+p+0qyq1JavojSPwqJ3958ePGFzefabbUJLD+Nf4/vV0Fn+1R4zto7f7TJ9re3+6/mfPXk8dnLJ9y3kk/65x1H8nl/wDTSuz6tRjpZDv5n1Jofx0t9St/7Sm1Dy9nzrDJJ/EvatDWP2rH1bR99ncfIn7n/br5L8v/AMfrQ0+T93s/8frj+ox+zJoynM+pPB/7RFpZWdxNc3nmT7P9TcfOlZeqftUaxc+XZ2fmR6Wju6pHXzvp9v5skf8At/erUuNkkknk/f37K3nD939XnJuJxzqknizxRceLdcuNSuZPn+4qf3FrDvLy4vv9dcSSf7HmVuSeE7uLT5L9/wB3B/8AE1jyW9KjClGPLTtpoX7Qy5I0qO8uJb6O3S5uJJ/K+RfMk37Fq7JHUf2YV18qNoGf9n/ufu6Ty3q55dSeXVzL5yv5f7ujy/3dWPLSOjy/3e/+/QHOV/8AYoj/AP2qseW/mVJHH+7rEznMjkj82mVt6X4X1jV7ffZ6fJPB/f8A4K2P+FV+JfL3/wBn1leH8xHv/wApx/l0ytfUPD+oaJJIl5byR1n+XVGRX8ypJI/NqT7PLJ/qY5JKuf2PfRx7/s8kdZAYlFPpldBRFJb0R2dWI+tWI+tbD5yn9j82u08L/FTxR4J0v7BpWoRx2v8Ackj3/lXL/wC/S8VrCc6fvwlZj5+f4j6D+H/xg1jxbodx/bGseXdWj7J08zZ5kXaRf92o/EmoaJbXEn2zWLaeC4TZOnmb68D+zp/20qSO3Ty6wxClX+PXzLhMuafo6X2qSJYRyTp8/leXXYeE/gXrGtyedc3H2Dyn2N/frl7O8lso/wBz99PuvXoHhP4yXum/Jf8A30T/AF0f8a+jVFadSEIwir2KhL+Y5fxp8H9Y8L6x5NnHJq0Eqb1f+OtDw3+z/wCK9bt45vs/2RHfYqSffr2S4/aQ8OaTJo/2O3k1JPI/0xJLdf3bf3f9qus/4ak8P6lof2NJLfTXidHi8uPZ8vO6vO+tVeT4H5Oxv7v8xh6H+x3rfinwv9gS38ueFN/nR/3qr6X+w/LZW/2nUpJJHR9jJJ/eVsFa9M8H/twaf4E1iOG/k+32rvsleP5/lapNL/aw8Oa/qF5cpeRxp57zRW1xJs2Lu3bTXjYHFY6lVqQrU3ytXT8ztlDD8seWXqbHgv8AZjikkt7CHT/k8hN37ujxx+xXb6J9nf8AsuOT7QjvK/l11Gn/ALfngzTZN7+XBdQ/JOkf3JF/2a7u2/bR8LeMPDhvNPvLK7ktTtlhuPvyR7vSo+tYiHvShJXOiEcJL3edHzR/wxHFc29xcpZ/P5D/AOr/AL26Nf8A2atCP9ieK2vI7b+y/MdE2M/+7X05o/7WHgePR/OS8so7qafZ5MlxF/Cw/wDiqz/E/wC1/wCGrUXk0MlnJGjpuf5fkV66YZjJJx5HJ+oTw2F+LmR876p+x35kcc0Nn5cEKbFfy9n3q871j4T+H/CVnqE3/HxdW/z7P9qvbPiB+3Al7p/k6bZyXcnz7X8z91u9a+U/EHjDUNSuLj7ZceZvff8AZo/+Wjf7VcPPisVP3Y8sfNnjYuWEp/w3zM5PxR5ttHHZpceZvd3lrk7z915myugvLO4+0b5pI9//AMVVO40t/M2PX1tGl7KNjwozOb8to/nf+P8AgrpfB/wr8UeP47x9E0e4ngtNnnv/AM81dtin/vquz+B/h+3ufGkb6l9m+xRfJK9xX6F+EvHPgTwPay614Ygt7fW1j2XmnPt8rUYP4wv+3/FXBicxdGr7OnC/me/hcN7WPtJzsj4g0v8AYn8Zyxx3N/HJHBs3y+XH86eua9A0v9gO4udP+0v9ok3pv3+Z/DX2/rH7UvgS+0cX9jqNlsuE+eGeRUdH/wCebV4Jrn7YGmaJHJZ2FxHdpvlSJPl+Tc3yflXf9ZjCMarXN5X1/A650cND7Wp89+IP2Q7TSZNj+ZHs+f8A1leB+MPB7+G/EFxpttJ9r2f88/nr6c8afFTxH4kt7j7BH5+oy/8ALaT7kf8AtGvn/wAP6wngnxhvvPL1q6uP+Pqb/nmzV59PFVZznPp0icVWNLSMdPM5e38D67cx700uTZUeqeD9Y0izkmubOSNN+zf/AL1fXmn+JLSTS9jxxxwP9168L+Nniz7dJb6bDJ9x97f8BpUcZVrS5OQKmHjCPPc+hPgX4XtLLw3Z215bxyb4PvyV3GqaHp+mxyf6PHGn+RXxxofxs8S6bHb2aSRyIjr89ex/8JxLqWn+deXH8Gxv0ryJ0atKfvdT2MPiaU4cqjseb/FzXNM/4SD7Anlv/e8uqen+F9FubeN0j+/XIePLzT7nXLj7HH8+/wDezf7VYVvqF7ZR7IbiSP8A2K9WNCfKuWR4dXEQ9q+aJ7Rb2ehaJJveOOTZXB+OPHGmRSSQ2Ecc7/8AjkdcZcape3Mfz3ElZX2f+Orhh583NOQp4r3eWEbEH2YVFJH+8qx/qql5r2jnK0fWpI5PK/5Z+ZViOP8A8c/551J5SUAV/wDc+5Sxx1P5SUv8VAEUkflyf/G6k8t6k8v/ALaVYjj8z7n8FAc5H8/36kjj83/fqXmjmgXOJ5SVHJH/AH6seYnl7KI61IhMg+z/ALuopLdJZKuyR1F5f7yg05yCOPy46T7P+83p5kb/APTOrFL/AA1d0Ze6Ps/K/j/8iVq+XaR/8tPLSsqOPzI/7iVct/8AV7/465Zxick1I3LO4fzNn+sgSo7y8e58x5vvu9Z9vJ/pEn7yrF5H5ke9P3j/AN+uT2MeYyM/zElkqTe/pUkdv5n3/wB3VyON4o9/36054wLM+ON/+mkf/XOo5JLv7n2y52J/00atjy4v3lY/meb/AOzUQfOPmZU+xpUXlxfwf991YqOP93W/Kguy5/bmqxW8kP2yTY/3vLrPjj8v56ljkpJKjlhD4UdHPOfxHafDeS71LXJHmvJJIIv+WPmfJXpnjS80LSfD8k02n20j/wAP9+vA7e8uLH57a4kgf+Ly6Li4u9Skje5uJLt0+75klefUw3PV5729Dpp4vljyWuR3En2m4kmSPy9/8FaH/CQahJZ/Y3uJPIqpH/45UkcldkoR7bGHP5lb7On/AGzo8v8Adyb6sf7dEkiffegy5zPkjT/nnVeSN4/uVqeYn/PPzKpySf36OQ0Mvy3qSONKkj60V0nQLHHSUVJHWoEdFSSf7dH+xQBHH1rV+Ty49n36pW/7qrlvJ5cmz/WI9ZGcwjjf/nnRJIn3PL+ffVjUNPeWP5P3b/8ATT5Kr2du0Xzv+83/AHvLrEzhyz94X/lnv8uk8tP4KkuJP3n+x/cqn5n8fmeR/sSVsEPhLHlv5e+o/wDbqn9seOT/AFlH9qf36DTkLlR/PLH/AKvy6j/tBPL+ej+0PMj+StTTkLEcbyR/P/3xV2zt/wDWI/3Nm9XrKt7x6uRyfu6y945pwkWP3ttJv8zzNn8dWI9QeP8A3Kpx3Dx1YjuE/wCedHxmcoSLEmqeb/y08yo5Ly4/eP8AwVH9sij+5HR5j+X/AKv/AIBWfJ5GcoB5j/8AXOiSPy46jjqST95JVi5Cv5n/AOxUb/8ALOpPLokj/d7HpmvIMpJP3lSf6yo/M/1lZchryC0/y6jjk/ebP9Y9SSSJ+7rXkFyB/q6PMeOl5pI/9usuQOWAvz//AGEdJ8/8dSSUR/7FBn7pH5dQSW/7v5460PL/AHn+rpJJEikpBznOU/y6PMqT5K6ztIKfH1qXy1+5Sf6qgOcJJP8Ax+iOjy//ANipf/IdBkSW8j20kcyfwfOtdV4Uu7S+1TU3vvLfUpbJv7MS6j3xPcjG2JmH3c/NtrlPkq5p8afbI0mjkkg/i8v78a/3h9KoxqLmiSx+ILixvJP7S0f7RND/AK1JJG+Ru+etc9JJ9pkkdP3ab/lT/nnXU6jqktl5eju8c/lb3a/jj3+fv+bdzXPXmnvbSb3/AI/44/uVgVS08r+Zqafskj+eTzP+ulaFx4f/ALWjke2t/wDdm8xfkbvn/ZrLt9H+zR/8fHz/ANyStC3uPKj2P+4T+/HHvrIifN8VMxP7L/ebEuI53/6Z0moaPd6TJ/plv5e+uo/0e+kk+028ckDp/wAs/klj9xWJqH2jy5N955iJ8myT+Otec0pVZzkYXl/u/wDcojuP3m/+CpPMqPzPKjrU6ySOTzJPkrYjkil/5Z+W6Vl2++X560LP93H89H2TCRZ/hqfzPKj2eXJI/wDDUccaSRx/vPv1Yt7e4kk3w0HNL4iC3s5fv/6up5Lf7NH/APG61LfS7iT7/wD33JVy40vR7GPfc6x591/z7Wke9PxlrnnV97/I451/e7mJb2afu08v/eqtJGnmfPWhcXlv9z/vl6qXEnm1cISLhMpSbKP9ZUnl/u6WtOQ154laSljjf76U+Pr/AMtKJJH+5/B/co5B+1I498X/AC0jjqT5P+enmPUex/WpPLrQz5yT5JP+mb1H5f8ABS/ZhT/nj/5aVnP+6Xy/zEflpHUtFFY+8aEnmfu/9ZSf9tKX5P8AgFReYnmVmBh1LHHUfFSRx11naJHR8/8AH9yj56l5qzn5xKKPMo81Kfu9zH3+xLVi31C4spN8NxJG9VvM/wCmtLVcpP8AiRtx+H7fVrOSawkjtNQ89NsMlx529W+9/D/Ose4vPsV5cWd5HHJ5T7JfL+T7tdZ8L/C8XjLxB/ZtzqFxpqeQ7rcwff3KpKr/APqqv4g+F93ZXEiW3mTzo/7395v+b3b+9WE/i5TOlWjz8lR/16nPx2cVzH/o15JH/ehk+fy6JNH1CWPeknmJ/E8f96o5NLu9JuJHf9+iP9+P5N/071qaX4gt/MjT7Hc75vvJHHv/AO+dtc/vQOycpRjzQ1M+30//AEeR/tHlunzsnzb3ok0/T/7L+0vqkn2rz9n2aOPf8v1roI9H/wBI/wBDt9VknT52SSyZPm9B1rD1Czt/tGy5jktJ0/gk+/u/3a0hL5mUKv8ANdGX5afwXFH2NJPvyf8Afuuwt/gv441Ly3s/BfiKff8AOv8AxLpf/QcVh6x4H1vw3ceTrGl3Okv/AHL+3aL+daQnGcuWNmdPtYfzFOOzSP8A5aVJHH5cexKI7N/45Kk+zvF/00rp5fI45z/vEkkn/TTy6I9Qu8fJJJRHJ/0z8tP+mdSfaEjk/wBZRL/CZcv94sfaNQvfvyeWn9z+CpJLNP47io45Ek+R9Qjj/wBj5quf2HFLHI6ahb/7lcUnyeQpWgU/s8X36jk2RSVYuLeKOT/j4jk/651XkjT7n8D0c0x+4QSbPMk2UnmpUnl1H/zz/wBitfeL5oEf+q+SpPMeSjy/4PLkk2USR+XHH+7k/wC2lX7xH7oPL/vyVJ8lR/PH9z93R5f8b3EdZ8nmXz/yoPl+/wDu6k/7aVH+6io+T/nn5dHL6lc/oSf9tKj8xPuVLs/650+O3/j8vzP+udZ+6L3iOPyql/deZ8n7yn/Z/wC5HViO38qSnyROadaRyflvR5fmSVJsf1pavkPW5xPLqXZ/00qOiOOtOSXYylKPcn+elqLy6ljjrSEJfymc5f3hPkretPB2t6jax3Vjp8k0Mqb12SL86r+NHhLTtN1PxBZ22sahHpunv/rZn2p/6ERX0Tb+IvDvhnw/DpsPxCvbPTdLkbyo7DSo5rWN3+Zv3nlSL/4/XPiJul9k8+rWqRkoxOK8G+A/C8VvZvNqniG01CWB3n8/QvNt4JfK+4Nh3N83/Aay5v2bNc1iXf4W8X2+vwJ/FcRy2T/lJ8v/AI9Xptx+0dYaHHGmm+Nb/U7WJP8AUrZaUny/7XlsN1VLj9sDyreRLbT9Ou9j71/tPSl3/dOP9TP/AErzees/fgjnX1mE+aP5Hi8n7OfxLiuNn/CL3upfwL9kuIpf/QGatLQ/gV41uX2J8NfE3n/w3P8Ax7pu9s43f99V3LftVyy21uk3g3wuqI/+uCz28v8A32Uarlr+0lrHnx+XfLBav92FPFjIifhJbUSniP5V956PPXlH3l+hwX/CL/EDSbeSG80TxNP/AM8k8zzYo+3Rt/8ADXE2/wBt0DWI7y2kuNJ1S3ffFNHbypLHKv8Ad4r3zxJ+0Je21xshvPEWiwXHzslhqKukn5xrXk/jTxhe+MbiO8S816Sf53VL+4aVNvqrghq1o+0n8SsZ0p/iTf8ACxvjBbXEkyeKPHaPN96bNym/vyxFYOqfEzxb4kt5LbVfFmo61B/FDfyK/wD6FzTh4gt7mDZrGjya6/8AC8+s3K7P51zN5cf6Zvhs47RP7kfz/rxXbCEYT2OmPLPovuRL5j//AGdSb/8ApnSeX5kf/LSjy3ik/wBXXb75y+6Sef8A9M6j+0L/ABx/fqPy38z5Kl8x/M/1n+75kdHNIOWBPHJ5n3LOSrHlv5m/7P8A7v7tqpyXDyff8v8A9Aqx/rY/9ZHWOpzzhEk/345KZ8n+fv0nzx/8tKj8yjUPdF3/APTOovkokqOqhAv5B/20qP5KkqOStSRaTf8A9M6PkpaDYSO48v8A5Zx1J9o82iO3T+OT/v3Vn/R/+ef/AKHWXJEy9rITzE+/SxyfweZHH/20pPMh/wCff/yFUySJH/yzjj/7ZrWXJAz55TJo7e3k+/ef9+46u/6PH8ieZJ/2zqt9sl/g/j/4BUkf2uX5/wD4p6z5jnnSl9qS+84/y/8ArpUnl1Hsf1ojrt5PI97m8yT/ALaUf9tKj/36kj61n/W4f1sS0n/bSo6lrS3qZzl6F3TrKLU9Qt7Z7yOx810RZp42dNzdPuAtXtHgn4HeKPCniCz1LSvE+nTXUW54F0bVfslwjL3aOeBt3+6y14zo+sXvh/ULfUtKvJLDUbf54rmD78dev/Dv4l6tJdW8d541njSbc89pBZ2yXDy/7LrBKfz2tXNiFVcfdtY5KnN9n8UdffWdhcwyQ+L5PDOoXaff/wCEkkurK4f+9sltc/8Aj0Ved2/wz8H63eeTZ6xquku33UtPK1OJN3/XRrZ9v/fVesa9+0bb+HrZEufCviS6SFP3V4kkrReV/wADhiK/+PV5/qXxm8E6v5k1n4Z8W2UbovmwwSQTJu/vbvLSvIi6nYypRqx+FNGgn7GnjfU4/tOg63p+u2v8L3+n3Nk+36PGVb/gDNXH6h8B/iBoF39mv/CGqyf3ZtMje4i/8cb+ldJ4b+LXw3037Rv1TxvpLP8A8stM8jf/AOjNrflXSR/HDQdWmt9M0H4oeL7ES/JBbatpzea+7/agbH5VnzVYS2+86Oet6/I8Wn8J67oFx/xONH1Wwf8A5ZQ3FvP/ABL/AHttc/cfaJZJH/1aP/BHI1fXf2zW9b0O8tn8cXPiy1lTY7/2reWT7enlsk0EgWvOvGvw20m8uY7m68PeKkuv9T/xKdV0y+h2r/sp5e2taWJ973xU6l5ngEd5LF/qf4/veZbrL/6HmpbfULuO485JI4JNmz9xbrEn/fI+Wvbrn4V+D9P0+T7N4F+MF1Ps3q935CW6N64hDM//AH1Xjt5B9ivJEfT7mwf/AJ43Hmo//j5r0sPP251VpRUfdRW8xJZN/mR7/wDpnHso3v6UtJ5f/XSvR5JHmh89H2dJPv0bH9ZKuR3FvFH89v5//XP/ACaJ838twI7e8ey/1Mdv/vyW6u//AI9UlxeS3P3/AC/+2capRJcW/wDBb7Kg4qLR/lF8xPMeiSR//wB3S/JH9+jijlj2Dm+ZHUVSfJRH/wBc6sYzij91/wBdKf8AP/zzo+0S/wAEfl0AR+Yn/POT/tpUkd55X/LOOo/9Il/5Z1J9nuJP+ef/AG0oF7v2g/tR/wDpnH/2zpftn/TSST/tnUkccsX/AD7/APfurccn9yT5/wDxys+QjnjDoV45LqT7n/kSpPLu4/vyRx7Kk8t5f+XiSP8A651H/Z6f89PMrLkM+f0XyLEcl3H/AMvEdS/aH/juPMql9n83/lpJViOzij+/J5lZzhL+X8Rfuv5vwOX/AO2dLzSUeW9dp7IeYn8dLxSVLWpAnyUbH9aPko8ujlAl5rpfCPhK38U3my51rRtKRJNmzU9RWylk/wBpWeNk2/WuZqTy6nkk+rRnI+tvh74UvfAtwIfB/jrUdVtWfe9hZ/2ZqcW32n85Nn/fNaXiT/hLfEFxJ53hvVZJ3TZO+maFK7p67mhl2u/4V8weCvElxpFx5M3iC50WH763PmXnyN7eRIpX8mr2W08WeJ/FGlx2EP7RWi+IfKT91pXiHRp7j/x+7s9rV89iMLVhLm5r/L/IcY3lz6fcegQa7r3hVo2u4/iHfQpBsVE8LToyN/e2tCdq/hTNe/aP0GB7qKTQ/GOm3XyfOPDDHeu3/buIx/5DrmPAHixtS1C30fVfGFloOowxvtubvRtMt9Mkb+7HsWLd/wB9V7xpeuJ4X+ebxZoOpT/Ikt/pFxvdGbouIpXZP97868erGUJe8r+hMpQh8UT58t/2gPBV7qGzWNH1mSB02LNd6VEj7v737mRXrqJLrw7450+T/hH7uXXU/wBT+71G2uNkrf3orhRLHnty1df8QND8H6/qEkNz4wtrDyt8y3lprK7Eb/rm8hVv92vJfEfwB8P6tqSajbeK9V13yk3wW2k6VFfJub/bTdEv+7uqo8k+8SVyehV1T4J+MLmOTTYdL0GeH/lh9ruFieBeu1448h1+jV4z4t8C634OupINauNCS88z57TTdQgllj+safMlfR2j6h4r8L28dtc+E/F/iHYjuqTxxI87fw/6iN/1asD4lfD648erHeaJ8EPEnh3V9nnXN3Z3EL+ex7vEG2/X5a9LCVHCrZ2t5M1UpfDoz5y/3JKP9+rGoafd6TeXFhf2/wBkvbd9ksMn/LNl/wB2o6+p905BlSeWkv8Ay0pKZVfMB/lp/wA9KI40/wCelMpN7+lZ8n94xLHmJ/BJUckjy1H5lHmJRyRAPLf/AK50uPr/AN/Kf5f/AEzoj/65x0GvOMx9f+/lSRx1J5n/AEz/AOB+XSf9s/LoMg8ulqPfF/0z/wC/lHmw/wDPSlbzAn+f/rnRUcdxF/z0qT/V/wDLSsySTy6sf9s6r+W/l/8ALSpPs3/TWSo90xJPLeT/AJZ0eYkf34/92j7O/wDz0k2UeZL9xJPk/v8Al0vmZHMUnl0tFdh9AFFJHUn/AG0oMgoqTy6WnygRf9s6k8ylorQxCt3TrPwy8EE1zrmo2OoJtdoZNGiuIt27t+++7/wGsKn1lOHtOthnpVz8WrS5uDDqGh6N4q04v80uo+GrO3u9v/TOa38pvzrtPDetfCnxdDv0r4M+LtG8nZDc6r4T12W4fd1+aE/0rwWOR7aSN4ZJI3T7rx/wV1XhX4oeIPC0kj2/9nanv/6DWnRXvl/7rP8AMtcVbB3j7mnzsbwn/Oe6ab4V8H2smzRPGHjHwum/fP8A8Jhp8ifQ+Y0cSr+MrV01n/atzqnk23xMsvk/fSpb2VjfSzr/AN/91fPNx8bPEVz5mzT/AAzafI6f6JoUCP8AN7kE0aT8bfE+n2/kvfBYN+/ZaadpyfMv+09u7V5UsvreT9RT5J/aZ7f4i1P4ix2kn9mx22sfwRQwf2dLLJ7+U0m//gOGr58+IVr4uguPJ8Vafqtgjvv2X+nfYonb6IoR6PFvxN8S+NreS21i/iubVvk2DSrOJ9vu0cKNXKx/u49nmSbE+6n8CV6OEwkqPx2+4j3EHyUtFFesYhT6ZT6ACl5pKKDEj+f/AJ51J/2zoooNiP8A7+1JHu//AHlFS1nyGInlv/H/AOi6Wk/5Z0eWlHIAfP5f+r/9Bo/8h0tFIB/mUUeZRUchJLSfJ/0zqPzE/jqTzF/550uQCT/cqSOR6ryXCfx1JHcJ/wBNKfIY8hzlPplJHVnrElFFFa84BH1qWoqloAKfUfmVJQYhRRRWoBUtFWdH02+8Sah9g0fT7nVb1/kS2sLdrh/++UzWXtYrckrUV7Dof7J/xV1u3juZvDn9hWr/AHZtauFt/wDx3lqt6p+x38TNNtxNDb6Vqz/w21peMkr+371UFcf13D83Lzr7wPE6Ks6rpt7oeqXmm6lZ3Gm6haPsns542SVG9xVavQU09gCiiiqAKKKKAH0Uyn0AFFHmUViYhUnmVHRQBLRUVFAEnmUtRUUD5Cx5lHmpVemVnyByFv7QlL9pFU6KOQOQt+Z/20qT7RWfJI9G9/StOQOQy6KZT64+c9UloqKitCCWn1H5lEdMyJKlqKjzP46oCx/v16F8Nfgb4o+Kckc1jbxabpDuif2pqX7pH3Nt/cq2PN/9B/2q9c+C37N9lo97p+q+N7SXV9dl/fWfhZPkSB2z5f2uR1K7uNzR/wAH8dfU0kfh+90+RLa8l02yt02Sp9tV7J5fIkAHnzHzGVm+X5P/AEGvncbmvsvcpfeYc0V8Op4p4a/Zh+Hvwyk0+bxN/wAVJfSyJum1a4X7J5X/AD0EUTEbN397zK9Xvdah8N6PJ/wj2j6jBorx7IrbSdKii0+Te2F3sg2LlP4ay7PxR/ZtxHo+pWejQXVjYxIqX9utxbx71ymH+fbCfkC7fl/iovNQ8a6J/Z+palrnl/aNjrZ2G7yp51+Xygqnayru+fNfNVMRVqy9+V/66BH++Z8muafr9n9p0T7P4aT5H/sq4jW4t5GX73ybRsrLt7hNS/0m21CSC1T5/wDRPkeRl67Fdj1/3q6S3uNE8ZaPpeq/2Hp3h7yZ3SV4/k3zosg/dbfmX/gSf8DryX4jeOrfwPZx39ta3Gs2t9Pss7aDbK7yr822Urt8v/e/9CqYx55csU7lpXLfxV8C6P8AGbw5G8FvJpviS3R00y8k+5Iy/et5lP8Aq9//AI7XxxNFLaSSQ3KeRcxO8MsMn30ZWwy197eE/EEPj/VNLebQ5ILr57yKawk+RGX7lvcNwvzZ2Z/ir5l/ag+HcvgL4jfaf3sdtrafafJuI9ksE4+WRO+9D99JP4lr6PK8XyT9jMqUNfI8dooor6fnMwqWoqKOckloooo5wCiiijnAKSOpKkj8qP55vufw/wByjnMSOirn+jx/7j/P/rPko/0eT5Ifv/3/ADN9HOTzFOmVb+xpJHvh/eJTPL/v/u6OcvnK9FW/LqP7PWfOHOQUVP5aVJ9nStOcOcqUnl1c8pKX7MKOcOc5uioqlrzec9oI5KfTKT/lnWvOZchL/FSUyn/6yOtecgsR9a+h/wBmH4aIkv8Awm+r28ki2kbzadbRx+bcSKn354ox8zSFv3cf/fdeN/DjwTcfEjxdpegRXH2SO4ffc3kn3LW2X/Wy/wCH95vlr7MsfF7WDnRvAcVx4YFlO9mZbGRlbyocM0k0i/f2J/wD+6leRmGIlCPs49d2clWdvdO/8LxS2+nW2i39/pdrdX2n39reYdXuNNUQY8h7j73mf3v9v5f9muR8XXEWveKNHm0HTdvh5Ps8Ok38G54r7918v3/X+L/vquf8Uapoum+B5PE+j3F7/wAVTPcPBbanHsdIFUbl3dGUzSMu+uL0f9oO40Dwrp/g+wt449MuI5bm+SSP969yG4kSRv8AV/Imz5a+bhh5VPfj57mMD2fwT4v8JPrHh3SrxdOsb3Y+lfbJI53eaBmdvLHlygbv3m1GxXR+Mr+HUtF1zTNFNnb6hoN7DNBNaXqJLqlttZJso7fJsYbvL/4DXwX8XfF1vqt3bRWa/ZoLjdc2c6SMjQM7fJz/ALFfTVx4Y8H2/grWLbwtYadceIYdbuHZ7i3gSL7Nu8vzftE2T/rBzvZmbfRUwnJZ9/wO77HvEfjTxQ+iaxcW15cXsGnX3+v+12+x/mXMXp80fz184x/GCW2vP7Nv7OOSZ3+xy+fIqQo3m/eb/Y+bfurk/FPibWbnV9QtLzVPIa0k2RWckjbEi/gEfm/Ps2/dzXJamX1a8kkm8ueR02S+X8iPXrYfDeyhrqzrhS+4+65tU+zfufD1v9g0jT/+JrBcz2373xHtiBa42y58uHef3CffaP71eO/tEfE7SvGOlafoX7u31qyne5ltrCNfs6Ltwu9/veaV+9Xg938RPEetSf6T4g1GRHTyf+Phk/ddNvH8NOjjSOPZD+7StsLg4wq+15tjCrDk+IWn0yn17/OcYvFJ5lFFIAj60VHHUlAEtRUUygCeOiP+/UdFakchJ5j+X5P+sg379n+1RJGlM5pPLrICTzJf4JKkjvPK8tPL8t/4n+/Vfy6k+f8A56UD5Ilj5P4P3n+3S1Hs/wCmlJHH/wDt0GJJ5lSf7/3KZT/9ySs+ckl+bfSRxv8A/YVX+f8A56VJ5j+XRzgc5SR/3Kjj60Vzc59NyEtFJ/t0tHOZ8gU+PrTKfWvOZTge9fs2+F7cadr/AInv9cs/D6Pv0rSr+/3eV9pRRLIz7FcqkcbLjj/W+TX0XJrnwV+HOmy6VNbXni0a5pEviXS7hPNt3kR0SL7I23BVm+zSO2+vnv4a2GseJPhXb6PZxyR+HrR4r/WLz5fKtVM87GZv+AfL/wBs6wtY8QJ/bnhfUvL8u1RJYV8z7/lJK6/+g14talHEzfM27Pa/3HjznLnlym548+In9t3FukMclpokyf8AEs02S4aVNOtWbckKMcdK8n8Yah9ik0+5h/dpsf8A9C3YrovFmr2niDwPqG+OO01fw9qOxUt4/knsZvl/8hyp/wCRq8tvNUuLm3kR/uI++uiHuR5LWsd+Hw/2/wACGeT7RHs/gf8Ag/557q76z+Lktt4fj0pLOOD/AEV0W58xt8Evm+arKV/21rzfzKkjpHpShGfxHt8f7S1vruiXFh468A6F8QoH2fZn1Pcl3atu+YrdxbJl3D+Hd96vMo7e3jubyazs/wCzbW4ffFYfaGl8hf8Ann5j8vWbp9ukXzzf8BStD7Qn/XRK2p0ow20OSrLkXsobHLx/6yP/AGK6Czk823jrDuLd/tkkKeZI7vvVK6C3t0jjjTzPnrWkaYn4CWn0eW9R+XW/OeUSUUv8NPjj/jrXnJI/L/uUVJ5b+ZJ/6BUkkf8Aco5xc5UoqfY/rUcn7qjnNeYZSeZR5n9ymfw0ySx9pFJHcVXpY5KC+Qv/AOsqPY/rVf7RVj7Z5n/TOsjHkmSR7KJJHij/APZKkjvHj+R5PMh/651J5kUtxInl/J/fpc5HyI499SfPLSxxpH/00Sk8v/V7P3b/AN+Ss+czDy/N8v8AuPR5f7zZ5f8AwOSpfnj+f+Cn+X5nyP8A990c4uc4yn1H/t1J8nmfP9yuc+rCP+49S1F88X++n/POpPkkj+T7/wDFWkDOZJHvo+eOOSiOPzfnT+D71RzlPskif7/yVocx9Kaz8S9Sj+HXhn4c2Uf/AAj2gvoMU13bWn/MVuZoJN007H725xHtrxvWNY+3eE9LT/WSWLvMqf7+N38q1PiBrj2PiSzvLb/V28EVtEnmb9nlLHIkf/j1ed6xqEX2y4S2/d2TvvVP9lui1zwjGC2sYUaUp2lIr3GoSySXD+Z/rfklT++vXmq/mUySSovMoPUFrT0vT3lk3vH5jv8APEn/AD0pdP0O4vo47x4/9FfftSP53fbj+GtzULOKxk3/AOko77HiSSPZ/wCzNWXOc85/ZK0dukVxIj/8CST7/wCtEmyOP/no7/dqvJcS3Plv+7j3/e/g+9Wpcae+mySQ/vJH2fNNHu2frWvOc04e8uYpxx+ZbyVJH+7+/wD+Q6rx3n8Hl+ZRHceZ5m+lz++aey90seYn/TSSlj2fu/79RfJRHWvOc/six8kv36kjjT/npHH/ALFU/kj+SjzE8z5K05zP2Ui5/q/nT7if990vz+ZvTzNn8SfcqtHslqSORPuP9/8AuVnzmXsSSSN/v/vNn/XSqckf7urHzxeXvkkj/wDH0ouNn8cn3605w5JEEkdJ/wAs6l8z93/6FUUlac5oR0UUSdaOc15BlFJ/raX/ANF0c5pyCeZWhHqCR/J/BWXUsclZ84pUYzNf7RFL/wAs/n/vx0R27x/P5e/Z9793vT9Ky45P7lWbe8eL7lQck8PL7Jp+Y/8Ayx/j/wCmdSRyJ5f/AI5/F+7rLjuPM/1Mnz/3KseYlzJ8kf8A37/XpQcU6Jy8cn8f+d1R+Z+82VHH/ceT79SXGySOPf8Au3T/ANBrlPqix/6BUtvcPF9z5Nn/ADzqtHJ+8+f93v8AvVJ/y0k/2K15wLEkn2mSSa58yR3+9/vVH/q7OR/99KX/ANn+RqZNJ5do7v8AP8jJsrric04HXfETS3srfzkkkngmSK8tZpP41ZfLf/gSuNted/6yOvVvjLcT6BqF14YmjjeGGO1uY/M+R7V5bOJpk/3CxryquQrD/AiLzK2PD/h+XW5N/mR7EdPkkk2Jt/vOf4VrL8utmORI/LdP87aymbz/ALpf+zvbXnkzSR7/ALizQSb0f/dK/erQ0+OysdQuP7SjknSL732eTY+5f97iqdv4kePVJL+58u7ukT915kf8Tf7PSrGueJEvrySaw0v7BaoieVD9/wAis5c3w91ucc4y2t+Jn/aH+0SeTH5D/f2Usd5L9xJPMR/+elLca5d3skfnR+e/35/M+ff27VSuI/K+RP3ex/m/4FWn+Iv5Fu4vEvvneTzP4P3lU/tH7zfUFRR/6z/2SkaGpHJ+8qPzKLeN5ZP9io5I/wB5J/6HWwFiPf5cj1HHJ+73vS/Z/wB38nmeX/fkqOPf5lA+Qv8AmReXGifvHf8AgqSPf5e//b/36y/MeXy6uRx/u9837z+9+8oMuQseZ5knz0RyP+7RJPL/AOulRxx+Vcb0/eJS+Z/q9n7t6Ocz9kPk/wBX/wAs5KZ/6MqKT955lWJLd4/M/uVpCZnKkVKj+0irflvH/wAs6p+Wn/AK1gaB5nm0vyf8DpJNkUnySUHf+7ro5AGU+PrUnmJ5f/s9R+Ynl/8APOuKZqHmfu6k/wCWf+rqOSP/AL4So/M/7Z1mBJ5n7z5Kkjkli+R/uVH5n9+Oo/MSL7n8dAuQy44/MjkqxH+9j+f79V/L/efJUnnrRA6ST57aSPf+8T+/Vj/lpvSo5P8AVyJRbyeV/vpRyASW/wDrJE/75rubfwv/AMK+8J+HPGfiKwt77+3fP/sTR55PlnjhYK91cheVj3N+7X+P733fv8ZFJFo0tnf39n9qRtlzBY3HyJdRbv4v+mZ/8eqDxN4p1LxnrlxrGr3f2q/uPvN9xI1H3URR8qKv8K0ClBz917E/i3xlqXjbxJd61q9wZ9Qu9iSunyfKiKiD8FXbWNUVSRxy3P3I/MrUqMeSPLHoLJ/4+9bdnHax29vDcyfOm/5/mfe393AqvZ6elt87x+e/8VddoeqaboGqR380f2uO3+RUjjiff/38Hy0pnPUn7vuq5T1DQ5tE0Oz1J4/Ie4d4Xhk27/mXd79az9Gt5r7WLOGz8zfcOkO+CPf8zcdK6PxH8UItS0y40ew8Px2mlu6vBbSfvXRgzldvH3v3m2s6z0vxR4Wk/t6G3k026sX3s/y70b/cP+y9cXPPl96yfTU5oSqcj57Rk721NXxJ8Nrjw/fahE9xJJPp6edeeZH9n/dH+4T9/wCauG1C8S5uJJkkkkeb73mf3qveIdd1G7tbSxupI5LKy/49oUk3xIrf3eawZLjzfnT+D56KUKnL+8d2dOHhPl/eSuyTzKjkk/eVH/7PUcnWtDfkNiO4/v1YuJE8z5JPkesuzk8yP/crQ/1f2d6RnyFizk/0fZ5kmzZ81aml6HLqVx/o0kex03yvcSeUkfzY+Zqx7ePzbz5/3fz1oR28v2j5PL/3P46qfw7mU/7poSeH5Yo/30ccc6fwSfJ5lV5NPaO33+ZH5H9+tiz3+Xsuby2sEhd3X7Xu/hYfdVR96tq+k8H+Zef2bHqJRHfbc3ca/wCqPzb1Uc7x82d3/fNcftpQly2b+Rwe1q+pwtxH5fyf6yqckj/u3/360Li8SWST/R/L3vviT/ZrLuJP9W/l138h3wJI5Hlj2VJJcPF5iPH9/wD56VBH/wCP0/5fM+etYGk47B9oeOPZ5lWI7h/vpeeW+z/lpVOTZUcn/fyuk5+QsSR/3/LqOST/ALZ/7FHmJ/HJ/wADqT90f+AVpOY4QK8m+KlqeSP/AFf+rkSiOP8A1jvXnc5uU498dSfJL8n+rqT7P/ck+5/BJRHv+0f89KxAZ5f8CfvKTy/3n+r8uiT/AFkjp+7/ALiVY8x4o/8AWUAc/HJ5fyPUkkbxSb3+5TPk8zY9T+Y/l7H/AOA1tA1JI+tTQ3FvYyedc2/26FP+XaT7jt23f7PrVGO48qSrEn+r85/L2VpzljdW1rUPEupz6lqVxcalqE+3zJpPn6LtVf8AZUL90VD/AGfcR+X50fl7/u1cs7h5f3PmfIlbOl6XcS294n9nxzv5D7ZpI9/kf3m9N9Zy5Rc/LExrPS4vMj86TzEf73mfJVyTT3+0eTDHJOnmbF/d/wBKkuI0ttHkSa4kjnuPvTeZ8m1f+WdU9P8AGFxY2/kpH5n8dZc0zH3/ALOpo/2fcW0kf2n78PyND/H9KfcWcVtcSP5n2Syhk+V5Pnlfb97b/DVXWPiBq/iCSTeLe0hlgihWG0t1REVP/Zvesm41i9vbe3hubiSdLRPJgSST7i7s4FOM5WXNo/UOSX2joI/EFppMkc1tHJJepv8A33mbEjbbj5etZt54g1PUo7OGa4/cWm/yIf4EZ/vH8cVi+Y8lFackeY09lEkkkf8AjqOPrRJ1plBZP5jyf8AqOT/V0VJ9neWOtQCz/wBbWpb/ALyP5Kz7ePy7iOtSz/1cif7FLkImWPL8qTY/l73/AOedSR6h/q0f50/uVU8z95/sUnmPbSfJRyGfIdBcXj3NvJvkjk3vvV7j7+5feq8eoeV5if69E/77qvZ3Fv8AZ5POj8x3/wCAbKr2ciR+Z/y0+5trOEDJQ3NjVNUTUv8Al3tk2fd8uNv8a5//AC1aF5eRS3Hz28cf+xBHsqpJ5Pmf7Hz1pCPJE0hHkIo5P46kk2SyR1HH/rJNlElaAEn7v5Kjk/1lH/LOP/bqP/lpRzmvIS/xUnmUykjrP4wLPmJ5nySfcqf/AJZ7PM8yqf8Az0o8t605PdMiT7Qn8cdEcn7v5Kj8x6syf8e8aJ+831nOAFLzPNj+f59lWPk8uPZ+7qDy/wB5spP9t/4K5QM+TbLHvo8z/vuoI5KfQdPIEn9+rlvcebHJ+7+RKrxyeZUn2eX/AJY/vNn3vLoMyz5n2by3ePfsT5Uj+Sp7zXL25t7eFJPufwR1nxyeX/y08ydP4PvpJUfzx/J/q/71bByEn2eW5k86b94j/eepP7Lf7n8b/OtWI40lj8mtHzIo7eSzS4++6Oz/AO7WouYwrePzZNj/AHKJLPy7j5P46kuJEjuN6fc31Yt4/tP3Pv8A9yshmfHH5cmx/uVH5flyVsXFnL5cdz9n+T+/VOSP/SI/7j0AV/L/AHf+5Ufl1cjkf7j/AO41EkaVkAy3jSWSOrfmJH8lR6fb/vJEf/fWq8n+srXnDnCST/SK0f8Alp8n8dZV5H5VxWhJH/o8c3/fVHOBLb7PM+f7lJcSJ5m/+Co7ONJbzyfL8vf92pLi3+zSSf8ALTZ97/eo5w5wt5IvL/5ab6jjkT7P/wA9Hot5IvM3v5mxP+edMt/3kfyR/PWXOZFuS8f7n8FR/aPLk+f7n3KjkjzJ8/7v/rnRJQBJHI9Ekj/cqOPfF/33R/y1krX3jUPM/eR1J5dLHs/du/3Ki/2/++a1LJKjjqPzUqWO4/uUucB/mL5dRyUSf6uiPf8AfrQCx5iXMke+pf3XmSf6zZVL5v8A4mjzH8v/AJ6UTI5AuI/7kn3/AJ6jkklijj/d/I/8dEkn9/8A74ojuP4PM8t3rimBmU+PrTKfH+6ogdMw8vypN7/crQs/Kj+R/MkR/wDWpH9/b7VT/wBbUkcb+Z5P8Fa8hzTJJLiKO4k8mOSP5/l8yTf+tWZJEvfn/dwO/wDB/BVLy3++n7upLO8+zeZs8v5/kZ5I/wCVAEl5bpbSSIkkc+z7zx/3vSrGl6fLeyf8s4/+un92oLO4+03n777jv81W9Qt/sNxJD+8/2qAILjT/AO/9+orOSW2jkTzNj/w1YjuH/d/8tPK/gkqPzPN/z/C1agWLfVEijkT7PHsdPlT/AGvWq8dwksceyPy3T7/+9VeO3SP/AIA+9aLiNI5N6fu99ZAEeyW4ouI6kjkTzKkvI3j8xP8AvmgCv/q5I3SSiT95VfzP3ez/AFdWLf8Adx0AaGoRpLZxv/q9iVH9nlkt49n7zf8Ad8ujzPK0+4/eeX/sf31qTS7x7azuE8zy/O2f6usTIryR+Xcf7laEdmn2OT95/t/79SWen3er3kdtbeXO7uiL5kn8W73q7eaXLbSXFsnlyeS+ydP9pf7tPnjzcvUg56S38uOTZ5kb/JUflpFJInmeZWrceVLJceT5kf8Asf7NY3/Lx8lamkCx/wAtKLj935lEn7qSRP7lR3kiVqaEscnmyR0+T+5VeP8Adyf7dFx/rKALEcb1H5lR+Z+8qT/lnJ/f30AR/J+73/f+/Uf2dovuf8CqST/Wf7lEcnm/9M6AJaSP/V76LiN/3e+OSPf860eY/lxpQWHl0Sb6j8yo5JP+2dAFiONJI/8AppWfcfuvuVYkkf8Aj/eVH5j/AHHrKZBnx9alopI6ygdMyTzPL+5Vj/ln5z1Tkojk/efPWplyFi4vPMjpf3vlx7/+A1FcR+XJ/sUR/vf/AGWgRJ/qv+WdS/aJZZJHmk8x3/jkqOOR5I/n++lRR/vY/wDboINCP/Wf7f8AFVe4t3jk/wDjf92mRyVPJ+9j2eZ86fdf/ZoAI5P3cb/xpRJ/cqvHJ5VEkn+rdKACT93Js/uVoR3HmWce/wC+lU5P9Jj3/wDfVRxyeV8lAEkkf7vfUsf+rjf/AIA1RR/8tEf/AIFRb/6uRKANDS44pdQt0mj8xHqhcf8AIQk2f36sR/6z/lpG+/78dJJb/wDEwkh/1n93+/WIGhp/2eW4kSaTy/k+V/6VoR65b3OnxwvbxxvCnkq8f3/l5FU7i3t/s+npbXHmTfflST5P4qjks/7NuLiG5j/f7/kSP+Cp92ZkU7i4eXzHqv8AP+7etS30/wA3zE8v/bV5P9mq/wBjl8zYkn/A5JKvmALz/Wf76b6p3n+s2VcvI2i8tH/uVTkk/ef8DrUCSSP95/wCq/mfvJN9Wf4qi+T95QakkeySSOjzKr2/7qSR3qP7Y9AEkcn7yT/bqWORJZN9VreTzf8AfqTzP7lAFy4vJZP3L/vET5Fokk8uT56p2/72rHmebHIlagL/AORKiuLd6jj3x/JViSR5JN9AFeTfF5aeZJR9n/jT7lS+Z5nyf+OVWk3xx/7FZTAp+ZUvmfvP9XVLzKseZXFCZ6U6RJ5nmVH8n8dFHmfu605zPk/lLFvcJ9x4/MSiSP8Aufcqn5n7yrlnIknlpN9ytOcxnS5CT/psn30+9UdxH/Gn3HqOSTy7j5P3cdSRyf6xP9Wj0c5nykccn9+pJN8cn+5UdxH9m8t0+4/3aPM82P8A20o5zTk+0SealFvJ/BVfzP3lL/FT9qHsi3byeVJs/geo7j91JUf/ALPUkn72P/xylzmfIElx5txvf95vqxH/AKz5P46Le38yPfWzo+lvc3lvDDH5/wA/3P8Ano3as51fdM5mfZ/vbiPf9+tfVNP+zW8d+/8Ax6y/I3l/3l7Uah9rudUkS/j8udNif3HTb60apqksmn29h5ck8Hn71/vxs3UVlKrLQy+0Z/2z+0pJJnk+dK1NQs7iOSO5f7P5F2nypH/s/wAVU9H0e4+2XCfu96I77K2PElxp8n9lw237ueGDY38HvWc6vvRjEfJuV7O8T+z5Ll7f5E+SVI5Kw9Qjhjk3p5nkfweZWxqFn5VvGnmfI9YeoW8sflp5fmJ/f/grWFX3ghAs3Gy2kj/1fzp8tVry3l+0fPH9+i42eXbun/Akqv8AbJY/nST7/wB6tfamkIBJJ5dxIn9z+CT/AGaJJFi+5VOSR5LiR/M+++/fJSy/6yOr5zTkLfmJJHJVeSPy6g+eWSp/M/d0c5XIRp/rDUkn+qjplvH5smynySfvNlHOVKHvFi33xR76ljjpJJPKt9lU/Mf79HOc/IXJJEkj2PUdv/q9lV/MqSORKftTTkLlU5JE8ypPk/jot44pZP8AWVlOYQgf/9k="/>
  <p:tag name="MMPROD_20539LOGO"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ZmFsc2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mZhbHN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9,1119019195,C:\Classes\SWS 2007 Summer 2010\PowerPoint Lectures\Modified Lectures\Lecture 7 Water, Heat, and Climate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10,1119019195,C:\Classes\SWS 2007 Summer 2010\PowerPoint Lectures\Modified Lectures\Lecture 7 Water, Heat, and Climate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11,1119019195,C:\Classes\SWS 2007 Summer 2010\PowerPoint Lectures\Modified Lectures\Lecture 7 Water, Heat, and Climate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12,1119019195,C:\Classes\SWS 2007 Summer 2010\PowerPoint Lectures\Modified Lectures\Lecture 7 Water, Heat, and Climate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13,1119019195,C:\Classes\SWS 2007 Summer 2010\PowerPoint Lectures\Modified Lectures\Lecture 7 Water, Heat, and Climate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 val="14,1119019195,C:\Classes\SWS 2007 Summer 2010\PowerPoint Lectures\Modified Lectures\Lecture 7 Water, Heat, and Climate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 val="15,1119019195,C:\Classes\SWS 2007 Summer 2010\PowerPoint Lectures\Modified Lectures\Lecture 7 Water, Heat, and Climate_pptx\Media.ppcx"/>
</p:tagLst>
</file>

<file path=ppt/tags/tag17.xml><?xml version="1.0" encoding="utf-8"?>
<p:tagLst xmlns:a="http://schemas.openxmlformats.org/drawingml/2006/main" xmlns:r="http://schemas.openxmlformats.org/officeDocument/2006/relationships" xmlns:p="http://schemas.openxmlformats.org/presentationml/2006/main">
  <p:tag name="PPSNARRATION" val="16,1119019195,C:\Classes\SWS 2007 Summer 2010\PowerPoint Lectures\Modified Lectures\Lecture 7 Water, Heat, and Climate_pptx\Media.ppcx"/>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904E46-96AF-4054-9E70-F0985B5CA150}&quot;/&gt;&lt;filename val=&quot;C:\Classes\SWS 2007 Summer 2010\Lecture 7 Latent Heat\data\asimages\{55904E46-96AF-4054-9E70-F0985B5CA150}.png&quot;/&gt;&lt;hasEffects val=&quot;1&quot;/&gt;&lt;left val=&quot;30.72&quot;/&gt;&lt;top val=&quot;203.28&quot;/&gt;&lt;width val=&quot;317.04&quot;/&gt;&lt;height val=&quot;51.36&quot;/&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6B4051-BE5B-4005-9AE8-2C60B745CC30}&quot;/&gt;&lt;filename val=&quot;C:\Classes\SWS 2007 Summer 2010\Lecture 7 Latent Heat\data\asimages\{A36B4051-BE5B-4005-9AE8-2C60B745CC30}.png&quot;/&gt;&lt;hasEffects val=&quot;1&quot;/&gt;&lt;left val=&quot;372.72&quot;/&gt;&lt;top val=&quot;117.12&quot;/&gt;&lt;width val=&quot;361.92&quot;/&gt;&lt;height val=&quot;342.48&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PSNARRATION" val="2,1119019195,C:\Classes\SWS 2007 Summer 2010\PowerPoint Lectures\Modified Lectures\Lecture 7 Water, Heat, and Climate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 val="17,1119019195,C:\Classes\SWS 2007 Summer 2010\PowerPoint Lectures\Modified Lectures\Lecture 7 Water, Heat, and Climate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18,1119019195,C:\Classes\SWS 2007 Summer 2010\PowerPoint Lectures\Modified Lectures\Lecture 7 Water, Heat, and Climate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19,1119019195,C:\Classes\SWS 2007 Summer 2010\PowerPoint Lectures\Modified Lectures\Lecture 7 Water, Heat, and Climate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 val="20,1119019195,C:\Classes\SWS 2007 Summer 2010\PowerPoint Lectures\Modified Lectures\Lecture 7 Water, Heat, and Climate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 val="21,1119019195,C:\Classes\SWS 2007 Summer 2010\PowerPoint Lectures\Modified Lectures\Lecture 7 Water, Heat, and Climate_pptx\Media.ppcx"/>
</p:tagLst>
</file>

<file path=ppt/tags/tag25.xml><?xml version="1.0" encoding="utf-8"?>
<p:tagLst xmlns:a="http://schemas.openxmlformats.org/drawingml/2006/main" xmlns:r="http://schemas.openxmlformats.org/officeDocument/2006/relationships" xmlns:p="http://schemas.openxmlformats.org/presentationml/2006/main">
  <p:tag name="PPSNARRATION" val="22,1119019195,C:\Classes\SWS 2007 Summer 2010\PowerPoint Lectures\Modified Lectures\Lecture 7 Water, Heat, and Climate_pptx\Media.ppcx"/>
</p:tagLst>
</file>

<file path=ppt/tags/tag26.xml><?xml version="1.0" encoding="utf-8"?>
<p:tagLst xmlns:a="http://schemas.openxmlformats.org/drawingml/2006/main" xmlns:r="http://schemas.openxmlformats.org/officeDocument/2006/relationships" xmlns:p="http://schemas.openxmlformats.org/presentationml/2006/main">
  <p:tag name="PPSNARRATION" val="23,1119019195,C:\Classes\SWS 2007 Summer 2010\PowerPoint Lectures\Modified Lectures\Lecture 7 Water, Heat, and Climate_pptx\Media.ppcx"/>
</p:tagLst>
</file>

<file path=ppt/tags/tag27.xml><?xml version="1.0" encoding="utf-8"?>
<p:tagLst xmlns:a="http://schemas.openxmlformats.org/drawingml/2006/main" xmlns:r="http://schemas.openxmlformats.org/officeDocument/2006/relationships" xmlns:p="http://schemas.openxmlformats.org/presentationml/2006/main">
  <p:tag name="PPSNARRATION" val="24,1119019195,C:\Classes\SWS 2007 Summer 2010\PowerPoint Lectures\Modified Lectures\Lecture 7 Water, Heat, and Climate_pptx\Media.ppcx"/>
</p:tagLst>
</file>

<file path=ppt/tags/tag28.xml><?xml version="1.0" encoding="utf-8"?>
<p:tagLst xmlns:a="http://schemas.openxmlformats.org/drawingml/2006/main" xmlns:r="http://schemas.openxmlformats.org/officeDocument/2006/relationships" xmlns:p="http://schemas.openxmlformats.org/presentationml/2006/main">
  <p:tag name="ELAPSEDTIME" val="63.953"/>
  <p:tag name="AUDIO_ID" val="274"/>
  <p:tag name="TIMELINE" val="21.2/31.0/36.1/39.8/41.3/44.3/45.6/51.9/55.3"/>
  <p:tag name="PPSNARRATION" val="25,1119019195,C:\Classes\SWS 2007 Summer 2010\PowerPoint Lectures\Modified Lectures\Lecture 7 Water, Heat, and Climate_pptx\Media.ppcx"/>
</p:tagLst>
</file>

<file path=ppt/tags/tag29.xml><?xml version="1.0" encoding="utf-8"?>
<p:tagLst xmlns:a="http://schemas.openxmlformats.org/drawingml/2006/main" xmlns:r="http://schemas.openxmlformats.org/officeDocument/2006/relationships" xmlns:p="http://schemas.openxmlformats.org/presentationml/2006/main">
  <p:tag name="PPSNARRATION" val="26,1119019195,C:\Classes\SWS 2007 Summer 2010\PowerPoint Lectures\Modified Lectures\Lecture 7 Water, Heat, and Climate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3,1119019195,C:\Classes\SWS 2007 Summer 2010\PowerPoint Lectures\Modified Lectures\Lecture 7 Water, Heat, and Climate_pptx\Media.ppcx"/>
</p:tagLst>
</file>

<file path=ppt/tags/tag30.xml><?xml version="1.0" encoding="utf-8"?>
<p:tagLst xmlns:a="http://schemas.openxmlformats.org/drawingml/2006/main" xmlns:r="http://schemas.openxmlformats.org/officeDocument/2006/relationships" xmlns:p="http://schemas.openxmlformats.org/presentationml/2006/main">
  <p:tag name="PPSNARRATION" val="27,1119019195,C:\Classes\SWS 2007 Summer 2010\PowerPoint Lectures\Modified Lectures\Lecture 7 Water, Heat, and Climate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 val="28,1119019195,C:\Classes\SWS 2007 Summer 2010\PowerPoint Lectures\Modified Lectures\Lecture 7 Water, Heat, and Climate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29,1119019195,C:\Classes\SWS 2007 Summer 2010\PowerPoint Lectures\Modified Lectures\Lecture 7 Water, Heat, and Climate_pptx\Media.ppcx"/>
</p:tagLst>
</file>

<file path=ppt/tags/tag33.xml><?xml version="1.0" encoding="utf-8"?>
<p:tagLst xmlns:a="http://schemas.openxmlformats.org/drawingml/2006/main" xmlns:r="http://schemas.openxmlformats.org/officeDocument/2006/relationships" xmlns:p="http://schemas.openxmlformats.org/presentationml/2006/main">
  <p:tag name="PPSNARRATION" val="30,1119019195,C:\Classes\SWS 2007 Summer 2010\PowerPoint Lectures\Modified Lectures\Lecture 7 Water, Heat, and Climate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1119019195,C:\Classes\SWS 2007 Summer 2010\PowerPoint Lectures\Modified Lectures\Lecture 7 Water, Heat, and Climate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4,1119019195,C:\Classes\SWS 2007 Summer 2010\PowerPoint Lectures\Modified Lectures\Lecture 7 Water, Heat, and Climate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5,1119019195,C:\Classes\SWS 2007 Summer 2010\PowerPoint Lectures\Modified Lectures\Lecture 7 Water, Heat, and Climate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6,1119019195,C:\Classes\SWS 2007 Summer 2010\PowerPoint Lectures\Modified Lectures\Lecture 7 Water, Heat, and Climate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7,1119019195,C:\Classes\SWS 2007 Summer 2010\PowerPoint Lectures\Modified Lectures\Lecture 7 Water, Heat, and Climate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8,1119019195,C:\Classes\SWS 2007 Summer 2010\PowerPoint Lectures\Modified Lectures\Lecture 7 Water, Heat, and Climate_pptx\Media.ppcx"/>
</p:tagLst>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4306</TotalTime>
  <Words>965</Words>
  <Application>Microsoft Office PowerPoint</Application>
  <PresentationFormat>On-screen Show (4:3)</PresentationFormat>
  <Paragraphs>169</Paragraphs>
  <Slides>30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Times New Roman</vt:lpstr>
      <vt:lpstr>Wingdings</vt:lpstr>
      <vt:lpstr>Arial Unicode MS</vt:lpstr>
      <vt:lpstr>Beam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uf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Bonczek</dc:creator>
  <cp:lastModifiedBy>bonczek</cp:lastModifiedBy>
  <cp:revision>53</cp:revision>
  <dcterms:created xsi:type="dcterms:W3CDTF">2009-01-26T13:56:37Z</dcterms:created>
  <dcterms:modified xsi:type="dcterms:W3CDTF">2010-05-18T19:21:34Z</dcterms:modified>
</cp:coreProperties>
</file>