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29.xml" ContentType="application/vnd.openxmlformats-officedocument.presentationml.tags+xml"/>
  <Override PartName="/ppt/tags/tag38.xml" ContentType="application/vnd.openxmlformats-officedocument.presentationml.tags+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tags/tag16.xml" ContentType="application/vnd.openxmlformats-officedocument.presentationml.tags+xml"/>
  <Override PartName="/ppt/tags/tag18.xml" ContentType="application/vnd.openxmlformats-officedocument.presentationml.tags+xml"/>
  <Override PartName="/ppt/tags/tag27.xml" ContentType="application/vnd.openxmlformats-officedocument.presentationml.tags+xml"/>
  <Override PartName="/ppt/tags/tag36.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34.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32.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notesSlides/notesSlide5.xml" ContentType="application/vnd.openxmlformats-officedocument.presentationml.notesSlide+xml"/>
  <Override PartName="/ppt/tags/tag21.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tags/tag3.xml" ContentType="application/vnd.openxmlformats-officedocument.presentationml.tags+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tags/tag19.xml" ContentType="application/vnd.openxmlformats-officedocument.presentationml.tags+xml"/>
  <Override PartName="/ppt/tags/tag28.xml" ContentType="application/vnd.openxmlformats-officedocument.presentationml.tags+xml"/>
  <Override PartName="/ppt/tags/tag37.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tags/tag17.xml" ContentType="application/vnd.openxmlformats-officedocument.presentationml.tags+xml"/>
  <Override PartName="/ppt/tags/tag26.xml" ContentType="application/vnd.openxmlformats-officedocument.presentationml.tags+xml"/>
  <Override PartName="/ppt/tags/tag35.xml" ContentType="application/vnd.openxmlformats-officedocument.presentationml.tags+xml"/>
  <Override PartName="/ppt/slideLayouts/slideLayout10.xml" ContentType="application/vnd.openxmlformats-officedocument.presentationml.slideLayout+xml"/>
  <Default Extension="gif" ContentType="image/gif"/>
  <Override PartName="/ppt/tags/tag15.xml" ContentType="application/vnd.openxmlformats-officedocument.presentationml.tags+xml"/>
  <Override PartName="/ppt/tags/tag24.xml" ContentType="application/vnd.openxmlformats-officedocument.presentationml.tags+xml"/>
  <Override PartName="/ppt/tags/tag33.xml" ContentType="application/vnd.openxmlformats-officedocument.presentationml.tags+xml"/>
  <Override PartName="/ppt/tags/tag13.xml" ContentType="application/vnd.openxmlformats-officedocument.presentationml.tags+xml"/>
  <Override PartName="/ppt/notesSlides/notesSlide6.xml" ContentType="application/vnd.openxmlformats-officedocument.presentationml.notesSlide+xml"/>
  <Override PartName="/ppt/tags/tag22.xml" ContentType="application/vnd.openxmlformats-officedocument.presentationml.tags+xml"/>
  <Override PartName="/ppt/tags/tag31.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notesSlides/notesSlide4.xml" ContentType="application/vnd.openxmlformats-officedocument.presentationml.notesSlide+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6"/>
  </p:notesMasterIdLst>
  <p:sldIdLst>
    <p:sldId id="290" r:id="rId2"/>
    <p:sldId id="303" r:id="rId3"/>
    <p:sldId id="304" r:id="rId4"/>
    <p:sldId id="310" r:id="rId5"/>
    <p:sldId id="306" r:id="rId6"/>
    <p:sldId id="291" r:id="rId7"/>
    <p:sldId id="293" r:id="rId8"/>
    <p:sldId id="295" r:id="rId9"/>
    <p:sldId id="294" r:id="rId10"/>
    <p:sldId id="296" r:id="rId11"/>
    <p:sldId id="297" r:id="rId12"/>
    <p:sldId id="298" r:id="rId13"/>
    <p:sldId id="299" r:id="rId14"/>
    <p:sldId id="258" r:id="rId15"/>
    <p:sldId id="259" r:id="rId16"/>
    <p:sldId id="301" r:id="rId17"/>
    <p:sldId id="268" r:id="rId18"/>
    <p:sldId id="269" r:id="rId19"/>
    <p:sldId id="270" r:id="rId20"/>
    <p:sldId id="271" r:id="rId21"/>
    <p:sldId id="308" r:id="rId22"/>
    <p:sldId id="272" r:id="rId23"/>
    <p:sldId id="261" r:id="rId24"/>
    <p:sldId id="262" r:id="rId25"/>
    <p:sldId id="263" r:id="rId26"/>
    <p:sldId id="264" r:id="rId27"/>
    <p:sldId id="273" r:id="rId28"/>
    <p:sldId id="274" r:id="rId29"/>
    <p:sldId id="275" r:id="rId30"/>
    <p:sldId id="276" r:id="rId31"/>
    <p:sldId id="277" r:id="rId32"/>
    <p:sldId id="278" r:id="rId33"/>
    <p:sldId id="279" r:id="rId34"/>
    <p:sldId id="280" r:id="rId35"/>
  </p:sldIdLst>
  <p:sldSz cx="9144000" cy="6858000" type="screen4x3"/>
  <p:notesSz cx="6858000" cy="9144000"/>
  <p:custDataLst>
    <p:tags r:id="rId37"/>
  </p:custDataLst>
  <p:defaultTextStyle>
    <a:defPPr>
      <a:defRPr lang="en-US"/>
    </a:defPPr>
    <a:lvl1pPr algn="l" rtl="0" eaLnBrk="0" fontAlgn="base" hangingPunct="0">
      <a:spcBef>
        <a:spcPct val="0"/>
      </a:spcBef>
      <a:spcAft>
        <a:spcPct val="0"/>
      </a:spcAft>
      <a:defRPr sz="3200" kern="1200">
        <a:solidFill>
          <a:schemeClr val="tx1"/>
        </a:solidFill>
        <a:latin typeface="Arial" charset="0"/>
        <a:ea typeface="+mn-ea"/>
        <a:cs typeface="+mn-cs"/>
      </a:defRPr>
    </a:lvl1pPr>
    <a:lvl2pPr marL="457200" algn="l" rtl="0" eaLnBrk="0" fontAlgn="base" hangingPunct="0">
      <a:spcBef>
        <a:spcPct val="0"/>
      </a:spcBef>
      <a:spcAft>
        <a:spcPct val="0"/>
      </a:spcAft>
      <a:defRPr sz="3200" kern="1200">
        <a:solidFill>
          <a:schemeClr val="tx1"/>
        </a:solidFill>
        <a:latin typeface="Arial" charset="0"/>
        <a:ea typeface="+mn-ea"/>
        <a:cs typeface="+mn-cs"/>
      </a:defRPr>
    </a:lvl2pPr>
    <a:lvl3pPr marL="914400" algn="l" rtl="0" eaLnBrk="0" fontAlgn="base" hangingPunct="0">
      <a:spcBef>
        <a:spcPct val="0"/>
      </a:spcBef>
      <a:spcAft>
        <a:spcPct val="0"/>
      </a:spcAft>
      <a:defRPr sz="3200" kern="1200">
        <a:solidFill>
          <a:schemeClr val="tx1"/>
        </a:solidFill>
        <a:latin typeface="Arial" charset="0"/>
        <a:ea typeface="+mn-ea"/>
        <a:cs typeface="+mn-cs"/>
      </a:defRPr>
    </a:lvl3pPr>
    <a:lvl4pPr marL="1371600" algn="l" rtl="0" eaLnBrk="0" fontAlgn="base" hangingPunct="0">
      <a:spcBef>
        <a:spcPct val="0"/>
      </a:spcBef>
      <a:spcAft>
        <a:spcPct val="0"/>
      </a:spcAft>
      <a:defRPr sz="3200" kern="1200">
        <a:solidFill>
          <a:schemeClr val="tx1"/>
        </a:solidFill>
        <a:latin typeface="Arial" charset="0"/>
        <a:ea typeface="+mn-ea"/>
        <a:cs typeface="+mn-cs"/>
      </a:defRPr>
    </a:lvl4pPr>
    <a:lvl5pPr marL="1828800" algn="l" rtl="0" eaLnBrk="0" fontAlgn="base" hangingPunct="0">
      <a:spcBef>
        <a:spcPct val="0"/>
      </a:spcBef>
      <a:spcAft>
        <a:spcPct val="0"/>
      </a:spcAft>
      <a:defRPr sz="3200" kern="1200">
        <a:solidFill>
          <a:schemeClr val="tx1"/>
        </a:solidFill>
        <a:latin typeface="Arial" charset="0"/>
        <a:ea typeface="+mn-ea"/>
        <a:cs typeface="+mn-cs"/>
      </a:defRPr>
    </a:lvl5pPr>
    <a:lvl6pPr marL="2286000" algn="l" defTabSz="914400" rtl="0" eaLnBrk="1" latinLnBrk="0" hangingPunct="1">
      <a:defRPr sz="3200" kern="1200">
        <a:solidFill>
          <a:schemeClr val="tx1"/>
        </a:solidFill>
        <a:latin typeface="Arial" charset="0"/>
        <a:ea typeface="+mn-ea"/>
        <a:cs typeface="+mn-cs"/>
      </a:defRPr>
    </a:lvl6pPr>
    <a:lvl7pPr marL="2743200" algn="l" defTabSz="914400" rtl="0" eaLnBrk="1" latinLnBrk="0" hangingPunct="1">
      <a:defRPr sz="3200" kern="1200">
        <a:solidFill>
          <a:schemeClr val="tx1"/>
        </a:solidFill>
        <a:latin typeface="Arial" charset="0"/>
        <a:ea typeface="+mn-ea"/>
        <a:cs typeface="+mn-cs"/>
      </a:defRPr>
    </a:lvl7pPr>
    <a:lvl8pPr marL="3200400" algn="l" defTabSz="914400" rtl="0" eaLnBrk="1" latinLnBrk="0" hangingPunct="1">
      <a:defRPr sz="3200" kern="1200">
        <a:solidFill>
          <a:schemeClr val="tx1"/>
        </a:solidFill>
        <a:latin typeface="Arial" charset="0"/>
        <a:ea typeface="+mn-ea"/>
        <a:cs typeface="+mn-cs"/>
      </a:defRPr>
    </a:lvl8pPr>
    <a:lvl9pPr marL="3657600" algn="l" defTabSz="914400" rtl="0" eaLnBrk="1" latinLnBrk="0" hangingPunct="1">
      <a:defRPr sz="32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clrMru>
    <a:srgbClr val="00FF00"/>
    <a:srgbClr val="006600"/>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592" autoAdjust="0"/>
  </p:normalViewPr>
  <p:slideViewPr>
    <p:cSldViewPr snapToGrid="0">
      <p:cViewPr varScale="1">
        <p:scale>
          <a:sx n="56" d="100"/>
          <a:sy n="56" d="100"/>
        </p:scale>
        <p:origin x="-1218"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p>
        </p:txBody>
      </p:sp>
      <p:sp>
        <p:nvSpPr>
          <p:cNvPr id="8196"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5C4ABAEF-D46D-4C03-B7BC-25A5FBC4AA85}"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engineeringtoolbox.com/specific-heat-capacity-d_339.html"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5A951A-3C28-4D36-9750-0E97E7353B57}" type="slidenum">
              <a:rPr lang="en-US"/>
              <a:pPr/>
              <a:t>3</a:t>
            </a:fld>
            <a:endParaRPr lang="en-US"/>
          </a:p>
        </p:txBody>
      </p:sp>
      <p:sp>
        <p:nvSpPr>
          <p:cNvPr id="70658" name="Rectangle 2"/>
          <p:cNvSpPr>
            <a:spLocks noRot="1" noChangeArrowheads="1" noTextEdit="1"/>
          </p:cNvSpPr>
          <p:nvPr>
            <p:ph type="sldImg"/>
          </p:nvPr>
        </p:nvSpPr>
        <p:spPr>
          <a:xfrm>
            <a:off x="1144588" y="685800"/>
            <a:ext cx="4572000" cy="3429000"/>
          </a:xfrm>
          <a:ln/>
        </p:spPr>
      </p:sp>
      <p:sp>
        <p:nvSpPr>
          <p:cNvPr id="70659" name="Rectangle 3"/>
          <p:cNvSpPr>
            <a:spLocks noGrp="1" noChangeArrowheads="1"/>
          </p:cNvSpPr>
          <p:nvPr>
            <p:ph type="body" idx="1"/>
          </p:nvPr>
        </p:nvSpPr>
        <p:spPr/>
        <p:txBody>
          <a:bodyPr/>
          <a:lstStyle/>
          <a:p>
            <a:r>
              <a:rPr lang="en-US"/>
              <a:t>If we place two water molecules near each other they will behave just like the magnets. They will orient themselves so that the opposite poles align and they will be attracted to each other. They will bond electrostatically together. This bond is called a hydrogen bond.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BB3D92-B070-4534-B7E4-4FA9976ECD9D}" type="slidenum">
              <a:rPr lang="en-US"/>
              <a:pPr/>
              <a:t>4</a:t>
            </a:fld>
            <a:endParaRPr lang="en-US"/>
          </a:p>
        </p:txBody>
      </p:sp>
      <p:sp>
        <p:nvSpPr>
          <p:cNvPr id="40962" name="Rectangle 2"/>
          <p:cNvSpPr>
            <a:spLocks noRot="1" noChangeArrowheads="1" noTextEdit="1"/>
          </p:cNvSpPr>
          <p:nvPr>
            <p:ph type="sldImg"/>
          </p:nvPr>
        </p:nvSpPr>
        <p:spPr>
          <a:xfrm>
            <a:off x="1144588" y="685800"/>
            <a:ext cx="4572000" cy="3429000"/>
          </a:xfrm>
          <a:ln/>
        </p:spPr>
      </p:sp>
      <p:sp>
        <p:nvSpPr>
          <p:cNvPr id="40963" name="Rectangle 3"/>
          <p:cNvSpPr>
            <a:spLocks noGrp="1" noChangeArrowheads="1"/>
          </p:cNvSpPr>
          <p:nvPr>
            <p:ph type="body" idx="1"/>
          </p:nvPr>
        </p:nvSpPr>
        <p:spPr/>
        <p:txBody>
          <a:bodyPr/>
          <a:lstStyle/>
          <a:p>
            <a:r>
              <a:rPr lang="en-US" dirty="0"/>
              <a:t>In liquid water, the water molecules orient themselves so that their partial positive charges align with the partial negative charges of neighboring molecules to form a loose structure like that pictured here. The dotted lines represent the hydrogen bonds between the water molecules. Each of these bonds is relatively weak, less than one twentieth of that between hydrogen and oxygen within each water molecule. However they are extremely numerous. So while they are individually weak they are collectively very strong. Like strands in a rope. This makes water a very stable and a very powerful structure and imparts a number of unique properties.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9DEBB6-7A55-483C-BC53-2F37742856F6}" type="slidenum">
              <a:rPr lang="en-US"/>
              <a:pPr/>
              <a:t>6</a:t>
            </a:fld>
            <a:endParaRPr lang="en-US"/>
          </a:p>
        </p:txBody>
      </p:sp>
      <p:sp>
        <p:nvSpPr>
          <p:cNvPr id="51202" name="Rectangle 2"/>
          <p:cNvSpPr>
            <a:spLocks noRot="1" noChangeArrowheads="1" noTextEdit="1"/>
          </p:cNvSpPr>
          <p:nvPr>
            <p:ph type="sldImg"/>
          </p:nvPr>
        </p:nvSpPr>
        <p:spPr>
          <a:ln/>
        </p:spPr>
      </p:sp>
      <p:sp>
        <p:nvSpPr>
          <p:cNvPr id="51203" name="Rectangle 3"/>
          <p:cNvSpPr>
            <a:spLocks noGrp="1" noChangeArrowheads="1"/>
          </p:cNvSpPr>
          <p:nvPr>
            <p:ph type="body" idx="1"/>
          </p:nvPr>
        </p:nvSpPr>
        <p:spPr/>
        <p:txBody>
          <a:bodyPr/>
          <a:lstStyle/>
          <a:p>
            <a:r>
              <a:rPr lang="en-US" dirty="0"/>
              <a:t>Most substances are denser in their solid state than in their liquid state. This has a simple explanation in terms of the atomic nature of matter. In a solid state the atoms are in relatively fixed locations, held there by their bonds to other nearby atoms. As the temperature is raised, the atoms get more energetic, break free from their constrained environments, and roam over a larger volume. Thus clearly a substance should be less dense in its liquid state. So in this simple picture, ice should be heavier than liquid water: the iceberg should have been at the bottom of the sea, posing no threat to the Titanic.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09E76F-0C81-40F7-9BB8-02D3392E61D8}" type="slidenum">
              <a:rPr lang="en-US"/>
              <a:pPr/>
              <a:t>13</a:t>
            </a:fld>
            <a:endParaRPr lang="en-US"/>
          </a:p>
        </p:txBody>
      </p:sp>
      <p:sp>
        <p:nvSpPr>
          <p:cNvPr id="60418" name="Rectangle 2"/>
          <p:cNvSpPr>
            <a:spLocks noRot="1" noChangeArrowheads="1" noTextEdit="1"/>
          </p:cNvSpPr>
          <p:nvPr>
            <p:ph type="sldImg"/>
          </p:nvPr>
        </p:nvSpPr>
        <p:spPr>
          <a:xfrm>
            <a:off x="1144588" y="685800"/>
            <a:ext cx="4572000" cy="3429000"/>
          </a:xfrm>
          <a:ln/>
        </p:spPr>
      </p:sp>
      <p:sp>
        <p:nvSpPr>
          <p:cNvPr id="60419" name="Rectangle 3"/>
          <p:cNvSpPr>
            <a:spLocks noGrp="1" noChangeArrowheads="1"/>
          </p:cNvSpPr>
          <p:nvPr>
            <p:ph type="body" idx="1"/>
          </p:nvPr>
        </p:nvSpPr>
        <p:spPr/>
        <p:txBody>
          <a:bodyPr/>
          <a:lstStyle/>
          <a:p>
            <a:r>
              <a:rPr lang="en-US"/>
              <a:t>At the molecular level the addition of heat energy increases the speed with which molecules move while the loss of heat energy decreases their rate of motion. Heat energy is required to break hydrogen bonds between water molecules, and heat is released when hydrogen bonds are formed. The addition of heat to water causes a relatively small change in the temperature of the water, because much of the heat energy is used to disrupt the hydrogen bonds. These bonds must be broken before the molecules are able to move more rapidly. When heat is removed from water, the molecules slow, many additional hydrogen bonds are formed, and considerable energy is released as heat, which prevents any rapid drop in temperature.  </a:t>
            </a:r>
          </a:p>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50000A-F196-4A8E-AFBE-BC10732CA558}" type="slidenum">
              <a:rPr lang="en-US"/>
              <a:pPr/>
              <a:t>15</a:t>
            </a:fld>
            <a:endParaRPr lang="en-US"/>
          </a:p>
        </p:txBody>
      </p:sp>
      <p:sp>
        <p:nvSpPr>
          <p:cNvPr id="12290" name="Rectangle 2"/>
          <p:cNvSpPr>
            <a:spLocks noRot="1" noChangeArrowheads="1" noTextEdit="1"/>
          </p:cNvSpPr>
          <p:nvPr>
            <p:ph type="sldImg"/>
          </p:nvPr>
        </p:nvSpPr>
        <p:spPr>
          <a:ln/>
        </p:spPr>
      </p:sp>
      <p:sp>
        <p:nvSpPr>
          <p:cNvPr id="12291" name="Rectangle 3"/>
          <p:cNvSpPr>
            <a:spLocks noGrp="1" noChangeArrowheads="1"/>
          </p:cNvSpPr>
          <p:nvPr>
            <p:ph type="body" idx="1"/>
          </p:nvPr>
        </p:nvSpPr>
        <p:spPr/>
        <p:txBody>
          <a:bodyPr/>
          <a:lstStyle/>
          <a:p>
            <a:r>
              <a:rPr lang="en-US"/>
              <a:t>At the molecular level the addition of heat energy increases the speed with which molecules move while the loss of heat energy decreases their rate of motion. Heat energy is required to break hydrogen bonds between water molecules, and heat is released when hydrogen bonds are formed. The addition of heat to water causes a relatively small change in the temperature of the water, because much of the heat energy is used to disrupt the hydrogen bonds. These bonds must be broken before the molecules are able to move more rapidly. When heat is removed from water, the molecules slow, many additional hydrogen bonds are formed, and considerable energy is released as heat, which prevents any rapid drop in temperature.  </a:t>
            </a:r>
          </a:p>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2F770A-4CEB-4E73-8489-05DAC2BAEE0C}" type="slidenum">
              <a:rPr lang="en-US"/>
              <a:pPr/>
              <a:t>18</a:t>
            </a:fld>
            <a:endParaRPr lang="en-US"/>
          </a:p>
        </p:txBody>
      </p:sp>
      <p:sp>
        <p:nvSpPr>
          <p:cNvPr id="25602" name="Rectangle 2"/>
          <p:cNvSpPr>
            <a:spLocks noRot="1" noChangeArrowheads="1" noTextEdit="1"/>
          </p:cNvSpPr>
          <p:nvPr>
            <p:ph type="sldImg"/>
          </p:nvPr>
        </p:nvSpPr>
        <p:spPr>
          <a:xfrm>
            <a:off x="1144588" y="685800"/>
            <a:ext cx="4572000" cy="3429000"/>
          </a:xfrm>
          <a:ln/>
        </p:spPr>
      </p:sp>
      <p:sp>
        <p:nvSpPr>
          <p:cNvPr id="25603" name="Rectangle 3"/>
          <p:cNvSpPr>
            <a:spLocks noGrp="1" noChangeArrowheads="1"/>
          </p:cNvSpPr>
          <p:nvPr>
            <p:ph type="body" idx="1"/>
          </p:nvPr>
        </p:nvSpPr>
        <p:spPr/>
        <p:txBody>
          <a:bodyPr/>
          <a:lstStyle/>
          <a:p>
            <a:r>
              <a:rPr lang="en-US"/>
              <a:t>Substance</a:t>
            </a:r>
            <a:r>
              <a:rPr lang="en-US">
                <a:hlinkClick r:id="rId3"/>
              </a:rPr>
              <a:t>Specific Heat Capacity</a:t>
            </a:r>
            <a:r>
              <a:rPr lang="en-US"/>
              <a:t/>
            </a:r>
            <a:br>
              <a:rPr lang="en-US"/>
            </a:br>
            <a:r>
              <a:rPr lang="en-US"/>
              <a:t>- </a:t>
            </a:r>
            <a:r>
              <a:rPr lang="en-US" i="1"/>
              <a:t>cp</a:t>
            </a:r>
            <a:r>
              <a:rPr lang="en-US"/>
              <a:t> -(cal/gram oC) 1)(J/kg oC)Air, dry (sea level)0.241,005Ice (0oC)0.502,093Granite0.19294Sandy clay0.331,381Quartz sand0.19295Water, pure1.004,186Wet mud0.602,5121) 1 calorie = 4.186 joules = 0.00 1 Btu/(lbmoF)</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122" name="Group 2"/>
          <p:cNvGrpSpPr>
            <a:grpSpLocks/>
          </p:cNvGrpSpPr>
          <p:nvPr/>
        </p:nvGrpSpPr>
        <p:grpSpPr bwMode="auto">
          <a:xfrm>
            <a:off x="0" y="0"/>
            <a:ext cx="9144000" cy="6856413"/>
            <a:chOff x="0" y="0"/>
            <a:chExt cx="5760" cy="4319"/>
          </a:xfrm>
        </p:grpSpPr>
        <p:sp>
          <p:nvSpPr>
            <p:cNvPr id="5123"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endParaRPr lang="en-US"/>
            </a:p>
          </p:txBody>
        </p:sp>
        <p:sp>
          <p:nvSpPr>
            <p:cNvPr id="5124"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endParaRPr lang="en-US"/>
            </a:p>
          </p:txBody>
        </p:sp>
        <p:sp>
          <p:nvSpPr>
            <p:cNvPr id="5125"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endParaRPr lang="en-US"/>
            </a:p>
          </p:txBody>
        </p:sp>
        <p:sp>
          <p:nvSpPr>
            <p:cNvPr id="5126"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endParaRPr lang="en-US"/>
            </a:p>
          </p:txBody>
        </p:sp>
        <p:sp>
          <p:nvSpPr>
            <p:cNvPr id="5127"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endParaRPr lang="en-US"/>
            </a:p>
          </p:txBody>
        </p:sp>
        <p:sp>
          <p:nvSpPr>
            <p:cNvPr id="5128"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endParaRPr lang="en-US"/>
            </a:p>
          </p:txBody>
        </p:sp>
        <p:sp>
          <p:nvSpPr>
            <p:cNvPr id="5129"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endParaRPr lang="en-US"/>
            </a:p>
          </p:txBody>
        </p:sp>
        <p:sp>
          <p:nvSpPr>
            <p:cNvPr id="5130"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endParaRPr lang="en-US"/>
            </a:p>
          </p:txBody>
        </p:sp>
        <p:sp>
          <p:nvSpPr>
            <p:cNvPr id="5131"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endParaRPr lang="en-US"/>
            </a:p>
          </p:txBody>
        </p:sp>
        <p:sp>
          <p:nvSpPr>
            <p:cNvPr id="5132"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endParaRPr lang="en-US"/>
            </a:p>
          </p:txBody>
        </p:sp>
        <p:sp>
          <p:nvSpPr>
            <p:cNvPr id="5133"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endParaRPr lang="en-US"/>
            </a:p>
          </p:txBody>
        </p:sp>
        <p:sp>
          <p:nvSpPr>
            <p:cNvPr id="5134"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endParaRPr lang="en-US"/>
            </a:p>
          </p:txBody>
        </p:sp>
        <p:sp>
          <p:nvSpPr>
            <p:cNvPr id="5135"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endParaRPr lang="en-US"/>
            </a:p>
          </p:txBody>
        </p:sp>
        <p:sp>
          <p:nvSpPr>
            <p:cNvPr id="5136"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endParaRPr lang="en-US"/>
            </a:p>
          </p:txBody>
        </p:sp>
        <p:sp>
          <p:nvSpPr>
            <p:cNvPr id="5137"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endParaRPr lang="en-US"/>
            </a:p>
          </p:txBody>
        </p:sp>
        <p:sp>
          <p:nvSpPr>
            <p:cNvPr id="5138"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endParaRPr lang="en-US"/>
            </a:p>
          </p:txBody>
        </p:sp>
        <p:sp>
          <p:nvSpPr>
            <p:cNvPr id="5139"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endParaRPr lang="en-US"/>
            </a:p>
          </p:txBody>
        </p:sp>
        <p:sp>
          <p:nvSpPr>
            <p:cNvPr id="5140"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endParaRPr lang="en-US"/>
            </a:p>
          </p:txBody>
        </p:sp>
        <p:sp>
          <p:nvSpPr>
            <p:cNvPr id="5141"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endParaRPr lang="en-US"/>
            </a:p>
          </p:txBody>
        </p:sp>
        <p:sp>
          <p:nvSpPr>
            <p:cNvPr id="5142"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endParaRPr lang="en-US"/>
            </a:p>
          </p:txBody>
        </p:sp>
        <p:sp>
          <p:nvSpPr>
            <p:cNvPr id="5143"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endParaRPr lang="en-US"/>
            </a:p>
          </p:txBody>
        </p:sp>
        <p:sp>
          <p:nvSpPr>
            <p:cNvPr id="5144"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endParaRPr lang="en-US"/>
            </a:p>
          </p:txBody>
        </p:sp>
        <p:sp>
          <p:nvSpPr>
            <p:cNvPr id="5145"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endParaRPr lang="en-US"/>
            </a:p>
          </p:txBody>
        </p:sp>
        <p:sp>
          <p:nvSpPr>
            <p:cNvPr id="5146"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endParaRPr lang="en-US"/>
            </a:p>
          </p:txBody>
        </p:sp>
        <p:sp>
          <p:nvSpPr>
            <p:cNvPr id="5147"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endParaRPr lang="en-US"/>
            </a:p>
          </p:txBody>
        </p:sp>
        <p:sp>
          <p:nvSpPr>
            <p:cNvPr id="5148"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endParaRPr lang="en-US"/>
            </a:p>
          </p:txBody>
        </p:sp>
        <p:sp>
          <p:nvSpPr>
            <p:cNvPr id="5149"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endParaRPr lang="en-US"/>
            </a:p>
          </p:txBody>
        </p:sp>
        <p:sp>
          <p:nvSpPr>
            <p:cNvPr id="5150"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endParaRPr lang="en-US"/>
            </a:p>
          </p:txBody>
        </p:sp>
        <p:sp>
          <p:nvSpPr>
            <p:cNvPr id="5151"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endParaRPr lang="en-US"/>
            </a:p>
          </p:txBody>
        </p:sp>
        <p:sp>
          <p:nvSpPr>
            <p:cNvPr id="5152"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endParaRPr lang="en-US"/>
            </a:p>
          </p:txBody>
        </p:sp>
        <p:sp>
          <p:nvSpPr>
            <p:cNvPr id="5153"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endParaRPr lang="en-US"/>
            </a:p>
          </p:txBody>
        </p:sp>
        <p:sp>
          <p:nvSpPr>
            <p:cNvPr id="5154"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endParaRPr lang="en-US"/>
            </a:p>
          </p:txBody>
        </p:sp>
        <p:sp>
          <p:nvSpPr>
            <p:cNvPr id="5155"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endParaRPr lang="en-US"/>
            </a:p>
          </p:txBody>
        </p:sp>
        <p:sp>
          <p:nvSpPr>
            <p:cNvPr id="5156"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endParaRPr lang="en-US"/>
            </a:p>
          </p:txBody>
        </p:sp>
        <p:sp>
          <p:nvSpPr>
            <p:cNvPr id="5157"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endParaRPr lang="en-US"/>
            </a:p>
          </p:txBody>
        </p:sp>
        <p:sp>
          <p:nvSpPr>
            <p:cNvPr id="5158"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endParaRPr lang="en-US"/>
            </a:p>
          </p:txBody>
        </p:sp>
        <p:grpSp>
          <p:nvGrpSpPr>
            <p:cNvPr id="5159" name="Group 39"/>
            <p:cNvGrpSpPr>
              <a:grpSpLocks/>
            </p:cNvGrpSpPr>
            <p:nvPr userDrawn="1"/>
          </p:nvGrpSpPr>
          <p:grpSpPr bwMode="auto">
            <a:xfrm>
              <a:off x="0" y="1632"/>
              <a:ext cx="5758" cy="1858"/>
              <a:chOff x="0" y="1632"/>
              <a:chExt cx="5758" cy="1858"/>
            </a:xfrm>
          </p:grpSpPr>
          <p:sp>
            <p:nvSpPr>
              <p:cNvPr id="5160"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endParaRPr lang="en-US"/>
              </a:p>
            </p:txBody>
          </p:sp>
          <p:sp>
            <p:nvSpPr>
              <p:cNvPr id="5161"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endParaRPr lang="en-US"/>
              </a:p>
            </p:txBody>
          </p:sp>
        </p:grpSp>
      </p:grpSp>
      <p:sp>
        <p:nvSpPr>
          <p:cNvPr id="5162" name="Rectangle 42"/>
          <p:cNvSpPr>
            <a:spLocks noGrp="1" noChangeArrowheads="1"/>
          </p:cNvSpPr>
          <p:nvPr>
            <p:ph type="ctrTitle" sz="quarter"/>
          </p:nvPr>
        </p:nvSpPr>
        <p:spPr>
          <a:xfrm>
            <a:off x="457200" y="1600200"/>
            <a:ext cx="8229600" cy="1828800"/>
          </a:xfrm>
        </p:spPr>
        <p:txBody>
          <a:bodyPr/>
          <a:lstStyle>
            <a:lvl1pPr>
              <a:defRPr sz="4800"/>
            </a:lvl1pPr>
          </a:lstStyle>
          <a:p>
            <a:r>
              <a:rPr lang="en-US"/>
              <a:t>Click to edit Master title style</a:t>
            </a:r>
          </a:p>
        </p:txBody>
      </p:sp>
      <p:sp>
        <p:nvSpPr>
          <p:cNvPr id="5163" name="Rectangle 4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sz="3600"/>
            </a:lvl1pPr>
          </a:lstStyle>
          <a:p>
            <a:r>
              <a:rPr lang="en-US"/>
              <a:t>Click to edit Master subtitle style</a:t>
            </a:r>
          </a:p>
        </p:txBody>
      </p:sp>
      <p:sp>
        <p:nvSpPr>
          <p:cNvPr id="5164" name="Rectangle 44"/>
          <p:cNvSpPr>
            <a:spLocks noGrp="1" noChangeArrowheads="1"/>
          </p:cNvSpPr>
          <p:nvPr>
            <p:ph type="dt" sz="quarter" idx="2"/>
          </p:nvPr>
        </p:nvSpPr>
        <p:spPr/>
        <p:txBody>
          <a:bodyPr/>
          <a:lstStyle>
            <a:lvl1pPr>
              <a:defRPr/>
            </a:lvl1pPr>
          </a:lstStyle>
          <a:p>
            <a:endParaRPr lang="en-US"/>
          </a:p>
        </p:txBody>
      </p:sp>
      <p:sp>
        <p:nvSpPr>
          <p:cNvPr id="5165" name="Rectangle 45"/>
          <p:cNvSpPr>
            <a:spLocks noGrp="1" noChangeArrowheads="1"/>
          </p:cNvSpPr>
          <p:nvPr>
            <p:ph type="ftr" sz="quarter" idx="3"/>
          </p:nvPr>
        </p:nvSpPr>
        <p:spPr/>
        <p:txBody>
          <a:bodyPr/>
          <a:lstStyle>
            <a:lvl1pPr>
              <a:defRPr/>
            </a:lvl1pPr>
          </a:lstStyle>
          <a:p>
            <a:endParaRPr lang="en-US"/>
          </a:p>
        </p:txBody>
      </p:sp>
      <p:sp>
        <p:nvSpPr>
          <p:cNvPr id="5166" name="Rectangle 46"/>
          <p:cNvSpPr>
            <a:spLocks noGrp="1" noChangeArrowheads="1"/>
          </p:cNvSpPr>
          <p:nvPr>
            <p:ph type="sldNum" sz="quarter" idx="4"/>
          </p:nvPr>
        </p:nvSpPr>
        <p:spPr/>
        <p:txBody>
          <a:bodyPr/>
          <a:lstStyle>
            <a:lvl1pPr>
              <a:defRPr/>
            </a:lvl1pPr>
          </a:lstStyle>
          <a:p>
            <a:fld id="{500C95AA-5E93-44CB-84A8-023B01907352}"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BDDAC0A-39C1-4E4D-A1F5-2B14FEEBD70C}"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CFE9B1C-8AA1-4B9C-B9B4-23B2874A7E81}"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BC40609-D3AE-4F32-8A52-EDF440A62690}"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B799F8D-7F49-4968-9C97-DD15B24FEEA8}"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58F5251-8328-40A3-9D13-412A7986D8C6}"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CA9AB9D4-34D7-45F9-94CA-78266C6B158E}"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4D3CB7AE-8415-4F4A-94F1-19A6097151BB}"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FCDE4199-0BCC-4008-9DCE-D9A5A363BC5D}"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840A6D5-1137-4F93-AA90-98C8607FF68A}"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A0CA534-8E56-47A4-97EC-4DCE2A797A16}"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0" y="0"/>
            <a:ext cx="9144000" cy="6856413"/>
            <a:chOff x="0" y="0"/>
            <a:chExt cx="5760" cy="4319"/>
          </a:xfrm>
        </p:grpSpPr>
        <p:sp>
          <p:nvSpPr>
            <p:cNvPr id="4099"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endParaRPr lang="en-US"/>
            </a:p>
          </p:txBody>
        </p:sp>
        <p:sp>
          <p:nvSpPr>
            <p:cNvPr id="4100"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endParaRPr lang="en-US"/>
            </a:p>
          </p:txBody>
        </p:sp>
        <p:sp>
          <p:nvSpPr>
            <p:cNvPr id="4101"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endParaRPr lang="en-US"/>
            </a:p>
          </p:txBody>
        </p:sp>
        <p:sp>
          <p:nvSpPr>
            <p:cNvPr id="4102"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endParaRPr lang="en-US"/>
            </a:p>
          </p:txBody>
        </p:sp>
        <p:sp>
          <p:nvSpPr>
            <p:cNvPr id="4103"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endParaRPr lang="en-US"/>
            </a:p>
          </p:txBody>
        </p:sp>
        <p:sp>
          <p:nvSpPr>
            <p:cNvPr id="4104"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endParaRPr lang="en-US"/>
            </a:p>
          </p:txBody>
        </p:sp>
        <p:sp>
          <p:nvSpPr>
            <p:cNvPr id="4105"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endParaRPr lang="en-US"/>
            </a:p>
          </p:txBody>
        </p:sp>
        <p:sp>
          <p:nvSpPr>
            <p:cNvPr id="4106"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endParaRPr lang="en-US"/>
            </a:p>
          </p:txBody>
        </p:sp>
        <p:sp>
          <p:nvSpPr>
            <p:cNvPr id="4107"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endParaRPr lang="en-US"/>
            </a:p>
          </p:txBody>
        </p:sp>
        <p:sp>
          <p:nvSpPr>
            <p:cNvPr id="4108"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endParaRPr lang="en-US"/>
            </a:p>
          </p:txBody>
        </p:sp>
        <p:sp>
          <p:nvSpPr>
            <p:cNvPr id="4109"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endParaRPr lang="en-US"/>
            </a:p>
          </p:txBody>
        </p:sp>
        <p:sp>
          <p:nvSpPr>
            <p:cNvPr id="4110"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endParaRPr lang="en-US"/>
            </a:p>
          </p:txBody>
        </p:sp>
        <p:sp>
          <p:nvSpPr>
            <p:cNvPr id="4111"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endParaRPr lang="en-US"/>
            </a:p>
          </p:txBody>
        </p:sp>
        <p:sp>
          <p:nvSpPr>
            <p:cNvPr id="4112"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endParaRPr lang="en-US"/>
            </a:p>
          </p:txBody>
        </p:sp>
        <p:sp>
          <p:nvSpPr>
            <p:cNvPr id="4113"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endParaRPr lang="en-US"/>
            </a:p>
          </p:txBody>
        </p:sp>
        <p:sp>
          <p:nvSpPr>
            <p:cNvPr id="4114"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endParaRPr lang="en-US"/>
            </a:p>
          </p:txBody>
        </p:sp>
        <p:sp>
          <p:nvSpPr>
            <p:cNvPr id="4115"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endParaRPr lang="en-US"/>
            </a:p>
          </p:txBody>
        </p:sp>
        <p:sp>
          <p:nvSpPr>
            <p:cNvPr id="4116"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endParaRPr lang="en-US"/>
            </a:p>
          </p:txBody>
        </p:sp>
        <p:sp>
          <p:nvSpPr>
            <p:cNvPr id="4117"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endParaRPr lang="en-US"/>
            </a:p>
          </p:txBody>
        </p:sp>
        <p:sp>
          <p:nvSpPr>
            <p:cNvPr id="4118"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endParaRPr lang="en-US"/>
            </a:p>
          </p:txBody>
        </p:sp>
        <p:sp>
          <p:nvSpPr>
            <p:cNvPr id="4119"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endParaRPr lang="en-US"/>
            </a:p>
          </p:txBody>
        </p:sp>
        <p:sp>
          <p:nvSpPr>
            <p:cNvPr id="4120"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endParaRPr lang="en-US"/>
            </a:p>
          </p:txBody>
        </p:sp>
        <p:sp>
          <p:nvSpPr>
            <p:cNvPr id="4121"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endParaRPr lang="en-US"/>
            </a:p>
          </p:txBody>
        </p:sp>
        <p:sp>
          <p:nvSpPr>
            <p:cNvPr id="4122"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endParaRPr lang="en-US"/>
            </a:p>
          </p:txBody>
        </p:sp>
        <p:sp>
          <p:nvSpPr>
            <p:cNvPr id="4123"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endParaRPr lang="en-US"/>
            </a:p>
          </p:txBody>
        </p:sp>
        <p:sp>
          <p:nvSpPr>
            <p:cNvPr id="4124"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endParaRPr lang="en-US"/>
            </a:p>
          </p:txBody>
        </p:sp>
        <p:sp>
          <p:nvSpPr>
            <p:cNvPr id="4125"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endParaRPr lang="en-US"/>
            </a:p>
          </p:txBody>
        </p:sp>
        <p:sp>
          <p:nvSpPr>
            <p:cNvPr id="4126"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endParaRPr lang="en-US"/>
            </a:p>
          </p:txBody>
        </p:sp>
        <p:sp>
          <p:nvSpPr>
            <p:cNvPr id="4127"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endParaRPr lang="en-US"/>
            </a:p>
          </p:txBody>
        </p:sp>
        <p:sp>
          <p:nvSpPr>
            <p:cNvPr id="4128"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endParaRPr lang="en-US"/>
            </a:p>
          </p:txBody>
        </p:sp>
        <p:sp>
          <p:nvSpPr>
            <p:cNvPr id="4129"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endParaRPr lang="en-US"/>
            </a:p>
          </p:txBody>
        </p:sp>
        <p:sp>
          <p:nvSpPr>
            <p:cNvPr id="4130"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endParaRPr lang="en-US"/>
            </a:p>
          </p:txBody>
        </p:sp>
        <p:sp>
          <p:nvSpPr>
            <p:cNvPr id="4131"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endParaRPr lang="en-US"/>
            </a:p>
          </p:txBody>
        </p:sp>
        <p:sp>
          <p:nvSpPr>
            <p:cNvPr id="4132"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endParaRPr lang="en-US"/>
            </a:p>
          </p:txBody>
        </p:sp>
        <p:sp>
          <p:nvSpPr>
            <p:cNvPr id="4133"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endParaRPr lang="en-US"/>
            </a:p>
          </p:txBody>
        </p:sp>
        <p:sp>
          <p:nvSpPr>
            <p:cNvPr id="4134"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endParaRPr lang="en-US"/>
            </a:p>
          </p:txBody>
        </p:sp>
        <p:grpSp>
          <p:nvGrpSpPr>
            <p:cNvPr id="4135" name="Group 39"/>
            <p:cNvGrpSpPr>
              <a:grpSpLocks/>
            </p:cNvGrpSpPr>
            <p:nvPr userDrawn="1"/>
          </p:nvGrpSpPr>
          <p:grpSpPr bwMode="auto">
            <a:xfrm>
              <a:off x="0" y="1632"/>
              <a:ext cx="5758" cy="1858"/>
              <a:chOff x="0" y="1632"/>
              <a:chExt cx="5758" cy="1858"/>
            </a:xfrm>
          </p:grpSpPr>
          <p:sp>
            <p:nvSpPr>
              <p:cNvPr id="4136"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endParaRPr lang="en-US"/>
              </a:p>
            </p:txBody>
          </p:sp>
          <p:sp>
            <p:nvSpPr>
              <p:cNvPr id="4137"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endParaRPr lang="en-US"/>
              </a:p>
            </p:txBody>
          </p:sp>
        </p:grpSp>
      </p:grpSp>
      <p:sp>
        <p:nvSpPr>
          <p:cNvPr id="4138" name="Rectangle 42"/>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39"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40" name="Rectangle 4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endParaRPr lang="en-US"/>
          </a:p>
        </p:txBody>
      </p:sp>
      <p:sp>
        <p:nvSpPr>
          <p:cNvPr id="4141" name="Rectangle 4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endParaRPr lang="en-US"/>
          </a:p>
        </p:txBody>
      </p:sp>
      <p:sp>
        <p:nvSpPr>
          <p:cNvPr id="4142" name="Rectangle 4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fld id="{65CD8699-249A-4A75-B4A1-6B35D988D2A8}"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90000"/>
        <a:buFont typeface="Wingdings" pitchFamily="2" charset="2"/>
        <a:buBlip>
          <a:blip r:embed="rId13"/>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SzPct val="90000"/>
        <a:buFont typeface="Wingdings" pitchFamily="2" charset="2"/>
        <a:buBlip>
          <a:blip r:embed="rId14"/>
        </a:buBlip>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7.xml"/><Relationship Id="rId1" Type="http://schemas.openxmlformats.org/officeDocument/2006/relationships/tags" Target="../tags/tag11.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20.jpe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14.xml"/><Relationship Id="rId6" Type="http://schemas.openxmlformats.org/officeDocument/2006/relationships/image" Target="../media/image22.gif"/><Relationship Id="rId5" Type="http://schemas.openxmlformats.org/officeDocument/2006/relationships/hyperlink" Target="http://upload.wikimedia.org/wikipedia/commons/2/23/Thermally_Agitated_Molecule.gif" TargetMode="Externa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7.xml"/><Relationship Id="rId1" Type="http://schemas.openxmlformats.org/officeDocument/2006/relationships/tags" Target="../tags/tag17.xml"/><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7.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7.xml"/><Relationship Id="rId1" Type="http://schemas.openxmlformats.org/officeDocument/2006/relationships/tags" Target="../tags/tag20.xml"/><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7.xml"/><Relationship Id="rId1" Type="http://schemas.openxmlformats.org/officeDocument/2006/relationships/tags" Target="../tags/tag22.xml"/><Relationship Id="rId5" Type="http://schemas.openxmlformats.org/officeDocument/2006/relationships/image" Target="../media/image30.jpeg"/><Relationship Id="rId4" Type="http://schemas.openxmlformats.org/officeDocument/2006/relationships/image" Target="../media/image29.jpeg"/></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Layout" Target="../slideLayouts/slideLayout7.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slideLayout" Target="../slideLayouts/slideLayout7.xml"/><Relationship Id="rId1" Type="http://schemas.openxmlformats.org/officeDocument/2006/relationships/tags" Target="../tags/tag25.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25.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slideLayout" Target="../slideLayouts/slideLayout7.xml"/><Relationship Id="rId7" Type="http://schemas.openxmlformats.org/officeDocument/2006/relationships/image" Target="../media/image35.jpeg"/><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39.jpeg"/><Relationship Id="rId5" Type="http://schemas.openxmlformats.org/officeDocument/2006/relationships/image" Target="../media/image34.jpeg"/><Relationship Id="rId4" Type="http://schemas.openxmlformats.org/officeDocument/2006/relationships/image" Target="../media/image38.jpeg"/><Relationship Id="rId9" Type="http://schemas.openxmlformats.org/officeDocument/2006/relationships/image" Target="../media/image33.jpeg"/></Relationships>
</file>

<file path=ppt/slides/_rels/slide26.xml.rels><?xml version="1.0" encoding="UTF-8" standalone="yes"?>
<Relationships xmlns="http://schemas.openxmlformats.org/package/2006/relationships"><Relationship Id="rId3" Type="http://schemas.openxmlformats.org/officeDocument/2006/relationships/tags" Target="../tags/tag30.xml"/><Relationship Id="rId7" Type="http://schemas.openxmlformats.org/officeDocument/2006/relationships/image" Target="../media/image36.jpeg"/><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1.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tags" Target="../tags/tag32.xml"/><Relationship Id="rId6" Type="http://schemas.openxmlformats.org/officeDocument/2006/relationships/image" Target="../media/image21.jpeg"/><Relationship Id="rId5" Type="http://schemas.openxmlformats.org/officeDocument/2006/relationships/image" Target="../media/image6.jpeg"/><Relationship Id="rId4" Type="http://schemas.openxmlformats.org/officeDocument/2006/relationships/image" Target="../media/image5.jpeg"/></Relationships>
</file>

<file path=ppt/slides/_rels/slide2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slideLayout" Target="../slideLayouts/slideLayout7.xml"/><Relationship Id="rId1" Type="http://schemas.openxmlformats.org/officeDocument/2006/relationships/tags" Target="../tags/tag33.xml"/><Relationship Id="rId4" Type="http://schemas.openxmlformats.org/officeDocument/2006/relationships/image" Target="../media/image21.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4.xml"/><Relationship Id="rId5" Type="http://schemas.openxmlformats.org/officeDocument/2006/relationships/hyperlink" Target="http://games.mochiads.com/c/g/polarityfreak/polarityfreak-11-Mochi-Sec.swf" TargetMode="Externa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tags" Target="../tags/tag34.xml"/><Relationship Id="rId5" Type="http://schemas.openxmlformats.org/officeDocument/2006/relationships/image" Target="../media/image6.jpeg"/><Relationship Id="rId4" Type="http://schemas.openxmlformats.org/officeDocument/2006/relationships/image" Target="../media/image5.jpeg"/></Relationships>
</file>

<file path=ppt/slides/_rels/slide3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slideLayout" Target="../slideLayouts/slideLayout7.xml"/><Relationship Id="rId1" Type="http://schemas.openxmlformats.org/officeDocument/2006/relationships/tags" Target="../tags/tag35.xml"/><Relationship Id="rId5" Type="http://schemas.openxmlformats.org/officeDocument/2006/relationships/image" Target="../media/image45.jpeg"/><Relationship Id="rId4" Type="http://schemas.openxmlformats.org/officeDocument/2006/relationships/image" Target="../media/image44.jpe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6.xml"/></Relationships>
</file>

<file path=ppt/slides/_rels/slide3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slideLayout" Target="../slideLayouts/slideLayout7.xml"/><Relationship Id="rId1" Type="http://schemas.openxmlformats.org/officeDocument/2006/relationships/tags" Target="../tags/tag37.xml"/><Relationship Id="rId4" Type="http://schemas.openxmlformats.org/officeDocument/2006/relationships/image" Target="../media/image5.jpe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8.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hyperlink" Target="http://www.youtube.com/watch?v=SVR7tfsjPO0&amp;NR=1" TargetMode="External"/><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Text Box 4"/>
          <p:cNvSpPr txBox="1">
            <a:spLocks noChangeArrowheads="1"/>
          </p:cNvSpPr>
          <p:nvPr/>
        </p:nvSpPr>
        <p:spPr bwMode="auto">
          <a:xfrm>
            <a:off x="1770063" y="2233613"/>
            <a:ext cx="5917670" cy="579437"/>
          </a:xfrm>
          <a:prstGeom prst="rect">
            <a:avLst/>
          </a:prstGeom>
          <a:noFill/>
          <a:ln w="9525">
            <a:noFill/>
            <a:miter lim="800000"/>
            <a:headEnd/>
            <a:tailEnd/>
          </a:ln>
          <a:effectLst/>
        </p:spPr>
        <p:txBody>
          <a:bodyPr wrap="square">
            <a:spAutoFit/>
          </a:bodyPr>
          <a:lstStyle/>
          <a:p>
            <a:r>
              <a:rPr lang="en-US" dirty="0"/>
              <a:t>Unusual Properties of Water</a:t>
            </a: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6" name="Rectangle 6"/>
          <p:cNvSpPr>
            <a:spLocks noChangeArrowheads="1"/>
          </p:cNvSpPr>
          <p:nvPr/>
        </p:nvSpPr>
        <p:spPr bwMode="auto">
          <a:xfrm>
            <a:off x="1930400" y="5060950"/>
            <a:ext cx="1508125" cy="625475"/>
          </a:xfrm>
          <a:prstGeom prst="rect">
            <a:avLst/>
          </a:prstGeom>
          <a:solidFill>
            <a:schemeClr val="accent1"/>
          </a:solidFill>
          <a:ln w="9525">
            <a:noFill/>
            <a:miter lim="800000"/>
            <a:headEnd/>
            <a:tailEnd/>
          </a:ln>
          <a:effectLst/>
        </p:spPr>
        <p:txBody>
          <a:bodyPr wrap="none" anchor="ctr"/>
          <a:lstStyle/>
          <a:p>
            <a:endParaRPr lang="en-US"/>
          </a:p>
        </p:txBody>
      </p:sp>
      <p:pic>
        <p:nvPicPr>
          <p:cNvPr id="56322" name="Picture 2" descr="Fish under ice by roseofredrock."/>
          <p:cNvPicPr>
            <a:picLocks noChangeAspect="1" noChangeArrowheads="1"/>
          </p:cNvPicPr>
          <p:nvPr/>
        </p:nvPicPr>
        <p:blipFill>
          <a:blip r:embed="rId3" cstate="print"/>
          <a:srcRect/>
          <a:stretch>
            <a:fillRect/>
          </a:stretch>
        </p:blipFill>
        <p:spPr bwMode="auto">
          <a:xfrm>
            <a:off x="449263" y="1385888"/>
            <a:ext cx="3883025" cy="2905125"/>
          </a:xfrm>
          <a:prstGeom prst="rect">
            <a:avLst/>
          </a:prstGeom>
          <a:noFill/>
        </p:spPr>
      </p:pic>
      <p:pic>
        <p:nvPicPr>
          <p:cNvPr id="56323" name="Picture 3" descr="146746"/>
          <p:cNvPicPr>
            <a:picLocks noChangeAspect="1" noChangeArrowheads="1"/>
          </p:cNvPicPr>
          <p:nvPr/>
        </p:nvPicPr>
        <p:blipFill>
          <a:blip r:embed="rId4" cstate="print"/>
          <a:srcRect b="11098"/>
          <a:stretch>
            <a:fillRect/>
          </a:stretch>
        </p:blipFill>
        <p:spPr bwMode="auto">
          <a:xfrm>
            <a:off x="4630738" y="1890713"/>
            <a:ext cx="4262437" cy="2555875"/>
          </a:xfrm>
          <a:prstGeom prst="rect">
            <a:avLst/>
          </a:prstGeom>
          <a:noFill/>
        </p:spPr>
      </p:pic>
      <p:sp>
        <p:nvSpPr>
          <p:cNvPr id="56324" name="Text Box 4"/>
          <p:cNvSpPr txBox="1">
            <a:spLocks noChangeArrowheads="1"/>
          </p:cNvSpPr>
          <p:nvPr/>
        </p:nvSpPr>
        <p:spPr bwMode="auto">
          <a:xfrm>
            <a:off x="5500688" y="876300"/>
            <a:ext cx="2610379" cy="579438"/>
          </a:xfrm>
          <a:prstGeom prst="rect">
            <a:avLst/>
          </a:prstGeom>
          <a:noFill/>
          <a:ln w="9525">
            <a:noFill/>
            <a:miter lim="800000"/>
            <a:headEnd/>
            <a:tailEnd/>
          </a:ln>
          <a:effectLst/>
        </p:spPr>
        <p:txBody>
          <a:bodyPr wrap="square">
            <a:spAutoFit/>
          </a:bodyPr>
          <a:lstStyle/>
          <a:p>
            <a:r>
              <a:rPr lang="en-US" dirty="0"/>
              <a:t>Importance</a:t>
            </a:r>
          </a:p>
        </p:txBody>
      </p:sp>
      <p:sp>
        <p:nvSpPr>
          <p:cNvPr id="56327" name="Rectangle 7"/>
          <p:cNvSpPr>
            <a:spLocks noChangeArrowheads="1"/>
          </p:cNvSpPr>
          <p:nvPr/>
        </p:nvSpPr>
        <p:spPr bwMode="auto">
          <a:xfrm>
            <a:off x="1947863" y="5060950"/>
            <a:ext cx="1508125" cy="134938"/>
          </a:xfrm>
          <a:prstGeom prst="rect">
            <a:avLst/>
          </a:prstGeom>
          <a:solidFill>
            <a:srgbClr val="CCFFFF"/>
          </a:solidFill>
          <a:ln w="9525">
            <a:noFill/>
            <a:miter lim="800000"/>
            <a:headEnd/>
            <a:tailEnd/>
          </a:ln>
          <a:effectLst/>
        </p:spPr>
        <p:txBody>
          <a:bodyPr wrap="none" anchor="ctr"/>
          <a:lstStyle/>
          <a:p>
            <a:endParaRPr lang="en-US"/>
          </a:p>
        </p:txBody>
      </p:sp>
      <p:sp>
        <p:nvSpPr>
          <p:cNvPr id="56325" name="AutoShape 5"/>
          <p:cNvSpPr>
            <a:spLocks noChangeArrowheads="1"/>
          </p:cNvSpPr>
          <p:nvPr/>
        </p:nvSpPr>
        <p:spPr bwMode="auto">
          <a:xfrm rot="10800000">
            <a:off x="1287463" y="3976688"/>
            <a:ext cx="2825750" cy="2133600"/>
          </a:xfrm>
          <a:custGeom>
            <a:avLst/>
            <a:gdLst>
              <a:gd name="G0" fmla="+- 5524 0 0"/>
              <a:gd name="G1" fmla="+- -11676162 0 0"/>
              <a:gd name="G2" fmla="+- 0 0 -11676162"/>
              <a:gd name="T0" fmla="*/ 0 256 1"/>
              <a:gd name="T1" fmla="*/ 180 256 1"/>
              <a:gd name="G3" fmla="+- -11676162 T0 T1"/>
              <a:gd name="T2" fmla="*/ 0 256 1"/>
              <a:gd name="T3" fmla="*/ 90 256 1"/>
              <a:gd name="G4" fmla="+- -11676162 T2 T3"/>
              <a:gd name="G5" fmla="*/ G4 2 1"/>
              <a:gd name="T4" fmla="*/ 90 256 1"/>
              <a:gd name="T5" fmla="*/ 0 256 1"/>
              <a:gd name="G6" fmla="+- -11676162 T4 T5"/>
              <a:gd name="G7" fmla="*/ G6 2 1"/>
              <a:gd name="G8" fmla="abs -11676162"/>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524"/>
              <a:gd name="G18" fmla="*/ 5524 1 2"/>
              <a:gd name="G19" fmla="+- G18 5400 0"/>
              <a:gd name="G20" fmla="cos G19 -11676162"/>
              <a:gd name="G21" fmla="sin G19 -11676162"/>
              <a:gd name="G22" fmla="+- G20 10800 0"/>
              <a:gd name="G23" fmla="+- G21 10800 0"/>
              <a:gd name="G24" fmla="+- 10800 0 G20"/>
              <a:gd name="G25" fmla="+- 5524 10800 0"/>
              <a:gd name="G26" fmla="?: G9 G17 G25"/>
              <a:gd name="G27" fmla="?: G9 0 21600"/>
              <a:gd name="G28" fmla="cos 10800 -11676162"/>
              <a:gd name="G29" fmla="sin 10800 -11676162"/>
              <a:gd name="G30" fmla="sin 5524 -11676162"/>
              <a:gd name="G31" fmla="+- G28 10800 0"/>
              <a:gd name="G32" fmla="+- G29 10800 0"/>
              <a:gd name="G33" fmla="+- G30 10800 0"/>
              <a:gd name="G34" fmla="?: G4 0 G31"/>
              <a:gd name="G35" fmla="?: -11676162 G34 0"/>
              <a:gd name="G36" fmla="?: G6 G35 G31"/>
              <a:gd name="G37" fmla="+- 21600 0 G36"/>
              <a:gd name="G38" fmla="?: G4 0 G33"/>
              <a:gd name="G39" fmla="?: -11676162 G38 G32"/>
              <a:gd name="G40" fmla="?: G6 G39 0"/>
              <a:gd name="G41" fmla="?: G4 G32 21600"/>
              <a:gd name="G42" fmla="?: G6 G41 G33"/>
              <a:gd name="T12" fmla="*/ 10800 w 21600"/>
              <a:gd name="T13" fmla="*/ 0 h 21600"/>
              <a:gd name="T14" fmla="*/ 2642 w 21600"/>
              <a:gd name="T15" fmla="*/ 10538 h 21600"/>
              <a:gd name="T16" fmla="*/ 10800 w 21600"/>
              <a:gd name="T17" fmla="*/ 5276 h 21600"/>
              <a:gd name="T18" fmla="*/ 18958 w 21600"/>
              <a:gd name="T19" fmla="*/ 105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278" y="10623"/>
                </a:moveTo>
                <a:cubicBezTo>
                  <a:pt x="5374" y="7642"/>
                  <a:pt x="7818" y="5275"/>
                  <a:pt x="10800" y="5276"/>
                </a:cubicBezTo>
                <a:cubicBezTo>
                  <a:pt x="13781" y="5276"/>
                  <a:pt x="16225" y="7642"/>
                  <a:pt x="16321" y="10623"/>
                </a:cubicBezTo>
                <a:lnTo>
                  <a:pt x="21594" y="10453"/>
                </a:lnTo>
                <a:cubicBezTo>
                  <a:pt x="21407" y="4627"/>
                  <a:pt x="16629" y="-1"/>
                  <a:pt x="10799" y="0"/>
                </a:cubicBezTo>
                <a:cubicBezTo>
                  <a:pt x="4970" y="0"/>
                  <a:pt x="192" y="4627"/>
                  <a:pt x="5" y="10453"/>
                </a:cubicBezTo>
                <a:close/>
              </a:path>
            </a:pathLst>
          </a:custGeom>
          <a:solidFill>
            <a:srgbClr val="993300"/>
          </a:solidFill>
          <a:ln w="9525">
            <a:solidFill>
              <a:srgbClr val="993300"/>
            </a:solidFill>
            <a:miter lim="800000"/>
            <a:headEnd/>
            <a:tailEnd/>
          </a:ln>
          <a:effectLst/>
        </p:spPr>
        <p:txBody>
          <a:bodyPr wrap="none" anchor="ctr"/>
          <a:lstStyle/>
          <a:p>
            <a:endParaRPr lang="en-US"/>
          </a:p>
        </p:txBody>
      </p:sp>
      <p:sp>
        <p:nvSpPr>
          <p:cNvPr id="56328" name="Rectangle 8"/>
          <p:cNvSpPr>
            <a:spLocks noChangeArrowheads="1"/>
          </p:cNvSpPr>
          <p:nvPr/>
        </p:nvSpPr>
        <p:spPr bwMode="auto">
          <a:xfrm>
            <a:off x="5908675" y="5043488"/>
            <a:ext cx="1508125" cy="625475"/>
          </a:xfrm>
          <a:prstGeom prst="rect">
            <a:avLst/>
          </a:prstGeom>
          <a:solidFill>
            <a:schemeClr val="accent1"/>
          </a:solidFill>
          <a:ln w="9525">
            <a:noFill/>
            <a:miter lim="800000"/>
            <a:headEnd/>
            <a:tailEnd/>
          </a:ln>
          <a:effectLst/>
        </p:spPr>
        <p:txBody>
          <a:bodyPr wrap="none" anchor="ctr"/>
          <a:lstStyle/>
          <a:p>
            <a:endParaRPr lang="en-US"/>
          </a:p>
        </p:txBody>
      </p:sp>
      <p:sp>
        <p:nvSpPr>
          <p:cNvPr id="56329" name="Rectangle 9"/>
          <p:cNvSpPr>
            <a:spLocks noChangeArrowheads="1"/>
          </p:cNvSpPr>
          <p:nvPr/>
        </p:nvSpPr>
        <p:spPr bwMode="auto">
          <a:xfrm>
            <a:off x="5926138" y="5043488"/>
            <a:ext cx="1508125" cy="558800"/>
          </a:xfrm>
          <a:prstGeom prst="rect">
            <a:avLst/>
          </a:prstGeom>
          <a:solidFill>
            <a:srgbClr val="CCFFFF"/>
          </a:solidFill>
          <a:ln w="9525">
            <a:noFill/>
            <a:miter lim="800000"/>
            <a:headEnd/>
            <a:tailEnd/>
          </a:ln>
          <a:effectLst/>
        </p:spPr>
        <p:txBody>
          <a:bodyPr wrap="none" anchor="ctr"/>
          <a:lstStyle/>
          <a:p>
            <a:endParaRPr lang="en-US"/>
          </a:p>
        </p:txBody>
      </p:sp>
      <p:sp>
        <p:nvSpPr>
          <p:cNvPr id="56330" name="AutoShape 10"/>
          <p:cNvSpPr>
            <a:spLocks noChangeArrowheads="1"/>
          </p:cNvSpPr>
          <p:nvPr/>
        </p:nvSpPr>
        <p:spPr bwMode="auto">
          <a:xfrm rot="10800000">
            <a:off x="5265738" y="3959225"/>
            <a:ext cx="2825750" cy="2133600"/>
          </a:xfrm>
          <a:custGeom>
            <a:avLst/>
            <a:gdLst>
              <a:gd name="G0" fmla="+- 5524 0 0"/>
              <a:gd name="G1" fmla="+- -11676162 0 0"/>
              <a:gd name="G2" fmla="+- 0 0 -11676162"/>
              <a:gd name="T0" fmla="*/ 0 256 1"/>
              <a:gd name="T1" fmla="*/ 180 256 1"/>
              <a:gd name="G3" fmla="+- -11676162 T0 T1"/>
              <a:gd name="T2" fmla="*/ 0 256 1"/>
              <a:gd name="T3" fmla="*/ 90 256 1"/>
              <a:gd name="G4" fmla="+- -11676162 T2 T3"/>
              <a:gd name="G5" fmla="*/ G4 2 1"/>
              <a:gd name="T4" fmla="*/ 90 256 1"/>
              <a:gd name="T5" fmla="*/ 0 256 1"/>
              <a:gd name="G6" fmla="+- -11676162 T4 T5"/>
              <a:gd name="G7" fmla="*/ G6 2 1"/>
              <a:gd name="G8" fmla="abs -11676162"/>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524"/>
              <a:gd name="G18" fmla="*/ 5524 1 2"/>
              <a:gd name="G19" fmla="+- G18 5400 0"/>
              <a:gd name="G20" fmla="cos G19 -11676162"/>
              <a:gd name="G21" fmla="sin G19 -11676162"/>
              <a:gd name="G22" fmla="+- G20 10800 0"/>
              <a:gd name="G23" fmla="+- G21 10800 0"/>
              <a:gd name="G24" fmla="+- 10800 0 G20"/>
              <a:gd name="G25" fmla="+- 5524 10800 0"/>
              <a:gd name="G26" fmla="?: G9 G17 G25"/>
              <a:gd name="G27" fmla="?: G9 0 21600"/>
              <a:gd name="G28" fmla="cos 10800 -11676162"/>
              <a:gd name="G29" fmla="sin 10800 -11676162"/>
              <a:gd name="G30" fmla="sin 5524 -11676162"/>
              <a:gd name="G31" fmla="+- G28 10800 0"/>
              <a:gd name="G32" fmla="+- G29 10800 0"/>
              <a:gd name="G33" fmla="+- G30 10800 0"/>
              <a:gd name="G34" fmla="?: G4 0 G31"/>
              <a:gd name="G35" fmla="?: -11676162 G34 0"/>
              <a:gd name="G36" fmla="?: G6 G35 G31"/>
              <a:gd name="G37" fmla="+- 21600 0 G36"/>
              <a:gd name="G38" fmla="?: G4 0 G33"/>
              <a:gd name="G39" fmla="?: -11676162 G38 G32"/>
              <a:gd name="G40" fmla="?: G6 G39 0"/>
              <a:gd name="G41" fmla="?: G4 G32 21600"/>
              <a:gd name="G42" fmla="?: G6 G41 G33"/>
              <a:gd name="T12" fmla="*/ 10800 w 21600"/>
              <a:gd name="T13" fmla="*/ 0 h 21600"/>
              <a:gd name="T14" fmla="*/ 2642 w 21600"/>
              <a:gd name="T15" fmla="*/ 10538 h 21600"/>
              <a:gd name="T16" fmla="*/ 10800 w 21600"/>
              <a:gd name="T17" fmla="*/ 5276 h 21600"/>
              <a:gd name="T18" fmla="*/ 18958 w 21600"/>
              <a:gd name="T19" fmla="*/ 105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278" y="10623"/>
                </a:moveTo>
                <a:cubicBezTo>
                  <a:pt x="5374" y="7642"/>
                  <a:pt x="7818" y="5275"/>
                  <a:pt x="10800" y="5276"/>
                </a:cubicBezTo>
                <a:cubicBezTo>
                  <a:pt x="13781" y="5276"/>
                  <a:pt x="16225" y="7642"/>
                  <a:pt x="16321" y="10623"/>
                </a:cubicBezTo>
                <a:lnTo>
                  <a:pt x="21594" y="10453"/>
                </a:lnTo>
                <a:cubicBezTo>
                  <a:pt x="21407" y="4627"/>
                  <a:pt x="16629" y="-1"/>
                  <a:pt x="10799" y="0"/>
                </a:cubicBezTo>
                <a:cubicBezTo>
                  <a:pt x="4970" y="0"/>
                  <a:pt x="192" y="4627"/>
                  <a:pt x="5" y="10453"/>
                </a:cubicBezTo>
                <a:close/>
              </a:path>
            </a:pathLst>
          </a:custGeom>
          <a:solidFill>
            <a:srgbClr val="993300"/>
          </a:solidFill>
          <a:ln w="9525">
            <a:solidFill>
              <a:srgbClr val="993300"/>
            </a:solidFill>
            <a:miter lim="800000"/>
            <a:headEnd/>
            <a:tailEnd/>
          </a:ln>
          <a:effectLst/>
        </p:spPr>
        <p:txBody>
          <a:bodyPr wrap="none" anchor="ctr"/>
          <a:lstStyle/>
          <a:p>
            <a:endParaRPr lang="en-US"/>
          </a:p>
        </p:txBody>
      </p:sp>
      <p:sp>
        <p:nvSpPr>
          <p:cNvPr id="56331" name="Text Box 11"/>
          <p:cNvSpPr txBox="1">
            <a:spLocks noChangeArrowheads="1"/>
          </p:cNvSpPr>
          <p:nvPr/>
        </p:nvSpPr>
        <p:spPr bwMode="auto">
          <a:xfrm>
            <a:off x="4124325" y="5686425"/>
            <a:ext cx="896938" cy="457200"/>
          </a:xfrm>
          <a:prstGeom prst="rect">
            <a:avLst/>
          </a:prstGeom>
          <a:noFill/>
          <a:ln w="9525">
            <a:noFill/>
            <a:miter lim="800000"/>
            <a:headEnd/>
            <a:tailEnd/>
          </a:ln>
          <a:effectLst/>
        </p:spPr>
        <p:txBody>
          <a:bodyPr wrap="none">
            <a:spAutoFit/>
          </a:bodyPr>
          <a:lstStyle/>
          <a:p>
            <a:r>
              <a:rPr lang="en-US" sz="2400">
                <a:solidFill>
                  <a:srgbClr val="FFFF00"/>
                </a:solidFill>
              </a:rPr>
              <a:t>lakes</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6327"/>
                                        </p:tgtEl>
                                        <p:attrNameLst>
                                          <p:attrName>style.visibility</p:attrName>
                                        </p:attrNameLst>
                                      </p:cBhvr>
                                      <p:to>
                                        <p:strVal val="visible"/>
                                      </p:to>
                                    </p:set>
                                    <p:animEffect transition="in" filter="wipe(up)">
                                      <p:cBhvr>
                                        <p:cTn id="7" dur="5000"/>
                                        <p:tgtEl>
                                          <p:spTgt spid="563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6329"/>
                                        </p:tgtEl>
                                        <p:attrNameLst>
                                          <p:attrName>style.visibility</p:attrName>
                                        </p:attrNameLst>
                                      </p:cBhvr>
                                      <p:to>
                                        <p:strVal val="visible"/>
                                      </p:to>
                                    </p:set>
                                    <p:animEffect transition="in" filter="wipe(down)">
                                      <p:cBhvr>
                                        <p:cTn id="12" dur="3000"/>
                                        <p:tgtEl>
                                          <p:spTgt spid="563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7" grpId="0" animBg="1"/>
      <p:bldP spid="563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Tea Kettle Reflection by janeenc2000."/>
          <p:cNvPicPr>
            <a:picLocks noChangeAspect="1" noChangeArrowheads="1"/>
          </p:cNvPicPr>
          <p:nvPr/>
        </p:nvPicPr>
        <p:blipFill>
          <a:blip r:embed="rId3" cstate="print"/>
          <a:srcRect/>
          <a:stretch>
            <a:fillRect/>
          </a:stretch>
        </p:blipFill>
        <p:spPr bwMode="auto">
          <a:xfrm>
            <a:off x="4498975" y="803275"/>
            <a:ext cx="4183063" cy="2786063"/>
          </a:xfrm>
          <a:prstGeom prst="rect">
            <a:avLst/>
          </a:prstGeom>
          <a:noFill/>
        </p:spPr>
      </p:pic>
      <p:pic>
        <p:nvPicPr>
          <p:cNvPr id="57347" name="Picture 3" descr="White Sand Beach by V. Bali."/>
          <p:cNvPicPr>
            <a:picLocks noChangeAspect="1" noChangeArrowheads="1"/>
          </p:cNvPicPr>
          <p:nvPr/>
        </p:nvPicPr>
        <p:blipFill>
          <a:blip r:embed="rId4" cstate="print"/>
          <a:srcRect/>
          <a:stretch>
            <a:fillRect/>
          </a:stretch>
        </p:blipFill>
        <p:spPr bwMode="auto">
          <a:xfrm>
            <a:off x="450850" y="2498725"/>
            <a:ext cx="4762500" cy="3571875"/>
          </a:xfrm>
          <a:prstGeom prst="rect">
            <a:avLst/>
          </a:prstGeom>
          <a:noFill/>
        </p:spPr>
      </p:pic>
      <p:sp>
        <p:nvSpPr>
          <p:cNvPr id="57348" name="Text Box 4"/>
          <p:cNvSpPr txBox="1">
            <a:spLocks noChangeArrowheads="1"/>
          </p:cNvSpPr>
          <p:nvPr/>
        </p:nvSpPr>
        <p:spPr bwMode="auto">
          <a:xfrm>
            <a:off x="347663" y="779463"/>
            <a:ext cx="4055004" cy="579437"/>
          </a:xfrm>
          <a:prstGeom prst="rect">
            <a:avLst/>
          </a:prstGeom>
          <a:noFill/>
          <a:ln w="9525">
            <a:noFill/>
            <a:miter lim="800000"/>
            <a:headEnd/>
            <a:tailEnd/>
          </a:ln>
          <a:effectLst/>
        </p:spPr>
        <p:txBody>
          <a:bodyPr wrap="square">
            <a:spAutoFit/>
          </a:bodyPr>
          <a:lstStyle/>
          <a:p>
            <a:r>
              <a:rPr lang="en-US" u="sng" dirty="0"/>
              <a:t>Thermal Properties</a:t>
            </a:r>
          </a:p>
        </p:txBody>
      </p:sp>
      <p:pic>
        <p:nvPicPr>
          <p:cNvPr id="57349" name="Picture 5" descr="NonburningCup"/>
          <p:cNvPicPr>
            <a:picLocks noChangeAspect="1" noChangeArrowheads="1"/>
          </p:cNvPicPr>
          <p:nvPr/>
        </p:nvPicPr>
        <p:blipFill>
          <a:blip r:embed="rId5" cstate="print"/>
          <a:srcRect/>
          <a:stretch>
            <a:fillRect/>
          </a:stretch>
        </p:blipFill>
        <p:spPr bwMode="auto">
          <a:xfrm>
            <a:off x="6015038" y="3683000"/>
            <a:ext cx="2070100" cy="2760663"/>
          </a:xfrm>
          <a:prstGeom prst="rect">
            <a:avLst/>
          </a:prstGeom>
          <a:noFill/>
        </p:spPr>
      </p:pic>
      <p:sp>
        <p:nvSpPr>
          <p:cNvPr id="57351" name="Text Box 7"/>
          <p:cNvSpPr txBox="1">
            <a:spLocks noChangeArrowheads="1"/>
          </p:cNvSpPr>
          <p:nvPr/>
        </p:nvSpPr>
        <p:spPr bwMode="auto">
          <a:xfrm>
            <a:off x="495300" y="1642534"/>
            <a:ext cx="3771900" cy="369332"/>
          </a:xfrm>
          <a:prstGeom prst="rect">
            <a:avLst/>
          </a:prstGeom>
          <a:noFill/>
          <a:ln w="9525">
            <a:noFill/>
            <a:miter lim="800000"/>
            <a:headEnd/>
            <a:tailEnd/>
          </a:ln>
          <a:effectLst/>
        </p:spPr>
        <p:txBody>
          <a:bodyPr wrap="square">
            <a:spAutoFit/>
          </a:bodyPr>
          <a:lstStyle/>
          <a:p>
            <a:r>
              <a:rPr lang="en-US" sz="1800" dirty="0">
                <a:solidFill>
                  <a:srgbClr val="00FF00"/>
                </a:solidFill>
              </a:rPr>
              <a:t>Heat and Temperature Change</a:t>
            </a:r>
          </a:p>
        </p:txBody>
      </p:sp>
      <p:sp>
        <p:nvSpPr>
          <p:cNvPr id="57352" name="Text Box 8"/>
          <p:cNvSpPr txBox="1">
            <a:spLocks noChangeArrowheads="1"/>
          </p:cNvSpPr>
          <p:nvPr/>
        </p:nvSpPr>
        <p:spPr bwMode="auto">
          <a:xfrm>
            <a:off x="7715250" y="3897313"/>
            <a:ext cx="965200" cy="457200"/>
          </a:xfrm>
          <a:prstGeom prst="rect">
            <a:avLst/>
          </a:prstGeom>
          <a:noFill/>
          <a:ln w="9525">
            <a:noFill/>
            <a:miter lim="800000"/>
            <a:headEnd/>
            <a:tailEnd/>
          </a:ln>
          <a:effectLst/>
        </p:spPr>
        <p:txBody>
          <a:bodyPr wrap="none">
            <a:spAutoFit/>
          </a:bodyPr>
          <a:lstStyle/>
          <a:p>
            <a:r>
              <a:rPr lang="en-US" sz="2400"/>
              <a:t>paper</a:t>
            </a:r>
          </a:p>
        </p:txBody>
      </p:sp>
      <p:sp>
        <p:nvSpPr>
          <p:cNvPr id="57353" name="Line 9"/>
          <p:cNvSpPr>
            <a:spLocks noChangeShapeType="1"/>
          </p:cNvSpPr>
          <p:nvPr/>
        </p:nvSpPr>
        <p:spPr bwMode="auto">
          <a:xfrm flipH="1">
            <a:off x="7191375" y="4114800"/>
            <a:ext cx="493713" cy="0"/>
          </a:xfrm>
          <a:prstGeom prst="line">
            <a:avLst/>
          </a:prstGeom>
          <a:noFill/>
          <a:ln w="9525">
            <a:solidFill>
              <a:schemeClr val="tx1"/>
            </a:solidFill>
            <a:round/>
            <a:headEnd/>
            <a:tailEnd type="triangle" w="med" len="med"/>
          </a:ln>
          <a:effectLst/>
        </p:spPr>
        <p:txBody>
          <a:bodyPr/>
          <a:lstStyle/>
          <a:p>
            <a:endParaRPr lang="en-US"/>
          </a:p>
        </p:txBody>
      </p:sp>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AutoShape 2"/>
          <p:cNvSpPr>
            <a:spLocks noChangeArrowheads="1"/>
          </p:cNvSpPr>
          <p:nvPr/>
        </p:nvSpPr>
        <p:spPr bwMode="auto">
          <a:xfrm>
            <a:off x="5253038" y="3544888"/>
            <a:ext cx="1739900" cy="1760537"/>
          </a:xfrm>
          <a:prstGeom prst="can">
            <a:avLst>
              <a:gd name="adj" fmla="val 25297"/>
            </a:avLst>
          </a:prstGeom>
          <a:solidFill>
            <a:srgbClr val="DDDDDD"/>
          </a:solidFill>
          <a:ln w="9525">
            <a:solidFill>
              <a:srgbClr val="969696"/>
            </a:solidFill>
            <a:round/>
            <a:headEnd/>
            <a:tailEnd/>
          </a:ln>
          <a:effectLst/>
        </p:spPr>
        <p:txBody>
          <a:bodyPr wrap="none" anchor="ctr"/>
          <a:lstStyle/>
          <a:p>
            <a:pPr algn="ctr"/>
            <a:r>
              <a:rPr lang="en-US">
                <a:solidFill>
                  <a:schemeClr val="bg1"/>
                </a:solidFill>
              </a:rPr>
              <a:t>alcohol</a:t>
            </a:r>
          </a:p>
        </p:txBody>
      </p:sp>
      <p:sp>
        <p:nvSpPr>
          <p:cNvPr id="58371" name="AutoShape 3"/>
          <p:cNvSpPr>
            <a:spLocks noChangeArrowheads="1"/>
          </p:cNvSpPr>
          <p:nvPr/>
        </p:nvSpPr>
        <p:spPr bwMode="auto">
          <a:xfrm>
            <a:off x="2082800" y="3486150"/>
            <a:ext cx="1739900" cy="1760538"/>
          </a:xfrm>
          <a:prstGeom prst="can">
            <a:avLst>
              <a:gd name="adj" fmla="val 25297"/>
            </a:avLst>
          </a:prstGeom>
          <a:solidFill>
            <a:srgbClr val="DDDDDD"/>
          </a:solidFill>
          <a:ln w="9525">
            <a:solidFill>
              <a:srgbClr val="969696"/>
            </a:solidFill>
            <a:round/>
            <a:headEnd/>
            <a:tailEnd/>
          </a:ln>
          <a:effectLst/>
        </p:spPr>
        <p:txBody>
          <a:bodyPr wrap="none" anchor="ctr"/>
          <a:lstStyle/>
          <a:p>
            <a:pPr algn="ctr"/>
            <a:r>
              <a:rPr lang="en-US">
                <a:solidFill>
                  <a:schemeClr val="bg1"/>
                </a:solidFill>
              </a:rPr>
              <a:t>water</a:t>
            </a:r>
          </a:p>
        </p:txBody>
      </p:sp>
      <p:sp>
        <p:nvSpPr>
          <p:cNvPr id="58372" name="AutoShape 4"/>
          <p:cNvSpPr>
            <a:spLocks noChangeArrowheads="1"/>
          </p:cNvSpPr>
          <p:nvPr/>
        </p:nvSpPr>
        <p:spPr bwMode="auto">
          <a:xfrm>
            <a:off x="2795588" y="649288"/>
            <a:ext cx="368300" cy="3622675"/>
          </a:xfrm>
          <a:prstGeom prst="can">
            <a:avLst>
              <a:gd name="adj" fmla="val 40939"/>
            </a:avLst>
          </a:prstGeom>
          <a:solidFill>
            <a:schemeClr val="accent1"/>
          </a:solidFill>
          <a:ln w="9525">
            <a:solidFill>
              <a:schemeClr val="tx1"/>
            </a:solidFill>
            <a:round/>
            <a:headEnd/>
            <a:tailEnd/>
          </a:ln>
          <a:effectLst/>
        </p:spPr>
        <p:txBody>
          <a:bodyPr wrap="none" anchor="ctr"/>
          <a:lstStyle/>
          <a:p>
            <a:endParaRPr lang="en-US"/>
          </a:p>
        </p:txBody>
      </p:sp>
      <p:sp>
        <p:nvSpPr>
          <p:cNvPr id="58373" name="AutoShape 5"/>
          <p:cNvSpPr>
            <a:spLocks noChangeArrowheads="1"/>
          </p:cNvSpPr>
          <p:nvPr/>
        </p:nvSpPr>
        <p:spPr bwMode="auto">
          <a:xfrm>
            <a:off x="5954713" y="592138"/>
            <a:ext cx="368300" cy="3622675"/>
          </a:xfrm>
          <a:prstGeom prst="can">
            <a:avLst>
              <a:gd name="adj" fmla="val 40939"/>
            </a:avLst>
          </a:prstGeom>
          <a:solidFill>
            <a:schemeClr val="accent1"/>
          </a:solidFill>
          <a:ln w="9525">
            <a:solidFill>
              <a:schemeClr val="tx1"/>
            </a:solidFill>
            <a:round/>
            <a:headEnd/>
            <a:tailEnd/>
          </a:ln>
          <a:effectLst/>
        </p:spPr>
        <p:txBody>
          <a:bodyPr wrap="none" anchor="ctr"/>
          <a:lstStyle/>
          <a:p>
            <a:endParaRPr lang="en-US"/>
          </a:p>
        </p:txBody>
      </p:sp>
      <p:sp>
        <p:nvSpPr>
          <p:cNvPr id="58374" name="AutoShape 6"/>
          <p:cNvSpPr>
            <a:spLocks noChangeArrowheads="1"/>
          </p:cNvSpPr>
          <p:nvPr/>
        </p:nvSpPr>
        <p:spPr bwMode="auto">
          <a:xfrm>
            <a:off x="2806700" y="1450975"/>
            <a:ext cx="350838" cy="2797175"/>
          </a:xfrm>
          <a:prstGeom prst="can">
            <a:avLst>
              <a:gd name="adj" fmla="val 33183"/>
            </a:avLst>
          </a:prstGeom>
          <a:solidFill>
            <a:srgbClr val="FF0000"/>
          </a:solidFill>
          <a:ln w="9525">
            <a:solidFill>
              <a:schemeClr val="tx1"/>
            </a:solidFill>
            <a:round/>
            <a:headEnd/>
            <a:tailEnd/>
          </a:ln>
          <a:effectLst/>
        </p:spPr>
        <p:txBody>
          <a:bodyPr wrap="none" anchor="ctr"/>
          <a:lstStyle/>
          <a:p>
            <a:endParaRPr lang="en-US"/>
          </a:p>
        </p:txBody>
      </p:sp>
      <p:sp>
        <p:nvSpPr>
          <p:cNvPr id="58375" name="AutoShape 7"/>
          <p:cNvSpPr>
            <a:spLocks noChangeArrowheads="1"/>
          </p:cNvSpPr>
          <p:nvPr/>
        </p:nvSpPr>
        <p:spPr bwMode="auto">
          <a:xfrm>
            <a:off x="5967413" y="1411288"/>
            <a:ext cx="350837" cy="2797175"/>
          </a:xfrm>
          <a:prstGeom prst="can">
            <a:avLst>
              <a:gd name="adj" fmla="val 33183"/>
            </a:avLst>
          </a:prstGeom>
          <a:solidFill>
            <a:srgbClr val="FF0000"/>
          </a:solidFill>
          <a:ln w="9525">
            <a:solidFill>
              <a:schemeClr val="tx1"/>
            </a:solidFill>
            <a:round/>
            <a:headEnd/>
            <a:tailEnd/>
          </a:ln>
          <a:effectLst/>
        </p:spPr>
        <p:txBody>
          <a:bodyPr wrap="none" anchor="ctr"/>
          <a:lstStyle/>
          <a:p>
            <a:endParaRPr lang="en-US"/>
          </a:p>
        </p:txBody>
      </p:sp>
      <p:pic>
        <p:nvPicPr>
          <p:cNvPr id="58376" name="Picture 8" descr="fire"/>
          <p:cNvPicPr>
            <a:picLocks noChangeAspect="1" noChangeArrowheads="1"/>
          </p:cNvPicPr>
          <p:nvPr/>
        </p:nvPicPr>
        <p:blipFill>
          <a:blip r:embed="rId3" cstate="print">
            <a:clrChange>
              <a:clrFrom>
                <a:srgbClr val="010101"/>
              </a:clrFrom>
              <a:clrTo>
                <a:srgbClr val="010101">
                  <a:alpha val="0"/>
                </a:srgbClr>
              </a:clrTo>
            </a:clrChange>
          </a:blip>
          <a:srcRect/>
          <a:stretch>
            <a:fillRect/>
          </a:stretch>
        </p:blipFill>
        <p:spPr bwMode="auto">
          <a:xfrm>
            <a:off x="2098675" y="5467350"/>
            <a:ext cx="4575175" cy="1390650"/>
          </a:xfrm>
          <a:prstGeom prst="rect">
            <a:avLst/>
          </a:prstGeom>
          <a:noFill/>
        </p:spPr>
      </p:pic>
      <p:sp>
        <p:nvSpPr>
          <p:cNvPr id="58377" name="Text Box 9"/>
          <p:cNvSpPr txBox="1">
            <a:spLocks noChangeArrowheads="1"/>
          </p:cNvSpPr>
          <p:nvPr/>
        </p:nvSpPr>
        <p:spPr bwMode="auto">
          <a:xfrm>
            <a:off x="3505200" y="1893888"/>
            <a:ext cx="1924050" cy="369332"/>
          </a:xfrm>
          <a:prstGeom prst="rect">
            <a:avLst/>
          </a:prstGeom>
          <a:noFill/>
          <a:ln w="9525">
            <a:noFill/>
            <a:miter lim="800000"/>
            <a:headEnd/>
            <a:tailEnd/>
          </a:ln>
          <a:effectLst/>
        </p:spPr>
        <p:txBody>
          <a:bodyPr wrap="square">
            <a:spAutoFit/>
          </a:bodyPr>
          <a:lstStyle/>
          <a:p>
            <a:r>
              <a:rPr lang="en-US" sz="1800"/>
              <a:t>Thermometers</a:t>
            </a:r>
          </a:p>
        </p:txBody>
      </p:sp>
      <p:sp>
        <p:nvSpPr>
          <p:cNvPr id="58378" name="AutoShape 10"/>
          <p:cNvSpPr>
            <a:spLocks noChangeArrowheads="1"/>
          </p:cNvSpPr>
          <p:nvPr/>
        </p:nvSpPr>
        <p:spPr bwMode="auto">
          <a:xfrm>
            <a:off x="2813050" y="3781425"/>
            <a:ext cx="334963" cy="474663"/>
          </a:xfrm>
          <a:prstGeom prst="can">
            <a:avLst>
              <a:gd name="adj" fmla="val 10746"/>
            </a:avLst>
          </a:prstGeom>
          <a:solidFill>
            <a:srgbClr val="FF0000"/>
          </a:solidFill>
          <a:ln w="9525">
            <a:noFill/>
            <a:round/>
            <a:headEnd/>
            <a:tailEnd/>
          </a:ln>
          <a:effectLst/>
        </p:spPr>
        <p:txBody>
          <a:bodyPr wrap="none" anchor="ctr"/>
          <a:lstStyle/>
          <a:p>
            <a:endParaRPr lang="en-US"/>
          </a:p>
        </p:txBody>
      </p:sp>
      <p:sp>
        <p:nvSpPr>
          <p:cNvPr id="58379" name="AutoShape 11"/>
          <p:cNvSpPr>
            <a:spLocks noChangeArrowheads="1"/>
          </p:cNvSpPr>
          <p:nvPr/>
        </p:nvSpPr>
        <p:spPr bwMode="auto">
          <a:xfrm>
            <a:off x="5972175" y="3722688"/>
            <a:ext cx="352425" cy="474662"/>
          </a:xfrm>
          <a:prstGeom prst="can">
            <a:avLst>
              <a:gd name="adj" fmla="val 10214"/>
            </a:avLst>
          </a:prstGeom>
          <a:solidFill>
            <a:srgbClr val="FF0000"/>
          </a:solidFill>
          <a:ln w="9525">
            <a:noFill/>
            <a:round/>
            <a:headEnd/>
            <a:tailEnd/>
          </a:ln>
          <a:effectLst/>
        </p:spPr>
        <p:txBody>
          <a:bodyPr wrap="none" anchor="ctr"/>
          <a:lstStyle/>
          <a:p>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8376"/>
                                        </p:tgtEl>
                                        <p:attrNameLst>
                                          <p:attrName>style.visibility</p:attrName>
                                        </p:attrNameLst>
                                      </p:cBhvr>
                                      <p:to>
                                        <p:strVal val="visible"/>
                                      </p:to>
                                    </p:set>
                                    <p:animEffect transition="in" filter="fade">
                                      <p:cBhvr>
                                        <p:cTn id="7" dur="2000"/>
                                        <p:tgtEl>
                                          <p:spTgt spid="5837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8374"/>
                                        </p:tgtEl>
                                        <p:attrNameLst>
                                          <p:attrName>style.visibility</p:attrName>
                                        </p:attrNameLst>
                                      </p:cBhvr>
                                      <p:to>
                                        <p:strVal val="visible"/>
                                      </p:to>
                                    </p:set>
                                    <p:animEffect transition="in" filter="wipe(down)">
                                      <p:cBhvr>
                                        <p:cTn id="12" dur="5000"/>
                                        <p:tgtEl>
                                          <p:spTgt spid="58374"/>
                                        </p:tgtEl>
                                      </p:cBhvr>
                                    </p:animEffect>
                                  </p:childTnLst>
                                </p:cTn>
                              </p:par>
                              <p:par>
                                <p:cTn id="13" presetID="22" presetClass="entr" presetSubtype="4" fill="hold" grpId="0" nodeType="withEffect">
                                  <p:stCondLst>
                                    <p:cond delay="500"/>
                                  </p:stCondLst>
                                  <p:childTnLst>
                                    <p:set>
                                      <p:cBhvr>
                                        <p:cTn id="14" dur="1" fill="hold">
                                          <p:stCondLst>
                                            <p:cond delay="0"/>
                                          </p:stCondLst>
                                        </p:cTn>
                                        <p:tgtEl>
                                          <p:spTgt spid="58375"/>
                                        </p:tgtEl>
                                        <p:attrNameLst>
                                          <p:attrName>style.visibility</p:attrName>
                                        </p:attrNameLst>
                                      </p:cBhvr>
                                      <p:to>
                                        <p:strVal val="visible"/>
                                      </p:to>
                                    </p:set>
                                    <p:animEffect transition="in" filter="wipe(down)">
                                      <p:cBhvr>
                                        <p:cTn id="15" dur="3000"/>
                                        <p:tgtEl>
                                          <p:spTgt spid="583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4" grpId="0" animBg="1"/>
      <p:bldP spid="5837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2"/>
          <p:cNvSpPr txBox="1">
            <a:spLocks noChangeArrowheads="1"/>
          </p:cNvSpPr>
          <p:nvPr/>
        </p:nvSpPr>
        <p:spPr bwMode="auto">
          <a:xfrm>
            <a:off x="2828925" y="211138"/>
            <a:ext cx="3206750" cy="641350"/>
          </a:xfrm>
          <a:prstGeom prst="rect">
            <a:avLst/>
          </a:prstGeom>
          <a:noFill/>
          <a:ln w="9525">
            <a:noFill/>
            <a:miter lim="800000"/>
            <a:headEnd/>
            <a:tailEnd/>
          </a:ln>
          <a:effectLst/>
        </p:spPr>
        <p:txBody>
          <a:bodyPr wrap="none">
            <a:spAutoFit/>
          </a:bodyPr>
          <a:lstStyle/>
          <a:p>
            <a:r>
              <a:rPr lang="en-US" sz="3600" b="1" u="sng"/>
              <a:t>Heat Capacity</a:t>
            </a:r>
          </a:p>
        </p:txBody>
      </p:sp>
      <p:sp>
        <p:nvSpPr>
          <p:cNvPr id="59395" name="Rectangle 3"/>
          <p:cNvSpPr>
            <a:spLocks noChangeArrowheads="1"/>
          </p:cNvSpPr>
          <p:nvPr/>
        </p:nvSpPr>
        <p:spPr bwMode="auto">
          <a:xfrm>
            <a:off x="949325" y="5511800"/>
            <a:ext cx="7703608" cy="1190625"/>
          </a:xfrm>
          <a:prstGeom prst="rect">
            <a:avLst/>
          </a:prstGeom>
          <a:noFill/>
          <a:ln w="9525">
            <a:noFill/>
            <a:miter lim="800000"/>
            <a:headEnd/>
            <a:tailEnd/>
          </a:ln>
          <a:effectLst/>
        </p:spPr>
        <p:txBody>
          <a:bodyPr wrap="square">
            <a:spAutoFit/>
          </a:bodyPr>
          <a:lstStyle/>
          <a:p>
            <a:pPr algn="ctr"/>
            <a:r>
              <a:rPr lang="en-US" sz="1800" dirty="0">
                <a:solidFill>
                  <a:srgbClr val="FFFF00"/>
                </a:solidFill>
              </a:rPr>
              <a:t>When heat is added to water, the molecules speed up or vibrate more freely. This disturbs hydrogen bonds, but causes only a small change in temperature, because much of the heat energy is used to break or disrupt the hydrogen bonds</a:t>
            </a:r>
          </a:p>
        </p:txBody>
      </p:sp>
      <p:pic>
        <p:nvPicPr>
          <p:cNvPr id="59396" name="Picture 4" descr="fire"/>
          <p:cNvPicPr>
            <a:picLocks noChangeAspect="1" noChangeArrowheads="1"/>
          </p:cNvPicPr>
          <p:nvPr/>
        </p:nvPicPr>
        <p:blipFill>
          <a:blip r:embed="rId4" cstate="print">
            <a:clrChange>
              <a:clrFrom>
                <a:srgbClr val="010101"/>
              </a:clrFrom>
              <a:clrTo>
                <a:srgbClr val="010101">
                  <a:alpha val="0"/>
                </a:srgbClr>
              </a:clrTo>
            </a:clrChange>
          </a:blip>
          <a:srcRect/>
          <a:stretch>
            <a:fillRect/>
          </a:stretch>
        </p:blipFill>
        <p:spPr bwMode="auto">
          <a:xfrm>
            <a:off x="3243263" y="4394200"/>
            <a:ext cx="2535237" cy="1033463"/>
          </a:xfrm>
          <a:prstGeom prst="rect">
            <a:avLst/>
          </a:prstGeom>
          <a:noFill/>
        </p:spPr>
      </p:pic>
      <p:pic>
        <p:nvPicPr>
          <p:cNvPr id="59397" name="Picture 5" descr="Image:Thermally Agitated Molecule.gif">
            <a:hlinkClick r:id="rId5"/>
          </p:cNvPr>
          <p:cNvPicPr>
            <a:picLocks noChangeAspect="1" noChangeArrowheads="1" noCrop="1"/>
          </p:cNvPicPr>
          <p:nvPr/>
        </p:nvPicPr>
        <p:blipFill>
          <a:blip r:embed="rId6" cstate="print"/>
          <a:srcRect/>
          <a:stretch>
            <a:fillRect/>
          </a:stretch>
        </p:blipFill>
        <p:spPr bwMode="auto">
          <a:xfrm>
            <a:off x="3136900" y="1731963"/>
            <a:ext cx="2513013" cy="2513012"/>
          </a:xfrm>
          <a:prstGeom prst="rect">
            <a:avLst/>
          </a:prstGeom>
          <a:noFill/>
        </p:spPr>
      </p:pic>
      <p:sp>
        <p:nvSpPr>
          <p:cNvPr id="59399" name="Rectangle 7"/>
          <p:cNvSpPr>
            <a:spLocks noChangeArrowheads="1"/>
          </p:cNvSpPr>
          <p:nvPr/>
        </p:nvSpPr>
        <p:spPr bwMode="auto">
          <a:xfrm>
            <a:off x="2012950" y="939800"/>
            <a:ext cx="5403850" cy="641350"/>
          </a:xfrm>
          <a:prstGeom prst="rect">
            <a:avLst/>
          </a:prstGeom>
          <a:noFill/>
          <a:ln w="9525">
            <a:noFill/>
            <a:miter lim="800000"/>
            <a:headEnd/>
            <a:tailEnd/>
          </a:ln>
          <a:effectLst/>
        </p:spPr>
        <p:txBody>
          <a:bodyPr wrap="square" anchor="ctr">
            <a:spAutoFit/>
          </a:bodyPr>
          <a:lstStyle/>
          <a:p>
            <a:pPr algn="ctr" eaLnBrk="1" hangingPunct="1"/>
            <a:r>
              <a:rPr lang="en-US" sz="1800" dirty="0">
                <a:solidFill>
                  <a:srgbClr val="FFFF00"/>
                </a:solidFill>
              </a:rPr>
              <a:t>The amount of heat input required to raise the </a:t>
            </a:r>
          </a:p>
          <a:p>
            <a:pPr algn="ctr" eaLnBrk="1" hangingPunct="1"/>
            <a:r>
              <a:rPr lang="en-US" sz="1800" dirty="0">
                <a:solidFill>
                  <a:srgbClr val="FFFF00"/>
                </a:solidFill>
              </a:rPr>
              <a:t>temperature of a 1 g of a substance by 1</a:t>
            </a:r>
            <a:r>
              <a:rPr lang="en-US" sz="1800" baseline="30000" dirty="0">
                <a:solidFill>
                  <a:srgbClr val="FFFF00"/>
                </a:solidFill>
              </a:rPr>
              <a:t>o</a:t>
            </a:r>
            <a:r>
              <a:rPr lang="en-US" sz="1800" dirty="0">
                <a:solidFill>
                  <a:srgbClr val="FFFF00"/>
                </a:solidFill>
              </a:rPr>
              <a:t>C. </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500"/>
                                  </p:stCondLst>
                                  <p:childTnLst>
                                    <p:set>
                                      <p:cBhvr>
                                        <p:cTn id="6" dur="1" fill="hold">
                                          <p:stCondLst>
                                            <p:cond delay="0"/>
                                          </p:stCondLst>
                                        </p:cTn>
                                        <p:tgtEl>
                                          <p:spTgt spid="59395"/>
                                        </p:tgtEl>
                                        <p:attrNameLst>
                                          <p:attrName>style.visibility</p:attrName>
                                        </p:attrNameLst>
                                      </p:cBhvr>
                                      <p:to>
                                        <p:strVal val="visible"/>
                                      </p:to>
                                    </p:set>
                                    <p:animEffect transition="in" filter="fade">
                                      <p:cBhvr>
                                        <p:cTn id="7" dur="2000"/>
                                        <p:tgtEl>
                                          <p:spTgt spid="593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2246313" y="590550"/>
            <a:ext cx="5170487" cy="579438"/>
          </a:xfrm>
          <a:prstGeom prst="rect">
            <a:avLst/>
          </a:prstGeom>
          <a:noFill/>
          <a:ln w="9525">
            <a:noFill/>
            <a:miter lim="800000"/>
            <a:headEnd/>
            <a:tailEnd/>
          </a:ln>
          <a:effectLst/>
        </p:spPr>
        <p:txBody>
          <a:bodyPr wrap="square">
            <a:spAutoFit/>
          </a:bodyPr>
          <a:lstStyle/>
          <a:p>
            <a:r>
              <a:rPr lang="en-US" u="sng" dirty="0"/>
              <a:t>Heat capacity of Water</a:t>
            </a:r>
          </a:p>
        </p:txBody>
      </p:sp>
      <p:sp>
        <p:nvSpPr>
          <p:cNvPr id="10243" name="Text Box 3"/>
          <p:cNvSpPr txBox="1">
            <a:spLocks noChangeArrowheads="1"/>
          </p:cNvSpPr>
          <p:nvPr/>
        </p:nvSpPr>
        <p:spPr bwMode="auto">
          <a:xfrm>
            <a:off x="3719513" y="1504950"/>
            <a:ext cx="2020887" cy="1066800"/>
          </a:xfrm>
          <a:prstGeom prst="rect">
            <a:avLst/>
          </a:prstGeom>
          <a:noFill/>
          <a:ln w="9525">
            <a:noFill/>
            <a:miter lim="800000"/>
            <a:headEnd/>
            <a:tailEnd/>
          </a:ln>
          <a:effectLst/>
        </p:spPr>
        <p:txBody>
          <a:bodyPr wrap="square">
            <a:spAutoFit/>
          </a:bodyPr>
          <a:lstStyle/>
          <a:p>
            <a:pPr marL="342900" indent="-342900">
              <a:buFontTx/>
              <a:buAutoNum type="arabicPlain"/>
            </a:pPr>
            <a:r>
              <a:rPr lang="en-US" dirty="0">
                <a:solidFill>
                  <a:srgbClr val="99FF33"/>
                </a:solidFill>
              </a:rPr>
              <a:t> </a:t>
            </a:r>
            <a:r>
              <a:rPr lang="en-US" u="sng" dirty="0">
                <a:solidFill>
                  <a:srgbClr val="99FF33"/>
                </a:solidFill>
              </a:rPr>
              <a:t>Cal</a:t>
            </a:r>
          </a:p>
          <a:p>
            <a:pPr marL="342900" indent="-342900"/>
            <a:r>
              <a:rPr lang="en-US" dirty="0">
                <a:solidFill>
                  <a:srgbClr val="99FF33"/>
                </a:solidFill>
              </a:rPr>
              <a:t>   g </a:t>
            </a:r>
            <a:r>
              <a:rPr lang="en-US" b="1" baseline="30000" dirty="0">
                <a:solidFill>
                  <a:srgbClr val="99FF33"/>
                </a:solidFill>
              </a:rPr>
              <a:t>.</a:t>
            </a:r>
            <a:r>
              <a:rPr lang="en-US" dirty="0">
                <a:solidFill>
                  <a:srgbClr val="99FF33"/>
                </a:solidFill>
              </a:rPr>
              <a:t> </a:t>
            </a:r>
            <a:r>
              <a:rPr lang="en-US" baseline="30000" dirty="0" err="1">
                <a:solidFill>
                  <a:srgbClr val="99FF33"/>
                </a:solidFill>
              </a:rPr>
              <a:t>o</a:t>
            </a:r>
            <a:r>
              <a:rPr lang="en-US" dirty="0" err="1">
                <a:solidFill>
                  <a:srgbClr val="99FF33"/>
                </a:solidFill>
              </a:rPr>
              <a:t>C</a:t>
            </a:r>
            <a:endParaRPr lang="en-US" dirty="0">
              <a:solidFill>
                <a:srgbClr val="99FF33"/>
              </a:solidFill>
            </a:endParaRPr>
          </a:p>
        </p:txBody>
      </p:sp>
      <p:sp>
        <p:nvSpPr>
          <p:cNvPr id="10244" name="Text Box 4"/>
          <p:cNvSpPr txBox="1">
            <a:spLocks noChangeArrowheads="1"/>
          </p:cNvSpPr>
          <p:nvPr/>
        </p:nvSpPr>
        <p:spPr bwMode="auto">
          <a:xfrm>
            <a:off x="2257425" y="3062288"/>
            <a:ext cx="5244042" cy="1200329"/>
          </a:xfrm>
          <a:prstGeom prst="rect">
            <a:avLst/>
          </a:prstGeom>
          <a:noFill/>
          <a:ln w="9525">
            <a:noFill/>
            <a:miter lim="800000"/>
            <a:headEnd/>
            <a:tailEnd/>
          </a:ln>
          <a:effectLst/>
        </p:spPr>
        <p:txBody>
          <a:bodyPr wrap="square">
            <a:spAutoFit/>
          </a:bodyPr>
          <a:lstStyle/>
          <a:p>
            <a:pPr algn="ctr"/>
            <a:r>
              <a:rPr lang="en-US" sz="2400" dirty="0">
                <a:solidFill>
                  <a:srgbClr val="FFFF00"/>
                </a:solidFill>
              </a:rPr>
              <a:t>It requires 1 calorie of heat input </a:t>
            </a:r>
          </a:p>
          <a:p>
            <a:pPr algn="ctr"/>
            <a:r>
              <a:rPr lang="en-US" sz="2400" dirty="0">
                <a:solidFill>
                  <a:srgbClr val="FFFF00"/>
                </a:solidFill>
              </a:rPr>
              <a:t>to raise the temperature of 1 g</a:t>
            </a:r>
          </a:p>
          <a:p>
            <a:pPr algn="ctr"/>
            <a:r>
              <a:rPr lang="en-US" sz="2400" dirty="0">
                <a:solidFill>
                  <a:srgbClr val="FFFF00"/>
                </a:solidFill>
              </a:rPr>
              <a:t>of water by 1 degree Celsius</a:t>
            </a:r>
          </a:p>
        </p:txBody>
      </p:sp>
      <p:sp>
        <p:nvSpPr>
          <p:cNvPr id="10245" name="Text Box 5"/>
          <p:cNvSpPr txBox="1">
            <a:spLocks noChangeArrowheads="1"/>
          </p:cNvSpPr>
          <p:nvPr/>
        </p:nvSpPr>
        <p:spPr bwMode="auto">
          <a:xfrm>
            <a:off x="1906588" y="4673600"/>
            <a:ext cx="5933545" cy="579438"/>
          </a:xfrm>
          <a:prstGeom prst="rect">
            <a:avLst/>
          </a:prstGeom>
          <a:noFill/>
          <a:ln w="9525">
            <a:noFill/>
            <a:miter lim="800000"/>
            <a:headEnd/>
            <a:tailEnd/>
          </a:ln>
          <a:effectLst/>
        </p:spPr>
        <p:txBody>
          <a:bodyPr wrap="square">
            <a:spAutoFit/>
          </a:bodyPr>
          <a:lstStyle/>
          <a:p>
            <a:r>
              <a:rPr lang="en-US" dirty="0">
                <a:solidFill>
                  <a:srgbClr val="99FF33"/>
                </a:solidFill>
              </a:rPr>
              <a:t>1 g of water is equal to 1 </a:t>
            </a:r>
            <a:r>
              <a:rPr lang="en-US" dirty="0" err="1">
                <a:solidFill>
                  <a:srgbClr val="99FF33"/>
                </a:solidFill>
              </a:rPr>
              <a:t>mL</a:t>
            </a:r>
            <a:endParaRPr lang="en-US" dirty="0">
              <a:solidFill>
                <a:srgbClr val="99FF33"/>
              </a:solidFill>
            </a:endParaRPr>
          </a:p>
        </p:txBody>
      </p:sp>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1854200" y="600075"/>
            <a:ext cx="5511800" cy="579438"/>
          </a:xfrm>
          <a:prstGeom prst="rect">
            <a:avLst/>
          </a:prstGeom>
          <a:noFill/>
          <a:ln w="9525">
            <a:noFill/>
            <a:miter lim="800000"/>
            <a:headEnd/>
            <a:tailEnd/>
          </a:ln>
          <a:effectLst/>
        </p:spPr>
        <p:txBody>
          <a:bodyPr wrap="square">
            <a:spAutoFit/>
          </a:bodyPr>
          <a:lstStyle/>
          <a:p>
            <a:r>
              <a:rPr lang="en-US" b="1" u="sng"/>
              <a:t>Heat Capacity of Liquids</a:t>
            </a:r>
          </a:p>
        </p:txBody>
      </p:sp>
      <p:sp>
        <p:nvSpPr>
          <p:cNvPr id="11267" name="Text Box 3"/>
          <p:cNvSpPr txBox="1">
            <a:spLocks noChangeArrowheads="1"/>
          </p:cNvSpPr>
          <p:nvPr/>
        </p:nvSpPr>
        <p:spPr bwMode="auto">
          <a:xfrm>
            <a:off x="1660525" y="2046288"/>
            <a:ext cx="184150" cy="519112"/>
          </a:xfrm>
          <a:prstGeom prst="rect">
            <a:avLst/>
          </a:prstGeom>
          <a:noFill/>
          <a:ln w="9525">
            <a:noFill/>
            <a:miter lim="800000"/>
            <a:headEnd/>
            <a:tailEnd/>
          </a:ln>
          <a:effectLst/>
        </p:spPr>
        <p:txBody>
          <a:bodyPr wrap="none">
            <a:spAutoFit/>
          </a:bodyPr>
          <a:lstStyle/>
          <a:p>
            <a:endParaRPr lang="en-US" sz="2800"/>
          </a:p>
        </p:txBody>
      </p:sp>
      <p:sp>
        <p:nvSpPr>
          <p:cNvPr id="11268" name="Text Box 4"/>
          <p:cNvSpPr txBox="1">
            <a:spLocks noChangeArrowheads="1"/>
          </p:cNvSpPr>
          <p:nvPr/>
        </p:nvSpPr>
        <p:spPr bwMode="auto">
          <a:xfrm>
            <a:off x="1752599" y="1712913"/>
            <a:ext cx="6239933" cy="1800225"/>
          </a:xfrm>
          <a:prstGeom prst="rect">
            <a:avLst/>
          </a:prstGeom>
          <a:noFill/>
          <a:ln w="9525">
            <a:noFill/>
            <a:miter lim="800000"/>
            <a:headEnd/>
            <a:tailEnd/>
          </a:ln>
          <a:effectLst/>
        </p:spPr>
        <p:txBody>
          <a:bodyPr wrap="square">
            <a:spAutoFit/>
          </a:bodyPr>
          <a:lstStyle/>
          <a:p>
            <a:r>
              <a:rPr lang="en-US" sz="2800" b="1" dirty="0">
                <a:solidFill>
                  <a:srgbClr val="FFFF00"/>
                </a:solidFill>
              </a:rPr>
              <a:t>Water		1.00</a:t>
            </a:r>
            <a:r>
              <a:rPr lang="en-US" sz="2800" b="1" dirty="0">
                <a:solidFill>
                  <a:srgbClr val="66FF33"/>
                </a:solidFill>
              </a:rPr>
              <a:t>	   cal/</a:t>
            </a:r>
            <a:r>
              <a:rPr lang="en-US" sz="2800" b="1" dirty="0" err="1">
                <a:solidFill>
                  <a:srgbClr val="66FF33"/>
                </a:solidFill>
              </a:rPr>
              <a:t>g</a:t>
            </a:r>
            <a:r>
              <a:rPr lang="en-US" sz="2800" b="1" dirty="0" err="1">
                <a:solidFill>
                  <a:srgbClr val="66FF33"/>
                </a:solidFill>
                <a:latin typeface="Arial Unicode MS" pitchFamily="34" charset="-128"/>
                <a:ea typeface="Arial Unicode MS" pitchFamily="34" charset="-128"/>
                <a:cs typeface="Arial Unicode MS" pitchFamily="34" charset="-128"/>
              </a:rPr>
              <a:t>·</a:t>
            </a:r>
            <a:r>
              <a:rPr lang="en-US" sz="2800" b="1" baseline="30000" dirty="0" err="1">
                <a:solidFill>
                  <a:srgbClr val="66FF33"/>
                </a:solidFill>
              </a:rPr>
              <a:t>o</a:t>
            </a:r>
            <a:r>
              <a:rPr lang="en-US" sz="2800" b="1" dirty="0" err="1">
                <a:solidFill>
                  <a:srgbClr val="66FF33"/>
                </a:solidFill>
              </a:rPr>
              <a:t>C</a:t>
            </a:r>
            <a:r>
              <a:rPr lang="en-US" sz="2800" dirty="0">
                <a:solidFill>
                  <a:srgbClr val="66FF33"/>
                </a:solidFill>
              </a:rPr>
              <a:t>	</a:t>
            </a:r>
          </a:p>
          <a:p>
            <a:r>
              <a:rPr lang="en-US" sz="2800" dirty="0">
                <a:solidFill>
                  <a:srgbClr val="66FF33"/>
                </a:solidFill>
              </a:rPr>
              <a:t>Alcohol		0.52</a:t>
            </a:r>
          </a:p>
          <a:p>
            <a:r>
              <a:rPr lang="en-US" sz="2800" dirty="0">
                <a:solidFill>
                  <a:srgbClr val="66FF33"/>
                </a:solidFill>
              </a:rPr>
              <a:t>Oil			0.38</a:t>
            </a:r>
          </a:p>
          <a:p>
            <a:r>
              <a:rPr lang="en-US" sz="2800" dirty="0">
                <a:solidFill>
                  <a:srgbClr val="66FF33"/>
                </a:solidFill>
              </a:rPr>
              <a:t>Mercury		0.03</a:t>
            </a:r>
          </a:p>
        </p:txBody>
      </p:sp>
      <p:sp>
        <p:nvSpPr>
          <p:cNvPr id="11269" name="Text Box 5"/>
          <p:cNvSpPr txBox="1">
            <a:spLocks noChangeArrowheads="1"/>
          </p:cNvSpPr>
          <p:nvPr/>
        </p:nvSpPr>
        <p:spPr bwMode="auto">
          <a:xfrm>
            <a:off x="1450975" y="3956050"/>
            <a:ext cx="6592358" cy="1200329"/>
          </a:xfrm>
          <a:prstGeom prst="rect">
            <a:avLst/>
          </a:prstGeom>
          <a:noFill/>
          <a:ln w="9525">
            <a:noFill/>
            <a:miter lim="800000"/>
            <a:headEnd/>
            <a:tailEnd/>
          </a:ln>
          <a:effectLst/>
        </p:spPr>
        <p:txBody>
          <a:bodyPr wrap="square">
            <a:spAutoFit/>
          </a:bodyPr>
          <a:lstStyle/>
          <a:p>
            <a:pPr algn="ctr"/>
            <a:r>
              <a:rPr lang="en-US" sz="2400" dirty="0">
                <a:solidFill>
                  <a:srgbClr val="FFFF00"/>
                </a:solidFill>
              </a:rPr>
              <a:t>The amount of heat (calories) required </a:t>
            </a:r>
          </a:p>
          <a:p>
            <a:pPr algn="ctr"/>
            <a:r>
              <a:rPr lang="en-US" sz="2400" dirty="0">
                <a:solidFill>
                  <a:srgbClr val="FFFF00"/>
                </a:solidFill>
              </a:rPr>
              <a:t>raise the temperature of a given amount</a:t>
            </a:r>
          </a:p>
          <a:p>
            <a:pPr algn="ctr"/>
            <a:r>
              <a:rPr lang="en-US" sz="2400" dirty="0">
                <a:solidFill>
                  <a:srgbClr val="FFFF00"/>
                </a:solidFill>
              </a:rPr>
              <a:t>of a substance by 1</a:t>
            </a:r>
            <a:r>
              <a:rPr lang="en-US" sz="2400" baseline="30000" dirty="0">
                <a:solidFill>
                  <a:srgbClr val="FFFF00"/>
                </a:solidFill>
              </a:rPr>
              <a:t>o</a:t>
            </a:r>
            <a:r>
              <a:rPr lang="en-US" sz="2400" dirty="0">
                <a:solidFill>
                  <a:srgbClr val="FFFF00"/>
                </a:solidFill>
              </a:rPr>
              <a:t> Celsius.</a:t>
            </a:r>
          </a:p>
        </p:txBody>
      </p:sp>
    </p:spTree>
    <p:custDataLst>
      <p:tags r:id="rId1"/>
    </p:custData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1576387" y="460802"/>
            <a:ext cx="6517745" cy="830997"/>
          </a:xfrm>
          <a:prstGeom prst="rect">
            <a:avLst/>
          </a:prstGeom>
          <a:noFill/>
          <a:ln w="9525">
            <a:noFill/>
            <a:miter lim="800000"/>
            <a:headEnd/>
            <a:tailEnd/>
          </a:ln>
          <a:effectLst/>
        </p:spPr>
        <p:txBody>
          <a:bodyPr wrap="square" anchor="ctr">
            <a:spAutoFit/>
          </a:bodyPr>
          <a:lstStyle/>
          <a:p>
            <a:pPr algn="ctr" eaLnBrk="1" hangingPunct="1"/>
            <a:r>
              <a:rPr lang="en-US" sz="2400" dirty="0"/>
              <a:t>Temperatures of large standing bodies of </a:t>
            </a:r>
          </a:p>
          <a:p>
            <a:pPr algn="ctr" eaLnBrk="1" hangingPunct="1"/>
            <a:r>
              <a:rPr lang="en-US" sz="2400" dirty="0"/>
              <a:t>water remain relatively constant.  </a:t>
            </a:r>
          </a:p>
        </p:txBody>
      </p:sp>
      <p:pic>
        <p:nvPicPr>
          <p:cNvPr id="63491" name="Picture 3" descr="62472255-Beaver-Pond-in-the-Tet"/>
          <p:cNvPicPr>
            <a:picLocks noChangeAspect="1" noChangeArrowheads="1"/>
          </p:cNvPicPr>
          <p:nvPr/>
        </p:nvPicPr>
        <p:blipFill>
          <a:blip r:embed="rId3" cstate="print"/>
          <a:srcRect/>
          <a:stretch>
            <a:fillRect/>
          </a:stretch>
        </p:blipFill>
        <p:spPr bwMode="auto">
          <a:xfrm>
            <a:off x="2003425" y="1619250"/>
            <a:ext cx="4638675" cy="3086100"/>
          </a:xfrm>
          <a:prstGeom prst="rect">
            <a:avLst/>
          </a:prstGeom>
          <a:noFill/>
        </p:spPr>
      </p:pic>
      <p:sp>
        <p:nvSpPr>
          <p:cNvPr id="63492" name="Rectangle 4"/>
          <p:cNvSpPr>
            <a:spLocks noChangeArrowheads="1"/>
          </p:cNvSpPr>
          <p:nvPr/>
        </p:nvSpPr>
        <p:spPr bwMode="auto">
          <a:xfrm>
            <a:off x="1374245" y="5186363"/>
            <a:ext cx="6415087" cy="1200329"/>
          </a:xfrm>
          <a:prstGeom prst="rect">
            <a:avLst/>
          </a:prstGeom>
          <a:noFill/>
          <a:ln w="9525">
            <a:noFill/>
            <a:miter lim="800000"/>
            <a:headEnd/>
            <a:tailEnd/>
          </a:ln>
          <a:effectLst/>
        </p:spPr>
        <p:txBody>
          <a:bodyPr wrap="square">
            <a:spAutoFit/>
          </a:bodyPr>
          <a:lstStyle/>
          <a:p>
            <a:pPr algn="ctr"/>
            <a:r>
              <a:rPr lang="en-US" sz="2400" dirty="0">
                <a:solidFill>
                  <a:srgbClr val="FFFF00"/>
                </a:solidFill>
              </a:rPr>
              <a:t>This thermal buffering protects life on Earth from otherwise possibly lethal temperature fluctuations. </a:t>
            </a:r>
          </a:p>
        </p:txBody>
      </p:sp>
      <p:pic>
        <p:nvPicPr>
          <p:cNvPr id="63493" name="Picture 5" descr="the_ocean"/>
          <p:cNvPicPr>
            <a:picLocks noChangeAspect="1" noChangeArrowheads="1"/>
          </p:cNvPicPr>
          <p:nvPr/>
        </p:nvPicPr>
        <p:blipFill>
          <a:blip r:embed="rId4" cstate="print"/>
          <a:srcRect/>
          <a:stretch>
            <a:fillRect/>
          </a:stretch>
        </p:blipFill>
        <p:spPr bwMode="auto">
          <a:xfrm>
            <a:off x="1936750" y="1541463"/>
            <a:ext cx="4879975" cy="3273425"/>
          </a:xfrm>
          <a:prstGeom prst="rect">
            <a:avLst/>
          </a:prstGeom>
          <a:noFill/>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3493"/>
                                        </p:tgtEl>
                                        <p:attrNameLst>
                                          <p:attrName>style.visibility</p:attrName>
                                        </p:attrNameLst>
                                      </p:cBhvr>
                                      <p:to>
                                        <p:strVal val="visible"/>
                                      </p:to>
                                    </p:set>
                                    <p:animEffect transition="in" filter="fade">
                                      <p:cBhvr>
                                        <p:cTn id="7" dur="2000"/>
                                        <p:tgtEl>
                                          <p:spTgt spid="634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temperature_airs_200304_lrg"/>
          <p:cNvPicPr>
            <a:picLocks noChangeAspect="1" noChangeArrowheads="1"/>
          </p:cNvPicPr>
          <p:nvPr/>
        </p:nvPicPr>
        <p:blipFill>
          <a:blip r:embed="rId3" cstate="print"/>
          <a:srcRect/>
          <a:stretch>
            <a:fillRect/>
          </a:stretch>
        </p:blipFill>
        <p:spPr bwMode="auto">
          <a:xfrm>
            <a:off x="0" y="371475"/>
            <a:ext cx="9144000" cy="6115050"/>
          </a:xfrm>
          <a:prstGeom prst="rect">
            <a:avLst/>
          </a:prstGeom>
          <a:noFill/>
        </p:spPr>
      </p:pic>
      <p:sp>
        <p:nvSpPr>
          <p:cNvPr id="23556" name="Text Box 4"/>
          <p:cNvSpPr txBox="1">
            <a:spLocks noChangeArrowheads="1"/>
          </p:cNvSpPr>
          <p:nvPr/>
        </p:nvSpPr>
        <p:spPr bwMode="auto">
          <a:xfrm>
            <a:off x="3298825" y="2068513"/>
            <a:ext cx="735013" cy="366712"/>
          </a:xfrm>
          <a:prstGeom prst="rect">
            <a:avLst/>
          </a:prstGeom>
          <a:noFill/>
          <a:ln w="9525">
            <a:noFill/>
            <a:miter lim="800000"/>
            <a:headEnd/>
            <a:tailEnd/>
          </a:ln>
          <a:effectLst/>
        </p:spPr>
        <p:txBody>
          <a:bodyPr wrap="none">
            <a:spAutoFit/>
          </a:bodyPr>
          <a:lstStyle/>
          <a:p>
            <a:r>
              <a:rPr lang="en-US" sz="1800" b="1">
                <a:solidFill>
                  <a:srgbClr val="000000"/>
                </a:solidFill>
              </a:rPr>
              <a:t>80</a:t>
            </a:r>
            <a:r>
              <a:rPr lang="en-US" sz="1800" b="1" baseline="30000">
                <a:solidFill>
                  <a:srgbClr val="000000"/>
                </a:solidFill>
              </a:rPr>
              <a:t>o</a:t>
            </a:r>
            <a:r>
              <a:rPr lang="en-US" sz="1800" b="1">
                <a:solidFill>
                  <a:srgbClr val="000000"/>
                </a:solidFill>
              </a:rPr>
              <a:t> F</a:t>
            </a:r>
          </a:p>
        </p:txBody>
      </p:sp>
      <p:sp>
        <p:nvSpPr>
          <p:cNvPr id="23557" name="Text Box 5"/>
          <p:cNvSpPr txBox="1">
            <a:spLocks noChangeArrowheads="1"/>
          </p:cNvSpPr>
          <p:nvPr/>
        </p:nvSpPr>
        <p:spPr bwMode="auto">
          <a:xfrm>
            <a:off x="3984625" y="3656013"/>
            <a:ext cx="735013" cy="366712"/>
          </a:xfrm>
          <a:prstGeom prst="rect">
            <a:avLst/>
          </a:prstGeom>
          <a:noFill/>
          <a:ln w="9525">
            <a:noFill/>
            <a:miter lim="800000"/>
            <a:headEnd/>
            <a:tailEnd/>
          </a:ln>
          <a:effectLst/>
        </p:spPr>
        <p:txBody>
          <a:bodyPr wrap="none">
            <a:spAutoFit/>
          </a:bodyPr>
          <a:lstStyle/>
          <a:p>
            <a:r>
              <a:rPr lang="en-US" sz="1800" b="1">
                <a:solidFill>
                  <a:srgbClr val="000000"/>
                </a:solidFill>
              </a:rPr>
              <a:t>45</a:t>
            </a:r>
            <a:r>
              <a:rPr lang="en-US" sz="1800" b="1" baseline="30000">
                <a:solidFill>
                  <a:srgbClr val="000000"/>
                </a:solidFill>
              </a:rPr>
              <a:t>o</a:t>
            </a:r>
            <a:r>
              <a:rPr lang="en-US" sz="1800" b="1">
                <a:solidFill>
                  <a:srgbClr val="000000"/>
                </a:solidFill>
              </a:rPr>
              <a:t> F</a:t>
            </a:r>
          </a:p>
        </p:txBody>
      </p:sp>
      <p:sp>
        <p:nvSpPr>
          <p:cNvPr id="23558" name="Text Box 6"/>
          <p:cNvSpPr txBox="1">
            <a:spLocks noChangeArrowheads="1"/>
          </p:cNvSpPr>
          <p:nvPr/>
        </p:nvSpPr>
        <p:spPr bwMode="auto">
          <a:xfrm>
            <a:off x="4505325" y="1979613"/>
            <a:ext cx="862013" cy="366712"/>
          </a:xfrm>
          <a:prstGeom prst="rect">
            <a:avLst/>
          </a:prstGeom>
          <a:noFill/>
          <a:ln w="9525">
            <a:noFill/>
            <a:miter lim="800000"/>
            <a:headEnd/>
            <a:tailEnd/>
          </a:ln>
          <a:effectLst/>
        </p:spPr>
        <p:txBody>
          <a:bodyPr wrap="none">
            <a:spAutoFit/>
          </a:bodyPr>
          <a:lstStyle/>
          <a:p>
            <a:r>
              <a:rPr lang="en-US" sz="1800" b="1"/>
              <a:t>110</a:t>
            </a:r>
            <a:r>
              <a:rPr lang="en-US" sz="1800" b="1" baseline="30000"/>
              <a:t>o</a:t>
            </a:r>
            <a:r>
              <a:rPr lang="en-US" sz="1800" b="1"/>
              <a:t> F</a:t>
            </a:r>
          </a:p>
        </p:txBody>
      </p:sp>
      <p:sp>
        <p:nvSpPr>
          <p:cNvPr id="23559" name="Text Box 7"/>
          <p:cNvSpPr txBox="1">
            <a:spLocks noChangeArrowheads="1"/>
          </p:cNvSpPr>
          <p:nvPr/>
        </p:nvSpPr>
        <p:spPr bwMode="auto">
          <a:xfrm>
            <a:off x="2740025" y="1103313"/>
            <a:ext cx="735013" cy="366712"/>
          </a:xfrm>
          <a:prstGeom prst="rect">
            <a:avLst/>
          </a:prstGeom>
          <a:noFill/>
          <a:ln w="9525">
            <a:noFill/>
            <a:miter lim="800000"/>
            <a:headEnd/>
            <a:tailEnd/>
          </a:ln>
          <a:effectLst/>
        </p:spPr>
        <p:txBody>
          <a:bodyPr wrap="none">
            <a:spAutoFit/>
          </a:bodyPr>
          <a:lstStyle/>
          <a:p>
            <a:r>
              <a:rPr lang="en-US" sz="1800" b="1">
                <a:solidFill>
                  <a:srgbClr val="000000"/>
                </a:solidFill>
              </a:rPr>
              <a:t>45</a:t>
            </a:r>
            <a:r>
              <a:rPr lang="en-US" sz="1800" b="1" baseline="30000">
                <a:solidFill>
                  <a:srgbClr val="000000"/>
                </a:solidFill>
              </a:rPr>
              <a:t>o</a:t>
            </a:r>
            <a:r>
              <a:rPr lang="en-US" sz="1800" b="1">
                <a:solidFill>
                  <a:srgbClr val="000000"/>
                </a:solidFill>
              </a:rPr>
              <a:t> F</a:t>
            </a:r>
          </a:p>
        </p:txBody>
      </p:sp>
      <p:sp>
        <p:nvSpPr>
          <p:cNvPr id="23561" name="Rectangle 9"/>
          <p:cNvSpPr>
            <a:spLocks noChangeArrowheads="1"/>
          </p:cNvSpPr>
          <p:nvPr/>
        </p:nvSpPr>
        <p:spPr bwMode="auto">
          <a:xfrm>
            <a:off x="2336800" y="5097463"/>
            <a:ext cx="4470400" cy="1150937"/>
          </a:xfrm>
          <a:prstGeom prst="rect">
            <a:avLst/>
          </a:prstGeom>
          <a:solidFill>
            <a:srgbClr val="000000"/>
          </a:solidFill>
          <a:ln w="9525">
            <a:noFill/>
            <a:miter lim="800000"/>
            <a:headEnd/>
            <a:tailEnd/>
          </a:ln>
          <a:effectLst/>
        </p:spPr>
        <p:txBody>
          <a:bodyPr wrap="none" anchor="ctr"/>
          <a:lstStyle/>
          <a:p>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556"/>
                                        </p:tgtEl>
                                        <p:attrNameLst>
                                          <p:attrName>style.visibility</p:attrName>
                                        </p:attrNameLst>
                                      </p:cBhvr>
                                      <p:to>
                                        <p:strVal val="visible"/>
                                      </p:to>
                                    </p:set>
                                    <p:animEffect transition="in" filter="fade">
                                      <p:cBhvr>
                                        <p:cTn id="7" dur="2000"/>
                                        <p:tgtEl>
                                          <p:spTgt spid="2355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557"/>
                                        </p:tgtEl>
                                        <p:attrNameLst>
                                          <p:attrName>style.visibility</p:attrName>
                                        </p:attrNameLst>
                                      </p:cBhvr>
                                      <p:to>
                                        <p:strVal val="visible"/>
                                      </p:to>
                                    </p:set>
                                    <p:animEffect transition="in" filter="fade">
                                      <p:cBhvr>
                                        <p:cTn id="10" dur="2000"/>
                                        <p:tgtEl>
                                          <p:spTgt spid="2355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559"/>
                                        </p:tgtEl>
                                        <p:attrNameLst>
                                          <p:attrName>style.visibility</p:attrName>
                                        </p:attrNameLst>
                                      </p:cBhvr>
                                      <p:to>
                                        <p:strVal val="visible"/>
                                      </p:to>
                                    </p:set>
                                    <p:animEffect transition="in" filter="fade">
                                      <p:cBhvr>
                                        <p:cTn id="13" dur="2000"/>
                                        <p:tgtEl>
                                          <p:spTgt spid="2355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3558"/>
                                        </p:tgtEl>
                                        <p:attrNameLst>
                                          <p:attrName>style.visibility</p:attrName>
                                        </p:attrNameLst>
                                      </p:cBhvr>
                                      <p:to>
                                        <p:strVal val="visible"/>
                                      </p:to>
                                    </p:set>
                                    <p:animEffect transition="in" filter="fade">
                                      <p:cBhvr>
                                        <p:cTn id="18" dur="2000"/>
                                        <p:tgtEl>
                                          <p:spTgt spid="235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p:bldP spid="23557" grpId="0"/>
      <p:bldP spid="23558" grpId="0"/>
      <p:bldP spid="2355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Line 2"/>
          <p:cNvSpPr>
            <a:spLocks noChangeShapeType="1"/>
          </p:cNvSpPr>
          <p:nvPr/>
        </p:nvSpPr>
        <p:spPr bwMode="auto">
          <a:xfrm>
            <a:off x="3497263" y="2403475"/>
            <a:ext cx="4818062" cy="0"/>
          </a:xfrm>
          <a:prstGeom prst="line">
            <a:avLst/>
          </a:prstGeom>
          <a:noFill/>
          <a:ln w="9525">
            <a:noFill/>
            <a:round/>
            <a:headEnd/>
            <a:tailEnd/>
          </a:ln>
          <a:effectLst/>
        </p:spPr>
        <p:txBody>
          <a:bodyPr/>
          <a:lstStyle/>
          <a:p>
            <a:endParaRPr lang="en-US"/>
          </a:p>
        </p:txBody>
      </p:sp>
      <p:sp>
        <p:nvSpPr>
          <p:cNvPr id="24579" name="Line 3"/>
          <p:cNvSpPr>
            <a:spLocks noChangeShapeType="1"/>
          </p:cNvSpPr>
          <p:nvPr/>
        </p:nvSpPr>
        <p:spPr bwMode="auto">
          <a:xfrm>
            <a:off x="8416925" y="1471613"/>
            <a:ext cx="0" cy="4121150"/>
          </a:xfrm>
          <a:prstGeom prst="line">
            <a:avLst/>
          </a:prstGeom>
          <a:noFill/>
          <a:ln w="9525">
            <a:noFill/>
            <a:round/>
            <a:headEnd/>
            <a:tailEnd/>
          </a:ln>
          <a:effectLst/>
        </p:spPr>
        <p:txBody>
          <a:bodyPr/>
          <a:lstStyle/>
          <a:p>
            <a:endParaRPr lang="en-US"/>
          </a:p>
        </p:txBody>
      </p:sp>
      <p:sp>
        <p:nvSpPr>
          <p:cNvPr id="24580" name="Text Box 4"/>
          <p:cNvSpPr txBox="1">
            <a:spLocks noChangeArrowheads="1"/>
          </p:cNvSpPr>
          <p:nvPr/>
        </p:nvSpPr>
        <p:spPr bwMode="auto">
          <a:xfrm>
            <a:off x="1212849" y="2843213"/>
            <a:ext cx="6779683" cy="946150"/>
          </a:xfrm>
          <a:prstGeom prst="rect">
            <a:avLst/>
          </a:prstGeom>
          <a:noFill/>
          <a:ln w="9525">
            <a:noFill/>
            <a:miter lim="800000"/>
            <a:headEnd/>
            <a:tailEnd/>
          </a:ln>
          <a:effectLst/>
        </p:spPr>
        <p:txBody>
          <a:bodyPr wrap="square">
            <a:spAutoFit/>
          </a:bodyPr>
          <a:lstStyle/>
          <a:p>
            <a:r>
              <a:rPr lang="en-US" sz="2800" dirty="0">
                <a:solidFill>
                  <a:srgbClr val="FFFF00"/>
                </a:solidFill>
              </a:rPr>
              <a:t>Why does Florida typically receive rain</a:t>
            </a:r>
          </a:p>
          <a:p>
            <a:r>
              <a:rPr lang="en-US" sz="2800" dirty="0">
                <a:solidFill>
                  <a:srgbClr val="FFFF00"/>
                </a:solidFill>
              </a:rPr>
              <a:t>  in the afternoon during the summer?</a:t>
            </a:r>
          </a:p>
        </p:txBody>
      </p:sp>
      <p:sp>
        <p:nvSpPr>
          <p:cNvPr id="24581" name="Text Box 5"/>
          <p:cNvSpPr txBox="1">
            <a:spLocks noChangeArrowheads="1"/>
          </p:cNvSpPr>
          <p:nvPr/>
        </p:nvSpPr>
        <p:spPr bwMode="auto">
          <a:xfrm>
            <a:off x="1128713" y="1827213"/>
            <a:ext cx="7016220" cy="579437"/>
          </a:xfrm>
          <a:prstGeom prst="rect">
            <a:avLst/>
          </a:prstGeom>
          <a:noFill/>
          <a:ln w="9525">
            <a:noFill/>
            <a:miter lim="800000"/>
            <a:headEnd/>
            <a:tailEnd/>
          </a:ln>
          <a:effectLst/>
        </p:spPr>
        <p:txBody>
          <a:bodyPr wrap="square">
            <a:spAutoFit/>
          </a:bodyPr>
          <a:lstStyle/>
          <a:p>
            <a:r>
              <a:rPr lang="en-US" u="sng" dirty="0"/>
              <a:t>Heat Capacity and Florida Climate</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580"/>
                                        </p:tgtEl>
                                        <p:attrNameLst>
                                          <p:attrName>style.visibility</p:attrName>
                                        </p:attrNameLst>
                                      </p:cBhvr>
                                      <p:to>
                                        <p:strVal val="visible"/>
                                      </p:to>
                                    </p:set>
                                    <p:animEffect transition="in" filter="fade">
                                      <p:cBhvr>
                                        <p:cTn id="7" dur="2000"/>
                                        <p:tgtEl>
                                          <p:spTgt spid="245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620713" y="1387475"/>
            <a:ext cx="8269287" cy="519113"/>
          </a:xfrm>
          <a:prstGeom prst="rect">
            <a:avLst/>
          </a:prstGeom>
          <a:noFill/>
          <a:ln w="9525">
            <a:noFill/>
            <a:miter lim="800000"/>
            <a:headEnd/>
            <a:tailEnd/>
          </a:ln>
          <a:effectLst/>
        </p:spPr>
        <p:txBody>
          <a:bodyPr wrap="square">
            <a:spAutoFit/>
          </a:bodyPr>
          <a:lstStyle/>
          <a:p>
            <a:r>
              <a:rPr lang="en-US" sz="2800" dirty="0">
                <a:solidFill>
                  <a:srgbClr val="FFFF00"/>
                </a:solidFill>
              </a:rPr>
              <a:t>Warm air can hold more moisture than cold air.</a:t>
            </a:r>
          </a:p>
        </p:txBody>
      </p:sp>
      <p:sp>
        <p:nvSpPr>
          <p:cNvPr id="26627" name="Text Box 3"/>
          <p:cNvSpPr txBox="1">
            <a:spLocks noChangeArrowheads="1"/>
          </p:cNvSpPr>
          <p:nvPr/>
        </p:nvSpPr>
        <p:spPr bwMode="auto">
          <a:xfrm>
            <a:off x="3073400" y="2046288"/>
            <a:ext cx="2905369" cy="519112"/>
          </a:xfrm>
          <a:prstGeom prst="rect">
            <a:avLst/>
          </a:prstGeom>
          <a:noFill/>
          <a:ln w="9525">
            <a:noFill/>
            <a:miter lim="800000"/>
            <a:headEnd/>
            <a:tailEnd/>
          </a:ln>
          <a:effectLst/>
        </p:spPr>
        <p:txBody>
          <a:bodyPr wrap="square">
            <a:spAutoFit/>
          </a:bodyPr>
          <a:lstStyle/>
          <a:p>
            <a:r>
              <a:rPr lang="en-US" sz="2800" dirty="0">
                <a:solidFill>
                  <a:srgbClr val="00FF00"/>
                </a:solidFill>
              </a:rPr>
              <a:t>Warm air rises</a:t>
            </a:r>
          </a:p>
        </p:txBody>
      </p:sp>
      <p:sp>
        <p:nvSpPr>
          <p:cNvPr id="26628" name="Text Box 4"/>
          <p:cNvSpPr txBox="1">
            <a:spLocks noChangeArrowheads="1"/>
          </p:cNvSpPr>
          <p:nvPr/>
        </p:nvSpPr>
        <p:spPr bwMode="auto">
          <a:xfrm>
            <a:off x="261938" y="3621088"/>
            <a:ext cx="8882062" cy="519112"/>
          </a:xfrm>
          <a:prstGeom prst="rect">
            <a:avLst/>
          </a:prstGeom>
          <a:noFill/>
          <a:ln w="9525">
            <a:noFill/>
            <a:miter lim="800000"/>
            <a:headEnd/>
            <a:tailEnd/>
          </a:ln>
          <a:effectLst/>
        </p:spPr>
        <p:txBody>
          <a:bodyPr wrap="square">
            <a:spAutoFit/>
          </a:bodyPr>
          <a:lstStyle/>
          <a:p>
            <a:r>
              <a:rPr lang="en-US" sz="2800" dirty="0">
                <a:solidFill>
                  <a:srgbClr val="FFFF00"/>
                </a:solidFill>
              </a:rPr>
              <a:t>Cooling reduces the amount of water the air can hold</a:t>
            </a:r>
          </a:p>
        </p:txBody>
      </p:sp>
      <p:sp>
        <p:nvSpPr>
          <p:cNvPr id="26629" name="Text Box 5"/>
          <p:cNvSpPr txBox="1">
            <a:spLocks noChangeArrowheads="1"/>
          </p:cNvSpPr>
          <p:nvPr/>
        </p:nvSpPr>
        <p:spPr bwMode="auto">
          <a:xfrm>
            <a:off x="1144588" y="4484688"/>
            <a:ext cx="7032258" cy="519112"/>
          </a:xfrm>
          <a:prstGeom prst="rect">
            <a:avLst/>
          </a:prstGeom>
          <a:noFill/>
          <a:ln w="9525">
            <a:noFill/>
            <a:miter lim="800000"/>
            <a:headEnd/>
            <a:tailEnd/>
          </a:ln>
          <a:effectLst/>
        </p:spPr>
        <p:txBody>
          <a:bodyPr wrap="square">
            <a:spAutoFit/>
          </a:bodyPr>
          <a:lstStyle/>
          <a:p>
            <a:r>
              <a:rPr lang="en-US" sz="2800" dirty="0">
                <a:solidFill>
                  <a:srgbClr val="00FF00"/>
                </a:solidFill>
              </a:rPr>
              <a:t>Water condenses from the air as rainfall</a:t>
            </a:r>
          </a:p>
        </p:txBody>
      </p:sp>
      <p:sp>
        <p:nvSpPr>
          <p:cNvPr id="26630" name="Text Box 6"/>
          <p:cNvSpPr txBox="1">
            <a:spLocks noChangeArrowheads="1"/>
          </p:cNvSpPr>
          <p:nvPr/>
        </p:nvSpPr>
        <p:spPr bwMode="auto">
          <a:xfrm>
            <a:off x="3565525" y="541338"/>
            <a:ext cx="1538288" cy="579437"/>
          </a:xfrm>
          <a:prstGeom prst="rect">
            <a:avLst/>
          </a:prstGeom>
          <a:noFill/>
          <a:ln w="9525">
            <a:noFill/>
            <a:miter lim="800000"/>
            <a:headEnd/>
            <a:tailEnd/>
          </a:ln>
          <a:effectLst/>
        </p:spPr>
        <p:txBody>
          <a:bodyPr wrap="none">
            <a:spAutoFit/>
          </a:bodyPr>
          <a:lstStyle/>
          <a:p>
            <a:r>
              <a:rPr lang="en-US" u="sng"/>
              <a:t>Rainfall</a:t>
            </a:r>
          </a:p>
        </p:txBody>
      </p:sp>
      <p:sp>
        <p:nvSpPr>
          <p:cNvPr id="26631" name="Text Box 7"/>
          <p:cNvSpPr txBox="1">
            <a:spLocks noChangeArrowheads="1"/>
          </p:cNvSpPr>
          <p:nvPr/>
        </p:nvSpPr>
        <p:spPr bwMode="auto">
          <a:xfrm>
            <a:off x="1296988" y="2860675"/>
            <a:ext cx="6879858" cy="519113"/>
          </a:xfrm>
          <a:prstGeom prst="rect">
            <a:avLst/>
          </a:prstGeom>
          <a:noFill/>
          <a:ln w="9525">
            <a:noFill/>
            <a:miter lim="800000"/>
            <a:headEnd/>
            <a:tailEnd/>
          </a:ln>
          <a:effectLst/>
        </p:spPr>
        <p:txBody>
          <a:bodyPr wrap="square">
            <a:spAutoFit/>
          </a:bodyPr>
          <a:lstStyle/>
          <a:p>
            <a:r>
              <a:rPr lang="en-US" sz="2800" dirty="0">
                <a:solidFill>
                  <a:srgbClr val="00FF00"/>
                </a:solidFill>
              </a:rPr>
              <a:t>When warm air rises, it eventually cools.</a:t>
            </a:r>
          </a:p>
        </p:txBody>
      </p:sp>
      <p:grpSp>
        <p:nvGrpSpPr>
          <p:cNvPr id="26632" name="Group 8"/>
          <p:cNvGrpSpPr>
            <a:grpSpLocks/>
          </p:cNvGrpSpPr>
          <p:nvPr/>
        </p:nvGrpSpPr>
        <p:grpSpPr bwMode="auto">
          <a:xfrm>
            <a:off x="815936" y="589206"/>
            <a:ext cx="7142162" cy="5516563"/>
            <a:chOff x="896" y="261"/>
            <a:chExt cx="4499" cy="3475"/>
          </a:xfrm>
        </p:grpSpPr>
        <p:pic>
          <p:nvPicPr>
            <p:cNvPr id="26633" name="Picture 9" descr="pilanesberg-hot-air-balloon-ride"/>
            <p:cNvPicPr>
              <a:picLocks noChangeAspect="1" noChangeArrowheads="1"/>
            </p:cNvPicPr>
            <p:nvPr/>
          </p:nvPicPr>
          <p:blipFill>
            <a:blip r:embed="rId3" cstate="print"/>
            <a:srcRect/>
            <a:stretch>
              <a:fillRect/>
            </a:stretch>
          </p:blipFill>
          <p:spPr bwMode="auto">
            <a:xfrm>
              <a:off x="1083" y="851"/>
              <a:ext cx="4312" cy="2885"/>
            </a:xfrm>
            <a:prstGeom prst="rect">
              <a:avLst/>
            </a:prstGeom>
            <a:noFill/>
          </p:spPr>
        </p:pic>
        <p:pic>
          <p:nvPicPr>
            <p:cNvPr id="26634" name="Picture 10" descr="Hot Air Balloon in flight"/>
            <p:cNvPicPr>
              <a:picLocks noChangeAspect="1" noChangeArrowheads="1"/>
            </p:cNvPicPr>
            <p:nvPr/>
          </p:nvPicPr>
          <p:blipFill>
            <a:blip r:embed="rId4" cstate="print"/>
            <a:srcRect/>
            <a:stretch>
              <a:fillRect/>
            </a:stretch>
          </p:blipFill>
          <p:spPr bwMode="auto">
            <a:xfrm>
              <a:off x="896" y="261"/>
              <a:ext cx="1835" cy="1376"/>
            </a:xfrm>
            <a:prstGeom prst="rect">
              <a:avLst/>
            </a:prstGeom>
            <a:noFill/>
          </p:spPr>
        </p:pic>
      </p:gr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fade">
                                      <p:cBhvr>
                                        <p:cTn id="7" dur="2000"/>
                                        <p:tgtEl>
                                          <p:spTgt spid="266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627"/>
                                        </p:tgtEl>
                                        <p:attrNameLst>
                                          <p:attrName>style.visibility</p:attrName>
                                        </p:attrNameLst>
                                      </p:cBhvr>
                                      <p:to>
                                        <p:strVal val="visible"/>
                                      </p:to>
                                    </p:set>
                                    <p:animEffect transition="in" filter="fade">
                                      <p:cBhvr>
                                        <p:cTn id="12" dur="2000"/>
                                        <p:tgtEl>
                                          <p:spTgt spid="266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632"/>
                                        </p:tgtEl>
                                        <p:attrNameLst>
                                          <p:attrName>style.visibility</p:attrName>
                                        </p:attrNameLst>
                                      </p:cBhvr>
                                      <p:to>
                                        <p:strVal val="visible"/>
                                      </p:to>
                                    </p:set>
                                    <p:animEffect transition="in" filter="fade">
                                      <p:cBhvr>
                                        <p:cTn id="17" dur="2000"/>
                                        <p:tgtEl>
                                          <p:spTgt spid="2663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2000"/>
                                        <p:tgtEl>
                                          <p:spTgt spid="26632"/>
                                        </p:tgtEl>
                                      </p:cBhvr>
                                    </p:animEffect>
                                    <p:set>
                                      <p:cBhvr>
                                        <p:cTn id="22" dur="1" fill="hold">
                                          <p:stCondLst>
                                            <p:cond delay="1999"/>
                                          </p:stCondLst>
                                        </p:cTn>
                                        <p:tgtEl>
                                          <p:spTgt spid="2663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6631"/>
                                        </p:tgtEl>
                                        <p:attrNameLst>
                                          <p:attrName>style.visibility</p:attrName>
                                        </p:attrNameLst>
                                      </p:cBhvr>
                                      <p:to>
                                        <p:strVal val="visible"/>
                                      </p:to>
                                    </p:set>
                                    <p:animEffect transition="in" filter="fade">
                                      <p:cBhvr>
                                        <p:cTn id="27" dur="2000"/>
                                        <p:tgtEl>
                                          <p:spTgt spid="2663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6628"/>
                                        </p:tgtEl>
                                        <p:attrNameLst>
                                          <p:attrName>style.visibility</p:attrName>
                                        </p:attrNameLst>
                                      </p:cBhvr>
                                      <p:to>
                                        <p:strVal val="visible"/>
                                      </p:to>
                                    </p:set>
                                    <p:animEffect transition="in" filter="fade">
                                      <p:cBhvr>
                                        <p:cTn id="32" dur="2000"/>
                                        <p:tgtEl>
                                          <p:spTgt spid="2662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6629"/>
                                        </p:tgtEl>
                                        <p:attrNameLst>
                                          <p:attrName>style.visibility</p:attrName>
                                        </p:attrNameLst>
                                      </p:cBhvr>
                                      <p:to>
                                        <p:strVal val="visible"/>
                                      </p:to>
                                    </p:set>
                                    <p:animEffect transition="in" filter="fade">
                                      <p:cBhvr>
                                        <p:cTn id="37" dur="2000"/>
                                        <p:tgtEl>
                                          <p:spTgt spid="266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P spid="26627" grpId="0"/>
      <p:bldP spid="26628" grpId="0"/>
      <p:bldP spid="26629" grpId="0"/>
      <p:bldP spid="2663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map2"/>
          <p:cNvPicPr>
            <a:picLocks noChangeAspect="1" noChangeArrowheads="1"/>
          </p:cNvPicPr>
          <p:nvPr/>
        </p:nvPicPr>
        <p:blipFill>
          <a:blip r:embed="rId3" cstate="print">
            <a:clrChange>
              <a:clrFrom>
                <a:srgbClr val="000000"/>
              </a:clrFrom>
              <a:clrTo>
                <a:srgbClr val="000000">
                  <a:alpha val="0"/>
                </a:srgbClr>
              </a:clrTo>
            </a:clrChange>
          </a:blip>
          <a:srcRect l="42007" t="32405" r="14870" b="12912"/>
          <a:stretch>
            <a:fillRect/>
          </a:stretch>
        </p:blipFill>
        <p:spPr bwMode="auto">
          <a:xfrm rot="-2537001">
            <a:off x="3275013" y="2149475"/>
            <a:ext cx="2209800" cy="2057400"/>
          </a:xfrm>
          <a:prstGeom prst="rect">
            <a:avLst/>
          </a:prstGeom>
          <a:noFill/>
        </p:spPr>
      </p:pic>
      <p:sp>
        <p:nvSpPr>
          <p:cNvPr id="68611" name="Text Box 3"/>
          <p:cNvSpPr txBox="1">
            <a:spLocks noChangeArrowheads="1"/>
          </p:cNvSpPr>
          <p:nvPr/>
        </p:nvSpPr>
        <p:spPr bwMode="auto">
          <a:xfrm>
            <a:off x="5649913" y="2832100"/>
            <a:ext cx="422275" cy="579438"/>
          </a:xfrm>
          <a:prstGeom prst="rect">
            <a:avLst/>
          </a:prstGeom>
          <a:noFill/>
          <a:ln w="9525">
            <a:noFill/>
            <a:miter lim="800000"/>
            <a:headEnd/>
            <a:tailEnd/>
          </a:ln>
          <a:effectLst/>
        </p:spPr>
        <p:txBody>
          <a:bodyPr wrap="none">
            <a:spAutoFit/>
          </a:bodyPr>
          <a:lstStyle/>
          <a:p>
            <a:r>
              <a:rPr lang="en-US"/>
              <a:t>+</a:t>
            </a:r>
          </a:p>
        </p:txBody>
      </p:sp>
      <p:sp>
        <p:nvSpPr>
          <p:cNvPr id="68612" name="Text Box 4"/>
          <p:cNvSpPr txBox="1">
            <a:spLocks noChangeArrowheads="1"/>
          </p:cNvSpPr>
          <p:nvPr/>
        </p:nvSpPr>
        <p:spPr bwMode="auto">
          <a:xfrm>
            <a:off x="4013200" y="4254500"/>
            <a:ext cx="422275" cy="579438"/>
          </a:xfrm>
          <a:prstGeom prst="rect">
            <a:avLst/>
          </a:prstGeom>
          <a:noFill/>
          <a:ln w="9525">
            <a:noFill/>
            <a:miter lim="800000"/>
            <a:headEnd/>
            <a:tailEnd/>
          </a:ln>
          <a:effectLst/>
        </p:spPr>
        <p:txBody>
          <a:bodyPr wrap="none">
            <a:spAutoFit/>
          </a:bodyPr>
          <a:lstStyle/>
          <a:p>
            <a:r>
              <a:rPr lang="en-US"/>
              <a:t>+</a:t>
            </a:r>
          </a:p>
        </p:txBody>
      </p:sp>
      <p:sp>
        <p:nvSpPr>
          <p:cNvPr id="68613" name="Text Box 5"/>
          <p:cNvSpPr txBox="1">
            <a:spLocks noChangeArrowheads="1"/>
          </p:cNvSpPr>
          <p:nvPr/>
        </p:nvSpPr>
        <p:spPr bwMode="auto">
          <a:xfrm>
            <a:off x="3389313" y="1817688"/>
            <a:ext cx="341312" cy="579437"/>
          </a:xfrm>
          <a:prstGeom prst="rect">
            <a:avLst/>
          </a:prstGeom>
          <a:noFill/>
          <a:ln w="9525">
            <a:noFill/>
            <a:miter lim="800000"/>
            <a:headEnd/>
            <a:tailEnd/>
          </a:ln>
          <a:effectLst/>
        </p:spPr>
        <p:txBody>
          <a:bodyPr>
            <a:spAutoFit/>
          </a:bodyPr>
          <a:lstStyle/>
          <a:p>
            <a:r>
              <a:rPr lang="en-US"/>
              <a:t>_</a:t>
            </a:r>
          </a:p>
        </p:txBody>
      </p:sp>
      <p:sp>
        <p:nvSpPr>
          <p:cNvPr id="68615" name="Text Box 7"/>
          <p:cNvSpPr txBox="1">
            <a:spLocks noChangeArrowheads="1"/>
          </p:cNvSpPr>
          <p:nvPr/>
        </p:nvSpPr>
        <p:spPr bwMode="auto">
          <a:xfrm>
            <a:off x="3581400" y="457200"/>
            <a:ext cx="3276600" cy="641350"/>
          </a:xfrm>
          <a:prstGeom prst="rect">
            <a:avLst/>
          </a:prstGeom>
          <a:noFill/>
          <a:ln w="9525">
            <a:noFill/>
            <a:miter lim="800000"/>
            <a:headEnd/>
            <a:tailEnd/>
          </a:ln>
          <a:effectLst/>
        </p:spPr>
        <p:txBody>
          <a:bodyPr wrap="square">
            <a:spAutoFit/>
          </a:bodyPr>
          <a:lstStyle/>
          <a:p>
            <a:r>
              <a:rPr lang="en-US" sz="3600" b="1" u="sng" dirty="0"/>
              <a:t>Polarity</a:t>
            </a:r>
          </a:p>
        </p:txBody>
      </p:sp>
      <p:sp>
        <p:nvSpPr>
          <p:cNvPr id="68616" name="Text Box 8"/>
          <p:cNvSpPr txBox="1">
            <a:spLocks noChangeArrowheads="1"/>
          </p:cNvSpPr>
          <p:nvPr/>
        </p:nvSpPr>
        <p:spPr bwMode="auto">
          <a:xfrm>
            <a:off x="5187950" y="3757613"/>
            <a:ext cx="422275" cy="579437"/>
          </a:xfrm>
          <a:prstGeom prst="rect">
            <a:avLst/>
          </a:prstGeom>
          <a:noFill/>
          <a:ln w="9525">
            <a:noFill/>
            <a:miter lim="800000"/>
            <a:headEnd/>
            <a:tailEnd/>
          </a:ln>
          <a:effectLst/>
        </p:spPr>
        <p:txBody>
          <a:bodyPr wrap="none">
            <a:spAutoFit/>
          </a:bodyPr>
          <a:lstStyle/>
          <a:p>
            <a:r>
              <a:rPr lang="en-US"/>
              <a:t>+</a:t>
            </a:r>
          </a:p>
        </p:txBody>
      </p:sp>
      <p:sp>
        <p:nvSpPr>
          <p:cNvPr id="68617" name="Text Box 9"/>
          <p:cNvSpPr txBox="1">
            <a:spLocks noChangeArrowheads="1"/>
          </p:cNvSpPr>
          <p:nvPr/>
        </p:nvSpPr>
        <p:spPr bwMode="auto">
          <a:xfrm>
            <a:off x="3527425" y="5272088"/>
            <a:ext cx="2704042" cy="457200"/>
          </a:xfrm>
          <a:prstGeom prst="rect">
            <a:avLst/>
          </a:prstGeom>
          <a:noFill/>
          <a:ln w="9525">
            <a:noFill/>
            <a:miter lim="800000"/>
            <a:headEnd/>
            <a:tailEnd/>
          </a:ln>
          <a:effectLst/>
        </p:spPr>
        <p:txBody>
          <a:bodyPr wrap="square">
            <a:spAutoFit/>
          </a:bodyPr>
          <a:lstStyle/>
          <a:p>
            <a:r>
              <a:rPr lang="en-US" sz="2400" dirty="0">
                <a:solidFill>
                  <a:srgbClr val="00FF00"/>
                </a:solidFill>
              </a:rPr>
              <a:t>Electric Dipole</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68611"/>
                                        </p:tgtEl>
                                      </p:cBhvr>
                                    </p:animEffect>
                                    <p:set>
                                      <p:cBhvr>
                                        <p:cTn id="7" dur="1" fill="hold">
                                          <p:stCondLst>
                                            <p:cond delay="1999"/>
                                          </p:stCondLst>
                                        </p:cTn>
                                        <p:tgtEl>
                                          <p:spTgt spid="68611"/>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2000"/>
                                        <p:tgtEl>
                                          <p:spTgt spid="68612"/>
                                        </p:tgtEl>
                                      </p:cBhvr>
                                    </p:animEffect>
                                    <p:set>
                                      <p:cBhvr>
                                        <p:cTn id="10" dur="1" fill="hold">
                                          <p:stCondLst>
                                            <p:cond delay="1999"/>
                                          </p:stCondLst>
                                        </p:cTn>
                                        <p:tgtEl>
                                          <p:spTgt spid="68612"/>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68616"/>
                                        </p:tgtEl>
                                        <p:attrNameLst>
                                          <p:attrName>style.visibility</p:attrName>
                                        </p:attrNameLst>
                                      </p:cBhvr>
                                      <p:to>
                                        <p:strVal val="visible"/>
                                      </p:to>
                                    </p:set>
                                    <p:animEffect transition="in" filter="fade">
                                      <p:cBhvr>
                                        <p:cTn id="13" dur="2000"/>
                                        <p:tgtEl>
                                          <p:spTgt spid="686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8617"/>
                                        </p:tgtEl>
                                        <p:attrNameLst>
                                          <p:attrName>style.visibility</p:attrName>
                                        </p:attrNameLst>
                                      </p:cBhvr>
                                      <p:to>
                                        <p:strVal val="visible"/>
                                      </p:to>
                                    </p:set>
                                    <p:animEffect transition="in" filter="fade">
                                      <p:cBhvr>
                                        <p:cTn id="16" dur="2000"/>
                                        <p:tgtEl>
                                          <p:spTgt spid="686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p:bldP spid="68612" grpId="0"/>
      <p:bldP spid="68616" grpId="0"/>
      <p:bldP spid="686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1779588" y="2303463"/>
            <a:ext cx="6128279" cy="946150"/>
          </a:xfrm>
          <a:prstGeom prst="rect">
            <a:avLst/>
          </a:prstGeom>
          <a:noFill/>
          <a:ln w="9525">
            <a:noFill/>
            <a:miter lim="800000"/>
            <a:headEnd/>
            <a:tailEnd/>
          </a:ln>
          <a:effectLst/>
        </p:spPr>
        <p:txBody>
          <a:bodyPr wrap="square">
            <a:spAutoFit/>
          </a:bodyPr>
          <a:lstStyle/>
          <a:p>
            <a:r>
              <a:rPr lang="en-US" sz="2800" dirty="0">
                <a:solidFill>
                  <a:srgbClr val="66FF33"/>
                </a:solidFill>
              </a:rPr>
              <a:t>Air will move from areas of high</a:t>
            </a:r>
          </a:p>
          <a:p>
            <a:r>
              <a:rPr lang="en-US" sz="2800" dirty="0">
                <a:solidFill>
                  <a:srgbClr val="66FF33"/>
                </a:solidFill>
              </a:rPr>
              <a:t>pressure to areas of low pressure.</a:t>
            </a:r>
          </a:p>
        </p:txBody>
      </p:sp>
      <p:sp>
        <p:nvSpPr>
          <p:cNvPr id="27651" name="Text Box 3"/>
          <p:cNvSpPr txBox="1">
            <a:spLocks noChangeArrowheads="1"/>
          </p:cNvSpPr>
          <p:nvPr/>
        </p:nvSpPr>
        <p:spPr bwMode="auto">
          <a:xfrm>
            <a:off x="773112" y="1438275"/>
            <a:ext cx="8370887" cy="519113"/>
          </a:xfrm>
          <a:prstGeom prst="rect">
            <a:avLst/>
          </a:prstGeom>
          <a:noFill/>
          <a:ln w="9525">
            <a:noFill/>
            <a:miter lim="800000"/>
            <a:headEnd/>
            <a:tailEnd/>
          </a:ln>
          <a:effectLst/>
        </p:spPr>
        <p:txBody>
          <a:bodyPr wrap="square">
            <a:spAutoFit/>
          </a:bodyPr>
          <a:lstStyle/>
          <a:p>
            <a:r>
              <a:rPr lang="en-US" sz="2800" dirty="0"/>
              <a:t>Air moves in response to differences in pressure.</a:t>
            </a:r>
          </a:p>
        </p:txBody>
      </p:sp>
      <p:sp>
        <p:nvSpPr>
          <p:cNvPr id="27652" name="Text Box 4"/>
          <p:cNvSpPr txBox="1">
            <a:spLocks noChangeArrowheads="1"/>
          </p:cNvSpPr>
          <p:nvPr/>
        </p:nvSpPr>
        <p:spPr bwMode="auto">
          <a:xfrm>
            <a:off x="2871787" y="3573463"/>
            <a:ext cx="3410479" cy="579437"/>
          </a:xfrm>
          <a:prstGeom prst="rect">
            <a:avLst/>
          </a:prstGeom>
          <a:noFill/>
          <a:ln w="9525">
            <a:noFill/>
            <a:miter lim="800000"/>
            <a:headEnd/>
            <a:tailEnd/>
          </a:ln>
          <a:effectLst/>
        </p:spPr>
        <p:txBody>
          <a:bodyPr wrap="square">
            <a:spAutoFit/>
          </a:bodyPr>
          <a:lstStyle/>
          <a:p>
            <a:r>
              <a:rPr lang="en-US" dirty="0">
                <a:solidFill>
                  <a:srgbClr val="FFFF00"/>
                </a:solidFill>
              </a:rPr>
              <a:t>Try breathing.</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fade">
                                      <p:cBhvr>
                                        <p:cTn id="7" dur="2000"/>
                                        <p:tgtEl>
                                          <p:spTgt spid="27650"/>
                                        </p:tgtEl>
                                      </p:cBhvr>
                                    </p:animEffect>
                                  </p:childTnLst>
                                </p:cTn>
                              </p:par>
                            </p:childTnLst>
                          </p:cTn>
                        </p:par>
                        <p:par>
                          <p:cTn id="8" fill="hold">
                            <p:stCondLst>
                              <p:cond delay="2000"/>
                            </p:stCondLst>
                            <p:childTnLst>
                              <p:par>
                                <p:cTn id="9" presetID="10" presetClass="entr" presetSubtype="0" fill="hold" grpId="0" nodeType="afterEffect">
                                  <p:stCondLst>
                                    <p:cond delay="1000"/>
                                  </p:stCondLst>
                                  <p:childTnLst>
                                    <p:set>
                                      <p:cBhvr>
                                        <p:cTn id="10" dur="1" fill="hold">
                                          <p:stCondLst>
                                            <p:cond delay="0"/>
                                          </p:stCondLst>
                                        </p:cTn>
                                        <p:tgtEl>
                                          <p:spTgt spid="27652"/>
                                        </p:tgtEl>
                                        <p:attrNameLst>
                                          <p:attrName>style.visibility</p:attrName>
                                        </p:attrNameLst>
                                      </p:cBhvr>
                                      <p:to>
                                        <p:strVal val="visible"/>
                                      </p:to>
                                    </p:set>
                                    <p:animEffect transition="in" filter="fade">
                                      <p:cBhvr>
                                        <p:cTn id="11" dur="2000"/>
                                        <p:tgtEl>
                                          <p:spTgt spid="276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P spid="2765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33" name="Picture 9" descr="q56breathediag"/>
          <p:cNvPicPr>
            <a:picLocks noChangeAspect="1" noChangeArrowheads="1"/>
          </p:cNvPicPr>
          <p:nvPr/>
        </p:nvPicPr>
        <p:blipFill>
          <a:blip r:embed="rId3" cstate="print"/>
          <a:srcRect/>
          <a:stretch>
            <a:fillRect/>
          </a:stretch>
        </p:blipFill>
        <p:spPr bwMode="auto">
          <a:xfrm>
            <a:off x="5943600" y="935038"/>
            <a:ext cx="2362200" cy="2571750"/>
          </a:xfrm>
          <a:prstGeom prst="rect">
            <a:avLst/>
          </a:prstGeom>
          <a:noFill/>
        </p:spPr>
      </p:pic>
      <p:pic>
        <p:nvPicPr>
          <p:cNvPr id="77835" name="Picture 11" descr="respiratory"/>
          <p:cNvPicPr>
            <a:picLocks noChangeAspect="1" noChangeArrowheads="1"/>
          </p:cNvPicPr>
          <p:nvPr/>
        </p:nvPicPr>
        <p:blipFill>
          <a:blip r:embed="rId4" cstate="print"/>
          <a:srcRect/>
          <a:stretch>
            <a:fillRect/>
          </a:stretch>
        </p:blipFill>
        <p:spPr bwMode="auto">
          <a:xfrm>
            <a:off x="931863" y="1027113"/>
            <a:ext cx="4124325" cy="4784725"/>
          </a:xfrm>
          <a:prstGeom prst="rect">
            <a:avLst/>
          </a:prstGeom>
          <a:noFill/>
        </p:spPr>
      </p:pic>
      <p:grpSp>
        <p:nvGrpSpPr>
          <p:cNvPr id="77839" name="Group 15"/>
          <p:cNvGrpSpPr>
            <a:grpSpLocks/>
          </p:cNvGrpSpPr>
          <p:nvPr/>
        </p:nvGrpSpPr>
        <p:grpSpPr bwMode="auto">
          <a:xfrm>
            <a:off x="5614988" y="3873500"/>
            <a:ext cx="2830512" cy="1898650"/>
            <a:chOff x="3537" y="2440"/>
            <a:chExt cx="1783" cy="1196"/>
          </a:xfrm>
        </p:grpSpPr>
        <p:sp>
          <p:nvSpPr>
            <p:cNvPr id="77838" name="Rectangle 14"/>
            <p:cNvSpPr>
              <a:spLocks noChangeArrowheads="1"/>
            </p:cNvSpPr>
            <p:nvPr/>
          </p:nvSpPr>
          <p:spPr bwMode="auto">
            <a:xfrm rot="-2021404">
              <a:off x="3863" y="2933"/>
              <a:ext cx="989" cy="50"/>
            </a:xfrm>
            <a:prstGeom prst="rect">
              <a:avLst/>
            </a:prstGeom>
            <a:solidFill>
              <a:schemeClr val="tx2"/>
            </a:solidFill>
            <a:ln w="9525">
              <a:solidFill>
                <a:schemeClr val="tx1"/>
              </a:solidFill>
              <a:miter lim="800000"/>
              <a:headEnd/>
              <a:tailEnd/>
            </a:ln>
            <a:effectLst/>
          </p:spPr>
          <p:txBody>
            <a:bodyPr wrap="none" anchor="ctr"/>
            <a:lstStyle/>
            <a:p>
              <a:endParaRPr lang="en-US"/>
            </a:p>
          </p:txBody>
        </p:sp>
        <p:pic>
          <p:nvPicPr>
            <p:cNvPr id="77837" name="Picture 13" descr="100ml-plastic-syringe-954-p"/>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537" y="2440"/>
              <a:ext cx="1783" cy="1196"/>
            </a:xfrm>
            <a:prstGeom prst="rect">
              <a:avLst/>
            </a:prstGeom>
            <a:noFill/>
          </p:spPr>
        </p:pic>
      </p:grpSp>
    </p:spTree>
    <p:custDataLst>
      <p:tags r:id="rId1"/>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05"/>
          <p:cNvPicPr>
            <a:picLocks noChangeAspect="1" noChangeArrowheads="1"/>
          </p:cNvPicPr>
          <p:nvPr/>
        </p:nvPicPr>
        <p:blipFill>
          <a:blip r:embed="rId3" cstate="print"/>
          <a:srcRect/>
          <a:stretch>
            <a:fillRect/>
          </a:stretch>
        </p:blipFill>
        <p:spPr bwMode="auto">
          <a:xfrm>
            <a:off x="1293813" y="422275"/>
            <a:ext cx="6164262" cy="6164263"/>
          </a:xfrm>
          <a:prstGeom prst="rect">
            <a:avLst/>
          </a:prstGeom>
          <a:noFill/>
        </p:spPr>
      </p:pic>
      <p:grpSp>
        <p:nvGrpSpPr>
          <p:cNvPr id="28675" name="Group 3"/>
          <p:cNvGrpSpPr>
            <a:grpSpLocks/>
          </p:cNvGrpSpPr>
          <p:nvPr/>
        </p:nvGrpSpPr>
        <p:grpSpPr bwMode="auto">
          <a:xfrm>
            <a:off x="5299075" y="998538"/>
            <a:ext cx="1450975" cy="3146425"/>
            <a:chOff x="3360" y="800"/>
            <a:chExt cx="914" cy="1982"/>
          </a:xfrm>
        </p:grpSpPr>
        <p:sp>
          <p:nvSpPr>
            <p:cNvPr id="28676" name="AutoShape 4"/>
            <p:cNvSpPr>
              <a:spLocks noChangeArrowheads="1"/>
            </p:cNvSpPr>
            <p:nvPr/>
          </p:nvSpPr>
          <p:spPr bwMode="auto">
            <a:xfrm rot="-678136">
              <a:off x="3467" y="1280"/>
              <a:ext cx="615" cy="306"/>
            </a:xfrm>
            <a:prstGeom prst="rightArrow">
              <a:avLst>
                <a:gd name="adj1" fmla="val 50000"/>
                <a:gd name="adj2" fmla="val 50245"/>
              </a:avLst>
            </a:prstGeom>
            <a:solidFill>
              <a:schemeClr val="accent1"/>
            </a:solidFill>
            <a:ln w="9525">
              <a:solidFill>
                <a:schemeClr val="tx1"/>
              </a:solidFill>
              <a:miter lim="800000"/>
              <a:headEnd/>
              <a:tailEnd/>
            </a:ln>
            <a:effectLst/>
          </p:spPr>
          <p:txBody>
            <a:bodyPr wrap="none" anchor="ctr"/>
            <a:lstStyle/>
            <a:p>
              <a:endParaRPr lang="en-US"/>
            </a:p>
          </p:txBody>
        </p:sp>
        <p:sp>
          <p:nvSpPr>
            <p:cNvPr id="28677" name="AutoShape 5"/>
            <p:cNvSpPr>
              <a:spLocks noChangeArrowheads="1"/>
            </p:cNvSpPr>
            <p:nvPr/>
          </p:nvSpPr>
          <p:spPr bwMode="auto">
            <a:xfrm rot="-678136">
              <a:off x="3638" y="1974"/>
              <a:ext cx="615" cy="306"/>
            </a:xfrm>
            <a:prstGeom prst="rightArrow">
              <a:avLst>
                <a:gd name="adj1" fmla="val 50000"/>
                <a:gd name="adj2" fmla="val 50245"/>
              </a:avLst>
            </a:prstGeom>
            <a:solidFill>
              <a:schemeClr val="accent1"/>
            </a:solidFill>
            <a:ln w="9525">
              <a:solidFill>
                <a:schemeClr val="tx1"/>
              </a:solidFill>
              <a:miter lim="800000"/>
              <a:headEnd/>
              <a:tailEnd/>
            </a:ln>
            <a:effectLst/>
          </p:spPr>
          <p:txBody>
            <a:bodyPr wrap="none" anchor="ctr"/>
            <a:lstStyle/>
            <a:p>
              <a:endParaRPr lang="en-US"/>
            </a:p>
          </p:txBody>
        </p:sp>
        <p:sp>
          <p:nvSpPr>
            <p:cNvPr id="28678" name="AutoShape 6"/>
            <p:cNvSpPr>
              <a:spLocks noChangeArrowheads="1"/>
            </p:cNvSpPr>
            <p:nvPr/>
          </p:nvSpPr>
          <p:spPr bwMode="auto">
            <a:xfrm rot="-1655476">
              <a:off x="3360" y="800"/>
              <a:ext cx="615" cy="306"/>
            </a:xfrm>
            <a:prstGeom prst="rightArrow">
              <a:avLst>
                <a:gd name="adj1" fmla="val 50000"/>
                <a:gd name="adj2" fmla="val 50245"/>
              </a:avLst>
            </a:prstGeom>
            <a:solidFill>
              <a:schemeClr val="accent1"/>
            </a:solidFill>
            <a:ln w="9525">
              <a:solidFill>
                <a:schemeClr val="tx1"/>
              </a:solidFill>
              <a:miter lim="800000"/>
              <a:headEnd/>
              <a:tailEnd/>
            </a:ln>
            <a:effectLst/>
          </p:spPr>
          <p:txBody>
            <a:bodyPr wrap="none" anchor="ctr"/>
            <a:lstStyle/>
            <a:p>
              <a:endParaRPr lang="en-US"/>
            </a:p>
          </p:txBody>
        </p:sp>
        <p:sp>
          <p:nvSpPr>
            <p:cNvPr id="28679" name="AutoShape 7"/>
            <p:cNvSpPr>
              <a:spLocks noChangeArrowheads="1"/>
            </p:cNvSpPr>
            <p:nvPr/>
          </p:nvSpPr>
          <p:spPr bwMode="auto">
            <a:xfrm rot="777523">
              <a:off x="3659" y="2476"/>
              <a:ext cx="615" cy="306"/>
            </a:xfrm>
            <a:prstGeom prst="rightArrow">
              <a:avLst>
                <a:gd name="adj1" fmla="val 50000"/>
                <a:gd name="adj2" fmla="val 50245"/>
              </a:avLst>
            </a:prstGeom>
            <a:solidFill>
              <a:schemeClr val="accent1"/>
            </a:solidFill>
            <a:ln w="9525">
              <a:solidFill>
                <a:schemeClr val="tx1"/>
              </a:solidFill>
              <a:miter lim="800000"/>
              <a:headEnd/>
              <a:tailEnd/>
            </a:ln>
            <a:effectLst/>
          </p:spPr>
          <p:txBody>
            <a:bodyPr wrap="none" anchor="ctr"/>
            <a:lstStyle/>
            <a:p>
              <a:endParaRPr lang="en-US"/>
            </a:p>
          </p:txBody>
        </p:sp>
      </p:grpSp>
      <p:grpSp>
        <p:nvGrpSpPr>
          <p:cNvPr id="28680" name="Group 8"/>
          <p:cNvGrpSpPr>
            <a:grpSpLocks/>
          </p:cNvGrpSpPr>
          <p:nvPr/>
        </p:nvGrpSpPr>
        <p:grpSpPr bwMode="auto">
          <a:xfrm>
            <a:off x="1811338" y="828675"/>
            <a:ext cx="2120900" cy="4965700"/>
            <a:chOff x="1163" y="693"/>
            <a:chExt cx="1336" cy="3128"/>
          </a:xfrm>
        </p:grpSpPr>
        <p:sp>
          <p:nvSpPr>
            <p:cNvPr id="28681" name="AutoShape 9"/>
            <p:cNvSpPr>
              <a:spLocks noChangeArrowheads="1"/>
            </p:cNvSpPr>
            <p:nvPr/>
          </p:nvSpPr>
          <p:spPr bwMode="auto">
            <a:xfrm rot="-678136">
              <a:off x="1163" y="1718"/>
              <a:ext cx="615" cy="306"/>
            </a:xfrm>
            <a:prstGeom prst="rightArrow">
              <a:avLst>
                <a:gd name="adj1" fmla="val 50000"/>
                <a:gd name="adj2" fmla="val 50245"/>
              </a:avLst>
            </a:prstGeom>
            <a:solidFill>
              <a:srgbClr val="008000"/>
            </a:solidFill>
            <a:ln w="9525">
              <a:solidFill>
                <a:schemeClr val="tx1"/>
              </a:solidFill>
              <a:miter lim="800000"/>
              <a:headEnd/>
              <a:tailEnd/>
            </a:ln>
            <a:effectLst/>
          </p:spPr>
          <p:txBody>
            <a:bodyPr wrap="none" anchor="ctr"/>
            <a:lstStyle/>
            <a:p>
              <a:endParaRPr lang="en-US"/>
            </a:p>
          </p:txBody>
        </p:sp>
        <p:sp>
          <p:nvSpPr>
            <p:cNvPr id="28682" name="AutoShape 10"/>
            <p:cNvSpPr>
              <a:spLocks noChangeArrowheads="1"/>
            </p:cNvSpPr>
            <p:nvPr/>
          </p:nvSpPr>
          <p:spPr bwMode="auto">
            <a:xfrm rot="-678136">
              <a:off x="1226" y="2635"/>
              <a:ext cx="615" cy="306"/>
            </a:xfrm>
            <a:prstGeom prst="rightArrow">
              <a:avLst>
                <a:gd name="adj1" fmla="val 50000"/>
                <a:gd name="adj2" fmla="val 50245"/>
              </a:avLst>
            </a:prstGeom>
            <a:solidFill>
              <a:srgbClr val="008000"/>
            </a:solidFill>
            <a:ln w="9525">
              <a:solidFill>
                <a:schemeClr val="tx1"/>
              </a:solidFill>
              <a:miter lim="800000"/>
              <a:headEnd/>
              <a:tailEnd/>
            </a:ln>
            <a:effectLst/>
          </p:spPr>
          <p:txBody>
            <a:bodyPr wrap="none" anchor="ctr"/>
            <a:lstStyle/>
            <a:p>
              <a:endParaRPr lang="en-US"/>
            </a:p>
          </p:txBody>
        </p:sp>
        <p:sp>
          <p:nvSpPr>
            <p:cNvPr id="28683" name="AutoShape 11"/>
            <p:cNvSpPr>
              <a:spLocks noChangeArrowheads="1"/>
            </p:cNvSpPr>
            <p:nvPr/>
          </p:nvSpPr>
          <p:spPr bwMode="auto">
            <a:xfrm rot="344142">
              <a:off x="1207" y="1088"/>
              <a:ext cx="615" cy="306"/>
            </a:xfrm>
            <a:prstGeom prst="rightArrow">
              <a:avLst>
                <a:gd name="adj1" fmla="val 50000"/>
                <a:gd name="adj2" fmla="val 50245"/>
              </a:avLst>
            </a:prstGeom>
            <a:solidFill>
              <a:srgbClr val="008000"/>
            </a:solidFill>
            <a:ln w="9525">
              <a:solidFill>
                <a:schemeClr val="tx1"/>
              </a:solidFill>
              <a:miter lim="800000"/>
              <a:headEnd/>
              <a:tailEnd/>
            </a:ln>
            <a:effectLst/>
          </p:spPr>
          <p:txBody>
            <a:bodyPr wrap="none" anchor="ctr"/>
            <a:lstStyle/>
            <a:p>
              <a:endParaRPr lang="en-US"/>
            </a:p>
          </p:txBody>
        </p:sp>
        <p:sp>
          <p:nvSpPr>
            <p:cNvPr id="28684" name="AutoShape 12"/>
            <p:cNvSpPr>
              <a:spLocks noChangeArrowheads="1"/>
            </p:cNvSpPr>
            <p:nvPr/>
          </p:nvSpPr>
          <p:spPr bwMode="auto">
            <a:xfrm rot="-1655476">
              <a:off x="1494" y="3094"/>
              <a:ext cx="615" cy="306"/>
            </a:xfrm>
            <a:prstGeom prst="rightArrow">
              <a:avLst>
                <a:gd name="adj1" fmla="val 50000"/>
                <a:gd name="adj2" fmla="val 50245"/>
              </a:avLst>
            </a:prstGeom>
            <a:solidFill>
              <a:srgbClr val="008000"/>
            </a:solidFill>
            <a:ln w="9525">
              <a:solidFill>
                <a:schemeClr val="tx1"/>
              </a:solidFill>
              <a:miter lim="800000"/>
              <a:headEnd/>
              <a:tailEnd/>
            </a:ln>
            <a:effectLst/>
          </p:spPr>
          <p:txBody>
            <a:bodyPr wrap="none" anchor="ctr"/>
            <a:lstStyle/>
            <a:p>
              <a:endParaRPr lang="en-US"/>
            </a:p>
          </p:txBody>
        </p:sp>
        <p:sp>
          <p:nvSpPr>
            <p:cNvPr id="28685" name="AutoShape 13"/>
            <p:cNvSpPr>
              <a:spLocks noChangeArrowheads="1"/>
            </p:cNvSpPr>
            <p:nvPr/>
          </p:nvSpPr>
          <p:spPr bwMode="auto">
            <a:xfrm rot="1415891">
              <a:off x="1516" y="693"/>
              <a:ext cx="615" cy="306"/>
            </a:xfrm>
            <a:prstGeom prst="rightArrow">
              <a:avLst>
                <a:gd name="adj1" fmla="val 50000"/>
                <a:gd name="adj2" fmla="val 50245"/>
              </a:avLst>
            </a:prstGeom>
            <a:solidFill>
              <a:srgbClr val="008000"/>
            </a:solidFill>
            <a:ln w="9525">
              <a:solidFill>
                <a:schemeClr val="tx1"/>
              </a:solidFill>
              <a:miter lim="800000"/>
              <a:headEnd/>
              <a:tailEnd/>
            </a:ln>
            <a:effectLst/>
          </p:spPr>
          <p:txBody>
            <a:bodyPr wrap="none" anchor="ctr"/>
            <a:lstStyle/>
            <a:p>
              <a:endParaRPr lang="en-US"/>
            </a:p>
          </p:txBody>
        </p:sp>
        <p:sp>
          <p:nvSpPr>
            <p:cNvPr id="28686" name="AutoShape 14"/>
            <p:cNvSpPr>
              <a:spLocks noChangeArrowheads="1"/>
            </p:cNvSpPr>
            <p:nvPr/>
          </p:nvSpPr>
          <p:spPr bwMode="auto">
            <a:xfrm rot="-3356763">
              <a:off x="2038" y="3361"/>
              <a:ext cx="615" cy="306"/>
            </a:xfrm>
            <a:prstGeom prst="rightArrow">
              <a:avLst>
                <a:gd name="adj1" fmla="val 50000"/>
                <a:gd name="adj2" fmla="val 50245"/>
              </a:avLst>
            </a:prstGeom>
            <a:solidFill>
              <a:srgbClr val="008000"/>
            </a:solidFill>
            <a:ln w="9525">
              <a:solidFill>
                <a:schemeClr val="tx1"/>
              </a:solidFill>
              <a:miter lim="800000"/>
              <a:headEnd/>
              <a:tailEnd/>
            </a:ln>
            <a:effectLst/>
          </p:spPr>
          <p:txBody>
            <a:bodyPr wrap="none" anchor="ctr"/>
            <a:lstStyle/>
            <a:p>
              <a:endParaRPr lang="en-US"/>
            </a:p>
          </p:txBody>
        </p:sp>
      </p:grpSp>
      <p:sp>
        <p:nvSpPr>
          <p:cNvPr id="28687" name="Text Box 15"/>
          <p:cNvSpPr txBox="1">
            <a:spLocks noChangeArrowheads="1"/>
          </p:cNvSpPr>
          <p:nvPr/>
        </p:nvSpPr>
        <p:spPr bwMode="auto">
          <a:xfrm>
            <a:off x="3074987" y="1814513"/>
            <a:ext cx="1683279" cy="701675"/>
          </a:xfrm>
          <a:prstGeom prst="rect">
            <a:avLst/>
          </a:prstGeom>
          <a:noFill/>
          <a:ln w="9525">
            <a:noFill/>
            <a:miter lim="800000"/>
            <a:headEnd/>
            <a:tailEnd/>
          </a:ln>
          <a:effectLst/>
        </p:spPr>
        <p:txBody>
          <a:bodyPr wrap="square">
            <a:spAutoFit/>
          </a:bodyPr>
          <a:lstStyle/>
          <a:p>
            <a:r>
              <a:rPr lang="en-US" sz="2000" dirty="0">
                <a:solidFill>
                  <a:schemeClr val="bg1"/>
                </a:solidFill>
              </a:rPr>
              <a:t>Low </a:t>
            </a:r>
          </a:p>
          <a:p>
            <a:r>
              <a:rPr lang="en-US" sz="2000" dirty="0">
                <a:solidFill>
                  <a:schemeClr val="bg1"/>
                </a:solidFill>
              </a:rPr>
              <a:t>Pressure</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8675"/>
                                        </p:tgtEl>
                                        <p:attrNameLst>
                                          <p:attrName>style.visibility</p:attrName>
                                        </p:attrNameLst>
                                      </p:cBhvr>
                                      <p:to>
                                        <p:strVal val="visible"/>
                                      </p:to>
                                    </p:set>
                                    <p:animEffect transition="in" filter="wipe(left)">
                                      <p:cBhvr>
                                        <p:cTn id="7" dur="2000"/>
                                        <p:tgtEl>
                                          <p:spTgt spid="2867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8680"/>
                                        </p:tgtEl>
                                        <p:attrNameLst>
                                          <p:attrName>style.visibility</p:attrName>
                                        </p:attrNameLst>
                                      </p:cBhvr>
                                      <p:to>
                                        <p:strVal val="visible"/>
                                      </p:to>
                                    </p:set>
                                    <p:animEffect transition="in" filter="wipe(left)">
                                      <p:cBhvr>
                                        <p:cTn id="12" dur="2000"/>
                                        <p:tgtEl>
                                          <p:spTgt spid="2868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8687"/>
                                        </p:tgtEl>
                                        <p:attrNameLst>
                                          <p:attrName>style.visibility</p:attrName>
                                        </p:attrNameLst>
                                      </p:cBhvr>
                                      <p:to>
                                        <p:strVal val="visible"/>
                                      </p:to>
                                    </p:set>
                                    <p:animEffect transition="in" filter="fade">
                                      <p:cBhvr>
                                        <p:cTn id="17" dur="2000"/>
                                        <p:tgtEl>
                                          <p:spTgt spid="286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1920874" y="3044825"/>
            <a:ext cx="6105525" cy="1800225"/>
          </a:xfrm>
          <a:prstGeom prst="rect">
            <a:avLst/>
          </a:prstGeom>
          <a:noFill/>
          <a:ln w="9525">
            <a:noFill/>
            <a:miter lim="800000"/>
            <a:headEnd/>
            <a:tailEnd/>
          </a:ln>
          <a:effectLst/>
        </p:spPr>
        <p:txBody>
          <a:bodyPr wrap="square">
            <a:spAutoFit/>
          </a:bodyPr>
          <a:lstStyle/>
          <a:p>
            <a:r>
              <a:rPr lang="en-US" sz="2800" b="1" dirty="0">
                <a:solidFill>
                  <a:srgbClr val="FFFF00"/>
                </a:solidFill>
              </a:rPr>
              <a:t>Water		1.00</a:t>
            </a:r>
            <a:r>
              <a:rPr lang="en-US" sz="2800" b="1" dirty="0">
                <a:solidFill>
                  <a:srgbClr val="66FF33"/>
                </a:solidFill>
              </a:rPr>
              <a:t>	   cal/</a:t>
            </a:r>
            <a:r>
              <a:rPr lang="en-US" sz="2800" b="1" dirty="0" err="1">
                <a:solidFill>
                  <a:srgbClr val="66FF33"/>
                </a:solidFill>
              </a:rPr>
              <a:t>g</a:t>
            </a:r>
            <a:r>
              <a:rPr lang="en-US" sz="2800" b="1" dirty="0" err="1">
                <a:solidFill>
                  <a:srgbClr val="66FF33"/>
                </a:solidFill>
                <a:latin typeface="Arial Unicode MS" pitchFamily="34" charset="-128"/>
                <a:ea typeface="Arial Unicode MS" pitchFamily="34" charset="-128"/>
                <a:cs typeface="Arial Unicode MS" pitchFamily="34" charset="-128"/>
              </a:rPr>
              <a:t>·</a:t>
            </a:r>
            <a:r>
              <a:rPr lang="en-US" sz="2800" b="1" baseline="30000" dirty="0" err="1">
                <a:solidFill>
                  <a:srgbClr val="66FF33"/>
                </a:solidFill>
              </a:rPr>
              <a:t>o</a:t>
            </a:r>
            <a:r>
              <a:rPr lang="en-US" sz="2800" b="1" dirty="0" err="1">
                <a:solidFill>
                  <a:srgbClr val="66FF33"/>
                </a:solidFill>
              </a:rPr>
              <a:t>C</a:t>
            </a:r>
            <a:r>
              <a:rPr lang="en-US" sz="2800" dirty="0">
                <a:solidFill>
                  <a:srgbClr val="66FF33"/>
                </a:solidFill>
              </a:rPr>
              <a:t>	</a:t>
            </a:r>
          </a:p>
          <a:p>
            <a:r>
              <a:rPr lang="en-US" sz="2800" dirty="0">
                <a:solidFill>
                  <a:srgbClr val="66FF33"/>
                </a:solidFill>
              </a:rPr>
              <a:t>Asphalt		0.22</a:t>
            </a:r>
          </a:p>
          <a:p>
            <a:r>
              <a:rPr lang="en-US" sz="2800" dirty="0">
                <a:solidFill>
                  <a:srgbClr val="66FF33"/>
                </a:solidFill>
              </a:rPr>
              <a:t>Sand			0.19</a:t>
            </a:r>
          </a:p>
          <a:p>
            <a:r>
              <a:rPr lang="en-US" sz="2800" dirty="0">
                <a:solidFill>
                  <a:srgbClr val="66FF33"/>
                </a:solidFill>
              </a:rPr>
              <a:t>Vegetation		0.85</a:t>
            </a:r>
          </a:p>
        </p:txBody>
      </p:sp>
      <p:sp>
        <p:nvSpPr>
          <p:cNvPr id="15363" name="Text Box 3"/>
          <p:cNvSpPr txBox="1">
            <a:spLocks noChangeArrowheads="1"/>
          </p:cNvSpPr>
          <p:nvPr/>
        </p:nvSpPr>
        <p:spPr bwMode="auto">
          <a:xfrm>
            <a:off x="2601913" y="2197100"/>
            <a:ext cx="3680354" cy="579438"/>
          </a:xfrm>
          <a:prstGeom prst="rect">
            <a:avLst/>
          </a:prstGeom>
          <a:noFill/>
          <a:ln w="9525">
            <a:noFill/>
            <a:miter lim="800000"/>
            <a:headEnd/>
            <a:tailEnd/>
          </a:ln>
          <a:effectLst/>
        </p:spPr>
        <p:txBody>
          <a:bodyPr wrap="square">
            <a:spAutoFit/>
          </a:bodyPr>
          <a:lstStyle/>
          <a:p>
            <a:r>
              <a:rPr lang="en-US" u="sng" dirty="0">
                <a:solidFill>
                  <a:srgbClr val="FFFF00"/>
                </a:solidFill>
              </a:rPr>
              <a:t>Heat Capacities:</a:t>
            </a:r>
          </a:p>
        </p:txBody>
      </p:sp>
      <p:sp>
        <p:nvSpPr>
          <p:cNvPr id="15364" name="Text Box 4"/>
          <p:cNvSpPr txBox="1">
            <a:spLocks noChangeArrowheads="1"/>
          </p:cNvSpPr>
          <p:nvPr/>
        </p:nvSpPr>
        <p:spPr bwMode="auto">
          <a:xfrm>
            <a:off x="261938" y="1079500"/>
            <a:ext cx="8882062" cy="579438"/>
          </a:xfrm>
          <a:prstGeom prst="rect">
            <a:avLst/>
          </a:prstGeom>
          <a:noFill/>
          <a:ln w="9525">
            <a:noFill/>
            <a:miter lim="800000"/>
            <a:headEnd/>
            <a:tailEnd/>
          </a:ln>
          <a:effectLst/>
        </p:spPr>
        <p:txBody>
          <a:bodyPr wrap="square">
            <a:spAutoFit/>
          </a:bodyPr>
          <a:lstStyle/>
          <a:p>
            <a:r>
              <a:rPr lang="en-US"/>
              <a:t>Heat Capacity, Pressure, and Florida Weather</a:t>
            </a:r>
          </a:p>
        </p:txBody>
      </p:sp>
      <p:sp>
        <p:nvSpPr>
          <p:cNvPr id="15365" name="AutoShape 5"/>
          <p:cNvSpPr>
            <a:spLocks noChangeArrowheads="1"/>
          </p:cNvSpPr>
          <p:nvPr/>
        </p:nvSpPr>
        <p:spPr bwMode="auto">
          <a:xfrm>
            <a:off x="5724525" y="3876675"/>
            <a:ext cx="976313" cy="485775"/>
          </a:xfrm>
          <a:prstGeom prst="rightArrow">
            <a:avLst>
              <a:gd name="adj1" fmla="val 50000"/>
              <a:gd name="adj2" fmla="val 50245"/>
            </a:avLst>
          </a:prstGeom>
          <a:solidFill>
            <a:schemeClr val="accent1"/>
          </a:solidFill>
          <a:ln w="9525">
            <a:solidFill>
              <a:schemeClr val="tx1"/>
            </a:solidFill>
            <a:miter lim="800000"/>
            <a:headEnd/>
            <a:tailEnd/>
          </a:ln>
          <a:effectLst/>
        </p:spPr>
        <p:txBody>
          <a:bodyPr wrap="none" anchor="ctr"/>
          <a:lstStyle/>
          <a:p>
            <a:endParaRPr lang="en-US"/>
          </a:p>
        </p:txBody>
      </p:sp>
      <p:sp>
        <p:nvSpPr>
          <p:cNvPr id="15366" name="Text Box 6"/>
          <p:cNvSpPr txBox="1">
            <a:spLocks noChangeArrowheads="1"/>
          </p:cNvSpPr>
          <p:nvPr/>
        </p:nvSpPr>
        <p:spPr bwMode="auto">
          <a:xfrm>
            <a:off x="6832600" y="3808413"/>
            <a:ext cx="1498600" cy="579437"/>
          </a:xfrm>
          <a:prstGeom prst="rect">
            <a:avLst/>
          </a:prstGeom>
          <a:noFill/>
          <a:ln w="9525">
            <a:noFill/>
            <a:miter lim="800000"/>
            <a:headEnd/>
            <a:tailEnd/>
          </a:ln>
          <a:effectLst/>
        </p:spPr>
        <p:txBody>
          <a:bodyPr wrap="square">
            <a:spAutoFit/>
          </a:bodyPr>
          <a:lstStyle/>
          <a:p>
            <a:r>
              <a:rPr lang="en-US" dirty="0"/>
              <a:t>Land</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15362">
                                            <p:txEl>
                                              <p:pRg st="0" end="0"/>
                                            </p:txEl>
                                          </p:spTgt>
                                        </p:tgtEl>
                                        <p:attrNameLst>
                                          <p:attrName>style.visibility</p:attrName>
                                        </p:attrNameLst>
                                      </p:cBhvr>
                                      <p:to>
                                        <p:strVal val="visible"/>
                                      </p:to>
                                    </p:set>
                                    <p:animEffect transition="in" filter="fade">
                                      <p:cBhvr>
                                        <p:cTn id="7" dur="2000"/>
                                        <p:tgtEl>
                                          <p:spTgt spid="15362">
                                            <p:txEl>
                                              <p:pRg st="0" end="0"/>
                                            </p:txEl>
                                          </p:spTgt>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15362">
                                            <p:txEl>
                                              <p:pRg st="1" end="1"/>
                                            </p:txEl>
                                          </p:spTgt>
                                        </p:tgtEl>
                                        <p:attrNameLst>
                                          <p:attrName>style.visibility</p:attrName>
                                        </p:attrNameLst>
                                      </p:cBhvr>
                                      <p:to>
                                        <p:strVal val="visible"/>
                                      </p:to>
                                    </p:set>
                                    <p:animEffect transition="in" filter="fade">
                                      <p:cBhvr>
                                        <p:cTn id="10" dur="2000"/>
                                        <p:tgtEl>
                                          <p:spTgt spid="15362">
                                            <p:txEl>
                                              <p:pRg st="1" end="1"/>
                                            </p:txEl>
                                          </p:spTgt>
                                        </p:tgtEl>
                                      </p:cBhvr>
                                    </p:animEffect>
                                  </p:childTnLst>
                                </p:cTn>
                              </p:par>
                              <p:par>
                                <p:cTn id="11" presetID="10" presetClass="entr" presetSubtype="0" fill="hold" grpId="1" nodeType="withEffect">
                                  <p:stCondLst>
                                    <p:cond delay="0"/>
                                  </p:stCondLst>
                                  <p:childTnLst>
                                    <p:set>
                                      <p:cBhvr>
                                        <p:cTn id="12" dur="1" fill="hold">
                                          <p:stCondLst>
                                            <p:cond delay="0"/>
                                          </p:stCondLst>
                                        </p:cTn>
                                        <p:tgtEl>
                                          <p:spTgt spid="15362">
                                            <p:txEl>
                                              <p:pRg st="2" end="2"/>
                                            </p:txEl>
                                          </p:spTgt>
                                        </p:tgtEl>
                                        <p:attrNameLst>
                                          <p:attrName>style.visibility</p:attrName>
                                        </p:attrNameLst>
                                      </p:cBhvr>
                                      <p:to>
                                        <p:strVal val="visible"/>
                                      </p:to>
                                    </p:set>
                                    <p:animEffect transition="in" filter="fade">
                                      <p:cBhvr>
                                        <p:cTn id="13" dur="2000"/>
                                        <p:tgtEl>
                                          <p:spTgt spid="15362">
                                            <p:txEl>
                                              <p:pRg st="2" end="2"/>
                                            </p:txEl>
                                          </p:spTgt>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15362">
                                            <p:txEl>
                                              <p:pRg st="3" end="3"/>
                                            </p:txEl>
                                          </p:spTgt>
                                        </p:tgtEl>
                                        <p:attrNameLst>
                                          <p:attrName>style.visibility</p:attrName>
                                        </p:attrNameLst>
                                      </p:cBhvr>
                                      <p:to>
                                        <p:strVal val="visible"/>
                                      </p:to>
                                    </p:set>
                                    <p:animEffect transition="in" filter="fade">
                                      <p:cBhvr>
                                        <p:cTn id="16" dur="2000"/>
                                        <p:tgtEl>
                                          <p:spTgt spid="15362">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365"/>
                                        </p:tgtEl>
                                        <p:attrNameLst>
                                          <p:attrName>style.visibility</p:attrName>
                                        </p:attrNameLst>
                                      </p:cBhvr>
                                      <p:to>
                                        <p:strVal val="visible"/>
                                      </p:to>
                                    </p:set>
                                    <p:animEffect transition="in" filter="fade">
                                      <p:cBhvr>
                                        <p:cTn id="19" dur="2000"/>
                                        <p:tgtEl>
                                          <p:spTgt spid="1536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366"/>
                                        </p:tgtEl>
                                        <p:attrNameLst>
                                          <p:attrName>style.visibility</p:attrName>
                                        </p:attrNameLst>
                                      </p:cBhvr>
                                      <p:to>
                                        <p:strVal val="visible"/>
                                      </p:to>
                                    </p:set>
                                    <p:animEffect transition="in" filter="fade">
                                      <p:cBhvr>
                                        <p:cTn id="22" dur="2000"/>
                                        <p:tgtEl>
                                          <p:spTgt spid="153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1" build="allAtOnce"/>
      <p:bldP spid="15365" grpId="0" animBg="1"/>
      <p:bldP spid="1536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0" y="5621338"/>
            <a:ext cx="9144000" cy="1236662"/>
          </a:xfrm>
          <a:prstGeom prst="rect">
            <a:avLst/>
          </a:prstGeom>
          <a:solidFill>
            <a:schemeClr val="accent1"/>
          </a:solidFill>
          <a:ln w="9525">
            <a:noFill/>
            <a:miter lim="800000"/>
            <a:headEnd/>
            <a:tailEnd/>
          </a:ln>
          <a:effectLst/>
        </p:spPr>
        <p:txBody>
          <a:bodyPr wrap="none" anchor="ctr"/>
          <a:lstStyle/>
          <a:p>
            <a:pPr algn="ctr"/>
            <a:endParaRPr lang="en-US"/>
          </a:p>
        </p:txBody>
      </p:sp>
      <p:sp>
        <p:nvSpPr>
          <p:cNvPr id="16387" name="Line 3"/>
          <p:cNvSpPr>
            <a:spLocks noChangeShapeType="1"/>
          </p:cNvSpPr>
          <p:nvPr/>
        </p:nvSpPr>
        <p:spPr bwMode="auto">
          <a:xfrm flipH="1">
            <a:off x="5622925" y="2606675"/>
            <a:ext cx="1438275" cy="2809875"/>
          </a:xfrm>
          <a:prstGeom prst="line">
            <a:avLst/>
          </a:prstGeom>
          <a:noFill/>
          <a:ln w="9525">
            <a:solidFill>
              <a:srgbClr val="FF9900"/>
            </a:solidFill>
            <a:round/>
            <a:headEnd/>
            <a:tailEnd type="triangle" w="med" len="med"/>
          </a:ln>
          <a:effectLst/>
        </p:spPr>
        <p:txBody>
          <a:bodyPr/>
          <a:lstStyle/>
          <a:p>
            <a:endParaRPr lang="en-US"/>
          </a:p>
        </p:txBody>
      </p:sp>
      <p:sp>
        <p:nvSpPr>
          <p:cNvPr id="16388" name="Text Box 4"/>
          <p:cNvSpPr txBox="1">
            <a:spLocks noChangeArrowheads="1"/>
          </p:cNvSpPr>
          <p:nvPr/>
        </p:nvSpPr>
        <p:spPr bwMode="auto">
          <a:xfrm>
            <a:off x="6222999" y="2014538"/>
            <a:ext cx="2497667" cy="579437"/>
          </a:xfrm>
          <a:prstGeom prst="rect">
            <a:avLst/>
          </a:prstGeom>
          <a:noFill/>
          <a:ln w="9525">
            <a:noFill/>
            <a:miter lim="800000"/>
            <a:headEnd/>
            <a:tailEnd/>
          </a:ln>
          <a:effectLst/>
        </p:spPr>
        <p:txBody>
          <a:bodyPr wrap="square">
            <a:spAutoFit/>
          </a:bodyPr>
          <a:lstStyle/>
          <a:p>
            <a:r>
              <a:rPr lang="en-US" dirty="0">
                <a:solidFill>
                  <a:srgbClr val="FF9900"/>
                </a:solidFill>
              </a:rPr>
              <a:t>Solar heat</a:t>
            </a:r>
          </a:p>
        </p:txBody>
      </p:sp>
      <p:sp>
        <p:nvSpPr>
          <p:cNvPr id="16389" name="Text Box 5"/>
          <p:cNvSpPr txBox="1">
            <a:spLocks noChangeArrowheads="1"/>
          </p:cNvSpPr>
          <p:nvPr/>
        </p:nvSpPr>
        <p:spPr bwMode="auto">
          <a:xfrm>
            <a:off x="3230563" y="4840288"/>
            <a:ext cx="2016125" cy="457200"/>
          </a:xfrm>
          <a:prstGeom prst="rect">
            <a:avLst/>
          </a:prstGeom>
          <a:noFill/>
          <a:ln w="9525">
            <a:noFill/>
            <a:miter lim="800000"/>
            <a:headEnd/>
            <a:tailEnd/>
          </a:ln>
          <a:effectLst/>
        </p:spPr>
        <p:txBody>
          <a:bodyPr wrap="none">
            <a:spAutoFit/>
          </a:bodyPr>
          <a:lstStyle/>
          <a:p>
            <a:r>
              <a:rPr lang="en-US" sz="2400">
                <a:solidFill>
                  <a:srgbClr val="66FF33"/>
                </a:solidFill>
              </a:rPr>
              <a:t>Low pressure</a:t>
            </a:r>
          </a:p>
        </p:txBody>
      </p:sp>
      <p:pic>
        <p:nvPicPr>
          <p:cNvPr id="16390" name="Picture 6" descr="Green Squiggle Arrow"/>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319213" y="4591050"/>
            <a:ext cx="1554162" cy="1114425"/>
          </a:xfrm>
          <a:prstGeom prst="rect">
            <a:avLst/>
          </a:prstGeom>
          <a:noFill/>
        </p:spPr>
      </p:pic>
      <p:pic>
        <p:nvPicPr>
          <p:cNvPr id="16391" name="Picture 7" descr="Green Squiggle Arrow"/>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110288" y="4659313"/>
            <a:ext cx="1374775" cy="1114425"/>
          </a:xfrm>
          <a:prstGeom prst="rect">
            <a:avLst/>
          </a:prstGeom>
          <a:noFill/>
        </p:spPr>
      </p:pic>
      <p:grpSp>
        <p:nvGrpSpPr>
          <p:cNvPr id="16392" name="Group 8"/>
          <p:cNvGrpSpPr>
            <a:grpSpLocks/>
          </p:cNvGrpSpPr>
          <p:nvPr/>
        </p:nvGrpSpPr>
        <p:grpSpPr bwMode="auto">
          <a:xfrm>
            <a:off x="2990850" y="2787650"/>
            <a:ext cx="2551113" cy="1833563"/>
            <a:chOff x="1884" y="1756"/>
            <a:chExt cx="1607" cy="1155"/>
          </a:xfrm>
        </p:grpSpPr>
        <p:sp>
          <p:nvSpPr>
            <p:cNvPr id="16393" name="Text Box 9"/>
            <p:cNvSpPr txBox="1">
              <a:spLocks noChangeArrowheads="1"/>
            </p:cNvSpPr>
            <p:nvPr/>
          </p:nvSpPr>
          <p:spPr bwMode="auto">
            <a:xfrm>
              <a:off x="2044" y="1756"/>
              <a:ext cx="1219" cy="250"/>
            </a:xfrm>
            <a:prstGeom prst="rect">
              <a:avLst/>
            </a:prstGeom>
            <a:noFill/>
            <a:ln w="9525">
              <a:noFill/>
              <a:miter lim="800000"/>
              <a:headEnd/>
              <a:tailEnd/>
            </a:ln>
            <a:effectLst/>
          </p:spPr>
          <p:txBody>
            <a:bodyPr wrap="none">
              <a:spAutoFit/>
            </a:bodyPr>
            <a:lstStyle/>
            <a:p>
              <a:r>
                <a:rPr lang="en-US" sz="2000">
                  <a:solidFill>
                    <a:srgbClr val="00FF00"/>
                  </a:solidFill>
                </a:rPr>
                <a:t>Rising warm air</a:t>
              </a:r>
            </a:p>
          </p:txBody>
        </p:sp>
        <p:pic>
          <p:nvPicPr>
            <p:cNvPr id="16394" name="Picture 10" descr="Red Wavy Arrow"/>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rot="16200000">
              <a:off x="1895" y="2082"/>
              <a:ext cx="818" cy="839"/>
            </a:xfrm>
            <a:prstGeom prst="rect">
              <a:avLst/>
            </a:prstGeom>
            <a:noFill/>
          </p:spPr>
        </p:pic>
        <p:pic>
          <p:nvPicPr>
            <p:cNvPr id="16395" name="Picture 11" descr="Red Wavy Arrow"/>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rot="16200000">
              <a:off x="2290" y="2029"/>
              <a:ext cx="818" cy="839"/>
            </a:xfrm>
            <a:prstGeom prst="rect">
              <a:avLst/>
            </a:prstGeom>
            <a:noFill/>
          </p:spPr>
        </p:pic>
        <p:pic>
          <p:nvPicPr>
            <p:cNvPr id="16396" name="Picture 12" descr="Red Wavy Arrow"/>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rot="16200000">
              <a:off x="2663" y="2072"/>
              <a:ext cx="818" cy="839"/>
            </a:xfrm>
            <a:prstGeom prst="rect">
              <a:avLst/>
            </a:prstGeom>
            <a:noFill/>
          </p:spPr>
        </p:pic>
      </p:grpSp>
      <p:grpSp>
        <p:nvGrpSpPr>
          <p:cNvPr id="16397" name="Group 13"/>
          <p:cNvGrpSpPr>
            <a:grpSpLocks/>
          </p:cNvGrpSpPr>
          <p:nvPr/>
        </p:nvGrpSpPr>
        <p:grpSpPr bwMode="auto">
          <a:xfrm>
            <a:off x="0" y="4894272"/>
            <a:ext cx="9144001" cy="484189"/>
            <a:chOff x="0" y="3083"/>
            <a:chExt cx="5760" cy="305"/>
          </a:xfrm>
        </p:grpSpPr>
        <p:sp>
          <p:nvSpPr>
            <p:cNvPr id="16398" name="Text Box 14"/>
            <p:cNvSpPr txBox="1">
              <a:spLocks noChangeArrowheads="1"/>
            </p:cNvSpPr>
            <p:nvPr/>
          </p:nvSpPr>
          <p:spPr bwMode="auto">
            <a:xfrm>
              <a:off x="4763" y="3136"/>
              <a:ext cx="997" cy="252"/>
            </a:xfrm>
            <a:prstGeom prst="rect">
              <a:avLst/>
            </a:prstGeom>
            <a:noFill/>
            <a:ln w="9525">
              <a:noFill/>
              <a:miter lim="800000"/>
              <a:headEnd/>
              <a:tailEnd/>
            </a:ln>
            <a:effectLst/>
          </p:spPr>
          <p:txBody>
            <a:bodyPr wrap="square">
              <a:spAutoFit/>
            </a:bodyPr>
            <a:lstStyle/>
            <a:p>
              <a:r>
                <a:rPr lang="en-US" sz="2000" dirty="0">
                  <a:solidFill>
                    <a:srgbClr val="FFFF00"/>
                  </a:solidFill>
                </a:rPr>
                <a:t>Moist air</a:t>
              </a:r>
              <a:endParaRPr lang="en-US" sz="2000" baseline="30000" dirty="0">
                <a:solidFill>
                  <a:srgbClr val="FFFF00"/>
                </a:solidFill>
              </a:endParaRPr>
            </a:p>
          </p:txBody>
        </p:sp>
        <p:sp>
          <p:nvSpPr>
            <p:cNvPr id="16399" name="Text Box 15"/>
            <p:cNvSpPr txBox="1">
              <a:spLocks noChangeArrowheads="1"/>
            </p:cNvSpPr>
            <p:nvPr/>
          </p:nvSpPr>
          <p:spPr bwMode="auto">
            <a:xfrm>
              <a:off x="0" y="3083"/>
              <a:ext cx="917" cy="252"/>
            </a:xfrm>
            <a:prstGeom prst="rect">
              <a:avLst/>
            </a:prstGeom>
            <a:noFill/>
            <a:ln w="9525">
              <a:noFill/>
              <a:miter lim="800000"/>
              <a:headEnd/>
              <a:tailEnd/>
            </a:ln>
            <a:effectLst/>
          </p:spPr>
          <p:txBody>
            <a:bodyPr wrap="square">
              <a:spAutoFit/>
            </a:bodyPr>
            <a:lstStyle/>
            <a:p>
              <a:r>
                <a:rPr lang="en-US" sz="2000">
                  <a:solidFill>
                    <a:srgbClr val="FFFF00"/>
                  </a:solidFill>
                </a:rPr>
                <a:t>Moist air</a:t>
              </a:r>
              <a:endParaRPr lang="en-US" sz="2000" baseline="30000">
                <a:solidFill>
                  <a:srgbClr val="FFFF00"/>
                </a:solidFill>
              </a:endParaRPr>
            </a:p>
          </p:txBody>
        </p:sp>
      </p:grpSp>
      <p:sp>
        <p:nvSpPr>
          <p:cNvPr id="16400" name="Rectangle 16" descr="Cork"/>
          <p:cNvSpPr>
            <a:spLocks noChangeArrowheads="1"/>
          </p:cNvSpPr>
          <p:nvPr/>
        </p:nvSpPr>
        <p:spPr bwMode="auto">
          <a:xfrm>
            <a:off x="2692400" y="5487988"/>
            <a:ext cx="3217863" cy="1370012"/>
          </a:xfrm>
          <a:prstGeom prst="rect">
            <a:avLst/>
          </a:prstGeom>
          <a:blipFill dpi="0" rotWithShape="1">
            <a:blip r:embed="rId6" cstate="print"/>
            <a:srcRect/>
            <a:tile tx="0" ty="0" sx="100000" sy="100000" flip="none" algn="tl"/>
          </a:blipFill>
          <a:ln w="9525">
            <a:noFill/>
            <a:miter lim="800000"/>
            <a:headEnd/>
            <a:tailEnd/>
          </a:ln>
          <a:effectLst/>
        </p:spPr>
        <p:txBody>
          <a:bodyPr wrap="none" anchor="ctr"/>
          <a:lstStyle/>
          <a:p>
            <a:endParaRPr lang="en-US"/>
          </a:p>
        </p:txBody>
      </p:sp>
      <p:sp>
        <p:nvSpPr>
          <p:cNvPr id="16401" name="Text Box 17"/>
          <p:cNvSpPr txBox="1">
            <a:spLocks noChangeArrowheads="1"/>
          </p:cNvSpPr>
          <p:nvPr/>
        </p:nvSpPr>
        <p:spPr bwMode="auto">
          <a:xfrm>
            <a:off x="3333900" y="5546725"/>
            <a:ext cx="1881572" cy="1391150"/>
          </a:xfrm>
          <a:prstGeom prst="rect">
            <a:avLst/>
          </a:prstGeom>
          <a:noFill/>
          <a:ln w="9525">
            <a:noFill/>
            <a:miter lim="800000"/>
            <a:headEnd/>
            <a:tailEnd/>
          </a:ln>
          <a:effectLst/>
        </p:spPr>
        <p:txBody>
          <a:bodyPr wrap="square">
            <a:spAutoFit/>
          </a:bodyPr>
          <a:lstStyle/>
          <a:p>
            <a:pPr algn="ctr"/>
            <a:r>
              <a:rPr lang="en-US" sz="2440" b="1" dirty="0">
                <a:solidFill>
                  <a:schemeClr val="bg1"/>
                </a:solidFill>
              </a:rPr>
              <a:t>Florida</a:t>
            </a:r>
          </a:p>
          <a:p>
            <a:pPr algn="ctr"/>
            <a:r>
              <a:rPr lang="en-US" sz="2000" b="1" dirty="0">
                <a:solidFill>
                  <a:srgbClr val="006600"/>
                </a:solidFill>
              </a:rPr>
              <a:t>Sand</a:t>
            </a:r>
          </a:p>
          <a:p>
            <a:pPr algn="ctr"/>
            <a:r>
              <a:rPr lang="en-US" sz="2000" b="1" dirty="0">
                <a:solidFill>
                  <a:srgbClr val="006600"/>
                </a:solidFill>
              </a:rPr>
              <a:t>Asphalt</a:t>
            </a:r>
          </a:p>
          <a:p>
            <a:pPr algn="ctr"/>
            <a:r>
              <a:rPr lang="en-US" sz="2000" b="1" dirty="0">
                <a:solidFill>
                  <a:srgbClr val="006600"/>
                </a:solidFill>
              </a:rPr>
              <a:t>Vegetation</a:t>
            </a:r>
            <a:r>
              <a:rPr lang="en-US" sz="2000" dirty="0"/>
              <a:t> </a:t>
            </a:r>
          </a:p>
        </p:txBody>
      </p:sp>
      <p:sp>
        <p:nvSpPr>
          <p:cNvPr id="16402" name="Text Box 18"/>
          <p:cNvSpPr txBox="1">
            <a:spLocks noChangeArrowheads="1"/>
          </p:cNvSpPr>
          <p:nvPr/>
        </p:nvSpPr>
        <p:spPr bwMode="auto">
          <a:xfrm>
            <a:off x="230187" y="6059488"/>
            <a:ext cx="2394479" cy="457200"/>
          </a:xfrm>
          <a:prstGeom prst="rect">
            <a:avLst/>
          </a:prstGeom>
          <a:noFill/>
          <a:ln w="9525">
            <a:noFill/>
            <a:miter lim="800000"/>
            <a:headEnd/>
            <a:tailEnd/>
          </a:ln>
          <a:effectLst/>
        </p:spPr>
        <p:txBody>
          <a:bodyPr wrap="square">
            <a:spAutoFit/>
          </a:bodyPr>
          <a:lstStyle/>
          <a:p>
            <a:r>
              <a:rPr lang="en-US" sz="2400" dirty="0"/>
              <a:t>Gulf of Mexico</a:t>
            </a:r>
          </a:p>
        </p:txBody>
      </p:sp>
      <p:sp>
        <p:nvSpPr>
          <p:cNvPr id="16403" name="Text Box 19"/>
          <p:cNvSpPr txBox="1">
            <a:spLocks noChangeArrowheads="1"/>
          </p:cNvSpPr>
          <p:nvPr/>
        </p:nvSpPr>
        <p:spPr bwMode="auto">
          <a:xfrm>
            <a:off x="6361113" y="6059488"/>
            <a:ext cx="2545820" cy="457200"/>
          </a:xfrm>
          <a:prstGeom prst="rect">
            <a:avLst/>
          </a:prstGeom>
          <a:noFill/>
          <a:ln w="9525">
            <a:noFill/>
            <a:miter lim="800000"/>
            <a:headEnd/>
            <a:tailEnd/>
          </a:ln>
          <a:effectLst/>
        </p:spPr>
        <p:txBody>
          <a:bodyPr wrap="square">
            <a:spAutoFit/>
          </a:bodyPr>
          <a:lstStyle/>
          <a:p>
            <a:r>
              <a:rPr lang="en-US" sz="2400" dirty="0"/>
              <a:t>Atlantic Ocean</a:t>
            </a:r>
          </a:p>
        </p:txBody>
      </p:sp>
      <p:pic>
        <p:nvPicPr>
          <p:cNvPr id="16404" name="Picture 20" descr="sun-thumb"/>
          <p:cNvPicPr>
            <a:picLocks noChangeAspect="1" noChangeArrowheads="1"/>
          </p:cNvPicPr>
          <p:nvPr/>
        </p:nvPicPr>
        <p:blipFill>
          <a:blip r:embed="rId7" cstate="print">
            <a:clrChange>
              <a:clrFrom>
                <a:srgbClr val="000000"/>
              </a:clrFrom>
              <a:clrTo>
                <a:srgbClr val="000000">
                  <a:alpha val="0"/>
                </a:srgbClr>
              </a:clrTo>
            </a:clrChange>
          </a:blip>
          <a:srcRect b="4982"/>
          <a:stretch>
            <a:fillRect/>
          </a:stretch>
        </p:blipFill>
        <p:spPr bwMode="auto">
          <a:xfrm>
            <a:off x="6467475" y="615950"/>
            <a:ext cx="1338263" cy="1271588"/>
          </a:xfrm>
          <a:prstGeom prst="rect">
            <a:avLst/>
          </a:prstGeom>
          <a:noFill/>
        </p:spPr>
      </p:pic>
      <p:pic>
        <p:nvPicPr>
          <p:cNvPr id="16405" name="Picture 21" descr="05"/>
          <p:cNvPicPr>
            <a:picLocks noChangeAspect="1" noChangeArrowheads="1"/>
          </p:cNvPicPr>
          <p:nvPr/>
        </p:nvPicPr>
        <p:blipFill>
          <a:blip r:embed="rId8" cstate="print"/>
          <a:srcRect/>
          <a:stretch>
            <a:fillRect/>
          </a:stretch>
        </p:blipFill>
        <p:spPr bwMode="auto">
          <a:xfrm rot="5423245" flipH="1">
            <a:off x="3320257" y="3256756"/>
            <a:ext cx="1731962" cy="1565275"/>
          </a:xfrm>
          <a:prstGeom prst="rect">
            <a:avLst/>
          </a:prstGeom>
          <a:noFill/>
        </p:spPr>
      </p:pic>
      <p:sp>
        <p:nvSpPr>
          <p:cNvPr id="16406" name="Text Box 22"/>
          <p:cNvSpPr txBox="1">
            <a:spLocks noChangeArrowheads="1"/>
          </p:cNvSpPr>
          <p:nvPr/>
        </p:nvSpPr>
        <p:spPr bwMode="auto">
          <a:xfrm>
            <a:off x="263525" y="828675"/>
            <a:ext cx="6001808" cy="579438"/>
          </a:xfrm>
          <a:prstGeom prst="rect">
            <a:avLst/>
          </a:prstGeom>
          <a:noFill/>
          <a:ln w="9525">
            <a:noFill/>
            <a:miter lim="800000"/>
            <a:headEnd/>
            <a:tailEnd/>
          </a:ln>
          <a:effectLst/>
        </p:spPr>
        <p:txBody>
          <a:bodyPr wrap="square">
            <a:spAutoFit/>
          </a:bodyPr>
          <a:lstStyle/>
          <a:p>
            <a:r>
              <a:rPr lang="en-US"/>
              <a:t>Land heats faster than water</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392"/>
                                        </p:tgtEl>
                                        <p:attrNameLst>
                                          <p:attrName>style.visibility</p:attrName>
                                        </p:attrNameLst>
                                      </p:cBhvr>
                                      <p:to>
                                        <p:strVal val="visible"/>
                                      </p:to>
                                    </p:set>
                                    <p:animEffect transition="in" filter="wipe(down)">
                                      <p:cBhvr>
                                        <p:cTn id="7" dur="2000"/>
                                        <p:tgtEl>
                                          <p:spTgt spid="1639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405"/>
                                        </p:tgtEl>
                                        <p:attrNameLst>
                                          <p:attrName>style.visibility</p:attrName>
                                        </p:attrNameLst>
                                      </p:cBhvr>
                                      <p:to>
                                        <p:strVal val="visible"/>
                                      </p:to>
                                    </p:set>
                                    <p:animEffect transition="in" filter="fade">
                                      <p:cBhvr>
                                        <p:cTn id="12" dur="2000"/>
                                        <p:tgtEl>
                                          <p:spTgt spid="1640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2000"/>
                                        <p:tgtEl>
                                          <p:spTgt spid="16405"/>
                                        </p:tgtEl>
                                      </p:cBhvr>
                                    </p:animEffect>
                                    <p:set>
                                      <p:cBhvr>
                                        <p:cTn id="17" dur="1" fill="hold">
                                          <p:stCondLst>
                                            <p:cond delay="1999"/>
                                          </p:stCondLst>
                                        </p:cTn>
                                        <p:tgtEl>
                                          <p:spTgt spid="1640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389"/>
                                        </p:tgtEl>
                                        <p:attrNameLst>
                                          <p:attrName>style.visibility</p:attrName>
                                        </p:attrNameLst>
                                      </p:cBhvr>
                                      <p:to>
                                        <p:strVal val="visible"/>
                                      </p:to>
                                    </p:set>
                                    <p:animEffect transition="in" filter="fade">
                                      <p:cBhvr>
                                        <p:cTn id="22" dur="2000"/>
                                        <p:tgtEl>
                                          <p:spTgt spid="1638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397"/>
                                        </p:tgtEl>
                                        <p:attrNameLst>
                                          <p:attrName>style.visibility</p:attrName>
                                        </p:attrNameLst>
                                      </p:cBhvr>
                                      <p:to>
                                        <p:strVal val="visible"/>
                                      </p:to>
                                    </p:set>
                                    <p:animEffect transition="in" filter="fade">
                                      <p:cBhvr>
                                        <p:cTn id="27" dur="2000"/>
                                        <p:tgtEl>
                                          <p:spTgt spid="16397"/>
                                        </p:tgtEl>
                                      </p:cBhvr>
                                    </p:animEffect>
                                  </p:childTnLst>
                                </p:cTn>
                              </p:par>
                            </p:childTnLst>
                          </p:cTn>
                        </p:par>
                      </p:childTnLst>
                    </p:cTn>
                  </p:par>
                  <p:par>
                    <p:cTn id="28" fill="hold">
                      <p:stCondLst>
                        <p:cond delay="indefinite"/>
                      </p:stCondLst>
                      <p:childTnLst>
                        <p:par>
                          <p:cTn id="29" fill="hold">
                            <p:stCondLst>
                              <p:cond delay="0"/>
                            </p:stCondLst>
                            <p:childTnLst>
                              <p:par>
                                <p:cTn id="30" presetID="55" presetClass="entr" presetSubtype="0" fill="hold" nodeType="clickEffect">
                                  <p:stCondLst>
                                    <p:cond delay="0"/>
                                  </p:stCondLst>
                                  <p:childTnLst>
                                    <p:set>
                                      <p:cBhvr>
                                        <p:cTn id="31" dur="1" fill="hold">
                                          <p:stCondLst>
                                            <p:cond delay="0"/>
                                          </p:stCondLst>
                                        </p:cTn>
                                        <p:tgtEl>
                                          <p:spTgt spid="16391"/>
                                        </p:tgtEl>
                                        <p:attrNameLst>
                                          <p:attrName>style.visibility</p:attrName>
                                        </p:attrNameLst>
                                      </p:cBhvr>
                                      <p:to>
                                        <p:strVal val="visible"/>
                                      </p:to>
                                    </p:set>
                                    <p:anim calcmode="lin" valueType="num">
                                      <p:cBhvr>
                                        <p:cTn id="32" dur="1000" fill="hold"/>
                                        <p:tgtEl>
                                          <p:spTgt spid="16391"/>
                                        </p:tgtEl>
                                        <p:attrNameLst>
                                          <p:attrName>ppt_w</p:attrName>
                                        </p:attrNameLst>
                                      </p:cBhvr>
                                      <p:tavLst>
                                        <p:tav tm="0">
                                          <p:val>
                                            <p:strVal val="#ppt_w*0.70"/>
                                          </p:val>
                                        </p:tav>
                                        <p:tav tm="100000">
                                          <p:val>
                                            <p:strVal val="#ppt_w"/>
                                          </p:val>
                                        </p:tav>
                                      </p:tavLst>
                                    </p:anim>
                                    <p:anim calcmode="lin" valueType="num">
                                      <p:cBhvr>
                                        <p:cTn id="33" dur="1000" fill="hold"/>
                                        <p:tgtEl>
                                          <p:spTgt spid="16391"/>
                                        </p:tgtEl>
                                        <p:attrNameLst>
                                          <p:attrName>ppt_h</p:attrName>
                                        </p:attrNameLst>
                                      </p:cBhvr>
                                      <p:tavLst>
                                        <p:tav tm="0">
                                          <p:val>
                                            <p:strVal val="#ppt_h"/>
                                          </p:val>
                                        </p:tav>
                                        <p:tav tm="100000">
                                          <p:val>
                                            <p:strVal val="#ppt_h"/>
                                          </p:val>
                                        </p:tav>
                                      </p:tavLst>
                                    </p:anim>
                                    <p:animEffect transition="in" filter="fade">
                                      <p:cBhvr>
                                        <p:cTn id="34" dur="1000"/>
                                        <p:tgtEl>
                                          <p:spTgt spid="16391"/>
                                        </p:tgtEl>
                                      </p:cBhvr>
                                    </p:animEffect>
                                  </p:childTnLst>
                                </p:cTn>
                              </p:par>
                              <p:par>
                                <p:cTn id="35" presetID="55" presetClass="entr" presetSubtype="0" fill="hold" nodeType="withEffect">
                                  <p:stCondLst>
                                    <p:cond delay="0"/>
                                  </p:stCondLst>
                                  <p:childTnLst>
                                    <p:set>
                                      <p:cBhvr>
                                        <p:cTn id="36" dur="1" fill="hold">
                                          <p:stCondLst>
                                            <p:cond delay="0"/>
                                          </p:stCondLst>
                                        </p:cTn>
                                        <p:tgtEl>
                                          <p:spTgt spid="16390"/>
                                        </p:tgtEl>
                                        <p:attrNameLst>
                                          <p:attrName>style.visibility</p:attrName>
                                        </p:attrNameLst>
                                      </p:cBhvr>
                                      <p:to>
                                        <p:strVal val="visible"/>
                                      </p:to>
                                    </p:set>
                                    <p:anim calcmode="lin" valueType="num">
                                      <p:cBhvr>
                                        <p:cTn id="37" dur="1000" fill="hold"/>
                                        <p:tgtEl>
                                          <p:spTgt spid="16390"/>
                                        </p:tgtEl>
                                        <p:attrNameLst>
                                          <p:attrName>ppt_w</p:attrName>
                                        </p:attrNameLst>
                                      </p:cBhvr>
                                      <p:tavLst>
                                        <p:tav tm="0">
                                          <p:val>
                                            <p:strVal val="#ppt_w*0.70"/>
                                          </p:val>
                                        </p:tav>
                                        <p:tav tm="100000">
                                          <p:val>
                                            <p:strVal val="#ppt_w"/>
                                          </p:val>
                                        </p:tav>
                                      </p:tavLst>
                                    </p:anim>
                                    <p:anim calcmode="lin" valueType="num">
                                      <p:cBhvr>
                                        <p:cTn id="38" dur="1000" fill="hold"/>
                                        <p:tgtEl>
                                          <p:spTgt spid="16390"/>
                                        </p:tgtEl>
                                        <p:attrNameLst>
                                          <p:attrName>ppt_h</p:attrName>
                                        </p:attrNameLst>
                                      </p:cBhvr>
                                      <p:tavLst>
                                        <p:tav tm="0">
                                          <p:val>
                                            <p:strVal val="#ppt_h"/>
                                          </p:val>
                                        </p:tav>
                                        <p:tav tm="100000">
                                          <p:val>
                                            <p:strVal val="#ppt_h"/>
                                          </p:val>
                                        </p:tav>
                                      </p:tavLst>
                                    </p:anim>
                                    <p:animEffect transition="in" filter="fade">
                                      <p:cBhvr>
                                        <p:cTn id="39" dur="1000"/>
                                        <p:tgtEl>
                                          <p:spTgt spid="163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0" y="5621338"/>
            <a:ext cx="9144000" cy="1236662"/>
          </a:xfrm>
          <a:prstGeom prst="rect">
            <a:avLst/>
          </a:prstGeom>
          <a:solidFill>
            <a:schemeClr val="accent1"/>
          </a:solidFill>
          <a:ln w="9525">
            <a:noFill/>
            <a:miter lim="800000"/>
            <a:headEnd/>
            <a:tailEnd/>
          </a:ln>
          <a:effectLst/>
        </p:spPr>
        <p:txBody>
          <a:bodyPr wrap="none" anchor="ctr"/>
          <a:lstStyle/>
          <a:p>
            <a:pPr algn="ctr"/>
            <a:endParaRPr lang="en-US"/>
          </a:p>
        </p:txBody>
      </p:sp>
      <p:sp>
        <p:nvSpPr>
          <p:cNvPr id="17411" name="Text Box 3"/>
          <p:cNvSpPr txBox="1">
            <a:spLocks noChangeArrowheads="1"/>
          </p:cNvSpPr>
          <p:nvPr/>
        </p:nvSpPr>
        <p:spPr bwMode="auto">
          <a:xfrm>
            <a:off x="2973388" y="5821363"/>
            <a:ext cx="2606675" cy="457200"/>
          </a:xfrm>
          <a:prstGeom prst="rect">
            <a:avLst/>
          </a:prstGeom>
          <a:noFill/>
          <a:ln w="9525">
            <a:noFill/>
            <a:miter lim="800000"/>
            <a:headEnd/>
            <a:tailEnd/>
          </a:ln>
          <a:effectLst/>
        </p:spPr>
        <p:txBody>
          <a:bodyPr wrap="none">
            <a:spAutoFit/>
          </a:bodyPr>
          <a:lstStyle/>
          <a:p>
            <a:r>
              <a:rPr lang="en-US" sz="2400"/>
              <a:t>Sun Warms water</a:t>
            </a:r>
          </a:p>
        </p:txBody>
      </p:sp>
      <p:pic>
        <p:nvPicPr>
          <p:cNvPr id="17415" name="Picture 7" descr="Red Wavy Arrow"/>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990850" y="3322638"/>
            <a:ext cx="1331913" cy="1298575"/>
          </a:xfrm>
          <a:prstGeom prst="rect">
            <a:avLst/>
          </a:prstGeom>
          <a:noFill/>
        </p:spPr>
      </p:pic>
      <p:pic>
        <p:nvPicPr>
          <p:cNvPr id="17416" name="Picture 8" descr="Red Wavy Arrow"/>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617913" y="3238500"/>
            <a:ext cx="1331912" cy="1298575"/>
          </a:xfrm>
          <a:prstGeom prst="rect">
            <a:avLst/>
          </a:prstGeom>
          <a:noFill/>
        </p:spPr>
      </p:pic>
      <p:pic>
        <p:nvPicPr>
          <p:cNvPr id="17417" name="Picture 9" descr="Red Wavy Arrow"/>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210050" y="3306763"/>
            <a:ext cx="1331913" cy="1298575"/>
          </a:xfrm>
          <a:prstGeom prst="rect">
            <a:avLst/>
          </a:prstGeom>
          <a:noFill/>
        </p:spPr>
      </p:pic>
      <p:grpSp>
        <p:nvGrpSpPr>
          <p:cNvPr id="17418" name="Group 10"/>
          <p:cNvGrpSpPr>
            <a:grpSpLocks/>
          </p:cNvGrpSpPr>
          <p:nvPr/>
        </p:nvGrpSpPr>
        <p:grpSpPr bwMode="auto">
          <a:xfrm>
            <a:off x="2973388" y="1597025"/>
            <a:ext cx="2551112" cy="1382713"/>
            <a:chOff x="1884" y="846"/>
            <a:chExt cx="1607" cy="871"/>
          </a:xfrm>
        </p:grpSpPr>
        <p:pic>
          <p:nvPicPr>
            <p:cNvPr id="17419" name="Picture 11" descr="Red Wavy Arrow"/>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rot="16200000">
              <a:off x="1895" y="888"/>
              <a:ext cx="818" cy="839"/>
            </a:xfrm>
            <a:prstGeom prst="rect">
              <a:avLst/>
            </a:prstGeom>
            <a:noFill/>
          </p:spPr>
        </p:pic>
        <p:pic>
          <p:nvPicPr>
            <p:cNvPr id="17420" name="Picture 12" descr="Red Wavy Arrow"/>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rot="16200000">
              <a:off x="2290" y="835"/>
              <a:ext cx="818" cy="839"/>
            </a:xfrm>
            <a:prstGeom prst="rect">
              <a:avLst/>
            </a:prstGeom>
            <a:noFill/>
          </p:spPr>
        </p:pic>
        <p:pic>
          <p:nvPicPr>
            <p:cNvPr id="17421" name="Picture 13" descr="Red Wavy Arrow"/>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rot="16200000">
              <a:off x="2663" y="878"/>
              <a:ext cx="818" cy="839"/>
            </a:xfrm>
            <a:prstGeom prst="rect">
              <a:avLst/>
            </a:prstGeom>
            <a:noFill/>
          </p:spPr>
        </p:pic>
      </p:grpSp>
      <p:grpSp>
        <p:nvGrpSpPr>
          <p:cNvPr id="17422" name="Group 14"/>
          <p:cNvGrpSpPr>
            <a:grpSpLocks/>
          </p:cNvGrpSpPr>
          <p:nvPr/>
        </p:nvGrpSpPr>
        <p:grpSpPr bwMode="auto">
          <a:xfrm>
            <a:off x="2359025" y="104775"/>
            <a:ext cx="3657600" cy="1625600"/>
            <a:chOff x="1486" y="66"/>
            <a:chExt cx="2304" cy="1024"/>
          </a:xfrm>
        </p:grpSpPr>
        <p:pic>
          <p:nvPicPr>
            <p:cNvPr id="17423" name="Picture 15" descr="Red Wavy Arrow"/>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rot="-24206175">
              <a:off x="3024" y="324"/>
              <a:ext cx="766" cy="766"/>
            </a:xfrm>
            <a:prstGeom prst="rect">
              <a:avLst/>
            </a:prstGeom>
            <a:noFill/>
          </p:spPr>
        </p:pic>
        <p:pic>
          <p:nvPicPr>
            <p:cNvPr id="17424" name="Picture 16" descr="Red Wavy Arrow"/>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rot="-19827462" flipH="1" flipV="1">
              <a:off x="1486" y="328"/>
              <a:ext cx="743" cy="743"/>
            </a:xfrm>
            <a:prstGeom prst="rect">
              <a:avLst/>
            </a:prstGeom>
            <a:noFill/>
          </p:spPr>
        </p:pic>
        <p:pic>
          <p:nvPicPr>
            <p:cNvPr id="17425" name="Picture 17" descr="Red Wavy Arrow"/>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rot="-24206175">
              <a:off x="2714" y="196"/>
              <a:ext cx="766" cy="766"/>
            </a:xfrm>
            <a:prstGeom prst="rect">
              <a:avLst/>
            </a:prstGeom>
            <a:noFill/>
          </p:spPr>
        </p:pic>
        <p:pic>
          <p:nvPicPr>
            <p:cNvPr id="17426" name="Picture 18" descr="Red Wavy Arrow"/>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rot="-19827462" flipH="1" flipV="1">
              <a:off x="1646" y="66"/>
              <a:ext cx="743" cy="743"/>
            </a:xfrm>
            <a:prstGeom prst="rect">
              <a:avLst/>
            </a:prstGeom>
            <a:noFill/>
          </p:spPr>
        </p:pic>
      </p:grpSp>
      <p:sp>
        <p:nvSpPr>
          <p:cNvPr id="17427" name="Text Box 19"/>
          <p:cNvSpPr txBox="1">
            <a:spLocks noChangeArrowheads="1"/>
          </p:cNvSpPr>
          <p:nvPr/>
        </p:nvSpPr>
        <p:spPr bwMode="auto">
          <a:xfrm>
            <a:off x="3297238" y="792163"/>
            <a:ext cx="1660525" cy="822325"/>
          </a:xfrm>
          <a:prstGeom prst="rect">
            <a:avLst/>
          </a:prstGeom>
          <a:noFill/>
          <a:ln w="9525">
            <a:noFill/>
            <a:miter lim="800000"/>
            <a:headEnd/>
            <a:tailEnd/>
          </a:ln>
          <a:effectLst/>
        </p:spPr>
        <p:txBody>
          <a:bodyPr wrap="none">
            <a:spAutoFit/>
          </a:bodyPr>
          <a:lstStyle/>
          <a:p>
            <a:r>
              <a:rPr lang="en-US" sz="2400"/>
              <a:t>Cools and</a:t>
            </a:r>
          </a:p>
          <a:p>
            <a:r>
              <a:rPr lang="en-US" sz="2400"/>
              <a:t>condenses</a:t>
            </a:r>
          </a:p>
        </p:txBody>
      </p:sp>
      <p:pic>
        <p:nvPicPr>
          <p:cNvPr id="17428" name="Picture 20" descr="thunderstorm_noaa"/>
          <p:cNvPicPr>
            <a:picLocks noChangeAspect="1" noChangeArrowheads="1"/>
          </p:cNvPicPr>
          <p:nvPr/>
        </p:nvPicPr>
        <p:blipFill>
          <a:blip r:embed="rId6" cstate="print"/>
          <a:srcRect/>
          <a:stretch>
            <a:fillRect/>
          </a:stretch>
        </p:blipFill>
        <p:spPr bwMode="auto">
          <a:xfrm>
            <a:off x="1265238" y="388938"/>
            <a:ext cx="6013450" cy="4960937"/>
          </a:xfrm>
          <a:prstGeom prst="rect">
            <a:avLst/>
          </a:prstGeom>
          <a:noFill/>
        </p:spPr>
      </p:pic>
      <p:sp>
        <p:nvSpPr>
          <p:cNvPr id="17429" name="Rectangle 21" descr="Cork"/>
          <p:cNvSpPr>
            <a:spLocks noChangeArrowheads="1"/>
          </p:cNvSpPr>
          <p:nvPr/>
        </p:nvSpPr>
        <p:spPr bwMode="auto">
          <a:xfrm>
            <a:off x="2692400" y="5487988"/>
            <a:ext cx="3217863" cy="1370012"/>
          </a:xfrm>
          <a:prstGeom prst="rect">
            <a:avLst/>
          </a:prstGeom>
          <a:blipFill dpi="0" rotWithShape="1">
            <a:blip r:embed="rId7" cstate="print"/>
            <a:srcRect/>
            <a:tile tx="0" ty="0" sx="100000" sy="100000" flip="none" algn="tl"/>
          </a:blipFill>
          <a:ln w="9525">
            <a:noFill/>
            <a:miter lim="800000"/>
            <a:headEnd/>
            <a:tailEnd/>
          </a:ln>
          <a:effectLst/>
        </p:spPr>
        <p:txBody>
          <a:bodyPr wrap="none" anchor="ctr"/>
          <a:lstStyle/>
          <a:p>
            <a:endParaRPr lang="en-US"/>
          </a:p>
        </p:txBody>
      </p:sp>
      <p:sp>
        <p:nvSpPr>
          <p:cNvPr id="17430" name="Text Box 22"/>
          <p:cNvSpPr txBox="1">
            <a:spLocks noChangeArrowheads="1"/>
          </p:cNvSpPr>
          <p:nvPr/>
        </p:nvSpPr>
        <p:spPr bwMode="auto">
          <a:xfrm>
            <a:off x="3341163" y="5546725"/>
            <a:ext cx="1857375" cy="1311275"/>
          </a:xfrm>
          <a:prstGeom prst="rect">
            <a:avLst/>
          </a:prstGeom>
          <a:noFill/>
          <a:ln w="9525">
            <a:noFill/>
            <a:miter lim="800000"/>
            <a:headEnd/>
            <a:tailEnd/>
          </a:ln>
          <a:effectLst/>
        </p:spPr>
        <p:txBody>
          <a:bodyPr wrap="square">
            <a:spAutoFit/>
          </a:bodyPr>
          <a:lstStyle/>
          <a:p>
            <a:pPr algn="ctr"/>
            <a:r>
              <a:rPr lang="en-US" sz="2000" dirty="0">
                <a:solidFill>
                  <a:schemeClr val="bg1"/>
                </a:solidFill>
              </a:rPr>
              <a:t>Florida</a:t>
            </a:r>
          </a:p>
          <a:p>
            <a:pPr algn="ctr"/>
            <a:r>
              <a:rPr lang="en-US" sz="2000" dirty="0">
                <a:solidFill>
                  <a:srgbClr val="990000"/>
                </a:solidFill>
              </a:rPr>
              <a:t>Sand</a:t>
            </a:r>
          </a:p>
          <a:p>
            <a:pPr algn="ctr"/>
            <a:r>
              <a:rPr lang="en-US" sz="2000" dirty="0">
                <a:solidFill>
                  <a:srgbClr val="990000"/>
                </a:solidFill>
              </a:rPr>
              <a:t>Asphalt</a:t>
            </a:r>
          </a:p>
          <a:p>
            <a:pPr algn="ctr"/>
            <a:r>
              <a:rPr lang="en-US" sz="2000" dirty="0">
                <a:solidFill>
                  <a:srgbClr val="990000"/>
                </a:solidFill>
              </a:rPr>
              <a:t>Vegetation</a:t>
            </a:r>
            <a:r>
              <a:rPr lang="en-US" sz="2000" dirty="0"/>
              <a:t> </a:t>
            </a:r>
          </a:p>
        </p:txBody>
      </p:sp>
      <p:sp>
        <p:nvSpPr>
          <p:cNvPr id="17431" name="Text Box 23"/>
          <p:cNvSpPr txBox="1">
            <a:spLocks noChangeArrowheads="1"/>
          </p:cNvSpPr>
          <p:nvPr/>
        </p:nvSpPr>
        <p:spPr bwMode="auto">
          <a:xfrm>
            <a:off x="230187" y="6059488"/>
            <a:ext cx="2428345" cy="457200"/>
          </a:xfrm>
          <a:prstGeom prst="rect">
            <a:avLst/>
          </a:prstGeom>
          <a:noFill/>
          <a:ln w="9525">
            <a:noFill/>
            <a:miter lim="800000"/>
            <a:headEnd/>
            <a:tailEnd/>
          </a:ln>
          <a:effectLst/>
        </p:spPr>
        <p:txBody>
          <a:bodyPr wrap="square">
            <a:spAutoFit/>
          </a:bodyPr>
          <a:lstStyle/>
          <a:p>
            <a:r>
              <a:rPr lang="en-US" sz="2400" dirty="0"/>
              <a:t>Gulf of Mexico</a:t>
            </a:r>
          </a:p>
        </p:txBody>
      </p:sp>
      <p:sp>
        <p:nvSpPr>
          <p:cNvPr id="17432" name="Text Box 24"/>
          <p:cNvSpPr txBox="1">
            <a:spLocks noChangeArrowheads="1"/>
          </p:cNvSpPr>
          <p:nvPr/>
        </p:nvSpPr>
        <p:spPr bwMode="auto">
          <a:xfrm>
            <a:off x="6361113" y="6059487"/>
            <a:ext cx="2511954" cy="459845"/>
          </a:xfrm>
          <a:prstGeom prst="rect">
            <a:avLst/>
          </a:prstGeom>
          <a:noFill/>
          <a:ln w="9525">
            <a:noFill/>
            <a:miter lim="800000"/>
            <a:headEnd/>
            <a:tailEnd/>
          </a:ln>
          <a:effectLst/>
        </p:spPr>
        <p:txBody>
          <a:bodyPr wrap="square">
            <a:spAutoFit/>
          </a:bodyPr>
          <a:lstStyle/>
          <a:p>
            <a:r>
              <a:rPr lang="en-US" sz="2400" dirty="0"/>
              <a:t>Atlantic Ocean</a:t>
            </a:r>
          </a:p>
        </p:txBody>
      </p:sp>
      <p:sp>
        <p:nvSpPr>
          <p:cNvPr id="17412" name="Text Box 4"/>
          <p:cNvSpPr txBox="1">
            <a:spLocks noChangeArrowheads="1"/>
          </p:cNvSpPr>
          <p:nvPr/>
        </p:nvSpPr>
        <p:spPr bwMode="auto">
          <a:xfrm>
            <a:off x="3197225" y="4679950"/>
            <a:ext cx="2593975" cy="457200"/>
          </a:xfrm>
          <a:prstGeom prst="rect">
            <a:avLst/>
          </a:prstGeom>
          <a:noFill/>
          <a:ln w="9525">
            <a:noFill/>
            <a:miter lim="800000"/>
            <a:headEnd/>
            <a:tailEnd/>
          </a:ln>
          <a:effectLst/>
        </p:spPr>
        <p:txBody>
          <a:bodyPr wrap="square">
            <a:spAutoFit/>
          </a:bodyPr>
          <a:lstStyle/>
          <a:p>
            <a:r>
              <a:rPr lang="en-US" sz="2400" dirty="0">
                <a:solidFill>
                  <a:srgbClr val="FFFF00"/>
                </a:solidFill>
              </a:rPr>
              <a:t>Low pressure</a:t>
            </a:r>
          </a:p>
        </p:txBody>
      </p:sp>
      <p:pic>
        <p:nvPicPr>
          <p:cNvPr id="17413" name="Picture 5" descr="Green Squiggle Arrow"/>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1092200" y="4346575"/>
            <a:ext cx="1554163" cy="1114425"/>
          </a:xfrm>
          <a:prstGeom prst="rect">
            <a:avLst/>
          </a:prstGeom>
          <a:noFill/>
        </p:spPr>
      </p:pic>
      <p:pic>
        <p:nvPicPr>
          <p:cNvPr id="17414" name="Picture 6" descr="Green Squiggle Arrow"/>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6180138" y="4414838"/>
            <a:ext cx="1374775" cy="1114425"/>
          </a:xfrm>
          <a:prstGeom prst="rect">
            <a:avLst/>
          </a:prstGeom>
          <a:noFill/>
        </p:spPr>
      </p:pic>
      <p:sp>
        <p:nvSpPr>
          <p:cNvPr id="17433" name="AutoShape 25"/>
          <p:cNvSpPr>
            <a:spLocks noChangeArrowheads="1"/>
          </p:cNvSpPr>
          <p:nvPr>
            <p:custDataLst>
              <p:tags r:id="rId2"/>
            </p:custDataLst>
          </p:nvPr>
        </p:nvSpPr>
        <p:spPr bwMode="auto">
          <a:xfrm>
            <a:off x="3995738" y="2928938"/>
            <a:ext cx="485775" cy="976312"/>
          </a:xfrm>
          <a:prstGeom prst="upArrow">
            <a:avLst>
              <a:gd name="adj1" fmla="val 50000"/>
              <a:gd name="adj2" fmla="val 50245"/>
            </a:avLst>
          </a:prstGeom>
          <a:solidFill>
            <a:schemeClr val="accent1"/>
          </a:solidFill>
          <a:ln w="9525">
            <a:solidFill>
              <a:schemeClr val="tx1"/>
            </a:solidFill>
            <a:miter lim="800000"/>
            <a:headEnd/>
            <a:tailEnd/>
          </a:ln>
          <a:effectLst/>
        </p:spPr>
        <p:txBody>
          <a:bodyPr vert="eaVert" wrap="none" anchor="ctr"/>
          <a:lstStyle/>
          <a:p>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7418"/>
                                        </p:tgtEl>
                                        <p:attrNameLst>
                                          <p:attrName>style.visibility</p:attrName>
                                        </p:attrNameLst>
                                      </p:cBhvr>
                                      <p:to>
                                        <p:strVal val="visible"/>
                                      </p:to>
                                    </p:set>
                                    <p:animEffect transition="in" filter="wipe(down)">
                                      <p:cBhvr>
                                        <p:cTn id="7" dur="2000"/>
                                        <p:tgtEl>
                                          <p:spTgt spid="174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422"/>
                                        </p:tgtEl>
                                        <p:attrNameLst>
                                          <p:attrName>style.visibility</p:attrName>
                                        </p:attrNameLst>
                                      </p:cBhvr>
                                      <p:to>
                                        <p:strVal val="visible"/>
                                      </p:to>
                                    </p:set>
                                    <p:animEffect transition="in" filter="fade">
                                      <p:cBhvr>
                                        <p:cTn id="12" dur="2000"/>
                                        <p:tgtEl>
                                          <p:spTgt spid="174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427"/>
                                        </p:tgtEl>
                                        <p:attrNameLst>
                                          <p:attrName>style.visibility</p:attrName>
                                        </p:attrNameLst>
                                      </p:cBhvr>
                                      <p:to>
                                        <p:strVal val="visible"/>
                                      </p:to>
                                    </p:set>
                                    <p:animEffect transition="in" filter="fade">
                                      <p:cBhvr>
                                        <p:cTn id="17" dur="2000"/>
                                        <p:tgtEl>
                                          <p:spTgt spid="174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428"/>
                                        </p:tgtEl>
                                        <p:attrNameLst>
                                          <p:attrName>style.visibility</p:attrName>
                                        </p:attrNameLst>
                                      </p:cBhvr>
                                      <p:to>
                                        <p:strVal val="visible"/>
                                      </p:to>
                                    </p:set>
                                    <p:animEffect transition="in" filter="fade">
                                      <p:cBhvr>
                                        <p:cTn id="22" dur="2000"/>
                                        <p:tgtEl>
                                          <p:spTgt spid="1742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7433"/>
                                        </p:tgtEl>
                                        <p:attrNameLst>
                                          <p:attrName>style.visibility</p:attrName>
                                        </p:attrNameLst>
                                      </p:cBhvr>
                                      <p:to>
                                        <p:strVal val="visible"/>
                                      </p:to>
                                    </p:set>
                                    <p:animEffect transition="in" filter="fade">
                                      <p:cBhvr>
                                        <p:cTn id="25" dur="2000"/>
                                        <p:tgtEl>
                                          <p:spTgt spid="174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7" grpId="0"/>
      <p:bldP spid="1743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Nasa"/>
          <p:cNvPicPr>
            <a:picLocks noChangeAspect="1" noChangeArrowheads="1"/>
          </p:cNvPicPr>
          <p:nvPr/>
        </p:nvPicPr>
        <p:blipFill>
          <a:blip r:embed="rId5" cstate="print">
            <a:lum bright="-12000" contrast="6000"/>
          </a:blip>
          <a:srcRect/>
          <a:stretch>
            <a:fillRect/>
          </a:stretch>
        </p:blipFill>
        <p:spPr bwMode="auto">
          <a:xfrm>
            <a:off x="0" y="-15875"/>
            <a:ext cx="9144000" cy="6829425"/>
          </a:xfrm>
          <a:prstGeom prst="rect">
            <a:avLst/>
          </a:prstGeom>
          <a:noFill/>
        </p:spPr>
      </p:pic>
      <p:sp>
        <p:nvSpPr>
          <p:cNvPr id="18435" name="AutoShape 3"/>
          <p:cNvSpPr>
            <a:spLocks noChangeArrowheads="1"/>
          </p:cNvSpPr>
          <p:nvPr>
            <p:custDataLst>
              <p:tags r:id="rId2"/>
            </p:custDataLst>
          </p:nvPr>
        </p:nvSpPr>
        <p:spPr bwMode="auto">
          <a:xfrm>
            <a:off x="4495800" y="2362200"/>
            <a:ext cx="485775" cy="1738313"/>
          </a:xfrm>
          <a:prstGeom prst="upArrow">
            <a:avLst>
              <a:gd name="adj1" fmla="val 49676"/>
              <a:gd name="adj2" fmla="val 89544"/>
            </a:avLst>
          </a:prstGeom>
          <a:solidFill>
            <a:srgbClr val="339966"/>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339966"/>
            </a:extrusionClr>
          </a:sp3d>
        </p:spPr>
        <p:txBody>
          <a:bodyPr vert="eaVert" wrap="none" anchor="ctr">
            <a:flatTx/>
          </a:bodyPr>
          <a:lstStyle/>
          <a:p>
            <a:endParaRPr lang="en-US"/>
          </a:p>
        </p:txBody>
      </p:sp>
      <p:sp>
        <p:nvSpPr>
          <p:cNvPr id="18436" name="Text Box 4"/>
          <p:cNvSpPr txBox="1">
            <a:spLocks noChangeArrowheads="1"/>
          </p:cNvSpPr>
          <p:nvPr/>
        </p:nvSpPr>
        <p:spPr bwMode="auto">
          <a:xfrm>
            <a:off x="4114800" y="1905000"/>
            <a:ext cx="1136650" cy="366713"/>
          </a:xfrm>
          <a:prstGeom prst="rect">
            <a:avLst/>
          </a:prstGeom>
          <a:noFill/>
          <a:ln w="9525">
            <a:noFill/>
            <a:miter lim="800000"/>
            <a:headEnd/>
            <a:tailEnd/>
          </a:ln>
          <a:effectLst/>
        </p:spPr>
        <p:txBody>
          <a:bodyPr wrap="none">
            <a:spAutoFit/>
          </a:bodyPr>
          <a:lstStyle/>
          <a:p>
            <a:r>
              <a:rPr lang="en-US" sz="1800"/>
              <a:t>Warm Air</a:t>
            </a:r>
          </a:p>
        </p:txBody>
      </p:sp>
      <p:sp>
        <p:nvSpPr>
          <p:cNvPr id="18437" name="Text Box 5"/>
          <p:cNvSpPr txBox="1">
            <a:spLocks noChangeArrowheads="1"/>
          </p:cNvSpPr>
          <p:nvPr/>
        </p:nvSpPr>
        <p:spPr bwMode="auto">
          <a:xfrm>
            <a:off x="4038600" y="4202112"/>
            <a:ext cx="1955800" cy="369887"/>
          </a:xfrm>
          <a:prstGeom prst="rect">
            <a:avLst/>
          </a:prstGeom>
          <a:noFill/>
          <a:ln w="9525">
            <a:noFill/>
            <a:miter lim="800000"/>
            <a:headEnd/>
            <a:tailEnd/>
          </a:ln>
          <a:effectLst/>
        </p:spPr>
        <p:txBody>
          <a:bodyPr wrap="square">
            <a:spAutoFit/>
          </a:bodyPr>
          <a:lstStyle/>
          <a:p>
            <a:r>
              <a:rPr lang="en-US" sz="1800" b="1"/>
              <a:t>Low pressure</a:t>
            </a:r>
          </a:p>
        </p:txBody>
      </p:sp>
      <p:pic>
        <p:nvPicPr>
          <p:cNvPr id="18438" name="Picture 6" descr="thunderhead photo"/>
          <p:cNvPicPr>
            <a:picLocks noChangeAspect="1" noChangeArrowheads="1"/>
          </p:cNvPicPr>
          <p:nvPr/>
        </p:nvPicPr>
        <p:blipFill>
          <a:blip r:embed="rId6" cstate="print">
            <a:lum bright="-12000"/>
          </a:blip>
          <a:srcRect/>
          <a:stretch>
            <a:fillRect/>
          </a:stretch>
        </p:blipFill>
        <p:spPr bwMode="auto">
          <a:xfrm>
            <a:off x="3540125" y="633413"/>
            <a:ext cx="2506663" cy="1879600"/>
          </a:xfrm>
          <a:prstGeom prst="rect">
            <a:avLst/>
          </a:prstGeom>
          <a:noFill/>
        </p:spPr>
      </p:pic>
      <p:grpSp>
        <p:nvGrpSpPr>
          <p:cNvPr id="18439" name="Group 7"/>
          <p:cNvGrpSpPr>
            <a:grpSpLocks/>
          </p:cNvGrpSpPr>
          <p:nvPr>
            <p:custDataLst>
              <p:tags r:id="rId3"/>
            </p:custDataLst>
          </p:nvPr>
        </p:nvGrpSpPr>
        <p:grpSpPr bwMode="auto">
          <a:xfrm>
            <a:off x="1991788" y="3530600"/>
            <a:ext cx="6915150" cy="822325"/>
            <a:chOff x="1404" y="2224"/>
            <a:chExt cx="3957" cy="518"/>
          </a:xfrm>
        </p:grpSpPr>
        <p:sp>
          <p:nvSpPr>
            <p:cNvPr id="18440" name="AutoShape 8"/>
            <p:cNvSpPr>
              <a:spLocks noChangeArrowheads="1"/>
            </p:cNvSpPr>
            <p:nvPr/>
          </p:nvSpPr>
          <p:spPr bwMode="auto">
            <a:xfrm rot="16200000">
              <a:off x="3548" y="1925"/>
              <a:ext cx="396" cy="1016"/>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chemeClr val="tx1"/>
              </a:solidFill>
              <a:miter lim="800000"/>
              <a:headEnd/>
              <a:tailEnd/>
            </a:ln>
            <a:effectLst/>
          </p:spPr>
          <p:txBody>
            <a:bodyPr wrap="none" anchor="ctr"/>
            <a:lstStyle/>
            <a:p>
              <a:endParaRPr lang="en-US"/>
            </a:p>
          </p:txBody>
        </p:sp>
        <p:sp>
          <p:nvSpPr>
            <p:cNvPr id="18441" name="AutoShape 9"/>
            <p:cNvSpPr>
              <a:spLocks noChangeArrowheads="1"/>
            </p:cNvSpPr>
            <p:nvPr/>
          </p:nvSpPr>
          <p:spPr bwMode="auto">
            <a:xfrm rot="5400000" flipH="1">
              <a:off x="2117" y="1927"/>
              <a:ext cx="396" cy="99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chemeClr val="tx1"/>
              </a:solidFill>
              <a:miter lim="800000"/>
              <a:headEnd/>
              <a:tailEnd/>
            </a:ln>
            <a:effectLst/>
          </p:spPr>
          <p:txBody>
            <a:bodyPr rot="10800000" vert="eaVert" wrap="none" anchor="ctr"/>
            <a:lstStyle/>
            <a:p>
              <a:pPr algn="ctr"/>
              <a:endParaRPr lang="en-US" sz="2800"/>
            </a:p>
          </p:txBody>
        </p:sp>
        <p:sp>
          <p:nvSpPr>
            <p:cNvPr id="18442" name="Text Box 10"/>
            <p:cNvSpPr txBox="1">
              <a:spLocks noChangeArrowheads="1"/>
            </p:cNvSpPr>
            <p:nvPr/>
          </p:nvSpPr>
          <p:spPr bwMode="auto">
            <a:xfrm>
              <a:off x="1404" y="2258"/>
              <a:ext cx="1103" cy="442"/>
            </a:xfrm>
            <a:prstGeom prst="rect">
              <a:avLst/>
            </a:prstGeom>
            <a:noFill/>
            <a:ln w="9525">
              <a:noFill/>
              <a:miter lim="800000"/>
              <a:headEnd/>
              <a:tailEnd/>
            </a:ln>
            <a:effectLst/>
          </p:spPr>
          <p:txBody>
            <a:bodyPr wrap="none">
              <a:spAutoFit/>
            </a:bodyPr>
            <a:lstStyle/>
            <a:p>
              <a:r>
                <a:rPr lang="en-US" sz="2000" b="1">
                  <a:solidFill>
                    <a:srgbClr val="000000"/>
                  </a:solidFill>
                </a:rPr>
                <a:t>Warm, Moist </a:t>
              </a:r>
            </a:p>
            <a:p>
              <a:r>
                <a:rPr lang="en-US" sz="2000" b="1">
                  <a:solidFill>
                    <a:srgbClr val="000000"/>
                  </a:solidFill>
                </a:rPr>
                <a:t>Air </a:t>
              </a:r>
            </a:p>
          </p:txBody>
        </p:sp>
        <p:sp>
          <p:nvSpPr>
            <p:cNvPr id="18443" name="Text Box 11"/>
            <p:cNvSpPr txBox="1">
              <a:spLocks noChangeArrowheads="1"/>
            </p:cNvSpPr>
            <p:nvPr/>
          </p:nvSpPr>
          <p:spPr bwMode="auto">
            <a:xfrm>
              <a:off x="4252" y="2300"/>
              <a:ext cx="1109" cy="442"/>
            </a:xfrm>
            <a:prstGeom prst="rect">
              <a:avLst/>
            </a:prstGeom>
            <a:noFill/>
            <a:ln w="9525">
              <a:noFill/>
              <a:miter lim="800000"/>
              <a:headEnd/>
              <a:tailEnd/>
            </a:ln>
            <a:effectLst/>
          </p:spPr>
          <p:txBody>
            <a:bodyPr>
              <a:spAutoFit/>
            </a:bodyPr>
            <a:lstStyle/>
            <a:p>
              <a:r>
                <a:rPr lang="en-US" sz="2000" b="1" dirty="0">
                  <a:solidFill>
                    <a:srgbClr val="000000"/>
                  </a:solidFill>
                </a:rPr>
                <a:t>Warm, Moist </a:t>
              </a:r>
            </a:p>
            <a:p>
              <a:r>
                <a:rPr lang="en-US" sz="2000" b="1" dirty="0">
                  <a:solidFill>
                    <a:srgbClr val="000000"/>
                  </a:solidFill>
                </a:rPr>
                <a:t>Air </a:t>
              </a:r>
            </a:p>
          </p:txBody>
        </p:sp>
      </p:grpSp>
      <p:sp>
        <p:nvSpPr>
          <p:cNvPr id="18444" name="Text Box 12"/>
          <p:cNvSpPr txBox="1">
            <a:spLocks noChangeArrowheads="1"/>
          </p:cNvSpPr>
          <p:nvPr/>
        </p:nvSpPr>
        <p:spPr bwMode="auto">
          <a:xfrm>
            <a:off x="3397255" y="862013"/>
            <a:ext cx="2783417" cy="1373187"/>
          </a:xfrm>
          <a:prstGeom prst="rect">
            <a:avLst/>
          </a:prstGeom>
          <a:noFill/>
          <a:ln w="9525">
            <a:noFill/>
            <a:miter lim="800000"/>
            <a:headEnd/>
            <a:tailEnd/>
          </a:ln>
          <a:effectLst/>
        </p:spPr>
        <p:txBody>
          <a:bodyPr wrap="square">
            <a:spAutoFit/>
          </a:bodyPr>
          <a:lstStyle/>
          <a:p>
            <a:pPr algn="ctr"/>
            <a:r>
              <a:rPr lang="en-US" sz="2800" dirty="0"/>
              <a:t>Cooling</a:t>
            </a:r>
          </a:p>
          <a:p>
            <a:pPr algn="ctr"/>
            <a:r>
              <a:rPr lang="en-US" sz="2800" dirty="0"/>
              <a:t>And </a:t>
            </a:r>
          </a:p>
          <a:p>
            <a:pPr algn="ctr"/>
            <a:r>
              <a:rPr lang="en-US" sz="2800" dirty="0"/>
              <a:t>Condensation</a:t>
            </a:r>
          </a:p>
        </p:txBody>
      </p:sp>
      <p:pic>
        <p:nvPicPr>
          <p:cNvPr id="18445" name="Picture 13" descr="sun-thumb"/>
          <p:cNvPicPr>
            <a:picLocks noChangeAspect="1" noChangeArrowheads="1"/>
          </p:cNvPicPr>
          <p:nvPr/>
        </p:nvPicPr>
        <p:blipFill>
          <a:blip r:embed="rId7" cstate="print">
            <a:clrChange>
              <a:clrFrom>
                <a:srgbClr val="000000"/>
              </a:clrFrom>
              <a:clrTo>
                <a:srgbClr val="000000">
                  <a:alpha val="0"/>
                </a:srgbClr>
              </a:clrTo>
            </a:clrChange>
          </a:blip>
          <a:srcRect b="4982"/>
          <a:stretch>
            <a:fillRect/>
          </a:stretch>
        </p:blipFill>
        <p:spPr bwMode="auto">
          <a:xfrm>
            <a:off x="7110413" y="0"/>
            <a:ext cx="1338262" cy="1271588"/>
          </a:xfrm>
          <a:prstGeom prst="rect">
            <a:avLst/>
          </a:prstGeom>
          <a:noFill/>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435"/>
                                        </p:tgtEl>
                                        <p:attrNameLst>
                                          <p:attrName>style.visibility</p:attrName>
                                        </p:attrNameLst>
                                      </p:cBhvr>
                                      <p:to>
                                        <p:strVal val="visible"/>
                                      </p:to>
                                    </p:set>
                                    <p:animEffect transition="in" filter="wipe(down)">
                                      <p:cBhvr>
                                        <p:cTn id="7" dur="1000"/>
                                        <p:tgtEl>
                                          <p:spTgt spid="1843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436"/>
                                        </p:tgtEl>
                                        <p:attrNameLst>
                                          <p:attrName>style.visibility</p:attrName>
                                        </p:attrNameLst>
                                      </p:cBhvr>
                                      <p:to>
                                        <p:strVal val="visible"/>
                                      </p:to>
                                    </p:set>
                                    <p:animEffect transition="in" filter="fade">
                                      <p:cBhvr>
                                        <p:cTn id="10" dur="2000"/>
                                        <p:tgtEl>
                                          <p:spTgt spid="1843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437"/>
                                        </p:tgtEl>
                                        <p:attrNameLst>
                                          <p:attrName>style.visibility</p:attrName>
                                        </p:attrNameLst>
                                      </p:cBhvr>
                                      <p:to>
                                        <p:strVal val="visible"/>
                                      </p:to>
                                    </p:set>
                                    <p:animEffect transition="in" filter="fade">
                                      <p:cBhvr>
                                        <p:cTn id="15" dur="2000"/>
                                        <p:tgtEl>
                                          <p:spTgt spid="18437"/>
                                        </p:tgtEl>
                                      </p:cBhvr>
                                    </p:animEffect>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nodeType="clickEffect">
                                  <p:stCondLst>
                                    <p:cond delay="0"/>
                                  </p:stCondLst>
                                  <p:childTnLst>
                                    <p:set>
                                      <p:cBhvr>
                                        <p:cTn id="19" dur="1" fill="hold">
                                          <p:stCondLst>
                                            <p:cond delay="0"/>
                                          </p:stCondLst>
                                        </p:cTn>
                                        <p:tgtEl>
                                          <p:spTgt spid="18439"/>
                                        </p:tgtEl>
                                        <p:attrNameLst>
                                          <p:attrName>style.visibility</p:attrName>
                                        </p:attrNameLst>
                                      </p:cBhvr>
                                      <p:to>
                                        <p:strVal val="visible"/>
                                      </p:to>
                                    </p:set>
                                    <p:anim calcmode="lin" valueType="num">
                                      <p:cBhvr>
                                        <p:cTn id="20" dur="1000" fill="hold"/>
                                        <p:tgtEl>
                                          <p:spTgt spid="18439"/>
                                        </p:tgtEl>
                                        <p:attrNameLst>
                                          <p:attrName>ppt_w</p:attrName>
                                        </p:attrNameLst>
                                      </p:cBhvr>
                                      <p:tavLst>
                                        <p:tav tm="0">
                                          <p:val>
                                            <p:strVal val="#ppt_w*0.70"/>
                                          </p:val>
                                        </p:tav>
                                        <p:tav tm="100000">
                                          <p:val>
                                            <p:strVal val="#ppt_w"/>
                                          </p:val>
                                        </p:tav>
                                      </p:tavLst>
                                    </p:anim>
                                    <p:anim calcmode="lin" valueType="num">
                                      <p:cBhvr>
                                        <p:cTn id="21" dur="1000" fill="hold"/>
                                        <p:tgtEl>
                                          <p:spTgt spid="18439"/>
                                        </p:tgtEl>
                                        <p:attrNameLst>
                                          <p:attrName>ppt_h</p:attrName>
                                        </p:attrNameLst>
                                      </p:cBhvr>
                                      <p:tavLst>
                                        <p:tav tm="0">
                                          <p:val>
                                            <p:strVal val="#ppt_h"/>
                                          </p:val>
                                        </p:tav>
                                        <p:tav tm="100000">
                                          <p:val>
                                            <p:strVal val="#ppt_h"/>
                                          </p:val>
                                        </p:tav>
                                      </p:tavLst>
                                    </p:anim>
                                    <p:animEffect transition="in" filter="fade">
                                      <p:cBhvr>
                                        <p:cTn id="22" dur="1000"/>
                                        <p:tgtEl>
                                          <p:spTgt spid="1843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2000"/>
                                        <p:tgtEl>
                                          <p:spTgt spid="18435"/>
                                        </p:tgtEl>
                                      </p:cBhvr>
                                    </p:animEffect>
                                    <p:set>
                                      <p:cBhvr>
                                        <p:cTn id="27" dur="1" fill="hold">
                                          <p:stCondLst>
                                            <p:cond delay="1999"/>
                                          </p:stCondLst>
                                        </p:cTn>
                                        <p:tgtEl>
                                          <p:spTgt spid="18435"/>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2000"/>
                                        <p:tgtEl>
                                          <p:spTgt spid="18436"/>
                                        </p:tgtEl>
                                      </p:cBhvr>
                                    </p:animEffect>
                                    <p:set>
                                      <p:cBhvr>
                                        <p:cTn id="30" dur="1" fill="hold">
                                          <p:stCondLst>
                                            <p:cond delay="1999"/>
                                          </p:stCondLst>
                                        </p:cTn>
                                        <p:tgtEl>
                                          <p:spTgt spid="18436"/>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2000"/>
                                        <p:tgtEl>
                                          <p:spTgt spid="18437"/>
                                        </p:tgtEl>
                                      </p:cBhvr>
                                    </p:animEffect>
                                    <p:set>
                                      <p:cBhvr>
                                        <p:cTn id="33" dur="1" fill="hold">
                                          <p:stCondLst>
                                            <p:cond delay="1999"/>
                                          </p:stCondLst>
                                        </p:cTn>
                                        <p:tgtEl>
                                          <p:spTgt spid="18437"/>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2000"/>
                                        <p:tgtEl>
                                          <p:spTgt spid="18439"/>
                                        </p:tgtEl>
                                      </p:cBhvr>
                                    </p:animEffect>
                                    <p:set>
                                      <p:cBhvr>
                                        <p:cTn id="36" dur="1" fill="hold">
                                          <p:stCondLst>
                                            <p:cond delay="1999"/>
                                          </p:stCondLst>
                                        </p:cTn>
                                        <p:tgtEl>
                                          <p:spTgt spid="18439"/>
                                        </p:tgtEl>
                                        <p:attrNameLst>
                                          <p:attrName>style.visibility</p:attrName>
                                        </p:attrNameLst>
                                      </p:cBhvr>
                                      <p:to>
                                        <p:strVal val="hidden"/>
                                      </p:to>
                                    </p:set>
                                  </p:childTnLst>
                                </p:cTn>
                              </p:par>
                              <p:par>
                                <p:cTn id="37" presetID="10" presetClass="entr" presetSubtype="0" fill="hold" nodeType="withEffect">
                                  <p:stCondLst>
                                    <p:cond delay="0"/>
                                  </p:stCondLst>
                                  <p:childTnLst>
                                    <p:set>
                                      <p:cBhvr>
                                        <p:cTn id="38" dur="1" fill="hold">
                                          <p:stCondLst>
                                            <p:cond delay="0"/>
                                          </p:stCondLst>
                                        </p:cTn>
                                        <p:tgtEl>
                                          <p:spTgt spid="18438"/>
                                        </p:tgtEl>
                                        <p:attrNameLst>
                                          <p:attrName>style.visibility</p:attrName>
                                        </p:attrNameLst>
                                      </p:cBhvr>
                                      <p:to>
                                        <p:strVal val="visible"/>
                                      </p:to>
                                    </p:set>
                                    <p:animEffect transition="in" filter="fade">
                                      <p:cBhvr>
                                        <p:cTn id="39" dur="2000"/>
                                        <p:tgtEl>
                                          <p:spTgt spid="1843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8444"/>
                                        </p:tgtEl>
                                        <p:attrNameLst>
                                          <p:attrName>style.visibility</p:attrName>
                                        </p:attrNameLst>
                                      </p:cBhvr>
                                      <p:to>
                                        <p:strVal val="visible"/>
                                      </p:to>
                                    </p:set>
                                    <p:animEffect transition="in" filter="fade">
                                      <p:cBhvr>
                                        <p:cTn id="42" dur="2000"/>
                                        <p:tgtEl>
                                          <p:spTgt spid="184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animBg="1"/>
      <p:bldP spid="18435" grpId="1" animBg="1"/>
      <p:bldP spid="18436" grpId="0"/>
      <p:bldP spid="18436" grpId="1"/>
      <p:bldP spid="18437" grpId="0"/>
      <p:bldP spid="18437" grpId="1"/>
      <p:bldP spid="1844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1330325" y="2287588"/>
            <a:ext cx="7153275" cy="579437"/>
          </a:xfrm>
          <a:prstGeom prst="rect">
            <a:avLst/>
          </a:prstGeom>
          <a:noFill/>
          <a:ln w="9525">
            <a:noFill/>
            <a:miter lim="800000"/>
            <a:headEnd/>
            <a:tailEnd/>
          </a:ln>
          <a:effectLst/>
        </p:spPr>
        <p:txBody>
          <a:bodyPr wrap="square">
            <a:spAutoFit/>
          </a:bodyPr>
          <a:lstStyle/>
          <a:p>
            <a:r>
              <a:rPr lang="en-US" dirty="0"/>
              <a:t>Heat, Evaporation and Condensation</a:t>
            </a:r>
          </a:p>
        </p:txBody>
      </p:sp>
    </p:spTree>
    <p:custDataLst>
      <p:tags r:id="rId1"/>
    </p:custData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map2"/>
          <p:cNvPicPr>
            <a:picLocks noChangeAspect="1" noChangeArrowheads="1"/>
          </p:cNvPicPr>
          <p:nvPr/>
        </p:nvPicPr>
        <p:blipFill>
          <a:blip r:embed="rId3" cstate="print">
            <a:clrChange>
              <a:clrFrom>
                <a:srgbClr val="000000"/>
              </a:clrFrom>
              <a:clrTo>
                <a:srgbClr val="000000">
                  <a:alpha val="0"/>
                </a:srgbClr>
              </a:clrTo>
            </a:clrChange>
          </a:blip>
          <a:srcRect l="36060" t="33234" r="5948" b="6836"/>
          <a:stretch>
            <a:fillRect/>
          </a:stretch>
        </p:blipFill>
        <p:spPr bwMode="auto">
          <a:xfrm>
            <a:off x="3090863" y="5503863"/>
            <a:ext cx="1531937" cy="1033462"/>
          </a:xfrm>
          <a:prstGeom prst="rect">
            <a:avLst/>
          </a:prstGeom>
          <a:noFill/>
        </p:spPr>
      </p:pic>
      <p:pic>
        <p:nvPicPr>
          <p:cNvPr id="30723" name="Picture 3" descr="map2"/>
          <p:cNvPicPr>
            <a:picLocks noChangeAspect="1" noChangeArrowheads="1"/>
          </p:cNvPicPr>
          <p:nvPr/>
        </p:nvPicPr>
        <p:blipFill>
          <a:blip r:embed="rId4" cstate="print">
            <a:clrChange>
              <a:clrFrom>
                <a:srgbClr val="000000"/>
              </a:clrFrom>
              <a:clrTo>
                <a:srgbClr val="000000">
                  <a:alpha val="0"/>
                </a:srgbClr>
              </a:clrTo>
            </a:clrChange>
          </a:blip>
          <a:srcRect l="34743" t="5948" r="6836" b="36060"/>
          <a:stretch>
            <a:fillRect/>
          </a:stretch>
        </p:blipFill>
        <p:spPr bwMode="auto">
          <a:xfrm>
            <a:off x="6704013" y="2811463"/>
            <a:ext cx="1179512" cy="1292225"/>
          </a:xfrm>
          <a:prstGeom prst="rect">
            <a:avLst/>
          </a:prstGeom>
          <a:noFill/>
        </p:spPr>
      </p:pic>
      <p:pic>
        <p:nvPicPr>
          <p:cNvPr id="30724" name="Picture 4" descr="map2"/>
          <p:cNvPicPr>
            <a:picLocks noChangeAspect="1" noChangeArrowheads="1"/>
          </p:cNvPicPr>
          <p:nvPr/>
        </p:nvPicPr>
        <p:blipFill>
          <a:blip r:embed="rId3" cstate="print">
            <a:clrChange>
              <a:clrFrom>
                <a:srgbClr val="000000"/>
              </a:clrFrom>
              <a:clrTo>
                <a:srgbClr val="000000">
                  <a:alpha val="0"/>
                </a:srgbClr>
              </a:clrTo>
            </a:clrChange>
          </a:blip>
          <a:srcRect l="36060" t="32536" r="5948" b="6836"/>
          <a:stretch>
            <a:fillRect/>
          </a:stretch>
        </p:blipFill>
        <p:spPr bwMode="auto">
          <a:xfrm rot="-2830833">
            <a:off x="5488782" y="3663156"/>
            <a:ext cx="1371600" cy="1271587"/>
          </a:xfrm>
          <a:prstGeom prst="rect">
            <a:avLst/>
          </a:prstGeom>
          <a:noFill/>
        </p:spPr>
      </p:pic>
      <p:pic>
        <p:nvPicPr>
          <p:cNvPr id="30725" name="Picture 5" descr="map2"/>
          <p:cNvPicPr>
            <a:picLocks noChangeAspect="1" noChangeArrowheads="1"/>
          </p:cNvPicPr>
          <p:nvPr/>
        </p:nvPicPr>
        <p:blipFill>
          <a:blip r:embed="rId5" cstate="print">
            <a:clrChange>
              <a:clrFrom>
                <a:srgbClr val="000000"/>
              </a:clrFrom>
              <a:clrTo>
                <a:srgbClr val="000000">
                  <a:alpha val="0"/>
                </a:srgbClr>
              </a:clrTo>
            </a:clrChange>
          </a:blip>
          <a:srcRect l="5948" t="6836" r="36060" b="34235"/>
          <a:stretch>
            <a:fillRect/>
          </a:stretch>
        </p:blipFill>
        <p:spPr bwMode="auto">
          <a:xfrm>
            <a:off x="1822450" y="2928938"/>
            <a:ext cx="1681163" cy="1017587"/>
          </a:xfrm>
          <a:prstGeom prst="rect">
            <a:avLst/>
          </a:prstGeom>
          <a:noFill/>
        </p:spPr>
      </p:pic>
      <p:pic>
        <p:nvPicPr>
          <p:cNvPr id="30726" name="Picture 6" descr="map2"/>
          <p:cNvPicPr>
            <a:picLocks noChangeAspect="1" noChangeArrowheads="1"/>
          </p:cNvPicPr>
          <p:nvPr/>
        </p:nvPicPr>
        <p:blipFill>
          <a:blip r:embed="rId3" cstate="print">
            <a:clrChange>
              <a:clrFrom>
                <a:srgbClr val="000000"/>
              </a:clrFrom>
              <a:clrTo>
                <a:srgbClr val="000000">
                  <a:alpha val="0"/>
                </a:srgbClr>
              </a:clrTo>
            </a:clrChange>
          </a:blip>
          <a:srcRect l="36060" t="35890" r="5948" b="6836"/>
          <a:stretch>
            <a:fillRect/>
          </a:stretch>
        </p:blipFill>
        <p:spPr bwMode="auto">
          <a:xfrm rot="13169975">
            <a:off x="3065463" y="2022475"/>
            <a:ext cx="1511300" cy="989013"/>
          </a:xfrm>
          <a:prstGeom prst="rect">
            <a:avLst/>
          </a:prstGeom>
          <a:noFill/>
        </p:spPr>
      </p:pic>
      <p:pic>
        <p:nvPicPr>
          <p:cNvPr id="30727" name="Picture 7" descr="map2"/>
          <p:cNvPicPr>
            <a:picLocks noChangeAspect="1" noChangeArrowheads="1"/>
          </p:cNvPicPr>
          <p:nvPr/>
        </p:nvPicPr>
        <p:blipFill>
          <a:blip r:embed="rId3" cstate="print">
            <a:clrChange>
              <a:clrFrom>
                <a:srgbClr val="000000"/>
              </a:clrFrom>
              <a:clrTo>
                <a:srgbClr val="000000">
                  <a:alpha val="0"/>
                </a:srgbClr>
              </a:clrTo>
            </a:clrChange>
          </a:blip>
          <a:srcRect l="36060" t="37570" r="5948" b="6836"/>
          <a:stretch>
            <a:fillRect/>
          </a:stretch>
        </p:blipFill>
        <p:spPr bwMode="auto">
          <a:xfrm rot="7892060">
            <a:off x="947737" y="2063751"/>
            <a:ext cx="1323975" cy="1054100"/>
          </a:xfrm>
          <a:prstGeom prst="rect">
            <a:avLst/>
          </a:prstGeom>
          <a:noFill/>
        </p:spPr>
      </p:pic>
      <p:pic>
        <p:nvPicPr>
          <p:cNvPr id="30728" name="Picture 8" descr="map2"/>
          <p:cNvPicPr>
            <a:picLocks noChangeAspect="1" noChangeArrowheads="1"/>
          </p:cNvPicPr>
          <p:nvPr/>
        </p:nvPicPr>
        <p:blipFill>
          <a:blip r:embed="rId3" cstate="print">
            <a:clrChange>
              <a:clrFrom>
                <a:srgbClr val="000000"/>
              </a:clrFrom>
              <a:clrTo>
                <a:srgbClr val="000000">
                  <a:alpha val="0"/>
                </a:srgbClr>
              </a:clrTo>
            </a:clrChange>
          </a:blip>
          <a:srcRect l="36060" t="36093" r="5948" b="6836"/>
          <a:stretch>
            <a:fillRect/>
          </a:stretch>
        </p:blipFill>
        <p:spPr bwMode="auto">
          <a:xfrm rot="-35424694">
            <a:off x="3113088" y="3619500"/>
            <a:ext cx="1327150" cy="1196975"/>
          </a:xfrm>
          <a:prstGeom prst="rect">
            <a:avLst/>
          </a:prstGeom>
          <a:noFill/>
        </p:spPr>
      </p:pic>
      <p:pic>
        <p:nvPicPr>
          <p:cNvPr id="30729" name="Picture 9" descr="map2"/>
          <p:cNvPicPr>
            <a:picLocks noChangeAspect="1" noChangeArrowheads="1"/>
          </p:cNvPicPr>
          <p:nvPr/>
        </p:nvPicPr>
        <p:blipFill>
          <a:blip r:embed="rId3" cstate="print">
            <a:clrChange>
              <a:clrFrom>
                <a:srgbClr val="000000"/>
              </a:clrFrom>
              <a:clrTo>
                <a:srgbClr val="000000">
                  <a:alpha val="0"/>
                </a:srgbClr>
              </a:clrTo>
            </a:clrChange>
          </a:blip>
          <a:srcRect l="36060" t="34683" r="5948" b="6836"/>
          <a:stretch>
            <a:fillRect/>
          </a:stretch>
        </p:blipFill>
        <p:spPr bwMode="auto">
          <a:xfrm rot="-29723848">
            <a:off x="889000" y="3754438"/>
            <a:ext cx="1612900" cy="1011237"/>
          </a:xfrm>
          <a:prstGeom prst="rect">
            <a:avLst/>
          </a:prstGeom>
          <a:noFill/>
        </p:spPr>
      </p:pic>
      <p:sp>
        <p:nvSpPr>
          <p:cNvPr id="30730" name="Line 10"/>
          <p:cNvSpPr>
            <a:spLocks noChangeShapeType="1"/>
          </p:cNvSpPr>
          <p:nvPr/>
        </p:nvSpPr>
        <p:spPr bwMode="auto">
          <a:xfrm>
            <a:off x="2032000" y="2928938"/>
            <a:ext cx="209550" cy="173037"/>
          </a:xfrm>
          <a:prstGeom prst="line">
            <a:avLst/>
          </a:prstGeom>
          <a:noFill/>
          <a:ln w="38100">
            <a:solidFill>
              <a:srgbClr val="3366FF"/>
            </a:solidFill>
            <a:prstDash val="sysDot"/>
            <a:round/>
            <a:headEnd/>
            <a:tailEnd/>
          </a:ln>
          <a:effectLst/>
        </p:spPr>
        <p:txBody>
          <a:bodyPr/>
          <a:lstStyle/>
          <a:p>
            <a:endParaRPr lang="en-US"/>
          </a:p>
        </p:txBody>
      </p:sp>
      <p:sp>
        <p:nvSpPr>
          <p:cNvPr id="30731" name="Line 11"/>
          <p:cNvSpPr>
            <a:spLocks noChangeShapeType="1"/>
          </p:cNvSpPr>
          <p:nvPr/>
        </p:nvSpPr>
        <p:spPr bwMode="auto">
          <a:xfrm>
            <a:off x="3155950" y="3794125"/>
            <a:ext cx="209550" cy="174625"/>
          </a:xfrm>
          <a:prstGeom prst="line">
            <a:avLst/>
          </a:prstGeom>
          <a:noFill/>
          <a:ln w="38100">
            <a:solidFill>
              <a:srgbClr val="3366FF"/>
            </a:solidFill>
            <a:prstDash val="sysDot"/>
            <a:round/>
            <a:headEnd/>
            <a:tailEnd/>
          </a:ln>
          <a:effectLst/>
        </p:spPr>
        <p:txBody>
          <a:bodyPr/>
          <a:lstStyle/>
          <a:p>
            <a:endParaRPr lang="en-US"/>
          </a:p>
        </p:txBody>
      </p:sp>
      <p:sp>
        <p:nvSpPr>
          <p:cNvPr id="30732" name="Line 12"/>
          <p:cNvSpPr>
            <a:spLocks noChangeShapeType="1"/>
          </p:cNvSpPr>
          <p:nvPr/>
        </p:nvSpPr>
        <p:spPr bwMode="auto">
          <a:xfrm flipH="1">
            <a:off x="3225800" y="2987675"/>
            <a:ext cx="207963" cy="171450"/>
          </a:xfrm>
          <a:prstGeom prst="line">
            <a:avLst/>
          </a:prstGeom>
          <a:noFill/>
          <a:ln w="38100">
            <a:solidFill>
              <a:srgbClr val="3366FF"/>
            </a:solidFill>
            <a:prstDash val="sysDot"/>
            <a:round/>
            <a:headEnd/>
            <a:tailEnd/>
          </a:ln>
          <a:effectLst/>
        </p:spPr>
        <p:txBody>
          <a:bodyPr/>
          <a:lstStyle/>
          <a:p>
            <a:endParaRPr lang="en-US"/>
          </a:p>
        </p:txBody>
      </p:sp>
      <p:sp>
        <p:nvSpPr>
          <p:cNvPr id="30733" name="Line 13"/>
          <p:cNvSpPr>
            <a:spLocks noChangeShapeType="1"/>
          </p:cNvSpPr>
          <p:nvPr/>
        </p:nvSpPr>
        <p:spPr bwMode="auto">
          <a:xfrm flipV="1">
            <a:off x="2101850" y="3794125"/>
            <a:ext cx="280988" cy="174625"/>
          </a:xfrm>
          <a:prstGeom prst="line">
            <a:avLst/>
          </a:prstGeom>
          <a:noFill/>
          <a:ln w="38100">
            <a:solidFill>
              <a:srgbClr val="3366FF"/>
            </a:solidFill>
            <a:prstDash val="sysDot"/>
            <a:round/>
            <a:headEnd/>
            <a:tailEnd/>
          </a:ln>
          <a:effectLst/>
        </p:spPr>
        <p:txBody>
          <a:bodyPr/>
          <a:lstStyle/>
          <a:p>
            <a:endParaRPr lang="en-US"/>
          </a:p>
        </p:txBody>
      </p:sp>
      <p:pic>
        <p:nvPicPr>
          <p:cNvPr id="30734" name="Picture 14" descr="map2"/>
          <p:cNvPicPr>
            <a:picLocks noChangeAspect="1" noChangeArrowheads="1"/>
          </p:cNvPicPr>
          <p:nvPr/>
        </p:nvPicPr>
        <p:blipFill>
          <a:blip r:embed="rId3" cstate="print">
            <a:clrChange>
              <a:clrFrom>
                <a:srgbClr val="000000"/>
              </a:clrFrom>
              <a:clrTo>
                <a:srgbClr val="000000">
                  <a:alpha val="0"/>
                </a:srgbClr>
              </a:clrTo>
            </a:clrChange>
          </a:blip>
          <a:srcRect l="36060" t="35185" r="5948" b="6836"/>
          <a:stretch>
            <a:fillRect/>
          </a:stretch>
        </p:blipFill>
        <p:spPr bwMode="auto">
          <a:xfrm rot="4917652">
            <a:off x="4217194" y="4518819"/>
            <a:ext cx="1262063" cy="1216025"/>
          </a:xfrm>
          <a:prstGeom prst="rect">
            <a:avLst/>
          </a:prstGeom>
          <a:noFill/>
        </p:spPr>
      </p:pic>
      <p:pic>
        <p:nvPicPr>
          <p:cNvPr id="30735" name="Picture 15" descr="map2"/>
          <p:cNvPicPr>
            <a:picLocks noChangeAspect="1" noChangeArrowheads="1"/>
          </p:cNvPicPr>
          <p:nvPr/>
        </p:nvPicPr>
        <p:blipFill>
          <a:blip r:embed="rId3" cstate="print">
            <a:clrChange>
              <a:clrFrom>
                <a:srgbClr val="000000"/>
              </a:clrFrom>
              <a:clrTo>
                <a:srgbClr val="000000">
                  <a:alpha val="0"/>
                </a:srgbClr>
              </a:clrTo>
            </a:clrChange>
          </a:blip>
          <a:srcRect l="36060" t="31931" r="5948" b="6836"/>
          <a:stretch>
            <a:fillRect/>
          </a:stretch>
        </p:blipFill>
        <p:spPr bwMode="auto">
          <a:xfrm rot="-24782981">
            <a:off x="2249487" y="4506913"/>
            <a:ext cx="1262063" cy="1284288"/>
          </a:xfrm>
          <a:prstGeom prst="rect">
            <a:avLst/>
          </a:prstGeom>
          <a:noFill/>
        </p:spPr>
      </p:pic>
      <p:sp>
        <p:nvSpPr>
          <p:cNvPr id="30736" name="Line 16"/>
          <p:cNvSpPr>
            <a:spLocks noChangeShapeType="1"/>
          </p:cNvSpPr>
          <p:nvPr/>
        </p:nvSpPr>
        <p:spPr bwMode="auto">
          <a:xfrm>
            <a:off x="4240213" y="4565650"/>
            <a:ext cx="287337" cy="244475"/>
          </a:xfrm>
          <a:prstGeom prst="line">
            <a:avLst/>
          </a:prstGeom>
          <a:noFill/>
          <a:ln w="38100">
            <a:solidFill>
              <a:srgbClr val="3366FF"/>
            </a:solidFill>
            <a:prstDash val="sysDot"/>
            <a:round/>
            <a:headEnd/>
            <a:tailEnd/>
          </a:ln>
          <a:effectLst/>
        </p:spPr>
        <p:txBody>
          <a:bodyPr/>
          <a:lstStyle/>
          <a:p>
            <a:endParaRPr lang="en-US"/>
          </a:p>
        </p:txBody>
      </p:sp>
      <p:sp>
        <p:nvSpPr>
          <p:cNvPr id="30737" name="Line 17"/>
          <p:cNvSpPr>
            <a:spLocks noChangeShapeType="1"/>
          </p:cNvSpPr>
          <p:nvPr/>
        </p:nvSpPr>
        <p:spPr bwMode="auto">
          <a:xfrm>
            <a:off x="5389563" y="3827463"/>
            <a:ext cx="287337" cy="246062"/>
          </a:xfrm>
          <a:prstGeom prst="line">
            <a:avLst/>
          </a:prstGeom>
          <a:noFill/>
          <a:ln w="38100">
            <a:solidFill>
              <a:srgbClr val="3366FF"/>
            </a:solidFill>
            <a:prstDash val="sysDot"/>
            <a:round/>
            <a:headEnd/>
            <a:tailEnd/>
          </a:ln>
          <a:effectLst/>
        </p:spPr>
        <p:txBody>
          <a:bodyPr/>
          <a:lstStyle/>
          <a:p>
            <a:endParaRPr lang="en-US"/>
          </a:p>
        </p:txBody>
      </p:sp>
      <p:sp>
        <p:nvSpPr>
          <p:cNvPr id="30738" name="Line 18"/>
          <p:cNvSpPr>
            <a:spLocks noChangeShapeType="1"/>
          </p:cNvSpPr>
          <p:nvPr/>
        </p:nvSpPr>
        <p:spPr bwMode="auto">
          <a:xfrm flipH="1">
            <a:off x="4240213" y="5465763"/>
            <a:ext cx="287337" cy="246062"/>
          </a:xfrm>
          <a:prstGeom prst="line">
            <a:avLst/>
          </a:prstGeom>
          <a:noFill/>
          <a:ln w="38100">
            <a:solidFill>
              <a:srgbClr val="3366FF"/>
            </a:solidFill>
            <a:prstDash val="sysDot"/>
            <a:round/>
            <a:headEnd/>
            <a:tailEnd/>
          </a:ln>
          <a:effectLst/>
        </p:spPr>
        <p:txBody>
          <a:bodyPr/>
          <a:lstStyle/>
          <a:p>
            <a:endParaRPr lang="en-US"/>
          </a:p>
        </p:txBody>
      </p:sp>
      <p:sp>
        <p:nvSpPr>
          <p:cNvPr id="30739" name="Line 19"/>
          <p:cNvSpPr>
            <a:spLocks noChangeShapeType="1"/>
          </p:cNvSpPr>
          <p:nvPr/>
        </p:nvSpPr>
        <p:spPr bwMode="auto">
          <a:xfrm>
            <a:off x="6442075" y="2927350"/>
            <a:ext cx="287338" cy="246063"/>
          </a:xfrm>
          <a:prstGeom prst="line">
            <a:avLst/>
          </a:prstGeom>
          <a:noFill/>
          <a:ln w="38100">
            <a:solidFill>
              <a:srgbClr val="3366FF"/>
            </a:solidFill>
            <a:prstDash val="sysDot"/>
            <a:round/>
            <a:headEnd/>
            <a:tailEnd/>
          </a:ln>
          <a:effectLst/>
        </p:spPr>
        <p:txBody>
          <a:bodyPr/>
          <a:lstStyle/>
          <a:p>
            <a:endParaRPr lang="en-US"/>
          </a:p>
        </p:txBody>
      </p:sp>
      <p:sp>
        <p:nvSpPr>
          <p:cNvPr id="30740" name="Line 20"/>
          <p:cNvSpPr>
            <a:spLocks noChangeShapeType="1"/>
          </p:cNvSpPr>
          <p:nvPr/>
        </p:nvSpPr>
        <p:spPr bwMode="auto">
          <a:xfrm>
            <a:off x="2133600" y="4565650"/>
            <a:ext cx="287338" cy="244475"/>
          </a:xfrm>
          <a:prstGeom prst="line">
            <a:avLst/>
          </a:prstGeom>
          <a:noFill/>
          <a:ln w="38100">
            <a:solidFill>
              <a:srgbClr val="3366FF"/>
            </a:solidFill>
            <a:prstDash val="sysDot"/>
            <a:round/>
            <a:headEnd/>
            <a:tailEnd/>
          </a:ln>
          <a:effectLst/>
        </p:spPr>
        <p:txBody>
          <a:bodyPr/>
          <a:lstStyle/>
          <a:p>
            <a:endParaRPr lang="en-US"/>
          </a:p>
        </p:txBody>
      </p:sp>
      <p:sp>
        <p:nvSpPr>
          <p:cNvPr id="30741" name="Line 21"/>
          <p:cNvSpPr>
            <a:spLocks noChangeShapeType="1"/>
          </p:cNvSpPr>
          <p:nvPr/>
        </p:nvSpPr>
        <p:spPr bwMode="auto">
          <a:xfrm flipH="1">
            <a:off x="4144963" y="3663950"/>
            <a:ext cx="287337" cy="246063"/>
          </a:xfrm>
          <a:prstGeom prst="line">
            <a:avLst/>
          </a:prstGeom>
          <a:noFill/>
          <a:ln w="38100">
            <a:solidFill>
              <a:srgbClr val="3366FF"/>
            </a:solidFill>
            <a:prstDash val="sysDot"/>
            <a:round/>
            <a:headEnd/>
            <a:tailEnd/>
          </a:ln>
          <a:effectLst/>
        </p:spPr>
        <p:txBody>
          <a:bodyPr/>
          <a:lstStyle/>
          <a:p>
            <a:endParaRPr lang="en-US"/>
          </a:p>
        </p:txBody>
      </p:sp>
      <p:sp>
        <p:nvSpPr>
          <p:cNvPr id="30742" name="Line 22"/>
          <p:cNvSpPr>
            <a:spLocks noChangeShapeType="1"/>
          </p:cNvSpPr>
          <p:nvPr/>
        </p:nvSpPr>
        <p:spPr bwMode="auto">
          <a:xfrm flipH="1">
            <a:off x="5292725" y="2844800"/>
            <a:ext cx="287338" cy="246063"/>
          </a:xfrm>
          <a:prstGeom prst="line">
            <a:avLst/>
          </a:prstGeom>
          <a:noFill/>
          <a:ln w="38100">
            <a:solidFill>
              <a:srgbClr val="3366FF"/>
            </a:solidFill>
            <a:prstDash val="sysDot"/>
            <a:round/>
            <a:headEnd/>
            <a:tailEnd/>
          </a:ln>
          <a:effectLst/>
        </p:spPr>
        <p:txBody>
          <a:bodyPr/>
          <a:lstStyle/>
          <a:p>
            <a:endParaRPr lang="en-US"/>
          </a:p>
        </p:txBody>
      </p:sp>
      <p:sp>
        <p:nvSpPr>
          <p:cNvPr id="30743" name="Line 23"/>
          <p:cNvSpPr>
            <a:spLocks noChangeShapeType="1"/>
          </p:cNvSpPr>
          <p:nvPr/>
        </p:nvSpPr>
        <p:spPr bwMode="auto">
          <a:xfrm flipH="1">
            <a:off x="5389563" y="4646613"/>
            <a:ext cx="287337" cy="246062"/>
          </a:xfrm>
          <a:prstGeom prst="line">
            <a:avLst/>
          </a:prstGeom>
          <a:noFill/>
          <a:ln w="38100">
            <a:solidFill>
              <a:srgbClr val="3366FF"/>
            </a:solidFill>
            <a:prstDash val="sysDot"/>
            <a:round/>
            <a:headEnd/>
            <a:tailEnd/>
          </a:ln>
          <a:effectLst/>
        </p:spPr>
        <p:txBody>
          <a:bodyPr/>
          <a:lstStyle/>
          <a:p>
            <a:endParaRPr lang="en-US"/>
          </a:p>
        </p:txBody>
      </p:sp>
      <p:sp>
        <p:nvSpPr>
          <p:cNvPr id="30744" name="Line 24"/>
          <p:cNvSpPr>
            <a:spLocks noChangeShapeType="1"/>
          </p:cNvSpPr>
          <p:nvPr/>
        </p:nvSpPr>
        <p:spPr bwMode="auto">
          <a:xfrm>
            <a:off x="4335463" y="2844800"/>
            <a:ext cx="287337" cy="246063"/>
          </a:xfrm>
          <a:prstGeom prst="line">
            <a:avLst/>
          </a:prstGeom>
          <a:noFill/>
          <a:ln w="38100">
            <a:solidFill>
              <a:srgbClr val="3366FF"/>
            </a:solidFill>
            <a:prstDash val="sysDot"/>
            <a:round/>
            <a:headEnd/>
            <a:tailEnd/>
          </a:ln>
          <a:effectLst/>
        </p:spPr>
        <p:txBody>
          <a:bodyPr/>
          <a:lstStyle/>
          <a:p>
            <a:endParaRPr lang="en-US"/>
          </a:p>
        </p:txBody>
      </p:sp>
      <p:sp>
        <p:nvSpPr>
          <p:cNvPr id="30745" name="Line 25"/>
          <p:cNvSpPr>
            <a:spLocks noChangeShapeType="1"/>
          </p:cNvSpPr>
          <p:nvPr/>
        </p:nvSpPr>
        <p:spPr bwMode="auto">
          <a:xfrm flipH="1">
            <a:off x="6537325" y="3746500"/>
            <a:ext cx="287338" cy="246063"/>
          </a:xfrm>
          <a:prstGeom prst="line">
            <a:avLst/>
          </a:prstGeom>
          <a:noFill/>
          <a:ln w="38100">
            <a:solidFill>
              <a:srgbClr val="3366FF"/>
            </a:solidFill>
            <a:prstDash val="sysDot"/>
            <a:round/>
            <a:headEnd/>
            <a:tailEnd/>
          </a:ln>
          <a:effectLst/>
        </p:spPr>
        <p:txBody>
          <a:bodyPr/>
          <a:lstStyle/>
          <a:p>
            <a:endParaRPr lang="en-US"/>
          </a:p>
        </p:txBody>
      </p:sp>
      <p:sp>
        <p:nvSpPr>
          <p:cNvPr id="30746" name="Line 26"/>
          <p:cNvSpPr>
            <a:spLocks noChangeShapeType="1"/>
          </p:cNvSpPr>
          <p:nvPr/>
        </p:nvSpPr>
        <p:spPr bwMode="auto">
          <a:xfrm>
            <a:off x="3378200" y="5302250"/>
            <a:ext cx="287338" cy="246063"/>
          </a:xfrm>
          <a:prstGeom prst="line">
            <a:avLst/>
          </a:prstGeom>
          <a:noFill/>
          <a:ln w="38100">
            <a:solidFill>
              <a:srgbClr val="3366FF"/>
            </a:solidFill>
            <a:prstDash val="sysDot"/>
            <a:round/>
            <a:headEnd/>
            <a:tailEnd/>
          </a:ln>
          <a:effectLst/>
        </p:spPr>
        <p:txBody>
          <a:bodyPr/>
          <a:lstStyle/>
          <a:p>
            <a:endParaRPr lang="en-US"/>
          </a:p>
        </p:txBody>
      </p:sp>
      <p:sp>
        <p:nvSpPr>
          <p:cNvPr id="30747" name="Line 27"/>
          <p:cNvSpPr>
            <a:spLocks noChangeShapeType="1"/>
          </p:cNvSpPr>
          <p:nvPr/>
        </p:nvSpPr>
        <p:spPr bwMode="auto">
          <a:xfrm flipH="1">
            <a:off x="3282950" y="4729163"/>
            <a:ext cx="287338" cy="246062"/>
          </a:xfrm>
          <a:prstGeom prst="line">
            <a:avLst/>
          </a:prstGeom>
          <a:noFill/>
          <a:ln w="38100">
            <a:solidFill>
              <a:srgbClr val="3366FF"/>
            </a:solidFill>
            <a:prstDash val="sysDot"/>
            <a:round/>
            <a:headEnd/>
            <a:tailEnd/>
          </a:ln>
          <a:effectLst/>
        </p:spPr>
        <p:txBody>
          <a:bodyPr/>
          <a:lstStyle/>
          <a:p>
            <a:endParaRPr lang="en-US"/>
          </a:p>
        </p:txBody>
      </p:sp>
      <p:pic>
        <p:nvPicPr>
          <p:cNvPr id="30748" name="Picture 28" descr="map2"/>
          <p:cNvPicPr>
            <a:picLocks noChangeAspect="1" noChangeArrowheads="1"/>
          </p:cNvPicPr>
          <p:nvPr/>
        </p:nvPicPr>
        <p:blipFill>
          <a:blip r:embed="rId4" cstate="print">
            <a:clrChange>
              <a:clrFrom>
                <a:srgbClr val="010100"/>
              </a:clrFrom>
              <a:clrTo>
                <a:srgbClr val="010100">
                  <a:alpha val="0"/>
                </a:srgbClr>
              </a:clrTo>
            </a:clrChange>
          </a:blip>
          <a:srcRect l="33595" t="11777" r="11908" b="42763"/>
          <a:stretch>
            <a:fillRect/>
          </a:stretch>
        </p:blipFill>
        <p:spPr bwMode="auto">
          <a:xfrm>
            <a:off x="4392613" y="2971800"/>
            <a:ext cx="1143000" cy="990600"/>
          </a:xfrm>
          <a:prstGeom prst="rect">
            <a:avLst/>
          </a:prstGeom>
          <a:noFill/>
        </p:spPr>
      </p:pic>
      <p:sp>
        <p:nvSpPr>
          <p:cNvPr id="30749" name="Text Box 29"/>
          <p:cNvSpPr txBox="1">
            <a:spLocks noChangeArrowheads="1"/>
          </p:cNvSpPr>
          <p:nvPr/>
        </p:nvSpPr>
        <p:spPr bwMode="auto">
          <a:xfrm>
            <a:off x="6891867" y="2284413"/>
            <a:ext cx="2252133" cy="457200"/>
          </a:xfrm>
          <a:prstGeom prst="rect">
            <a:avLst/>
          </a:prstGeom>
          <a:noFill/>
          <a:ln w="9525">
            <a:noFill/>
            <a:miter lim="800000"/>
            <a:headEnd/>
            <a:tailEnd/>
          </a:ln>
          <a:effectLst/>
        </p:spPr>
        <p:txBody>
          <a:bodyPr wrap="square">
            <a:spAutoFit/>
          </a:bodyPr>
          <a:lstStyle/>
          <a:p>
            <a:r>
              <a:rPr lang="en-US" sz="2400">
                <a:solidFill>
                  <a:srgbClr val="66FF33"/>
                </a:solidFill>
              </a:rPr>
              <a:t>Liquid Water</a:t>
            </a:r>
          </a:p>
        </p:txBody>
      </p:sp>
      <p:sp>
        <p:nvSpPr>
          <p:cNvPr id="30750" name="Text Box 30"/>
          <p:cNvSpPr txBox="1">
            <a:spLocks noChangeArrowheads="1"/>
          </p:cNvSpPr>
          <p:nvPr/>
        </p:nvSpPr>
        <p:spPr bwMode="auto">
          <a:xfrm>
            <a:off x="7807325" y="1470025"/>
            <a:ext cx="557213" cy="457200"/>
          </a:xfrm>
          <a:prstGeom prst="rect">
            <a:avLst/>
          </a:prstGeom>
          <a:noFill/>
          <a:ln w="9525">
            <a:noFill/>
            <a:miter lim="800000"/>
            <a:headEnd/>
            <a:tailEnd/>
          </a:ln>
          <a:effectLst/>
        </p:spPr>
        <p:txBody>
          <a:bodyPr wrap="none">
            <a:spAutoFit/>
          </a:bodyPr>
          <a:lstStyle/>
          <a:p>
            <a:r>
              <a:rPr lang="en-US" sz="2400">
                <a:solidFill>
                  <a:srgbClr val="66FF33"/>
                </a:solidFill>
              </a:rPr>
              <a:t>Air</a:t>
            </a:r>
          </a:p>
        </p:txBody>
      </p:sp>
      <p:pic>
        <p:nvPicPr>
          <p:cNvPr id="30751" name="Picture 31" descr="map2"/>
          <p:cNvPicPr>
            <a:picLocks noChangeAspect="1" noChangeArrowheads="1"/>
          </p:cNvPicPr>
          <p:nvPr/>
        </p:nvPicPr>
        <p:blipFill>
          <a:blip r:embed="rId4" cstate="print">
            <a:clrChange>
              <a:clrFrom>
                <a:srgbClr val="010101"/>
              </a:clrFrom>
              <a:clrTo>
                <a:srgbClr val="010101">
                  <a:alpha val="0"/>
                </a:srgbClr>
              </a:clrTo>
            </a:clrChange>
          </a:blip>
          <a:srcRect l="33595" t="11777" r="11908" b="42763"/>
          <a:stretch>
            <a:fillRect/>
          </a:stretch>
        </p:blipFill>
        <p:spPr bwMode="auto">
          <a:xfrm rot="-2216590">
            <a:off x="5486400" y="1984375"/>
            <a:ext cx="1089025" cy="1149350"/>
          </a:xfrm>
          <a:prstGeom prst="rect">
            <a:avLst/>
          </a:prstGeom>
          <a:noFill/>
        </p:spPr>
      </p:pic>
      <p:sp>
        <p:nvSpPr>
          <p:cNvPr id="30752" name="Line 32"/>
          <p:cNvSpPr>
            <a:spLocks noChangeShapeType="1"/>
          </p:cNvSpPr>
          <p:nvPr/>
        </p:nvSpPr>
        <p:spPr bwMode="auto">
          <a:xfrm flipV="1">
            <a:off x="0" y="2082800"/>
            <a:ext cx="9144000" cy="17463"/>
          </a:xfrm>
          <a:prstGeom prst="line">
            <a:avLst/>
          </a:prstGeom>
          <a:noFill/>
          <a:ln w="9525">
            <a:solidFill>
              <a:schemeClr val="tx1"/>
            </a:solidFill>
            <a:prstDash val="sysDot"/>
            <a:round/>
            <a:headEnd/>
            <a:tailEnd/>
          </a:ln>
          <a:effectLst/>
        </p:spPr>
        <p:txBody>
          <a:bodyPr/>
          <a:lstStyle/>
          <a:p>
            <a:endParaRPr lang="en-US"/>
          </a:p>
        </p:txBody>
      </p:sp>
      <p:sp>
        <p:nvSpPr>
          <p:cNvPr id="30753" name="Line 33"/>
          <p:cNvSpPr>
            <a:spLocks noChangeShapeType="1"/>
          </p:cNvSpPr>
          <p:nvPr/>
        </p:nvSpPr>
        <p:spPr bwMode="auto">
          <a:xfrm flipV="1">
            <a:off x="5675313" y="4386263"/>
            <a:ext cx="280987" cy="174625"/>
          </a:xfrm>
          <a:prstGeom prst="line">
            <a:avLst/>
          </a:prstGeom>
          <a:noFill/>
          <a:ln w="38100">
            <a:solidFill>
              <a:srgbClr val="3366FF"/>
            </a:solidFill>
            <a:prstDash val="sysDot"/>
            <a:round/>
            <a:headEnd/>
            <a:tailEnd/>
          </a:ln>
          <a:effectLst/>
        </p:spPr>
        <p:txBody>
          <a:bodyPr/>
          <a:lstStyle/>
          <a:p>
            <a:endParaRPr lang="en-US"/>
          </a:p>
        </p:txBody>
      </p:sp>
      <p:sp>
        <p:nvSpPr>
          <p:cNvPr id="30754" name="Text Box 34"/>
          <p:cNvSpPr txBox="1">
            <a:spLocks noChangeArrowheads="1"/>
          </p:cNvSpPr>
          <p:nvPr/>
        </p:nvSpPr>
        <p:spPr bwMode="auto">
          <a:xfrm>
            <a:off x="771525" y="369888"/>
            <a:ext cx="4088342" cy="519112"/>
          </a:xfrm>
          <a:prstGeom prst="rect">
            <a:avLst/>
          </a:prstGeom>
          <a:noFill/>
          <a:ln w="9525">
            <a:noFill/>
            <a:miter lim="800000"/>
            <a:headEnd/>
            <a:tailEnd/>
          </a:ln>
          <a:effectLst/>
        </p:spPr>
        <p:txBody>
          <a:bodyPr wrap="square">
            <a:spAutoFit/>
          </a:bodyPr>
          <a:lstStyle/>
          <a:p>
            <a:r>
              <a:rPr lang="en-US" sz="2800" dirty="0"/>
              <a:t>What is evaporation?</a:t>
            </a:r>
          </a:p>
        </p:txBody>
      </p:sp>
      <p:pic>
        <p:nvPicPr>
          <p:cNvPr id="30755" name="Picture 35" descr="fire"/>
          <p:cNvPicPr>
            <a:picLocks noChangeAspect="1" noChangeArrowheads="1"/>
          </p:cNvPicPr>
          <p:nvPr/>
        </p:nvPicPr>
        <p:blipFill>
          <a:blip r:embed="rId6" cstate="print">
            <a:clrChange>
              <a:clrFrom>
                <a:srgbClr val="010101"/>
              </a:clrFrom>
              <a:clrTo>
                <a:srgbClr val="010101">
                  <a:alpha val="0"/>
                </a:srgbClr>
              </a:clrTo>
            </a:clrChange>
          </a:blip>
          <a:srcRect/>
          <a:stretch>
            <a:fillRect/>
          </a:stretch>
        </p:blipFill>
        <p:spPr bwMode="auto">
          <a:xfrm>
            <a:off x="4953000" y="5824538"/>
            <a:ext cx="2535238" cy="1033462"/>
          </a:xfrm>
          <a:prstGeom prst="rect">
            <a:avLst/>
          </a:prstGeom>
          <a:noFill/>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fade">
                                      <p:cBhvr>
                                        <p:cTn id="7" dur="2000"/>
                                        <p:tgtEl>
                                          <p:spTgt spid="30722"/>
                                        </p:tgtEl>
                                      </p:cBhvr>
                                    </p:animEffect>
                                  </p:childTnLst>
                                </p:cTn>
                              </p:par>
                              <p:par>
                                <p:cTn id="8" presetID="10" presetClass="entr" presetSubtype="0" fill="hold" nodeType="withEffect">
                                  <p:stCondLst>
                                    <p:cond delay="0"/>
                                  </p:stCondLst>
                                  <p:childTnLst>
                                    <p:set>
                                      <p:cBhvr>
                                        <p:cTn id="9" dur="1" fill="hold">
                                          <p:stCondLst>
                                            <p:cond delay="0"/>
                                          </p:stCondLst>
                                        </p:cTn>
                                        <p:tgtEl>
                                          <p:spTgt spid="30755"/>
                                        </p:tgtEl>
                                        <p:attrNameLst>
                                          <p:attrName>style.visibility</p:attrName>
                                        </p:attrNameLst>
                                      </p:cBhvr>
                                      <p:to>
                                        <p:strVal val="visible"/>
                                      </p:to>
                                    </p:set>
                                    <p:animEffect transition="in" filter="fade">
                                      <p:cBhvr>
                                        <p:cTn id="10" dur="2000"/>
                                        <p:tgtEl>
                                          <p:spTgt spid="30755"/>
                                        </p:tgtEl>
                                      </p:cBhvr>
                                    </p:animEffect>
                                  </p:childTnLst>
                                </p:cTn>
                              </p:par>
                              <p:par>
                                <p:cTn id="11" presetID="10" presetClass="entr" presetSubtype="0" fill="hold" nodeType="withEffect">
                                  <p:stCondLst>
                                    <p:cond delay="0"/>
                                  </p:stCondLst>
                                  <p:childTnLst>
                                    <p:set>
                                      <p:cBhvr>
                                        <p:cTn id="12" dur="1" fill="hold">
                                          <p:stCondLst>
                                            <p:cond delay="0"/>
                                          </p:stCondLst>
                                        </p:cTn>
                                        <p:tgtEl>
                                          <p:spTgt spid="30723"/>
                                        </p:tgtEl>
                                        <p:attrNameLst>
                                          <p:attrName>style.visibility</p:attrName>
                                        </p:attrNameLst>
                                      </p:cBhvr>
                                      <p:to>
                                        <p:strVal val="visible"/>
                                      </p:to>
                                    </p:set>
                                    <p:animEffect transition="in" filter="fade">
                                      <p:cBhvr>
                                        <p:cTn id="13" dur="2000"/>
                                        <p:tgtEl>
                                          <p:spTgt spid="30723"/>
                                        </p:tgtEl>
                                      </p:cBhvr>
                                    </p:animEffect>
                                  </p:childTnLst>
                                </p:cTn>
                              </p:par>
                              <p:par>
                                <p:cTn id="14" presetID="10" presetClass="entr" presetSubtype="0" fill="hold" nodeType="withEffect">
                                  <p:stCondLst>
                                    <p:cond delay="0"/>
                                  </p:stCondLst>
                                  <p:childTnLst>
                                    <p:set>
                                      <p:cBhvr>
                                        <p:cTn id="15" dur="1" fill="hold">
                                          <p:stCondLst>
                                            <p:cond delay="0"/>
                                          </p:stCondLst>
                                        </p:cTn>
                                        <p:tgtEl>
                                          <p:spTgt spid="30724"/>
                                        </p:tgtEl>
                                        <p:attrNameLst>
                                          <p:attrName>style.visibility</p:attrName>
                                        </p:attrNameLst>
                                      </p:cBhvr>
                                      <p:to>
                                        <p:strVal val="visible"/>
                                      </p:to>
                                    </p:set>
                                    <p:animEffect transition="in" filter="fade">
                                      <p:cBhvr>
                                        <p:cTn id="16" dur="2000"/>
                                        <p:tgtEl>
                                          <p:spTgt spid="30724"/>
                                        </p:tgtEl>
                                      </p:cBhvr>
                                    </p:animEffect>
                                  </p:childTnLst>
                                </p:cTn>
                              </p:par>
                              <p:par>
                                <p:cTn id="17" presetID="10" presetClass="entr" presetSubtype="0" fill="hold" nodeType="withEffect">
                                  <p:stCondLst>
                                    <p:cond delay="0"/>
                                  </p:stCondLst>
                                  <p:childTnLst>
                                    <p:set>
                                      <p:cBhvr>
                                        <p:cTn id="18" dur="1" fill="hold">
                                          <p:stCondLst>
                                            <p:cond delay="0"/>
                                          </p:stCondLst>
                                        </p:cTn>
                                        <p:tgtEl>
                                          <p:spTgt spid="30725"/>
                                        </p:tgtEl>
                                        <p:attrNameLst>
                                          <p:attrName>style.visibility</p:attrName>
                                        </p:attrNameLst>
                                      </p:cBhvr>
                                      <p:to>
                                        <p:strVal val="visible"/>
                                      </p:to>
                                    </p:set>
                                    <p:animEffect transition="in" filter="fade">
                                      <p:cBhvr>
                                        <p:cTn id="19" dur="2000"/>
                                        <p:tgtEl>
                                          <p:spTgt spid="30725"/>
                                        </p:tgtEl>
                                      </p:cBhvr>
                                    </p:animEffect>
                                  </p:childTnLst>
                                </p:cTn>
                              </p:par>
                              <p:par>
                                <p:cTn id="20" presetID="10" presetClass="entr" presetSubtype="0" fill="hold" nodeType="withEffect">
                                  <p:stCondLst>
                                    <p:cond delay="0"/>
                                  </p:stCondLst>
                                  <p:childTnLst>
                                    <p:set>
                                      <p:cBhvr>
                                        <p:cTn id="21" dur="1" fill="hold">
                                          <p:stCondLst>
                                            <p:cond delay="0"/>
                                          </p:stCondLst>
                                        </p:cTn>
                                        <p:tgtEl>
                                          <p:spTgt spid="30726"/>
                                        </p:tgtEl>
                                        <p:attrNameLst>
                                          <p:attrName>style.visibility</p:attrName>
                                        </p:attrNameLst>
                                      </p:cBhvr>
                                      <p:to>
                                        <p:strVal val="visible"/>
                                      </p:to>
                                    </p:set>
                                    <p:animEffect transition="in" filter="fade">
                                      <p:cBhvr>
                                        <p:cTn id="22" dur="2000"/>
                                        <p:tgtEl>
                                          <p:spTgt spid="30726"/>
                                        </p:tgtEl>
                                      </p:cBhvr>
                                    </p:animEffect>
                                  </p:childTnLst>
                                </p:cTn>
                              </p:par>
                              <p:par>
                                <p:cTn id="23" presetID="10" presetClass="entr" presetSubtype="0" fill="hold" nodeType="withEffect">
                                  <p:stCondLst>
                                    <p:cond delay="0"/>
                                  </p:stCondLst>
                                  <p:childTnLst>
                                    <p:set>
                                      <p:cBhvr>
                                        <p:cTn id="24" dur="1" fill="hold">
                                          <p:stCondLst>
                                            <p:cond delay="0"/>
                                          </p:stCondLst>
                                        </p:cTn>
                                        <p:tgtEl>
                                          <p:spTgt spid="30727"/>
                                        </p:tgtEl>
                                        <p:attrNameLst>
                                          <p:attrName>style.visibility</p:attrName>
                                        </p:attrNameLst>
                                      </p:cBhvr>
                                      <p:to>
                                        <p:strVal val="visible"/>
                                      </p:to>
                                    </p:set>
                                    <p:animEffect transition="in" filter="fade">
                                      <p:cBhvr>
                                        <p:cTn id="25" dur="2000"/>
                                        <p:tgtEl>
                                          <p:spTgt spid="30727"/>
                                        </p:tgtEl>
                                      </p:cBhvr>
                                    </p:animEffect>
                                  </p:childTnLst>
                                </p:cTn>
                              </p:par>
                              <p:par>
                                <p:cTn id="26" presetID="10" presetClass="entr" presetSubtype="0" fill="hold" nodeType="withEffect">
                                  <p:stCondLst>
                                    <p:cond delay="0"/>
                                  </p:stCondLst>
                                  <p:childTnLst>
                                    <p:set>
                                      <p:cBhvr>
                                        <p:cTn id="27" dur="1" fill="hold">
                                          <p:stCondLst>
                                            <p:cond delay="0"/>
                                          </p:stCondLst>
                                        </p:cTn>
                                        <p:tgtEl>
                                          <p:spTgt spid="30728"/>
                                        </p:tgtEl>
                                        <p:attrNameLst>
                                          <p:attrName>style.visibility</p:attrName>
                                        </p:attrNameLst>
                                      </p:cBhvr>
                                      <p:to>
                                        <p:strVal val="visible"/>
                                      </p:to>
                                    </p:set>
                                    <p:animEffect transition="in" filter="fade">
                                      <p:cBhvr>
                                        <p:cTn id="28" dur="2000"/>
                                        <p:tgtEl>
                                          <p:spTgt spid="30728"/>
                                        </p:tgtEl>
                                      </p:cBhvr>
                                    </p:animEffect>
                                  </p:childTnLst>
                                </p:cTn>
                              </p:par>
                              <p:par>
                                <p:cTn id="29" presetID="10" presetClass="entr" presetSubtype="0" fill="hold" nodeType="withEffect">
                                  <p:stCondLst>
                                    <p:cond delay="0"/>
                                  </p:stCondLst>
                                  <p:childTnLst>
                                    <p:set>
                                      <p:cBhvr>
                                        <p:cTn id="30" dur="1" fill="hold">
                                          <p:stCondLst>
                                            <p:cond delay="0"/>
                                          </p:stCondLst>
                                        </p:cTn>
                                        <p:tgtEl>
                                          <p:spTgt spid="30729"/>
                                        </p:tgtEl>
                                        <p:attrNameLst>
                                          <p:attrName>style.visibility</p:attrName>
                                        </p:attrNameLst>
                                      </p:cBhvr>
                                      <p:to>
                                        <p:strVal val="visible"/>
                                      </p:to>
                                    </p:set>
                                    <p:animEffect transition="in" filter="fade">
                                      <p:cBhvr>
                                        <p:cTn id="31" dur="2000"/>
                                        <p:tgtEl>
                                          <p:spTgt spid="3072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0730"/>
                                        </p:tgtEl>
                                        <p:attrNameLst>
                                          <p:attrName>style.visibility</p:attrName>
                                        </p:attrNameLst>
                                      </p:cBhvr>
                                      <p:to>
                                        <p:strVal val="visible"/>
                                      </p:to>
                                    </p:set>
                                    <p:animEffect transition="in" filter="fade">
                                      <p:cBhvr>
                                        <p:cTn id="34" dur="2000"/>
                                        <p:tgtEl>
                                          <p:spTgt spid="3073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0731"/>
                                        </p:tgtEl>
                                        <p:attrNameLst>
                                          <p:attrName>style.visibility</p:attrName>
                                        </p:attrNameLst>
                                      </p:cBhvr>
                                      <p:to>
                                        <p:strVal val="visible"/>
                                      </p:to>
                                    </p:set>
                                    <p:animEffect transition="in" filter="fade">
                                      <p:cBhvr>
                                        <p:cTn id="37" dur="2000"/>
                                        <p:tgtEl>
                                          <p:spTgt spid="3073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0732"/>
                                        </p:tgtEl>
                                        <p:attrNameLst>
                                          <p:attrName>style.visibility</p:attrName>
                                        </p:attrNameLst>
                                      </p:cBhvr>
                                      <p:to>
                                        <p:strVal val="visible"/>
                                      </p:to>
                                    </p:set>
                                    <p:animEffect transition="in" filter="fade">
                                      <p:cBhvr>
                                        <p:cTn id="40" dur="2000"/>
                                        <p:tgtEl>
                                          <p:spTgt spid="3073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0733"/>
                                        </p:tgtEl>
                                        <p:attrNameLst>
                                          <p:attrName>style.visibility</p:attrName>
                                        </p:attrNameLst>
                                      </p:cBhvr>
                                      <p:to>
                                        <p:strVal val="visible"/>
                                      </p:to>
                                    </p:set>
                                    <p:animEffect transition="in" filter="fade">
                                      <p:cBhvr>
                                        <p:cTn id="43" dur="2000"/>
                                        <p:tgtEl>
                                          <p:spTgt spid="30733"/>
                                        </p:tgtEl>
                                      </p:cBhvr>
                                    </p:animEffect>
                                  </p:childTnLst>
                                </p:cTn>
                              </p:par>
                              <p:par>
                                <p:cTn id="44" presetID="10" presetClass="entr" presetSubtype="0" fill="hold" nodeType="withEffect">
                                  <p:stCondLst>
                                    <p:cond delay="0"/>
                                  </p:stCondLst>
                                  <p:childTnLst>
                                    <p:set>
                                      <p:cBhvr>
                                        <p:cTn id="45" dur="1" fill="hold">
                                          <p:stCondLst>
                                            <p:cond delay="0"/>
                                          </p:stCondLst>
                                        </p:cTn>
                                        <p:tgtEl>
                                          <p:spTgt spid="30734"/>
                                        </p:tgtEl>
                                        <p:attrNameLst>
                                          <p:attrName>style.visibility</p:attrName>
                                        </p:attrNameLst>
                                      </p:cBhvr>
                                      <p:to>
                                        <p:strVal val="visible"/>
                                      </p:to>
                                    </p:set>
                                    <p:animEffect transition="in" filter="fade">
                                      <p:cBhvr>
                                        <p:cTn id="46" dur="2000"/>
                                        <p:tgtEl>
                                          <p:spTgt spid="30734"/>
                                        </p:tgtEl>
                                      </p:cBhvr>
                                    </p:animEffect>
                                  </p:childTnLst>
                                </p:cTn>
                              </p:par>
                              <p:par>
                                <p:cTn id="47" presetID="10" presetClass="entr" presetSubtype="0" fill="hold" nodeType="withEffect">
                                  <p:stCondLst>
                                    <p:cond delay="0"/>
                                  </p:stCondLst>
                                  <p:childTnLst>
                                    <p:set>
                                      <p:cBhvr>
                                        <p:cTn id="48" dur="1" fill="hold">
                                          <p:stCondLst>
                                            <p:cond delay="0"/>
                                          </p:stCondLst>
                                        </p:cTn>
                                        <p:tgtEl>
                                          <p:spTgt spid="30735"/>
                                        </p:tgtEl>
                                        <p:attrNameLst>
                                          <p:attrName>style.visibility</p:attrName>
                                        </p:attrNameLst>
                                      </p:cBhvr>
                                      <p:to>
                                        <p:strVal val="visible"/>
                                      </p:to>
                                    </p:set>
                                    <p:animEffect transition="in" filter="fade">
                                      <p:cBhvr>
                                        <p:cTn id="49" dur="2000"/>
                                        <p:tgtEl>
                                          <p:spTgt spid="3073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0736"/>
                                        </p:tgtEl>
                                        <p:attrNameLst>
                                          <p:attrName>style.visibility</p:attrName>
                                        </p:attrNameLst>
                                      </p:cBhvr>
                                      <p:to>
                                        <p:strVal val="visible"/>
                                      </p:to>
                                    </p:set>
                                    <p:animEffect transition="in" filter="fade">
                                      <p:cBhvr>
                                        <p:cTn id="52" dur="2000"/>
                                        <p:tgtEl>
                                          <p:spTgt spid="30736"/>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0737"/>
                                        </p:tgtEl>
                                        <p:attrNameLst>
                                          <p:attrName>style.visibility</p:attrName>
                                        </p:attrNameLst>
                                      </p:cBhvr>
                                      <p:to>
                                        <p:strVal val="visible"/>
                                      </p:to>
                                    </p:set>
                                    <p:animEffect transition="in" filter="fade">
                                      <p:cBhvr>
                                        <p:cTn id="55" dur="2000"/>
                                        <p:tgtEl>
                                          <p:spTgt spid="30737"/>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0738"/>
                                        </p:tgtEl>
                                        <p:attrNameLst>
                                          <p:attrName>style.visibility</p:attrName>
                                        </p:attrNameLst>
                                      </p:cBhvr>
                                      <p:to>
                                        <p:strVal val="visible"/>
                                      </p:to>
                                    </p:set>
                                    <p:animEffect transition="in" filter="fade">
                                      <p:cBhvr>
                                        <p:cTn id="58" dur="2000"/>
                                        <p:tgtEl>
                                          <p:spTgt spid="30738"/>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0739"/>
                                        </p:tgtEl>
                                        <p:attrNameLst>
                                          <p:attrName>style.visibility</p:attrName>
                                        </p:attrNameLst>
                                      </p:cBhvr>
                                      <p:to>
                                        <p:strVal val="visible"/>
                                      </p:to>
                                    </p:set>
                                    <p:animEffect transition="in" filter="fade">
                                      <p:cBhvr>
                                        <p:cTn id="61" dur="2000"/>
                                        <p:tgtEl>
                                          <p:spTgt spid="30739"/>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0740"/>
                                        </p:tgtEl>
                                        <p:attrNameLst>
                                          <p:attrName>style.visibility</p:attrName>
                                        </p:attrNameLst>
                                      </p:cBhvr>
                                      <p:to>
                                        <p:strVal val="visible"/>
                                      </p:to>
                                    </p:set>
                                    <p:animEffect transition="in" filter="fade">
                                      <p:cBhvr>
                                        <p:cTn id="64" dur="2000"/>
                                        <p:tgtEl>
                                          <p:spTgt spid="30740"/>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0741"/>
                                        </p:tgtEl>
                                        <p:attrNameLst>
                                          <p:attrName>style.visibility</p:attrName>
                                        </p:attrNameLst>
                                      </p:cBhvr>
                                      <p:to>
                                        <p:strVal val="visible"/>
                                      </p:to>
                                    </p:set>
                                    <p:animEffect transition="in" filter="fade">
                                      <p:cBhvr>
                                        <p:cTn id="67" dur="2000"/>
                                        <p:tgtEl>
                                          <p:spTgt spid="30741"/>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0742"/>
                                        </p:tgtEl>
                                        <p:attrNameLst>
                                          <p:attrName>style.visibility</p:attrName>
                                        </p:attrNameLst>
                                      </p:cBhvr>
                                      <p:to>
                                        <p:strVal val="visible"/>
                                      </p:to>
                                    </p:set>
                                    <p:animEffect transition="in" filter="fade">
                                      <p:cBhvr>
                                        <p:cTn id="70" dur="2000"/>
                                        <p:tgtEl>
                                          <p:spTgt spid="30742"/>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0743"/>
                                        </p:tgtEl>
                                        <p:attrNameLst>
                                          <p:attrName>style.visibility</p:attrName>
                                        </p:attrNameLst>
                                      </p:cBhvr>
                                      <p:to>
                                        <p:strVal val="visible"/>
                                      </p:to>
                                    </p:set>
                                    <p:animEffect transition="in" filter="fade">
                                      <p:cBhvr>
                                        <p:cTn id="73" dur="2000"/>
                                        <p:tgtEl>
                                          <p:spTgt spid="30743"/>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30744"/>
                                        </p:tgtEl>
                                        <p:attrNameLst>
                                          <p:attrName>style.visibility</p:attrName>
                                        </p:attrNameLst>
                                      </p:cBhvr>
                                      <p:to>
                                        <p:strVal val="visible"/>
                                      </p:to>
                                    </p:set>
                                    <p:animEffect transition="in" filter="fade">
                                      <p:cBhvr>
                                        <p:cTn id="76" dur="2000"/>
                                        <p:tgtEl>
                                          <p:spTgt spid="30744"/>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30745"/>
                                        </p:tgtEl>
                                        <p:attrNameLst>
                                          <p:attrName>style.visibility</p:attrName>
                                        </p:attrNameLst>
                                      </p:cBhvr>
                                      <p:to>
                                        <p:strVal val="visible"/>
                                      </p:to>
                                    </p:set>
                                    <p:animEffect transition="in" filter="fade">
                                      <p:cBhvr>
                                        <p:cTn id="79" dur="2000"/>
                                        <p:tgtEl>
                                          <p:spTgt spid="30745"/>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30746"/>
                                        </p:tgtEl>
                                        <p:attrNameLst>
                                          <p:attrName>style.visibility</p:attrName>
                                        </p:attrNameLst>
                                      </p:cBhvr>
                                      <p:to>
                                        <p:strVal val="visible"/>
                                      </p:to>
                                    </p:set>
                                    <p:animEffect transition="in" filter="fade">
                                      <p:cBhvr>
                                        <p:cTn id="82" dur="2000"/>
                                        <p:tgtEl>
                                          <p:spTgt spid="30746"/>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30747"/>
                                        </p:tgtEl>
                                        <p:attrNameLst>
                                          <p:attrName>style.visibility</p:attrName>
                                        </p:attrNameLst>
                                      </p:cBhvr>
                                      <p:to>
                                        <p:strVal val="visible"/>
                                      </p:to>
                                    </p:set>
                                    <p:animEffect transition="in" filter="fade">
                                      <p:cBhvr>
                                        <p:cTn id="85" dur="2000"/>
                                        <p:tgtEl>
                                          <p:spTgt spid="30747"/>
                                        </p:tgtEl>
                                      </p:cBhvr>
                                    </p:animEffect>
                                  </p:childTnLst>
                                </p:cTn>
                              </p:par>
                              <p:par>
                                <p:cTn id="86" presetID="10" presetClass="entr" presetSubtype="0" fill="hold" nodeType="withEffect">
                                  <p:stCondLst>
                                    <p:cond delay="0"/>
                                  </p:stCondLst>
                                  <p:childTnLst>
                                    <p:set>
                                      <p:cBhvr>
                                        <p:cTn id="87" dur="1" fill="hold">
                                          <p:stCondLst>
                                            <p:cond delay="0"/>
                                          </p:stCondLst>
                                        </p:cTn>
                                        <p:tgtEl>
                                          <p:spTgt spid="30748"/>
                                        </p:tgtEl>
                                        <p:attrNameLst>
                                          <p:attrName>style.visibility</p:attrName>
                                        </p:attrNameLst>
                                      </p:cBhvr>
                                      <p:to>
                                        <p:strVal val="visible"/>
                                      </p:to>
                                    </p:set>
                                    <p:animEffect transition="in" filter="fade">
                                      <p:cBhvr>
                                        <p:cTn id="88" dur="2000"/>
                                        <p:tgtEl>
                                          <p:spTgt spid="30748"/>
                                        </p:tgtEl>
                                      </p:cBhvr>
                                    </p:animEffect>
                                  </p:childTnLst>
                                </p:cTn>
                              </p:par>
                              <p:par>
                                <p:cTn id="89" presetID="10" presetClass="entr" presetSubtype="0" fill="hold" nodeType="withEffect">
                                  <p:stCondLst>
                                    <p:cond delay="0"/>
                                  </p:stCondLst>
                                  <p:childTnLst>
                                    <p:set>
                                      <p:cBhvr>
                                        <p:cTn id="90" dur="1" fill="hold">
                                          <p:stCondLst>
                                            <p:cond delay="0"/>
                                          </p:stCondLst>
                                        </p:cTn>
                                        <p:tgtEl>
                                          <p:spTgt spid="30749"/>
                                        </p:tgtEl>
                                        <p:attrNameLst>
                                          <p:attrName>style.visibility</p:attrName>
                                        </p:attrNameLst>
                                      </p:cBhvr>
                                      <p:to>
                                        <p:strVal val="visible"/>
                                      </p:to>
                                    </p:set>
                                    <p:animEffect transition="in" filter="fade">
                                      <p:cBhvr>
                                        <p:cTn id="91" dur="2000"/>
                                        <p:tgtEl>
                                          <p:spTgt spid="30749"/>
                                        </p:tgtEl>
                                      </p:cBhvr>
                                    </p:animEffect>
                                  </p:childTnLst>
                                </p:cTn>
                              </p:par>
                              <p:par>
                                <p:cTn id="92" presetID="10" presetClass="entr" presetSubtype="0" fill="hold" nodeType="withEffect">
                                  <p:stCondLst>
                                    <p:cond delay="0"/>
                                  </p:stCondLst>
                                  <p:childTnLst>
                                    <p:set>
                                      <p:cBhvr>
                                        <p:cTn id="93" dur="1" fill="hold">
                                          <p:stCondLst>
                                            <p:cond delay="0"/>
                                          </p:stCondLst>
                                        </p:cTn>
                                        <p:tgtEl>
                                          <p:spTgt spid="30750"/>
                                        </p:tgtEl>
                                        <p:attrNameLst>
                                          <p:attrName>style.visibility</p:attrName>
                                        </p:attrNameLst>
                                      </p:cBhvr>
                                      <p:to>
                                        <p:strVal val="visible"/>
                                      </p:to>
                                    </p:set>
                                    <p:animEffect transition="in" filter="fade">
                                      <p:cBhvr>
                                        <p:cTn id="94" dur="2000"/>
                                        <p:tgtEl>
                                          <p:spTgt spid="30750"/>
                                        </p:tgtEl>
                                      </p:cBhvr>
                                    </p:animEffect>
                                  </p:childTnLst>
                                </p:cTn>
                              </p:par>
                              <p:par>
                                <p:cTn id="95" presetID="10" presetClass="entr" presetSubtype="0" fill="hold" nodeType="withEffect">
                                  <p:stCondLst>
                                    <p:cond delay="0"/>
                                  </p:stCondLst>
                                  <p:childTnLst>
                                    <p:set>
                                      <p:cBhvr>
                                        <p:cTn id="96" dur="1" fill="hold">
                                          <p:stCondLst>
                                            <p:cond delay="0"/>
                                          </p:stCondLst>
                                        </p:cTn>
                                        <p:tgtEl>
                                          <p:spTgt spid="30751"/>
                                        </p:tgtEl>
                                        <p:attrNameLst>
                                          <p:attrName>style.visibility</p:attrName>
                                        </p:attrNameLst>
                                      </p:cBhvr>
                                      <p:to>
                                        <p:strVal val="visible"/>
                                      </p:to>
                                    </p:set>
                                    <p:animEffect transition="in" filter="fade">
                                      <p:cBhvr>
                                        <p:cTn id="97" dur="2000"/>
                                        <p:tgtEl>
                                          <p:spTgt spid="30751"/>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30752"/>
                                        </p:tgtEl>
                                        <p:attrNameLst>
                                          <p:attrName>style.visibility</p:attrName>
                                        </p:attrNameLst>
                                      </p:cBhvr>
                                      <p:to>
                                        <p:strVal val="visible"/>
                                      </p:to>
                                    </p:set>
                                    <p:animEffect transition="in" filter="fade">
                                      <p:cBhvr>
                                        <p:cTn id="100" dur="2000"/>
                                        <p:tgtEl>
                                          <p:spTgt spid="30752"/>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30753"/>
                                        </p:tgtEl>
                                        <p:attrNameLst>
                                          <p:attrName>style.visibility</p:attrName>
                                        </p:attrNameLst>
                                      </p:cBhvr>
                                      <p:to>
                                        <p:strVal val="visible"/>
                                      </p:to>
                                    </p:set>
                                    <p:animEffect transition="in" filter="fade">
                                      <p:cBhvr>
                                        <p:cTn id="103" dur="2000"/>
                                        <p:tgtEl>
                                          <p:spTgt spid="30753"/>
                                        </p:tgtEl>
                                      </p:cBhvr>
                                    </p:animEffect>
                                  </p:childTnLst>
                                </p:cTn>
                              </p:par>
                            </p:childTnLst>
                          </p:cTn>
                        </p:par>
                      </p:childTnLst>
                    </p:cTn>
                  </p:par>
                  <p:par>
                    <p:cTn id="104" fill="hold">
                      <p:stCondLst>
                        <p:cond delay="indefinite"/>
                      </p:stCondLst>
                      <p:childTnLst>
                        <p:par>
                          <p:cTn id="105" fill="hold">
                            <p:stCondLst>
                              <p:cond delay="0"/>
                            </p:stCondLst>
                            <p:childTnLst>
                              <p:par>
                                <p:cTn id="106" presetID="0" presetClass="path" presetSubtype="0" repeatCount="indefinite" accel="50000" decel="50000" fill="hold" nodeType="clickEffect">
                                  <p:stCondLst>
                                    <p:cond delay="0"/>
                                  </p:stCondLst>
                                  <p:childTnLst>
                                    <p:animMotion origin="layout" path="M -1.94444E-6 1.85185E-6 L 0.01667 1.85185E-6 " pathEditMode="relative" rAng="0" ptsTypes="AA">
                                      <p:cBhvr>
                                        <p:cTn id="107" dur="500" fill="hold"/>
                                        <p:tgtEl>
                                          <p:spTgt spid="30751"/>
                                        </p:tgtEl>
                                        <p:attrNameLst>
                                          <p:attrName>ppt_x</p:attrName>
                                          <p:attrName>ppt_y</p:attrName>
                                        </p:attrNameLst>
                                      </p:cBhvr>
                                      <p:rCtr x="8" y="0"/>
                                    </p:animMotion>
                                  </p:childTnLst>
                                </p:cTn>
                              </p:par>
                              <p:par>
                                <p:cTn id="108" presetID="8" presetClass="emph" presetSubtype="0" repeatCount="5000" fill="hold" nodeType="withEffect">
                                  <p:stCondLst>
                                    <p:cond delay="0"/>
                                  </p:stCondLst>
                                  <p:childTnLst>
                                    <p:animRot by="21600000">
                                      <p:cBhvr>
                                        <p:cTn id="109" dur="2000" fill="hold"/>
                                        <p:tgtEl>
                                          <p:spTgt spid="30751"/>
                                        </p:tgtEl>
                                        <p:attrNameLst>
                                          <p:attrName>r</p:attrName>
                                        </p:attrNameLst>
                                      </p:cBhvr>
                                    </p:animRot>
                                  </p:childTnLst>
                                </p:cTn>
                              </p:par>
                            </p:childTnLst>
                          </p:cTn>
                        </p:par>
                      </p:childTnLst>
                    </p:cTn>
                  </p:par>
                  <p:par>
                    <p:cTn id="110" fill="hold">
                      <p:stCondLst>
                        <p:cond delay="indefinite"/>
                      </p:stCondLst>
                      <p:childTnLst>
                        <p:par>
                          <p:cTn id="111" fill="hold">
                            <p:stCondLst>
                              <p:cond delay="0"/>
                            </p:stCondLst>
                            <p:childTnLst>
                              <p:par>
                                <p:cTn id="112" presetID="56" presetClass="path" presetSubtype="0" accel="50000" decel="50000" fill="hold" nodeType="clickEffect">
                                  <p:stCondLst>
                                    <p:cond delay="0"/>
                                  </p:stCondLst>
                                  <p:childTnLst>
                                    <p:animMotion origin="layout" path="M 1.38889E-6 1.85185E-6 L 0.00555 -0.27153 " pathEditMode="relative" rAng="0" ptsTypes="AA">
                                      <p:cBhvr>
                                        <p:cTn id="113" dur="2000" fill="hold"/>
                                        <p:tgtEl>
                                          <p:spTgt spid="30751"/>
                                        </p:tgtEl>
                                        <p:attrNameLst>
                                          <p:attrName>ppt_x</p:attrName>
                                          <p:attrName>ppt_y</p:attrName>
                                        </p:attrNameLst>
                                      </p:cBhvr>
                                      <p:rCtr x="3" y="-1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0" grpId="0" animBg="1"/>
      <p:bldP spid="30731" grpId="0" animBg="1"/>
      <p:bldP spid="30732" grpId="0" animBg="1"/>
      <p:bldP spid="30733" grpId="0" animBg="1"/>
      <p:bldP spid="30736" grpId="0" animBg="1"/>
      <p:bldP spid="30737" grpId="0" animBg="1"/>
      <p:bldP spid="30738" grpId="0" animBg="1"/>
      <p:bldP spid="30739" grpId="0" animBg="1"/>
      <p:bldP spid="30740" grpId="0" animBg="1"/>
      <p:bldP spid="30741" grpId="0" animBg="1"/>
      <p:bldP spid="30742" grpId="0" animBg="1"/>
      <p:bldP spid="30743" grpId="0" animBg="1"/>
      <p:bldP spid="30744" grpId="0" animBg="1"/>
      <p:bldP spid="30745" grpId="0" animBg="1"/>
      <p:bldP spid="30746" grpId="0" animBg="1"/>
      <p:bldP spid="30747" grpId="0" animBg="1"/>
      <p:bldP spid="30752" grpId="0" animBg="1"/>
      <p:bldP spid="3075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1557338" y="5351463"/>
            <a:ext cx="6096000" cy="1049337"/>
          </a:xfrm>
          <a:prstGeom prst="rect">
            <a:avLst/>
          </a:prstGeom>
          <a:solidFill>
            <a:srgbClr val="EAEAEA"/>
          </a:solidFill>
          <a:ln w="9525">
            <a:solidFill>
              <a:schemeClr val="tx1"/>
            </a:solidFill>
            <a:miter lim="800000"/>
            <a:headEnd/>
            <a:tailEnd/>
          </a:ln>
          <a:effectLst/>
        </p:spPr>
        <p:txBody>
          <a:bodyPr wrap="none" anchor="ctr"/>
          <a:lstStyle/>
          <a:p>
            <a:endParaRPr lang="en-US"/>
          </a:p>
        </p:txBody>
      </p:sp>
      <p:pic>
        <p:nvPicPr>
          <p:cNvPr id="31747" name="Picture 3" descr="BoilingPot"/>
          <p:cNvPicPr>
            <a:picLocks noChangeAspect="1" noChangeArrowheads="1"/>
          </p:cNvPicPr>
          <p:nvPr/>
        </p:nvPicPr>
        <p:blipFill>
          <a:blip r:embed="rId3" cstate="print"/>
          <a:srcRect/>
          <a:stretch>
            <a:fillRect/>
          </a:stretch>
        </p:blipFill>
        <p:spPr bwMode="auto">
          <a:xfrm>
            <a:off x="1558925" y="787400"/>
            <a:ext cx="6096000" cy="4572000"/>
          </a:xfrm>
          <a:prstGeom prst="rect">
            <a:avLst/>
          </a:prstGeom>
          <a:noFill/>
        </p:spPr>
      </p:pic>
      <p:pic>
        <p:nvPicPr>
          <p:cNvPr id="31748" name="Picture 4" descr="fire"/>
          <p:cNvPicPr>
            <a:picLocks noChangeAspect="1" noChangeArrowheads="1"/>
          </p:cNvPicPr>
          <p:nvPr/>
        </p:nvPicPr>
        <p:blipFill>
          <a:blip r:embed="rId4" cstate="print">
            <a:clrChange>
              <a:clrFrom>
                <a:srgbClr val="010101"/>
              </a:clrFrom>
              <a:clrTo>
                <a:srgbClr val="010101">
                  <a:alpha val="0"/>
                </a:srgbClr>
              </a:clrTo>
            </a:clrChange>
          </a:blip>
          <a:srcRect/>
          <a:stretch>
            <a:fillRect/>
          </a:stretch>
        </p:blipFill>
        <p:spPr bwMode="auto">
          <a:xfrm>
            <a:off x="2963863" y="5168900"/>
            <a:ext cx="3354387" cy="1247775"/>
          </a:xfrm>
          <a:prstGeom prst="rect">
            <a:avLst/>
          </a:prstGeom>
          <a:noFill/>
        </p:spPr>
      </p:pic>
      <p:sp>
        <p:nvSpPr>
          <p:cNvPr id="31749" name="Text Box 5"/>
          <p:cNvSpPr txBox="1">
            <a:spLocks noChangeArrowheads="1"/>
          </p:cNvSpPr>
          <p:nvPr/>
        </p:nvSpPr>
        <p:spPr bwMode="auto">
          <a:xfrm>
            <a:off x="3243263" y="1012825"/>
            <a:ext cx="1396470" cy="519113"/>
          </a:xfrm>
          <a:prstGeom prst="rect">
            <a:avLst/>
          </a:prstGeom>
          <a:noFill/>
          <a:ln w="9525">
            <a:noFill/>
            <a:miter lim="800000"/>
            <a:headEnd/>
            <a:tailEnd/>
          </a:ln>
          <a:effectLst/>
        </p:spPr>
        <p:txBody>
          <a:bodyPr wrap="square">
            <a:spAutoFit/>
          </a:bodyPr>
          <a:lstStyle/>
          <a:p>
            <a:r>
              <a:rPr lang="en-US" sz="2800" dirty="0"/>
              <a:t>vapor</a:t>
            </a:r>
          </a:p>
        </p:txBody>
      </p:sp>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634" name="Group 2"/>
          <p:cNvGrpSpPr>
            <a:grpSpLocks/>
          </p:cNvGrpSpPr>
          <p:nvPr/>
        </p:nvGrpSpPr>
        <p:grpSpPr bwMode="auto">
          <a:xfrm>
            <a:off x="5429250" y="2805113"/>
            <a:ext cx="2209800" cy="2057400"/>
            <a:chOff x="3216" y="1824"/>
            <a:chExt cx="1392" cy="1296"/>
          </a:xfrm>
        </p:grpSpPr>
        <p:pic>
          <p:nvPicPr>
            <p:cNvPr id="69635" name="Picture 3" descr="map2"/>
            <p:cNvPicPr>
              <a:picLocks noChangeAspect="1" noChangeArrowheads="1"/>
            </p:cNvPicPr>
            <p:nvPr/>
          </p:nvPicPr>
          <p:blipFill>
            <a:blip r:embed="rId4" cstate="print">
              <a:clrChange>
                <a:clrFrom>
                  <a:srgbClr val="000000"/>
                </a:clrFrom>
                <a:clrTo>
                  <a:srgbClr val="000000">
                    <a:alpha val="0"/>
                  </a:srgbClr>
                </a:clrTo>
              </a:clrChange>
            </a:blip>
            <a:srcRect l="42007" t="32405" r="14870" b="12912"/>
            <a:stretch>
              <a:fillRect/>
            </a:stretch>
          </p:blipFill>
          <p:spPr bwMode="auto">
            <a:xfrm rot="10800000">
              <a:off x="3216" y="1824"/>
              <a:ext cx="1392" cy="1296"/>
            </a:xfrm>
            <a:prstGeom prst="rect">
              <a:avLst/>
            </a:prstGeom>
            <a:noFill/>
          </p:spPr>
        </p:pic>
        <p:sp>
          <p:nvSpPr>
            <p:cNvPr id="69636" name="Text Box 4"/>
            <p:cNvSpPr txBox="1">
              <a:spLocks noChangeArrowheads="1"/>
            </p:cNvSpPr>
            <p:nvPr/>
          </p:nvSpPr>
          <p:spPr bwMode="auto">
            <a:xfrm>
              <a:off x="3770" y="2615"/>
              <a:ext cx="212" cy="404"/>
            </a:xfrm>
            <a:prstGeom prst="rect">
              <a:avLst/>
            </a:prstGeom>
            <a:noFill/>
            <a:ln w="9525">
              <a:noFill/>
              <a:miter lim="800000"/>
              <a:headEnd/>
              <a:tailEnd/>
            </a:ln>
            <a:effectLst/>
          </p:spPr>
          <p:txBody>
            <a:bodyPr wrap="none">
              <a:spAutoFit/>
            </a:bodyPr>
            <a:lstStyle/>
            <a:p>
              <a:r>
                <a:rPr lang="en-US" sz="3600">
                  <a:solidFill>
                    <a:srgbClr val="FFFF00"/>
                  </a:solidFill>
                </a:rPr>
                <a:t>-</a:t>
              </a:r>
            </a:p>
          </p:txBody>
        </p:sp>
        <p:sp>
          <p:nvSpPr>
            <p:cNvPr id="69637" name="Text Box 5"/>
            <p:cNvSpPr txBox="1">
              <a:spLocks noChangeArrowheads="1"/>
            </p:cNvSpPr>
            <p:nvPr/>
          </p:nvSpPr>
          <p:spPr bwMode="auto">
            <a:xfrm>
              <a:off x="3875" y="2716"/>
              <a:ext cx="116" cy="404"/>
            </a:xfrm>
            <a:prstGeom prst="rect">
              <a:avLst/>
            </a:prstGeom>
            <a:noFill/>
            <a:ln w="9525">
              <a:noFill/>
              <a:miter lim="800000"/>
              <a:headEnd/>
              <a:tailEnd/>
            </a:ln>
            <a:effectLst/>
          </p:spPr>
          <p:txBody>
            <a:bodyPr wrap="none">
              <a:spAutoFit/>
            </a:bodyPr>
            <a:lstStyle/>
            <a:p>
              <a:endParaRPr lang="en-US" sz="3600">
                <a:solidFill>
                  <a:schemeClr val="bg1"/>
                </a:solidFill>
              </a:endParaRPr>
            </a:p>
          </p:txBody>
        </p:sp>
        <p:sp>
          <p:nvSpPr>
            <p:cNvPr id="69638" name="Text Box 6"/>
            <p:cNvSpPr txBox="1">
              <a:spLocks noChangeArrowheads="1"/>
            </p:cNvSpPr>
            <p:nvPr/>
          </p:nvSpPr>
          <p:spPr bwMode="auto">
            <a:xfrm rot="16200000">
              <a:off x="3769" y="1853"/>
              <a:ext cx="284" cy="404"/>
            </a:xfrm>
            <a:prstGeom prst="rect">
              <a:avLst/>
            </a:prstGeom>
            <a:noFill/>
            <a:ln w="9525">
              <a:noFill/>
              <a:miter lim="800000"/>
              <a:headEnd/>
              <a:tailEnd/>
            </a:ln>
            <a:effectLst/>
          </p:spPr>
          <p:txBody>
            <a:bodyPr wrap="none">
              <a:spAutoFit/>
            </a:bodyPr>
            <a:lstStyle/>
            <a:p>
              <a:r>
                <a:rPr lang="en-US" sz="3600">
                  <a:solidFill>
                    <a:srgbClr val="FFFF00"/>
                  </a:solidFill>
                </a:rPr>
                <a:t>+</a:t>
              </a:r>
            </a:p>
          </p:txBody>
        </p:sp>
      </p:grpSp>
      <p:sp>
        <p:nvSpPr>
          <p:cNvPr id="69639" name="Text Box 7"/>
          <p:cNvSpPr txBox="1">
            <a:spLocks noChangeArrowheads="1"/>
          </p:cNvSpPr>
          <p:nvPr/>
        </p:nvSpPr>
        <p:spPr bwMode="auto">
          <a:xfrm>
            <a:off x="762000" y="685800"/>
            <a:ext cx="2622550" cy="641350"/>
          </a:xfrm>
          <a:prstGeom prst="rect">
            <a:avLst/>
          </a:prstGeom>
          <a:noFill/>
          <a:ln w="9525">
            <a:noFill/>
            <a:miter lim="800000"/>
            <a:headEnd/>
            <a:tailEnd/>
          </a:ln>
          <a:effectLst/>
        </p:spPr>
        <p:txBody>
          <a:bodyPr wrap="none">
            <a:spAutoFit/>
          </a:bodyPr>
          <a:lstStyle/>
          <a:p>
            <a:r>
              <a:rPr lang="en-US" sz="3600" b="1" u="sng"/>
              <a:t>Orientation</a:t>
            </a:r>
          </a:p>
        </p:txBody>
      </p:sp>
      <p:sp>
        <p:nvSpPr>
          <p:cNvPr id="69640" name="Line 8"/>
          <p:cNvSpPr>
            <a:spLocks noChangeShapeType="1"/>
          </p:cNvSpPr>
          <p:nvPr/>
        </p:nvSpPr>
        <p:spPr bwMode="auto">
          <a:xfrm>
            <a:off x="4114800" y="3886200"/>
            <a:ext cx="914400" cy="0"/>
          </a:xfrm>
          <a:prstGeom prst="line">
            <a:avLst/>
          </a:prstGeom>
          <a:noFill/>
          <a:ln w="63500">
            <a:solidFill>
              <a:srgbClr val="FFFF00"/>
            </a:solidFill>
            <a:prstDash val="sysDot"/>
            <a:round/>
            <a:headEnd/>
            <a:tailEnd/>
          </a:ln>
          <a:effectLst/>
        </p:spPr>
        <p:txBody>
          <a:bodyPr/>
          <a:lstStyle/>
          <a:p>
            <a:endParaRPr lang="en-US"/>
          </a:p>
        </p:txBody>
      </p:sp>
      <p:grpSp>
        <p:nvGrpSpPr>
          <p:cNvPr id="69641" name="Group 9"/>
          <p:cNvGrpSpPr>
            <a:grpSpLocks/>
          </p:cNvGrpSpPr>
          <p:nvPr/>
        </p:nvGrpSpPr>
        <p:grpSpPr bwMode="auto">
          <a:xfrm>
            <a:off x="3810000" y="1752600"/>
            <a:ext cx="1250950" cy="1981200"/>
            <a:chOff x="2400" y="1104"/>
            <a:chExt cx="788" cy="1248"/>
          </a:xfrm>
        </p:grpSpPr>
        <p:sp>
          <p:nvSpPr>
            <p:cNvPr id="69642" name="Text Box 10"/>
            <p:cNvSpPr txBox="1">
              <a:spLocks noChangeArrowheads="1"/>
            </p:cNvSpPr>
            <p:nvPr/>
          </p:nvSpPr>
          <p:spPr bwMode="auto">
            <a:xfrm>
              <a:off x="2400" y="1104"/>
              <a:ext cx="788" cy="404"/>
            </a:xfrm>
            <a:prstGeom prst="rect">
              <a:avLst/>
            </a:prstGeom>
            <a:noFill/>
            <a:ln w="9525">
              <a:noFill/>
              <a:miter lim="800000"/>
              <a:headEnd/>
              <a:tailEnd/>
            </a:ln>
            <a:effectLst/>
          </p:spPr>
          <p:txBody>
            <a:bodyPr wrap="none">
              <a:spAutoFit/>
            </a:bodyPr>
            <a:lstStyle/>
            <a:p>
              <a:r>
                <a:rPr lang="en-US" sz="3600">
                  <a:solidFill>
                    <a:srgbClr val="FFFF00"/>
                  </a:solidFill>
                </a:rPr>
                <a:t>Bond</a:t>
              </a:r>
            </a:p>
          </p:txBody>
        </p:sp>
        <p:sp>
          <p:nvSpPr>
            <p:cNvPr id="69643" name="Line 11"/>
            <p:cNvSpPr>
              <a:spLocks noChangeShapeType="1"/>
            </p:cNvSpPr>
            <p:nvPr/>
          </p:nvSpPr>
          <p:spPr bwMode="auto">
            <a:xfrm>
              <a:off x="2784" y="1440"/>
              <a:ext cx="0" cy="912"/>
            </a:xfrm>
            <a:prstGeom prst="line">
              <a:avLst/>
            </a:prstGeom>
            <a:noFill/>
            <a:ln w="9525">
              <a:solidFill>
                <a:schemeClr val="tx1"/>
              </a:solidFill>
              <a:round/>
              <a:headEnd/>
              <a:tailEnd type="triangle" w="med" len="med"/>
            </a:ln>
            <a:effectLst/>
          </p:spPr>
          <p:txBody>
            <a:bodyPr/>
            <a:lstStyle/>
            <a:p>
              <a:endParaRPr lang="en-US"/>
            </a:p>
          </p:txBody>
        </p:sp>
      </p:grpSp>
      <p:grpSp>
        <p:nvGrpSpPr>
          <p:cNvPr id="69644" name="Group 12"/>
          <p:cNvGrpSpPr>
            <a:grpSpLocks/>
          </p:cNvGrpSpPr>
          <p:nvPr/>
        </p:nvGrpSpPr>
        <p:grpSpPr bwMode="auto">
          <a:xfrm>
            <a:off x="1385888" y="2814638"/>
            <a:ext cx="2209800" cy="2057400"/>
            <a:chOff x="3216" y="1824"/>
            <a:chExt cx="1392" cy="1296"/>
          </a:xfrm>
        </p:grpSpPr>
        <p:pic>
          <p:nvPicPr>
            <p:cNvPr id="69645" name="Picture 13" descr="map2"/>
            <p:cNvPicPr>
              <a:picLocks noChangeAspect="1" noChangeArrowheads="1"/>
            </p:cNvPicPr>
            <p:nvPr/>
          </p:nvPicPr>
          <p:blipFill>
            <a:blip r:embed="rId4" cstate="print">
              <a:clrChange>
                <a:clrFrom>
                  <a:srgbClr val="000000"/>
                </a:clrFrom>
                <a:clrTo>
                  <a:srgbClr val="000000">
                    <a:alpha val="0"/>
                  </a:srgbClr>
                </a:clrTo>
              </a:clrChange>
            </a:blip>
            <a:srcRect l="42007" t="32405" r="14870" b="12912"/>
            <a:stretch>
              <a:fillRect/>
            </a:stretch>
          </p:blipFill>
          <p:spPr bwMode="auto">
            <a:xfrm rot="10800000">
              <a:off x="3216" y="1824"/>
              <a:ext cx="1392" cy="1296"/>
            </a:xfrm>
            <a:prstGeom prst="rect">
              <a:avLst/>
            </a:prstGeom>
            <a:noFill/>
          </p:spPr>
        </p:pic>
        <p:sp>
          <p:nvSpPr>
            <p:cNvPr id="69646" name="Text Box 14"/>
            <p:cNvSpPr txBox="1">
              <a:spLocks noChangeArrowheads="1"/>
            </p:cNvSpPr>
            <p:nvPr/>
          </p:nvSpPr>
          <p:spPr bwMode="auto">
            <a:xfrm>
              <a:off x="3770" y="2615"/>
              <a:ext cx="212" cy="404"/>
            </a:xfrm>
            <a:prstGeom prst="rect">
              <a:avLst/>
            </a:prstGeom>
            <a:noFill/>
            <a:ln w="9525">
              <a:noFill/>
              <a:miter lim="800000"/>
              <a:headEnd/>
              <a:tailEnd/>
            </a:ln>
            <a:effectLst/>
          </p:spPr>
          <p:txBody>
            <a:bodyPr wrap="none">
              <a:spAutoFit/>
            </a:bodyPr>
            <a:lstStyle/>
            <a:p>
              <a:r>
                <a:rPr lang="en-US" sz="3600">
                  <a:solidFill>
                    <a:srgbClr val="FFFF00"/>
                  </a:solidFill>
                </a:rPr>
                <a:t>-</a:t>
              </a:r>
            </a:p>
          </p:txBody>
        </p:sp>
        <p:sp>
          <p:nvSpPr>
            <p:cNvPr id="69647" name="Text Box 15"/>
            <p:cNvSpPr txBox="1">
              <a:spLocks noChangeArrowheads="1"/>
            </p:cNvSpPr>
            <p:nvPr/>
          </p:nvSpPr>
          <p:spPr bwMode="auto">
            <a:xfrm>
              <a:off x="3875" y="2716"/>
              <a:ext cx="116" cy="404"/>
            </a:xfrm>
            <a:prstGeom prst="rect">
              <a:avLst/>
            </a:prstGeom>
            <a:noFill/>
            <a:ln w="9525">
              <a:noFill/>
              <a:miter lim="800000"/>
              <a:headEnd/>
              <a:tailEnd/>
            </a:ln>
            <a:effectLst/>
          </p:spPr>
          <p:txBody>
            <a:bodyPr wrap="none">
              <a:spAutoFit/>
            </a:bodyPr>
            <a:lstStyle/>
            <a:p>
              <a:endParaRPr lang="en-US" sz="3600">
                <a:solidFill>
                  <a:schemeClr val="bg1"/>
                </a:solidFill>
              </a:endParaRPr>
            </a:p>
          </p:txBody>
        </p:sp>
        <p:sp>
          <p:nvSpPr>
            <p:cNvPr id="69648" name="Text Box 16"/>
            <p:cNvSpPr txBox="1">
              <a:spLocks noChangeArrowheads="1"/>
            </p:cNvSpPr>
            <p:nvPr/>
          </p:nvSpPr>
          <p:spPr bwMode="auto">
            <a:xfrm rot="16200000">
              <a:off x="3769" y="1853"/>
              <a:ext cx="284" cy="404"/>
            </a:xfrm>
            <a:prstGeom prst="rect">
              <a:avLst/>
            </a:prstGeom>
            <a:noFill/>
            <a:ln w="9525">
              <a:noFill/>
              <a:miter lim="800000"/>
              <a:headEnd/>
              <a:tailEnd/>
            </a:ln>
            <a:effectLst/>
          </p:spPr>
          <p:txBody>
            <a:bodyPr wrap="none">
              <a:spAutoFit/>
            </a:bodyPr>
            <a:lstStyle/>
            <a:p>
              <a:r>
                <a:rPr lang="en-US" sz="3600">
                  <a:solidFill>
                    <a:srgbClr val="FFFF00"/>
                  </a:solidFill>
                </a:rPr>
                <a:t>+</a:t>
              </a:r>
            </a:p>
          </p:txBody>
        </p:sp>
      </p:grpSp>
      <p:sp>
        <p:nvSpPr>
          <p:cNvPr id="69649" name="Text Box 17"/>
          <p:cNvSpPr txBox="1">
            <a:spLocks noChangeArrowheads="1"/>
          </p:cNvSpPr>
          <p:nvPr/>
        </p:nvSpPr>
        <p:spPr bwMode="auto">
          <a:xfrm>
            <a:off x="1174750" y="5467350"/>
            <a:ext cx="7173383" cy="579438"/>
          </a:xfrm>
          <a:prstGeom prst="rect">
            <a:avLst/>
          </a:prstGeom>
          <a:noFill/>
          <a:ln w="9525">
            <a:noFill/>
            <a:miter lim="800000"/>
            <a:headEnd/>
            <a:tailEnd/>
          </a:ln>
          <a:effectLst/>
        </p:spPr>
        <p:txBody>
          <a:bodyPr wrap="square">
            <a:spAutoFit/>
          </a:bodyPr>
          <a:lstStyle/>
          <a:p>
            <a:r>
              <a:rPr lang="en-US" dirty="0">
                <a:solidFill>
                  <a:srgbClr val="00FF00"/>
                </a:solidFill>
              </a:rPr>
              <a:t>Opposite charges attract each other</a:t>
            </a:r>
          </a:p>
        </p:txBody>
      </p:sp>
      <p:sp>
        <p:nvSpPr>
          <p:cNvPr id="69650" name="Text Box 18"/>
          <p:cNvSpPr txBox="1">
            <a:spLocks noChangeArrowheads="1"/>
          </p:cNvSpPr>
          <p:nvPr/>
        </p:nvSpPr>
        <p:spPr bwMode="auto">
          <a:xfrm>
            <a:off x="4972049" y="1822450"/>
            <a:ext cx="3443817" cy="519113"/>
          </a:xfrm>
          <a:prstGeom prst="rect">
            <a:avLst/>
          </a:prstGeom>
          <a:noFill/>
          <a:ln w="9525">
            <a:noFill/>
            <a:miter lim="800000"/>
            <a:headEnd/>
            <a:tailEnd/>
          </a:ln>
          <a:effectLst/>
        </p:spPr>
        <p:txBody>
          <a:bodyPr wrap="square">
            <a:spAutoFit/>
          </a:bodyPr>
          <a:lstStyle/>
          <a:p>
            <a:r>
              <a:rPr lang="en-US" sz="2800" dirty="0"/>
              <a:t>(hydrogen bond)</a:t>
            </a:r>
          </a:p>
        </p:txBody>
      </p:sp>
      <p:sp>
        <p:nvSpPr>
          <p:cNvPr id="69651" name="Rectangle 19">
            <a:hlinkClick r:id="rId5"/>
          </p:cNvPr>
          <p:cNvSpPr>
            <a:spLocks noChangeArrowheads="1"/>
          </p:cNvSpPr>
          <p:nvPr/>
        </p:nvSpPr>
        <p:spPr bwMode="auto">
          <a:xfrm>
            <a:off x="1084263" y="6270625"/>
            <a:ext cx="7010400" cy="336550"/>
          </a:xfrm>
          <a:prstGeom prst="rect">
            <a:avLst/>
          </a:prstGeom>
          <a:noFill/>
          <a:ln w="9525">
            <a:noFill/>
            <a:miter lim="800000"/>
            <a:headEnd/>
            <a:tailEnd/>
          </a:ln>
          <a:effectLst/>
        </p:spPr>
        <p:txBody>
          <a:bodyPr wrap="none">
            <a:spAutoFit/>
          </a:bodyPr>
          <a:lstStyle/>
          <a:p>
            <a:r>
              <a:rPr lang="en-US" sz="1600"/>
              <a:t>http://games.mochiads.com/c/g/polarityfreak/polarityfreak-11-Mochi-Sec.swf</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9649"/>
                                        </p:tgtEl>
                                        <p:attrNameLst>
                                          <p:attrName>style.visibility</p:attrName>
                                        </p:attrNameLst>
                                      </p:cBhvr>
                                      <p:to>
                                        <p:strVal val="visible"/>
                                      </p:to>
                                    </p:set>
                                    <p:animEffect transition="in" filter="fade">
                                      <p:cBhvr>
                                        <p:cTn id="7" dur="2000"/>
                                        <p:tgtEl>
                                          <p:spTgt spid="69649"/>
                                        </p:tgtEl>
                                      </p:cBhvr>
                                    </p:animEffect>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nodeType="clickEffect">
                                  <p:stCondLst>
                                    <p:cond delay="0"/>
                                  </p:stCondLst>
                                  <p:childTnLst>
                                    <p:animRot by="5400000">
                                      <p:cBhvr>
                                        <p:cTn id="11" dur="2000" fill="hold"/>
                                        <p:tgtEl>
                                          <p:spTgt spid="69644"/>
                                        </p:tgtEl>
                                        <p:attrNameLst>
                                          <p:attrName>r</p:attrName>
                                        </p:attrNameLst>
                                      </p:cBhvr>
                                    </p:animRot>
                                  </p:childTnLst>
                                </p:cTn>
                              </p:par>
                              <p:par>
                                <p:cTn id="12" presetID="8" presetClass="emph" presetSubtype="0" fill="hold" nodeType="withEffect">
                                  <p:stCondLst>
                                    <p:cond delay="0"/>
                                  </p:stCondLst>
                                  <p:childTnLst>
                                    <p:animRot by="5400000">
                                      <p:cBhvr>
                                        <p:cTn id="13" dur="2000" fill="hold"/>
                                        <p:tgtEl>
                                          <p:spTgt spid="69634"/>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35" presetClass="path" presetSubtype="0" accel="50000" decel="50000" fill="hold" nodeType="clickEffect">
                                  <p:stCondLst>
                                    <p:cond delay="0"/>
                                  </p:stCondLst>
                                  <p:childTnLst>
                                    <p:animMotion origin="layout" path="M -3.33333E-6 -2.42718E-6 L -0.06458 -0.00346 " pathEditMode="relative" rAng="0" ptsTypes="AA">
                                      <p:cBhvr>
                                        <p:cTn id="17" dur="2000" fill="hold"/>
                                        <p:tgtEl>
                                          <p:spTgt spid="69634"/>
                                        </p:tgtEl>
                                        <p:attrNameLst>
                                          <p:attrName>ppt_x</p:attrName>
                                          <p:attrName>ppt_y</p:attrName>
                                        </p:attrNameLst>
                                      </p:cBhvr>
                                      <p:rCtr x="-32" y="-2"/>
                                    </p:animMotion>
                                  </p:childTnLst>
                                </p:cTn>
                              </p:par>
                              <p:par>
                                <p:cTn id="18" presetID="63" presetClass="path" presetSubtype="0" accel="50000" decel="50000" fill="hold" nodeType="withEffect">
                                  <p:stCondLst>
                                    <p:cond delay="0"/>
                                  </p:stCondLst>
                                  <p:childTnLst>
                                    <p:animMotion origin="layout" path="M 4.16667E-6 6.10264E-7 L 0.06927 0.00624 " pathEditMode="relative" rAng="0" ptsTypes="AA">
                                      <p:cBhvr>
                                        <p:cTn id="19" dur="2000" fill="hold"/>
                                        <p:tgtEl>
                                          <p:spTgt spid="69644"/>
                                        </p:tgtEl>
                                        <p:attrNameLst>
                                          <p:attrName>ppt_x</p:attrName>
                                          <p:attrName>ppt_y</p:attrName>
                                        </p:attrNameLst>
                                      </p:cBhvr>
                                      <p:rCtr x="35" y="3"/>
                                    </p:animMotion>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69640"/>
                                        </p:tgtEl>
                                        <p:attrNameLst>
                                          <p:attrName>style.visibility</p:attrName>
                                        </p:attrNameLst>
                                      </p:cBhvr>
                                      <p:to>
                                        <p:strVal val="visible"/>
                                      </p:to>
                                    </p:set>
                                    <p:animEffect transition="in" filter="fade">
                                      <p:cBhvr>
                                        <p:cTn id="23" dur="2000"/>
                                        <p:tgtEl>
                                          <p:spTgt spid="69640"/>
                                        </p:tgtEl>
                                      </p:cBhvr>
                                    </p:animEffect>
                                  </p:childTnLst>
                                </p:cTn>
                              </p:par>
                              <p:par>
                                <p:cTn id="24" presetID="10" presetClass="entr" presetSubtype="0" fill="hold" nodeType="withEffect">
                                  <p:stCondLst>
                                    <p:cond delay="0"/>
                                  </p:stCondLst>
                                  <p:childTnLst>
                                    <p:set>
                                      <p:cBhvr>
                                        <p:cTn id="25" dur="1" fill="hold">
                                          <p:stCondLst>
                                            <p:cond delay="0"/>
                                          </p:stCondLst>
                                        </p:cTn>
                                        <p:tgtEl>
                                          <p:spTgt spid="69641"/>
                                        </p:tgtEl>
                                        <p:attrNameLst>
                                          <p:attrName>style.visibility</p:attrName>
                                        </p:attrNameLst>
                                      </p:cBhvr>
                                      <p:to>
                                        <p:strVal val="visible"/>
                                      </p:to>
                                    </p:set>
                                    <p:animEffect transition="in" filter="fade">
                                      <p:cBhvr>
                                        <p:cTn id="26" dur="2000"/>
                                        <p:tgtEl>
                                          <p:spTgt spid="69641"/>
                                        </p:tgtEl>
                                      </p:cBhvr>
                                    </p:animEffect>
                                  </p:childTnLst>
                                </p:cTn>
                              </p:par>
                            </p:childTnLst>
                          </p:cTn>
                        </p:par>
                        <p:par>
                          <p:cTn id="27" fill="hold">
                            <p:stCondLst>
                              <p:cond delay="6000"/>
                            </p:stCondLst>
                            <p:childTnLst>
                              <p:par>
                                <p:cTn id="28" presetID="10" presetClass="entr" presetSubtype="0" fill="hold" grpId="0" nodeType="afterEffect">
                                  <p:stCondLst>
                                    <p:cond delay="0"/>
                                  </p:stCondLst>
                                  <p:childTnLst>
                                    <p:set>
                                      <p:cBhvr>
                                        <p:cTn id="29" dur="1" fill="hold">
                                          <p:stCondLst>
                                            <p:cond delay="0"/>
                                          </p:stCondLst>
                                        </p:cTn>
                                        <p:tgtEl>
                                          <p:spTgt spid="69650"/>
                                        </p:tgtEl>
                                        <p:attrNameLst>
                                          <p:attrName>style.visibility</p:attrName>
                                        </p:attrNameLst>
                                      </p:cBhvr>
                                      <p:to>
                                        <p:strVal val="visible"/>
                                      </p:to>
                                    </p:set>
                                    <p:animEffect transition="in" filter="fade">
                                      <p:cBhvr>
                                        <p:cTn id="30" dur="2000"/>
                                        <p:tgtEl>
                                          <p:spTgt spid="69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40" grpId="0" animBg="1"/>
      <p:bldP spid="69649" grpId="0"/>
      <p:bldP spid="6965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map2"/>
          <p:cNvPicPr>
            <a:picLocks noChangeAspect="1" noChangeArrowheads="1"/>
          </p:cNvPicPr>
          <p:nvPr/>
        </p:nvPicPr>
        <p:blipFill>
          <a:blip r:embed="rId3" cstate="print">
            <a:clrChange>
              <a:clrFrom>
                <a:srgbClr val="000000"/>
              </a:clrFrom>
              <a:clrTo>
                <a:srgbClr val="000000">
                  <a:alpha val="0"/>
                </a:srgbClr>
              </a:clrTo>
            </a:clrChange>
          </a:blip>
          <a:srcRect l="36060" t="33234" r="5948" b="6836"/>
          <a:stretch>
            <a:fillRect/>
          </a:stretch>
        </p:blipFill>
        <p:spPr bwMode="auto">
          <a:xfrm>
            <a:off x="3090863" y="5503863"/>
            <a:ext cx="1531937" cy="1033462"/>
          </a:xfrm>
          <a:prstGeom prst="rect">
            <a:avLst/>
          </a:prstGeom>
          <a:noFill/>
        </p:spPr>
      </p:pic>
      <p:pic>
        <p:nvPicPr>
          <p:cNvPr id="32771" name="Picture 3" descr="map2"/>
          <p:cNvPicPr>
            <a:picLocks noChangeAspect="1" noChangeArrowheads="1"/>
          </p:cNvPicPr>
          <p:nvPr/>
        </p:nvPicPr>
        <p:blipFill>
          <a:blip r:embed="rId4" cstate="print">
            <a:clrChange>
              <a:clrFrom>
                <a:srgbClr val="000000"/>
              </a:clrFrom>
              <a:clrTo>
                <a:srgbClr val="000000">
                  <a:alpha val="0"/>
                </a:srgbClr>
              </a:clrTo>
            </a:clrChange>
          </a:blip>
          <a:srcRect l="34743" t="5948" r="6836" b="36060"/>
          <a:stretch>
            <a:fillRect/>
          </a:stretch>
        </p:blipFill>
        <p:spPr bwMode="auto">
          <a:xfrm>
            <a:off x="6704013" y="2811463"/>
            <a:ext cx="1179512" cy="1292225"/>
          </a:xfrm>
          <a:prstGeom prst="rect">
            <a:avLst/>
          </a:prstGeom>
          <a:noFill/>
        </p:spPr>
      </p:pic>
      <p:pic>
        <p:nvPicPr>
          <p:cNvPr id="32772" name="Picture 4" descr="map2"/>
          <p:cNvPicPr>
            <a:picLocks noChangeAspect="1" noChangeArrowheads="1"/>
          </p:cNvPicPr>
          <p:nvPr/>
        </p:nvPicPr>
        <p:blipFill>
          <a:blip r:embed="rId3" cstate="print">
            <a:clrChange>
              <a:clrFrom>
                <a:srgbClr val="000000"/>
              </a:clrFrom>
              <a:clrTo>
                <a:srgbClr val="000000">
                  <a:alpha val="0"/>
                </a:srgbClr>
              </a:clrTo>
            </a:clrChange>
          </a:blip>
          <a:srcRect l="36060" t="32536" r="5948" b="6836"/>
          <a:stretch>
            <a:fillRect/>
          </a:stretch>
        </p:blipFill>
        <p:spPr bwMode="auto">
          <a:xfrm rot="-2830833">
            <a:off x="5506244" y="3702844"/>
            <a:ext cx="1263650" cy="1271588"/>
          </a:xfrm>
          <a:prstGeom prst="rect">
            <a:avLst/>
          </a:prstGeom>
          <a:noFill/>
        </p:spPr>
      </p:pic>
      <p:pic>
        <p:nvPicPr>
          <p:cNvPr id="32773" name="Picture 5" descr="map2"/>
          <p:cNvPicPr>
            <a:picLocks noChangeAspect="1" noChangeArrowheads="1"/>
          </p:cNvPicPr>
          <p:nvPr/>
        </p:nvPicPr>
        <p:blipFill>
          <a:blip r:embed="rId5" cstate="print">
            <a:clrChange>
              <a:clrFrom>
                <a:srgbClr val="000000"/>
              </a:clrFrom>
              <a:clrTo>
                <a:srgbClr val="000000">
                  <a:alpha val="0"/>
                </a:srgbClr>
              </a:clrTo>
            </a:clrChange>
          </a:blip>
          <a:srcRect l="5948" t="6836" r="36060" b="34235"/>
          <a:stretch>
            <a:fillRect/>
          </a:stretch>
        </p:blipFill>
        <p:spPr bwMode="auto">
          <a:xfrm>
            <a:off x="1822450" y="2928938"/>
            <a:ext cx="1681163" cy="1017587"/>
          </a:xfrm>
          <a:prstGeom prst="rect">
            <a:avLst/>
          </a:prstGeom>
          <a:noFill/>
        </p:spPr>
      </p:pic>
      <p:pic>
        <p:nvPicPr>
          <p:cNvPr id="32774" name="Picture 6" descr="map2"/>
          <p:cNvPicPr>
            <a:picLocks noChangeAspect="1" noChangeArrowheads="1"/>
          </p:cNvPicPr>
          <p:nvPr/>
        </p:nvPicPr>
        <p:blipFill>
          <a:blip r:embed="rId3" cstate="print">
            <a:clrChange>
              <a:clrFrom>
                <a:srgbClr val="000000"/>
              </a:clrFrom>
              <a:clrTo>
                <a:srgbClr val="000000">
                  <a:alpha val="0"/>
                </a:srgbClr>
              </a:clrTo>
            </a:clrChange>
          </a:blip>
          <a:srcRect l="36060" t="35890" r="5948" b="6836"/>
          <a:stretch>
            <a:fillRect/>
          </a:stretch>
        </p:blipFill>
        <p:spPr bwMode="auto">
          <a:xfrm rot="13169975">
            <a:off x="3065463" y="2022475"/>
            <a:ext cx="1511300" cy="989013"/>
          </a:xfrm>
          <a:prstGeom prst="rect">
            <a:avLst/>
          </a:prstGeom>
          <a:noFill/>
        </p:spPr>
      </p:pic>
      <p:pic>
        <p:nvPicPr>
          <p:cNvPr id="32775" name="Picture 7" descr="map2"/>
          <p:cNvPicPr>
            <a:picLocks noChangeAspect="1" noChangeArrowheads="1"/>
          </p:cNvPicPr>
          <p:nvPr/>
        </p:nvPicPr>
        <p:blipFill>
          <a:blip r:embed="rId3" cstate="print">
            <a:clrChange>
              <a:clrFrom>
                <a:srgbClr val="000000"/>
              </a:clrFrom>
              <a:clrTo>
                <a:srgbClr val="000000">
                  <a:alpha val="0"/>
                </a:srgbClr>
              </a:clrTo>
            </a:clrChange>
          </a:blip>
          <a:srcRect l="36060" t="37570" r="5948" b="6836"/>
          <a:stretch>
            <a:fillRect/>
          </a:stretch>
        </p:blipFill>
        <p:spPr bwMode="auto">
          <a:xfrm rot="7892060">
            <a:off x="947737" y="2063751"/>
            <a:ext cx="1323975" cy="1054100"/>
          </a:xfrm>
          <a:prstGeom prst="rect">
            <a:avLst/>
          </a:prstGeom>
          <a:noFill/>
        </p:spPr>
      </p:pic>
      <p:pic>
        <p:nvPicPr>
          <p:cNvPr id="32776" name="Picture 8" descr="map2"/>
          <p:cNvPicPr>
            <a:picLocks noChangeAspect="1" noChangeArrowheads="1"/>
          </p:cNvPicPr>
          <p:nvPr/>
        </p:nvPicPr>
        <p:blipFill>
          <a:blip r:embed="rId3" cstate="print">
            <a:clrChange>
              <a:clrFrom>
                <a:srgbClr val="000000"/>
              </a:clrFrom>
              <a:clrTo>
                <a:srgbClr val="000000">
                  <a:alpha val="0"/>
                </a:srgbClr>
              </a:clrTo>
            </a:clrChange>
          </a:blip>
          <a:srcRect l="36060" t="36093" r="5948" b="6836"/>
          <a:stretch>
            <a:fillRect/>
          </a:stretch>
        </p:blipFill>
        <p:spPr bwMode="auto">
          <a:xfrm rot="-35424694">
            <a:off x="3113088" y="3619500"/>
            <a:ext cx="1327150" cy="1196975"/>
          </a:xfrm>
          <a:prstGeom prst="rect">
            <a:avLst/>
          </a:prstGeom>
          <a:noFill/>
        </p:spPr>
      </p:pic>
      <p:pic>
        <p:nvPicPr>
          <p:cNvPr id="32777" name="Picture 9" descr="map2"/>
          <p:cNvPicPr>
            <a:picLocks noChangeAspect="1" noChangeArrowheads="1"/>
          </p:cNvPicPr>
          <p:nvPr/>
        </p:nvPicPr>
        <p:blipFill>
          <a:blip r:embed="rId3" cstate="print">
            <a:clrChange>
              <a:clrFrom>
                <a:srgbClr val="000000"/>
              </a:clrFrom>
              <a:clrTo>
                <a:srgbClr val="000000">
                  <a:alpha val="0"/>
                </a:srgbClr>
              </a:clrTo>
            </a:clrChange>
          </a:blip>
          <a:srcRect l="36060" t="34683" r="5948" b="6836"/>
          <a:stretch>
            <a:fillRect/>
          </a:stretch>
        </p:blipFill>
        <p:spPr bwMode="auto">
          <a:xfrm rot="-29723848">
            <a:off x="889000" y="3754438"/>
            <a:ext cx="1612900" cy="1011237"/>
          </a:xfrm>
          <a:prstGeom prst="rect">
            <a:avLst/>
          </a:prstGeom>
          <a:noFill/>
        </p:spPr>
      </p:pic>
      <p:sp>
        <p:nvSpPr>
          <p:cNvPr id="32778" name="Line 10"/>
          <p:cNvSpPr>
            <a:spLocks noChangeShapeType="1"/>
          </p:cNvSpPr>
          <p:nvPr/>
        </p:nvSpPr>
        <p:spPr bwMode="auto">
          <a:xfrm>
            <a:off x="2032000" y="2928938"/>
            <a:ext cx="209550" cy="173037"/>
          </a:xfrm>
          <a:prstGeom prst="line">
            <a:avLst/>
          </a:prstGeom>
          <a:noFill/>
          <a:ln w="38100">
            <a:solidFill>
              <a:srgbClr val="3366FF"/>
            </a:solidFill>
            <a:prstDash val="sysDot"/>
            <a:round/>
            <a:headEnd/>
            <a:tailEnd/>
          </a:ln>
          <a:effectLst/>
        </p:spPr>
        <p:txBody>
          <a:bodyPr/>
          <a:lstStyle/>
          <a:p>
            <a:endParaRPr lang="en-US"/>
          </a:p>
        </p:txBody>
      </p:sp>
      <p:sp>
        <p:nvSpPr>
          <p:cNvPr id="32779" name="Line 11"/>
          <p:cNvSpPr>
            <a:spLocks noChangeShapeType="1"/>
          </p:cNvSpPr>
          <p:nvPr/>
        </p:nvSpPr>
        <p:spPr bwMode="auto">
          <a:xfrm>
            <a:off x="3155950" y="3794125"/>
            <a:ext cx="209550" cy="174625"/>
          </a:xfrm>
          <a:prstGeom prst="line">
            <a:avLst/>
          </a:prstGeom>
          <a:noFill/>
          <a:ln w="38100">
            <a:solidFill>
              <a:srgbClr val="3366FF"/>
            </a:solidFill>
            <a:prstDash val="sysDot"/>
            <a:round/>
            <a:headEnd/>
            <a:tailEnd/>
          </a:ln>
          <a:effectLst/>
        </p:spPr>
        <p:txBody>
          <a:bodyPr/>
          <a:lstStyle/>
          <a:p>
            <a:endParaRPr lang="en-US"/>
          </a:p>
        </p:txBody>
      </p:sp>
      <p:sp>
        <p:nvSpPr>
          <p:cNvPr id="32780" name="Line 12"/>
          <p:cNvSpPr>
            <a:spLocks noChangeShapeType="1"/>
          </p:cNvSpPr>
          <p:nvPr/>
        </p:nvSpPr>
        <p:spPr bwMode="auto">
          <a:xfrm flipH="1">
            <a:off x="3225800" y="2987675"/>
            <a:ext cx="207963" cy="171450"/>
          </a:xfrm>
          <a:prstGeom prst="line">
            <a:avLst/>
          </a:prstGeom>
          <a:noFill/>
          <a:ln w="38100">
            <a:solidFill>
              <a:srgbClr val="3366FF"/>
            </a:solidFill>
            <a:prstDash val="sysDot"/>
            <a:round/>
            <a:headEnd/>
            <a:tailEnd/>
          </a:ln>
          <a:effectLst/>
        </p:spPr>
        <p:txBody>
          <a:bodyPr/>
          <a:lstStyle/>
          <a:p>
            <a:endParaRPr lang="en-US"/>
          </a:p>
        </p:txBody>
      </p:sp>
      <p:sp>
        <p:nvSpPr>
          <p:cNvPr id="32781" name="Line 13"/>
          <p:cNvSpPr>
            <a:spLocks noChangeShapeType="1"/>
          </p:cNvSpPr>
          <p:nvPr/>
        </p:nvSpPr>
        <p:spPr bwMode="auto">
          <a:xfrm flipV="1">
            <a:off x="2101850" y="3794125"/>
            <a:ext cx="280988" cy="174625"/>
          </a:xfrm>
          <a:prstGeom prst="line">
            <a:avLst/>
          </a:prstGeom>
          <a:noFill/>
          <a:ln w="38100">
            <a:solidFill>
              <a:srgbClr val="3366FF"/>
            </a:solidFill>
            <a:prstDash val="sysDot"/>
            <a:round/>
            <a:headEnd/>
            <a:tailEnd/>
          </a:ln>
          <a:effectLst/>
        </p:spPr>
        <p:txBody>
          <a:bodyPr/>
          <a:lstStyle/>
          <a:p>
            <a:endParaRPr lang="en-US"/>
          </a:p>
        </p:txBody>
      </p:sp>
      <p:pic>
        <p:nvPicPr>
          <p:cNvPr id="32782" name="Picture 14" descr="map2"/>
          <p:cNvPicPr>
            <a:picLocks noChangeAspect="1" noChangeArrowheads="1"/>
          </p:cNvPicPr>
          <p:nvPr/>
        </p:nvPicPr>
        <p:blipFill>
          <a:blip r:embed="rId3" cstate="print">
            <a:clrChange>
              <a:clrFrom>
                <a:srgbClr val="000000"/>
              </a:clrFrom>
              <a:clrTo>
                <a:srgbClr val="000000">
                  <a:alpha val="0"/>
                </a:srgbClr>
              </a:clrTo>
            </a:clrChange>
          </a:blip>
          <a:srcRect l="36060" t="35185" r="5948" b="6836"/>
          <a:stretch>
            <a:fillRect/>
          </a:stretch>
        </p:blipFill>
        <p:spPr bwMode="auto">
          <a:xfrm rot="4917652">
            <a:off x="4217194" y="4518819"/>
            <a:ext cx="1262063" cy="1216025"/>
          </a:xfrm>
          <a:prstGeom prst="rect">
            <a:avLst/>
          </a:prstGeom>
          <a:noFill/>
        </p:spPr>
      </p:pic>
      <p:pic>
        <p:nvPicPr>
          <p:cNvPr id="32783" name="Picture 15" descr="map2"/>
          <p:cNvPicPr>
            <a:picLocks noChangeAspect="1" noChangeArrowheads="1"/>
          </p:cNvPicPr>
          <p:nvPr/>
        </p:nvPicPr>
        <p:blipFill>
          <a:blip r:embed="rId3" cstate="print">
            <a:clrChange>
              <a:clrFrom>
                <a:srgbClr val="000000"/>
              </a:clrFrom>
              <a:clrTo>
                <a:srgbClr val="000000">
                  <a:alpha val="0"/>
                </a:srgbClr>
              </a:clrTo>
            </a:clrChange>
          </a:blip>
          <a:srcRect l="36060" t="31931" r="5948" b="6836"/>
          <a:stretch>
            <a:fillRect/>
          </a:stretch>
        </p:blipFill>
        <p:spPr bwMode="auto">
          <a:xfrm rot="-24782981">
            <a:off x="2249487" y="4506913"/>
            <a:ext cx="1262063" cy="1284288"/>
          </a:xfrm>
          <a:prstGeom prst="rect">
            <a:avLst/>
          </a:prstGeom>
          <a:noFill/>
        </p:spPr>
      </p:pic>
      <p:sp>
        <p:nvSpPr>
          <p:cNvPr id="32784" name="Line 16"/>
          <p:cNvSpPr>
            <a:spLocks noChangeShapeType="1"/>
          </p:cNvSpPr>
          <p:nvPr/>
        </p:nvSpPr>
        <p:spPr bwMode="auto">
          <a:xfrm>
            <a:off x="4240213" y="4565650"/>
            <a:ext cx="287337" cy="244475"/>
          </a:xfrm>
          <a:prstGeom prst="line">
            <a:avLst/>
          </a:prstGeom>
          <a:noFill/>
          <a:ln w="38100">
            <a:solidFill>
              <a:srgbClr val="3366FF"/>
            </a:solidFill>
            <a:prstDash val="sysDot"/>
            <a:round/>
            <a:headEnd/>
            <a:tailEnd/>
          </a:ln>
          <a:effectLst/>
        </p:spPr>
        <p:txBody>
          <a:bodyPr/>
          <a:lstStyle/>
          <a:p>
            <a:endParaRPr lang="en-US"/>
          </a:p>
        </p:txBody>
      </p:sp>
      <p:sp>
        <p:nvSpPr>
          <p:cNvPr id="32785" name="Line 17"/>
          <p:cNvSpPr>
            <a:spLocks noChangeShapeType="1"/>
          </p:cNvSpPr>
          <p:nvPr/>
        </p:nvSpPr>
        <p:spPr bwMode="auto">
          <a:xfrm>
            <a:off x="5389563" y="3827463"/>
            <a:ext cx="287337" cy="246062"/>
          </a:xfrm>
          <a:prstGeom prst="line">
            <a:avLst/>
          </a:prstGeom>
          <a:noFill/>
          <a:ln w="38100">
            <a:solidFill>
              <a:srgbClr val="3366FF"/>
            </a:solidFill>
            <a:prstDash val="sysDot"/>
            <a:round/>
            <a:headEnd/>
            <a:tailEnd/>
          </a:ln>
          <a:effectLst/>
        </p:spPr>
        <p:txBody>
          <a:bodyPr/>
          <a:lstStyle/>
          <a:p>
            <a:endParaRPr lang="en-US"/>
          </a:p>
        </p:txBody>
      </p:sp>
      <p:sp>
        <p:nvSpPr>
          <p:cNvPr id="32786" name="Line 18"/>
          <p:cNvSpPr>
            <a:spLocks noChangeShapeType="1"/>
          </p:cNvSpPr>
          <p:nvPr/>
        </p:nvSpPr>
        <p:spPr bwMode="auto">
          <a:xfrm flipH="1">
            <a:off x="4240213" y="5465763"/>
            <a:ext cx="287337" cy="246062"/>
          </a:xfrm>
          <a:prstGeom prst="line">
            <a:avLst/>
          </a:prstGeom>
          <a:noFill/>
          <a:ln w="38100">
            <a:solidFill>
              <a:srgbClr val="3366FF"/>
            </a:solidFill>
            <a:prstDash val="sysDot"/>
            <a:round/>
            <a:headEnd/>
            <a:tailEnd/>
          </a:ln>
          <a:effectLst/>
        </p:spPr>
        <p:txBody>
          <a:bodyPr/>
          <a:lstStyle/>
          <a:p>
            <a:endParaRPr lang="en-US"/>
          </a:p>
        </p:txBody>
      </p:sp>
      <p:sp>
        <p:nvSpPr>
          <p:cNvPr id="32787" name="Line 19"/>
          <p:cNvSpPr>
            <a:spLocks noChangeShapeType="1"/>
          </p:cNvSpPr>
          <p:nvPr/>
        </p:nvSpPr>
        <p:spPr bwMode="auto">
          <a:xfrm>
            <a:off x="6442075" y="2927350"/>
            <a:ext cx="287338" cy="246063"/>
          </a:xfrm>
          <a:prstGeom prst="line">
            <a:avLst/>
          </a:prstGeom>
          <a:noFill/>
          <a:ln w="38100">
            <a:solidFill>
              <a:srgbClr val="3366FF"/>
            </a:solidFill>
            <a:prstDash val="sysDot"/>
            <a:round/>
            <a:headEnd/>
            <a:tailEnd/>
          </a:ln>
          <a:effectLst/>
        </p:spPr>
        <p:txBody>
          <a:bodyPr/>
          <a:lstStyle/>
          <a:p>
            <a:endParaRPr lang="en-US"/>
          </a:p>
        </p:txBody>
      </p:sp>
      <p:sp>
        <p:nvSpPr>
          <p:cNvPr id="32788" name="Line 20"/>
          <p:cNvSpPr>
            <a:spLocks noChangeShapeType="1"/>
          </p:cNvSpPr>
          <p:nvPr/>
        </p:nvSpPr>
        <p:spPr bwMode="auto">
          <a:xfrm>
            <a:off x="2133600" y="4565650"/>
            <a:ext cx="287338" cy="244475"/>
          </a:xfrm>
          <a:prstGeom prst="line">
            <a:avLst/>
          </a:prstGeom>
          <a:noFill/>
          <a:ln w="38100">
            <a:solidFill>
              <a:srgbClr val="3366FF"/>
            </a:solidFill>
            <a:prstDash val="sysDot"/>
            <a:round/>
            <a:headEnd/>
            <a:tailEnd/>
          </a:ln>
          <a:effectLst/>
        </p:spPr>
        <p:txBody>
          <a:bodyPr/>
          <a:lstStyle/>
          <a:p>
            <a:endParaRPr lang="en-US"/>
          </a:p>
        </p:txBody>
      </p:sp>
      <p:sp>
        <p:nvSpPr>
          <p:cNvPr id="32789" name="Line 21"/>
          <p:cNvSpPr>
            <a:spLocks noChangeShapeType="1"/>
          </p:cNvSpPr>
          <p:nvPr/>
        </p:nvSpPr>
        <p:spPr bwMode="auto">
          <a:xfrm flipH="1">
            <a:off x="4144963" y="3663950"/>
            <a:ext cx="287337" cy="246063"/>
          </a:xfrm>
          <a:prstGeom prst="line">
            <a:avLst/>
          </a:prstGeom>
          <a:noFill/>
          <a:ln w="38100">
            <a:solidFill>
              <a:srgbClr val="3366FF"/>
            </a:solidFill>
            <a:prstDash val="sysDot"/>
            <a:round/>
            <a:headEnd/>
            <a:tailEnd/>
          </a:ln>
          <a:effectLst/>
        </p:spPr>
        <p:txBody>
          <a:bodyPr/>
          <a:lstStyle/>
          <a:p>
            <a:endParaRPr lang="en-US"/>
          </a:p>
        </p:txBody>
      </p:sp>
      <p:sp>
        <p:nvSpPr>
          <p:cNvPr id="32790" name="Line 22"/>
          <p:cNvSpPr>
            <a:spLocks noChangeShapeType="1"/>
          </p:cNvSpPr>
          <p:nvPr/>
        </p:nvSpPr>
        <p:spPr bwMode="auto">
          <a:xfrm flipH="1">
            <a:off x="5292725" y="2844800"/>
            <a:ext cx="287338" cy="246063"/>
          </a:xfrm>
          <a:prstGeom prst="line">
            <a:avLst/>
          </a:prstGeom>
          <a:noFill/>
          <a:ln w="38100">
            <a:solidFill>
              <a:srgbClr val="3366FF"/>
            </a:solidFill>
            <a:prstDash val="sysDot"/>
            <a:round/>
            <a:headEnd/>
            <a:tailEnd/>
          </a:ln>
          <a:effectLst/>
        </p:spPr>
        <p:txBody>
          <a:bodyPr/>
          <a:lstStyle/>
          <a:p>
            <a:endParaRPr lang="en-US"/>
          </a:p>
        </p:txBody>
      </p:sp>
      <p:sp>
        <p:nvSpPr>
          <p:cNvPr id="32791" name="Line 23"/>
          <p:cNvSpPr>
            <a:spLocks noChangeShapeType="1"/>
          </p:cNvSpPr>
          <p:nvPr/>
        </p:nvSpPr>
        <p:spPr bwMode="auto">
          <a:xfrm flipH="1">
            <a:off x="5389563" y="4646613"/>
            <a:ext cx="287337" cy="246062"/>
          </a:xfrm>
          <a:prstGeom prst="line">
            <a:avLst/>
          </a:prstGeom>
          <a:noFill/>
          <a:ln w="38100">
            <a:solidFill>
              <a:srgbClr val="3366FF"/>
            </a:solidFill>
            <a:prstDash val="sysDot"/>
            <a:round/>
            <a:headEnd/>
            <a:tailEnd/>
          </a:ln>
          <a:effectLst/>
        </p:spPr>
        <p:txBody>
          <a:bodyPr/>
          <a:lstStyle/>
          <a:p>
            <a:endParaRPr lang="en-US"/>
          </a:p>
        </p:txBody>
      </p:sp>
      <p:sp>
        <p:nvSpPr>
          <p:cNvPr id="32792" name="Line 24"/>
          <p:cNvSpPr>
            <a:spLocks noChangeShapeType="1"/>
          </p:cNvSpPr>
          <p:nvPr/>
        </p:nvSpPr>
        <p:spPr bwMode="auto">
          <a:xfrm>
            <a:off x="4335463" y="2844800"/>
            <a:ext cx="287337" cy="246063"/>
          </a:xfrm>
          <a:prstGeom prst="line">
            <a:avLst/>
          </a:prstGeom>
          <a:noFill/>
          <a:ln w="38100">
            <a:solidFill>
              <a:srgbClr val="3366FF"/>
            </a:solidFill>
            <a:prstDash val="sysDot"/>
            <a:round/>
            <a:headEnd/>
            <a:tailEnd/>
          </a:ln>
          <a:effectLst/>
        </p:spPr>
        <p:txBody>
          <a:bodyPr/>
          <a:lstStyle/>
          <a:p>
            <a:endParaRPr lang="en-US"/>
          </a:p>
        </p:txBody>
      </p:sp>
      <p:sp>
        <p:nvSpPr>
          <p:cNvPr id="32793" name="Line 25"/>
          <p:cNvSpPr>
            <a:spLocks noChangeShapeType="1"/>
          </p:cNvSpPr>
          <p:nvPr/>
        </p:nvSpPr>
        <p:spPr bwMode="auto">
          <a:xfrm flipH="1">
            <a:off x="6537325" y="3746500"/>
            <a:ext cx="287338" cy="246063"/>
          </a:xfrm>
          <a:prstGeom prst="line">
            <a:avLst/>
          </a:prstGeom>
          <a:noFill/>
          <a:ln w="38100">
            <a:solidFill>
              <a:srgbClr val="3366FF"/>
            </a:solidFill>
            <a:prstDash val="sysDot"/>
            <a:round/>
            <a:headEnd/>
            <a:tailEnd/>
          </a:ln>
          <a:effectLst/>
        </p:spPr>
        <p:txBody>
          <a:bodyPr/>
          <a:lstStyle/>
          <a:p>
            <a:endParaRPr lang="en-US"/>
          </a:p>
        </p:txBody>
      </p:sp>
      <p:sp>
        <p:nvSpPr>
          <p:cNvPr id="32794" name="Line 26"/>
          <p:cNvSpPr>
            <a:spLocks noChangeShapeType="1"/>
          </p:cNvSpPr>
          <p:nvPr/>
        </p:nvSpPr>
        <p:spPr bwMode="auto">
          <a:xfrm>
            <a:off x="3378200" y="5302250"/>
            <a:ext cx="287338" cy="246063"/>
          </a:xfrm>
          <a:prstGeom prst="line">
            <a:avLst/>
          </a:prstGeom>
          <a:noFill/>
          <a:ln w="38100">
            <a:solidFill>
              <a:srgbClr val="3366FF"/>
            </a:solidFill>
            <a:prstDash val="sysDot"/>
            <a:round/>
            <a:headEnd/>
            <a:tailEnd/>
          </a:ln>
          <a:effectLst/>
        </p:spPr>
        <p:txBody>
          <a:bodyPr/>
          <a:lstStyle/>
          <a:p>
            <a:endParaRPr lang="en-US"/>
          </a:p>
        </p:txBody>
      </p:sp>
      <p:sp>
        <p:nvSpPr>
          <p:cNvPr id="32795" name="Line 27"/>
          <p:cNvSpPr>
            <a:spLocks noChangeShapeType="1"/>
          </p:cNvSpPr>
          <p:nvPr/>
        </p:nvSpPr>
        <p:spPr bwMode="auto">
          <a:xfrm flipH="1">
            <a:off x="3282950" y="4729163"/>
            <a:ext cx="287338" cy="246062"/>
          </a:xfrm>
          <a:prstGeom prst="line">
            <a:avLst/>
          </a:prstGeom>
          <a:noFill/>
          <a:ln w="38100">
            <a:solidFill>
              <a:srgbClr val="3366FF"/>
            </a:solidFill>
            <a:prstDash val="sysDot"/>
            <a:round/>
            <a:headEnd/>
            <a:tailEnd/>
          </a:ln>
          <a:effectLst/>
        </p:spPr>
        <p:txBody>
          <a:bodyPr/>
          <a:lstStyle/>
          <a:p>
            <a:endParaRPr lang="en-US"/>
          </a:p>
        </p:txBody>
      </p:sp>
      <p:pic>
        <p:nvPicPr>
          <p:cNvPr id="32796" name="Picture 28" descr="map2"/>
          <p:cNvPicPr>
            <a:picLocks noChangeAspect="1" noChangeArrowheads="1"/>
          </p:cNvPicPr>
          <p:nvPr/>
        </p:nvPicPr>
        <p:blipFill>
          <a:blip r:embed="rId4" cstate="print">
            <a:clrChange>
              <a:clrFrom>
                <a:srgbClr val="010100"/>
              </a:clrFrom>
              <a:clrTo>
                <a:srgbClr val="010100">
                  <a:alpha val="0"/>
                </a:srgbClr>
              </a:clrTo>
            </a:clrChange>
          </a:blip>
          <a:srcRect l="33595" t="11777" r="11908" b="42763"/>
          <a:stretch>
            <a:fillRect/>
          </a:stretch>
        </p:blipFill>
        <p:spPr bwMode="auto">
          <a:xfrm>
            <a:off x="4392613" y="2971800"/>
            <a:ext cx="1143000" cy="990600"/>
          </a:xfrm>
          <a:prstGeom prst="rect">
            <a:avLst/>
          </a:prstGeom>
          <a:noFill/>
        </p:spPr>
      </p:pic>
      <p:sp>
        <p:nvSpPr>
          <p:cNvPr id="32797" name="Text Box 29"/>
          <p:cNvSpPr txBox="1">
            <a:spLocks noChangeArrowheads="1"/>
          </p:cNvSpPr>
          <p:nvPr/>
        </p:nvSpPr>
        <p:spPr bwMode="auto">
          <a:xfrm>
            <a:off x="6874933" y="2284413"/>
            <a:ext cx="2269067" cy="457200"/>
          </a:xfrm>
          <a:prstGeom prst="rect">
            <a:avLst/>
          </a:prstGeom>
          <a:noFill/>
          <a:ln w="9525">
            <a:noFill/>
            <a:miter lim="800000"/>
            <a:headEnd/>
            <a:tailEnd/>
          </a:ln>
          <a:effectLst/>
        </p:spPr>
        <p:txBody>
          <a:bodyPr wrap="square">
            <a:spAutoFit/>
          </a:bodyPr>
          <a:lstStyle/>
          <a:p>
            <a:r>
              <a:rPr lang="en-US" sz="2400" dirty="0">
                <a:solidFill>
                  <a:srgbClr val="66FF33"/>
                </a:solidFill>
              </a:rPr>
              <a:t>Liquid Water</a:t>
            </a:r>
          </a:p>
        </p:txBody>
      </p:sp>
      <p:sp>
        <p:nvSpPr>
          <p:cNvPr id="32798" name="Text Box 30"/>
          <p:cNvSpPr txBox="1">
            <a:spLocks noChangeArrowheads="1"/>
          </p:cNvSpPr>
          <p:nvPr/>
        </p:nvSpPr>
        <p:spPr bwMode="auto">
          <a:xfrm>
            <a:off x="7807325" y="1470025"/>
            <a:ext cx="557213" cy="457200"/>
          </a:xfrm>
          <a:prstGeom prst="rect">
            <a:avLst/>
          </a:prstGeom>
          <a:noFill/>
          <a:ln w="9525">
            <a:noFill/>
            <a:miter lim="800000"/>
            <a:headEnd/>
            <a:tailEnd/>
          </a:ln>
          <a:effectLst/>
        </p:spPr>
        <p:txBody>
          <a:bodyPr wrap="none">
            <a:spAutoFit/>
          </a:bodyPr>
          <a:lstStyle/>
          <a:p>
            <a:r>
              <a:rPr lang="en-US" sz="2400">
                <a:solidFill>
                  <a:srgbClr val="66FF33"/>
                </a:solidFill>
              </a:rPr>
              <a:t>Air</a:t>
            </a:r>
          </a:p>
        </p:txBody>
      </p:sp>
      <p:pic>
        <p:nvPicPr>
          <p:cNvPr id="32799" name="Picture 31" descr="map2"/>
          <p:cNvPicPr>
            <a:picLocks noChangeAspect="1" noChangeArrowheads="1"/>
          </p:cNvPicPr>
          <p:nvPr/>
        </p:nvPicPr>
        <p:blipFill>
          <a:blip r:embed="rId4" cstate="print">
            <a:clrChange>
              <a:clrFrom>
                <a:srgbClr val="010101"/>
              </a:clrFrom>
              <a:clrTo>
                <a:srgbClr val="010101">
                  <a:alpha val="0"/>
                </a:srgbClr>
              </a:clrTo>
            </a:clrChange>
          </a:blip>
          <a:srcRect l="33595" t="11777" r="11908" b="42763"/>
          <a:stretch>
            <a:fillRect/>
          </a:stretch>
        </p:blipFill>
        <p:spPr bwMode="auto">
          <a:xfrm rot="-2216590">
            <a:off x="6283325" y="0"/>
            <a:ext cx="1089025" cy="1149350"/>
          </a:xfrm>
          <a:prstGeom prst="rect">
            <a:avLst/>
          </a:prstGeom>
          <a:noFill/>
        </p:spPr>
      </p:pic>
      <p:sp>
        <p:nvSpPr>
          <p:cNvPr id="32800" name="Line 32"/>
          <p:cNvSpPr>
            <a:spLocks noChangeShapeType="1"/>
          </p:cNvSpPr>
          <p:nvPr/>
        </p:nvSpPr>
        <p:spPr bwMode="auto">
          <a:xfrm flipV="1">
            <a:off x="0" y="2082800"/>
            <a:ext cx="9144000" cy="17463"/>
          </a:xfrm>
          <a:prstGeom prst="line">
            <a:avLst/>
          </a:prstGeom>
          <a:noFill/>
          <a:ln w="9525">
            <a:solidFill>
              <a:schemeClr val="tx1"/>
            </a:solidFill>
            <a:prstDash val="sysDot"/>
            <a:round/>
            <a:headEnd/>
            <a:tailEnd/>
          </a:ln>
          <a:effectLst/>
        </p:spPr>
        <p:txBody>
          <a:bodyPr/>
          <a:lstStyle/>
          <a:p>
            <a:endParaRPr lang="en-US"/>
          </a:p>
        </p:txBody>
      </p:sp>
      <p:sp>
        <p:nvSpPr>
          <p:cNvPr id="32801" name="Line 33"/>
          <p:cNvSpPr>
            <a:spLocks noChangeShapeType="1"/>
          </p:cNvSpPr>
          <p:nvPr/>
        </p:nvSpPr>
        <p:spPr bwMode="auto">
          <a:xfrm flipV="1">
            <a:off x="5675313" y="4386263"/>
            <a:ext cx="280987" cy="174625"/>
          </a:xfrm>
          <a:prstGeom prst="line">
            <a:avLst/>
          </a:prstGeom>
          <a:noFill/>
          <a:ln w="38100">
            <a:solidFill>
              <a:srgbClr val="3366FF"/>
            </a:solidFill>
            <a:prstDash val="sysDot"/>
            <a:round/>
            <a:headEnd/>
            <a:tailEnd/>
          </a:ln>
          <a:effectLst/>
        </p:spPr>
        <p:txBody>
          <a:bodyPr/>
          <a:lstStyle/>
          <a:p>
            <a:endParaRPr lang="en-US"/>
          </a:p>
        </p:txBody>
      </p:sp>
      <p:sp>
        <p:nvSpPr>
          <p:cNvPr id="32802" name="Text Box 34"/>
          <p:cNvSpPr txBox="1">
            <a:spLocks noChangeArrowheads="1"/>
          </p:cNvSpPr>
          <p:nvPr/>
        </p:nvSpPr>
        <p:spPr bwMode="auto">
          <a:xfrm>
            <a:off x="550863" y="608013"/>
            <a:ext cx="4173537" cy="519112"/>
          </a:xfrm>
          <a:prstGeom prst="rect">
            <a:avLst/>
          </a:prstGeom>
          <a:noFill/>
          <a:ln w="9525">
            <a:noFill/>
            <a:miter lim="800000"/>
            <a:headEnd/>
            <a:tailEnd/>
          </a:ln>
          <a:effectLst/>
        </p:spPr>
        <p:txBody>
          <a:bodyPr wrap="square">
            <a:spAutoFit/>
          </a:bodyPr>
          <a:lstStyle/>
          <a:p>
            <a:r>
              <a:rPr lang="en-US" sz="2800"/>
              <a:t>What is condensation?</a:t>
            </a:r>
          </a:p>
        </p:txBody>
      </p:sp>
      <p:sp>
        <p:nvSpPr>
          <p:cNvPr id="32803" name="Text Box 35"/>
          <p:cNvSpPr txBox="1">
            <a:spLocks noChangeArrowheads="1"/>
          </p:cNvSpPr>
          <p:nvPr/>
        </p:nvSpPr>
        <p:spPr bwMode="auto">
          <a:xfrm>
            <a:off x="7578725" y="166688"/>
            <a:ext cx="1314450" cy="519112"/>
          </a:xfrm>
          <a:prstGeom prst="rect">
            <a:avLst/>
          </a:prstGeom>
          <a:noFill/>
          <a:ln w="9525">
            <a:noFill/>
            <a:miter lim="800000"/>
            <a:headEnd/>
            <a:tailEnd/>
          </a:ln>
          <a:effectLst/>
        </p:spPr>
        <p:txBody>
          <a:bodyPr wrap="none">
            <a:spAutoFit/>
          </a:bodyPr>
          <a:lstStyle/>
          <a:p>
            <a:r>
              <a:rPr lang="en-US" sz="2800">
                <a:solidFill>
                  <a:srgbClr val="FFFF00"/>
                </a:solidFill>
              </a:rPr>
              <a:t>cooling</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fade">
                                      <p:cBhvr>
                                        <p:cTn id="7" dur="2000"/>
                                        <p:tgtEl>
                                          <p:spTgt spid="32770"/>
                                        </p:tgtEl>
                                      </p:cBhvr>
                                    </p:animEffect>
                                  </p:childTnLst>
                                </p:cTn>
                              </p:par>
                              <p:par>
                                <p:cTn id="8" presetID="10" presetClass="entr" presetSubtype="0" fill="hold" nodeType="withEffect">
                                  <p:stCondLst>
                                    <p:cond delay="0"/>
                                  </p:stCondLst>
                                  <p:childTnLst>
                                    <p:set>
                                      <p:cBhvr>
                                        <p:cTn id="9" dur="1" fill="hold">
                                          <p:stCondLst>
                                            <p:cond delay="0"/>
                                          </p:stCondLst>
                                        </p:cTn>
                                        <p:tgtEl>
                                          <p:spTgt spid="32771"/>
                                        </p:tgtEl>
                                        <p:attrNameLst>
                                          <p:attrName>style.visibility</p:attrName>
                                        </p:attrNameLst>
                                      </p:cBhvr>
                                      <p:to>
                                        <p:strVal val="visible"/>
                                      </p:to>
                                    </p:set>
                                    <p:animEffect transition="in" filter="fade">
                                      <p:cBhvr>
                                        <p:cTn id="10" dur="2000"/>
                                        <p:tgtEl>
                                          <p:spTgt spid="32771"/>
                                        </p:tgtEl>
                                      </p:cBhvr>
                                    </p:animEffect>
                                  </p:childTnLst>
                                </p:cTn>
                              </p:par>
                              <p:par>
                                <p:cTn id="11" presetID="10" presetClass="entr" presetSubtype="0" fill="hold" nodeType="withEffect">
                                  <p:stCondLst>
                                    <p:cond delay="0"/>
                                  </p:stCondLst>
                                  <p:childTnLst>
                                    <p:set>
                                      <p:cBhvr>
                                        <p:cTn id="12" dur="1" fill="hold">
                                          <p:stCondLst>
                                            <p:cond delay="0"/>
                                          </p:stCondLst>
                                        </p:cTn>
                                        <p:tgtEl>
                                          <p:spTgt spid="32772"/>
                                        </p:tgtEl>
                                        <p:attrNameLst>
                                          <p:attrName>style.visibility</p:attrName>
                                        </p:attrNameLst>
                                      </p:cBhvr>
                                      <p:to>
                                        <p:strVal val="visible"/>
                                      </p:to>
                                    </p:set>
                                    <p:animEffect transition="in" filter="fade">
                                      <p:cBhvr>
                                        <p:cTn id="13" dur="2000"/>
                                        <p:tgtEl>
                                          <p:spTgt spid="32772"/>
                                        </p:tgtEl>
                                      </p:cBhvr>
                                    </p:animEffect>
                                  </p:childTnLst>
                                </p:cTn>
                              </p:par>
                              <p:par>
                                <p:cTn id="14" presetID="10" presetClass="entr" presetSubtype="0" fill="hold" nodeType="withEffect">
                                  <p:stCondLst>
                                    <p:cond delay="0"/>
                                  </p:stCondLst>
                                  <p:childTnLst>
                                    <p:set>
                                      <p:cBhvr>
                                        <p:cTn id="15" dur="1" fill="hold">
                                          <p:stCondLst>
                                            <p:cond delay="0"/>
                                          </p:stCondLst>
                                        </p:cTn>
                                        <p:tgtEl>
                                          <p:spTgt spid="32773"/>
                                        </p:tgtEl>
                                        <p:attrNameLst>
                                          <p:attrName>style.visibility</p:attrName>
                                        </p:attrNameLst>
                                      </p:cBhvr>
                                      <p:to>
                                        <p:strVal val="visible"/>
                                      </p:to>
                                    </p:set>
                                    <p:animEffect transition="in" filter="fade">
                                      <p:cBhvr>
                                        <p:cTn id="16" dur="2000"/>
                                        <p:tgtEl>
                                          <p:spTgt spid="32773"/>
                                        </p:tgtEl>
                                      </p:cBhvr>
                                    </p:animEffect>
                                  </p:childTnLst>
                                </p:cTn>
                              </p:par>
                              <p:par>
                                <p:cTn id="17" presetID="10" presetClass="entr" presetSubtype="0" fill="hold" nodeType="withEffect">
                                  <p:stCondLst>
                                    <p:cond delay="0"/>
                                  </p:stCondLst>
                                  <p:childTnLst>
                                    <p:set>
                                      <p:cBhvr>
                                        <p:cTn id="18" dur="1" fill="hold">
                                          <p:stCondLst>
                                            <p:cond delay="0"/>
                                          </p:stCondLst>
                                        </p:cTn>
                                        <p:tgtEl>
                                          <p:spTgt spid="32774"/>
                                        </p:tgtEl>
                                        <p:attrNameLst>
                                          <p:attrName>style.visibility</p:attrName>
                                        </p:attrNameLst>
                                      </p:cBhvr>
                                      <p:to>
                                        <p:strVal val="visible"/>
                                      </p:to>
                                    </p:set>
                                    <p:animEffect transition="in" filter="fade">
                                      <p:cBhvr>
                                        <p:cTn id="19" dur="2000"/>
                                        <p:tgtEl>
                                          <p:spTgt spid="32774"/>
                                        </p:tgtEl>
                                      </p:cBhvr>
                                    </p:animEffect>
                                  </p:childTnLst>
                                </p:cTn>
                              </p:par>
                              <p:par>
                                <p:cTn id="20" presetID="10" presetClass="entr" presetSubtype="0" fill="hold" nodeType="withEffect">
                                  <p:stCondLst>
                                    <p:cond delay="0"/>
                                  </p:stCondLst>
                                  <p:childTnLst>
                                    <p:set>
                                      <p:cBhvr>
                                        <p:cTn id="21" dur="1" fill="hold">
                                          <p:stCondLst>
                                            <p:cond delay="0"/>
                                          </p:stCondLst>
                                        </p:cTn>
                                        <p:tgtEl>
                                          <p:spTgt spid="32775"/>
                                        </p:tgtEl>
                                        <p:attrNameLst>
                                          <p:attrName>style.visibility</p:attrName>
                                        </p:attrNameLst>
                                      </p:cBhvr>
                                      <p:to>
                                        <p:strVal val="visible"/>
                                      </p:to>
                                    </p:set>
                                    <p:animEffect transition="in" filter="fade">
                                      <p:cBhvr>
                                        <p:cTn id="22" dur="2000"/>
                                        <p:tgtEl>
                                          <p:spTgt spid="32775"/>
                                        </p:tgtEl>
                                      </p:cBhvr>
                                    </p:animEffect>
                                  </p:childTnLst>
                                </p:cTn>
                              </p:par>
                              <p:par>
                                <p:cTn id="23" presetID="10" presetClass="entr" presetSubtype="0" fill="hold" nodeType="withEffect">
                                  <p:stCondLst>
                                    <p:cond delay="0"/>
                                  </p:stCondLst>
                                  <p:childTnLst>
                                    <p:set>
                                      <p:cBhvr>
                                        <p:cTn id="24" dur="1" fill="hold">
                                          <p:stCondLst>
                                            <p:cond delay="0"/>
                                          </p:stCondLst>
                                        </p:cTn>
                                        <p:tgtEl>
                                          <p:spTgt spid="32776"/>
                                        </p:tgtEl>
                                        <p:attrNameLst>
                                          <p:attrName>style.visibility</p:attrName>
                                        </p:attrNameLst>
                                      </p:cBhvr>
                                      <p:to>
                                        <p:strVal val="visible"/>
                                      </p:to>
                                    </p:set>
                                    <p:animEffect transition="in" filter="fade">
                                      <p:cBhvr>
                                        <p:cTn id="25" dur="2000"/>
                                        <p:tgtEl>
                                          <p:spTgt spid="32776"/>
                                        </p:tgtEl>
                                      </p:cBhvr>
                                    </p:animEffect>
                                  </p:childTnLst>
                                </p:cTn>
                              </p:par>
                              <p:par>
                                <p:cTn id="26" presetID="10" presetClass="entr" presetSubtype="0" fill="hold" nodeType="withEffect">
                                  <p:stCondLst>
                                    <p:cond delay="0"/>
                                  </p:stCondLst>
                                  <p:childTnLst>
                                    <p:set>
                                      <p:cBhvr>
                                        <p:cTn id="27" dur="1" fill="hold">
                                          <p:stCondLst>
                                            <p:cond delay="0"/>
                                          </p:stCondLst>
                                        </p:cTn>
                                        <p:tgtEl>
                                          <p:spTgt spid="32777"/>
                                        </p:tgtEl>
                                        <p:attrNameLst>
                                          <p:attrName>style.visibility</p:attrName>
                                        </p:attrNameLst>
                                      </p:cBhvr>
                                      <p:to>
                                        <p:strVal val="visible"/>
                                      </p:to>
                                    </p:set>
                                    <p:animEffect transition="in" filter="fade">
                                      <p:cBhvr>
                                        <p:cTn id="28" dur="2000"/>
                                        <p:tgtEl>
                                          <p:spTgt spid="3277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2778"/>
                                        </p:tgtEl>
                                        <p:attrNameLst>
                                          <p:attrName>style.visibility</p:attrName>
                                        </p:attrNameLst>
                                      </p:cBhvr>
                                      <p:to>
                                        <p:strVal val="visible"/>
                                      </p:to>
                                    </p:set>
                                    <p:animEffect transition="in" filter="fade">
                                      <p:cBhvr>
                                        <p:cTn id="31" dur="2000"/>
                                        <p:tgtEl>
                                          <p:spTgt spid="3277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2779"/>
                                        </p:tgtEl>
                                        <p:attrNameLst>
                                          <p:attrName>style.visibility</p:attrName>
                                        </p:attrNameLst>
                                      </p:cBhvr>
                                      <p:to>
                                        <p:strVal val="visible"/>
                                      </p:to>
                                    </p:set>
                                    <p:animEffect transition="in" filter="fade">
                                      <p:cBhvr>
                                        <p:cTn id="34" dur="2000"/>
                                        <p:tgtEl>
                                          <p:spTgt spid="3277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2780"/>
                                        </p:tgtEl>
                                        <p:attrNameLst>
                                          <p:attrName>style.visibility</p:attrName>
                                        </p:attrNameLst>
                                      </p:cBhvr>
                                      <p:to>
                                        <p:strVal val="visible"/>
                                      </p:to>
                                    </p:set>
                                    <p:animEffect transition="in" filter="fade">
                                      <p:cBhvr>
                                        <p:cTn id="37" dur="2000"/>
                                        <p:tgtEl>
                                          <p:spTgt spid="3278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2781"/>
                                        </p:tgtEl>
                                        <p:attrNameLst>
                                          <p:attrName>style.visibility</p:attrName>
                                        </p:attrNameLst>
                                      </p:cBhvr>
                                      <p:to>
                                        <p:strVal val="visible"/>
                                      </p:to>
                                    </p:set>
                                    <p:animEffect transition="in" filter="fade">
                                      <p:cBhvr>
                                        <p:cTn id="40" dur="2000"/>
                                        <p:tgtEl>
                                          <p:spTgt spid="32781"/>
                                        </p:tgtEl>
                                      </p:cBhvr>
                                    </p:animEffect>
                                  </p:childTnLst>
                                </p:cTn>
                              </p:par>
                              <p:par>
                                <p:cTn id="41" presetID="10" presetClass="entr" presetSubtype="0" fill="hold" nodeType="withEffect">
                                  <p:stCondLst>
                                    <p:cond delay="0"/>
                                  </p:stCondLst>
                                  <p:childTnLst>
                                    <p:set>
                                      <p:cBhvr>
                                        <p:cTn id="42" dur="1" fill="hold">
                                          <p:stCondLst>
                                            <p:cond delay="0"/>
                                          </p:stCondLst>
                                        </p:cTn>
                                        <p:tgtEl>
                                          <p:spTgt spid="32782"/>
                                        </p:tgtEl>
                                        <p:attrNameLst>
                                          <p:attrName>style.visibility</p:attrName>
                                        </p:attrNameLst>
                                      </p:cBhvr>
                                      <p:to>
                                        <p:strVal val="visible"/>
                                      </p:to>
                                    </p:set>
                                    <p:animEffect transition="in" filter="fade">
                                      <p:cBhvr>
                                        <p:cTn id="43" dur="2000"/>
                                        <p:tgtEl>
                                          <p:spTgt spid="32782"/>
                                        </p:tgtEl>
                                      </p:cBhvr>
                                    </p:animEffect>
                                  </p:childTnLst>
                                </p:cTn>
                              </p:par>
                              <p:par>
                                <p:cTn id="44" presetID="10" presetClass="entr" presetSubtype="0" fill="hold" nodeType="withEffect">
                                  <p:stCondLst>
                                    <p:cond delay="0"/>
                                  </p:stCondLst>
                                  <p:childTnLst>
                                    <p:set>
                                      <p:cBhvr>
                                        <p:cTn id="45" dur="1" fill="hold">
                                          <p:stCondLst>
                                            <p:cond delay="0"/>
                                          </p:stCondLst>
                                        </p:cTn>
                                        <p:tgtEl>
                                          <p:spTgt spid="32783"/>
                                        </p:tgtEl>
                                        <p:attrNameLst>
                                          <p:attrName>style.visibility</p:attrName>
                                        </p:attrNameLst>
                                      </p:cBhvr>
                                      <p:to>
                                        <p:strVal val="visible"/>
                                      </p:to>
                                    </p:set>
                                    <p:animEffect transition="in" filter="fade">
                                      <p:cBhvr>
                                        <p:cTn id="46" dur="2000"/>
                                        <p:tgtEl>
                                          <p:spTgt spid="3278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2784"/>
                                        </p:tgtEl>
                                        <p:attrNameLst>
                                          <p:attrName>style.visibility</p:attrName>
                                        </p:attrNameLst>
                                      </p:cBhvr>
                                      <p:to>
                                        <p:strVal val="visible"/>
                                      </p:to>
                                    </p:set>
                                    <p:animEffect transition="in" filter="fade">
                                      <p:cBhvr>
                                        <p:cTn id="49" dur="2000"/>
                                        <p:tgtEl>
                                          <p:spTgt spid="32784"/>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2785"/>
                                        </p:tgtEl>
                                        <p:attrNameLst>
                                          <p:attrName>style.visibility</p:attrName>
                                        </p:attrNameLst>
                                      </p:cBhvr>
                                      <p:to>
                                        <p:strVal val="visible"/>
                                      </p:to>
                                    </p:set>
                                    <p:animEffect transition="in" filter="fade">
                                      <p:cBhvr>
                                        <p:cTn id="52" dur="2000"/>
                                        <p:tgtEl>
                                          <p:spTgt spid="32785"/>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2786"/>
                                        </p:tgtEl>
                                        <p:attrNameLst>
                                          <p:attrName>style.visibility</p:attrName>
                                        </p:attrNameLst>
                                      </p:cBhvr>
                                      <p:to>
                                        <p:strVal val="visible"/>
                                      </p:to>
                                    </p:set>
                                    <p:animEffect transition="in" filter="fade">
                                      <p:cBhvr>
                                        <p:cTn id="55" dur="2000"/>
                                        <p:tgtEl>
                                          <p:spTgt spid="32786"/>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2787"/>
                                        </p:tgtEl>
                                        <p:attrNameLst>
                                          <p:attrName>style.visibility</p:attrName>
                                        </p:attrNameLst>
                                      </p:cBhvr>
                                      <p:to>
                                        <p:strVal val="visible"/>
                                      </p:to>
                                    </p:set>
                                    <p:animEffect transition="in" filter="fade">
                                      <p:cBhvr>
                                        <p:cTn id="58" dur="2000"/>
                                        <p:tgtEl>
                                          <p:spTgt spid="32787"/>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2788"/>
                                        </p:tgtEl>
                                        <p:attrNameLst>
                                          <p:attrName>style.visibility</p:attrName>
                                        </p:attrNameLst>
                                      </p:cBhvr>
                                      <p:to>
                                        <p:strVal val="visible"/>
                                      </p:to>
                                    </p:set>
                                    <p:animEffect transition="in" filter="fade">
                                      <p:cBhvr>
                                        <p:cTn id="61" dur="2000"/>
                                        <p:tgtEl>
                                          <p:spTgt spid="32788"/>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2789"/>
                                        </p:tgtEl>
                                        <p:attrNameLst>
                                          <p:attrName>style.visibility</p:attrName>
                                        </p:attrNameLst>
                                      </p:cBhvr>
                                      <p:to>
                                        <p:strVal val="visible"/>
                                      </p:to>
                                    </p:set>
                                    <p:animEffect transition="in" filter="fade">
                                      <p:cBhvr>
                                        <p:cTn id="64" dur="2000"/>
                                        <p:tgtEl>
                                          <p:spTgt spid="32789"/>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2790"/>
                                        </p:tgtEl>
                                        <p:attrNameLst>
                                          <p:attrName>style.visibility</p:attrName>
                                        </p:attrNameLst>
                                      </p:cBhvr>
                                      <p:to>
                                        <p:strVal val="visible"/>
                                      </p:to>
                                    </p:set>
                                    <p:animEffect transition="in" filter="fade">
                                      <p:cBhvr>
                                        <p:cTn id="67" dur="2000"/>
                                        <p:tgtEl>
                                          <p:spTgt spid="32790"/>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2791"/>
                                        </p:tgtEl>
                                        <p:attrNameLst>
                                          <p:attrName>style.visibility</p:attrName>
                                        </p:attrNameLst>
                                      </p:cBhvr>
                                      <p:to>
                                        <p:strVal val="visible"/>
                                      </p:to>
                                    </p:set>
                                    <p:animEffect transition="in" filter="fade">
                                      <p:cBhvr>
                                        <p:cTn id="70" dur="2000"/>
                                        <p:tgtEl>
                                          <p:spTgt spid="32791"/>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2792"/>
                                        </p:tgtEl>
                                        <p:attrNameLst>
                                          <p:attrName>style.visibility</p:attrName>
                                        </p:attrNameLst>
                                      </p:cBhvr>
                                      <p:to>
                                        <p:strVal val="visible"/>
                                      </p:to>
                                    </p:set>
                                    <p:animEffect transition="in" filter="fade">
                                      <p:cBhvr>
                                        <p:cTn id="73" dur="2000"/>
                                        <p:tgtEl>
                                          <p:spTgt spid="32792"/>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32793"/>
                                        </p:tgtEl>
                                        <p:attrNameLst>
                                          <p:attrName>style.visibility</p:attrName>
                                        </p:attrNameLst>
                                      </p:cBhvr>
                                      <p:to>
                                        <p:strVal val="visible"/>
                                      </p:to>
                                    </p:set>
                                    <p:animEffect transition="in" filter="fade">
                                      <p:cBhvr>
                                        <p:cTn id="76" dur="2000"/>
                                        <p:tgtEl>
                                          <p:spTgt spid="32793"/>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32794"/>
                                        </p:tgtEl>
                                        <p:attrNameLst>
                                          <p:attrName>style.visibility</p:attrName>
                                        </p:attrNameLst>
                                      </p:cBhvr>
                                      <p:to>
                                        <p:strVal val="visible"/>
                                      </p:to>
                                    </p:set>
                                    <p:animEffect transition="in" filter="fade">
                                      <p:cBhvr>
                                        <p:cTn id="79" dur="2000"/>
                                        <p:tgtEl>
                                          <p:spTgt spid="32794"/>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32795"/>
                                        </p:tgtEl>
                                        <p:attrNameLst>
                                          <p:attrName>style.visibility</p:attrName>
                                        </p:attrNameLst>
                                      </p:cBhvr>
                                      <p:to>
                                        <p:strVal val="visible"/>
                                      </p:to>
                                    </p:set>
                                    <p:animEffect transition="in" filter="fade">
                                      <p:cBhvr>
                                        <p:cTn id="82" dur="2000"/>
                                        <p:tgtEl>
                                          <p:spTgt spid="32795"/>
                                        </p:tgtEl>
                                      </p:cBhvr>
                                    </p:animEffect>
                                  </p:childTnLst>
                                </p:cTn>
                              </p:par>
                              <p:par>
                                <p:cTn id="83" presetID="10" presetClass="entr" presetSubtype="0" fill="hold" nodeType="withEffect">
                                  <p:stCondLst>
                                    <p:cond delay="0"/>
                                  </p:stCondLst>
                                  <p:childTnLst>
                                    <p:set>
                                      <p:cBhvr>
                                        <p:cTn id="84" dur="1" fill="hold">
                                          <p:stCondLst>
                                            <p:cond delay="0"/>
                                          </p:stCondLst>
                                        </p:cTn>
                                        <p:tgtEl>
                                          <p:spTgt spid="32796"/>
                                        </p:tgtEl>
                                        <p:attrNameLst>
                                          <p:attrName>style.visibility</p:attrName>
                                        </p:attrNameLst>
                                      </p:cBhvr>
                                      <p:to>
                                        <p:strVal val="visible"/>
                                      </p:to>
                                    </p:set>
                                    <p:animEffect transition="in" filter="fade">
                                      <p:cBhvr>
                                        <p:cTn id="85" dur="2000"/>
                                        <p:tgtEl>
                                          <p:spTgt spid="32796"/>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32797"/>
                                        </p:tgtEl>
                                        <p:attrNameLst>
                                          <p:attrName>style.visibility</p:attrName>
                                        </p:attrNameLst>
                                      </p:cBhvr>
                                      <p:to>
                                        <p:strVal val="visible"/>
                                      </p:to>
                                    </p:set>
                                    <p:animEffect transition="in" filter="fade">
                                      <p:cBhvr>
                                        <p:cTn id="88" dur="2000"/>
                                        <p:tgtEl>
                                          <p:spTgt spid="32797"/>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32798"/>
                                        </p:tgtEl>
                                        <p:attrNameLst>
                                          <p:attrName>style.visibility</p:attrName>
                                        </p:attrNameLst>
                                      </p:cBhvr>
                                      <p:to>
                                        <p:strVal val="visible"/>
                                      </p:to>
                                    </p:set>
                                    <p:animEffect transition="in" filter="fade">
                                      <p:cBhvr>
                                        <p:cTn id="91" dur="2000"/>
                                        <p:tgtEl>
                                          <p:spTgt spid="32798"/>
                                        </p:tgtEl>
                                      </p:cBhvr>
                                    </p:animEffect>
                                  </p:childTnLst>
                                </p:cTn>
                              </p:par>
                              <p:par>
                                <p:cTn id="92" presetID="10" presetClass="entr" presetSubtype="0" fill="hold" nodeType="withEffect">
                                  <p:stCondLst>
                                    <p:cond delay="0"/>
                                  </p:stCondLst>
                                  <p:childTnLst>
                                    <p:set>
                                      <p:cBhvr>
                                        <p:cTn id="93" dur="1" fill="hold">
                                          <p:stCondLst>
                                            <p:cond delay="0"/>
                                          </p:stCondLst>
                                        </p:cTn>
                                        <p:tgtEl>
                                          <p:spTgt spid="32799"/>
                                        </p:tgtEl>
                                        <p:attrNameLst>
                                          <p:attrName>style.visibility</p:attrName>
                                        </p:attrNameLst>
                                      </p:cBhvr>
                                      <p:to>
                                        <p:strVal val="visible"/>
                                      </p:to>
                                    </p:set>
                                    <p:animEffect transition="in" filter="fade">
                                      <p:cBhvr>
                                        <p:cTn id="94" dur="2000"/>
                                        <p:tgtEl>
                                          <p:spTgt spid="32799"/>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32800"/>
                                        </p:tgtEl>
                                        <p:attrNameLst>
                                          <p:attrName>style.visibility</p:attrName>
                                        </p:attrNameLst>
                                      </p:cBhvr>
                                      <p:to>
                                        <p:strVal val="visible"/>
                                      </p:to>
                                    </p:set>
                                    <p:animEffect transition="in" filter="fade">
                                      <p:cBhvr>
                                        <p:cTn id="97" dur="2000"/>
                                        <p:tgtEl>
                                          <p:spTgt spid="32800"/>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32801"/>
                                        </p:tgtEl>
                                        <p:attrNameLst>
                                          <p:attrName>style.visibility</p:attrName>
                                        </p:attrNameLst>
                                      </p:cBhvr>
                                      <p:to>
                                        <p:strVal val="visible"/>
                                      </p:to>
                                    </p:set>
                                    <p:animEffect transition="in" filter="fade">
                                      <p:cBhvr>
                                        <p:cTn id="100" dur="2000"/>
                                        <p:tgtEl>
                                          <p:spTgt spid="32801"/>
                                        </p:tgtEl>
                                      </p:cBhvr>
                                    </p:animEffect>
                                  </p:childTnLst>
                                </p:cTn>
                              </p:par>
                            </p:childTnLst>
                          </p:cTn>
                        </p:par>
                      </p:childTnLst>
                    </p:cTn>
                  </p:par>
                  <p:par>
                    <p:cTn id="101" fill="hold">
                      <p:stCondLst>
                        <p:cond delay="indefinite"/>
                      </p:stCondLst>
                      <p:childTnLst>
                        <p:par>
                          <p:cTn id="102" fill="hold">
                            <p:stCondLst>
                              <p:cond delay="0"/>
                            </p:stCondLst>
                            <p:childTnLst>
                              <p:par>
                                <p:cTn id="103" presetID="0" presetClass="path" presetSubtype="0" repeatCount="indefinite" accel="50000" decel="50000" fill="hold" nodeType="clickEffect">
                                  <p:stCondLst>
                                    <p:cond delay="0"/>
                                  </p:stCondLst>
                                  <p:childTnLst>
                                    <p:animMotion origin="layout" path="M -1.94444E-6 1.85185E-6 L 0.01667 1.85185E-6 " pathEditMode="relative" rAng="0" ptsTypes="AA">
                                      <p:cBhvr>
                                        <p:cTn id="104" dur="500" fill="hold"/>
                                        <p:tgtEl>
                                          <p:spTgt spid="32799"/>
                                        </p:tgtEl>
                                        <p:attrNameLst>
                                          <p:attrName>ppt_x</p:attrName>
                                          <p:attrName>ppt_y</p:attrName>
                                        </p:attrNameLst>
                                      </p:cBhvr>
                                      <p:rCtr x="8" y="0"/>
                                    </p:animMotion>
                                  </p:childTnLst>
                                </p:cTn>
                              </p:par>
                              <p:par>
                                <p:cTn id="105" presetID="8" presetClass="emph" presetSubtype="0" repeatCount="5000" fill="hold" nodeType="withEffect">
                                  <p:stCondLst>
                                    <p:cond delay="0"/>
                                  </p:stCondLst>
                                  <p:childTnLst>
                                    <p:animRot by="21600000">
                                      <p:cBhvr>
                                        <p:cTn id="106" dur="2000" fill="hold"/>
                                        <p:tgtEl>
                                          <p:spTgt spid="32799"/>
                                        </p:tgtEl>
                                        <p:attrNameLst>
                                          <p:attrName>r</p:attrName>
                                        </p:attrNameLst>
                                      </p:cBhvr>
                                    </p:animRo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grpId="0" nodeType="clickEffect">
                                  <p:stCondLst>
                                    <p:cond delay="0"/>
                                  </p:stCondLst>
                                  <p:childTnLst>
                                    <p:set>
                                      <p:cBhvr>
                                        <p:cTn id="110" dur="1" fill="hold">
                                          <p:stCondLst>
                                            <p:cond delay="0"/>
                                          </p:stCondLst>
                                        </p:cTn>
                                        <p:tgtEl>
                                          <p:spTgt spid="32803"/>
                                        </p:tgtEl>
                                        <p:attrNameLst>
                                          <p:attrName>style.visibility</p:attrName>
                                        </p:attrNameLst>
                                      </p:cBhvr>
                                      <p:to>
                                        <p:strVal val="visible"/>
                                      </p:to>
                                    </p:set>
                                    <p:animEffect transition="in" filter="fade">
                                      <p:cBhvr>
                                        <p:cTn id="111" dur="2000"/>
                                        <p:tgtEl>
                                          <p:spTgt spid="32803"/>
                                        </p:tgtEl>
                                      </p:cBhvr>
                                    </p:animEffect>
                                  </p:childTnLst>
                                </p:cTn>
                              </p:par>
                            </p:childTnLst>
                          </p:cTn>
                        </p:par>
                      </p:childTnLst>
                    </p:cTn>
                  </p:par>
                  <p:par>
                    <p:cTn id="112" fill="hold">
                      <p:stCondLst>
                        <p:cond delay="indefinite"/>
                      </p:stCondLst>
                      <p:childTnLst>
                        <p:par>
                          <p:cTn id="113" fill="hold">
                            <p:stCondLst>
                              <p:cond delay="0"/>
                            </p:stCondLst>
                            <p:childTnLst>
                              <p:par>
                                <p:cTn id="114" presetID="56" presetClass="path" presetSubtype="0" accel="50000" decel="50000" fill="hold" nodeType="clickEffect">
                                  <p:stCondLst>
                                    <p:cond delay="0"/>
                                  </p:stCondLst>
                                  <p:childTnLst>
                                    <p:animMotion origin="layout" path="M 0.01667 3.7037E-6 L -0.06284 0.29143 " pathEditMode="relative" rAng="0" ptsTypes="AA">
                                      <p:cBhvr>
                                        <p:cTn id="115" dur="2000" fill="hold"/>
                                        <p:tgtEl>
                                          <p:spTgt spid="32799"/>
                                        </p:tgtEl>
                                        <p:attrNameLst>
                                          <p:attrName>ppt_x</p:attrName>
                                          <p:attrName>ppt_y</p:attrName>
                                        </p:attrNameLst>
                                      </p:cBhvr>
                                      <p:rCtr x="-40" y="1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8" grpId="0" animBg="1"/>
      <p:bldP spid="32779" grpId="0" animBg="1"/>
      <p:bldP spid="32780" grpId="0" animBg="1"/>
      <p:bldP spid="32781" grpId="0" animBg="1"/>
      <p:bldP spid="32784" grpId="0" animBg="1"/>
      <p:bldP spid="32785" grpId="0" animBg="1"/>
      <p:bldP spid="32786" grpId="0" animBg="1"/>
      <p:bldP spid="32787" grpId="0" animBg="1"/>
      <p:bldP spid="32788" grpId="0" animBg="1"/>
      <p:bldP spid="32789" grpId="0" animBg="1"/>
      <p:bldP spid="32790" grpId="0" animBg="1"/>
      <p:bldP spid="32791" grpId="0" animBg="1"/>
      <p:bldP spid="32792" grpId="0" animBg="1"/>
      <p:bldP spid="32793" grpId="0" animBg="1"/>
      <p:bldP spid="32794" grpId="0" animBg="1"/>
      <p:bldP spid="32795" grpId="0" animBg="1"/>
      <p:bldP spid="32797" grpId="0"/>
      <p:bldP spid="32798" grpId="0"/>
      <p:bldP spid="32800" grpId="0" animBg="1"/>
      <p:bldP spid="32801" grpId="0" animBg="1"/>
      <p:bldP spid="3280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11006134685agV0I"/>
          <p:cNvPicPr>
            <a:picLocks noChangeAspect="1" noChangeArrowheads="1"/>
          </p:cNvPicPr>
          <p:nvPr/>
        </p:nvPicPr>
        <p:blipFill>
          <a:blip r:embed="rId3" cstate="print"/>
          <a:srcRect/>
          <a:stretch>
            <a:fillRect/>
          </a:stretch>
        </p:blipFill>
        <p:spPr bwMode="auto">
          <a:xfrm>
            <a:off x="517525" y="1209675"/>
            <a:ext cx="2857500" cy="2305050"/>
          </a:xfrm>
          <a:prstGeom prst="rect">
            <a:avLst/>
          </a:prstGeom>
          <a:noFill/>
        </p:spPr>
      </p:pic>
      <p:pic>
        <p:nvPicPr>
          <p:cNvPr id="33795" name="Picture 3" descr="20061225-027-champers-sml"/>
          <p:cNvPicPr>
            <a:picLocks noChangeAspect="1" noChangeArrowheads="1"/>
          </p:cNvPicPr>
          <p:nvPr/>
        </p:nvPicPr>
        <p:blipFill>
          <a:blip r:embed="rId4" cstate="print"/>
          <a:srcRect/>
          <a:stretch>
            <a:fillRect/>
          </a:stretch>
        </p:blipFill>
        <p:spPr bwMode="auto">
          <a:xfrm>
            <a:off x="1558925" y="3354388"/>
            <a:ext cx="3875088" cy="2908300"/>
          </a:xfrm>
          <a:prstGeom prst="rect">
            <a:avLst/>
          </a:prstGeom>
          <a:noFill/>
        </p:spPr>
      </p:pic>
      <p:pic>
        <p:nvPicPr>
          <p:cNvPr id="33796" name="Picture 4" descr="Condensation 1 by Today is a good day."/>
          <p:cNvPicPr>
            <a:picLocks noChangeAspect="1" noChangeArrowheads="1"/>
          </p:cNvPicPr>
          <p:nvPr/>
        </p:nvPicPr>
        <p:blipFill>
          <a:blip r:embed="rId5" cstate="print"/>
          <a:srcRect/>
          <a:stretch>
            <a:fillRect/>
          </a:stretch>
        </p:blipFill>
        <p:spPr bwMode="auto">
          <a:xfrm>
            <a:off x="3832225" y="827088"/>
            <a:ext cx="4762500" cy="3171825"/>
          </a:xfrm>
          <a:prstGeom prst="rect">
            <a:avLst/>
          </a:prstGeom>
          <a:noFill/>
        </p:spPr>
      </p:pic>
    </p:spTree>
    <p:custDataLst>
      <p:tags r:id="rId1"/>
    </p:custData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363538" y="844550"/>
            <a:ext cx="8780462" cy="1373188"/>
          </a:xfrm>
          <a:prstGeom prst="rect">
            <a:avLst/>
          </a:prstGeom>
          <a:noFill/>
          <a:ln w="9525">
            <a:noFill/>
            <a:miter lim="800000"/>
            <a:headEnd/>
            <a:tailEnd/>
          </a:ln>
          <a:effectLst/>
        </p:spPr>
        <p:txBody>
          <a:bodyPr wrap="square">
            <a:spAutoFit/>
          </a:bodyPr>
          <a:lstStyle/>
          <a:p>
            <a:r>
              <a:rPr lang="en-US" sz="2800" dirty="0">
                <a:solidFill>
                  <a:srgbClr val="FFFF00"/>
                </a:solidFill>
              </a:rPr>
              <a:t>Evaporation: heat input to liquid water excites</a:t>
            </a:r>
          </a:p>
          <a:p>
            <a:r>
              <a:rPr lang="en-US" sz="2800" dirty="0">
                <a:solidFill>
                  <a:srgbClr val="FFFF00"/>
                </a:solidFill>
              </a:rPr>
              <a:t> 		   molecules, breaks hydrogen bonds</a:t>
            </a:r>
          </a:p>
          <a:p>
            <a:r>
              <a:rPr lang="en-US" sz="2800" dirty="0">
                <a:solidFill>
                  <a:srgbClr val="FFFF00"/>
                </a:solidFill>
              </a:rPr>
              <a:t>		   and molecules escape to vapor phase.</a:t>
            </a:r>
          </a:p>
        </p:txBody>
      </p:sp>
      <p:sp>
        <p:nvSpPr>
          <p:cNvPr id="34819" name="Text Box 3"/>
          <p:cNvSpPr txBox="1">
            <a:spLocks noChangeArrowheads="1"/>
          </p:cNvSpPr>
          <p:nvPr/>
        </p:nvSpPr>
        <p:spPr bwMode="auto">
          <a:xfrm>
            <a:off x="396875" y="3095625"/>
            <a:ext cx="8357658" cy="1800225"/>
          </a:xfrm>
          <a:prstGeom prst="rect">
            <a:avLst/>
          </a:prstGeom>
          <a:noFill/>
          <a:ln w="9525">
            <a:noFill/>
            <a:miter lim="800000"/>
            <a:headEnd/>
            <a:tailEnd/>
          </a:ln>
          <a:effectLst/>
        </p:spPr>
        <p:txBody>
          <a:bodyPr wrap="square">
            <a:spAutoFit/>
          </a:bodyPr>
          <a:lstStyle/>
          <a:p>
            <a:r>
              <a:rPr lang="en-US" sz="2800" dirty="0">
                <a:solidFill>
                  <a:srgbClr val="00FF00"/>
                </a:solidFill>
              </a:rPr>
              <a:t>Condensation: heat removal from gaseous water</a:t>
            </a:r>
          </a:p>
          <a:p>
            <a:r>
              <a:rPr lang="en-US" sz="2800" dirty="0">
                <a:solidFill>
                  <a:srgbClr val="00FF00"/>
                </a:solidFill>
              </a:rPr>
              <a:t>		      lowers their energy allowing them</a:t>
            </a:r>
          </a:p>
          <a:p>
            <a:r>
              <a:rPr lang="en-US" sz="2800" dirty="0">
                <a:solidFill>
                  <a:srgbClr val="00FF00"/>
                </a:solidFill>
              </a:rPr>
              <a:t>		      to rejoin the liquid phase and </a:t>
            </a:r>
          </a:p>
          <a:p>
            <a:r>
              <a:rPr lang="en-US" sz="2800" dirty="0">
                <a:solidFill>
                  <a:srgbClr val="00FF00"/>
                </a:solidFill>
              </a:rPr>
              <a:t>		      re-establish hydrogen bonds.</a:t>
            </a:r>
          </a:p>
        </p:txBody>
      </p:sp>
      <p:sp>
        <p:nvSpPr>
          <p:cNvPr id="34820" name="Text Box 4"/>
          <p:cNvSpPr txBox="1">
            <a:spLocks noChangeArrowheads="1"/>
          </p:cNvSpPr>
          <p:nvPr/>
        </p:nvSpPr>
        <p:spPr bwMode="auto">
          <a:xfrm>
            <a:off x="19050" y="5483225"/>
            <a:ext cx="9683750" cy="457200"/>
          </a:xfrm>
          <a:prstGeom prst="rect">
            <a:avLst/>
          </a:prstGeom>
          <a:noFill/>
          <a:ln w="9525">
            <a:noFill/>
            <a:miter lim="800000"/>
            <a:headEnd/>
            <a:tailEnd/>
          </a:ln>
          <a:effectLst/>
        </p:spPr>
        <p:txBody>
          <a:bodyPr wrap="square">
            <a:spAutoFit/>
          </a:bodyPr>
          <a:lstStyle/>
          <a:p>
            <a:r>
              <a:rPr lang="en-US" sz="2400" b="1" dirty="0"/>
              <a:t>Both processes are ultimately controlled by hydrogen bonding</a:t>
            </a:r>
          </a:p>
        </p:txBody>
      </p:sp>
    </p:spTree>
    <p:custDataLst>
      <p:tags r:id="rId1"/>
    </p:custData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water_cluster"/>
          <p:cNvPicPr>
            <a:picLocks noChangeAspect="1" noChangeArrowheads="1"/>
          </p:cNvPicPr>
          <p:nvPr/>
        </p:nvPicPr>
        <p:blipFill>
          <a:blip r:embed="rId3" cstate="print"/>
          <a:srcRect/>
          <a:stretch>
            <a:fillRect/>
          </a:stretch>
        </p:blipFill>
        <p:spPr bwMode="auto">
          <a:xfrm>
            <a:off x="2344738" y="2995613"/>
            <a:ext cx="3333750" cy="3400425"/>
          </a:xfrm>
          <a:prstGeom prst="rect">
            <a:avLst/>
          </a:prstGeom>
          <a:noFill/>
        </p:spPr>
      </p:pic>
      <p:sp>
        <p:nvSpPr>
          <p:cNvPr id="35843" name="Text Box 3"/>
          <p:cNvSpPr txBox="1">
            <a:spLocks noChangeArrowheads="1"/>
          </p:cNvSpPr>
          <p:nvPr/>
        </p:nvSpPr>
        <p:spPr bwMode="auto">
          <a:xfrm>
            <a:off x="3538538" y="5756275"/>
            <a:ext cx="1235075" cy="519113"/>
          </a:xfrm>
          <a:prstGeom prst="rect">
            <a:avLst/>
          </a:prstGeom>
          <a:noFill/>
          <a:ln w="9525">
            <a:noFill/>
            <a:miter lim="800000"/>
            <a:headEnd/>
            <a:tailEnd/>
          </a:ln>
          <a:effectLst/>
        </p:spPr>
        <p:txBody>
          <a:bodyPr wrap="none">
            <a:spAutoFit/>
          </a:bodyPr>
          <a:lstStyle/>
          <a:p>
            <a:r>
              <a:rPr lang="en-US" sz="2800">
                <a:solidFill>
                  <a:schemeClr val="bg2"/>
                </a:solidFill>
              </a:rPr>
              <a:t>Liquid </a:t>
            </a:r>
          </a:p>
        </p:txBody>
      </p:sp>
      <p:sp>
        <p:nvSpPr>
          <p:cNvPr id="35844" name="Text Box 4"/>
          <p:cNvSpPr txBox="1">
            <a:spLocks noChangeArrowheads="1"/>
          </p:cNvSpPr>
          <p:nvPr/>
        </p:nvSpPr>
        <p:spPr bwMode="auto">
          <a:xfrm>
            <a:off x="3902075" y="1709738"/>
            <a:ext cx="935038" cy="519112"/>
          </a:xfrm>
          <a:prstGeom prst="rect">
            <a:avLst/>
          </a:prstGeom>
          <a:noFill/>
          <a:ln w="9525">
            <a:noFill/>
            <a:miter lim="800000"/>
            <a:headEnd/>
            <a:tailEnd/>
          </a:ln>
          <a:effectLst/>
        </p:spPr>
        <p:txBody>
          <a:bodyPr wrap="none">
            <a:spAutoFit/>
          </a:bodyPr>
          <a:lstStyle/>
          <a:p>
            <a:r>
              <a:rPr lang="en-US" sz="2800">
                <a:solidFill>
                  <a:srgbClr val="FFFF00"/>
                </a:solidFill>
              </a:rPr>
              <a:t>Gas </a:t>
            </a:r>
          </a:p>
        </p:txBody>
      </p:sp>
      <p:sp>
        <p:nvSpPr>
          <p:cNvPr id="35845" name="Text Box 5"/>
          <p:cNvSpPr txBox="1">
            <a:spLocks noChangeArrowheads="1"/>
          </p:cNvSpPr>
          <p:nvPr/>
        </p:nvSpPr>
        <p:spPr bwMode="auto">
          <a:xfrm>
            <a:off x="1817688" y="2387600"/>
            <a:ext cx="1404937" cy="457200"/>
          </a:xfrm>
          <a:prstGeom prst="rect">
            <a:avLst/>
          </a:prstGeom>
          <a:noFill/>
          <a:ln w="9525">
            <a:noFill/>
            <a:miter lim="800000"/>
            <a:headEnd/>
            <a:tailEnd/>
          </a:ln>
          <a:effectLst/>
        </p:spPr>
        <p:txBody>
          <a:bodyPr wrap="none">
            <a:spAutoFit/>
          </a:bodyPr>
          <a:lstStyle/>
          <a:p>
            <a:r>
              <a:rPr lang="en-US" sz="2400">
                <a:solidFill>
                  <a:srgbClr val="00FF00"/>
                </a:solidFill>
              </a:rPr>
              <a:t>Add heat</a:t>
            </a:r>
          </a:p>
        </p:txBody>
      </p:sp>
      <p:pic>
        <p:nvPicPr>
          <p:cNvPr id="35846" name="Picture 6" descr="map2"/>
          <p:cNvPicPr>
            <a:picLocks noChangeAspect="1" noChangeArrowheads="1"/>
          </p:cNvPicPr>
          <p:nvPr/>
        </p:nvPicPr>
        <p:blipFill>
          <a:blip r:embed="rId4" cstate="print">
            <a:clrChange>
              <a:clrFrom>
                <a:srgbClr val="010101"/>
              </a:clrFrom>
              <a:clrTo>
                <a:srgbClr val="010101">
                  <a:alpha val="0"/>
                </a:srgbClr>
              </a:clrTo>
            </a:clrChange>
          </a:blip>
          <a:srcRect l="33595" t="11777" r="11908" b="42763"/>
          <a:stretch>
            <a:fillRect/>
          </a:stretch>
        </p:blipFill>
        <p:spPr bwMode="auto">
          <a:xfrm rot="-2216590">
            <a:off x="3627438" y="258763"/>
            <a:ext cx="1439862" cy="1519237"/>
          </a:xfrm>
          <a:prstGeom prst="rect">
            <a:avLst/>
          </a:prstGeom>
          <a:noFill/>
        </p:spPr>
      </p:pic>
      <p:sp>
        <p:nvSpPr>
          <p:cNvPr id="35847" name="Text Box 7"/>
          <p:cNvSpPr txBox="1">
            <a:spLocks noChangeArrowheads="1"/>
          </p:cNvSpPr>
          <p:nvPr/>
        </p:nvSpPr>
        <p:spPr bwMode="auto">
          <a:xfrm>
            <a:off x="6156325" y="1166813"/>
            <a:ext cx="1887008" cy="830997"/>
          </a:xfrm>
          <a:prstGeom prst="rect">
            <a:avLst/>
          </a:prstGeom>
          <a:noFill/>
          <a:ln w="9525">
            <a:noFill/>
            <a:miter lim="800000"/>
            <a:headEnd/>
            <a:tailEnd/>
          </a:ln>
          <a:effectLst/>
        </p:spPr>
        <p:txBody>
          <a:bodyPr wrap="square">
            <a:spAutoFit/>
          </a:bodyPr>
          <a:lstStyle/>
          <a:p>
            <a:r>
              <a:rPr lang="en-US" sz="2400" dirty="0">
                <a:solidFill>
                  <a:schemeClr val="hlink"/>
                </a:solidFill>
              </a:rPr>
              <a:t>Remove</a:t>
            </a:r>
          </a:p>
          <a:p>
            <a:r>
              <a:rPr lang="en-US" sz="2400" dirty="0">
                <a:solidFill>
                  <a:schemeClr val="hlink"/>
                </a:solidFill>
              </a:rPr>
              <a:t>Heat </a:t>
            </a:r>
          </a:p>
        </p:txBody>
      </p:sp>
      <p:sp>
        <p:nvSpPr>
          <p:cNvPr id="35848" name="AutoShape 8"/>
          <p:cNvSpPr>
            <a:spLocks noChangeArrowheads="1"/>
          </p:cNvSpPr>
          <p:nvPr/>
        </p:nvSpPr>
        <p:spPr bwMode="auto">
          <a:xfrm>
            <a:off x="2403475" y="592138"/>
            <a:ext cx="1035050" cy="1628775"/>
          </a:xfrm>
          <a:custGeom>
            <a:avLst/>
            <a:gdLst>
              <a:gd name="G0" fmla="+- 12427 0 0"/>
              <a:gd name="G1" fmla="+- 2674 0 0"/>
              <a:gd name="G2" fmla="+- 12158 0 2674"/>
              <a:gd name="G3" fmla="+- G2 0 2674"/>
              <a:gd name="G4" fmla="*/ G3 32768 32059"/>
              <a:gd name="G5" fmla="*/ G4 1 2"/>
              <a:gd name="G6" fmla="+- 21600 0 12427"/>
              <a:gd name="G7" fmla="*/ G6 2674 6079"/>
              <a:gd name="G8" fmla="+- G7 12427 0"/>
              <a:gd name="T0" fmla="*/ 12427 w 21600"/>
              <a:gd name="T1" fmla="*/ 0 h 21600"/>
              <a:gd name="T2" fmla="*/ 12427 w 21600"/>
              <a:gd name="T3" fmla="*/ 12158 h 21600"/>
              <a:gd name="T4" fmla="*/ 3481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2427" y="0"/>
                </a:lnTo>
                <a:lnTo>
                  <a:pt x="12427" y="2674"/>
                </a:lnTo>
                <a:cubicBezTo>
                  <a:pt x="5564" y="2674"/>
                  <a:pt x="0" y="6920"/>
                  <a:pt x="0" y="12158"/>
                </a:cubicBezTo>
                <a:lnTo>
                  <a:pt x="0" y="21600"/>
                </a:lnTo>
                <a:lnTo>
                  <a:pt x="6961" y="21600"/>
                </a:lnTo>
                <a:lnTo>
                  <a:pt x="6961" y="12158"/>
                </a:lnTo>
                <a:cubicBezTo>
                  <a:pt x="6961" y="10681"/>
                  <a:pt x="9408" y="9484"/>
                  <a:pt x="12427" y="9484"/>
                </a:cubicBezTo>
                <a:lnTo>
                  <a:pt x="12427" y="12158"/>
                </a:lnTo>
                <a:close/>
              </a:path>
            </a:pathLst>
          </a:custGeom>
          <a:solidFill>
            <a:schemeClr val="accent1"/>
          </a:solidFill>
          <a:ln w="9525">
            <a:solidFill>
              <a:schemeClr val="tx1"/>
            </a:solidFill>
            <a:miter lim="800000"/>
            <a:headEnd/>
            <a:tailEnd/>
          </a:ln>
          <a:effectLst/>
        </p:spPr>
        <p:txBody>
          <a:bodyPr wrap="none" anchor="ctr"/>
          <a:lstStyle/>
          <a:p>
            <a:endParaRPr lang="en-US"/>
          </a:p>
        </p:txBody>
      </p:sp>
      <p:sp>
        <p:nvSpPr>
          <p:cNvPr id="35849" name="AutoShape 9"/>
          <p:cNvSpPr>
            <a:spLocks noChangeArrowheads="1"/>
          </p:cNvSpPr>
          <p:nvPr/>
        </p:nvSpPr>
        <p:spPr bwMode="auto">
          <a:xfrm rot="8020780">
            <a:off x="5087144" y="1413669"/>
            <a:ext cx="1071563" cy="1628775"/>
          </a:xfrm>
          <a:custGeom>
            <a:avLst/>
            <a:gdLst>
              <a:gd name="G0" fmla="+- 12427 0 0"/>
              <a:gd name="G1" fmla="+- 2674 0 0"/>
              <a:gd name="G2" fmla="+- 12158 0 2674"/>
              <a:gd name="G3" fmla="+- G2 0 2674"/>
              <a:gd name="G4" fmla="*/ G3 32768 32059"/>
              <a:gd name="G5" fmla="*/ G4 1 2"/>
              <a:gd name="G6" fmla="+- 21600 0 12427"/>
              <a:gd name="G7" fmla="*/ G6 2674 6079"/>
              <a:gd name="G8" fmla="+- G7 12427 0"/>
              <a:gd name="T0" fmla="*/ 12427 w 21600"/>
              <a:gd name="T1" fmla="*/ 0 h 21600"/>
              <a:gd name="T2" fmla="*/ 12427 w 21600"/>
              <a:gd name="T3" fmla="*/ 12158 h 21600"/>
              <a:gd name="T4" fmla="*/ 3481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2427" y="0"/>
                </a:lnTo>
                <a:lnTo>
                  <a:pt x="12427" y="2674"/>
                </a:lnTo>
                <a:cubicBezTo>
                  <a:pt x="5564" y="2674"/>
                  <a:pt x="0" y="6920"/>
                  <a:pt x="0" y="12158"/>
                </a:cubicBezTo>
                <a:lnTo>
                  <a:pt x="0" y="21600"/>
                </a:lnTo>
                <a:lnTo>
                  <a:pt x="6961" y="21600"/>
                </a:lnTo>
                <a:lnTo>
                  <a:pt x="6961" y="12158"/>
                </a:lnTo>
                <a:cubicBezTo>
                  <a:pt x="6961" y="10681"/>
                  <a:pt x="9408" y="9484"/>
                  <a:pt x="12427" y="9484"/>
                </a:cubicBezTo>
                <a:lnTo>
                  <a:pt x="12427" y="12158"/>
                </a:lnTo>
                <a:close/>
              </a:path>
            </a:pathLst>
          </a:custGeom>
          <a:solidFill>
            <a:schemeClr val="accent1"/>
          </a:solidFill>
          <a:ln w="9525">
            <a:solidFill>
              <a:schemeClr val="tx1"/>
            </a:solidFill>
            <a:miter lim="800000"/>
            <a:headEnd/>
            <a:tailEnd/>
          </a:ln>
          <a:effectLst/>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2700338" y="2386013"/>
            <a:ext cx="3835929" cy="579437"/>
          </a:xfrm>
          <a:prstGeom prst="rect">
            <a:avLst/>
          </a:prstGeom>
          <a:noFill/>
          <a:ln w="9525">
            <a:noFill/>
            <a:miter lim="800000"/>
            <a:headEnd/>
            <a:tailEnd/>
          </a:ln>
          <a:effectLst/>
        </p:spPr>
        <p:txBody>
          <a:bodyPr wrap="square">
            <a:spAutoFit/>
          </a:bodyPr>
          <a:lstStyle/>
          <a:p>
            <a:r>
              <a:rPr lang="en-US" dirty="0"/>
              <a:t>How Much Heat?</a:t>
            </a:r>
          </a:p>
        </p:txBody>
      </p:sp>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219200" y="1524000"/>
            <a:ext cx="6994525" cy="4608513"/>
            <a:chOff x="560" y="907"/>
            <a:chExt cx="4406" cy="2903"/>
          </a:xfrm>
        </p:grpSpPr>
        <p:pic>
          <p:nvPicPr>
            <p:cNvPr id="39939" name="Picture 3" descr="map2"/>
            <p:cNvPicPr>
              <a:picLocks noChangeAspect="1" noChangeArrowheads="1"/>
            </p:cNvPicPr>
            <p:nvPr/>
          </p:nvPicPr>
          <p:blipFill>
            <a:blip r:embed="rId4" cstate="print">
              <a:clrChange>
                <a:clrFrom>
                  <a:srgbClr val="000000"/>
                </a:clrFrom>
                <a:clrTo>
                  <a:srgbClr val="000000">
                    <a:alpha val="0"/>
                  </a:srgbClr>
                </a:clrTo>
              </a:clrChange>
            </a:blip>
            <a:srcRect l="36060" t="33234" r="5948" b="6836"/>
            <a:stretch>
              <a:fillRect/>
            </a:stretch>
          </p:blipFill>
          <p:spPr bwMode="auto">
            <a:xfrm>
              <a:off x="1947" y="3159"/>
              <a:ext cx="965" cy="651"/>
            </a:xfrm>
            <a:prstGeom prst="rect">
              <a:avLst/>
            </a:prstGeom>
            <a:noFill/>
          </p:spPr>
        </p:pic>
        <p:pic>
          <p:nvPicPr>
            <p:cNvPr id="39940" name="Picture 4" descr="map2"/>
            <p:cNvPicPr>
              <a:picLocks noChangeAspect="1" noChangeArrowheads="1"/>
            </p:cNvPicPr>
            <p:nvPr/>
          </p:nvPicPr>
          <p:blipFill>
            <a:blip r:embed="rId5" cstate="print">
              <a:clrChange>
                <a:clrFrom>
                  <a:srgbClr val="000000"/>
                </a:clrFrom>
                <a:clrTo>
                  <a:srgbClr val="000000">
                    <a:alpha val="0"/>
                  </a:srgbClr>
                </a:clrTo>
              </a:clrChange>
            </a:blip>
            <a:srcRect l="34743" t="5948" r="6836" b="36060"/>
            <a:stretch>
              <a:fillRect/>
            </a:stretch>
          </p:blipFill>
          <p:spPr bwMode="auto">
            <a:xfrm>
              <a:off x="4223" y="1463"/>
              <a:ext cx="743" cy="814"/>
            </a:xfrm>
            <a:prstGeom prst="rect">
              <a:avLst/>
            </a:prstGeom>
            <a:noFill/>
          </p:spPr>
        </p:pic>
        <p:pic>
          <p:nvPicPr>
            <p:cNvPr id="39941" name="Picture 5" descr="map2"/>
            <p:cNvPicPr>
              <a:picLocks noChangeAspect="1" noChangeArrowheads="1"/>
            </p:cNvPicPr>
            <p:nvPr/>
          </p:nvPicPr>
          <p:blipFill>
            <a:blip r:embed="rId4" cstate="print">
              <a:clrChange>
                <a:clrFrom>
                  <a:srgbClr val="000000"/>
                </a:clrFrom>
                <a:clrTo>
                  <a:srgbClr val="000000">
                    <a:alpha val="0"/>
                  </a:srgbClr>
                </a:clrTo>
              </a:clrChange>
            </a:blip>
            <a:srcRect l="36060" t="32536" r="5948" b="6836"/>
            <a:stretch>
              <a:fillRect/>
            </a:stretch>
          </p:blipFill>
          <p:spPr bwMode="auto">
            <a:xfrm rot="-2830833">
              <a:off x="3469" y="2024"/>
              <a:ext cx="796" cy="801"/>
            </a:xfrm>
            <a:prstGeom prst="rect">
              <a:avLst/>
            </a:prstGeom>
            <a:noFill/>
          </p:spPr>
        </p:pic>
        <p:pic>
          <p:nvPicPr>
            <p:cNvPr id="39942" name="Picture 6" descr="map2"/>
            <p:cNvPicPr>
              <a:picLocks noChangeAspect="1" noChangeArrowheads="1"/>
            </p:cNvPicPr>
            <p:nvPr/>
          </p:nvPicPr>
          <p:blipFill>
            <a:blip r:embed="rId6" cstate="print">
              <a:clrChange>
                <a:clrFrom>
                  <a:srgbClr val="000000"/>
                </a:clrFrom>
                <a:clrTo>
                  <a:srgbClr val="000000">
                    <a:alpha val="0"/>
                  </a:srgbClr>
                </a:clrTo>
              </a:clrChange>
            </a:blip>
            <a:srcRect l="5948" t="6836" r="36060" b="34235"/>
            <a:stretch>
              <a:fillRect/>
            </a:stretch>
          </p:blipFill>
          <p:spPr bwMode="auto">
            <a:xfrm>
              <a:off x="1148" y="1537"/>
              <a:ext cx="1059" cy="641"/>
            </a:xfrm>
            <a:prstGeom prst="rect">
              <a:avLst/>
            </a:prstGeom>
            <a:noFill/>
          </p:spPr>
        </p:pic>
        <p:pic>
          <p:nvPicPr>
            <p:cNvPr id="39943" name="Picture 7" descr="map2"/>
            <p:cNvPicPr>
              <a:picLocks noChangeAspect="1" noChangeArrowheads="1"/>
            </p:cNvPicPr>
            <p:nvPr/>
          </p:nvPicPr>
          <p:blipFill>
            <a:blip r:embed="rId4" cstate="print">
              <a:clrChange>
                <a:clrFrom>
                  <a:srgbClr val="000000"/>
                </a:clrFrom>
                <a:clrTo>
                  <a:srgbClr val="000000">
                    <a:alpha val="0"/>
                  </a:srgbClr>
                </a:clrTo>
              </a:clrChange>
            </a:blip>
            <a:srcRect l="36060" t="35890" r="5948" b="6836"/>
            <a:stretch>
              <a:fillRect/>
            </a:stretch>
          </p:blipFill>
          <p:spPr bwMode="auto">
            <a:xfrm rot="13169975">
              <a:off x="1931" y="966"/>
              <a:ext cx="952" cy="623"/>
            </a:xfrm>
            <a:prstGeom prst="rect">
              <a:avLst/>
            </a:prstGeom>
            <a:noFill/>
          </p:spPr>
        </p:pic>
        <p:pic>
          <p:nvPicPr>
            <p:cNvPr id="39944" name="Picture 8" descr="map2"/>
            <p:cNvPicPr>
              <a:picLocks noChangeAspect="1" noChangeArrowheads="1"/>
            </p:cNvPicPr>
            <p:nvPr/>
          </p:nvPicPr>
          <p:blipFill>
            <a:blip r:embed="rId4" cstate="print">
              <a:clrChange>
                <a:clrFrom>
                  <a:srgbClr val="000000"/>
                </a:clrFrom>
                <a:clrTo>
                  <a:srgbClr val="000000">
                    <a:alpha val="0"/>
                  </a:srgbClr>
                </a:clrTo>
              </a:clrChange>
            </a:blip>
            <a:srcRect l="36060" t="37570" r="5948" b="6836"/>
            <a:stretch>
              <a:fillRect/>
            </a:stretch>
          </p:blipFill>
          <p:spPr bwMode="auto">
            <a:xfrm rot="7892060">
              <a:off x="597" y="992"/>
              <a:ext cx="834" cy="664"/>
            </a:xfrm>
            <a:prstGeom prst="rect">
              <a:avLst/>
            </a:prstGeom>
            <a:noFill/>
          </p:spPr>
        </p:pic>
        <p:pic>
          <p:nvPicPr>
            <p:cNvPr id="39945" name="Picture 9" descr="map2"/>
            <p:cNvPicPr>
              <a:picLocks noChangeAspect="1" noChangeArrowheads="1"/>
            </p:cNvPicPr>
            <p:nvPr/>
          </p:nvPicPr>
          <p:blipFill>
            <a:blip r:embed="rId4" cstate="print">
              <a:clrChange>
                <a:clrFrom>
                  <a:srgbClr val="000000"/>
                </a:clrFrom>
                <a:clrTo>
                  <a:srgbClr val="000000">
                    <a:alpha val="0"/>
                  </a:srgbClr>
                </a:clrTo>
              </a:clrChange>
            </a:blip>
            <a:srcRect l="36060" t="36093" r="5948" b="6836"/>
            <a:stretch>
              <a:fillRect/>
            </a:stretch>
          </p:blipFill>
          <p:spPr bwMode="auto">
            <a:xfrm rot="-35424694">
              <a:off x="1961" y="1972"/>
              <a:ext cx="836" cy="754"/>
            </a:xfrm>
            <a:prstGeom prst="rect">
              <a:avLst/>
            </a:prstGeom>
            <a:noFill/>
          </p:spPr>
        </p:pic>
        <p:pic>
          <p:nvPicPr>
            <p:cNvPr id="39946" name="Picture 10" descr="map2"/>
            <p:cNvPicPr>
              <a:picLocks noChangeAspect="1" noChangeArrowheads="1"/>
            </p:cNvPicPr>
            <p:nvPr/>
          </p:nvPicPr>
          <p:blipFill>
            <a:blip r:embed="rId4" cstate="print">
              <a:clrChange>
                <a:clrFrom>
                  <a:srgbClr val="000000"/>
                </a:clrFrom>
                <a:clrTo>
                  <a:srgbClr val="000000">
                    <a:alpha val="0"/>
                  </a:srgbClr>
                </a:clrTo>
              </a:clrChange>
            </a:blip>
            <a:srcRect l="36060" t="34683" r="5948" b="6836"/>
            <a:stretch>
              <a:fillRect/>
            </a:stretch>
          </p:blipFill>
          <p:spPr bwMode="auto">
            <a:xfrm rot="-29723848">
              <a:off x="560" y="2057"/>
              <a:ext cx="1016" cy="637"/>
            </a:xfrm>
            <a:prstGeom prst="rect">
              <a:avLst/>
            </a:prstGeom>
            <a:noFill/>
          </p:spPr>
        </p:pic>
        <p:sp>
          <p:nvSpPr>
            <p:cNvPr id="39947" name="Line 11"/>
            <p:cNvSpPr>
              <a:spLocks noChangeShapeType="1"/>
            </p:cNvSpPr>
            <p:nvPr/>
          </p:nvSpPr>
          <p:spPr bwMode="auto">
            <a:xfrm>
              <a:off x="1280" y="1537"/>
              <a:ext cx="132" cy="109"/>
            </a:xfrm>
            <a:prstGeom prst="line">
              <a:avLst/>
            </a:prstGeom>
            <a:noFill/>
            <a:ln w="38100">
              <a:solidFill>
                <a:srgbClr val="3366FF"/>
              </a:solidFill>
              <a:prstDash val="sysDot"/>
              <a:round/>
              <a:headEnd/>
              <a:tailEnd/>
            </a:ln>
            <a:effectLst/>
          </p:spPr>
          <p:txBody>
            <a:bodyPr/>
            <a:lstStyle/>
            <a:p>
              <a:endParaRPr lang="en-US"/>
            </a:p>
          </p:txBody>
        </p:sp>
        <p:sp>
          <p:nvSpPr>
            <p:cNvPr id="39948" name="Line 12"/>
            <p:cNvSpPr>
              <a:spLocks noChangeShapeType="1"/>
            </p:cNvSpPr>
            <p:nvPr/>
          </p:nvSpPr>
          <p:spPr bwMode="auto">
            <a:xfrm>
              <a:off x="1988" y="2082"/>
              <a:ext cx="132" cy="110"/>
            </a:xfrm>
            <a:prstGeom prst="line">
              <a:avLst/>
            </a:prstGeom>
            <a:noFill/>
            <a:ln w="38100">
              <a:solidFill>
                <a:srgbClr val="3366FF"/>
              </a:solidFill>
              <a:prstDash val="sysDot"/>
              <a:round/>
              <a:headEnd/>
              <a:tailEnd/>
            </a:ln>
            <a:effectLst/>
          </p:spPr>
          <p:txBody>
            <a:bodyPr/>
            <a:lstStyle/>
            <a:p>
              <a:endParaRPr lang="en-US"/>
            </a:p>
          </p:txBody>
        </p:sp>
        <p:sp>
          <p:nvSpPr>
            <p:cNvPr id="39949" name="Line 13"/>
            <p:cNvSpPr>
              <a:spLocks noChangeShapeType="1"/>
            </p:cNvSpPr>
            <p:nvPr/>
          </p:nvSpPr>
          <p:spPr bwMode="auto">
            <a:xfrm flipH="1">
              <a:off x="2032" y="1574"/>
              <a:ext cx="131" cy="108"/>
            </a:xfrm>
            <a:prstGeom prst="line">
              <a:avLst/>
            </a:prstGeom>
            <a:noFill/>
            <a:ln w="38100">
              <a:solidFill>
                <a:srgbClr val="3366FF"/>
              </a:solidFill>
              <a:prstDash val="sysDot"/>
              <a:round/>
              <a:headEnd/>
              <a:tailEnd/>
            </a:ln>
            <a:effectLst/>
          </p:spPr>
          <p:txBody>
            <a:bodyPr/>
            <a:lstStyle/>
            <a:p>
              <a:endParaRPr lang="en-US"/>
            </a:p>
          </p:txBody>
        </p:sp>
        <p:sp>
          <p:nvSpPr>
            <p:cNvPr id="39950" name="Line 14"/>
            <p:cNvSpPr>
              <a:spLocks noChangeShapeType="1"/>
            </p:cNvSpPr>
            <p:nvPr/>
          </p:nvSpPr>
          <p:spPr bwMode="auto">
            <a:xfrm flipV="1">
              <a:off x="1324" y="2082"/>
              <a:ext cx="177" cy="110"/>
            </a:xfrm>
            <a:prstGeom prst="line">
              <a:avLst/>
            </a:prstGeom>
            <a:noFill/>
            <a:ln w="38100">
              <a:solidFill>
                <a:srgbClr val="3366FF"/>
              </a:solidFill>
              <a:prstDash val="sysDot"/>
              <a:round/>
              <a:headEnd/>
              <a:tailEnd/>
            </a:ln>
            <a:effectLst/>
          </p:spPr>
          <p:txBody>
            <a:bodyPr/>
            <a:lstStyle/>
            <a:p>
              <a:endParaRPr lang="en-US"/>
            </a:p>
          </p:txBody>
        </p:sp>
        <p:pic>
          <p:nvPicPr>
            <p:cNvPr id="39951" name="Picture 15" descr="map2"/>
            <p:cNvPicPr>
              <a:picLocks noChangeAspect="1" noChangeArrowheads="1"/>
            </p:cNvPicPr>
            <p:nvPr/>
          </p:nvPicPr>
          <p:blipFill>
            <a:blip r:embed="rId4" cstate="print">
              <a:clrChange>
                <a:clrFrom>
                  <a:srgbClr val="000000"/>
                </a:clrFrom>
                <a:clrTo>
                  <a:srgbClr val="000000">
                    <a:alpha val="0"/>
                  </a:srgbClr>
                </a:clrTo>
              </a:clrChange>
            </a:blip>
            <a:srcRect l="36060" t="35185" r="5948" b="6836"/>
            <a:stretch>
              <a:fillRect/>
            </a:stretch>
          </p:blipFill>
          <p:spPr bwMode="auto">
            <a:xfrm rot="4917652">
              <a:off x="2656" y="2539"/>
              <a:ext cx="795" cy="766"/>
            </a:xfrm>
            <a:prstGeom prst="rect">
              <a:avLst/>
            </a:prstGeom>
            <a:noFill/>
          </p:spPr>
        </p:pic>
        <p:pic>
          <p:nvPicPr>
            <p:cNvPr id="39952" name="Picture 16" descr="map2"/>
            <p:cNvPicPr>
              <a:picLocks noChangeAspect="1" noChangeArrowheads="1"/>
            </p:cNvPicPr>
            <p:nvPr/>
          </p:nvPicPr>
          <p:blipFill>
            <a:blip r:embed="rId4" cstate="print">
              <a:clrChange>
                <a:clrFrom>
                  <a:srgbClr val="000000"/>
                </a:clrFrom>
                <a:clrTo>
                  <a:srgbClr val="000000">
                    <a:alpha val="0"/>
                  </a:srgbClr>
                </a:clrTo>
              </a:clrChange>
            </a:blip>
            <a:srcRect l="36060" t="31931" r="5948" b="6836"/>
            <a:stretch>
              <a:fillRect/>
            </a:stretch>
          </p:blipFill>
          <p:spPr bwMode="auto">
            <a:xfrm rot="-24782981">
              <a:off x="1417" y="2531"/>
              <a:ext cx="795" cy="809"/>
            </a:xfrm>
            <a:prstGeom prst="rect">
              <a:avLst/>
            </a:prstGeom>
            <a:noFill/>
          </p:spPr>
        </p:pic>
        <p:sp>
          <p:nvSpPr>
            <p:cNvPr id="39953" name="Line 17"/>
            <p:cNvSpPr>
              <a:spLocks noChangeShapeType="1"/>
            </p:cNvSpPr>
            <p:nvPr/>
          </p:nvSpPr>
          <p:spPr bwMode="auto">
            <a:xfrm>
              <a:off x="2671" y="2568"/>
              <a:ext cx="181" cy="154"/>
            </a:xfrm>
            <a:prstGeom prst="line">
              <a:avLst/>
            </a:prstGeom>
            <a:noFill/>
            <a:ln w="38100">
              <a:solidFill>
                <a:srgbClr val="3366FF"/>
              </a:solidFill>
              <a:prstDash val="sysDot"/>
              <a:round/>
              <a:headEnd/>
              <a:tailEnd/>
            </a:ln>
            <a:effectLst/>
          </p:spPr>
          <p:txBody>
            <a:bodyPr/>
            <a:lstStyle/>
            <a:p>
              <a:endParaRPr lang="en-US"/>
            </a:p>
          </p:txBody>
        </p:sp>
        <p:sp>
          <p:nvSpPr>
            <p:cNvPr id="39954" name="Line 18"/>
            <p:cNvSpPr>
              <a:spLocks noChangeShapeType="1"/>
            </p:cNvSpPr>
            <p:nvPr/>
          </p:nvSpPr>
          <p:spPr bwMode="auto">
            <a:xfrm>
              <a:off x="3395" y="2103"/>
              <a:ext cx="181" cy="155"/>
            </a:xfrm>
            <a:prstGeom prst="line">
              <a:avLst/>
            </a:prstGeom>
            <a:noFill/>
            <a:ln w="38100">
              <a:solidFill>
                <a:srgbClr val="3366FF"/>
              </a:solidFill>
              <a:prstDash val="sysDot"/>
              <a:round/>
              <a:headEnd/>
              <a:tailEnd/>
            </a:ln>
            <a:effectLst/>
          </p:spPr>
          <p:txBody>
            <a:bodyPr/>
            <a:lstStyle/>
            <a:p>
              <a:endParaRPr lang="en-US"/>
            </a:p>
          </p:txBody>
        </p:sp>
        <p:sp>
          <p:nvSpPr>
            <p:cNvPr id="39955" name="Line 19"/>
            <p:cNvSpPr>
              <a:spLocks noChangeShapeType="1"/>
            </p:cNvSpPr>
            <p:nvPr/>
          </p:nvSpPr>
          <p:spPr bwMode="auto">
            <a:xfrm flipH="1">
              <a:off x="2671" y="3135"/>
              <a:ext cx="181" cy="155"/>
            </a:xfrm>
            <a:prstGeom prst="line">
              <a:avLst/>
            </a:prstGeom>
            <a:noFill/>
            <a:ln w="38100">
              <a:solidFill>
                <a:srgbClr val="3366FF"/>
              </a:solidFill>
              <a:prstDash val="sysDot"/>
              <a:round/>
              <a:headEnd/>
              <a:tailEnd/>
            </a:ln>
            <a:effectLst/>
          </p:spPr>
          <p:txBody>
            <a:bodyPr/>
            <a:lstStyle/>
            <a:p>
              <a:endParaRPr lang="en-US"/>
            </a:p>
          </p:txBody>
        </p:sp>
        <p:sp>
          <p:nvSpPr>
            <p:cNvPr id="39956" name="Line 20"/>
            <p:cNvSpPr>
              <a:spLocks noChangeShapeType="1"/>
            </p:cNvSpPr>
            <p:nvPr/>
          </p:nvSpPr>
          <p:spPr bwMode="auto">
            <a:xfrm>
              <a:off x="4058" y="1536"/>
              <a:ext cx="181" cy="155"/>
            </a:xfrm>
            <a:prstGeom prst="line">
              <a:avLst/>
            </a:prstGeom>
            <a:noFill/>
            <a:ln w="38100">
              <a:solidFill>
                <a:srgbClr val="3366FF"/>
              </a:solidFill>
              <a:prstDash val="sysDot"/>
              <a:round/>
              <a:headEnd/>
              <a:tailEnd/>
            </a:ln>
            <a:effectLst/>
          </p:spPr>
          <p:txBody>
            <a:bodyPr/>
            <a:lstStyle/>
            <a:p>
              <a:endParaRPr lang="en-US"/>
            </a:p>
          </p:txBody>
        </p:sp>
        <p:sp>
          <p:nvSpPr>
            <p:cNvPr id="39957" name="Line 21"/>
            <p:cNvSpPr>
              <a:spLocks noChangeShapeType="1"/>
            </p:cNvSpPr>
            <p:nvPr/>
          </p:nvSpPr>
          <p:spPr bwMode="auto">
            <a:xfrm>
              <a:off x="1344" y="2568"/>
              <a:ext cx="181" cy="154"/>
            </a:xfrm>
            <a:prstGeom prst="line">
              <a:avLst/>
            </a:prstGeom>
            <a:noFill/>
            <a:ln w="38100">
              <a:solidFill>
                <a:srgbClr val="3366FF"/>
              </a:solidFill>
              <a:prstDash val="sysDot"/>
              <a:round/>
              <a:headEnd/>
              <a:tailEnd/>
            </a:ln>
            <a:effectLst/>
          </p:spPr>
          <p:txBody>
            <a:bodyPr/>
            <a:lstStyle/>
            <a:p>
              <a:endParaRPr lang="en-US"/>
            </a:p>
          </p:txBody>
        </p:sp>
        <p:sp>
          <p:nvSpPr>
            <p:cNvPr id="39958" name="Line 22"/>
            <p:cNvSpPr>
              <a:spLocks noChangeShapeType="1"/>
            </p:cNvSpPr>
            <p:nvPr/>
          </p:nvSpPr>
          <p:spPr bwMode="auto">
            <a:xfrm flipH="1">
              <a:off x="2611" y="2000"/>
              <a:ext cx="181" cy="155"/>
            </a:xfrm>
            <a:prstGeom prst="line">
              <a:avLst/>
            </a:prstGeom>
            <a:noFill/>
            <a:ln w="38100">
              <a:solidFill>
                <a:srgbClr val="3366FF"/>
              </a:solidFill>
              <a:prstDash val="sysDot"/>
              <a:round/>
              <a:headEnd/>
              <a:tailEnd/>
            </a:ln>
            <a:effectLst/>
          </p:spPr>
          <p:txBody>
            <a:bodyPr/>
            <a:lstStyle/>
            <a:p>
              <a:endParaRPr lang="en-US"/>
            </a:p>
          </p:txBody>
        </p:sp>
        <p:sp>
          <p:nvSpPr>
            <p:cNvPr id="39959" name="Line 23"/>
            <p:cNvSpPr>
              <a:spLocks noChangeShapeType="1"/>
            </p:cNvSpPr>
            <p:nvPr/>
          </p:nvSpPr>
          <p:spPr bwMode="auto">
            <a:xfrm flipH="1">
              <a:off x="3334" y="1484"/>
              <a:ext cx="181" cy="155"/>
            </a:xfrm>
            <a:prstGeom prst="line">
              <a:avLst/>
            </a:prstGeom>
            <a:noFill/>
            <a:ln w="38100">
              <a:solidFill>
                <a:srgbClr val="3366FF"/>
              </a:solidFill>
              <a:prstDash val="sysDot"/>
              <a:round/>
              <a:headEnd/>
              <a:tailEnd/>
            </a:ln>
            <a:effectLst/>
          </p:spPr>
          <p:txBody>
            <a:bodyPr/>
            <a:lstStyle/>
            <a:p>
              <a:endParaRPr lang="en-US"/>
            </a:p>
          </p:txBody>
        </p:sp>
        <p:sp>
          <p:nvSpPr>
            <p:cNvPr id="39960" name="Line 24"/>
            <p:cNvSpPr>
              <a:spLocks noChangeShapeType="1"/>
            </p:cNvSpPr>
            <p:nvPr/>
          </p:nvSpPr>
          <p:spPr bwMode="auto">
            <a:xfrm flipH="1">
              <a:off x="3395" y="2619"/>
              <a:ext cx="181" cy="155"/>
            </a:xfrm>
            <a:prstGeom prst="line">
              <a:avLst/>
            </a:prstGeom>
            <a:noFill/>
            <a:ln w="38100">
              <a:solidFill>
                <a:srgbClr val="3366FF"/>
              </a:solidFill>
              <a:prstDash val="sysDot"/>
              <a:round/>
              <a:headEnd/>
              <a:tailEnd/>
            </a:ln>
            <a:effectLst/>
          </p:spPr>
          <p:txBody>
            <a:bodyPr/>
            <a:lstStyle/>
            <a:p>
              <a:endParaRPr lang="en-US"/>
            </a:p>
          </p:txBody>
        </p:sp>
        <p:sp>
          <p:nvSpPr>
            <p:cNvPr id="39961" name="Line 25"/>
            <p:cNvSpPr>
              <a:spLocks noChangeShapeType="1"/>
            </p:cNvSpPr>
            <p:nvPr/>
          </p:nvSpPr>
          <p:spPr bwMode="auto">
            <a:xfrm>
              <a:off x="2731" y="1484"/>
              <a:ext cx="181" cy="155"/>
            </a:xfrm>
            <a:prstGeom prst="line">
              <a:avLst/>
            </a:prstGeom>
            <a:noFill/>
            <a:ln w="38100">
              <a:solidFill>
                <a:srgbClr val="3366FF"/>
              </a:solidFill>
              <a:prstDash val="sysDot"/>
              <a:round/>
              <a:headEnd/>
              <a:tailEnd/>
            </a:ln>
            <a:effectLst/>
          </p:spPr>
          <p:txBody>
            <a:bodyPr/>
            <a:lstStyle/>
            <a:p>
              <a:endParaRPr lang="en-US"/>
            </a:p>
          </p:txBody>
        </p:sp>
        <p:sp>
          <p:nvSpPr>
            <p:cNvPr id="39962" name="Line 26"/>
            <p:cNvSpPr>
              <a:spLocks noChangeShapeType="1"/>
            </p:cNvSpPr>
            <p:nvPr/>
          </p:nvSpPr>
          <p:spPr bwMode="auto">
            <a:xfrm flipH="1">
              <a:off x="4118" y="2052"/>
              <a:ext cx="181" cy="155"/>
            </a:xfrm>
            <a:prstGeom prst="line">
              <a:avLst/>
            </a:prstGeom>
            <a:noFill/>
            <a:ln w="38100">
              <a:solidFill>
                <a:srgbClr val="3366FF"/>
              </a:solidFill>
              <a:prstDash val="sysDot"/>
              <a:round/>
              <a:headEnd/>
              <a:tailEnd/>
            </a:ln>
            <a:effectLst/>
          </p:spPr>
          <p:txBody>
            <a:bodyPr/>
            <a:lstStyle/>
            <a:p>
              <a:endParaRPr lang="en-US"/>
            </a:p>
          </p:txBody>
        </p:sp>
        <p:sp>
          <p:nvSpPr>
            <p:cNvPr id="39963" name="Line 27"/>
            <p:cNvSpPr>
              <a:spLocks noChangeShapeType="1"/>
            </p:cNvSpPr>
            <p:nvPr/>
          </p:nvSpPr>
          <p:spPr bwMode="auto">
            <a:xfrm>
              <a:off x="2128" y="3032"/>
              <a:ext cx="181" cy="155"/>
            </a:xfrm>
            <a:prstGeom prst="line">
              <a:avLst/>
            </a:prstGeom>
            <a:noFill/>
            <a:ln w="38100">
              <a:solidFill>
                <a:srgbClr val="3366FF"/>
              </a:solidFill>
              <a:prstDash val="sysDot"/>
              <a:round/>
              <a:headEnd/>
              <a:tailEnd/>
            </a:ln>
            <a:effectLst/>
          </p:spPr>
          <p:txBody>
            <a:bodyPr/>
            <a:lstStyle/>
            <a:p>
              <a:endParaRPr lang="en-US"/>
            </a:p>
          </p:txBody>
        </p:sp>
        <p:sp>
          <p:nvSpPr>
            <p:cNvPr id="39964" name="Line 28"/>
            <p:cNvSpPr>
              <a:spLocks noChangeShapeType="1"/>
            </p:cNvSpPr>
            <p:nvPr/>
          </p:nvSpPr>
          <p:spPr bwMode="auto">
            <a:xfrm flipH="1">
              <a:off x="2068" y="2671"/>
              <a:ext cx="181" cy="155"/>
            </a:xfrm>
            <a:prstGeom prst="line">
              <a:avLst/>
            </a:prstGeom>
            <a:noFill/>
            <a:ln w="38100">
              <a:solidFill>
                <a:srgbClr val="3366FF"/>
              </a:solidFill>
              <a:prstDash val="sysDot"/>
              <a:round/>
              <a:headEnd/>
              <a:tailEnd/>
            </a:ln>
            <a:effectLst/>
          </p:spPr>
          <p:txBody>
            <a:bodyPr/>
            <a:lstStyle/>
            <a:p>
              <a:endParaRPr lang="en-US"/>
            </a:p>
          </p:txBody>
        </p:sp>
        <p:pic>
          <p:nvPicPr>
            <p:cNvPr id="39965" name="Picture 29" descr="map2"/>
            <p:cNvPicPr>
              <a:picLocks noChangeAspect="1" noChangeArrowheads="1"/>
            </p:cNvPicPr>
            <p:nvPr/>
          </p:nvPicPr>
          <p:blipFill>
            <a:blip r:embed="rId5" cstate="print">
              <a:clrChange>
                <a:clrFrom>
                  <a:srgbClr val="010100"/>
                </a:clrFrom>
                <a:clrTo>
                  <a:srgbClr val="010100">
                    <a:alpha val="0"/>
                  </a:srgbClr>
                </a:clrTo>
              </a:clrChange>
            </a:blip>
            <a:srcRect l="33595" t="11777" r="11908" b="42763"/>
            <a:stretch>
              <a:fillRect/>
            </a:stretch>
          </p:blipFill>
          <p:spPr bwMode="auto">
            <a:xfrm>
              <a:off x="2767" y="1564"/>
              <a:ext cx="720" cy="624"/>
            </a:xfrm>
            <a:prstGeom prst="rect">
              <a:avLst/>
            </a:prstGeom>
            <a:noFill/>
          </p:spPr>
        </p:pic>
        <p:pic>
          <p:nvPicPr>
            <p:cNvPr id="39966" name="Picture 30" descr="map2"/>
            <p:cNvPicPr>
              <a:picLocks noChangeAspect="1" noChangeArrowheads="1"/>
            </p:cNvPicPr>
            <p:nvPr/>
          </p:nvPicPr>
          <p:blipFill>
            <a:blip r:embed="rId5" cstate="print">
              <a:clrChange>
                <a:clrFrom>
                  <a:srgbClr val="010101"/>
                </a:clrFrom>
                <a:clrTo>
                  <a:srgbClr val="010101">
                    <a:alpha val="0"/>
                  </a:srgbClr>
                </a:clrTo>
              </a:clrChange>
            </a:blip>
            <a:srcRect l="33595" t="11777" r="11908" b="42763"/>
            <a:stretch>
              <a:fillRect/>
            </a:stretch>
          </p:blipFill>
          <p:spPr bwMode="auto">
            <a:xfrm rot="-2216590">
              <a:off x="3456" y="942"/>
              <a:ext cx="686" cy="724"/>
            </a:xfrm>
            <a:prstGeom prst="rect">
              <a:avLst/>
            </a:prstGeom>
            <a:noFill/>
          </p:spPr>
        </p:pic>
        <p:sp>
          <p:nvSpPr>
            <p:cNvPr id="39967" name="Line 31"/>
            <p:cNvSpPr>
              <a:spLocks noChangeShapeType="1"/>
            </p:cNvSpPr>
            <p:nvPr/>
          </p:nvSpPr>
          <p:spPr bwMode="auto">
            <a:xfrm flipV="1">
              <a:off x="3575" y="2455"/>
              <a:ext cx="177" cy="110"/>
            </a:xfrm>
            <a:prstGeom prst="line">
              <a:avLst/>
            </a:prstGeom>
            <a:noFill/>
            <a:ln w="38100">
              <a:solidFill>
                <a:srgbClr val="3366FF"/>
              </a:solidFill>
              <a:prstDash val="sysDot"/>
              <a:round/>
              <a:headEnd/>
              <a:tailEnd/>
            </a:ln>
            <a:effectLst/>
          </p:spPr>
          <p:txBody>
            <a:bodyPr/>
            <a:lstStyle/>
            <a:p>
              <a:endParaRPr lang="en-US"/>
            </a:p>
          </p:txBody>
        </p:sp>
      </p:grpSp>
      <p:sp>
        <p:nvSpPr>
          <p:cNvPr id="39968" name="Text Box 32"/>
          <p:cNvSpPr txBox="1">
            <a:spLocks noChangeArrowheads="1"/>
          </p:cNvSpPr>
          <p:nvPr/>
        </p:nvSpPr>
        <p:spPr bwMode="auto">
          <a:xfrm>
            <a:off x="1371600" y="533400"/>
            <a:ext cx="6229350" cy="641350"/>
          </a:xfrm>
          <a:prstGeom prst="rect">
            <a:avLst/>
          </a:prstGeom>
          <a:noFill/>
          <a:ln w="9525">
            <a:noFill/>
            <a:miter lim="800000"/>
            <a:headEnd/>
            <a:tailEnd/>
          </a:ln>
          <a:effectLst/>
        </p:spPr>
        <p:txBody>
          <a:bodyPr wrap="none">
            <a:spAutoFit/>
          </a:bodyPr>
          <a:lstStyle/>
          <a:p>
            <a:r>
              <a:rPr lang="en-US" sz="3600" b="1" u="sng"/>
              <a:t>Hydrogen Bonding in Water</a:t>
            </a:r>
          </a:p>
        </p:txBody>
      </p:sp>
      <p:sp>
        <p:nvSpPr>
          <p:cNvPr id="39971" name="Text Box 35"/>
          <p:cNvSpPr txBox="1">
            <a:spLocks noChangeArrowheads="1"/>
          </p:cNvSpPr>
          <p:nvPr/>
        </p:nvSpPr>
        <p:spPr bwMode="auto">
          <a:xfrm>
            <a:off x="822325" y="5907088"/>
            <a:ext cx="184150" cy="579437"/>
          </a:xfrm>
          <a:prstGeom prst="rect">
            <a:avLst/>
          </a:prstGeom>
          <a:noFill/>
          <a:ln w="9525">
            <a:noFill/>
            <a:miter lim="800000"/>
            <a:headEnd/>
            <a:tailEnd/>
          </a:ln>
          <a:effectLst/>
        </p:spPr>
        <p:txBody>
          <a:bodyPr wrap="none">
            <a:spAutoFit/>
          </a:bodyPr>
          <a:lstStyle/>
          <a:p>
            <a:endParaRPr lang="en-US"/>
          </a:p>
        </p:txBody>
      </p:sp>
      <p:sp>
        <p:nvSpPr>
          <p:cNvPr id="39973" name="Text Box 37"/>
          <p:cNvSpPr txBox="1">
            <a:spLocks noChangeArrowheads="1"/>
          </p:cNvSpPr>
          <p:nvPr/>
        </p:nvSpPr>
        <p:spPr bwMode="auto">
          <a:xfrm>
            <a:off x="1255712" y="6153150"/>
            <a:ext cx="7431087" cy="457200"/>
          </a:xfrm>
          <a:prstGeom prst="rect">
            <a:avLst/>
          </a:prstGeom>
          <a:noFill/>
          <a:ln w="9525">
            <a:noFill/>
            <a:miter lim="800000"/>
            <a:headEnd/>
            <a:tailEnd/>
          </a:ln>
          <a:effectLst/>
        </p:spPr>
        <p:txBody>
          <a:bodyPr wrap="square">
            <a:spAutoFit/>
          </a:bodyPr>
          <a:lstStyle/>
          <a:p>
            <a:r>
              <a:rPr lang="en-US" sz="2400" dirty="0">
                <a:solidFill>
                  <a:srgbClr val="FFFF00"/>
                </a:solidFill>
              </a:rPr>
              <a:t>Hydrogen Bonding Gives Water Unusual Stability</a:t>
            </a:r>
          </a:p>
        </p:txBody>
      </p:sp>
      <p:pic>
        <p:nvPicPr>
          <p:cNvPr id="39975" name="Picture 39" descr="Liquid_water_hydrogen_bond"/>
          <p:cNvPicPr>
            <a:picLocks noChangeAspect="1" noChangeArrowheads="1"/>
          </p:cNvPicPr>
          <p:nvPr/>
        </p:nvPicPr>
        <p:blipFill>
          <a:blip r:embed="rId7" cstate="print"/>
          <a:srcRect/>
          <a:stretch>
            <a:fillRect/>
          </a:stretch>
        </p:blipFill>
        <p:spPr bwMode="auto">
          <a:xfrm>
            <a:off x="1224329" y="1290800"/>
            <a:ext cx="6754813" cy="5340350"/>
          </a:xfrm>
          <a:prstGeom prst="rect">
            <a:avLst/>
          </a:prstGeom>
          <a:noFill/>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975"/>
                                        </p:tgtEl>
                                        <p:attrNameLst>
                                          <p:attrName>style.visibility</p:attrName>
                                        </p:attrNameLst>
                                      </p:cBhvr>
                                      <p:to>
                                        <p:strVal val="visible"/>
                                      </p:to>
                                    </p:set>
                                    <p:animEffect transition="in" filter="fade">
                                      <p:cBhvr>
                                        <p:cTn id="7" dur="2000"/>
                                        <p:tgtEl>
                                          <p:spTgt spid="399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Box 2"/>
          <p:cNvSpPr txBox="1">
            <a:spLocks noChangeArrowheads="1"/>
          </p:cNvSpPr>
          <p:nvPr/>
        </p:nvSpPr>
        <p:spPr bwMode="auto">
          <a:xfrm>
            <a:off x="1487488" y="1701800"/>
            <a:ext cx="6132512" cy="1187450"/>
          </a:xfrm>
          <a:prstGeom prst="rect">
            <a:avLst/>
          </a:prstGeom>
          <a:noFill/>
          <a:ln w="9525">
            <a:noFill/>
            <a:miter lim="800000"/>
            <a:headEnd/>
            <a:tailEnd/>
          </a:ln>
          <a:effectLst/>
        </p:spPr>
        <p:txBody>
          <a:bodyPr wrap="none">
            <a:spAutoFit/>
          </a:bodyPr>
          <a:lstStyle/>
          <a:p>
            <a:r>
              <a:rPr lang="en-US" sz="2400">
                <a:solidFill>
                  <a:srgbClr val="FFFF00"/>
                </a:solidFill>
              </a:rPr>
              <a:t>Extensive Hydrogen Bonding Allows Water</a:t>
            </a:r>
          </a:p>
          <a:p>
            <a:r>
              <a:rPr lang="en-US" sz="2400">
                <a:solidFill>
                  <a:srgbClr val="FFFF00"/>
                </a:solidFill>
              </a:rPr>
              <a:t>to Exist as a Liquid at Normal Temperatures</a:t>
            </a:r>
          </a:p>
          <a:p>
            <a:r>
              <a:rPr lang="en-US" sz="2400">
                <a:solidFill>
                  <a:srgbClr val="FFFF00"/>
                </a:solidFill>
              </a:rPr>
              <a:t>And across a wide range in temperatures</a:t>
            </a:r>
          </a:p>
        </p:txBody>
      </p:sp>
      <p:sp>
        <p:nvSpPr>
          <p:cNvPr id="73731" name="Text Box 3"/>
          <p:cNvSpPr txBox="1">
            <a:spLocks noChangeArrowheads="1"/>
          </p:cNvSpPr>
          <p:nvPr/>
        </p:nvSpPr>
        <p:spPr bwMode="auto">
          <a:xfrm>
            <a:off x="3249613" y="649288"/>
            <a:ext cx="2541587" cy="584775"/>
          </a:xfrm>
          <a:prstGeom prst="rect">
            <a:avLst/>
          </a:prstGeom>
          <a:noFill/>
          <a:ln w="9525">
            <a:noFill/>
            <a:miter lim="800000"/>
            <a:headEnd/>
            <a:tailEnd/>
          </a:ln>
          <a:effectLst/>
        </p:spPr>
        <p:txBody>
          <a:bodyPr wrap="square">
            <a:spAutoFit/>
          </a:bodyPr>
          <a:lstStyle/>
          <a:p>
            <a:r>
              <a:rPr lang="en-US" dirty="0" smtClean="0"/>
              <a:t>Properties</a:t>
            </a:r>
            <a:endParaRPr lang="en-US" dirty="0"/>
          </a:p>
        </p:txBody>
      </p:sp>
      <p:sp>
        <p:nvSpPr>
          <p:cNvPr id="73732" name="Text Box 4"/>
          <p:cNvSpPr txBox="1">
            <a:spLocks noChangeArrowheads="1"/>
          </p:cNvSpPr>
          <p:nvPr/>
        </p:nvSpPr>
        <p:spPr bwMode="auto">
          <a:xfrm>
            <a:off x="1603375" y="3375025"/>
            <a:ext cx="5708650" cy="1800225"/>
          </a:xfrm>
          <a:prstGeom prst="rect">
            <a:avLst/>
          </a:prstGeom>
          <a:noFill/>
          <a:ln w="9525">
            <a:noFill/>
            <a:miter lim="800000"/>
            <a:headEnd/>
            <a:tailEnd/>
          </a:ln>
          <a:effectLst/>
        </p:spPr>
        <p:txBody>
          <a:bodyPr wrap="none">
            <a:spAutoFit/>
          </a:bodyPr>
          <a:lstStyle/>
          <a:p>
            <a:pPr algn="ctr"/>
            <a:r>
              <a:rPr lang="en-US" sz="2800">
                <a:solidFill>
                  <a:srgbClr val="00FF00"/>
                </a:solidFill>
              </a:rPr>
              <a:t>High Boiling and Freezing Points</a:t>
            </a:r>
          </a:p>
          <a:p>
            <a:pPr algn="ctr"/>
            <a:r>
              <a:rPr lang="en-US" sz="2800">
                <a:solidFill>
                  <a:srgbClr val="00FF00"/>
                </a:solidFill>
              </a:rPr>
              <a:t>Wide Liquid Range (100</a:t>
            </a:r>
            <a:r>
              <a:rPr lang="en-US" sz="2800" baseline="30000">
                <a:solidFill>
                  <a:srgbClr val="00FF00"/>
                </a:solidFill>
              </a:rPr>
              <a:t>o</a:t>
            </a:r>
            <a:r>
              <a:rPr lang="en-US" sz="2800">
                <a:solidFill>
                  <a:srgbClr val="00FF00"/>
                </a:solidFill>
              </a:rPr>
              <a:t>C)</a:t>
            </a:r>
          </a:p>
          <a:p>
            <a:pPr algn="ctr"/>
            <a:r>
              <a:rPr lang="en-US" sz="2800">
                <a:solidFill>
                  <a:srgbClr val="00FF00"/>
                </a:solidFill>
              </a:rPr>
              <a:t>Other Unusual Thermal Properties </a:t>
            </a:r>
          </a:p>
          <a:p>
            <a:pPr algn="ctr"/>
            <a:r>
              <a:rPr lang="en-US" sz="2800">
                <a:solidFill>
                  <a:srgbClr val="00FF00"/>
                </a:solidFill>
              </a:rPr>
              <a:t>Unusual Density</a:t>
            </a:r>
          </a:p>
        </p:txBody>
      </p:sp>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384109969_60c56a1e07_b"/>
          <p:cNvPicPr>
            <a:picLocks noChangeAspect="1" noChangeArrowheads="1"/>
          </p:cNvPicPr>
          <p:nvPr/>
        </p:nvPicPr>
        <p:blipFill>
          <a:blip r:embed="rId4" cstate="print"/>
          <a:srcRect/>
          <a:stretch>
            <a:fillRect/>
          </a:stretch>
        </p:blipFill>
        <p:spPr bwMode="auto">
          <a:xfrm>
            <a:off x="5197475" y="3402013"/>
            <a:ext cx="3589338" cy="2692400"/>
          </a:xfrm>
          <a:prstGeom prst="rect">
            <a:avLst/>
          </a:prstGeom>
          <a:noFill/>
        </p:spPr>
      </p:pic>
      <p:pic>
        <p:nvPicPr>
          <p:cNvPr id="50179" name="Picture 3" descr="iceberg"/>
          <p:cNvPicPr>
            <a:picLocks noChangeAspect="1" noChangeArrowheads="1"/>
          </p:cNvPicPr>
          <p:nvPr/>
        </p:nvPicPr>
        <p:blipFill>
          <a:blip r:embed="rId5" cstate="print"/>
          <a:srcRect/>
          <a:stretch>
            <a:fillRect/>
          </a:stretch>
        </p:blipFill>
        <p:spPr bwMode="auto">
          <a:xfrm>
            <a:off x="3297238" y="1571625"/>
            <a:ext cx="2471737" cy="3346450"/>
          </a:xfrm>
          <a:prstGeom prst="rect">
            <a:avLst/>
          </a:prstGeom>
          <a:noFill/>
        </p:spPr>
      </p:pic>
      <p:sp>
        <p:nvSpPr>
          <p:cNvPr id="50180" name="Text Box 4"/>
          <p:cNvSpPr txBox="1">
            <a:spLocks noChangeArrowheads="1"/>
          </p:cNvSpPr>
          <p:nvPr/>
        </p:nvSpPr>
        <p:spPr bwMode="auto">
          <a:xfrm>
            <a:off x="5983288" y="541338"/>
            <a:ext cx="1538287" cy="579437"/>
          </a:xfrm>
          <a:prstGeom prst="rect">
            <a:avLst/>
          </a:prstGeom>
          <a:noFill/>
          <a:ln w="9525">
            <a:noFill/>
            <a:miter lim="800000"/>
            <a:headEnd/>
            <a:tailEnd/>
          </a:ln>
          <a:effectLst/>
        </p:spPr>
        <p:txBody>
          <a:bodyPr wrap="none">
            <a:spAutoFit/>
          </a:bodyPr>
          <a:lstStyle/>
          <a:p>
            <a:r>
              <a:rPr lang="en-US" u="sng"/>
              <a:t>Density</a:t>
            </a:r>
          </a:p>
        </p:txBody>
      </p:sp>
      <p:sp>
        <p:nvSpPr>
          <p:cNvPr id="50181" name="Text Box 5"/>
          <p:cNvSpPr txBox="1">
            <a:spLocks noChangeArrowheads="1"/>
          </p:cNvSpPr>
          <p:nvPr/>
        </p:nvSpPr>
        <p:spPr bwMode="auto">
          <a:xfrm>
            <a:off x="6342063" y="1612900"/>
            <a:ext cx="736070" cy="1066800"/>
          </a:xfrm>
          <a:prstGeom prst="rect">
            <a:avLst/>
          </a:prstGeom>
          <a:noFill/>
          <a:ln w="9525">
            <a:noFill/>
            <a:miter lim="800000"/>
            <a:headEnd/>
            <a:tailEnd/>
          </a:ln>
          <a:effectLst/>
        </p:spPr>
        <p:txBody>
          <a:bodyPr wrap="square">
            <a:spAutoFit/>
          </a:bodyPr>
          <a:lstStyle/>
          <a:p>
            <a:r>
              <a:rPr lang="en-US" u="sng" dirty="0"/>
              <a:t>M</a:t>
            </a:r>
          </a:p>
          <a:p>
            <a:r>
              <a:rPr lang="en-US" dirty="0"/>
              <a:t>V</a:t>
            </a:r>
          </a:p>
        </p:txBody>
      </p:sp>
      <p:sp>
        <p:nvSpPr>
          <p:cNvPr id="50182" name="Text Box 6"/>
          <p:cNvSpPr txBox="1">
            <a:spLocks noChangeArrowheads="1"/>
          </p:cNvSpPr>
          <p:nvPr/>
        </p:nvSpPr>
        <p:spPr bwMode="auto">
          <a:xfrm>
            <a:off x="6992938" y="1697038"/>
            <a:ext cx="1174750" cy="946150"/>
          </a:xfrm>
          <a:prstGeom prst="rect">
            <a:avLst/>
          </a:prstGeom>
          <a:noFill/>
          <a:ln w="9525">
            <a:noFill/>
            <a:miter lim="800000"/>
            <a:headEnd/>
            <a:tailEnd/>
          </a:ln>
          <a:effectLst/>
        </p:spPr>
        <p:txBody>
          <a:bodyPr wrap="none">
            <a:spAutoFit/>
          </a:bodyPr>
          <a:lstStyle/>
          <a:p>
            <a:r>
              <a:rPr lang="en-US" sz="2800">
                <a:solidFill>
                  <a:srgbClr val="FFFF00"/>
                </a:solidFill>
              </a:rPr>
              <a:t>grams</a:t>
            </a:r>
          </a:p>
          <a:p>
            <a:r>
              <a:rPr lang="en-US" sz="2800">
                <a:solidFill>
                  <a:srgbClr val="FFFF00"/>
                </a:solidFill>
              </a:rPr>
              <a:t>cm</a:t>
            </a:r>
            <a:r>
              <a:rPr lang="en-US" sz="2800" baseline="30000">
                <a:solidFill>
                  <a:srgbClr val="FFFF00"/>
                </a:solidFill>
              </a:rPr>
              <a:t>3</a:t>
            </a:r>
          </a:p>
        </p:txBody>
      </p:sp>
      <p:pic>
        <p:nvPicPr>
          <p:cNvPr id="50183" name="Picture 7" descr="Polar bear on iceberg, sniffing by greenz4u."/>
          <p:cNvPicPr>
            <a:picLocks noChangeAspect="1" noChangeArrowheads="1"/>
          </p:cNvPicPr>
          <p:nvPr/>
        </p:nvPicPr>
        <p:blipFill>
          <a:blip r:embed="rId6" cstate="print"/>
          <a:srcRect/>
          <a:stretch>
            <a:fillRect/>
          </a:stretch>
        </p:blipFill>
        <p:spPr bwMode="auto">
          <a:xfrm>
            <a:off x="830263" y="590550"/>
            <a:ext cx="2568575" cy="3319463"/>
          </a:xfrm>
          <a:prstGeom prst="rect">
            <a:avLst/>
          </a:prstGeom>
          <a:noFill/>
        </p:spPr>
      </p:pic>
      <p:sp>
        <p:nvSpPr>
          <p:cNvPr id="50184" name="Text Box 8"/>
          <p:cNvSpPr txBox="1">
            <a:spLocks noChangeArrowheads="1"/>
          </p:cNvSpPr>
          <p:nvPr/>
        </p:nvSpPr>
        <p:spPr bwMode="auto">
          <a:xfrm>
            <a:off x="52387" y="5226050"/>
            <a:ext cx="5366279" cy="701675"/>
          </a:xfrm>
          <a:prstGeom prst="rect">
            <a:avLst/>
          </a:prstGeom>
          <a:noFill/>
          <a:ln w="9525">
            <a:noFill/>
            <a:miter lim="800000"/>
            <a:headEnd/>
            <a:tailEnd/>
          </a:ln>
          <a:effectLst/>
        </p:spPr>
        <p:txBody>
          <a:bodyPr wrap="square">
            <a:spAutoFit/>
          </a:bodyPr>
          <a:lstStyle/>
          <a:p>
            <a:r>
              <a:rPr lang="en-US" sz="2000">
                <a:solidFill>
                  <a:srgbClr val="00FF00"/>
                </a:solidFill>
              </a:rPr>
              <a:t>Low mass and high volume = low density</a:t>
            </a:r>
          </a:p>
          <a:p>
            <a:r>
              <a:rPr lang="en-US" sz="2000">
                <a:solidFill>
                  <a:srgbClr val="00FF00"/>
                </a:solidFill>
              </a:rPr>
              <a:t>High mass and low volume = high density</a:t>
            </a:r>
          </a:p>
        </p:txBody>
      </p:sp>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2"/>
          <p:cNvSpPr txBox="1">
            <a:spLocks noChangeArrowheads="1"/>
          </p:cNvSpPr>
          <p:nvPr/>
        </p:nvSpPr>
        <p:spPr bwMode="auto">
          <a:xfrm>
            <a:off x="469900" y="2730500"/>
            <a:ext cx="5930900" cy="923330"/>
          </a:xfrm>
          <a:prstGeom prst="rect">
            <a:avLst/>
          </a:prstGeom>
          <a:noFill/>
          <a:ln w="9525">
            <a:noFill/>
            <a:miter lim="800000"/>
            <a:headEnd/>
            <a:tailEnd/>
          </a:ln>
          <a:effectLst/>
        </p:spPr>
        <p:txBody>
          <a:bodyPr wrap="square">
            <a:spAutoFit/>
          </a:bodyPr>
          <a:lstStyle/>
          <a:p>
            <a:r>
              <a:rPr lang="en-US" sz="1800" dirty="0">
                <a:solidFill>
                  <a:srgbClr val="FFFF00"/>
                </a:solidFill>
              </a:rPr>
              <a:t>In </a:t>
            </a:r>
            <a:r>
              <a:rPr lang="en-US" sz="1800" b="1" dirty="0">
                <a:solidFill>
                  <a:srgbClr val="FFFF00"/>
                </a:solidFill>
              </a:rPr>
              <a:t>liquid water</a:t>
            </a:r>
            <a:r>
              <a:rPr lang="en-US" sz="1800" dirty="0">
                <a:solidFill>
                  <a:srgbClr val="FFFF00"/>
                </a:solidFill>
              </a:rPr>
              <a:t> each water molecule is bonded </a:t>
            </a:r>
          </a:p>
          <a:p>
            <a:r>
              <a:rPr lang="en-US" sz="1800" dirty="0">
                <a:solidFill>
                  <a:srgbClr val="FFFF00"/>
                </a:solidFill>
              </a:rPr>
              <a:t>On average to  3 other water molecules. </a:t>
            </a:r>
            <a:r>
              <a:rPr lang="en-US" sz="1800" dirty="0" smtClean="0">
                <a:solidFill>
                  <a:srgbClr val="FFFF00"/>
                </a:solidFill>
              </a:rPr>
              <a:t> The </a:t>
            </a:r>
          </a:p>
          <a:p>
            <a:r>
              <a:rPr lang="en-US" sz="1800" dirty="0" err="1" smtClean="0">
                <a:solidFill>
                  <a:srgbClr val="FFFF00"/>
                </a:solidFill>
              </a:rPr>
              <a:t>Averagae</a:t>
            </a:r>
            <a:r>
              <a:rPr lang="en-US" sz="1800" dirty="0" smtClean="0">
                <a:solidFill>
                  <a:srgbClr val="FFFF00"/>
                </a:solidFill>
              </a:rPr>
              <a:t> distance between them is 1.82 Angstroms</a:t>
            </a:r>
            <a:endParaRPr lang="en-US" sz="1800" dirty="0">
              <a:solidFill>
                <a:srgbClr val="FFFF00"/>
              </a:solidFill>
            </a:endParaRPr>
          </a:p>
        </p:txBody>
      </p:sp>
      <p:grpSp>
        <p:nvGrpSpPr>
          <p:cNvPr id="53251" name="Group 3"/>
          <p:cNvGrpSpPr>
            <a:grpSpLocks/>
          </p:cNvGrpSpPr>
          <p:nvPr/>
        </p:nvGrpSpPr>
        <p:grpSpPr bwMode="auto">
          <a:xfrm>
            <a:off x="5922433" y="501650"/>
            <a:ext cx="2849563" cy="2681288"/>
            <a:chOff x="4138" y="747"/>
            <a:chExt cx="1355" cy="1344"/>
          </a:xfrm>
        </p:grpSpPr>
        <p:sp>
          <p:nvSpPr>
            <p:cNvPr id="53252" name="Rectangle 4"/>
            <p:cNvSpPr>
              <a:spLocks noChangeArrowheads="1"/>
            </p:cNvSpPr>
            <p:nvPr/>
          </p:nvSpPr>
          <p:spPr bwMode="auto">
            <a:xfrm>
              <a:off x="4138" y="747"/>
              <a:ext cx="1355" cy="1344"/>
            </a:xfrm>
            <a:prstGeom prst="rect">
              <a:avLst/>
            </a:prstGeom>
            <a:solidFill>
              <a:schemeClr val="tx2"/>
            </a:solidFill>
            <a:ln w="9525">
              <a:solidFill>
                <a:schemeClr val="tx1"/>
              </a:solidFill>
              <a:miter lim="800000"/>
              <a:headEnd/>
              <a:tailEnd/>
            </a:ln>
            <a:effectLst/>
          </p:spPr>
          <p:txBody>
            <a:bodyPr wrap="none" anchor="ctr"/>
            <a:lstStyle/>
            <a:p>
              <a:endParaRPr lang="en-US"/>
            </a:p>
          </p:txBody>
        </p:sp>
        <p:pic>
          <p:nvPicPr>
            <p:cNvPr id="53253" name="Picture 5" descr="Hydrogen bonding between water molecules"/>
            <p:cNvPicPr>
              <a:picLocks noChangeAspect="1" noChangeArrowheads="1"/>
            </p:cNvPicPr>
            <p:nvPr/>
          </p:nvPicPr>
          <p:blipFill>
            <a:blip r:embed="rId3" cstate="print"/>
            <a:srcRect/>
            <a:stretch>
              <a:fillRect/>
            </a:stretch>
          </p:blipFill>
          <p:spPr bwMode="auto">
            <a:xfrm>
              <a:off x="4169" y="771"/>
              <a:ext cx="1218" cy="1242"/>
            </a:xfrm>
            <a:prstGeom prst="rect">
              <a:avLst/>
            </a:prstGeom>
            <a:noFill/>
          </p:spPr>
        </p:pic>
      </p:grpSp>
      <p:sp>
        <p:nvSpPr>
          <p:cNvPr id="53254" name="Text Box 6"/>
          <p:cNvSpPr txBox="1">
            <a:spLocks noChangeArrowheads="1"/>
          </p:cNvSpPr>
          <p:nvPr/>
        </p:nvSpPr>
        <p:spPr bwMode="auto">
          <a:xfrm>
            <a:off x="803275" y="3776663"/>
            <a:ext cx="7426325" cy="646331"/>
          </a:xfrm>
          <a:prstGeom prst="rect">
            <a:avLst/>
          </a:prstGeom>
          <a:noFill/>
          <a:ln w="9525">
            <a:noFill/>
            <a:miter lim="800000"/>
            <a:headEnd/>
            <a:tailEnd/>
          </a:ln>
          <a:effectLst/>
        </p:spPr>
        <p:txBody>
          <a:bodyPr wrap="square">
            <a:spAutoFit/>
          </a:bodyPr>
          <a:lstStyle/>
          <a:p>
            <a:r>
              <a:rPr lang="en-US" sz="1800" dirty="0">
                <a:solidFill>
                  <a:srgbClr val="00FF00"/>
                </a:solidFill>
              </a:rPr>
              <a:t>In </a:t>
            </a:r>
            <a:r>
              <a:rPr lang="en-US" sz="1800" b="1" dirty="0">
                <a:solidFill>
                  <a:srgbClr val="00FF00"/>
                </a:solidFill>
              </a:rPr>
              <a:t>solid water</a:t>
            </a:r>
            <a:r>
              <a:rPr lang="en-US" sz="1800" dirty="0">
                <a:solidFill>
                  <a:srgbClr val="00FF00"/>
                </a:solidFill>
              </a:rPr>
              <a:t>, each water molecule is bonded to</a:t>
            </a:r>
          </a:p>
          <a:p>
            <a:r>
              <a:rPr lang="en-US" sz="1800" dirty="0">
                <a:solidFill>
                  <a:srgbClr val="00FF00"/>
                </a:solidFill>
              </a:rPr>
              <a:t>4 other water molecules and the bonds are farther </a:t>
            </a:r>
            <a:r>
              <a:rPr lang="en-US" sz="1800" dirty="0" smtClean="0">
                <a:solidFill>
                  <a:srgbClr val="00FF00"/>
                </a:solidFill>
              </a:rPr>
              <a:t>apart (2.76  A) </a:t>
            </a:r>
            <a:endParaRPr lang="en-US" sz="1800" dirty="0">
              <a:solidFill>
                <a:srgbClr val="00FF00"/>
              </a:solidFill>
            </a:endParaRPr>
          </a:p>
        </p:txBody>
      </p:sp>
      <p:sp>
        <p:nvSpPr>
          <p:cNvPr id="53255" name="Text Box 7"/>
          <p:cNvSpPr txBox="1">
            <a:spLocks noChangeArrowheads="1"/>
          </p:cNvSpPr>
          <p:nvPr/>
        </p:nvSpPr>
        <p:spPr bwMode="auto">
          <a:xfrm>
            <a:off x="1352550" y="1300163"/>
            <a:ext cx="1966383" cy="579437"/>
          </a:xfrm>
          <a:prstGeom prst="rect">
            <a:avLst/>
          </a:prstGeom>
          <a:noFill/>
          <a:ln w="9525">
            <a:noFill/>
            <a:miter lim="800000"/>
            <a:headEnd/>
            <a:tailEnd/>
          </a:ln>
          <a:effectLst/>
        </p:spPr>
        <p:txBody>
          <a:bodyPr wrap="square">
            <a:spAutoFit/>
          </a:bodyPr>
          <a:lstStyle/>
          <a:p>
            <a:r>
              <a:rPr lang="en-US" b="1">
                <a:solidFill>
                  <a:srgbClr val="FFFF00"/>
                </a:solidFill>
              </a:rPr>
              <a:t>Density</a:t>
            </a:r>
          </a:p>
        </p:txBody>
      </p:sp>
      <p:sp>
        <p:nvSpPr>
          <p:cNvPr id="53256" name="Text Box 8"/>
          <p:cNvSpPr txBox="1">
            <a:spLocks noChangeArrowheads="1"/>
          </p:cNvSpPr>
          <p:nvPr/>
        </p:nvSpPr>
        <p:spPr bwMode="auto">
          <a:xfrm>
            <a:off x="1176338" y="4810125"/>
            <a:ext cx="7967662" cy="915988"/>
          </a:xfrm>
          <a:prstGeom prst="rect">
            <a:avLst/>
          </a:prstGeom>
          <a:noFill/>
          <a:ln w="9525">
            <a:noFill/>
            <a:miter lim="800000"/>
            <a:headEnd/>
            <a:tailEnd/>
          </a:ln>
          <a:effectLst/>
        </p:spPr>
        <p:txBody>
          <a:bodyPr wrap="square">
            <a:spAutoFit/>
          </a:bodyPr>
          <a:lstStyle/>
          <a:p>
            <a:r>
              <a:rPr lang="en-US" sz="1800" dirty="0">
                <a:solidFill>
                  <a:srgbClr val="FFFF00"/>
                </a:solidFill>
              </a:rPr>
              <a:t>For the same amount (mass) of water molecules, the volume occupied</a:t>
            </a:r>
          </a:p>
          <a:p>
            <a:r>
              <a:rPr lang="en-US" sz="1800" dirty="0">
                <a:solidFill>
                  <a:srgbClr val="FFFF00"/>
                </a:solidFill>
              </a:rPr>
              <a:t>is greater for solid water compared to liquid water. Therefore, the density </a:t>
            </a:r>
          </a:p>
          <a:p>
            <a:r>
              <a:rPr lang="en-US" sz="1800" dirty="0">
                <a:solidFill>
                  <a:srgbClr val="FFFF00"/>
                </a:solidFill>
              </a:rPr>
              <a:t>of solid water is less than the density of liquid water.</a:t>
            </a:r>
          </a:p>
        </p:txBody>
      </p:sp>
      <p:sp>
        <p:nvSpPr>
          <p:cNvPr id="53257" name="Text Box 9"/>
          <p:cNvSpPr txBox="1">
            <a:spLocks noChangeArrowheads="1"/>
          </p:cNvSpPr>
          <p:nvPr/>
        </p:nvSpPr>
        <p:spPr bwMode="auto">
          <a:xfrm>
            <a:off x="3292475" y="1196975"/>
            <a:ext cx="2397125" cy="830997"/>
          </a:xfrm>
          <a:prstGeom prst="rect">
            <a:avLst/>
          </a:prstGeom>
          <a:noFill/>
          <a:ln w="9525">
            <a:noFill/>
            <a:miter lim="800000"/>
            <a:headEnd/>
            <a:tailEnd/>
          </a:ln>
          <a:effectLst/>
        </p:spPr>
        <p:txBody>
          <a:bodyPr wrap="square">
            <a:spAutoFit/>
          </a:bodyPr>
          <a:lstStyle/>
          <a:p>
            <a:r>
              <a:rPr lang="en-US" sz="2400" b="1" u="sng" dirty="0">
                <a:solidFill>
                  <a:srgbClr val="00FF00"/>
                </a:solidFill>
              </a:rPr>
              <a:t>M</a:t>
            </a:r>
            <a:r>
              <a:rPr lang="en-US" sz="2400" b="1" dirty="0">
                <a:solidFill>
                  <a:srgbClr val="00FF00"/>
                </a:solidFill>
              </a:rPr>
              <a:t>    (mass)</a:t>
            </a:r>
            <a:endParaRPr lang="en-US" sz="2400" b="1" u="sng" dirty="0">
              <a:solidFill>
                <a:srgbClr val="00FF00"/>
              </a:solidFill>
            </a:endParaRPr>
          </a:p>
          <a:p>
            <a:r>
              <a:rPr lang="en-US" sz="2400" b="1" dirty="0">
                <a:solidFill>
                  <a:srgbClr val="00FF00"/>
                </a:solidFill>
              </a:rPr>
              <a:t>V   (volume)</a:t>
            </a:r>
          </a:p>
        </p:txBody>
      </p:sp>
      <p:sp>
        <p:nvSpPr>
          <p:cNvPr id="53258" name="Text Box 10"/>
          <p:cNvSpPr txBox="1">
            <a:spLocks noChangeArrowheads="1"/>
          </p:cNvSpPr>
          <p:nvPr/>
        </p:nvSpPr>
        <p:spPr bwMode="auto">
          <a:xfrm>
            <a:off x="704850" y="455613"/>
            <a:ext cx="1312863" cy="579437"/>
          </a:xfrm>
          <a:prstGeom prst="rect">
            <a:avLst/>
          </a:prstGeom>
          <a:noFill/>
          <a:ln w="9525">
            <a:noFill/>
            <a:miter lim="800000"/>
            <a:headEnd/>
            <a:tailEnd/>
          </a:ln>
          <a:effectLst/>
        </p:spPr>
        <p:txBody>
          <a:bodyPr wrap="none">
            <a:spAutoFit/>
          </a:bodyPr>
          <a:lstStyle/>
          <a:p>
            <a:r>
              <a:rPr lang="en-US" b="1" u="sng"/>
              <a:t>Water</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3250"/>
                                        </p:tgtEl>
                                        <p:attrNameLst>
                                          <p:attrName>style.visibility</p:attrName>
                                        </p:attrNameLst>
                                      </p:cBhvr>
                                      <p:to>
                                        <p:strVal val="visible"/>
                                      </p:to>
                                    </p:set>
                                    <p:animEffect transition="in" filter="fade">
                                      <p:cBhvr>
                                        <p:cTn id="7" dur="2000"/>
                                        <p:tgtEl>
                                          <p:spTgt spid="532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3254"/>
                                        </p:tgtEl>
                                        <p:attrNameLst>
                                          <p:attrName>style.visibility</p:attrName>
                                        </p:attrNameLst>
                                      </p:cBhvr>
                                      <p:to>
                                        <p:strVal val="visible"/>
                                      </p:to>
                                    </p:set>
                                    <p:animEffect transition="in" filter="fade">
                                      <p:cBhvr>
                                        <p:cTn id="12" dur="2000"/>
                                        <p:tgtEl>
                                          <p:spTgt spid="5325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3256"/>
                                        </p:tgtEl>
                                        <p:attrNameLst>
                                          <p:attrName>style.visibility</p:attrName>
                                        </p:attrNameLst>
                                      </p:cBhvr>
                                      <p:to>
                                        <p:strVal val="visible"/>
                                      </p:to>
                                    </p:set>
                                    <p:animEffect transition="in" filter="fade">
                                      <p:cBhvr>
                                        <p:cTn id="17" dur="2000"/>
                                        <p:tgtEl>
                                          <p:spTgt spid="532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p:bldP spid="53254" grpId="0"/>
      <p:bldP spid="5325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ice"/>
          <p:cNvPicPr>
            <a:picLocks noChangeAspect="1" noChangeArrowheads="1"/>
          </p:cNvPicPr>
          <p:nvPr/>
        </p:nvPicPr>
        <p:blipFill>
          <a:blip r:embed="rId3" cstate="print"/>
          <a:srcRect/>
          <a:stretch>
            <a:fillRect/>
          </a:stretch>
        </p:blipFill>
        <p:spPr bwMode="auto">
          <a:xfrm>
            <a:off x="1055688" y="1308100"/>
            <a:ext cx="6770687" cy="3173413"/>
          </a:xfrm>
          <a:prstGeom prst="rect">
            <a:avLst/>
          </a:prstGeom>
          <a:noFill/>
        </p:spPr>
      </p:pic>
      <p:sp>
        <p:nvSpPr>
          <p:cNvPr id="55299" name="Rectangle 3"/>
          <p:cNvSpPr>
            <a:spLocks noChangeArrowheads="1"/>
          </p:cNvSpPr>
          <p:nvPr/>
        </p:nvSpPr>
        <p:spPr bwMode="auto">
          <a:xfrm>
            <a:off x="1149350" y="3879850"/>
            <a:ext cx="1739900" cy="474663"/>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55300" name="Rectangle 4"/>
          <p:cNvSpPr>
            <a:spLocks noChangeArrowheads="1"/>
          </p:cNvSpPr>
          <p:nvPr/>
        </p:nvSpPr>
        <p:spPr bwMode="auto">
          <a:xfrm>
            <a:off x="5943600" y="4014788"/>
            <a:ext cx="1739900" cy="422275"/>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55301" name="Text Box 5"/>
          <p:cNvSpPr txBox="1">
            <a:spLocks noChangeArrowheads="1"/>
          </p:cNvSpPr>
          <p:nvPr/>
        </p:nvSpPr>
        <p:spPr bwMode="auto">
          <a:xfrm>
            <a:off x="5822949" y="758825"/>
            <a:ext cx="2880783" cy="457200"/>
          </a:xfrm>
          <a:prstGeom prst="rect">
            <a:avLst/>
          </a:prstGeom>
          <a:noFill/>
          <a:ln w="9525">
            <a:noFill/>
            <a:miter lim="800000"/>
            <a:headEnd/>
            <a:tailEnd/>
          </a:ln>
          <a:effectLst/>
        </p:spPr>
        <p:txBody>
          <a:bodyPr wrap="square">
            <a:spAutoFit/>
          </a:bodyPr>
          <a:lstStyle/>
          <a:p>
            <a:r>
              <a:rPr lang="en-US" sz="2400" b="1" dirty="0"/>
              <a:t>High density </a:t>
            </a:r>
          </a:p>
        </p:txBody>
      </p:sp>
      <p:sp>
        <p:nvSpPr>
          <p:cNvPr id="55302" name="Text Box 6"/>
          <p:cNvSpPr txBox="1">
            <a:spLocks noChangeArrowheads="1"/>
          </p:cNvSpPr>
          <p:nvPr/>
        </p:nvSpPr>
        <p:spPr bwMode="auto">
          <a:xfrm>
            <a:off x="1033463" y="787400"/>
            <a:ext cx="2556404" cy="457200"/>
          </a:xfrm>
          <a:prstGeom prst="rect">
            <a:avLst/>
          </a:prstGeom>
          <a:noFill/>
          <a:ln w="9525">
            <a:noFill/>
            <a:miter lim="800000"/>
            <a:headEnd/>
            <a:tailEnd/>
          </a:ln>
          <a:effectLst/>
        </p:spPr>
        <p:txBody>
          <a:bodyPr wrap="square">
            <a:spAutoFit/>
          </a:bodyPr>
          <a:lstStyle/>
          <a:p>
            <a:r>
              <a:rPr lang="en-US" sz="2400" b="1" dirty="0"/>
              <a:t>Low density </a:t>
            </a:r>
          </a:p>
        </p:txBody>
      </p:sp>
      <p:sp>
        <p:nvSpPr>
          <p:cNvPr id="55303" name="Text Box 7"/>
          <p:cNvSpPr txBox="1">
            <a:spLocks noChangeArrowheads="1"/>
          </p:cNvSpPr>
          <p:nvPr/>
        </p:nvSpPr>
        <p:spPr bwMode="auto">
          <a:xfrm>
            <a:off x="5489575" y="4589463"/>
            <a:ext cx="2807758" cy="701675"/>
          </a:xfrm>
          <a:prstGeom prst="rect">
            <a:avLst/>
          </a:prstGeom>
          <a:noFill/>
          <a:ln w="9525">
            <a:noFill/>
            <a:miter lim="800000"/>
            <a:headEnd/>
            <a:tailEnd/>
          </a:ln>
          <a:effectLst/>
        </p:spPr>
        <p:txBody>
          <a:bodyPr wrap="square">
            <a:spAutoFit/>
          </a:bodyPr>
          <a:lstStyle/>
          <a:p>
            <a:pPr algn="ctr"/>
            <a:r>
              <a:rPr lang="en-US" sz="2000" b="1" dirty="0">
                <a:solidFill>
                  <a:srgbClr val="00FF00"/>
                </a:solidFill>
              </a:rPr>
              <a:t>More molecules</a:t>
            </a:r>
          </a:p>
          <a:p>
            <a:pPr algn="ctr"/>
            <a:r>
              <a:rPr lang="en-US" sz="2000" b="1" dirty="0">
                <a:solidFill>
                  <a:srgbClr val="00FF00"/>
                </a:solidFill>
              </a:rPr>
              <a:t>In a given volume</a:t>
            </a:r>
          </a:p>
        </p:txBody>
      </p:sp>
      <p:sp>
        <p:nvSpPr>
          <p:cNvPr id="55304" name="Text Box 8"/>
          <p:cNvSpPr txBox="1">
            <a:spLocks noChangeArrowheads="1"/>
          </p:cNvSpPr>
          <p:nvPr/>
        </p:nvSpPr>
        <p:spPr bwMode="auto">
          <a:xfrm>
            <a:off x="963613" y="4618038"/>
            <a:ext cx="2795587" cy="701675"/>
          </a:xfrm>
          <a:prstGeom prst="rect">
            <a:avLst/>
          </a:prstGeom>
          <a:noFill/>
          <a:ln w="9525">
            <a:noFill/>
            <a:miter lim="800000"/>
            <a:headEnd/>
            <a:tailEnd/>
          </a:ln>
          <a:effectLst/>
        </p:spPr>
        <p:txBody>
          <a:bodyPr wrap="square">
            <a:spAutoFit/>
          </a:bodyPr>
          <a:lstStyle/>
          <a:p>
            <a:pPr algn="ctr"/>
            <a:r>
              <a:rPr lang="en-US" sz="2000" b="1" dirty="0">
                <a:solidFill>
                  <a:srgbClr val="00FF00"/>
                </a:solidFill>
              </a:rPr>
              <a:t>Fewer molecules</a:t>
            </a:r>
          </a:p>
          <a:p>
            <a:pPr algn="ctr"/>
            <a:r>
              <a:rPr lang="en-US" sz="2000" b="1" dirty="0">
                <a:solidFill>
                  <a:srgbClr val="00FF00"/>
                </a:solidFill>
              </a:rPr>
              <a:t>In a given volume</a:t>
            </a:r>
          </a:p>
        </p:txBody>
      </p:sp>
      <p:sp>
        <p:nvSpPr>
          <p:cNvPr id="55305" name="Rectangle 9"/>
          <p:cNvSpPr>
            <a:spLocks noChangeArrowheads="1"/>
          </p:cNvSpPr>
          <p:nvPr/>
        </p:nvSpPr>
        <p:spPr bwMode="auto">
          <a:xfrm>
            <a:off x="1711325" y="5655733"/>
            <a:ext cx="5637742" cy="369332"/>
          </a:xfrm>
          <a:prstGeom prst="rect">
            <a:avLst/>
          </a:prstGeom>
          <a:noFill/>
          <a:ln w="9525">
            <a:noFill/>
            <a:miter lim="800000"/>
            <a:headEnd/>
            <a:tailEnd/>
          </a:ln>
          <a:effectLst/>
        </p:spPr>
        <p:txBody>
          <a:bodyPr wrap="square">
            <a:spAutoFit/>
          </a:bodyPr>
          <a:lstStyle/>
          <a:p>
            <a:r>
              <a:rPr lang="en-US" sz="1800" dirty="0">
                <a:solidFill>
                  <a:srgbClr val="FFFF00"/>
                </a:solidFill>
              </a:rPr>
              <a:t>The density of pure water at 25</a:t>
            </a:r>
            <a:r>
              <a:rPr lang="en-US" sz="1800" baseline="30000" dirty="0">
                <a:solidFill>
                  <a:srgbClr val="FFFF00"/>
                </a:solidFill>
              </a:rPr>
              <a:t>o</a:t>
            </a:r>
            <a:r>
              <a:rPr lang="en-US" sz="1800" dirty="0">
                <a:solidFill>
                  <a:srgbClr val="FFFF00"/>
                </a:solidFill>
              </a:rPr>
              <a:t>C is 0.997 g/</a:t>
            </a:r>
            <a:r>
              <a:rPr lang="en-US" sz="1800" dirty="0" err="1">
                <a:solidFill>
                  <a:srgbClr val="FFFF00"/>
                </a:solidFill>
              </a:rPr>
              <a:t>mL.</a:t>
            </a:r>
            <a:endParaRPr lang="en-US" sz="1800" dirty="0">
              <a:solidFill>
                <a:srgbClr val="FFFF00"/>
              </a:solidFill>
            </a:endParaRPr>
          </a:p>
        </p:txBody>
      </p:sp>
      <p:sp>
        <p:nvSpPr>
          <p:cNvPr id="55306" name="Rectangle 10"/>
          <p:cNvSpPr>
            <a:spLocks noChangeArrowheads="1"/>
          </p:cNvSpPr>
          <p:nvPr/>
        </p:nvSpPr>
        <p:spPr bwMode="auto">
          <a:xfrm>
            <a:off x="2078038" y="6113463"/>
            <a:ext cx="5791200" cy="366712"/>
          </a:xfrm>
          <a:prstGeom prst="rect">
            <a:avLst/>
          </a:prstGeom>
          <a:noFill/>
          <a:ln w="9525">
            <a:noFill/>
            <a:miter lim="800000"/>
            <a:headEnd/>
            <a:tailEnd/>
          </a:ln>
          <a:effectLst/>
        </p:spPr>
        <p:txBody>
          <a:bodyPr>
            <a:spAutoFit/>
          </a:bodyPr>
          <a:lstStyle/>
          <a:p>
            <a:r>
              <a:rPr lang="en-US" sz="1800" dirty="0">
                <a:solidFill>
                  <a:srgbClr val="FFFF00"/>
                </a:solidFill>
              </a:rPr>
              <a:t>The density of ice at 0</a:t>
            </a:r>
            <a:r>
              <a:rPr lang="en-US" sz="1800" baseline="30000" dirty="0">
                <a:solidFill>
                  <a:srgbClr val="FFFF00"/>
                </a:solidFill>
              </a:rPr>
              <a:t>o</a:t>
            </a:r>
            <a:r>
              <a:rPr lang="en-US" sz="1800" dirty="0">
                <a:solidFill>
                  <a:srgbClr val="FFFF00"/>
                </a:solidFill>
              </a:rPr>
              <a:t>C is 0.917 g/</a:t>
            </a:r>
            <a:r>
              <a:rPr lang="en-US" sz="1800" dirty="0" err="1">
                <a:solidFill>
                  <a:srgbClr val="FFFF00"/>
                </a:solidFill>
              </a:rPr>
              <a:t>mL.</a:t>
            </a:r>
            <a:endParaRPr lang="en-US" sz="1800" dirty="0">
              <a:solidFill>
                <a:srgbClr val="FFFF00"/>
              </a:solidFill>
            </a:endParaRPr>
          </a:p>
        </p:txBody>
      </p:sp>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hlinkClick r:id="rId3"/>
          </p:cNvPr>
          <p:cNvSpPr>
            <a:spLocks noChangeArrowheads="1"/>
          </p:cNvSpPr>
          <p:nvPr/>
        </p:nvSpPr>
        <p:spPr bwMode="auto">
          <a:xfrm>
            <a:off x="1246188" y="5556250"/>
            <a:ext cx="6915679" cy="404283"/>
          </a:xfrm>
          <a:prstGeom prst="rect">
            <a:avLst/>
          </a:prstGeom>
          <a:noFill/>
          <a:ln w="9525">
            <a:noFill/>
            <a:miter lim="800000"/>
            <a:headEnd/>
            <a:tailEnd/>
          </a:ln>
          <a:effectLst/>
        </p:spPr>
        <p:txBody>
          <a:bodyPr wrap="square">
            <a:spAutoFit/>
          </a:bodyPr>
          <a:lstStyle/>
          <a:p>
            <a:r>
              <a:rPr lang="en-US" sz="2000" dirty="0">
                <a:solidFill>
                  <a:srgbClr val="00FF00"/>
                </a:solidFill>
              </a:rPr>
              <a:t>http://www.youtube.com/watch?v=SVR7tfsjPO0&amp;NR=1</a:t>
            </a:r>
          </a:p>
        </p:txBody>
      </p:sp>
      <p:pic>
        <p:nvPicPr>
          <p:cNvPr id="54275" name="Picture 3" descr="Frozen by vitroids."/>
          <p:cNvPicPr>
            <a:picLocks noChangeAspect="1" noChangeArrowheads="1"/>
          </p:cNvPicPr>
          <p:nvPr/>
        </p:nvPicPr>
        <p:blipFill>
          <a:blip r:embed="rId4" cstate="print"/>
          <a:srcRect/>
          <a:stretch>
            <a:fillRect/>
          </a:stretch>
        </p:blipFill>
        <p:spPr bwMode="auto">
          <a:xfrm>
            <a:off x="6232525" y="1416050"/>
            <a:ext cx="2722563" cy="2722563"/>
          </a:xfrm>
          <a:prstGeom prst="rect">
            <a:avLst/>
          </a:prstGeom>
          <a:noFill/>
        </p:spPr>
      </p:pic>
      <p:pic>
        <p:nvPicPr>
          <p:cNvPr id="54276" name="Picture 4" descr="ice3"/>
          <p:cNvPicPr>
            <a:picLocks noChangeAspect="1" noChangeArrowheads="1"/>
          </p:cNvPicPr>
          <p:nvPr/>
        </p:nvPicPr>
        <p:blipFill>
          <a:blip r:embed="rId5" cstate="print"/>
          <a:srcRect/>
          <a:stretch>
            <a:fillRect/>
          </a:stretch>
        </p:blipFill>
        <p:spPr bwMode="auto">
          <a:xfrm>
            <a:off x="3275013" y="1328738"/>
            <a:ext cx="2813050" cy="2906712"/>
          </a:xfrm>
          <a:prstGeom prst="rect">
            <a:avLst/>
          </a:prstGeom>
          <a:noFill/>
        </p:spPr>
      </p:pic>
      <p:pic>
        <p:nvPicPr>
          <p:cNvPr id="54277" name="Picture 5" descr="Szalewiczfiglg"/>
          <p:cNvPicPr>
            <a:picLocks noChangeAspect="1" noChangeArrowheads="1"/>
          </p:cNvPicPr>
          <p:nvPr/>
        </p:nvPicPr>
        <p:blipFill>
          <a:blip r:embed="rId6" cstate="print"/>
          <a:srcRect l="54596" t="51167" r="-262"/>
          <a:stretch>
            <a:fillRect/>
          </a:stretch>
        </p:blipFill>
        <p:spPr bwMode="auto">
          <a:xfrm>
            <a:off x="427038" y="1447800"/>
            <a:ext cx="2600325" cy="2781300"/>
          </a:xfrm>
          <a:prstGeom prst="rect">
            <a:avLst/>
          </a:prstGeom>
          <a:noFill/>
        </p:spPr>
      </p:pic>
      <p:sp>
        <p:nvSpPr>
          <p:cNvPr id="54278" name="Text Box 6"/>
          <p:cNvSpPr txBox="1">
            <a:spLocks noChangeArrowheads="1"/>
          </p:cNvSpPr>
          <p:nvPr/>
        </p:nvSpPr>
        <p:spPr bwMode="auto">
          <a:xfrm>
            <a:off x="1209675" y="835025"/>
            <a:ext cx="1414992" cy="457200"/>
          </a:xfrm>
          <a:prstGeom prst="rect">
            <a:avLst/>
          </a:prstGeom>
          <a:noFill/>
          <a:ln w="9525">
            <a:noFill/>
            <a:miter lim="800000"/>
            <a:headEnd/>
            <a:tailEnd/>
          </a:ln>
          <a:effectLst/>
        </p:spPr>
        <p:txBody>
          <a:bodyPr wrap="square">
            <a:spAutoFit/>
          </a:bodyPr>
          <a:lstStyle/>
          <a:p>
            <a:r>
              <a:rPr lang="en-US" sz="2400" dirty="0">
                <a:solidFill>
                  <a:srgbClr val="00FF00"/>
                </a:solidFill>
              </a:rPr>
              <a:t>Liquid</a:t>
            </a:r>
          </a:p>
        </p:txBody>
      </p:sp>
      <p:sp>
        <p:nvSpPr>
          <p:cNvPr id="54279" name="Text Box 7"/>
          <p:cNvSpPr txBox="1">
            <a:spLocks noChangeArrowheads="1"/>
          </p:cNvSpPr>
          <p:nvPr/>
        </p:nvSpPr>
        <p:spPr bwMode="auto">
          <a:xfrm>
            <a:off x="4927600" y="817563"/>
            <a:ext cx="2946400" cy="457200"/>
          </a:xfrm>
          <a:prstGeom prst="rect">
            <a:avLst/>
          </a:prstGeom>
          <a:noFill/>
          <a:ln w="9525">
            <a:noFill/>
            <a:miter lim="800000"/>
            <a:headEnd/>
            <a:tailEnd/>
          </a:ln>
          <a:effectLst/>
        </p:spPr>
        <p:txBody>
          <a:bodyPr wrap="square">
            <a:spAutoFit/>
          </a:bodyPr>
          <a:lstStyle/>
          <a:p>
            <a:r>
              <a:rPr lang="en-US" sz="2400" dirty="0">
                <a:solidFill>
                  <a:srgbClr val="00FF00"/>
                </a:solidFill>
              </a:rPr>
              <a:t>Crystalline Ice</a:t>
            </a:r>
          </a:p>
        </p:txBody>
      </p:sp>
      <p:sp>
        <p:nvSpPr>
          <p:cNvPr id="54280" name="Text Box 8"/>
          <p:cNvSpPr txBox="1">
            <a:spLocks noChangeArrowheads="1"/>
          </p:cNvSpPr>
          <p:nvPr/>
        </p:nvSpPr>
        <p:spPr bwMode="auto">
          <a:xfrm>
            <a:off x="3667125" y="230188"/>
            <a:ext cx="1371600" cy="519112"/>
          </a:xfrm>
          <a:prstGeom prst="rect">
            <a:avLst/>
          </a:prstGeom>
          <a:noFill/>
          <a:ln w="9525">
            <a:noFill/>
            <a:miter lim="800000"/>
            <a:headEnd/>
            <a:tailEnd/>
          </a:ln>
          <a:effectLst/>
        </p:spPr>
        <p:txBody>
          <a:bodyPr wrap="none">
            <a:spAutoFit/>
          </a:bodyPr>
          <a:lstStyle/>
          <a:p>
            <a:r>
              <a:rPr lang="en-US" sz="2800" u="sng"/>
              <a:t>Density</a:t>
            </a:r>
          </a:p>
        </p:txBody>
      </p:sp>
      <p:sp>
        <p:nvSpPr>
          <p:cNvPr id="54281" name="Text Box 9"/>
          <p:cNvSpPr txBox="1">
            <a:spLocks noChangeArrowheads="1"/>
          </p:cNvSpPr>
          <p:nvPr/>
        </p:nvSpPr>
        <p:spPr bwMode="auto">
          <a:xfrm>
            <a:off x="2929467" y="4330700"/>
            <a:ext cx="6214533" cy="976313"/>
          </a:xfrm>
          <a:prstGeom prst="rect">
            <a:avLst/>
          </a:prstGeom>
          <a:noFill/>
          <a:ln w="9525">
            <a:noFill/>
            <a:miter lim="800000"/>
            <a:headEnd/>
            <a:tailEnd/>
          </a:ln>
          <a:effectLst/>
        </p:spPr>
        <p:txBody>
          <a:bodyPr wrap="square">
            <a:spAutoFit/>
          </a:bodyPr>
          <a:lstStyle/>
          <a:p>
            <a:pPr algn="ctr"/>
            <a:r>
              <a:rPr lang="en-US" sz="2000" b="1" dirty="0">
                <a:solidFill>
                  <a:srgbClr val="FFFF00"/>
                </a:solidFill>
              </a:rPr>
              <a:t>Stable hydrogen bonds yield </a:t>
            </a:r>
          </a:p>
          <a:p>
            <a:pPr algn="ctr"/>
            <a:r>
              <a:rPr lang="en-US" sz="2000" b="1" dirty="0">
                <a:solidFill>
                  <a:srgbClr val="FFFF00"/>
                </a:solidFill>
              </a:rPr>
              <a:t>Fixed distances between molecules</a:t>
            </a:r>
          </a:p>
          <a:p>
            <a:pPr algn="ctr"/>
            <a:r>
              <a:rPr lang="en-US" sz="1800" b="1" dirty="0">
                <a:solidFill>
                  <a:srgbClr val="00FF00"/>
                </a:solidFill>
              </a:rPr>
              <a:t>(same number of molecules occupy a larger volume)</a:t>
            </a:r>
          </a:p>
        </p:txBody>
      </p:sp>
      <p:sp>
        <p:nvSpPr>
          <p:cNvPr id="54282" name="Text Box 10"/>
          <p:cNvSpPr txBox="1">
            <a:spLocks noChangeArrowheads="1"/>
          </p:cNvSpPr>
          <p:nvPr/>
        </p:nvSpPr>
        <p:spPr bwMode="auto">
          <a:xfrm>
            <a:off x="592138" y="4352925"/>
            <a:ext cx="2675995" cy="701675"/>
          </a:xfrm>
          <a:prstGeom prst="rect">
            <a:avLst/>
          </a:prstGeom>
          <a:noFill/>
          <a:ln w="9525">
            <a:noFill/>
            <a:miter lim="800000"/>
            <a:headEnd/>
            <a:tailEnd/>
          </a:ln>
          <a:effectLst/>
        </p:spPr>
        <p:txBody>
          <a:bodyPr wrap="square">
            <a:spAutoFit/>
          </a:bodyPr>
          <a:lstStyle/>
          <a:p>
            <a:pPr algn="ctr"/>
            <a:r>
              <a:rPr lang="en-US" sz="2000" b="1" dirty="0">
                <a:solidFill>
                  <a:srgbClr val="FFFF00"/>
                </a:solidFill>
              </a:rPr>
              <a:t>Hydrogen bonds</a:t>
            </a:r>
          </a:p>
          <a:p>
            <a:pPr algn="ctr"/>
            <a:r>
              <a:rPr lang="en-US" sz="2000" b="1" dirty="0">
                <a:solidFill>
                  <a:srgbClr val="FFFF00"/>
                </a:solidFill>
              </a:rPr>
              <a:t>Break and re-form</a:t>
            </a:r>
          </a:p>
        </p:txBody>
      </p:sp>
      <p:sp>
        <p:nvSpPr>
          <p:cNvPr id="54283" name="Text Box 11"/>
          <p:cNvSpPr txBox="1">
            <a:spLocks noChangeArrowheads="1"/>
          </p:cNvSpPr>
          <p:nvPr/>
        </p:nvSpPr>
        <p:spPr bwMode="auto">
          <a:xfrm>
            <a:off x="2349500" y="6110288"/>
            <a:ext cx="4237567" cy="519112"/>
          </a:xfrm>
          <a:prstGeom prst="rect">
            <a:avLst/>
          </a:prstGeom>
          <a:noFill/>
          <a:ln w="9525">
            <a:noFill/>
            <a:miter lim="800000"/>
            <a:headEnd/>
            <a:tailEnd/>
          </a:ln>
          <a:effectLst/>
        </p:spPr>
        <p:txBody>
          <a:bodyPr wrap="square">
            <a:spAutoFit/>
          </a:bodyPr>
          <a:lstStyle/>
          <a:p>
            <a:r>
              <a:rPr lang="en-US" sz="2800">
                <a:solidFill>
                  <a:srgbClr val="FFFF00"/>
                </a:solidFill>
              </a:rPr>
              <a:t>Why is this important?</a:t>
            </a:r>
          </a:p>
        </p:txBody>
      </p:sp>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THEME_BG_IMAGE" val=""/>
  <p:tag name="MMPROD_12906PHOTO" val="/9j/4AAQSkZJRgABAQAAAQABAAD/2wBDAAMCAgMCAgMDAwMEAwMEBQgFBQQEBQoHBwYIDAoMDAsKCwsNDhIQDQ4RDgsLEBYQERMUFRUVDA8XGBYUGBIUFRT/2wBDAQMEBAUEBQkFBQkUDQsNFBQUFBQUFBQUFBQUFBQUFBQUFBQUFBQUFBQUFBQUFBQUFBQUFBQUFBQUFBQUFBQUFBT/wAARCAGwAS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0e78Np997fZWHe+F7C5j/AH1vvrY0Txn5f7m5/eQt/wB8Vt3+iQalB51tX9J+1q0JWnp5n5byR+weI+JPD8ugX/2mx8xE/uVseE/iXe6RqHk3Mcjw/J/vJXcXFm/l+TNH5if9NK5fWPCkMsn2mz/g+8n8aV7McVSxMPZV1fzKhzQ+E9q8P31l4osftNhcb3/iT+P8q0vsaxSfPJsdP4K8i8L3EukSR3NtJ5c1eixeJItft/n/AHF7XxWLwk6M/c1iehCceQr6xsj+f/V1zclx5Unyfc31Y1SRov8Alp5lc3JqCfx16eGo+4Zc5uSf9dP89K6DR5Elj2PXJ6feJJ+5f/vutyzj+zSf+z1niIfZNecuapo6y/8AAK4/VPDf8cP+Wr0i3kST/fSo/scVz/yzrmpYqVADw/WPD6XNnIj/AH68n1zQ3tpJN9fVmseE18v5P9TLXk/iPwf5n7l4/L2V9nlmaR7nPOB4fcWflf8ATSq/2f8A66V2moeG3tvMR4/L2fx1h3Gn/wDTOvtYYiFQx5zD+z//ABDUfZ/3laklm9R/Y/8AV1085nzmX9n83/ppRJbp5nyfvK1Ps/7v5/8AgNElnRzhzmP9nSOo/IWtSSzeo/s/8Dx1rzhzmfJbp/HUf2fyq1Ps/wDf/eUv2f8A7aUc5pzmd9n/AHn/AD0SiS38r5K1Psf9+j7HRzmfOZccf/TOtGOOL/nnT/7P/v1J/Z7/AMdE5hzkf2xIo9nl/c/jqT+1JY/uR+XUkdn/AN8VJHpdY+4Z+2K/9p3H3PMk2VH5ksv35K2I9Lfy6l/suo54IftTGjj/APH6uR9auR6PVy30N5a5p1oBzFe3keX/AHK6jQ7xLKTf5f8AsVY0fQ7fy63P7LST/Ux7NlfOY3HYeEWdNLA1a8vhJPAmsaV4wt44ba48i9/hR67zw/qF1ol59jvPuf8Aj9fCfgPVNYsbe32Sf6n/AFU38e2vsL4WfEeL4g6XHpGsx+XqkSfu7z/npXxtOOLlQviY82mrX5nqY3L/AGf7yn9x6leW8WpQ7/L8x64fUI30243/ANyuws7d7e48n+P7n99HqvrGkJH9+P5HrOjU5JcvQ8U4O41OWKT/AFeyug0DULeTy/4H/uSVl3mn+Z9z95RZ6f8AvP8AV+Z/er1p8k4D5zp/ECNLB5qf8CSuA1DzY5P+eif367i3t5f3fnSeZWPrGl/ZvnSP5HrLCTjT9xhOZT8P3n7zZNXeaXcJ/qX/AOA15vbyPFJ8/wDq3/jroNPvHl+T95Hs+7TxdHn1NITO0kuHtv8AgFSWeseXJv8A9ZWH/aDyx/vv3b1H5n7yvG+r3+I15z0i3+z6lb/uf++K5vxJ4PS+j/1fzpWXpeqPbSb/ADK7jS9civY40m+//C9eXKNXCT54G/uzPB/Enhd/3n7v7n3q871TQ3ir7E1DwXZ6l86/x15v4k+E7x+Y6fvE/wCmdfU5fn1P4JuxxTpSgfM9xpflyf6v/wCzqCSz/wC2len654LltpJP3dc3/Y/l19rRx0KkfiMDk/7P/wCmtEmn11n9l1HJpePn8uun6wYnHyWf8aVH/Z9dhJpb1Xk0utIYgDk/sdSR2b10n9lv/wDE1JHp/wC8rX6yM5v+z/KqxHp9dJb6Y3l1Yj0tP+B1zSxIjk/7L/7Z1Jb6P/wCuw/sv+5ViPS/+mdZyxYHLxaR/cjkq5b6R/0z/wAtXWW+h+Z5n7v5K3NH8KfafneP5K8+rj4w3A8/j0N5JPkq5H4fb7leqW/hNP4I/LRKsSaGkfyQ/c/i/wBuvIrZzGmdNHD1K8uSJ5ePD8UXmO/8H3kjqOz09JI438uvQLjQ/MkuN/8Ax6onyp/z03Vn3Fv9m8v93/B81fBZnxPKfuU2fYYLLKVD356sx7PT4v4497/wpJVySP7N/wAs/uVTt7h5JP8AbT7tan2hJbfZ/B/C/wDGntX5niM1xHPLmk7PofRQhSXvQPl/wno/27S7eaGP/e8v/lnX0R8K/hxLHcW99D8/3K87+Gdnb6TefZrn7j/d/wB6vXI/Hlv4Xjkms5P9iVP7jL7V++08Y6mH+rYfWS0Z8tj5y+R6/q+nJa2ccz/fRK8y8YfEJLZJLR5PL3/df/aridY+Pj337l/uf+zV5n4k8Yf23J/q6zwmXOk/9pPMo4Sc5c3Q7zS/Glx/aG9/+BJXo+l+J7K58tNn36+eND+0XtxGkP33r3z4d+D5ZY43m+/XpYulSp0ueWheJpQgdpb2/wBpj3wx/cq5caf9ps5E8v8A7+V0Fnp6W0exP+BVHcf6N5myvjPrF5e6eVyHl9xo7yf8s/n/AIkrQ0ez8uSugvLNLn/ln89SW9n5UdelLF88DAk/s9LmPZ/rKp3GjpF8n/jlaFvvj/1P/Aa1INP+2x/P+8rzvbSh1Og5OON4vv1oafI8fyV1FvocUkmz95Ukngt7KPzk+5WM8ZSfuyDkmR29w8cf+srQk1iX7Psf5/8AYqn9nfzPnqP7OnmV53JCZvzyMfXNL/tLzH+z+X/1zrzvW/B/l3G/y69ws7NJPkT/AIFVu58J2upW8kM0ezf/AB124fNPqvumMqXOfMEmkeV/yz+f+5Vf+zK9U8UeC5dEvNj/AHH+69YY0fH/ACz+5X11LMoVIc8WcU4HB/2ea3ND+HOseJLeSbTrPz0SvSPDfwj1jX/LdLfy0/6af/Wr1Pw38K/EXhO4juIfL8n+5Xk47iGnQjy0prn8zpo4ec/sux4v4Y/Zu13VrS4ub+2+ybP9Un9/8q4TxJ8P9Q8L3kkN5b+X/wDE1+gekamkml/JH5c/9ySvmv4xadq+o6vJNqNvGke/915f92vByniPF4nFyhWsonXi8JCjSjKDbPAI9L/uR1cj0d/+efzvXYW+h/vK6Tw34HfVrj/V7If4q+xrZjGnHmkzx+T2hwen+E7i+ePyY/MrbtfA723z3Mckaf3K97sPCVrotv8AJb72+/V630P7b8k1nv3/AHfMr5OtxDK/u7HbDCHgVvof9o3EcMMccMKV2On+F/Lt40hj+5Xpknw7S2/ffZ/LSo7izitrfYn7v+9XnVc4jV+A6IYSf8p53JpfmyfZk+5/E9Z+uWdvbWciJXoGqaXb22lyeT9/+J64fVLN72STZJ8n31evFxeLlWUeSVlfU+my3Dxp+/I5fVI/Nt7d0/jg2f8AfNc3rH+rt3/4A1dpqFnFbW8aeZ9z51/3e9cPeXHmySf3E+69fFYufLV92R7X2Tj9Q32V5In/AANakk1CKO3/ANZ5b/I/+NHiCT+//B92uT1TUE+x73k+e3dP++W4NeTiK0QPGJPjJFFb/af3ck6fdeq1v+0BFr8my5jkjuvufaY4/kkX0evP/BfwfutSjje5jk8h69g8P/CNLby3s7P7/wDy2kr9j4fyGtUksT7dx079Ox5s/ZfFM5u41TUNWuP3MckafxeZXWaHod3exxokcn9xnrtNL+F720kc15JXpHh+z0/RI9n7v/fr9bpU6WDh8TqS7s8utj4w9ylH5lz4V/DeLTY43vI/kf59/wDcr1DWPEGmaBZ7LaSPfXmfiT4pW+k2v2a2/eT/AMKR15PrHiC91u486aT/AG68iWEq46r7Ss7LsedTpzrz1PXLj4l3ttqG9JP9167TQ/iXaarHsvP3c6/Jvr530PT73X/kh+4n8deseE/AkVl89zJ89LF4HDwh72j8i6vJT9zc9QjuIr37n7ytCz/65/PVPS9Q0q2j8mH95On/AD0rpLOS3l+dPuP916+NrVeT3eVmUcPKceYrx2cV58iR+W//AI5Wnptn9muNk3ybqqahcRabZ+clSafqH9tW8mz93dIn/fa1wTlNwv0NaVL7J0kcdvbXEe/79dBb+Ve2+zy/k/irh9LuPL8tLmT5/vo8n93/AOtXcaPcW8nlp5n+9/wKvDxHunR7Ez5PC6b98MfyJ92uX1TS3trj+4n8VeufZ/N+/wDu/wDYrn/EmjvJ8/l/I/3qxw+Nlz8siKuH5I8xzdnB5fl7PuVckt3kj2f6vfVfT91tcfZn/wCAvXQR2b+X8n7yuirU5WYwhzmFfeH1vbf7NNH5iN/H/crO8L+F00/VJLW5t99tK+//AIEtd9p+nvL9/wDjrUk0dP3fk/fSuJ4/ki6V9zb6p9s2NDs7LTbCNLaOONKNf1OKxtN7yf7qVTs7eX92iSfJVu80f7TH/wA9P9+vnrR9rzTlc9S/ue4ecXkl7qUf/LTZv+5H8ny1h+JLL7bZ+TNHJIn9/wC+9ep6f4ZfzPn/ANTSyeF9PsvMd5P+AV7MMfSoyuunY4J4erUPB9P8FvL/AMs69I0fw/FptnH+7+f+FK7PT9P0qL50kjTf91Hkq7/Z9v8Aff8Ad08Vm06/uhSwPIc3p+hpc3Hz/c/irYvPEGleG7OSa5kjj8r+OjWNS0/SIds1xGn96vB/iJ4g/t+T/RpPPtf4fL+5XzmIxcZ+7za22PUo0eQ7TxJ8XrK4+RLiORPvqn3K8j+Inx0tNI0/7TD9/wDh/uV5n401B9N8zyfMnevn/wCIGoaxqX7l/M2J96vmvruI5uSMtD0YUYnvnh/9pR9XvJLN5PLgfemySuot/iRFLZyP5ke/7lfnxH40fRLyTf8Au5Ef79ej+H/ix5kfzyff+9Xo+2qxpcvR6mcP3Z9aXniyK9s/kk+//wB91zd5cReXsSvG9L8efx+ZWx/wnEXlxv5n365qU5fb6mkpnQeJLjyvLT+P/wBlryTxp4ke28yH++myuz1DxAl7b73++j7P+AsteR+MLxJPMf8A1lcc4c8+Y15yh8N/jB9mkjh/dxo/yV9B6f8AET7Nbxun2fZN/wB8f/Y1+fnz20m9P3de5/Ce4svFOnx2H9sSR3qf8u0kn/oNfqmWYqpSnyc6in32PNmfQlx8TLK5k2fZ9k3/AEzk+T8q5vUPEH264+SSSRP7n8dZen+E9MsZP9Jkkjd/kby69M8H6Polj5fkx73/AL8lfs+WKNKHPOo5S7LY87EcsPsXOTs9Lvb3y0ttPkk/25I66zQ/ho8skc1/J/wCvRP3X8EccaVHeSPFH+5+/XfPGTlpBWPHliJS93Yj8u30C3j8r93s+9WPeeMLjzP+eaJWXqGoSyXH777/ANys+O3WS4/ffvKzjSi/j1OuEDpI/EjyCN4fv7/v/fSvYPh3rFvL5kNzcfI6fckrxez0+WWPf/q0rsPD+oRaT5e+T94/8f8Au14Ga0oez9w7aXv+4e6Ryafq3+jfx11Gl+A7TTY/tNtH5iOnyzeZXh+h+NLSLUI3STzH3/fjr2TT/F9xqUf2aH/RN/zr5n3Pmr8+x3taPLGDdnuOFLfyMfVLy3+2R+dHHvt3+ab/AGW/hrU/sd7K885I5I0+fan8e1uf0q5qHh+3k0+PUrm3j875En8z+6tU9L8UWUujx6lc6hbzvM77Uj3f98/hXkSx0IT9nzdNTolD93zR7nUaf4gS2+/+8rqLe8t9St5N/l7Hrw/XPiBpVtebLOSOdLhPv+Z+lV/D/jS4tri4ea4j2J/B/s1m6NLEU/bUZL7zOHM5ckz1zUND/uR/7tV7OR4v3Lx+W9cHefGi3tvLhS4jk87/AMc9qr2fxI824+0vJ5f+35lZU5SnHlk1oafV4wke0W9v5Uf/AMbqxv8A3ez95vrzvT/jJoltb/vrjy9/yb62Lzxg4t/OeS38t/44/wCPd0rgqQlD356eZ0ch2mnyJ/0zjp2peILfTZI0eOSR3+7sr5V+Kn7YGlfDO4js0uI7u9uH+VPM+f8A2mrn7f8Aa80/VtLkvLy4jgnT5Nn+96V5UMTh51uST079AlHkPoPxH8UtTeHUEsEjtUh+Rf43ryTxR8VL3QNQt7y8vJPIfekvmSffXbz0ryO8/a88NW15cW1zJHB53+oeOT/WN6V5v48+Nmn6lrFul/cR2Ed3B5ME1x88SM3esMZj4e9Sw0Pnb8V3PRhbkR7p4o+Nlve3EiWGqRwWqbH3/c8xW/i3Guf0f9sCLRPMRNYkv0R9jeZJvR/9pc18F/Fj4mJrdx/ZWmySfZbf5JZo/wDlo3tXndvqF3bXHnJcSfJ/BW2Eo4ydL95O+ml1r63Oec/sxufqRJ8cLfxJHcfabzZ5r7/3lV9P8aRRybPM8v79fn3Z/FzUIpLeF/uJXplv8YLX7PH/AKZ86V5c8DVhL3upnKqfXFxqmmSXG+aSORE+TZXH+KLfR7mORIY/kf7z/wAdeHx/GS0vbP8A4/I4/wDtpWXH8eNPiuJEmuP96uOeBnPozSGIMP4wfDt/tH2m2/dwf3P+eleLySXGmybPM8vZXsGsfGCy1KzuIXk8z+7Xk+qXEV9JI6fcevYwEKsI+zqR0Xczqzj8RY0/xpqFl8nmeYlbEfxEuPL+fzI64+OPyqPLr0fq8P5Tm5z0yz+Kn+h3ELyfO+z5/wDdrD1TxZ9ukk/effrj/L/v0skdZ/VKQ/amfJHUdncS2V5Hc20nkTp86vHViopLevUFznrXh/8AaQ1Oyt47bXtPj1aD7jTR/JLXo/hf40aVc3kf2OSSSCZ/kT/nm1fLXl+XRHG8XzwySRulenh8dicN/Dm0RyH6IeH/ABoniS386z8vf9z/AFlaFxZ+I72PZ9nk2f8ATOOvif4Z/HTWPAHiSzv5o47+BH/e+Z9/bX6DaH8aNT8W6Tby6aLKC1mTfA8H3PpX6FlefVcR7jgudHFVw5xtn4D1iOOS5mj8iNPnb7RWXJ4g0rTY983+vT5GSP8AvVueJLfxRq0cnnSfJ/En3K8o8WafF4bs5NVvLiOSCF9l1DHJ8+1qjNc2rUZc3Mo9NDsow933z0OPxo+rybLOPyNn/fdU7jT72WTzprj7n76vnPUPjpFZXmzRI5JNn/LaT5KsaP8AGzVfEl5svLjy3T+CP7ki18l/bOI5VGp7yvv5GnufYPsjwv4w8P8AhLzJryTzNifc/wB7pXYWfxwlvY47bTbeOTyk3xTf89It2f0r4L1D4gJbW8iXN55bwvs/efP8tZf/AA0RqdlHHDYWfzxO/lTSf3W7V5k8zrVKnvRTSDkPrz4sftKahbSR2c2oeXa/fZI/kT5a8H8WftWW+kW95pulSXMifarh4PLk/heXIr5z8SeINT8W6hJearcee7/98VkRx+XH/wA86+f+p+0qyq1JavojSPwqJ3958ePGFzefabbUJLD+Nf4/vV0Fn+1R4zto7f7TJ9re3+6/mfPXk8dnLJ9y3kk/65x1H8nl/wDTSuz6tRjpZDv5n1Jofx0t9St/7Sm1Dy9nzrDJJ/EvatDWP2rH1bR99ncfIn7n/br5L8v/AMfrQ0+T93s/8frj+ox+zJoynM+pPB/7RFpZWdxNc3nmT7P9TcfOlZeqftUaxc+XZ2fmR6Wju6pHXzvp9v5skf8At/erUuNkkknk/f37K3nD939XnJuJxzqknizxRceLdcuNSuZPn+4qf3FrDvLy4vv9dcSSf7HmVuSeE7uLT5L9/wB3B/8AE1jyW9KjClGPLTtpoX7Qy5I0qO8uJb6O3S5uJJ/K+RfMk37Fq7JHUf2YV18qNoGf9n/ufu6Ty3q55dSeXVzL5yv5f7ujy/3dWPLSOjy/3e/+/QHOV/8AYoj/AP2qseW/mVJHH+7rEznMjkj82mVt6X4X1jV7ffZ6fJPB/f8A4K2P+FV+JfL3/wBn1leH8xHv/wApx/l0ytfUPD+oaJJIl5byR1n+XVGRX8ypJI/NqT7PLJ/qY5JKuf2PfRx7/s8kdZAYlFPpldBRFJb0R2dWI+tWI+tbD5yn9j82u08L/FTxR4J0v7BpWoRx2v8Ackj3/lXL/wC/S8VrCc6fvwlZj5+f4j6D+H/xg1jxbodx/bGseXdWj7J08zZ5kXaRf92o/EmoaJbXEn2zWLaeC4TZOnmb68D+zp/20qSO3Ty6wxClX+PXzLhMuafo6X2qSJYRyTp8/leXXYeE/gXrGtyedc3H2Dyn2N/frl7O8lso/wBz99PuvXoHhP4yXum/Jf8A30T/AF0f8a+jVFadSEIwir2KhL+Y5fxp8H9Y8L6x5NnHJq0Eqb1f+OtDw3+z/wCK9bt45vs/2RHfYqSffr2S4/aQ8OaTJo/2O3k1JPI/0xJLdf3bf3f9qus/4ak8P6lof2NJLfTXidHi8uPZ8vO6vO+tVeT4H5Oxv7v8xh6H+x3rfinwv9gS38ueFN/nR/3qr6X+w/LZW/2nUpJJHR9jJJ/eVsFa9M8H/twaf4E1iOG/k+32rvsleP5/lapNL/aw8Oa/qF5cpeRxp57zRW1xJs2Lu3bTXjYHFY6lVqQrU3ytXT8ztlDD8seWXqbHgv8AZjikkt7CHT/k8hN37ujxx+xXb6J9nf8AsuOT7QjvK/l11Gn/ALfngzTZN7+XBdQ/JOkf3JF/2a7u2/bR8LeMPDhvNPvLK7ktTtlhuPvyR7vSo+tYiHvShJXOiEcJL3edHzR/wxHFc29xcpZ/P5D/AOr/AL26Nf8A2atCP9ieK2vI7b+y/MdE2M/+7X05o/7WHgePR/OS8so7qafZ5MlxF/Cw/wDiqz/E/wC1/wCGrUXk0MlnJGjpuf5fkV66YZjJJx5HJ+oTw2F+LmR876p+x35kcc0Nn5cEKbFfy9n3q871j4T+H/CVnqE3/HxdW/z7P9qvbPiB+3Al7p/k6bZyXcnz7X8z91u9a+U/EHjDUNSuLj7ZceZvff8AZo/+Wjf7VcPPisVP3Y8sfNnjYuWEp/w3zM5PxR5ttHHZpceZvd3lrk7z915myugvLO4+0b5pI9//AMVVO40t/M2PX1tGl7KNjwozOb8to/nf+P8AgrpfB/wr8UeP47x9E0e4ngtNnnv/AM81dtin/vquz+B/h+3ufGkb6l9m+xRfJK9xX6F+EvHPgTwPay614Ygt7fW1j2XmnPt8rUYP4wv+3/FXBicxdGr7OnC/me/hcN7WPtJzsj4g0v8AYn8Zyxx3N/HJHBs3y+XH86eua9A0v9gO4udP+0v9ok3pv3+Z/DX2/rH7UvgS+0cX9jqNlsuE+eGeRUdH/wCebV4Jrn7YGmaJHJZ2FxHdpvlSJPl+Tc3yflXf9ZjCMarXN5X1/A650cND7Wp89+IP2Q7TSZNj+ZHs+f8A1leB+MPB7+G/EFxpttJ9r2f88/nr6c8afFTxH4kt7j7BH5+oy/8ALaT7kf8AtGvn/wAP6wngnxhvvPL1q6uP+Pqb/nmzV59PFVZznPp0icVWNLSMdPM5e38D67cx700uTZUeqeD9Y0izkmubOSNN+zf/AL1fXmn+JLSTS9jxxxwP9168L+Nniz7dJb6bDJ9x97f8BpUcZVrS5OQKmHjCPPc+hPgX4XtLLw3Z215bxyb4PvyV3GqaHp+mxyf6PHGn+RXxxofxs8S6bHb2aSRyIjr89ex/8JxLqWn+deXH8Gxv0ryJ0atKfvdT2MPiaU4cqjseb/FzXNM/4SD7Anlv/e8uqen+F9FubeN0j+/XIePLzT7nXLj7HH8+/wDezf7VYVvqF7ZR7IbiSP8A2K9WNCfKuWR4dXEQ9q+aJ7Rb2ehaJJveOOTZXB+OPHGmRSSQ2Ecc7/8AjkdcZcape3Mfz3ElZX2f+Orhh583NOQp4r3eWEbEH2YVFJH+8qx/qql5r2jnK0fWpI5PK/5Z+ZViOP8A8c/551J5SUAV/wDc+5Sxx1P5SUv8VAEUkflyf/G6k8t6k8v/ALaVYjj8z7n8FAc5H8/36kjj83/fqXmjmgXOJ5SVHJH/AH6seYnl7KI61IhMg+z/ALuopLdJZKuyR1F5f7yg05yCOPy46T7P+83p5kb/APTOrFL/AA1d0Ze6Ps/K/j/8iVq+XaR/8tPLSsqOPzI/7iVct/8AV7/465Zxick1I3LO4fzNn+sgSo7y8e58x5vvu9Z9vJ/pEn7yrF5H5ke9P3j/AN+uT2MeYyM/zElkqTe/pUkdv5n3/wB3VyON4o9/36054wLM+ON/+mkf/XOo5JLv7n2y52J/00atjy4v3lY/meb/AOzUQfOPmZU+xpUXlxfwf991YqOP93W/Kguy5/bmqxW8kP2yTY/3vLrPjj8v56ljkpJKjlhD4UdHPOfxHafDeS71LXJHmvJJIIv+WPmfJXpnjS80LSfD8k02n20j/wAP9+vA7e8uLH57a4kgf+Ly6Li4u9Skje5uJLt0+75klefUw3PV5729Dpp4vljyWuR3En2m4kmSPy9/8FaH/CQahJZ/Y3uJPIqpH/45UkcldkoR7bGHP5lb7On/AGzo8v8Adyb6sf7dEkiffegy5zPkjT/nnVeSN4/uVqeYn/PPzKpySf36OQ0Mvy3qSONKkj60V0nQLHHSUVJHWoEdFSSf7dH+xQBHH1rV+Ty49n36pW/7qrlvJ5cmz/WI9ZGcwjjf/nnRJIn3PL+ffVjUNPeWP5P3b/8ATT5Kr2du0Xzv+83/AHvLrEzhyz94X/lnv8uk8tP4KkuJP3n+x/cqn5n8fmeR/sSVsEPhLHlv5e+o/wDbqn9seOT/AFlH9qf36DTkLlR/PLH/AKvy6j/tBPL+ej+0PMj+StTTkLEcbyR/P/3xV2zt/wDWI/3Nm9XrKt7x6uRyfu6y945pwkWP3ttJv8zzNn8dWI9QeP8A3Kpx3Dx1YjuE/wCedHxmcoSLEmqeb/y08yo5Ly4/eP8AwVH9sij+5HR5j+X/AKv/AIBWfJ5GcoB5j/8AXOiSPy46jjqST95JVi5Cv5n/AOxUb/8ALOpPLokj/d7HpmvIMpJP3lSf6yo/M/1lZchryC0/y6jjk/ebP9Y9SSSJ+7rXkFyB/q6PMeOl5pI/9usuQOWAvz//AGEdJ8/8dSSUR/7FBn7pH5dQSW/7v5460PL/AHn+rpJJEikpBznOU/y6PMqT5K6ztIKfH1qXy1+5Sf6qgOcJJP8Ax+iOjy//ANipf/IdBkSW8j20kcyfwfOtdV4Uu7S+1TU3vvLfUpbJv7MS6j3xPcjG2JmH3c/NtrlPkq5p8afbI0mjkkg/i8v78a/3h9KoxqLmiSx+ILixvJP7S0f7RND/AK1JJG+Ru+etc9JJ9pkkdP3ab/lT/nnXU6jqktl5eju8c/lb3a/jj3+fv+bdzXPXmnvbSb3/AI/44/uVgVS08r+Zqafskj+eTzP+ulaFx4f/ALWjke2t/wDdm8xfkbvn/ZrLt9H+zR/8fHz/ANyStC3uPKj2P+4T+/HHvrIifN8VMxP7L/ebEuI53/6Z0moaPd6TJ/plv5e+uo/0e+kk+028ckDp/wAs/klj9xWJqH2jy5N955iJ8myT+Otec0pVZzkYXl/u/wDcojuP3m/+CpPMqPzPKjrU6ySOTzJPkrYjkil/5Z+W6Vl2++X560LP93H89H2TCRZ/hqfzPKj2eXJI/wDDUccaSRx/vPv1Yt7e4kk3w0HNL4iC3s5fv/6up5Lf7NH/APG61LfS7iT7/wD33JVy40vR7GPfc6x591/z7Wke9PxlrnnV97/I451/e7mJb2afu08v/eqtJGnmfPWhcXlv9z/vl6qXEnm1cISLhMpSbKP9ZUnl/u6WtOQ154laSljjf76U+Pr/AMtKJJH+5/B/co5B+1I498X/AC0jjqT5P+enmPUex/WpPLrQz5yT5JP+mb1H5f8ABS/ZhT/nj/5aVnP+6Xy/zEflpHUtFFY+8aEnmfu/9ZSf9tKX5P8AgFReYnmVmBh1LHHUfFSRx11naJHR8/8AH9yj56l5qzn5xKKPMo81Kfu9zH3+xLVi31C4spN8NxJG9VvM/wCmtLVcpP8AiRtx+H7fVrOSawkjtNQ89NsMlx529W+9/D/Ose4vPsV5cWd5HHJ5T7JfL+T7tdZ8L/C8XjLxB/ZtzqFxpqeQ7rcwff3KpKr/APqqv4g+F93ZXEiW3mTzo/7395v+b3b+9WE/i5TOlWjz8lR/16nPx2cVzH/o15JH/ehk+fy6JNH1CWPeknmJ/E8f96o5NLu9JuJHf9+iP9+P5N/071qaX4gt/MjT7Hc75vvJHHv/AO+dtc/vQOycpRjzQ1M+30//AEeR/tHlunzsnzb3ok0/T/7L+0vqkn2rz9n2aOPf8v1roI9H/wBI/wBDt9VknT52SSyZPm9B1rD1Czt/tGy5jktJ0/gk+/u/3a0hL5mUKv8ANdGX5afwXFH2NJPvyf8Afuuwt/gv441Ly3s/BfiKff8AOv8AxLpf/QcVh6x4H1vw3ceTrGl3Okv/AHL+3aL+daQnGcuWNmdPtYfzFOOzSP8A5aVJHH5cexKI7N/45Kk+zvF/00rp5fI45z/vEkkn/TTy6I9Qu8fJJJRHJ/0z8tP+mdSfaEjk/wBZRL/CZcv94sfaNQvfvyeWn9z+CpJLNP47io45Ek+R9Qjj/wBj5quf2HFLHI6ahb/7lcUnyeQpWgU/s8X36jk2RSVYuLeKOT/j4jk/651XkjT7n8D0c0x+4QSbPMk2UnmpUnl1H/zz/wBitfeL5oEf+q+SpPMeSjy/4PLkk2USR+XHH+7k/wC2lX7xH7oPL/vyVJ8lR/PH9z93R5f8b3EdZ8nmXz/yoPl+/wDu6k/7aVH+6io+T/nn5dHL6lc/oSf9tKj8xPuVLs/650+O3/j8vzP+udZ+6L3iOPyql/deZ8n7yn/Z/wC5HViO38qSnyROadaRyflvR5fmSVJsf1pavkPW5xPLqXZ/00qOiOOtOSXYylKPcn+elqLy6ljjrSEJfymc5f3hPkretPB2t6jax3Vjp8k0Mqb12SL86r+NHhLTtN1PxBZ22sahHpunv/rZn2p/6ERX0Tb+IvDvhnw/DpsPxCvbPTdLkbyo7DSo5rWN3+Zv3nlSL/4/XPiJul9k8+rWqRkoxOK8G+A/C8VvZvNqniG01CWB3n8/QvNt4JfK+4Nh3N83/Aay5v2bNc1iXf4W8X2+vwJ/FcRy2T/lJ8v/AI9Xptx+0dYaHHGmm+Nb/U7WJP8AUrZaUny/7XlsN1VLj9sDyreRLbT9Ou9j71/tPSl3/dOP9TP/AErzees/fgjnX1mE+aP5Hi8n7OfxLiuNn/CL3upfwL9kuIpf/QGatLQ/gV41uX2J8NfE3n/w3P8Ax7pu9s43f99V3LftVyy21uk3g3wuqI/+uCz28v8A32Uarlr+0lrHnx+XfLBav92FPFjIifhJbUSniP5V956PPXlH3l+hwX/CL/EDSbeSG80TxNP/AM8k8zzYo+3Rt/8ADXE2/wBt0DWI7y2kuNJ1S3ffFNHbypLHKv8Ad4r3zxJ+0Je21xshvPEWiwXHzslhqKukn5xrXk/jTxhe+MbiO8S816Sf53VL+4aVNvqrghq1o+0n8SsZ0p/iTf8ACxvjBbXEkyeKPHaPN96bNym/vyxFYOqfEzxb4kt5LbVfFmo61B/FDfyK/wD6FzTh4gt7mDZrGjya6/8AC8+s3K7P51zN5cf6Zvhs47RP7kfz/rxXbCEYT2OmPLPovuRL5j//AGdSb/8ApnSeX5kf/LSjy3ik/wBXXb75y+6Sef8A9M6j+0L/ABx/fqPy38z5Kl8x/M/1n+75kdHNIOWBPHJ5n3LOSrHlv5m/7P8A7v7tqpyXDyff8v8A9Aqx/rY/9ZHWOpzzhEk/345KZ8n+fv0nzx/8tKj8yjUPdF3/APTOovkokqOqhAv5B/20qP5KkqOStSRaTf8A9M6PkpaDYSO48v8A5Zx1J9o82iO3T+OT/v3Vn/R/+ef/AKHWXJEy9rITzE+/SxyfweZHH/20pPMh/wCff/yFUySJH/yzjj/7ZrWXJAz55TJo7e3k+/ef9+46u/6PH8ieZJ/2zqt9sl/g/j/4BUkf2uX5/wD4p6z5jnnSl9qS+84/y/8ArpUnl1Hsf1ojrt5PI97m8yT/ALaUf9tKj/36kj61n/W4f1sS0n/bSo6lrS3qZzl6F3TrKLU9Qt7Z7yOx810RZp42dNzdPuAtXtHgn4HeKPCniCz1LSvE+nTXUW54F0bVfslwjL3aOeBt3+6y14zo+sXvh/ULfUtKvJLDUbf54rmD78dev/Dv4l6tJdW8d541njSbc89pBZ2yXDy/7LrBKfz2tXNiFVcfdtY5KnN9n8UdffWdhcwyQ+L5PDOoXaff/wCEkkurK4f+9sltc/8Aj0Ved2/wz8H63eeTZ6xquku33UtPK1OJN3/XRrZ9v/fVesa9+0bb+HrZEufCviS6SFP3V4kkrReV/wADhiK/+PV5/qXxm8E6v5k1n4Z8W2UbovmwwSQTJu/vbvLSvIi6nYypRqx+FNGgn7GnjfU4/tOg63p+u2v8L3+n3Nk+36PGVb/gDNXH6h8B/iBoF39mv/CGqyf3ZtMje4i/8cb+ldJ4b+LXw3037Rv1TxvpLP8A8stM8jf/AOjNrflXSR/HDQdWmt9M0H4oeL7ES/JBbatpzea+7/agbH5VnzVYS2+86Oet6/I8Wn8J67oFx/xONH1Wwf8A5ZQ3FvP/ABL/AHttc/cfaJZJH/1aP/BHI1fXf2zW9b0O8tn8cXPiy1lTY7/2reWT7enlsk0EgWvOvGvw20m8uY7m68PeKkuv9T/xKdV0y+h2r/sp5e2taWJ973xU6l5ngEd5LF/qf4/veZbrL/6HmpbfULuO485JI4JNmz9xbrEn/fI+Wvbrn4V+D9P0+T7N4F+MF1Ps3q935CW6N64hDM//AH1Xjt5B9ivJEfT7mwf/AJ43Hmo//j5r0sPP251VpRUfdRW8xJZN/mR7/wDpnHso3v6UtJ5f/XSvR5JHmh89H2dJPv0bH9ZKuR3FvFH89v5//XP/ACaJ838twI7e8ey/1Mdv/vyW6u//AI9UlxeS3P3/AC/+2capRJcW/wDBb7Kg4qLR/lF8xPMeiSR//wB3S/JH9+jijlj2Dm+ZHUVSfJRH/wBc6sYzij91/wBdKf8AP/zzo+0S/wAEfl0AR+Yn/POT/tpUkd55X/LOOo/9Il/5Z1J9nuJP+ef/AG0oF7v2g/tR/wDpnH/2zpftn/TSST/tnUkccsX/AD7/APfurccn9yT5/wDxys+QjnjDoV45LqT7n/kSpPLu4/vyRx7Kk8t5f+XiSP8A651H/Z6f89PMrLkM+f0XyLEcl3H/AMvEdS/aH/juPMql9n83/lpJViOzij+/J5lZzhL+X8Rfuv5vwOX/AO2dLzSUeW9dp7IeYn8dLxSVLWpAnyUbH9aPko8ujlAl5rpfCPhK38U3my51rRtKRJNmzU9RWylk/wBpWeNk2/WuZqTy6nkk+rRnI+tvh74UvfAtwIfB/jrUdVtWfe9hZ/2ZqcW32n85Nn/fNaXiT/hLfEFxJ53hvVZJ3TZO+maFK7p67mhl2u/4V8weCvElxpFx5M3iC50WH763PmXnyN7eRIpX8mr2W08WeJ/FGlx2EP7RWi+IfKT91pXiHRp7j/x+7s9rV89iMLVhLm5r/L/IcY3lz6fcegQa7r3hVo2u4/iHfQpBsVE8LToyN/e2tCdq/hTNe/aP0GB7qKTQ/GOm3XyfOPDDHeu3/buIx/5DrmPAHixtS1C30fVfGFloOowxvtubvRtMt9Mkb+7HsWLd/wB9V7xpeuJ4X+ebxZoOpT/Ikt/pFxvdGbouIpXZP97868erGUJe8r+hMpQh8UT58t/2gPBV7qGzWNH1mSB02LNd6VEj7v737mRXrqJLrw7450+T/hH7uXXU/wBT+71G2uNkrf3orhRLHnty1df8QND8H6/qEkNz4wtrDyt8y3lprK7Eb/rm8hVv92vJfEfwB8P6tqSajbeK9V13yk3wW2k6VFfJub/bTdEv+7uqo8k+8SVyehV1T4J+MLmOTTYdL0GeH/lh9ruFieBeu1448h1+jV4z4t8C634OupINauNCS88z57TTdQgllj+safMlfR2j6h4r8L28dtc+E/F/iHYjuqTxxI87fw/6iN/1asD4lfD648erHeaJ8EPEnh3V9nnXN3Z3EL+ex7vEG2/X5a9LCVHCrZ2t5M1UpfDoz5y/3JKP9+rGoafd6TeXFhf2/wBkvbd9ksMn/LNl/wB2o6+p905BlSeWkv8Ay0pKZVfMB/lp/wA9KI40/wCelMpN7+lZ8n94xLHmJ/BJUckjy1H5lHmJRyRAPLf/AK50uPr/AN/Kf5f/AEzoj/65x0GvOMx9f+/lSRx1J5n/AEz/AOB+XSf9s/LoMg8ulqPfF/0z/wC/lHmw/wDPSlbzAn+f/rnRUcdxF/z0qT/V/wDLSsySTy6sf9s6r+W/l/8ALSpPs3/TWSo90xJPLeT/AJZ0eYkf34/92j7O/wDz0k2UeZL9xJPk/v8Al0vmZHMUnl0tFdh9AFFJHUn/AG0oMgoqTy6WnygRf9s6k8ylorQxCt3TrPwy8EE1zrmo2OoJtdoZNGiuIt27t+++7/wGsKn1lOHtOthnpVz8WrS5uDDqGh6N4q04v80uo+GrO3u9v/TOa38pvzrtPDetfCnxdDv0r4M+LtG8nZDc6r4T12W4fd1+aE/0rwWOR7aSN4ZJI3T7rx/wV1XhX4oeIPC0kj2/9nanv/6DWnRXvl/7rP8AMtcVbB3j7mnzsbwn/Oe6ab4V8H2smzRPGHjHwum/fP8A8Jhp8ifQ+Y0cSr+MrV01n/atzqnk23xMsvk/fSpb2VjfSzr/AN/91fPNx8bPEVz5mzT/AAzafI6f6JoUCP8AN7kE0aT8bfE+n2/kvfBYN+/ZaadpyfMv+09u7V5UsvreT9RT5J/aZ7f4i1P4ix2kn9mx22sfwRQwf2dLLJ7+U0m//gOGr58+IVr4uguPJ8Vafqtgjvv2X+nfYonb6IoR6PFvxN8S+NreS21i/iubVvk2DSrOJ9vu0cKNXKx/u49nmSbE+6n8CV6OEwkqPx2+4j3EHyUtFFesYhT6ZT6ACl5pKKDEj+f/AJ51J/2zoooNiP8A7+1JHu//AHlFS1nyGInlv/H/AOi6Wk/5Z0eWlHIAfP5f+r/9Bo/8h0tFIB/mUUeZRUchJLSfJ/0zqPzE/jqTzF/550uQCT/cqSOR6ryXCfx1JHcJ/wBNKfIY8hzlPplJHVnrElFFFa84BH1qWoqloAKfUfmVJQYhRRRWoBUtFWdH02+8Sah9g0fT7nVb1/kS2sLdrh/++UzWXtYrckrUV7Dof7J/xV1u3juZvDn9hWr/AHZtauFt/wDx3lqt6p+x38TNNtxNDb6Vqz/w21peMkr+371UFcf13D83Lzr7wPE6Ks6rpt7oeqXmm6lZ3Gm6haPsns542SVG9xVavQU09gCiiiqAKKKKAH0Uyn0AFFHmUViYhUnmVHRQBLRUVFAEnmUtRUUD5Cx5lHmpVemVnyByFv7QlL9pFU6KOQOQt+Z/20qT7RWfJI9G9/StOQOQy6KZT64+c9UloqKitCCWn1H5lEdMyJKlqKjzP46oCx/v16F8Nfgb4o+Kckc1jbxabpDuif2pqX7pH3Nt/cq2PN/9B/2q9c+C37N9lo97p+q+N7SXV9dl/fWfhZPkSB2z5f2uR1K7uNzR/wAH8dfU0kfh+90+RLa8l02yt02Sp9tV7J5fIkAHnzHzGVm+X5P/AEGvncbmvsvcpfeYc0V8Op4p4a/Zh+Hvwyk0+bxN/wAVJfSyJum1a4X7J5X/AD0EUTEbN397zK9Xvdah8N6PJ/wj2j6jBorx7IrbSdKii0+Te2F3sg2LlP4ay7PxR/ZtxHo+pWejQXVjYxIqX9utxbx71ymH+fbCfkC7fl/iovNQ8a6J/Z+palrnl/aNjrZ2G7yp51+Xygqnayru+fNfNVMRVqy9+V/66BH++Z8muafr9n9p0T7P4aT5H/sq4jW4t5GX73ybRsrLt7hNS/0m21CSC1T5/wDRPkeRl67Fdj1/3q6S3uNE8ZaPpeq/2Hp3h7yZ3SV4/k3zosg/dbfmX/gSf8DryX4jeOrfwPZx39ta3Gs2t9Pss7aDbK7yr822Urt8v/e/9CqYx55csU7lpXLfxV8C6P8AGbw5G8FvJpviS3R00y8k+5Iy/et5lP8Aq9//AI7XxxNFLaSSQ3KeRcxO8MsMn30ZWwy197eE/EEPj/VNLebQ5ILr57yKawk+RGX7lvcNwvzZ2Z/ir5l/ag+HcvgL4jfaf3sdtrafafJuI9ksE4+WRO+9D99JP4lr6PK8XyT9jMqUNfI8dooor6fnMwqWoqKOckloooo5wCiiijnAKSOpKkj8qP55vufw/wByjnMSOirn+jx/7j/P/rPko/0eT5Ifv/3/ADN9HOTzFOmVb+xpJHvh/eJTPL/v/u6OcvnK9FW/LqP7PWfOHOQUVP5aVJ9nStOcOcqUnl1c8pKX7MKOcOc5uioqlrzec9oI5KfTKT/lnWvOZchL/FSUyn/6yOtecgsR9a+h/wBmH4aIkv8Awm+r28ki2kbzadbRx+bcSKn354ox8zSFv3cf/fdeN/DjwTcfEjxdpegRXH2SO4ffc3kn3LW2X/Wy/wCH95vlr7MsfF7WDnRvAcVx4YFlO9mZbGRlbyocM0k0i/f2J/wD+6leRmGIlCPs49d2clWdvdO/8LxS2+nW2i39/pdrdX2n39reYdXuNNUQY8h7j73mf3v9v5f9muR8XXEWveKNHm0HTdvh5Ps8Ok38G54r7918v3/X+L/vquf8Uapoum+B5PE+j3F7/wAVTPcPBbanHsdIFUbl3dGUzSMu+uL0f9oO40Dwrp/g+wt449MuI5bm+SSP969yG4kSRv8AV/Imz5a+bhh5VPfj57mMD2fwT4v8JPrHh3SrxdOsb3Y+lfbJI53eaBmdvLHlygbv3m1GxXR+Mr+HUtF1zTNFNnb6hoN7DNBNaXqJLqlttZJso7fJsYbvL/4DXwX8XfF1vqt3bRWa/ZoLjdc2c6SMjQM7fJz/ALFfTVx4Y8H2/grWLbwtYadceIYdbuHZ7i3gSL7Nu8vzftE2T/rBzvZmbfRUwnJZ9/wO77HvEfjTxQ+iaxcW15cXsGnX3+v+12+x/mXMXp80fz184x/GCW2vP7Nv7OOSZ3+xy+fIqQo3m/eb/Y+bfurk/FPibWbnV9QtLzVPIa0k2RWckjbEi/gEfm/Ps2/dzXJamX1a8kkm8ueR02S+X8iPXrYfDeyhrqzrhS+4+65tU+zfufD1v9g0jT/+JrBcz2373xHtiBa42y58uHef3CffaP71eO/tEfE7SvGOlafoX7u31qyne5ltrCNfs6Ltwu9/veaV+9Xg938RPEetSf6T4g1GRHTyf+Phk/ddNvH8NOjjSOPZD+7StsLg4wq+15tjCrDk+IWn0yn17/OcYvFJ5lFFIAj60VHHUlAEtRUUygCeOiP+/UdFakchJ5j+X5P+sg379n+1RJGlM5pPLrICTzJf4JKkjvPK8tPL8t/4n+/Vfy6k+f8A56UD5Ilj5P4P3n+3S1Hs/wCmlJHH/wDt0GJJ5lSf7/3KZT/9ySs+ckl+bfSRxv8A/YVX+f8A56VJ5j+XRzgc5SR/3Kjj60Vzc59NyEtFJ/t0tHOZ8gU+PrTKfWvOZTge9fs2+F7cadr/AInv9cs/D6Pv0rSr+/3eV9pRRLIz7FcqkcbLjj/W+TX0XJrnwV+HOmy6VNbXni0a5pEviXS7hPNt3kR0SL7I23BVm+zSO2+vnv4a2GseJPhXb6PZxyR+HrR4r/WLz5fKtVM87GZv+AfL/wBs6wtY8QJ/bnhfUvL8u1RJYV8z7/lJK6/+g14talHEzfM27Pa/3HjznLnlym548+In9t3FukMclpokyf8AEs02S4aVNOtWbckKMcdK8n8Yah9ik0+5h/dpsf8A9C3YrovFmr2niDwPqG+OO01fw9qOxUt4/knsZvl/8hyp/wCRq8tvNUuLm3kR/uI++uiHuR5LWsd+Hw/2/wACGeT7RHs/gf8Ag/557q76z+Lktt4fj0pLOOD/AEV0W58xt8Evm+arKV/21rzfzKkjpHpShGfxHt8f7S1vruiXFh468A6F8QoH2fZn1Pcl3atu+YrdxbJl3D+Hd96vMo7e3jubyazs/wCzbW4ffFYfaGl8hf8Ann5j8vWbp9ukXzzf8BStD7Qn/XRK2p0ow20OSrLkXsobHLx/6yP/AGK6Czk823jrDuLd/tkkKeZI7vvVK6C3t0jjjTzPnrWkaYn4CWn0eW9R+XW/OeUSUUv8NPjj/jrXnJI/L/uUVJ5b+ZJ/6BUkkf8Aco5xc5UoqfY/rUcn7qjnNeYZSeZR5n9ymfw0ySx9pFJHcVXpY5KC+Qv/AOsqPY/rVf7RVj7Z5n/TOsjHkmSR7KJJHij/APZKkjvHj+R5PMh/651J5kUtxInl/J/fpc5HyI499SfPLSxxpH/00Sk8v/V7P3b/AN+Ss+czDy/N8v8AuPR5f7zZ5f8AwOSpfnj+f+Cn+X5nyP8A990c4uc4yn1H/t1J8nmfP9yuc+rCP+49S1F88X++n/POpPkkj+T7/wDFWkDOZJHvo+eOOSiOPzfnT+D71RzlPskif7/yVocx9Kaz8S9Sj+HXhn4c2Uf/AAj2gvoMU13bWn/MVuZoJN007H725xHtrxvWNY+3eE9LT/WSWLvMqf7+N38q1PiBrj2PiSzvLb/V28EVtEnmb9nlLHIkf/j1ed6xqEX2y4S2/d2TvvVP9lui1zwjGC2sYUaUp2lIr3GoSySXD+Z/rfklT++vXmq/mUySSovMoPUFrT0vT3lk3vH5jv8APEn/AD0pdP0O4vo47x4/9FfftSP53fbj+GtzULOKxk3/AOko77HiSSPZ/wCzNWXOc85/ZK0dukVxIj/8CST7/wCtEmyOP/no7/dqvJcS3Plv+7j3/e/g+9Wpcae+mySQ/vJH2fNNHu2frWvOc04e8uYpxx+ZbyVJH+7+/wD+Q6rx3n8Hl+ZRHceZ5m+lz++aey90seYn/TSSlj2fu/79RfJRHWvOc/six8kv36kjjT/npHH/ALFU/kj+SjzE8z5K05zP2Ui5/q/nT7if990vz+ZvTzNn8SfcqtHslqSORPuP9/8AuVnzmXsSSSN/v/vNn/XSqckf7urHzxeXvkkj/wDH0ouNn8cn3605w5JEEkdJ/wAs6l8z93/6FUUlac5oR0UUSdaOc15BlFJ/raX/ANF0c5pyCeZWhHqCR/J/BWXUsclZ84pUYzNf7RFL/wAs/n/vx0R27x/P5e/Z9793vT9Ky45P7lWbe8eL7lQck8PL7Jp+Y/8Ayx/j/wCmdSRyJ5f/AI5/F+7rLjuPM/1Mnz/3KseYlzJ8kf8A37/XpQcU6Jy8cn8f+d1R+Z+82VHH/ceT79SXGySOPf8Au3T/ANBrlPqix/6BUtvcPF9z5Nn/ADzqtHJ+8+f93v8AvVJ/y0k/2K15wLEkn2mSSa58yR3+9/vVH/q7OR/99KX/ANn+RqZNJ5do7v8AP8jJsrric04HXfETS3srfzkkkngmSK8tZpP41ZfLf/gSuNted/6yOvVvjLcT6BqF14YmjjeGGO1uY/M+R7V5bOJpk/3CxryquQrD/AiLzK2PD/h+XW5N/mR7EdPkkk2Jt/vOf4VrL8utmORI/LdP87aymbz/ALpf+zvbXnkzSR7/ALizQSb0f/dK/erQ0+OysdQuP7SjknSL732eTY+5f97iqdv4kePVJL+58u7ukT915kf8Tf7PSrGueJEvrySaw0v7BaoieVD9/wAis5c3w91ucc4y2t+Jn/aH+0SeTH5D/f2Usd5L9xJPMR/+elLca5d3skfnR+e/35/M+ff27VSuI/K+RP3ex/m/4FWn+Iv5Fu4vEvvneTzP4P3lU/tH7zfUFRR/6z/2SkaGpHJ+8qPzKLeN5ZP9io5I/wB5J/6HWwFiPf5cj1HHJ+73vS/Z/wB38nmeX/fkqOPf5lA+Qv8AmReXGifvHf8AgqSPf5e//b/36y/MeXy6uRx/u9837z+9+8oMuQseZ5knz0RyP+7RJPL/AOulRxx+Vcb0/eJS+Z/q9n7t6Ocz9kPk/wBX/wAs5KZ/6MqKT955lWJLd4/M/uVpCZnKkVKj+0irflvH/wAs6p+Wn/AK1gaB5nm0vyf8DpJNkUnySUHf+7ro5AGU+PrUnmJ5f/s9R+Ynl/8APOuKZqHmfu6k/wCWf+rqOSP/AL4So/M/7Z1mBJ5n7z5Kkjkli+R/uVH5n9+Oo/MSL7n8dAuQy44/MjkqxH+9j+f79V/L/efJUnnrRA6ST57aSPf+8T+/Vj/lpvSo5P8AVyJRbyeV/vpRyASW/wDrJE/75rubfwv/AMK+8J+HPGfiKwt77+3fP/sTR55PlnjhYK91cheVj3N+7X+P733fv8ZFJFo0tnf39n9qRtlzBY3HyJdRbv4v+mZ/8eqDxN4p1LxnrlxrGr3f2q/uPvN9xI1H3URR8qKv8K0ClBz917E/i3xlqXjbxJd61q9wZ9Qu9iSunyfKiKiD8FXbWNUVSRxy3P3I/MrUqMeSPLHoLJ/4+9bdnHax29vDcyfOm/5/mfe393AqvZ6elt87x+e/8VddoeqaboGqR380f2uO3+RUjjiff/38Hy0pnPUn7vuq5T1DQ5tE0Oz1J4/Ie4d4Xhk27/mXd79az9Gt5r7WLOGz8zfcOkO+CPf8zcdK6PxH8UItS0y40ew8Px2mlu6vBbSfvXRgzldvH3v3m2s6z0vxR4Wk/t6G3k026sX3s/y70b/cP+y9cXPPl96yfTU5oSqcj57Rk721NXxJ8Nrjw/fahE9xJJPp6edeeZH9n/dH+4T9/wCauG1C8S5uJJkkkkeb73mf3qveIdd1G7tbSxupI5LKy/49oUk3xIrf3eawZLjzfnT+D56KUKnL+8d2dOHhPl/eSuyTzKjkk/eVH/7PUcnWtDfkNiO4/v1YuJE8z5JPkesuzk8yP/crQ/1f2d6RnyFizk/0fZ5kmzZ81aml6HLqVx/o0kex03yvcSeUkfzY+Zqx7ePzbz5/3fz1oR28v2j5PL/3P46qfw7mU/7poSeH5Yo/30ccc6fwSfJ5lV5NPaO33+ZH5H9+tiz3+Xsuby2sEhd3X7Xu/hYfdVR96tq+k8H+Zef2bHqJRHfbc3ca/wCqPzb1Uc7x82d3/fNcftpQly2b+Rwe1q+pwtxH5fyf6yqckj/u3/360Li8SWST/R/L3vviT/ZrLuJP9W/l138h3wJI5Hlj2VJJcPF5iPH9/wD56VBH/wCP0/5fM+etYGk47B9oeOPZ5lWI7h/vpeeW+z/lpVOTZUcn/fyuk5+QsSR/3/LqOST/ALZ/7FHmJ/HJ/wADqT90f+AVpOY4QK8m+KlqeSP/AFf+rkSiOP8A1jvXnc5uU498dSfJL8n+rqT7P/ck+5/BJRHv+0f89KxAZ5f8CfvKTy/3n+r8uiT/AFkjp+7/ALiVY8x4o/8AWUAc/HJ5fyPUkkbxSb3+5TPk8zY9T+Y/l7H/AOA1tA1JI+tTQ3FvYyedc2/26FP+XaT7jt23f7PrVGO48qSrEn+r85/L2VpzljdW1rUPEupz6lqVxcalqE+3zJpPn6LtVf8AZUL90VD/AGfcR+X50fl7/u1cs7h5f3PmfIlbOl6XcS294n9nxzv5D7ZpI9/kf3m9N9Zy5Rc/LExrPS4vMj86TzEf73mfJVyTT3+0eTDHJOnmbF/d/wBKkuI0ttHkSa4kjnuPvTeZ8m1f+WdU9P8AGFxY2/kpH5n8dZc0zH3/ALOpo/2fcW0kf2n78PyND/H9KfcWcVtcSP5n2Syhk+V5Pnlfb97b/DVXWPiBq/iCSTeLe0hlgihWG0t1REVP/Zvesm41i9vbe3hubiSdLRPJgSST7i7s4FOM5WXNo/UOSX2joI/EFppMkc1tHJJepv8A33mbEjbbj5etZt54g1PUo7OGa4/cWm/yIf4EZ/vH8cVi+Y8lFackeY09lEkkkf8AjqOPrRJ1plBZP5jyf8AqOT/V0VJ9neWOtQCz/wBbWpb/ALyP5Kz7ePy7iOtSz/1cif7FLkImWPL8qTY/l73/AOedSR6h/q0f50/uVU8z95/sUnmPbSfJRyGfIdBcXj3NvJvkjk3vvV7j7+5feq8eoeV5if69E/77qvZ3Fv8AZ5POj8x3/wCAbKr2ciR+Z/y0+5trOEDJQ3NjVNUTUv8Al3tk2fd8uNv8a5//AC1aF5eRS3Hz28cf+xBHsqpJ5Pmf7Hz1pCPJE0hHkIo5P46kk2SyR1HH/rJNlElaAEn7v5Kjk/1lH/LOP/bqP/lpRzmvIS/xUnmUykjrP4wLPmJ5nySfcqf/AJZ7PM8yqf8Az0o8t605PdMiT7Qn8cdEcn7v5Kj8x6syf8e8aJ+831nOAFLzPNj+f59lWPk8uPZ+7qDy/wB5spP9t/4K5QM+TbLHvo8z/vuoI5KfQdPIEn9+rlvcebHJ+7+RKrxyeZUn2eX/AJY/vNn3vLoMyz5n2by3ePfsT5Uj+Sp7zXL25t7eFJPufwR1nxyeX/y08ydP4PvpJUfzx/J/q/71bByEn2eW5k86b94j/eepP7Lf7n8b/OtWI40lj8mtHzIo7eSzS4++6Oz/AO7WouYwrePzZNj/AHKJLPy7j5P46kuJEjuN6fc31Yt4/tP3Pv8A9yshmfHH5cmx/uVH5flyVsXFnL5cdz9n+T+/VOSP/SI/7j0AV/L/AHf+5Ufl1cjkf7j/AO41EkaVkAy3jSWSOrfmJH8lR6fb/vJEf/fWq8n+srXnDnCST/SK0f8Alp8n8dZV5H5VxWhJH/o8c3/fVHOBLb7PM+f7lJcSJ5m/+Co7ONJbzyfL8vf92pLi3+zSSf8ALTZ97/eo5w5wt5IvL/5ab6jjkT7P/wA9Hot5IvM3v5mxP+edMt/3kfyR/PWXOZFuS8f7n8FR/aPLk+f7n3KjkjzJ8/7v/rnRJQBJHI9Ekj/cqOPfF/33R/y1krX3jUPM/eR1J5dLHs/du/3Ki/2/++a1LJKjjqPzUqWO4/uUucB/mL5dRyUSf6uiPf8AfrQCx5iXMke+pf3XmSf6zZVL5v8A4mjzH8v/AJ6UTI5AuI/7kn3/AJ6jkklijj/d/I/8dEkn9/8A74ojuP4PM8t3rimBmU+PrTKfH+6ogdMw8vypN7/crQs/Kj+R/MkR/wDWpH9/b7VT/wBbUkcb+Z5P8Fa8hzTJJLiKO4k8mOSP5/l8yTf+tWZJEvfn/dwO/wDB/BVLy3++n7upLO8+zeZs8v5/kZ5I/wCVAEl5bpbSSIkkc+z7zx/3vSrGl6fLeyf8s4/+un92oLO4+03n777jv81W9Qt/sNxJD+8/2qAILjT/AO/9+orOSW2jkTzNj/w1YjuH/d/8tPK/gkqPzPN/z/C1agWLfVEijkT7PHsdPlT/AGvWq8dwksceyPy3T7/+9VeO3SP/AIA+9aLiNI5N6fu99ZAEeyW4ouI6kjkTzKkvI3j8xP8AvmgCv/q5I3SSiT95VfzP3ez/AFdWLf8Adx0AaGoRpLZxv/q9iVH9nlkt49n7zf8Ad8ujzPK0+4/eeX/sf31qTS7x7azuE8zy/O2f6usTIryR+Xcf7laEdmn2OT95/t/79SWen3er3kdtbeXO7uiL5kn8W73q7eaXLbSXFsnlyeS+ydP9pf7tPnjzcvUg56S38uOTZ5kb/JUflpFJInmeZWrceVLJceT5kf8Asf7NY3/Lx8lamkCx/wAtKLj935lEn7qSRP7lR3kiVqaEscnmyR0+T+5VeP8Adyf7dFx/rKALEcb1H5lR+Z+8qT/lnJ/f30AR/J+73/f+/Uf2dovuf8CqST/Wf7lEcnm/9M6AJaSP/V76LiN/3e+OSPf860eY/lxpQWHl0Sb6j8yo5JP+2dAFiONJI/8AppWfcfuvuVYkkf8Aj/eVH5j/AHHrKZBnx9alopI6ygdMyTzPL+5Vj/ln5z1Tkojk/efPWplyFi4vPMjpf3vlx7/+A1FcR+XJ/sUR/vf/AGWgRJ/qv+WdS/aJZZJHmk8x3/jkqOOR5I/n++lRR/vY/wDboINCP/Wf7f8AFVe4t3jk/wDjf92mRyVPJ+9j2eZ86fdf/ZoAI5P3cb/xpRJ/cqvHJ5VEkn+rdKACT93Js/uVoR3HmWce/wC+lU5P9Jj3/wDfVRxyeV8lAEkkf7vfUsf+rjf/AIA1RR/8tEf/AIFRb/6uRKANDS44pdQt0mj8xHqhcf8AIQk2f36sR/6z/lpG+/78dJJb/wDEwkh/1n93+/WIGhp/2eW4kSaTy/k+V/6VoR65b3OnxwvbxxvCnkq8f3/l5FU7i3t/s+npbXHmTfflST5P4qjks/7NuLiG5j/f7/kSP+Cp92ZkU7i4eXzHqv8AP+7etS30/wA3zE8v/bV5P9mq/wBjl8zYkn/A5JKvmALz/Wf76b6p3n+s2VcvI2i8tH/uVTkk/ef8DrUCSSP95/wCq/mfvJN9Wf4qi+T95QakkeySSOjzKr2/7qSR3qP7Y9AEkcn7yT/bqWORJZN9VreTzf8AfqTzP7lAFy4vJZP3L/vET5Fokk8uT56p2/72rHmebHIlagL/AORKiuLd6jj3x/JViSR5JN9AFeTfF5aeZJR9n/jT7lS+Z5nyf+OVWk3xx/7FZTAp+ZUvmfvP9XVLzKseZXFCZ6U6RJ5nmVH8n8dFHmfu605zPk/lLFvcJ9x4/MSiSP8Aufcqn5n7yrlnIknlpN9ytOcxnS5CT/psn30+9UdxH/Gn3HqOSTy7j5P3cdSRyf6xP9Wj0c5nykccn9+pJN8cn+5UdxH9m8t0+4/3aPM82P8A20o5zTk+0SealFvJ/BVfzP3lL/FT9qHsi3byeVJs/geo7j91JUf/ALPUkn72P/xylzmfIElx5txvf95vqxH/AKz5P46Le38yPfWzo+lvc3lvDDH5/wA/3P8Ano3as51fdM5mfZ/vbiPf9+tfVNP+zW8d+/8Ax6y/I3l/3l7Uah9rudUkS/j8udNif3HTb60apqksmn29h5ck8Hn71/vxs3UVlKrLQy+0Z/2z+0pJJnk+dK1NQs7iOSO5f7P5F2nypH/s/wAVU9H0e4+2XCfu96I77K2PElxp8n9lw237ueGDY38HvWc6vvRjEfJuV7O8T+z5Ll7f5E+SVI5Kw9Qjhjk3p5nkfweZWxqFn5VvGnmfI9YeoW8sflp5fmJ/f/grWFX3ghAs3Gy2kj/1fzp8tVry3l+0fPH9+i42eXbun/Akqv8AbJY/nST7/wB6tfamkIBJJ5dxIn9z+CT/AGaJJFi+5VOSR5LiR/M+++/fJSy/6yOr5zTkLfmJJHJVeSPy6g+eWSp/M/d0c5XIRp/rDUkn+qjplvH5smynySfvNlHOVKHvFi33xR76ljjpJJPKt9lU/Mf79HOc/IXJJEkj2PUdv/q9lV/MqSORKftTTkLlU5JE8ypPk/jot44pZP8AWVlOYQgf/9k="/>
  <p:tag name="MMPROD_12906LOGO"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lEQjI3RCIvPg0KCQk8dWljb2xvciBuYW1lPSJnbG93IiB2YWx1ZT0iMHgzNUQzMzQiLz4NCgkJPHVpY29sb3IgbmFtZT0idGV4dCIgdmFsdWU9IjB4RkZGRkZGIi8+DQoJCTx1aWNvbG9yIG5hbWU9ImxpZ2h0IiB2YWx1ZT0iMHg2RTdENTgiLz4NCgkJPHVpY29sb3IgbmFtZT0ic2hhZG93IiB2YWx1ZT0iMHgwMDAwMDAiLz4NCgkJPHVpY29sb3IgbmFtZT0iYmFja2dyb3VuZCIgdmFsdWU9IjB4N0M5NjZG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ZmFsc2UiLz4NCgkJPHVpc2hvdyBuYW1lPSJzZWFyY2giIHZhbHVlPSJ0cnVlIi8+DQoJCTx1aXNob3cgbmFtZT0icXVpeiIgdmFsdWU9InRydWUiLz4NCgkJPHVpc2hvdyBuYW1lPSJhdHRhY2htZW50cyIgdmFsdWU9InRydWUiLz4NCgkJPHVpc2hvdyBuYW1lPSJ1dGlscyIgdmFsdWU9InRydWUiLz4NCgkJPHVpc2hvdyBuYW1lPSJ2b2x1bWUiIHZhbHVlPSJ0cnVlIi8+DQoJCTx1aXNob3cgbmFtZT0icGxheWJhciIgdmFsdWU9InRydWUiLz4NCgkJPHVpc2hvdyBuYW1lPSJ0YWxraW5naGVhZCIgdmFsdWU9InRydWUiLz4NCgkJPHVpc2hvdyBuYW1lPSJzaWRlYmFyb25yaWdodCIgdmFsdWU9ImZhbHNlIi8+DQoJCTx1aXNob3cgbmFtZT0idmlld2NoYW5nZSIgdmFsdWU9InRydWUiLz4NCgkJPHVpc2hvdyBuYW1lPSJhbHdheXNTY3J1bmNoIiB2YWx1ZT0iZmFsc2UiLz4NCgkJPHVpc2hvdyBuYW1lPSJpbml0aWFsZGlzcGxheW1vZGVpc25vcm1hbCIgdmFsdWU9InRydWUiLz4NCgkJPHVpcmVwbGFjZSBuYW1lPSJsb2dvIiB2YWx1ZT0iIi8+DQoJCTx1aXJlcGxhY2UgbmFtZT0iYmdpbWFnZSIgdmFsdWU9IiIvPg0KCQk8dWlyZXBsYWNlIG5hbWU9ImluaXRpYWx0YWIiIHZhbHVlPSJvdXRsaW5lIi8+DQoJPC9sYXlvdXQ+DQoJPGxhbmd1YWdlIGlkPSJlb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IS0tIHN1YnN0aXR1dGlvbjogJW4gPT0gc2xpZGUgbnVtYmVyIC0tPg0KCQk8IS0tIHN1YnN0aXR1dGlvbjogJXQgPT0gdG90YWwgc2xpZGUgY291bnQgLS0+DQoJCTx1aXRleHQgbmFtZT0iU0NSVUJCQVJTVEFUVVNfU0xJREVJTkZPIiB2YWx1ZT0iU2xpZGUgJW4gLyAldCB8ICIvPg0KCQk8dWl0ZXh0IG5hbWU9IlNDUlVCQkFSU1RBVFVTX1NUT1BQRUQiIHZhbHVlPSJTdG9wcGVkIi8+DQoJCTx1aXRleHQgbmFtZT0iU0NSVUJCQVJTVEFUVVNfUExBWUlORyIgdmFsdWU9IlBsYXlpbmciLz4NCgkJPHVpdGV4dCBuYW1lPSJTQ1JVQkJBUlNUQVRVU19OT0FVRElPIiB2YWx1ZT0iTm8gQXVkaW8iLz4NCgkJPHVpdGV4dCBuYW1lPSJTQ1JVQkJBUlNUQVRVU19WSURQTEFZSU5HIiB2YWx1ZT0iVmlkZW8gUGxheWluZyIvPg0KCQk8dWl0ZXh0IG5hbWU9IlNDUlVCQkFSU1RBVFVTX0xPQURJTkciIHZhbHVlPSJMb2FkaW5nIi8+DQoJCTx1aXRleHQgbmFtZT0iU0NSVUJCQVJTVEFUVVNfQlVGRkVSSU5HIiB2YWx1ZT0iQnVmZmVyaW5nIi8+DQoJCTx1aXRleHQgbmFtZT0iU0NSVUJCQVJTVEFUVVNfUVVFU1RJT04iIHZhbHVlPSJBbnN3ZXIgUXVlc3Rpb24iLz4NCgkJPHVpdGV4dCBuYW1lPSJTQ1JVQkJBUlNUQVRVU19SRVZJRVdRVUlaIiB2YWx1ZT0iUmV2aWV3aW5nIFF1aXoiLz4NCgkJPCEtLSBzdWJzdGl0dXRpb246ICVtID09IG1pbnV0ZXMgcmVtYWluaW5nIC0tPg0KCQk8IS0tIHN1YnN0aXR1dGlvbjogJXMgPT0gc2Vjb25kcyByZW1haW5pbmcgLS0+DQoJCTx1aXRleHQgbmFtZT0iRUxBUFNFRCIgdmFsdWU9IiVtIE1pbnV0ZXMgJXMgU2Vjb25kcyBSZW1haW5pbmciLz4NCgkJPHVpdGV4dCBuYW1lPSJOT1RGT1VORCIgdmFsdWU9Ik5vdGhpbmcgRm91bmQiLz4NCgkJPHVpdGV4dCBuYW1lPSJBVFRBQ0hNRU5UUyIgdmFsdWU9IkF0dGFjaG1lbnR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jdCIvPg0KCQk8dWl0ZXh0IG5hbWU9IlRBQl9RVUlaIiB2YWx1ZT0iUXVpeiIvPg0KCQk8dWl0ZXh0IG5hbWU9IlRBQl9PVVRMSU5FIiB2YWx1ZT0iT3V0bGluZSIvPg0KCQk8dWl0ZXh0IG5hbWU9IlRBQl9USFVNQiIgdmFsdWU9IlRodW1iIi8+DQoJCTx1aXRleHQgbmFtZT0iVEFCX05PVEVTIiB2YWx1ZT0iTm90ZXMiLz4NCgkJPHVpdGV4dCBuYW1lPSJUQUJfU0VBUkNIIiB2YWx1ZT0iU2VhcmNoIi8+DQoJCTx1aXRleHQgbmFtZT0iU0xJREVfSEVBRElORyIgdmFsdWU9IlNsaWRlIFRpdGxlIi8+DQoJCTx1aXRleHQgbmFtZT0iRFVSQVRJT05fSEVBRElORyIgdmFsdWU9IkR1cmF0aW9uIi8+DQoJCTx1aXRleHQgbmFtZT0iU0VBUkNIX0hFQURJTkciIHZhbHVlPSJTZWFyY2ggZm9yIHRleHQ6Ii8+DQoJCTx1aXRleHQgbmFtZT0iVEhVTUJfSEVBRElORyIgdmFsdWU9IlNsaWRlIi8+DQoJCTx1aXRleHQgbmFtZT0iVEhVTUJfSU5GTyIgdmFsdWU9IlNsaWRlIFRpdGxlL0R1cmF0aW9uIi8+DQoJCTx1aXRleHQgbmFtZT0iQVRUQUNITkFNRV9IRUFESU5HIiB2YWx1ZT0iRmlsZSBOYW1lIi8+DQoJCTx1aXRleHQgbmFtZT0iQVRUQUNIU0laRV9IRUFESU5HIiB2YWx1ZT0iU2l6ZSIvPg0KCQk8dWl0ZXh0IG5hbWU9IlNMSURFX05PVEVTIiB2YWx1ZT0iU2xpZGUgTm90ZXMiLz4NCgkJPCEtLXF1aXogcG9kIGFuZCBtZXNzYWdlIGJveCB0ZXh0cy0tPg0KCQk8dWl0ZXh0IG5hbWU9IlFVSVpQT0RfUVVJWl9BVFRFTVBUIiB2YWx1ZT0iUXVpeiBBdHRlbXB0OiIvPg0KCQk8dWl0ZXh0IG5hbWU9IlFVSVpQT0RfUVVJWl9BVFRFTVBUX1ZBTFVFIiB2YWx1ZT0iJW4gb2YgJXQiLz4NCgkJPHVpdGV4dCBuYW1lPSJRVUlaUE9EX1FVSVpfU0NPUkUiIHZhbHVlPSJTY29yZWQ6Ii8+DQoJCTx1aXRleHQgbmFtZT0iUVVJWlBPRF9RVUlaX1BBU1NTQ09SRSIgdmFsdWU9IlBhc3NpbmcgU2NvcmU6Ii8+DQoJCTx1aXRleHQgbmFtZT0iUVVJWlBPRF9RVUlaX01BWFNDT1JFIiB2YWx1ZT0iTWF4IFNjb3JlOiIvPg0KCQk8dWl0ZXh0IG5hbWU9IlFVSVpQT0RfUVVFU0FUTVBUX1NUUiIgdmFsdWU9IkF0dGVtcHQ6ICVuIG9mICV0Ii8+DQoJCTx1aXRleHQgbmFtZT0iUVVJWlBPRF9RVUVTVFlQRV9TVFIiIHZhbHVlPSJUeXBlOiAlcyIvPg0KCQk8dWl0ZXh0IG5hbWU9IlFVSVpQT0RfUVVFU1RZUEVfR1JEIiB2YWx1ZT0iR3JhZGVkIi8+DQoJCTx1aXRleHQgbmFtZT0iUVVJWlBPRF9RVUVTVFlQRV9TVlkiIHZhbHVlPSJTdXJ2ZXkiLz4NCgkJPHVpdGV4dCBuYW1lPSJRVUlaUE9EX1FVSVpBVE1QVF9JTkYiIHZhbHVlPSJJbmZpbml0ZSIvPg0KCQk8dWl0ZXh0IG5hbWU9IlFVSVpQT0RfUVVFU0FUTVBUX0lORiIgdmFsdWU9IkluZmluaXRlIi8+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TaG93IHNpZGViYXIgdG8gcGFydGljaXBhbnRzIi8+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m9saWUgJW4iLz4NCgkJPCEtLSBzdWJzdGl0dXRpb246ICVuID09IHNsaWRlIG51bWJlciAtLT4NCgkJPCEtLSBzdWJzdGl0dXRpb246ICV0ID09IHRvdGFsIHNsaWRlIGNvdW50IC0tPg0KCQk8dWl0ZXh0IG5hbWU9IlNDUlVCQkFSU1RBVFVTX1NMSURFSU5GTyIgdmFsdWU9IkZvbGllICVuIC8gJXQgfCAiLz4NCgkJPHVpdGV4dCBuYW1lPSJTQ1JVQkJBUlNUQVRVU19TVE9QUEVEIiB2YWx1ZT0iQmVlbmRldCIvPg0KCQk8dWl0ZXh0IG5hbWU9IlNDUlVCQkFSU1RBVFVTX1BMQVlJTkciIHZhbHVlPSJXaWVkZXJnYWJlIi8+DQoJCTx1aXRleHQgbmFtZT0iU0NSVUJCQVJTVEFUVVNfTk9BVURJTyIgdmFsdWU9IktlaW4gQXVkaW8iLz4NCgkJPHVpdGV4dCBuYW1lPSJTQ1JVQkJBUlNUQVRVU19WSURQTEFZSU5HIiB2YWx1ZT0iVmlkZW8gd2lyZCBhYmdlc3BpZWx0Ii8+DQoJCTx1aXRleHQgbmFtZT0iU0NSVUJCQVJTVEFUVVNfTE9BRElORyIgdmFsdWU9IkxhZGVuIi8+DQoJCTx1aXRleHQgbmFtZT0iU0NSVUJCQVJTVEFUVVNfQlVGRkVSSU5HIiB2YWx1ZT0iUHVmZmVybiIvPg0KCQk8dWl0ZXh0IG5hbWU9IlNDUlVCQkFSU1RBVFVTX1FVRVNUSU9OIiB2YWx1ZT0iRnJhZ2UgYmVhbnR3b3J0ZW4iLz4NCgkJPHVpdGV4dCBuYW1lPSJTQ1JVQkJBUlNUQVRVU19SRVZJRVdRVUlaIiB2YWx1ZT0iTm9jaG1hbHMgZHVyY2hzZWhlbiIvPg0KCQk8IS0tIHN1YnN0aXR1dGlvbjogJW0gPT0gbWludXRlcyByZW1haW5pbmcgLS0+DQoJCTwhLS0gc3Vic3RpdHV0aW9uOiAlcyA9PSBzZWNvbmRzIHJlbWFpbmluZyAtLT4NCgkJPHVpdGV4dCBuYW1lPSJFTEFQU0VEIiB2YWx1ZT0iUmVzdGRhdWVyOiAlbSBNaW51dGVuICVzIFNla3VuZGVuIi8+DQoJCTx1aXRleHQgbmFtZT0iTk9URk9VTkQiIHZhbHVlPSJOaWNodHMgZ2VmdW5kZW4iLz4NCgkJPHVpdGV4dCBuYW1lPSJBVFRBQ0hNRU5UUyIgdmFsdWU9IkFubGFnZW4iLz4NCgkJPCEtLSBzdWJzdGl0dXRpb246ICVwID09IGN1cnJlbnQgc3BlYWtlcidzIHRpdGxlIC0tPg0KCQk8dWl0ZXh0IG5hbWU9IkJJT1dJTl9USVRMRSIgdmFsdWU9IlNwcmVjaGVyOiAlcCIvPg0KCQk8dWl0ZXh0IG5hbWU9IkJJT0JUTl9USVRMRSIgdmFsdWU9IlNwcmVjaGVyIi8+DQoJCTx1aXRleHQgbmFtZT0iRElWSURFUkJUTl9USVRMRSIgdmFsdWU9InwiLz4NCgkJPHVpdGV4dCBuYW1lPSJDT05UQUNUQlROX1RJVExFIiB2YWx1ZT0iS29udGFrdCIvPg0KCQk8dWl0ZXh0IG5hbWU9IlRBQl9RVUlaIiB2YWx1ZT0iUXVpeiIvPg0KCQk8dWl0ZXh0IG5hbWU9IlRBQl9PVVRMSU5FIiB2YWx1ZT0iU3RydWt0dXIiLz4NCgkJPHVpdGV4dCBuYW1lPSJUQUJfVEhVTUIiIHZhbHVlPSJNaW5pYXR1ciIvPg0KCQk8dWl0ZXh0IG5hbWU9IlRBQl9OT1RFUyIgdmFsdWU9Ik5vdGl6ZW4iLz4NCgkJPHVpdGV4dCBuYW1lPSJUQUJfU0VBUkNIIiB2YWx1ZT0iU3VjaGVuIi8+DQoJCTx1aXRleHQgbmFtZT0iU0xJREVfSEVBRElORyIgdmFsdWU9IkZvbGllbnRpdGVsIi8+DQoJCTx1aXRleHQgbmFtZT0iRFVSQVRJT05fSEVBRElORyIgdmFsdWU9IkRhdWVyIi8+DQoJCTx1aXRleHQgbmFtZT0iU0VBUkNIX0hFQURJTkciIHZhbHVlPSJUZXh0IHN1Y2hlbjoiLz4NCgkJPHVpdGV4dCBuYW1lPSJUSFVNQl9IRUFESU5HIiB2YWx1ZT0iRm9saWUiLz4NCgkJPHVpdGV4dCBuYW1lPSJUSFVNQl9JTkZPIiB2YWx1ZT0iRm9saWVudGl0ZWwvRGF1ZXIiLz4NCgkJPHVpdGV4dCBuYW1lPSJBVFRBQ0hOQU1FX0hFQURJTkciIHZhbHVlPSJEYXRlaW5hbWUiLz4NCgkJPHVpdGV4dCBuYW1lPSJBVFRBQ0hTSVpFX0hFQURJTkciIHZhbHVlPSJHcsO2w59lIi8+DQoJCTx1aXRleHQgbmFtZT0iU0xJREVfTk9URVMiIHZhbHVlPSJGb2xpZW5ub3RpemVuIi8+DQoJCTwhLS1xdWl6IHBvZCBhbmQgbWVzc2FnZSBib3ggdGV4dHMtLT4NCgkJPHVpdGV4dCBuYW1lPSJRVUlaUE9EX1FVSVpfQVRURU1QVCIgdmFsdWU9IlF1aXp2ZXJzdWNoOiIvPg0KCQk8dWl0ZXh0IG5hbWU9IlFVSVpQT0RfUVVJWl9BVFRFTVBUX1ZBTFVFIiB2YWx1ZT0iJW4gdm9uICV0Ii8+DQoJCTx1aXRleHQgbmFtZT0iUVVJWlBPRF9RVUlaX1NDT1JFIiB2YWx1ZT0iRXJyZWljaHQ6Ii8+DQoJCTx1aXRleHQgbmFtZT0iUVVJWlBPRF9RVUlaX1BBU1NTQ09SRSIgdmFsdWU9Ik1pbmRlc3RwdW5rdHphaGw6Ii8+DQoJCTx1aXRleHQgbmFtZT0iUVVJWlBPRF9RVUlaX01BWFNDT1JFIiB2YWx1ZT0iTWF4aW1hbGUgUHVua3R6YWhsOiIvPg0KCQk8dWl0ZXh0IG5hbWU9IlFVSVpQT0RfUVVFU0FUTVBUX1NUUiIgdmFsdWU9IlZlcnN1Y2g6ICVuIHZvbiAldCIvPg0KCQk8dWl0ZXh0IG5hbWU9IlFVSVpQT0RfUVVFU1RZUEVfU1RSIiB2YWx1ZT0iVHlwOiAlcyIvPg0KCQk8dWl0ZXh0IG5hbWU9IlFVSVpQT0RfUVVFU1RZUEVfR1JEIiB2YWx1ZT0iQmV3ZXJ0ZXQiLz4NCgkJPHVpdGV4dCBuYW1lPSJRVUlaUE9EX1FVRVNUWVBFX1NWWSIgdmFsdWU9IlVtZnJhZ2UiLz4NCgkJPHVpdGV4dCBuYW1lPSJRVUlaUE9EX1FVSVpBVE1QVF9JTkYiIHZhbHVlPSJVbmVuZGxpY2giLz4NCgkJPHVpdGV4dCBuYW1lPSJRVUlaUE9EX1FVRVNBVE1QVF9JTkYiIHZhbHVlPSJVbmVuZGxpY2giLz4NCgkJPHVpdGV4dCBuYW1lPSJXQVJOSU5HTVNHX1lFU1NUUklORyIgdmFsdWU9IkphIi8+DQoJCTx1aXRleHQgbmFtZT0iV0FSTklOR01TR19OT1NUUklORyIgdmFsdWU9Ik5laW4iLz4NCgkJPHVpdGV4dCBuYW1lPSJXQVJOSU5HTVNHX1RJVExFU1RSSU5HIiB2YWx1ZT0iUXVpem5hdmlnYXRpb25zd2FybnVuZyIvPg0KCQk8dWl0ZXh0IG5hbWU9IldBUk5JTkdNU0dfTVNHU1RSSU5HIiB2YWx1ZT0iSW4gZGllc2VtIFF1aXogZ2lidCBlcyB1bmJlYW50d29ydGV0ZSBGcmFnZW4uJiN4QTsmI3hBO1dlbm4gU2llIGF1ZiAmcXVvdDtKYSZxdW90OyBrbGlja2VuLCB3aXJkIGRhcyBRdWl6IGJlZW5kZXQuIEtsaWNrZW4gU2llIGF1ZiAmcXVvdDtOZWluJnF1b3Q7LCB1bSBtaXQgZGVtIFF1aXogZm9ydHp1ZmFocmVuLiIvPg0KCQk8dWl0ZXh0IG5hbWU9IklORk9STUFUSU9OX0gyNjRfRkxBU0hQTEFZRVIiIHZhbHVlPSJEYXMgVmlkZW8gd2lyZCB2b24gZGVyIG1vbWVudGFuIGF1ZiBkaWVzZW0gQ29tcHV0ZXIgaW5zdGFsbGllcnRlbiBWZXJzaW9uIHZvbiBGbGFzaCBQbGF5ZXIgbmljaHQgdW50ZXJzdMO8dHp0LiBLbGlja2VuIFNpZSBhdWYgZGVuIFZpZGVvYmVyZWljaCwgdW0gZGllIGFrdHVlbGxlIFZlcnNpb24gdm9uIEZsYXNoIFBsYXllciBoZXJ1bnRlcnp1bGFkZW4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RlbiBUZWlsbmVobWVybiBkaWUgU2VpdGVubGVpc3RlIGFuemVpZ2VuIi8+DQoJCTx1aXRleHQgbmFtZT0iTVVURSIgdmFsdWU9IlRvbiBhdXMiLz4NCgkJPHVpdGV4dCBuYW1lPSJET0NXUkFQX1RJVExFIiB2YWx1ZT0iUHJlc2VudGVyLUFuaGFuZyIvPg0KCQk8dWl0ZXh0IG5hbWU9IkRPQ1dSQVBfTVNHIiB2YWx1ZT0iQXVmIG1laW5lbSBBcmJlaXRzcGxhdHogc3BlaWNoZXJuIi8+DQoJCTx1aXRleHQgbmFtZT0iRE9DV1JBUF9QUk9NUFQiIHZhbHVlPSJadW0gSGVydW50ZXJsYWRlbiBrbGlja2VuIi8+DQoJPC9sYW5ndWFnZT4NCgk8bGFuZ3VhZ2UgaWQ9ImZy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lICVuIi8+DQoJCTwhLS0gc3Vic3RpdHV0aW9uOiAlbiA9PSBzbGlkZSBudW1iZXIgLS0+DQoJCTwhLS0gc3Vic3RpdHV0aW9uOiAldCA9PSB0b3RhbCBzbGlkZSBjb3VudCAtLT4NCgkJPHVpdGV4dCBuYW1lPSJTQ1JVQkJBUlNUQVRVU19TTElERUlORk8iIHZhbHVlPSJEaWFwb3NpdGl2ZSAlbiAvICV0IHwgIi8+DQoJCTx1aXRleHQgbmFtZT0iU0NSVUJCQVJTVEFUVVNfU1RPUFBFRCIgdmFsdWU9IkFycsOqdMOpZSIvPg0KCQk8dWl0ZXh0IG5hbWU9IlNDUlVCQkFSU1RBVFVTX1BMQVlJTkciIHZhbHVlPSJMZWN0dXJlIi8+DQoJCTx1aXRleHQgbmFtZT0iU0NSVUJCQVJTVEFUVVNfTk9BVURJTyIgdmFsdWU9IlBhcyBkZSBzb24iLz4NCgkJPHVpdGV4dCBuYW1lPSJTQ1JVQkJBUlNUQVRVU19WSURQTEFZSU5HIiB2YWx1ZT0iTGVjdHVyZSB2aWTDqW8gZW4gY291cnM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DQoJCTwhLS0gc3Vic3RpdHV0aW9uOiAlcCA9PSBjdXJyZW50IHNwZWFrZXIncyB0aXRsZSAtLT4NCgkJPHVpdGV4dCBuYW1lPSJCSU9XSU5fVElUTEUiIHZhbHVlPSJCaW8gOiAlcCIvPg0KCQk8dWl0ZXh0IG5hbWU9IkJJT0JUTl9USVRMRSIgdmFsdWU9IkJpbyA6Ii8+DQoJCTx1aXRleHQgbmFtZT0iRElWSURFUkJUTl9USVRMRSIgdmFsdWU9InwiLz4NCgkJPHVpdGV4dCBuYW1lPSJDT05UQUNUQlROX1RJVExFIiB2YWx1ZT0iQ29udGFjdCIvPg0KCQk8dWl0ZXh0IG5hbWU9IlRBQl9RVUlaIiB2YWx1ZT0iUXVpeiIvPg0KCQk8dWl0ZXh0IG5hbWU9IlRBQl9PVVRMSU5FIiB2YWx1ZT0iUGxhbiIvPg0KCQk8dWl0ZXh0IG5hbWU9IlRBQl9USFVNQiIgdmFsdWU9IkRpYXBvcyIvPg0KCQk8dWl0ZXh0IG5hbWU9IlRBQl9OT1RFUyIgdmFsdWU9Ik5vdGVzIi8+DQoJCTx1aXRleHQgbmFtZT0iVEFCX1NFQVJDSCIgdmFsdWU9IlJlY2hlcmNoZSIvPg0KCQk8dWl0ZXh0IG5hbWU9IlNMSURFX0hFQURJTkciIHZhbHVlPSJUaXRyZSBkZSBsYSBkaWFwb3NpdGl2ZSIvPg0KCQk8dWl0ZXh0IG5hbWU9IkRVUkFUSU9OX0hFQURJTkciIHZhbHVlPSJEdXLDqWUiLz4NCgkJPHVpdGV4dCBuYW1lPSJTRUFSQ0hfSEVBRElORyIgdmFsdWU9IlJlY2hlcmNoZSBkZSB0ZXh0ZSA6Ii8+DQoJCTx1aXRleHQgbmFtZT0iVEhVTUJfSEVBRElORyIgdmFsdWU9IkRpYXBvc2l0aXZlIi8+DQoJCTx1aXRleHQgbmFtZT0iVEhVTUJfSU5GTyIgdmFsdWU9IlRpdHJlL2R1csOpZSIvPg0KCQk8dWl0ZXh0IG5hbWU9IkFUVEFDSE5BTUVfSEVBRElORyIgdmFsdWU9Ik5vbSBkZSBmaWNoaWVyIi8+DQoJCTx1aXRleHQgbmFtZT0iQVRUQUNIU0laRV9IRUFESU5HIiB2YWx1ZT0iVGFpbGxlIi8+DQoJCTx1aXRleHQgbmFtZT0iU0xJREVfTk9URVMiIHZhbHVlPSJDb21tZW50YWlyZXMgZGVzIGRpYXBvc2l0aXZlcyIvPg0KCQk8IS0tcXVpeiBwb2QgYW5kIG1lc3NhZ2UgYm94IHRleHRzLS0+DQoJCTx1aXRleHQgbmFtZT0iUVVJWlBPRF9RVUlaX0FUVEVNUFQiIHZhbHVlPSJUZW50YXRpdmUgZGUgcXVlc3Rpb25uYWlyZSA6Ii8+DQoJCTx1aXRleHQgbmFtZT0iUVVJWlBPRF9RVUlaX0FUVEVNUFRfVkFMVUUiIHZhbHVlPSIlbiBzdXIgJXQiLz4NCgkJPHVpdGV4dCBuYW1lPSJRVUlaUE9EX1FVSVpfU0NPUkUiIHZhbHVlPSJOb3RlIG9idGVudWUgOiIvPg0KCQk8dWl0ZXh0IG5hbWU9IlFVSVpQT0RfUVVJWl9QQVNTU0NPUkUiIHZhbHVlPSJOb3RlIGQnYWRtaXNzaWJpbGl0w6nCoDoiLz4NCgkJPHVpdGV4dCBuYW1lPSJRVUlaUE9EX1FVSVpfTUFYU0NPUkUiIHZhbHVlPSJOb3RlIG1heGltYWxlIDoiLz4NCgkJPHVpdGV4dCBuYW1lPSJRVUlaUE9EX1FVRVNBVE1QVF9TVFIiIHZhbHVlPSJUZW50YXRpdmUgOiAlbiBzdXIgJXQiLz4NCgkJPHVpdGV4dCBuYW1lPSJRVUlaUE9EX1FVRVNUWVBFX1NUUiIgdmFsdWU9IlR5cGU6ICVzIi8+DQoJCTx1aXRleHQgbmFtZT0iUVVJWlBPRF9RVUVTVFlQRV9HUkQiIHZhbHVlPSJOb3TDqSIvPg0KCQk8dWl0ZXh0IG5hbWU9IlFVSVpQT0RfUVVFU1RZUEVfU1ZZIiB2YWx1ZT0iRW5xdcOqdGUiLz4NCgkJPHVpdGV4dCBuYW1lPSJRVUlaUE9EX1FVSVpBVE1QVF9JTkYiIHZhbHVlPSJJbGxpbWl0w6kiLz4NCgkJPHVpdGV4dCBuYW1lPSJRVUlaUE9EX1FVRVNBVE1QVF9JTkYiIHZhbHVlPSJJbGxpbWl0w6kiLz4NCgkJPHVpdGV4dCBuYW1lPSJXQVJOSU5HTVNHX1lFU1NUUklORyIgdmFsdWU9Ik91aSIvPg0KCQk8dWl0ZXh0IG5hbWU9IldBUk5JTkdNU0dfTk9TVFJJTkciIHZhbHVlPSJOb24iLz4NCgkJPHVpdGV4dCBuYW1lPSJXQVJOSU5HTVNHX1RJVExFU1RSSU5HIiB2YWx1ZT0iQXZlcnRpc3NlbWVudCBkZSBuYXZpZ2F0aW9uIGR1IHF1ZXN0aW9ubmFpcmUiLz4NCgkJPHVpdGV4dCBuYW1lPSJXQVJOSU5HTVNHX01TR1NUUklORyIgdmFsdWU9IlZvdXMgbidhdmV6IHBhcyByw6lwb25kdSDDoCBjZXJ0YWluZXMgcXVlc3Rpb25zIGRlIGNlIHF1ZXN0aW9ubmFpcmUuJiN4QTsmI3hBO1NpIHZvdXMgY2xpcXVleiBzdXIgT3VpLCB2b3VzIHF1aXR0ZXJleiBsZSBxdWVzdGlvbm5haXJlLiBDbGlxdWV6IHN1ciBOb24gcG91ciBjb250aW51ZXIgbGUgcXVlc3Rpb25uYWlyZS4iLz4NCgkJPHVpdGV4dCBuYW1lPSJJTkZPUk1BVElPTl9IMjY0X0ZMQVNIUExBWUVSIiB2YWx1ZT0iTGEgdmVyc2lvbiBkZSBGbGFzaCBQbGF5ZXIgYWN0dWVsbGVtZW50IGluc3RhbGzDqWUgc3VyIHZvdHJlIG1hY2hpbmUgbmUgcHJlbmQgcGFzIGVuIGNoYXJnZSBjZSB0eXBlIGRlIHZpZMOpby4gQ2xpcXVleiBzdXIgbGEgem9uZSB2aWTDqW8gcG91ciB0w6lsw6ljaGFyZ2VyIGxhIGRlcm5pw6hyZSB2ZXJzaW9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udHJlciBsJ2VuY2FkcsOpIGF1eCBwYXJ0aWNpcGFudHMiLz4NCgkJPHVpdGV4dCBuYW1lPSJNVVRFIiB2YWx1ZT0iTXVldCIvPg0KCQk8dWl0ZXh0IG5hbWU9IkRPQ1dSQVBfVElUTEUiIHZhbHVlPSJQacOoY2Ugam9pbnRlIFByZXNlbnRlciIvPg0KCQk8dWl0ZXh0IG5hbWU9IkRPQ1dSQVBfTVNHIiB2YWx1ZT0iRW5yZWdpc3RyZXIgc3VyIG1vbiBvcmRpbmF0ZXVyIi8+DQoJCTx1aXRleHQgbmFtZT0iRE9DV1JBUF9QUk9NUFQiIHZhbHVlPSJDbGlxdWVyIHBvdXIgdMOpbMOpY2hhcmdlciIvPg0KCTwvbGFuZ3VhZ2U+DQoJPGxhbmd1YWdlIGlkPSJqYS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w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DQoJCTx1aXRleHQgbmFtZT0iU0NSVUJCQVJTVEFUVVNfUExBWUlORyIgdmFsdWU9IuWGjeeUn+S4rSIvPg0KCQk8dWl0ZXh0IG5hbWU9IlNDUlVCQkFSU1RBVFVTX05PQVVESU8iIHZhbHVlPSLpn7Plo7DjgarjgZciLz4NCgkJPHVpdGV4dCBuYW1lPSJTQ1JVQkJBUlNUQVRVU19WSURQTEFZSU5HIiB2YWx1ZT0i44OT44OH44Kq5YaN55Sf5LitIi8+DQoJCTx1aXRleHQgbmFtZT0iU0NSVUJCQVJTVEFUVVNfTE9BRElORyIgdmFsdWU9IuODreODvOODieS4rSIvPg0KCQk8dWl0ZXh0IG5hbWU9IlNDUlVCQkFSU1RBVFVTX0JVRkZFUklORyIgdmFsdWU9IuODkOODg+ODleOCoeS4rSIvPg0KCQk8dWl0ZXh0IG5hbWU9IlNDUlVCQkFSU1RBVFVTX1FVRVNUSU9OIiB2YWx1ZT0i6LOq5ZWP44Gr562U44GI44Gm5LiL44GV44GEIi8+DQoJCTx1aXRleHQgbmFtZT0iU0NSVUJCQVJTVEFUVVNfUkVWSUVXUVVJWiIgdmFsdWU9IuOCr+OCpOOCuuOCkuODrOODk+ODpeODvOOBl+OBpuOBhOOBvuOBmSIvPg0KCQk8IS0tIHN1YnN0aXR1dGlvbjogJW0gPT0gbWludXRlcyByZW1haW5pbmcgLS0+DQoJCTwhLS0gc3Vic3RpdHV0aW9uOiAlcyA9PSBzZWNvbmRzIHJlbWFpbmluZyAtLT4NCgkJPHVpdGV4dCBuYW1lPSJFTEFQU0VEIiB2YWx1ZT0i5q6L44KKIDogJW0g5YiGICVzIOenkiIvPg0KCQk8dWl0ZXh0IG5hbWU9Ik5PVEZPVU5EIiB2YWx1ZT0i5L2V44KC6KaL44Gk44GL44KK44G+44Gb44KTIi8+DQoJCTx1aXRleHQgbmFtZT0iQVRUQUNITUVOVFMiIHZhbHVlPSLmt7vku5giLz4NCgkJPCEtLSBzdWJzdGl0dXRpb246ICVwID09IGN1cnJlbnQgc3BlYWtlcidzIHRpdGxlIC0tPg0KCQk8dWl0ZXh0IG5hbWU9IkJJT1dJTl9USVRMRSIgdmFsdWU9Iue1jOattCA6ICVwIi8+DQoJCTx1aXRleHQgbmFtZT0iQklPQlROX1RJVExFIiB2YWx1ZT0i57WM5q20Ii8+DQoJCTx1aXRleHQgbmFtZT0iRElWSURFUkJUTl9USVRMRSIgdmFsdWU9InwiLz4NCgkJPHVpdGV4dCBuYW1lPSJDT05UQUNUQlROX1RJVExFIiB2YWx1ZT0i44GK5ZWP44GE5ZCI44KP44GbIi8+DQoJCTx1aXRleHQgbmFtZT0iVEFCX1FVSVoiIHZhbHVlPSLjgq/jgqTjgro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44Kk44OI44OrIi8+DQoJCTx1aXRleHQgbmFtZT0iRFVSQVRJT05fSEVBRElORyIgdmFsdWU9IumVt+OBlSIvPg0KCQk8dWl0ZXh0IG5hbWU9IlNFQVJDSF9IRUFESU5HIiB2YWx1ZT0i5qSc57Si44GZ44KL44OG44Kt44K544OIIDogIi8+DQoJCTx1aXRleHQgbmFtZT0iVEhVTUJfSEVBRElORyIgdmFsdWU9IuOCueODqeOCpOODiSIvPg0KCQk8dWl0ZXh0IG5hbWU9IlRIVU1CX0lORk8iIHZhbHVlPSLjgrnjg6njgqTjg4njgr/jgqTjg4jjg6sgLyDplbfjgZUiLz4NCgkJPHVpdGV4dCBuYW1lPSJBVFRBQ0hOQU1FX0hFQURJTkciIHZhbHVlPSLjg5XjgqHjgqTjg6vlkI0iLz4NCgkJPHVpdGV4dCBuYW1lPSJBVFRBQ0hTSVpFX0hFQURJTkciIHZhbHVlPSLjgrXjgqTjgroiLz4NCgkJPHVpdGV4dCBuYW1lPSJTTElERV9OT1RFUyIgdmFsdWU9IuOCueODqeOCpOODieODjuODvOODiCIvPg0KCQk8IS0tcXVpeiBwb2QgYW5kIG1lc3NhZ2UgYm94IHRleHRzLS0+DQoJCTx1aXRleHQgbmFtZT0iUVVJWlBPRF9RVUlaX0FUVEVNUFQiIHZhbHVlPSLjgq/jgqTjgrroqabooYzlm57mlbAgOiAiLz4NCgkJPHVpdGV4dCBuYW1lPSJRVUlaUE9EX1FVSVpfQVRURU1QVF9WQUxVRSIgdmFsdWU9IiVuIC8gJXQiLz4NCgkJPHVpdGV4dCBuYW1lPSJRVUlaUE9EX1FVSVpfU0NPUkUiIHZhbHVlPSLjgrnjgrPjgqIgOiAiLz4NCgkJPHVpdGV4dCBuYW1lPSJRVUlaUE9EX1FVSVpfUEFTU1NDT1JFIiB2YWx1ZT0i5ZCI5qC854K5IDoiLz4NCgkJPHVpdGV4dCBuYW1lPSJRVUlaUE9EX1FVSVpfTUFYU0NPUkUiIHZhbHVlPSLmnIDpq5jlvpfngrkgOiAiLz4NCgkJPHVpdGV4dCBuYW1lPSJRVUlaUE9EX1FVRVNBVE1QVF9TVFIiIHZhbHVlPSLoqabooYzlm57mlbAgOiAlbiAvICV0Ii8+DQoJCTx1aXRleHQgbmFtZT0iUVVJWlBPRF9RVUVTVFlQRV9TVFIiIHZhbHVlPSLjgr/jgqTjg5cgOiAlcyIvPg0KCQk8dWl0ZXh0IG5hbWU9IlFVSVpQT0RfUVVFU1RZUEVfR1JEIiB2YWx1ZT0i6KmV5L6hIi8+DQoJCTx1aXRleHQgbmFtZT0iUVVJWlBPRF9RVUVTVFlQRV9TVlkiIHZhbHVlPSLjgqLjg7PjgrHjg7zjg4giLz4NCgkJPHVpdGV4dCBuYW1lPSJRVUlaUE9EX1FVSVpBVE1QVF9JTkYiIHZhbHVlPSLnhKHliLbpmZAiLz4NCgkJPHVpdGV4dCBuYW1lPSJRVUlaUE9EX1FVRVNBVE1QVF9JTkYiIHZhbHVlPSLnhKHliLbpmZAiLz4NCgkJPHVpdGV4dCBuYW1lPSJXQVJOSU5HTVNHX1lFU1NUUklORyIgdmFsdWU9IuOBr+OBhCIvPg0KCQk8dWl0ZXh0IG5hbWU9IldBUk5JTkdNU0dfTk9TVFJJTkciIHZhbHVlPSLjgYTjgYTjgYgiLz4NCgkJPHVpdGV4dCBuYW1lPSJXQVJOSU5HTVNHX1RJVExFU1RSSU5HIiB2YWx1ZT0i44Kv44Kk44K644Gu44OK44OT44Ky44O844K344On44Oz44Gr6Zai44GZ44KL6K2m5ZGKIi8+DQoJCTx1aXRleHQgbmFtZT0iV0FSTklOR01TR19NU0dTVFJJTkciIHZhbHVlPSLjgZPjga7jgq/jgqTjgrrjgavjga/jgIHjgb7jgaDop6PnrZTjgZfjgabjgYTjgarjgYTos6rllY/jgYzjgYLjgorjgb7jgZnjgIImI3hBOyYjeEE7IOOCr+OCpOOCuuOCkue1guS6huOBmeOCi+OBq+OBr+OAgeOAjOOBr+OBhOOAjeOCkuOCr+ODquODg+OCr+OBl+OBvuOBmeOAguOCr+OCpOOCuuOCkue2muihjOOBmeOCi+OBq+OBr+OAgeOAjOOBhOOBhOOBiOOAjeOCkuOCr+ODquODg+OCr+OBl+OBvuOBmeOAgiIvPg0KCQk8dWl0ZXh0IG5hbWU9IklORk9STUFUSU9OX0gyNjRfRkxBU0hQTEFZRVIiIHZhbHVlPSLjgYrkvb/jgYTjga7jgrPjg7Pjg5Tjg6Xjg7zjgr/jgavnj77lnKjjgqTjg7Pjgrnjg4jjg7zjg6vjgZXjgozjgabjgYTjgosgRmxhc2ggUGxheWVyIOOBruODkOODvOOCuOODp+ODs+OBr+OAgeOBk+OBruODk+ODh+OCquOCkuOCteODneODvOODiOOBl+OBpuOBhOOBvuOBm+OCk+OAguacgOaWsOOBriBGbGFzaCBQbGF5ZXIg44KS44OA44Km44Oz44Ot44O844OJ44GZ44KL44Gr44Gv44CB44OT44OH44Kq6aCY5Z+f44KS44Kv44Oq44OD44Kv44GX44Gm44GP44Gg44GV44GE44CC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OCteOCpOODieODkOODvOOCkuWPguWKoOiAheOBq+imi+OBm+OCiyIvPg0KCQk8dWl0ZXh0IG5hbWU9Ik1VVEUiIHZhbHVlPSLjg5/jg6Xjg7zjg4giLz4NCgkJPHVpdGV4dCBuYW1lPSJET0NXUkFQX1RJVExFIiB2YWx1ZT0iUHJlc2VudGVyIOa3u+S7mOODleOCoeOCpOODqyIvPg0KCQk8dWl0ZXh0IG5hbWU9IkRPQ1dSQVBfTVNHIiB2YWx1ZT0i44Oe44Kk44Kz44Oz44OU44Ol44O844K/44Gr5L+d5a2YIi8+DQoJCTx1aXRleHQgbmFtZT0iRE9DV1JBUF9QUk9NUFQiIHZhbHVlPSLjgq/jg6rjg4Pjgq/jgZfjgabjg4Djgqbjg7Pjg63jg7zjg4k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S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DQoJCTx1aXRleHQgbmFtZT0iU0NSVUJCQVJTVEFUVVNfU0xJREVJTkZPIiB2YWx1ZT0i7Iqs65287J2065OcICVuIC8gJXQgfCAiLz4NCgkJPHVpdGV4dCBuYW1lPSJTQ1JVQkJBUlNUQVRVU19TVE9QUEVEIiB2YWx1ZT0i7KSR7KeA65CoIi8+DQoJCTx1aXRleHQgbmFtZT0iU0NSVUJCQVJTVEFUVVNfUExBWUlORyIgdmFsdWU9IuyerOyDnSIvPg0KCQk8dWl0ZXh0IG5hbWU9IlNDUlVCQkFSU1RBVFVTX05PQVVESU8iIHZhbHVlPSLsmKTrlJTsmKQg7JeG7J2MIi8+DQoJCTx1aXRleHQgbmFtZT0iU0NSVUJCQVJTVEFUVVNfVklEUExBWUlORyIgdmFsdWU9Iuu5hOuUlOyYpCDsnqzsg50g7KSRIi8+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DQoJCTwhLS0gc3Vic3RpdHV0aW9uOiAlbSA9PSBtaW51dGVzIHJlbWFpbmluZyAtLT4NCgkJPCEtLSBzdWJzdGl0dXRpb246ICVzID09IHNlY29uZHMgcmVtYWluaW5nIC0tPg0KCQk8dWl0ZXh0IG5hbWU9IkVMQVBTRUQiIHZhbHVlPSIlbeu2hCAlc+y0iCDrgqjsnYwiLz4NCgkJPHVpdGV4dCBuYW1lPSJOT1RGT1VORCIgdmFsdWU9IuyXhuydjCIvPg0KCQk8dWl0ZXh0IG5hbWU9IkFUVEFDSE1FTlRTIiB2YWx1ZT0i7LKo67aAIO2MjOydvCIvPg0KCQk8IS0tIHN1YnN0aXR1dGlvbjogJXAgPT0gY3VycmVudCBzcGVha2VyJ3MgdGl0bGUgLS0+DQoJCTx1aXRleHQgbmFtZT0iQklPV0lOX1RJVExFIiB2YWx1ZT0i6rK966ClIOyGjOqwnDogJXAiLz4NCgkJPHVpdGV4dCBuYW1lPSJCSU9CVE5fVElUTEUiIHZhbHVlPSLqsr3roKUg7IaM6rCcIi8+DQoJCTx1aXRleHQgbmFtZT0iRElWSURFUkJUTl9USVRMRSIgdmFsdWU9InwiLz4NCgkJPHVpdGV4dCBuYW1lPSJDT05UQUNUQlROX1RJVExFIiB2YWx1ZT0i7Jew65297LKYIi8+DQoJCTx1aXRleHQgbmFtZT0iVEFCX1FVSVoiIHZhbHVlPSLtgLTspo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DQoJCTx1aXRleHQgbmFtZT0iVEhVTUJfSEVBRElORyIgdmFsdWU9IuyKrOudvOydtOuTnCIvPg0KCQk8dWl0ZXh0IG5hbWU9IlRIVU1CX0lORk8iIHZhbHVlPSLsoJzrqqkv7J6s7IOd7Iuc6rCEIi8+DQoJCTx1aXRleHQgbmFtZT0iQVRUQUNITkFNRV9IRUFESU5HIiB2YWx1ZT0i7YyM7J28IOydtOumhCIvPg0KCQk8dWl0ZXh0IG5hbWU9IkFUVEFDSFNJWkVfSEVBRElORyIgdmFsdWU9Iu2BrOq4sCIvPg0KCQk8dWl0ZXh0IG5hbWU9IlNMSURFX05PVEVTIiB2YWx1ZT0i7Iqs65287J2065OcIOuFuO2KuCIvPg0KCQk8IS0tcXVpeiBwb2QgYW5kIG1lc3NhZ2UgYm94IHRleHRzLS0+DQoJCTx1aXRleHQgbmFtZT0iUVVJWlBPRF9RVUlaX0FUVEVNUFQiIHZhbHVlPSLtgLTspogg7Iuc64+EIO2an+yImDoiLz4NCgkJPHVpdGV4dCBuYW1lPSJRVUlaUE9EX1FVSVpfQVRURU1QVF9WQUxVRSIgdmFsdWU9IiVuLyV0Ii8+DQoJCTx1aXRleHQgbmFtZT0iUVVJWlBPRF9RVUlaX1NDT1JFIiB2YWx1ZT0i65Od7KCQOiIvPg0KCQk8dWl0ZXh0IG5hbWU9IlFVSVpQT0RfUVVJWl9QQVNTU0NPUkUiIHZhbHVlPSLthrXqs7wg7KCQ7IiYOiIvPg0KCQk8dWl0ZXh0IG5hbWU9IlFVSVpQT0RfUVVJWl9NQVhTQ09SRSIgdmFsdWU9Iuy1nOqzoCDsoJDsiJg6Ii8+DQoJCTx1aXRleHQgbmFtZT0iUVVJWlBPRF9RVUVTQVRNUFRfU1RSIiB2YWx1ZT0i7Iuc64+EIO2an+yImDogJW4vJXQiLz4NCgkJPHVpdGV4dCBuYW1lPSJRVUlaUE9EX1FVRVNUWVBFX1NUUiIgdmFsdWU9IuycoO2YlTogJXMiLz4NCgkJPHVpdGV4dCBuYW1lPSJRVUlaUE9EX1FVRVNUWVBFX0dSRCIgdmFsdWU9IuygkOyImCDrp6TquLDquLAg7JmE66OMIi8+DQoJCTx1aXRleHQgbmFtZT0iUVVJWlBPRF9RVUVTVFlQRV9TVlkiIHZhbHVlPSLshKTrrLgg7KGw7IKsIi8+DQoJCTx1aXRleHQgbmFtZT0iUVVJWlBPRF9RVUlaQVRNUFRfSU5GIiB2YWx1ZT0i66y07ZWcIi8+DQoJCTx1aXRleHQgbmFtZT0iUVVJWlBPRF9RVUVTQVRNUFRfSU5GIiB2YWx1ZT0i66y07ZWcIi8+DQoJCTx1aXRleHQgbmFtZT0iV0FSTklOR01TR19ZRVNTVFJJTkciIHZhbHVlPSLsmIgiLz4NCgkJPHVpdGV4dCBuYW1lPSJXQVJOSU5HTVNHX05PU1RSSU5HIiB2YWx1ZT0i7JWE64uI7JikIi8+DQoJCTx1aXRleHQgbmFtZT0iV0FSTklOR01TR19USVRMRVNUUklORyIgdmFsdWU9Iu2AtOymiCDrgrTruYTqsozsnbTshZgg6rK96rOgIi8+DQoJCTx1aXRleHQgbmFtZT0iV0FSTklOR01TR19NU0dTVFJJTkciIHZhbHVlPSLsnbQg7YC07KaI7JeQ7IScIOyLnOuPhO2VmOyngCDslYrsnYAg7KeI66y47J20IOyeiOyKteuLiOuLpC4mI3hBOyYjeEE77YC07KaI66W8IOyiheujjO2VmOugpOuptCBb7JiIXeulvCDtgbTrpq3tlZjqs6AsIO2AtOymiOulvCDqs4Tsho3tlZjroKTrqbQgW+yVhOuLiOyYpF3rpbwg7YG066at7ZWY7Iut7Iuc7JikLiIvPg0KCQk8dWl0ZXh0IG5hbWU9IklORk9STUFUSU9OX0gyNjRfRkxBU0hQTEFZRVIiIHZhbHVlPSLsi5zsiqTthZzsl5Ag7ISk7LmY65CY7Ja0IOyeiOuKlCDtmITsnqwg67KE7KCE7J2YIEZsYXNoIFBsYXllcuuKlCDsnbQg67mE65SU7Jik66W8IOyngOybkO2VmOyngCDslYrsirXri4jri6QuIOy1nOyLoCBGbGFzaCBQbGF5ZXLrpbwg64uk7Jq066Gc65Oc7ZWY66Ck66m0IOu5hOuUlOyYpCDsmIHsl63snYQg7YG066at7ZWY7Iut7Iuc7Jik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ssLjsl6zsnpDsl5Dqsowg7IS466GcIOunieuMgCDrs7TsnbTquLAiLz4NCgkJPHVpdGV4dCBuYW1lPSJNVVRFIiB2YWx1ZT0i7J2M7IaM6rGwIi8+DQoJCTx1aXRleHQgbmFtZT0iRE9DV1JBUF9USVRMRSIgdmFsdWU9IlByZXNlbnRlciDtjIzsnbwg7LKo67aAIi8+DQoJCTx1aXRleHQgbmFtZT0iRE9DV1JBUF9NU0ciIHZhbHVlPSLrgrQg7Lu07ZOo7YSw7JeQIOyggOyepSIvPg0KCQk8dWl0ZXh0IG5hbWU9IkRPQ1dSQVBfUFJPTVBUIiB2YWx1ZT0i7YG066at7ZWY7JesIOuLpOyatOuhnOuTnCIvPg0KCTwvbGFuZ3VhZ2U+DQoJPGxhbmd1YWdlIGlkPSJlcy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YSAlbiIvPg0KCQk8IS0tIHN1YnN0aXR1dGlvbjogJW4gPT0gc2xpZGUgbnVtYmVyIC0tPg0KCQk8IS0tIHN1YnN0aXR1dGlvbjogJXQgPT0gdG90YWwgc2xpZGUgY291bnQgLS0+DQoJCTx1aXRleHQgbmFtZT0iU0NSVUJCQVJTVEFUVVNfU0xJREVJTkZPIiB2YWx1ZT0iRGlhcG9zaXRpdmEgJW4gLyAldCB8ICIvPg0KCQk8dWl0ZXh0IG5hbWU9IlNDUlVCQkFSU1RBVFVTX1NUT1BQRUQiIHZhbHVlPSJEZXRlbmlkYSIvPg0KCQk8dWl0ZXh0IG5hbWU9IlNDUlVCQkFSU1RBVFVTX1BMQVlJTkciIHZhbHVlPSJSZXByb2R1Y2llbmRvIi8+DQoJCTx1aXRleHQgbmFtZT0iU0NSVUJCQVJTVEFUVVNfTk9BVURJTyIgdmFsdWU9IlNpbiBzb25pZG8iLz4NCgkJPHVpdGV4dCBuYW1lPSJTQ1JVQkJBUlNUQVRVU19WSURQTEFZSU5HIiB2YWx1ZT0iVsOtZGVvIGVuIHJlcHJvZC4iLz4NCgkJPHVpdGV4dCBuYW1lPSJTQ1JVQkJBUlNUQVRVU19MT0FESU5HIiB2YWx1ZT0iQ2FyZ2FuZG8iLz4NCgkJPHVpdGV4dCBuYW1lPSJTQ1JVQkJBUlNUQVRVU19CVUZGRVJJTkciIHZhbHVlPSJBbG1hY2VuYW5kbyBlbiBiw7pmZXIiLz4NCgkJPHVpdGV4dCBuYW1lPSJTQ1JVQkJBUlNUQVRVU19RVUVTVElPTiIgdmFsdWU9IkNvbnRlc3RhciBwcmVndW50YSIvPg0KCQk8dWl0ZXh0IG5hbWU9IlNDUlVCQkFSU1RBVFVTX1JFVklFV1FVSVoiIHZhbHVlPSJSZXZpc2FuZG8gcHJ1ZWJhIi8+DQoJCTwhLS0gc3Vic3RpdHV0aW9uOiAlbSA9PSBtaW51dGVzIHJlbWFpbmluZyAtLT4NCgkJPCEtLSBzdWJzdGl0dXRpb246ICVzID09IHNlY29uZHMgcmVtYWluaW5nIC0tPg0KCQk8dWl0ZXh0IG5hbWU9IkVMQVBTRUQiIHZhbHVlPSIlbSBtaW51dG9zICVzIHNlZ3VuZG9zIHJlc3RhbnRlcyIvPg0KCQk8dWl0ZXh0IG5hbWU9Ik5PVEZPVU5EIiB2YWx1ZT0iTm8gc2UgaGEgZW5jb250cmFkbyBuYWRhIi8+DQoJCTx1aXRleHQgbmFtZT0iQVRUQUNITUVOVFMiIHZhbHVlPSJBcmNoaXZvcyBhZGp1bnRvcyIvPg0KCQk8IS0tIHN1YnN0aXR1dGlvbjogJXAgPT0gY3VycmVudCBzcGVha2VyJ3MgdGl0bGUgLS0+DQoJCTx1aXRleHQgbmFtZT0iQklPV0lOX1RJVExFIiB2YWx1ZT0iQmlvZ3JhZsOtYTogJXAiLz4NCgkJPHVpdGV4dCBuYW1lPSJCSU9CVE5fVElUTEUiIHZhbHVlPSJCaW9ncmFmw61hIi8+DQoJCTx1aXRleHQgbmFtZT0iRElWSURFUkJUTl9USVRMRSIgdmFsdWU9InwiLz4NCgkJPHVpdGV4dCBuYW1lPSJDT05UQUNUQlROX1RJVExFIiB2YWx1ZT0iQ29udGFjdG8iLz4NCgkJPHVpdGV4dCBuYW1lPSJUQUJfUVVJWiIgdmFsdWU9IlBydWViYSIvPg0KCQk8dWl0ZXh0IG5hbWU9IlRBQl9PVVRMSU5FIiB2YWx1ZT0iQ29udG9ybm8iLz4NCgkJPHVpdGV4dCBuYW1lPSJUQUJfVEhVTUIiIHZhbHVlPSJNaW5pYXQuIi8+DQoJCTx1aXRleHQgbmFtZT0iVEFCX05PVEVTIiB2YWx1ZT0iTm90YXMiLz4NCgkJPHVpdGV4dCBuYW1lPSJUQUJfU0VBUkNIIiB2YWx1ZT0iQnVzY2FyIi8+DQoJCTx1aXRleHQgbmFtZT0iU0xJREVfSEVBRElORyIgdmFsdWU9IlTDrXR1bG8gZGUgZGlhcG9zaXRpdmEiLz4NCgkJPHVpdGV4dCBuYW1lPSJEVVJBVElPTl9IRUFESU5HIiB2YWx1ZT0iRHVyYWMuIi8+DQoJCTx1aXRleHQgbmFtZT0iU0VBUkNIX0hFQURJTkciIHZhbHVlPSJCdXNjYXIgdGV4dG86Ii8+DQoJCTx1aXRleHQgbmFtZT0iVEhVTUJfSEVBRElORyIgdmFsdWU9IkRpYXBvc2l0aXZhIi8+DQoJCTx1aXRleHQgbmFtZT0iVEhVTUJfSU5GTyIgdmFsdWU9IkR1ci4vVMOtdC4gZGlhcC4iLz4NCgkJPHVpdGV4dCBuYW1lPSJBVFRBQ0hOQU1FX0hFQURJTkciIHZhbHVlPSJOb21icmUgZGUgYXJjaGl2byIvPg0KCQk8dWl0ZXh0IG5hbWU9IkFUVEFDSFNJWkVfSEVBRElORyIgdmFsdWU9IlRhbWHDsW8iLz4NCgkJPHVpdGV4dCBuYW1lPSJTTElERV9OT1RFUyIgdmFsdWU9Ik5vdGFzIGRlIGRpYXBvc2l0aXZhIi8+DQoJCTwhLS1xdWl6IHBvZCBhbmQgbWVzc2FnZSBib3ggdGV4dHMtLT4NCgkJPHVpdGV4dCBuYW1lPSJRVUlaUE9EX1FVSVpfQVRURU1QVCIgdmFsdWU9IkludGVudG8gZGUgcHJ1ZWJhOiIvPg0KCQk8dWl0ZXh0IG5hbWU9IlFVSVpQT0RfUVVJWl9BVFRFTVBUX1ZBTFVFIiB2YWx1ZT0iJW4gZGUgJXQiLz4NCgkJPHVpdGV4dCBuYW1lPSJRVUlaUE9EX1FVSVpfU0NPUkUiIHZhbHVlPSJQdW50dWFjacOzbjoiLz4NCgkJPHVpdGV4dCBuYW1lPSJRVUlaUE9EX1FVSVpfUEFTU1NDT1JFIiB2YWx1ZT0iUHVudHVhY2nDs24gcGFyYSBhcHJvYmFyOiIvPg0KCQk8dWl0ZXh0IG5hbWU9IlFVSVpQT0RfUVVJWl9NQVhTQ09SRSIgdmFsdWU9IlB1bnR1YWNpw7NuIG3DoXhpbWE6Ii8+DQoJCTx1aXRleHQgbmFtZT0iUVVJWlBPRF9RVUVTQVRNUFRfU1RSIiB2YWx1ZT0iSW50ZW50b3M6ICVuIGRlICV0Ii8+DQoJCTx1aXRleHQgbmFtZT0iUVVJWlBPRF9RVUVTVFlQRV9TVFIiIHZhbHVlPSJUaXBvOiAlcyIvPg0KCQk8dWl0ZXh0IG5hbWU9IlFVSVpQT0RfUVVFU1RZUEVfR1JEIiB2YWx1ZT0iQ29uIHB1bnR1YWNpw7NuIi8+DQoJCTx1aXRleHQgbmFtZT0iUVVJWlBPRF9RVUVTVFlQRV9TVlkiIHZhbHVlPSJFbmN1ZXN0YSIvPg0KCQk8dWl0ZXh0IG5hbWU9IlFVSVpQT0RfUVVJWkFUTVBUX0lORiIgdmFsdWU9IkluZmluaXRvIi8+DQoJCTx1aXRleHQgbmFtZT0iUVVJWlBPRF9RVUVTQVRNUFRfSU5GIiB2YWx1ZT0iSW5maW5pdG8iLz4NCgkJPHVpdGV4dCBuYW1lPSJXQVJOSU5HTVNHX1lFU1NUUklORyIgdmFsdWU9IlPDrSIvPg0KCQk8dWl0ZXh0IG5hbWU9IldBUk5JTkdNU0dfTk9TVFJJTkciIHZhbHVlPSJObyIvPg0KCQk8dWl0ZXh0IG5hbWU9IldBUk5JTkdNU0dfVElUTEVTVFJJTkciIHZhbHVlPSJBdmlzbyBkZSBuYXZlZ2FjacOzbiBkZSBwcnVlYmEiLz4NCgkJPHVpdGV4dCBuYW1lPSJXQVJOSU5HTVNHX01TR1NUUklORyIgdmFsdWU9IkhheSBwcmVndW50YXMgc2luIGludGVudG9zIGVuIGVzdGEgcHJ1ZWJhLiYjeEE7JiN4QTtQYXJhIHNhbGlyIGRlIGxhIHBydWViYSwgaGFnYSBjbGljIGVuIFPDrS4gUGFyYSBjb250aW51YXIsIGhhZ2EgY2xpYyBlbiBOby4iLz4NCgkJPHVpdGV4dCBuYW1lPSJJTkZPUk1BVElPTl9IMjY0X0ZMQVNIUExBWUVSIiB2YWx1ZT0iTGEgdmVyc2nDs24gYWN0dWFsIGRlIEZsYXNoIFBsYXllciBpbnN0YWxhZGEgZW4gZWwgb3JkZW5hZG9yIG5vIGVzIGNvbXBhdGlibGUgY29uIGVzdGUgdsOtZGVvLiBIYWdhIGNsaWMgZW4gZWwgw6FyZWEgZGUgdsOtZGVvIHBhcmEgZGVzY2FyZ2FyIGxhIMO6bHRpbWEgdmVyc2nDs24gZGUgRmxhc2ggUGxheWVyLiIvPg0KCQk8IS0tIHN1YnN0aXR1dGlvbjogJXAgPT0gcHJlc2VudGF0aW9uIHRpdGxlIC0tPg0KCQk8IS0tIHN1YnN0aXR1dGlvbjogJXMgPT0gc2xpZGUgdGl0bGUgLS0+DQoJCTwhLS0gc3Vic3RpdHV0aW9uOiAlbiA9PSBzbGlkZSBudW1iZXIgLS0+DQoJCTx1aXRleHQgbmFtZT0iQk9PS01BUksiIHZhbHVlPSJBZG9iZSBQcmVzZW50ZXI6ICVwIi8+DQoJCTwhLS0gc3Vic3RpdHV0aW9uOiAlcCA9PSBwcmVzZW50YXRpb24gdGl0bGUgLS0+DQoJCTwhLS0gc3Vic3RpdHV0aW9uOiAlcyA9PSBzbGlkZSB0aXRsZSAtLT4NCgkJPCEtLSBzdWJzdGl0dXRpb246ICVuID09IHNsaWRlIG51bWJlciAtLT4NCgkJPHVpdGV4dCBuYW1lPSJCT09LTUFSS1NMSURFIiB2YWx1ZT0iQWRvYmUgUHJlc2VudGVyOiAlcCAlcyIvPg0KCQk8dWl0ZXh0IG5hbWU9IlNIT1dTSURFQkFSIiB2YWx1ZT0iTW9zdHJhciBiYXJyYSBsYXRlcmFsIGEgbG9zIHBhcnRpY2lwYW50ZXMiLz4NCgkJPHVpdGV4dCBuYW1lPSJNVVRFIiB2YWx1ZT0iU2lsZW5jaWFyIi8+DQoJCTx1aXRleHQgbmFtZT0iRE9DV1JBUF9USVRMRSIgdmFsdWU9IkFyY2hpdm8gYWRqdW50byBkZSBQcmVzZW50ZXIiLz4NCgkJPHVpdGV4dCBuYW1lPSJET0NXUkFQX01TRyIgdmFsdWU9Ikd1YXJkYXIgZW4gTWkgUEMiLz4NCgkJPHVpdGV4dCBuYW1lPSJET0NXUkFQX1BST01QVCIgdmFsdWU9IkhhZ2EgY2xpYyBlbiBEZXNjYXJnYXIiLz4NCgk8L2xhbmd1YWdlPg0KCTxsYW5ndWFnZSBpZD0icH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DQoJCTx1aXRleHQgbmFtZT0iU0NSVUJCQVJTVEFUVVNfUExBWUlORyIgdmFsdWU9IlJlcHJvZHV6aW5kbyIvPg0KCQk8dWl0ZXh0IG5hbWU9IlNDUlVCQkFSU1RBVFVTX05PQVVESU8iIHZhbHVlPSJTZW0gw6F1ZGlvIi8+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DQoJCTx1aXRleHQgbmFtZT0iU0NSVUJCQVJTVEFUVVNfUkVWSUVXUVVJWiIgdmFsdWU9IlJldmlzYW5kbyBxdWVzdGlvbsOhcmlvIi8+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DQoJCTx1aXRleHQgbmFtZT0iVEFCX1FVSVoiIHZhbHVlPSJRdWVzdC4iLz4NCgkJPHVpdGV4dCBuYW1lPSJUQUJfT1VUTElORSIgdmFsdWU9IkVzcXVlbWEiLz4NCgkJPHVpdGV4dCBuYW1lPSJUQUJfVEhVTUIiIHZhbHVlPSJNaW5pIi8+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DQoJCTwhLS1xdWl6IHBvZCBhbmQgbWVzc2FnZSBib3ggdGV4dHMtLT4NCgkJPHVpdGV4dCBuYW1lPSJRVUlaUE9EX1FVSVpfQVRURU1QVCIgdmFsdWU9IlRlbnRhdGl2YSBubyBxdWVzdGlvbsOhcmlvOiIvPg0KCQk8dWl0ZXh0IG5hbWU9IlFVSVpQT0RfUVVJWl9BVFRFTVBUX1ZBTFVFIiB2YWx1ZT0iJW4gZGUgJXQiLz4NCgkJPHVpdGV4dCBuYW1lPSJRVUlaUE9EX1FVSVpfU0NPUkUiIHZhbHVlPSJQb250dWHDp8OjbzoiLz4NCgkJPHVpdGV4dCBuYW1lPSJRVUlaUE9EX1FVSVpfUEFTU1NDT1JFIiB2YWx1ZT0iUG9udHVhw6fDo28gZGUgYXByb3Zhw6fDo286Ii8+DQoJCTx1aXRleHQgbmFtZT0iUVVJWlBPRF9RVUlaX01BWFNDT1JFIiB2YWx1ZT0iUG9udHVhw6fDo28gbcOheGltYToiLz4NCgkJPHVpdGV4dCBuYW1lPSJRVUlaUE9EX1FVRVNBVE1QVF9TVFIiIHZhbHVlPSJUZW50YXRpdmE6ICVuIGRlICV0Ii8+DQoJCTx1aXRleHQgbmFtZT0iUVVJWlBPRF9RVUVTVFlQRV9TVFIiIHZhbHVlPSJUaXBvOiAlcyIvPg0KCQk8dWl0ZXh0IG5hbWU9IlFVSVpQT0RfUVVFU1RZUEVfR1JEIiB2YWx1ZT0iQ2xhc3NpZmljYXTDs3JpYSIvPg0KCQk8dWl0ZXh0IG5hbWU9IlFVSVpQT0RfUVVFU1RZUEVfU1ZZIiB2YWx1ZT0iUGVzcXVpc2EiLz4NCgkJPHVpdGV4dCBuYW1lPSJRVUlaUE9EX1FVSVpBVE1QVF9JTkYiIHZhbHVlPSJJbmZpbml0byIvPg0KCQk8dWl0ZXh0IG5hbWU9IlFVSVpQT0RfUVVFU0FUTVBUX0lORiIgdmFsdWU9IkluZmluaXRvIi8+DQoJCTx1aXRleHQgbmFtZT0iV0FSTklOR01TR19ZRVNTVFJJTkciIHZhbHVlPSJTaW0iLz4NCgkJPHVpdGV4dCBuYW1lPSJXQVJOSU5HTVNHX05PU1RSSU5HIiB2YWx1ZT0iTsOjbyIvPg0KCQk8dWl0ZXh0IG5hbWU9IldBUk5JTkdNU0dfVElUTEVTVFJJTkciIHZhbHVlPSJBbGVydGEgZGUgbmF2ZWdhw6fDo28gZG8gcXVlc3Rpb27DoXJpbyIvPg0KCQk8dWl0ZXh0IG5hbWU9IldBUk5JTkdNU0dfTVNHU1RSSU5HIiB2YWx1ZT0iRXhpc3RlbSBwZXJndW50YXMgcXVlIG7Do28gZm9yYW0gcmVzcG9uZGlkYXMgbmVzdGUgcXVlc3Rpb27DoXJpby4mI3hBOyYjeEE7Q2xpcXVlIGVtIFNpbSBwYXJhIHNhaXIgZG8gcXVlc3Rpb27DoXJpbyBvdSBlbSBOw6NvIHNlIHF1aXNlciBjb250aW51YXIuIi8+DQoJCTx1aXRleHQgbmFtZT0iSU5GT1JNQVRJT05fSDI2NF9GTEFTSFBMQVlFUiIgdmFsdWU9IkEgdmVyc8OjbyBhdHVhbCBkbyBGbGFzaCBQbGF5ZXIgaW5zdGFsYWRhIG5vIGNvbXB1dGFkb3IgbsOjbyBvZmVyZWNlIHN1cG9ydGUgYSBlc3NlIHbDrWRlby4gQ2xpcXVlIG5hIMOhcmVhIGRvIHbDrWRlbyBwYXJhIGJhaXhhciBhIHZlcnPDo28gbWFpcyByZWNlbnRlIGRv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ciBiYXJyYSBsYXRlcmFsIGFvIHBhcnRpY2lwYW50ZXMiLz4NCgkJPHVpdGV4dCBuYW1lPSJNVVRFIiB2YWx1ZT0iTXVkbyIvPg0KCQk8dWl0ZXh0IG5hbWU9IkRPQ1dSQVBfVElUTEUiIHZhbHVlPSJBbmV4byBkZSBhcnF1aXZvIGRvIFByZXNlbnRlciIvPg0KCQk8dWl0ZXh0IG5hbWU9IkRPQ1dSQVBfTVNHIiB2YWx1ZT0iU2FsdmFyIGVtIE1ldSBjb21wdXRhZG9yIi8+DQoJCTx1aXRleHQgbmFtZT0iRE9DV1JBUF9QUk9NUFQiIHZhbHVlPSJDbGlxdWUgcGFyYSBiYWl4YXIiLz4NCgk8L2xhbmd1YWdlPg0KCTxsYW5ndWFnZSBpZD0iaX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SW50ZXJyb3R0byIvPg0KCQk8dWl0ZXh0IG5hbWU9IlNDUlVCQkFSU1RBVFVTX1BMQVlJTkciIHZhbHVlPSJSaXByb2R1emlvbmUiLz4NCgkJPHVpdGV4dCBuYW1lPSJTQ1JVQkJBUlNUQVRVU19OT0FVRElPIiB2YWx1ZT0iQXVkaW8gaW5hdHQuIi8+DQoJCTx1aXRleHQgbmFtZT0iU0NSVUJCQVJTVEFUVVNfVklEUExBWUlORyIgdmFsdWU9IlZpZGVvIGluIHJpcHJvZHV6aW9uZSIvPg0KCQk8dWl0ZXh0IG5hbWU9IlNDUlVCQkFSU1RBVFVTX0xPQURJTkciIHZhbHVlPSJDYXJpY2FtZW50byIvPg0KCQk8dWl0ZXh0IG5hbWU9IlNDUlVCQkFSU1RBVFVTX0JVRkZFUklORyIgdmFsdWU9IkJ1ZmZlcmluZyIvPg0KCQk8dWl0ZXh0IG5hbWU9IlNDUlVCQkFSU1RBVFVTX1FVRVNUSU9OIiB2YWx1ZT0iUmlzcG9uZGkgYSBkb21hbmRhIi8+DQoJCTx1aXRleHQgbmFtZT0iU0NSVUJCQVJTVEFUVVNfUkVWSUVXUVVJWiIgdmFsdWU9IlJldmlzaW9uZSBkZWwgcXVpeiIvPg0KCQk8IS0tIHN1YnN0aXR1dGlvbjogJW0gPT0gbWludXRlcyByZW1haW5pbmcgLS0+DQoJCTwhLS0gc3Vic3RpdHV0aW9uOiAlcyA9PSBzZWNvbmRzIHJlbWFpbmluZyAtLT4NCgkJPHVpdGV4dCBuYW1lPSJFTEFQU0VEIiB2YWx1ZT0iJW0gTWludXRpICVzIFNlY29uZGkgcmltYW5lbnRpIi8+DQoJCTx1aXRleHQgbmFtZT0iTk9URk9VTkQiIHZhbHVlPSJOZXNzdW4gZWxlbWVudG8gdHJvdmF0byIvPg0KCQk8dWl0ZXh0IG5hbWU9IkFUVEFDSE1FTlRTIiB2YWx1ZT0iQWxsZWdhdGk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LiIvPg0KCQk8dWl0ZXh0IG5hbWU9IlRBQl9RVUlaIiB2YWx1ZT0iUXVpeiIvPg0KCQk8dWl0ZXh0IG5hbWU9IlRBQl9PVVRMSU5FIiB2YWx1ZT0iU3RydXR0dXJhIi8+DQoJCTx1aXRleHQgbmFtZT0iVEFCX1RIVU1CIiB2YWx1ZT0iTWluaWF0dXJlIi8+DQoJCTx1aXRleHQgbmFtZT0iVEFCX05PVEVTIiB2YWx1ZT0iTm90ZSIvPg0KCQk8dWl0ZXh0IG5hbWU9IlRBQl9TRUFSQ0giIHZhbHVlPSJDZXJjYSIvPg0KCQk8dWl0ZXh0IG5hbWU9IlNMSURFX0hFQURJTkciIHZhbHVlPSJUaXRvbG8gZGlhcG9zaXRpdmEiLz4NCgkJPHVpdGV4dCBuYW1lPSJEVVJBVElPTl9IRUFESU5HIiB2YWx1ZT0iRHVyYXRhIi8+DQoJCTx1aXRleHQgbmFtZT0iU0VBUkNIX0hFQURJTkciIHZhbHVlPSJDZXJjYSB0ZXN0bzoiLz4NCgkJPHVpdGV4dCBuYW1lPSJUSFVNQl9IRUFESU5HIiB2YWx1ZT0iRGlhcG9zaXRpdmEiLz4NCgkJPHVpdGV4dCBuYW1lPSJUSFVNQl9JTkZPIiB2YWx1ZT0iVGl0b2xvL1RlbXBvIi8+DQoJCTx1aXRleHQgbmFtZT0iQVRUQUNITkFNRV9IRUFESU5HIiB2YWx1ZT0iTm9tZSBmaWxlIi8+DQoJCTx1aXRleHQgbmFtZT0iQVRUQUNIU0laRV9IRUFESU5HIiB2YWx1ZT0iRGltZW5zaW9uZSIvPg0KCQk8dWl0ZXh0IG5hbWU9IlNMSURFX05PVEVTIiB2YWx1ZT0iTm90ZSBkaWFwb3NpdGl2YSIvPg0KCQk8IS0tcXVpeiBwb2QgYW5kIG1lc3NhZ2UgYm94IHRleHRzLS0+DQoJCTx1aXRleHQgbmFtZT0iUVVJWlBPRF9RVUlaX0FUVEVNUFQiIHZhbHVlPSJUZW50YXRpdm8gcXVpejoiLz4NCgkJPHVpdGV4dCBuYW1lPSJRVUlaUE9EX1FVSVpfQVRURU1QVF9WQUxVRSIgdmFsdWU9IiVuIGRpICV0Ii8+DQoJCTx1aXRleHQgbmFtZT0iUVVJWlBPRF9RVUlaX1NDT1JFIiB2YWx1ZT0iUHVudGVnZ2lvOiIvPg0KCQk8dWl0ZXh0IG5hbWU9IlFVSVpQT0RfUVVJWl9QQVNTU0NPUkUiIHZhbHVlPSJQdW50ZWdnaW8gbWluaW1vOiIvPg0KCQk8dWl0ZXh0IG5hbWU9IlFVSVpQT0RfUVVJWl9NQVhTQ09SRSIgdmFsdWU9IlB1bnRlZ2dpbyBtYXNzaW1vOiIvPg0KCQk8dWl0ZXh0IG5hbWU9IlFVSVpQT0RfUVVFU0FUTVBUX1NUUiIgdmFsdWU9IlRlbnRhdGl2bzogJW4gZGkgJXQiLz4NCgkJPHVpdGV4dCBuYW1lPSJRVUlaUE9EX1FVRVNUWVBFX1NUUiIgdmFsdWU9IlRpcG86ICVzIi8+DQoJCTx1aXRleHQgbmFtZT0iUVVJWlBPRF9RVUVTVFlQRV9HUkQiIHZhbHVlPSJDb24gdmFsdXRhemlvbmUiLz4NCgkJPHVpdGV4dCBuYW1lPSJRVUlaUE9EX1FVRVNUWVBFX1NWWSIgdmFsdWU9IkluZGFnaW5lIi8+DQoJCTx1aXRleHQgbmFtZT0iUVVJWlBPRF9RVUlaQVRNUFRfSU5GIiB2YWx1ZT0iSW5maW5pdGkiLz4NCgkJPHVpdGV4dCBuYW1lPSJRVUlaUE9EX1FVRVNBVE1QVF9JTkYiIHZhbHVlPSJJbmZpbml0aSIvPg0KCQk8dWl0ZXh0IG5hbWU9IldBUk5JTkdNU0dfWUVTU1RSSU5HIiB2YWx1ZT0iU8OsIi8+DQoJCTx1aXRleHQgbmFtZT0iV0FSTklOR01TR19OT1NUUklORyIgdmFsdWU9Ik5vIi8+DQoJCTx1aXRleHQgbmFtZT0iV0FSTklOR01TR19USVRMRVNUUklORyIgdmFsdWU9IkF2dmVydGVuemEgbmF2aWdhemlvbmUgcXVpeiIvPg0KCQk8dWl0ZXh0IG5hbWU9IldBUk5JTkdNU0dfTVNHU1RSSU5HIiB2YWx1ZT0iT2Njb3JyZSBhbmNvcmEgcmlzcG9uZGVyZSBhZCBhbGN1bmUgZG9tYW5kZSBkZWwgcXVpei4mI3hBOyYjeEE7U2UgZmF0ZSBjbGljIHN1IFPDrCwgdXNjaXJldGUgZGFsIHF1aXouIEZhdGUgY2xpYyBzdSBObyBwZXIgY29udGludWFyZSBpbCBxdWl6LiIvPg0KCQk8dWl0ZXh0IG5hbWU9IklORk9STUFUSU9OX0gyNjRfRkxBU0hQTEFZRVIiIHZhbHVlPSJMYSB2ZXJzaW9uZSBkaSBGbGFzaCBQbGF5ZXIgYXR0dWFsbWVudGUgaW5zdGFsbGF0YSBub24gc3VwcG9ydGEgcXVlc3RvIHZpZGVvLiBGYXRlIGNsaWMgc3VsbCdhcmVhIGRlbCB2aWRlbyBwZXIgc2NhcmljYXJlIGwndWx0aW1hIHZlcnNpb25lIGR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IGJhcnJhIGxhdGVyYWxlIGFpIHBhcnRlY2lwYW50aSIvPg0KCQk8dWl0ZXh0IG5hbWU9Ik1VVEUiIHZhbHVlPSJEaXNhdHRpdmEgYXVkaW8iLz4NCgkJPHVpdGV4dCBuYW1lPSJET0NXUkFQX1RJVExFIiB2YWx1ZT0iQWxsZWdhdG8gZmlsZSBQcmVzZW50ZXIiLz4NCgkJPHVpdGV4dCBuYW1lPSJET0NXUkFQX01TRyIgdmFsdWU9IlNhbHZhIGluIFJpc29yc2UgZGVsIGNvbXB1dGVyIi8+DQoJCTx1aXRleHQgbmFtZT0iRE9DV1JBUF9QUk9NUFQiIHZhbHVlPSJDbGljIHBlciBzY2FyaWNhcmUiLz4NCgk8L2xhbmd1YWdlPg0KCTxsYW5ndWFnZSBpZD0ibmw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ICVuIi8+DQoJCTwhLS0gc3Vic3RpdHV0aW9uOiAlbiA9PSBzbGlkZSBudW1iZXIgLS0+DQoJCTwhLS0gc3Vic3RpdHV0aW9uOiAldCA9PSB0b3RhbCBzbGlkZSBjb3VudCAtLT4NCgkJPHVpdGV4dCBuYW1lPSJTQ1JVQkJBUlNUQVRVU19TTElERUlORk8iIHZhbHVlPSJEaWEgJW4gLyAldCB8ICIvPg0KCQk8dWl0ZXh0IG5hbWU9IlNDUlVCQkFSU1RBVFVTX1NUT1BQRUQiIHZhbHVlPSJHZXN0b3B0Ii8+DQoJCTx1aXRleHQgbmFtZT0iU0NSVUJCQVJTVEFUVVNfUExBWUlORyIgdmFsdWU9IkFmc3BlbGVuIi8+DQoJCTx1aXRleHQgbmFtZT0iU0NSVUJCQVJTVEFUVVNfTk9BVURJTyIgdmFsdWU9IkdlZW4gYXVkaW8iLz4NCgkJPHVpdGV4dCBuYW1lPSJTQ1JVQkJBUlNUQVRVU19WSURQTEFZSU5HIiB2YWx1ZT0iVmlkZW8gYWZzcGVsZW4iLz4NCgkJPHVpdGV4dCBuYW1lPSJTQ1JVQkJBUlNUQVRVU19MT0FESU5HIiB2YWx1ZT0iTGFkZW4iLz4NCgkJPHVpdGV4dCBuYW1lPSJTQ1JVQkJBUlNUQVRVU19CVUZGRVJJTkciIHZhbHVlPSJCdWZmZXJlbiIvPg0KCQk8dWl0ZXh0IG5hbWU9IlNDUlVCQkFSU1RBVFVTX1FVRVNUSU9OIiB2YWx1ZT0iVnJhYWcgbWV0IGFudHdvb3JkIi8+DQoJCTx1aXRleHQgbmFtZT0iU0NSVUJCQVJTVEFUVVNfUkVWSUVXUVVJWiIgdmFsdWU9IlF1aXogY29udHJvbGVyZW4iLz4NCgkJPCEtLSBzdWJzdGl0dXRpb246ICVtID09IG1pbnV0ZXMgcmVtYWluaW5nIC0tPg0KCQk8IS0tIHN1YnN0aXR1dGlvbjogJXMgPT0gc2Vjb25kcyByZW1haW5pbmcgLS0+DQoJCTx1aXRleHQgbmFtZT0iRUxBUFNFRCIgdmFsdWU9IkVyIHJlc3RlcmVuICVtIG1pbnV0ZW4gJXMgc2Vjb25kZW4iLz4NCgkJPHVpdGV4dCBuYW1lPSJOT1RGT1VORCIgdmFsdWU9Ik5pZXRzIGdldm9uZGVuIi8+DQoJCTx1aXRleHQgbmFtZT0iQVRUQUNITUVOVFMiIHZhbHVlPSJCaWpsYWdlbiIvPg0KCQk8IS0tIHN1YnN0aXR1dGlvbjogJXAgPT0gY3VycmVudCBzcGVha2VyJ3MgdGl0bGUgLS0+DQoJCTx1aXRleHQgbmFtZT0iQklPV0lOX1RJVExFIiB2YWx1ZT0iQmlvZ3JhZmllOiAlcCIvPg0KCQk8dWl0ZXh0IG5hbWU9IkJJT0JUTl9USVRMRSIgdmFsdWU9IkJpb2dyYWZpZSIvPg0KCQk8dWl0ZXh0IG5hbWU9IkRJVklERVJCVE5fVElUTEUiIHZhbHVlPSJ8Ii8+DQoJCTx1aXRleHQgbmFtZT0iQ09OVEFDVEJUTl9USVRMRSIgdmFsdWU9IkNvbnRhY3QiLz4NCgkJPHVpdGV4dCBuYW1lPSJUQUJfUVVJWiIgdmFsdWU9IlF1aXoiLz4NCgkJPHVpdGV4dCBuYW1lPSJUQUJfT1VUTElORSIgdmFsdWU9Ik92ZXJ6aWNodCIvPg0KCQk8dWl0ZXh0IG5hbWU9IlRBQl9USFVNQiIgdmFsdWU9Ik1pbmlhdHV1ciIvPg0KCQk8dWl0ZXh0IG5hbWU9IlRBQl9OT1RFUyIgdmFsdWU9Ik5vdGl0aWVzIi8+DQoJCTx1aXRleHQgbmFtZT0iVEFCX1NFQVJDSCIgdmFsdWU9IlpvZWtlbiIvPg0KCQk8dWl0ZXh0IG5hbWU9IlNMSURFX0hFQURJTkciIHZhbHVlPSJUaXRlbCB2YW4gZGlhIi8+DQoJCTx1aXRleHQgbmFtZT0iRFVSQVRJT05fSEVBRElORyIgdmFsdWU9IkR1dXIiLz4NCgkJPHVpdGV4dCBuYW1lPSJTRUFSQ0hfSEVBRElORyIgdmFsdWU9IlpvZWtlbiBuYWFyIHRla3N0OiIvPg0KCQk8dWl0ZXh0IG5hbWU9IlRIVU1CX0hFQURJTkciIHZhbHVlPSJEaWEiLz4NCgkJPHVpdGV4dCBuYW1lPSJUSFVNQl9JTkZPIiB2YWx1ZT0iVGl0ZWwvZHV1ciB2YW4gZGlhIi8+DQoJCTx1aXRleHQgbmFtZT0iQVRUQUNITkFNRV9IRUFESU5HIiB2YWx1ZT0iQmVzdGFuZHNuYWFtIi8+DQoJCTx1aXRleHQgbmFtZT0iQVRUQUNIU0laRV9IRUFESU5HIiB2YWx1ZT0iR3Jvb3R0ZSIvPg0KCQk8dWl0ZXh0IG5hbWU9IlNMSURFX05PVEVTIiB2YWx1ZT0iRGlhbm90aXRpZXM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DQoJCTx1aXRleHQgbmFtZT0iUVVJWlBPRF9RVUlaX01BWFNDT1JFIiB2YWx1ZT0iTWF4aW1hYWwgaGFhbGJhcmUgc2NvcmU6Ii8+DQoJCTx1aXRleHQgbmFtZT0iUVVJWlBPRF9RVUVTQVRNUFRfU1RSIiB2YWx1ZT0iUG9naW5nOiAlbiB2YW4gJXQiLz4NCgkJPHVpdGV4dCBuYW1lPSJRVUlaUE9EX1FVRVNUWVBFX1NUUiIgdmFsdWU9IlR5cGU6ICVzIi8+DQoJCTx1aXRleHQgbmFtZT0iUVVJWlBPRF9RVUVTVFlQRV9HUkQiIHZhbHVlPSJUZWx0IHZvb3Igc2NvcmUiLz4NCgkJPHVpdGV4dCBuYW1lPSJRVUlaUE9EX1FVRVNUWVBFX1NWWSIgdmFsdWU9IkVucXXDqnRlIi8+DQoJCTx1aXRleHQgbmFtZT0iUVVJWlBPRF9RVUlaQVRNUFRfSU5GIiB2YWx1ZT0iT25iZXBlcmt0Ii8+DQoJCTx1aXRleHQgbmFtZT0iUVVJWlBPRF9RVUVTQVRNUFRfSU5GIiB2YWx1ZT0iT25iZXBlcmt0Ii8+DQoJCTx1aXRleHQgbmFtZT0iV0FSTklOR01TR19ZRVNTVFJJTkciIHZhbHVlPSJKYSIvPg0KCQk8dWl0ZXh0IG5hbWU9IldBUk5JTkdNU0dfTk9TVFJJTkciIHZhbHVlPSJOZWUiLz4NCgkJPHVpdGV4dCBuYW1lPSJXQVJOSU5HTVNHX1RJVExFU1RSSU5HIiB2YWx1ZT0iV2FhcnNjaHV3aW5nIG1ldCBiZXRyZWtraW5nIHRvdCBxdWl6bmF2aWdhdGllIi8+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aaWpwYW5lZWwgYWFuIGRlZWxuZW1lcnMgd2VlcmdldmVuIi8+DQoJCTx1aXRleHQgbmFtZT0iTVVURSIgdmFsdWU9IkRlbXBlbiIvPg0KCQk8dWl0ZXh0IG5hbWU9IkRPQ1dSQVBfVElUTEUiIHZhbHVlPSJQcmVzZW50ZXItYmVzdGFuZHNiaWpsYWdlIi8+DQoJCTx1aXRleHQgbmFtZT0iRE9DV1JBUF9NU0ciIHZhbHVlPSJPcHNsYWFuIGluIERlemUgY29tcHV0ZXIiLz4NCgkJPHVpdGV4dCBuYW1lPSJET0NXUkFQX1BST01QVCIgdmFsdWU9IktsaWsgb20gdGUgZG93bmxvYWRlbiIvPg0KCTwvbGFuZ3VhZ2U+DQoJPGxhbmd1YWdlIGlkPSJjbiI+DQoJCTwhLS0gZm9ybWF0IGZvciB1aWZvbnQgdmFsdWUgaXMgImZvbnQsc2l6ZSxpc2JvbGQsaXNpdGFsaWMsaXNzaGFkb3dlZCIgLS0+DQoJCTx1aWZvbnQgbmFtZT0iRk9OVF9RVUlaWklORyIgdmFsdWU9IuWui+S9ky0xODAzMCwxMCxmYWxzZSxmYWxzZSxmYWxzZSIvPg0KCQk8dWlmb250IG5hbWU9IkZPTlRfU0NSVUJTVEFUVVMiIHZhbHVlPSLlrovkvZMtMTgwMzAsMTAsdHJ1ZSxmYWxzZSx0cnVlIi8+DQoJCTx1aWZvbnQgbmFtZT0iRk9OVF9TQ1JVQlRJTUUiIHZhbHVlPSLlrovkvZMtMTgwMzAsMTAsZmFsc2UsZmFsc2UsdHJ1ZSIvPg0KCQk8dWlmb250IG5hbWU9IkZPTlRfRUxBUFNFRFRJTUUiIHZhbHVlPSLlrovkvZMtMTgwMzAsMTAsdHJ1ZSxmYWxzZSx0cnVlIi8+DQoJCTx1aWZvbnQgbmFtZT0iRk9OVF9VVElMU01FTlUiIHZhbHVlPSLlrovkvZMtMTgwMzAsMTAsdHJ1ZSxmYWxzZSxmYWxzZSIvPg0KCQk8dWlmb250IG5hbWU9IkZPTlRfVEFCUyIgdmFsdWU9IuWui+S9ky0xODAzMCwxNCx0cnVlLGZhbHNlLHRydWUiLz4NCgkJPHVpZm9udCBuYW1lPSJGT05UX1BSRVNFTlRBVElPTk5BTUUiIHZhbHVlPSLlrovkvZMtMTgwMzAsMTQsZmFsc2UsZmFsc2UsdHJ1ZSIvPg0KCQk8dWlmb250IG5hbWU9IkZPTlRfUFJFU0VOVEVSTkFNRSIgdmFsdWU9IuWui+S9ky0xODAzMCwxNCx0cnVlLGZhbHNlLHRydWUiLz4NCgkJPHVpZm9udCBuYW1lPSJGT05UX1BSRVNFTlRFUlRJVExFIiB2YWx1ZT0i5a6L5L2TLTE4MDMwLDEzLGZhbHNlLGZhbHNlLHRydWUiLz4NCgkJPHVpZm9udCBuYW1lPSJGT05UX0JJT0JUTiIgdmFsdWU9IuWui+S9ky0xODAzMCwxMCxmYWxzZSxmYWxzZSx0cnVlIi8+DQoJCTx1aWZvbnQgbmFtZT0iRk9OVF9OT1RFUyIgdmFsdWU9IuWui+S9ky0xODAzMCwxMixmYWxzZSxmYWxzZSxmYWxzZSIvPg0KCQk8dWlmb250IG5hbWU9IkZPTlRfT1VUTElORSIgdmFsdWU9IuWui+S9ky0xODAzMCwxMixmYWxzZSxmYWxzZSx0cnVlIi8+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DQoJCTx1aWZvbnQgbmFtZT0iRk9OVF9MSVNUSEVBRElORyIgdmFsdWU9IuWui+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S9ky0xODAzMCwxMix0cnVlLGZhbHNlLHRydWUiLz4NCgkJPHVpZm9udCBuYW1lPSJGT05UX01TR0JPWF9NU0ciIHZhbHVlPSLlrovkvZMtMTgwMzAsMTIsZmFsc2UsZmFsc2UsdHJ1ZSIvPg0KCQk8dWlmb250IG5hbWU9IkZPTlRfTVNHQk9YX09QVElPTlMiIHZhbHVlPSLlrovkvZMtMTgwMzAsMTAsdHJ1ZSxmYWxzZSx0cnVlIi8+DQoJCTx1aWZvbnQgbmFtZT0iRk9OVF9RVUlaUE9EX1FVSVpfVElUTEUiIHZhbHVlPSLlrovkvZMtMTgwMzAsMTIsdHJ1ZSxmYWxzZSx0cnVlIi8+DQoJCTx1aWZvbnQgbmFtZT0iRk9OVF9RVUlaUE9EX1FVSVpfQVRURU1QVCIgdmFsdWU9IuWui+S9ky0xODAzMCwxMCxmYWxzZSxmYWxzZSx0cnVlIi8+DQoJCTx1aWZvbnQgbmFtZT0iRk9OVF9RVUlaUE9EX1FVSVpfQVRURU1QVF9WQUxVRSIgdmFsdWU9IuWui+S9ky0xODAzMCwxMCx0cnVlLGZhbHNlLHRydWUiLz4NCgkJPHVpZm9udCBuYW1lPSJGT05UX1FVSVpQT0RfUVVFU1RJT05fU0NPUkUiIHZhbHVlPSLlrovkvZMtMTgwMzAsMTAsZmFsc2UsZmFsc2UsdHJ1ZSIvPg0KCQk8dWlmb250IG5hbWU9IkZPTlRfUVVJWlBPRF9RVUVTVElPTl9TQ09SRV9WQUxVRSIgdmFsdWU9IuWui+S9ky0xODAzMCwxMCx0cnVlLGZhbHNlLHRydWUiLz4NCgkJPHVpZm9udCBuYW1lPSJGT05UX1FVSVpQT0RfUVVFU1RJT05fQVRURU1QVCIgdmFsdWU9IuWui+S9ky0xODAzMCwxMCxmYWxzZSxmYWxzZSx0cnVlIi8+DQoJCTx1aWZvbnQgbmFtZT0iRk9OVF9RVUlaUE9EX1FVRVNUSU9OX0FUVEVNUFRfVkFMVUUiIHZhbHVlPSLlrovkvZMtMTgwMzAsMTAsdHJ1ZSxmYWxzZSx0cnVlIi8+DQoJCTx1aWZvbnQgbmFtZT0iRk9OVF9RVUlaUE9EX1FVRVNUSU9OX1RBRyIgdmFsdWU9IuWui+S9ky0xODAzMCwxMix0cnVlLGZhbHNlLHRydWUiLz4NCgkJPHVpZm9udCBuYW1lPSJGT05UX1FVSVpQT0RfUVVJWl9RVUVTVElPTl9DT1VOVCIgdmFsdWU9IuWui+S9ky0xODAzMCwxMCxmYWxzZSxmYWxzZSx0cnVlIi8+DQoJCTx1aWZvbnQgbmFtZT0iRk9OVF9RVUlaUE9EX1FVSVpfUVVFU1RJT05fQ09VTlRfVkFMVUUiIHZhbHVlPSLlrovkvZMtMTgwMzAsMTAsdHJ1ZSxmYWxzZSx0cnVlIi8+DQoJCTx1aWZvbnQgbmFtZT0iRk9OVF9RVUlaUE9EX1FVSVpfUVVFU1RJT05fQVRURU1QVEVEIiB2YWx1ZT0i5a6L5L2TLTE4MDMwLDEwLGZhbHNlLGZhbHNlLHRydWUiLz4NCgkJPHVpZm9udCBuYW1lPSJGT05UX1FVSVpQT0RfUVVJWl9RVUVTVElPTl9BVFRFTVBURURfVkFMVUUiIHZhbHVlPSLlrovkvZMtMTgwMzAsMTAsdHJ1ZSxmYWxzZSx0cnVlIi8+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S9ky0xODAzMCwxMCx0cnVlLGZhbHNlLHRydWUiLz4NCgkJPHVpZm9udCBuYW1lPSJGT05UX1FVSVpQT0RfUVVJWl9NQVhTQ09SRSIgdmFsdWU9IuWui+S9ky0xODAzMCwxMCxmYWxzZSxmYWxzZSx0cnVlIi8+DQoJCTx1aWZvbnQgbmFtZT0iRk9OVF9RVUlaUE9EX1FVSVpfTUFYU0NPUkVfVkFMVUUiIHZhbHVlPSLlrovkvZMtMTgwMzAsMTAsdHJ1ZSxmYWxzZSx0cnVlIi8+DQoJCTx1aWZvbnQgbmFtZT0iRk9OVF9RVUlaUE9EX1FVSVpfUEFTU1NDT1JFIiB2YWx1ZT0i5a6L5L2TLTE4MDMwLDEwLGZhbHNlLGZhbHNlLHRydWUiLz4NCgkJPHVpZm9udCBuYW1lPSJGT05UX1FVSVpQT0RfUVVJWl9QQVNTU0NPUkVfVkFMVUUiIHZhbHVlPSLlrovkvZMtMTgwMzAsMTAsdHJ1ZSxmYWxzZSx0cnVlIi8+DQoJCTwhLS0gdWl0ZXh0IC0tPg0KCQk8IS0tIHN1YnN0aXR1dGlvbjogJW4gPT0gc2xpZGUgbnVtYmVyIC0tPg0KCQk8dWl0ZXh0IG5hbWU9IlVOTkFNRURTTElERVRJVExFIiB2YWx1ZT0i5bm754Gv54mHICVuIi8+DQoJCTwhLS0gc3Vic3RpdHV0aW9uOiAlbiA9PSBzbGlkZSBudW1iZXIgLS0+DQoJCTwhLS0gc3Vic3RpdHV0aW9uOiAldCA9PSB0b3RhbCBzbGlkZSBjb3VudCAtLT4NCgkJPHVpdGV4dCBuYW1lPSJTQ1JVQkJBUlNUQVRVU19TTElERUlORk8iIHZhbHVlPSLlubvnga/niYcgJW4gLyAldCB8ICIvPg0KCQk8dWl0ZXh0IG5hbWU9IlNDUlVCQkFSU1RBVFVTX1NUT1BQRUQiIHZhbHVlPSLlt7LlgZzmraIiLz4NCgkJPHVpdGV4dCBuYW1lPSJTQ1JVQkJBUlNUQVRVU19QTEFZSU5HIiB2YWx1ZT0i5q2j5Zyo5pKt5pS+Ii8+DQoJCTx1aXRleHQgbmFtZT0iU0NSVUJCQVJTVEFUVVNfTk9BVURJTyIgdmFsdWU9IuaXoOmfs+mikSIvPg0KCQk8dWl0ZXh0IG5hbWU9IlNDUlVCQkFSU1RBVFVTX1ZJRFBMQVlJTkciIHZhbHVlPSLop4bpopHmkq3mlL4iLz4NCgkJPHVpdGV4dCBuYW1lPSJTQ1JVQkJBUlNUQVRVU19MT0FESU5HIiB2YWx1ZT0i5q2j5Zyo6L295YWlIi8+DQoJCTx1aXRleHQgbmFtZT0iU0NSVUJCQVJTVEFUVVNfQlVGRkVSSU5HIiB2YWx1ZT0i5q2j5Zyo6L+b6KGM57yT5Yay5aSE55CGIi8+DQoJCTx1aXRleHQgbmFtZT0iU0NSVUJCQVJTVEFUVVNfUVVFU1RJT04iIHZhbHVlPSLlm57nrZTpl67popgiLz4NCgkJPHVpdGV4dCBuYW1lPSJTQ1JVQkJBUlNUQVRVU19SRVZJRVdRVUlaIiB2YWx1ZT0i5q2j5Zyo5a6h6ZiF5rWL6aqMIi8+DQoJCTwhLS0gc3Vic3RpdHV0aW9uOiAlbSA9PSBtaW51dGVzIHJlbWFpbmluZyAtLT4NCgkJPCEtLSBzdWJzdGl0dXRpb246ICVzID09IHNlY29uZHMgcmVtYWluaW5nIC0tPg0KCQk8dWl0ZXh0IG5hbWU9IkVMQVBTRUQiIHZhbHVlPSLliankvZkgJW0g5YiG6ZKfICVzIOenkiIvPg0KCQk8dWl0ZXh0IG5hbWU9Ik5PVEZPVU5EIiB2YWx1ZT0i5pyq5om+5Yiw5Lu75L2V5YaF5a65Ii8+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mqjCIvPg0KCQk8dWl0ZXh0IG5hbWU9IlRBQl9PVVRMSU5FIiB2YWx1ZT0i5aSn57qyIi8+DQoJCTx1aXRleHQgbmFtZT0iVEFCX1RIVU1CIiB2YWx1ZT0i57yp55Wl5Zu+Ii8+DQoJCTx1aXRleHQgbmFtZT0iVEFCX05PVEVTIiB2YWx1ZT0i5aSH5rOoIi8+DQoJCTx1aXRleHQgbmFtZT0iVEFCX1NFQVJDSCIgdmFsdWU9IuaQnOe0oiIvPg0KCQk8dWl0ZXh0IG5hbWU9IlNMSURFX0hFQURJTkciIHZhbHVlPSLlubvnga/niYfmoIfpopgiLz4NCgkJPHVpdGV4dCBuYW1lPSJEVVJBVElPTl9IRUFESU5HIiB2YWx1ZT0i5oyB57ut5pe26Ze0Ii8+DQoJCTx1aXRleHQgbmFtZT0iU0VBUkNIX0hFQURJTkciIHZhbHVlPSLmkJzntKLmlofmnKw6Ii8+DQoJCTx1aXRleHQgbmFtZT0iVEhVTUJfSEVBRElORyIgdmFsdWU9IuW5u+eBr+eJhyIvPg0KCQk8dWl0ZXh0IG5hbWU9IlRIVU1CX0lORk8iIHZhbHVlPSLlubvnga/niYfmoIfpopgv5oyB57ut5pe26Ze0Ii8+DQoJCTx1aXRleHQgbmFtZT0iQVRUQUNITkFNRV9IRUFESU5HIiB2YWx1ZT0i5paH5Lu25ZCNIi8+DQoJCTx1aXRleHQgbmFtZT0iQVRUQUNIU0laRV9IRUFESU5HIiB2YWx1ZT0i5aSn5bCPIi8+DQoJCTx1aXRleHQgbmFtZT0iU0xJREVfTk9URVMiIHZhbHVlPSLlubvnga/niYflpIfms6giLz4NCgkJPCEtLXF1aXogcG9kIGFuZCBtZXNzYWdlIGJveCB0ZXh0cy0tPg0KCQk8dWl0ZXh0IG5hbWU9IlFVSVpQT0RfUVVJWl9BVFRFTVBUIiB2YWx1ZT0i5rWL6aqM5bCd6K+V5qyh5pWwOiIvPg0KCQk8dWl0ZXh0IG5hbWU9IlFVSVpQT0RfUVVJWl9BVFRFTVBUX1ZBTFVFIiB2YWx1ZT0i56ysICVuIOasoe+8jOWFsSAldCDmrKEiLz4NCgkJPHVpdGV4dCBuYW1lPSJRVUlaUE9EX1FVSVpfU0NPUkUiIHZhbHVlPSLlvpfliIY6Ii8+DQoJCTx1aXRleHQgbmFtZT0iUVVJWlBPRF9RVUlaX1BBU1NTQ09SRSIgdmFsdWU9IuWPiuagvOWIhuaVsDoiLz4NCgkJPHVpdGV4dCBuYW1lPSJRVUlaUE9EX1FVSVpfTUFYU0NPUkUiIHZhbHVlPSLmnIDpq5jliIbmlbA6Ii8+DQoJCTx1aXRleHQgbmFtZT0iUVVJWlBPRF9RVUVTQVRNUFRfU1RSIiB2YWx1ZT0i5bCd6K+V5qyh5pWwOiDnrKwgJW4g5qyh77yM5YWxICV0IOasoSIvPg0KCQk8dWl0ZXh0IG5hbWU9IlFVSVpQT0RfUVVFU1RZUEVfU1RSIiB2YWx1ZT0i57G75Z6LOiAlcyIvPg0KCQk8dWl0ZXh0IG5hbWU9IlFVSVpQT0RfUVVFU1RZUEVfR1JEIiB2YWx1ZT0i6K+E57qnIi8+DQoJCTx1aXRleHQgbmFtZT0iUVVJWlBPRF9RVUVTVFlQRV9TVlkiIHZhbHVlPSLosIPmn6UiLz4NCgkJPHVpdGV4dCBuYW1lPSJRVUlaUE9EX1FVSVpBVE1QVF9JTkYiIHZhbHVlPSLml6DpmZAiLz4NCgkJPHVpdGV4dCBuYW1lPSJRVUlaUE9EX1FVRVNBVE1QVF9JTkYiIHZhbHVlPSLml6DpmZAiLz4NCgkJPHVpdGV4dCBuYW1lPSJXQVJOSU5HTVNHX1lFU1NUUklORyIgdmFsdWU9IuaYryIvPg0KCQk8dWl0ZXh0IG5hbWU9IldBUk5JTkdNU0dfTk9TVFJJTkciIHZhbHVlPSLlkKYiLz4NCgkJPHVpdGV4dCBuYW1lPSJXQVJOSU5HTVNHX1RJVExFU1RSSU5HIiB2YWx1ZT0i5rWL6aqM5a+86Iiq6K2m5ZGKIi8+DQoJCTx1aXRleHQgbmFtZT0iV0FSTklOR01TR19NU0dTVFJJTkciIHZhbHVlPSLmraTmtYvpqozkuK3mnInmnKrlsJ3or5XkvZznrZTnmoTpl67popjjgIImI3hBOyYjeEE75Y2V5Ye74oCc5piv4oCd6YCA5Ye65q2k5rWL6aqM44CC5Y2V5Ye74oCc5ZCm4oCd57un57ut5rWL6aqM44CCIi8+DQoJCTx1aXRleHQgbmFtZT0iSU5GT1JNQVRJT05fSDI2NF9GTEFTSFBMQVlFUiIgdmFsdWU9IuW9k+WJjeWuieijheWcqOaCqOeahOiuoeeul+acuuS4iueahCBGbGFzaCBQbGF5ZXIg54mI5pys5LiN5pSv5oyB6K+l6KeG6aKR44CC5Y2V5Ye76KeG6aKR5Yy65Z+f5LiL6L295pyA5paw54mI5pys55qEIEZsYXNoIFBsYXllcu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lkJHlj4LliqDogIXmmL7npLrmj5DopoHmoI8iLz4NCgkJPHVpdGV4dCBuYW1lPSJNVVRFIiB2YWx1ZT0i6Z2Z6Z+zIi8+DQoJCTx1aXRleHQgbmFtZT0iRE9DV1JBUF9USVRMRSIgdmFsdWU9IlByZXNlbnRlciDmlofku7bpmYTku7YiLz4NCgkJPHVpdGV4dCBuYW1lPSJET0NXUkFQX01TRyIgdmFsdWU9IuS/neWtmOWIsOaIkeeahOiuoeeul+acuiIvPg0KCQk8dWl0ZXh0IG5hbWU9IkRPQ1dSQVBfUFJPTVBUIiB2YWx1ZT0i5Y2V5Ye75Lul5LiL6L29Ii8+DQoJPC9sYW5ndWFnZT4NCjwvY29uZmlndXJhdGlvbj4NCg=="/>
  <p:tag name="MMPROD_UIDATA" val="&lt;database version=&quot;7.0&quot;&gt;&lt;object type=&quot;1&quot; unique_id=&quot;10001&quot;&gt;&lt;property id=&quot;20141&quot; value=&quot;Lecture 6 Water and Heat&quot;/&gt;&lt;property id=&quot;20144&quot; value=&quot;1&quot;/&gt;&lt;property id=&quot;20146&quot; value=&quot;0&quot;/&gt;&lt;property id=&quot;20147&quot; value=&quot;0&quot;/&gt;&lt;property id=&quot;20148&quot; value=&quot;5&quot;/&gt;&lt;property id=&quot;20180&quot; value=&quot;0&quot;/&gt;&lt;property id=&quot;20181&quot; value=&quot;1&quot;/&gt;&lt;property id=&quot;20182&quot; value=&quot;0&quot;/&gt;&lt;property id=&quot;20183&quot; value=&quot;1&quot;/&gt;&lt;property id=&quot;20184&quot; value=&quot;7&quot;/&gt;&lt;property id=&quot;20224&quot; value=&quot;C:\Classes\SWS 2007 Summer 2010\Lecture 6 Water and Heat&quot;/&gt;&lt;property id=&quot;20250&quot; value=&quot;0&quot;/&gt;&lt;property id=&quot;20251&quot; value=&quot;0&quot;/&gt;&lt;property id=&quot;20259&quot; value=&quot;0&quot;/&gt;&lt;object type=&quot;2&quot; unique_id=&quot;12190&quot;&gt;&lt;object type=&quot;3&quot; unique_id=&quot;12191&quot;&gt;&lt;property id=&quot;20148&quot; value=&quot;5&quot;/&gt;&lt;property id=&quot;20300&quot; value=&quot;Slide 1&quot;/&gt;&lt;property id=&quot;20303&quot; value=&quot;James Bonczek&quot;/&gt;&lt;property id=&quot;20307&quot; value=&quot;290&quot;/&gt;&lt;property id=&quot;20309&quot; value=&quot;12906&quot;/&gt;&lt;/object&gt;&lt;object type=&quot;3&quot; unique_id=&quot;12192&quot;&gt;&lt;property id=&quot;20148&quot; value=&quot;5&quot;/&gt;&lt;property id=&quot;20300&quot; value=&quot;Slide 2&quot;/&gt;&lt;property id=&quot;20303&quot; value=&quot;James Bonczek&quot;/&gt;&lt;property id=&quot;20307&quot; value=&quot;303&quot;/&gt;&lt;property id=&quot;20309&quot; value=&quot;12906&quot;/&gt;&lt;/object&gt;&lt;object type=&quot;3&quot; unique_id=&quot;12193&quot;&gt;&lt;property id=&quot;20148&quot; value=&quot;5&quot;/&gt;&lt;property id=&quot;20300&quot; value=&quot;Slide 3&quot;/&gt;&lt;property id=&quot;20303&quot; value=&quot;James Bonczek&quot;/&gt;&lt;property id=&quot;20307&quot; value=&quot;304&quot;/&gt;&lt;property id=&quot;20309&quot; value=&quot;12906&quot;/&gt;&lt;/object&gt;&lt;object type=&quot;3&quot; unique_id=&quot;12195&quot;&gt;&lt;property id=&quot;20148&quot; value=&quot;5&quot;/&gt;&lt;property id=&quot;20300&quot; value=&quot;Slide 5&quot;/&gt;&lt;property id=&quot;20303&quot; value=&quot;James Bonczek&quot;/&gt;&lt;property id=&quot;20307&quot; value=&quot;306&quot;/&gt;&lt;property id=&quot;20309&quot; value=&quot;12906&quot;/&gt;&lt;/object&gt;&lt;object type=&quot;3&quot; unique_id=&quot;12196&quot;&gt;&lt;property id=&quot;20148&quot; value=&quot;5&quot;/&gt;&lt;property id=&quot;20300&quot; value=&quot;Slide 6&quot;/&gt;&lt;property id=&quot;20303&quot; value=&quot;James Bonczek&quot;/&gt;&lt;property id=&quot;20307&quot; value=&quot;291&quot;/&gt;&lt;property id=&quot;20309&quot; value=&quot;12906&quot;/&gt;&lt;/object&gt;&lt;object type=&quot;3&quot; unique_id=&quot;12198&quot;&gt;&lt;property id=&quot;20148&quot; value=&quot;5&quot;/&gt;&lt;property id=&quot;20300&quot; value=&quot;Slide 7&quot;/&gt;&lt;property id=&quot;20303&quot; value=&quot;James Bonczek&quot;/&gt;&lt;property id=&quot;20307&quot; value=&quot;293&quot;/&gt;&lt;property id=&quot;20309&quot; value=&quot;12906&quot;/&gt;&lt;/object&gt;&lt;object type=&quot;3&quot; unique_id=&quot;12199&quot;&gt;&lt;property id=&quot;20148&quot; value=&quot;5&quot;/&gt;&lt;property id=&quot;20300&quot; value=&quot;Slide 8&quot;/&gt;&lt;property id=&quot;20303&quot; value=&quot;James Bonczek&quot;/&gt;&lt;property id=&quot;20307&quot; value=&quot;295&quot;/&gt;&lt;property id=&quot;20309&quot; value=&quot;12906&quot;/&gt;&lt;/object&gt;&lt;object type=&quot;3&quot; unique_id=&quot;12200&quot;&gt;&lt;property id=&quot;20148&quot; value=&quot;5&quot;/&gt;&lt;property id=&quot;20300&quot; value=&quot;Slide 9&quot;/&gt;&lt;property id=&quot;20303&quot; value=&quot;James Bonczek&quot;/&gt;&lt;property id=&quot;20307&quot; value=&quot;294&quot;/&gt;&lt;property id=&quot;20309&quot; value=&quot;12906&quot;/&gt;&lt;/object&gt;&lt;object type=&quot;3&quot; unique_id=&quot;12201&quot;&gt;&lt;property id=&quot;20148&quot; value=&quot;5&quot;/&gt;&lt;property id=&quot;20300&quot; value=&quot;Slide 10&quot;/&gt;&lt;property id=&quot;20303&quot; value=&quot;James Bonczek&quot;/&gt;&lt;property id=&quot;20307&quot; value=&quot;296&quot;/&gt;&lt;property id=&quot;20309&quot; value=&quot;12906&quot;/&gt;&lt;/object&gt;&lt;object type=&quot;3&quot; unique_id=&quot;12202&quot;&gt;&lt;property id=&quot;20148&quot; value=&quot;5&quot;/&gt;&lt;property id=&quot;20300&quot; value=&quot;Slide 11&quot;/&gt;&lt;property id=&quot;20303&quot; value=&quot;James Bonczek&quot;/&gt;&lt;property id=&quot;20307&quot; value=&quot;297&quot;/&gt;&lt;property id=&quot;20309&quot; value=&quot;12906&quot;/&gt;&lt;/object&gt;&lt;object type=&quot;3&quot; unique_id=&quot;12203&quot;&gt;&lt;property id=&quot;20148&quot; value=&quot;5&quot;/&gt;&lt;property id=&quot;20300&quot; value=&quot;Slide 12&quot;/&gt;&lt;property id=&quot;20303&quot; value=&quot;James Bonczek&quot;/&gt;&lt;property id=&quot;20307&quot; value=&quot;298&quot;/&gt;&lt;property id=&quot;20309&quot; value=&quot;12906&quot;/&gt;&lt;/object&gt;&lt;object type=&quot;3&quot; unique_id=&quot;12204&quot;&gt;&lt;property id=&quot;20148&quot; value=&quot;5&quot;/&gt;&lt;property id=&quot;20300&quot; value=&quot;Slide 13&quot;/&gt;&lt;property id=&quot;20303&quot; value=&quot;James Bonczek&quot;/&gt;&lt;property id=&quot;20307&quot; value=&quot;299&quot;/&gt;&lt;property id=&quot;20309&quot; value=&quot;12906&quot;/&gt;&lt;/object&gt;&lt;object type=&quot;3&quot; unique_id=&quot;12205&quot;&gt;&lt;property id=&quot;20148&quot; value=&quot;5&quot;/&gt;&lt;property id=&quot;20300&quot; value=&quot;Slide 14&quot;/&gt;&lt;property id=&quot;20303&quot; value=&quot;James Bonczek&quot;/&gt;&lt;property id=&quot;20307&quot; value=&quot;258&quot;/&gt;&lt;property id=&quot;20309&quot; value=&quot;12906&quot;/&gt;&lt;/object&gt;&lt;object type=&quot;3&quot; unique_id=&quot;12206&quot;&gt;&lt;property id=&quot;20148&quot; value=&quot;5&quot;/&gt;&lt;property id=&quot;20300&quot; value=&quot;Slide 15&quot;/&gt;&lt;property id=&quot;20303&quot; value=&quot;James Bonczek&quot;/&gt;&lt;property id=&quot;20307&quot; value=&quot;259&quot;/&gt;&lt;property id=&quot;20309&quot; value=&quot;12906&quot;/&gt;&lt;/object&gt;&lt;object type=&quot;3&quot; unique_id=&quot;12207&quot;&gt;&lt;property id=&quot;20148&quot; value=&quot;5&quot;/&gt;&lt;property id=&quot;20300&quot; value=&quot;Slide 16&quot;/&gt;&lt;property id=&quot;20303&quot; value=&quot;James Bonczek&quot;/&gt;&lt;property id=&quot;20307&quot; value=&quot;301&quot;/&gt;&lt;property id=&quot;20309&quot; value=&quot;12906&quot;/&gt;&lt;/object&gt;&lt;object type=&quot;3&quot; unique_id=&quot;12208&quot;&gt;&lt;property id=&quot;20148&quot; value=&quot;5&quot;/&gt;&lt;property id=&quot;20300&quot; value=&quot;Slide 17&quot;/&gt;&lt;property id=&quot;20303&quot; value=&quot;James Bonczek&quot;/&gt;&lt;property id=&quot;20307&quot; value=&quot;268&quot;/&gt;&lt;property id=&quot;20309&quot; value=&quot;12906&quot;/&gt;&lt;/object&gt;&lt;object type=&quot;3&quot; unique_id=&quot;12209&quot;&gt;&lt;property id=&quot;20148&quot; value=&quot;5&quot;/&gt;&lt;property id=&quot;20300&quot; value=&quot;Slide 18&quot;/&gt;&lt;property id=&quot;20303&quot; value=&quot;James Bonczek&quot;/&gt;&lt;property id=&quot;20307&quot; value=&quot;269&quot;/&gt;&lt;property id=&quot;20309&quot; value=&quot;12906&quot;/&gt;&lt;/object&gt;&lt;object type=&quot;3&quot; unique_id=&quot;12210&quot;&gt;&lt;property id=&quot;20148&quot; value=&quot;5&quot;/&gt;&lt;property id=&quot;20300&quot; value=&quot;Slide 19&quot;/&gt;&lt;property id=&quot;20303&quot; value=&quot;James Bonczek&quot;/&gt;&lt;property id=&quot;20307&quot; value=&quot;270&quot;/&gt;&lt;property id=&quot;20309&quot; value=&quot;12906&quot;/&gt;&lt;/object&gt;&lt;object type=&quot;3&quot; unique_id=&quot;12211&quot;&gt;&lt;property id=&quot;20148&quot; value=&quot;5&quot;/&gt;&lt;property id=&quot;20300&quot; value=&quot;Slide 20&quot;/&gt;&lt;property id=&quot;20303&quot; value=&quot;James Bonczek&quot;/&gt;&lt;property id=&quot;20307&quot; value=&quot;271&quot;/&gt;&lt;property id=&quot;20309&quot; value=&quot;12906&quot;/&gt;&lt;/object&gt;&lt;object type=&quot;3&quot; unique_id=&quot;12212&quot;&gt;&lt;property id=&quot;20148&quot; value=&quot;5&quot;/&gt;&lt;property id=&quot;20300&quot; value=&quot;Slide 21&quot;/&gt;&lt;property id=&quot;20303&quot; value=&quot;James Bonczek&quot;/&gt;&lt;property id=&quot;20307&quot; value=&quot;308&quot;/&gt;&lt;property id=&quot;20309&quot; value=&quot;12906&quot;/&gt;&lt;/object&gt;&lt;object type=&quot;3&quot; unique_id=&quot;12213&quot;&gt;&lt;property id=&quot;20148&quot; value=&quot;5&quot;/&gt;&lt;property id=&quot;20300&quot; value=&quot;Slide 22&quot;/&gt;&lt;property id=&quot;20303&quot; value=&quot;James Bonczek&quot;/&gt;&lt;property id=&quot;20307&quot; value=&quot;272&quot;/&gt;&lt;property id=&quot;20309&quot; value=&quot;12906&quot;/&gt;&lt;/object&gt;&lt;object type=&quot;3&quot; unique_id=&quot;12214&quot;&gt;&lt;property id=&quot;20148&quot; value=&quot;5&quot;/&gt;&lt;property id=&quot;20300&quot; value=&quot;Slide 23&quot;/&gt;&lt;property id=&quot;20303&quot; value=&quot;James Bonczek&quot;/&gt;&lt;property id=&quot;20307&quot; value=&quot;261&quot;/&gt;&lt;property id=&quot;20309&quot; value=&quot;12906&quot;/&gt;&lt;/object&gt;&lt;object type=&quot;3&quot; unique_id=&quot;12215&quot;&gt;&lt;property id=&quot;20148&quot; value=&quot;5&quot;/&gt;&lt;property id=&quot;20300&quot; value=&quot;Slide 24&quot;/&gt;&lt;property id=&quot;20303&quot; value=&quot;James Bonczek&quot;/&gt;&lt;property id=&quot;20307&quot; value=&quot;262&quot;/&gt;&lt;property id=&quot;20309&quot; value=&quot;12906&quot;/&gt;&lt;/object&gt;&lt;object type=&quot;3&quot; unique_id=&quot;12216&quot;&gt;&lt;property id=&quot;20148&quot; value=&quot;5&quot;/&gt;&lt;property id=&quot;20300&quot; value=&quot;Slide 25&quot;/&gt;&lt;property id=&quot;20303&quot; value=&quot;James Bonczek&quot;/&gt;&lt;property id=&quot;20307&quot; value=&quot;263&quot;/&gt;&lt;property id=&quot;20309&quot; value=&quot;12906&quot;/&gt;&lt;/object&gt;&lt;object type=&quot;3&quot; unique_id=&quot;12217&quot;&gt;&lt;property id=&quot;20148&quot; value=&quot;5&quot;/&gt;&lt;property id=&quot;20300&quot; value=&quot;Slide 26&quot;/&gt;&lt;property id=&quot;20303&quot; value=&quot;James Bonczek&quot;/&gt;&lt;property id=&quot;20307&quot; value=&quot;264&quot;/&gt;&lt;property id=&quot;20309&quot; value=&quot;12906&quot;/&gt;&lt;/object&gt;&lt;object type=&quot;3&quot; unique_id=&quot;12218&quot;&gt;&lt;property id=&quot;20148&quot; value=&quot;5&quot;/&gt;&lt;property id=&quot;20300&quot; value=&quot;Slide 27&quot;/&gt;&lt;property id=&quot;20303&quot; value=&quot;James Bonczek&quot;/&gt;&lt;property id=&quot;20307&quot; value=&quot;273&quot;/&gt;&lt;property id=&quot;20309&quot; value=&quot;12906&quot;/&gt;&lt;/object&gt;&lt;object type=&quot;3&quot; unique_id=&quot;12219&quot;&gt;&lt;property id=&quot;20148&quot; value=&quot;5&quot;/&gt;&lt;property id=&quot;20300&quot; value=&quot;Slide 28&quot;/&gt;&lt;property id=&quot;20303&quot; value=&quot;James Bonczek&quot;/&gt;&lt;property id=&quot;20307&quot; value=&quot;274&quot;/&gt;&lt;property id=&quot;20309&quot; value=&quot;12906&quot;/&gt;&lt;/object&gt;&lt;object type=&quot;3&quot; unique_id=&quot;12220&quot;&gt;&lt;property id=&quot;20148&quot; value=&quot;5&quot;/&gt;&lt;property id=&quot;20300&quot; value=&quot;Slide 29&quot;/&gt;&lt;property id=&quot;20303&quot; value=&quot;James Bonczek&quot;/&gt;&lt;property id=&quot;20307&quot; value=&quot;275&quot;/&gt;&lt;property id=&quot;20309&quot; value=&quot;12906&quot;/&gt;&lt;/object&gt;&lt;object type=&quot;3&quot; unique_id=&quot;12221&quot;&gt;&lt;property id=&quot;20148&quot; value=&quot;5&quot;/&gt;&lt;property id=&quot;20300&quot; value=&quot;Slide 30&quot;/&gt;&lt;property id=&quot;20303&quot; value=&quot;James Bonczek&quot;/&gt;&lt;property id=&quot;20307&quot; value=&quot;276&quot;/&gt;&lt;property id=&quot;20309&quot; value=&quot;12906&quot;/&gt;&lt;/object&gt;&lt;object type=&quot;3&quot; unique_id=&quot;12222&quot;&gt;&lt;property id=&quot;20148&quot; value=&quot;5&quot;/&gt;&lt;property id=&quot;20300&quot; value=&quot;Slide 31&quot;/&gt;&lt;property id=&quot;20303&quot; value=&quot;James Bonczek&quot;/&gt;&lt;property id=&quot;20307&quot; value=&quot;277&quot;/&gt;&lt;property id=&quot;20309&quot; value=&quot;12906&quot;/&gt;&lt;/object&gt;&lt;object type=&quot;3&quot; unique_id=&quot;12223&quot;&gt;&lt;property id=&quot;20148&quot; value=&quot;5&quot;/&gt;&lt;property id=&quot;20300&quot; value=&quot;Slide 32&quot;/&gt;&lt;property id=&quot;20303&quot; value=&quot;James Bonczek&quot;/&gt;&lt;property id=&quot;20307&quot; value=&quot;278&quot;/&gt;&lt;property id=&quot;20309&quot; value=&quot;12906&quot;/&gt;&lt;/object&gt;&lt;object type=&quot;3&quot; unique_id=&quot;12224&quot;&gt;&lt;property id=&quot;20148&quot; value=&quot;5&quot;/&gt;&lt;property id=&quot;20300&quot; value=&quot;Slide 33&quot;/&gt;&lt;property id=&quot;20303&quot; value=&quot;James Bonczek&quot;/&gt;&lt;property id=&quot;20307&quot; value=&quot;279&quot;/&gt;&lt;property id=&quot;20309&quot; value=&quot;12906&quot;/&gt;&lt;/object&gt;&lt;object type=&quot;3&quot; unique_id=&quot;12225&quot;&gt;&lt;property id=&quot;20148&quot; value=&quot;5&quot;/&gt;&lt;property id=&quot;20300&quot; value=&quot;Slide 34&quot;/&gt;&lt;property id=&quot;20303&quot; value=&quot;James Bonczek&quot;/&gt;&lt;property id=&quot;20307&quot; value=&quot;280&quot;/&gt;&lt;property id=&quot;20309&quot; value=&quot;12906&quot;/&gt;&lt;/object&gt;&lt;object type=&quot;3&quot; unique_id=&quot;12525&quot;&gt;&lt;property id=&quot;20148&quot; value=&quot;5&quot;/&gt;&lt;property id=&quot;20300&quot; value=&quot;Slide 4&quot;/&gt;&lt;property id=&quot;20303&quot; value=&quot;James Bonczek&quot;/&gt;&lt;property id=&quot;20307&quot; value=&quot;310&quot;/&gt;&lt;property id=&quot;20309&quot; value=&quot;12906&quot;/&gt;&lt;/object&gt;&lt;/object&gt;&lt;object type=&quot;8&quot; unique_id=&quot;12262&quot;&gt;&lt;/object&gt;&lt;object type=&quot;10&quot; unique_id=&quot;12902&quot;&gt;&lt;object type=&quot;11&quot; unique_id=&quot;12903&quot;&gt;&lt;property id=&quot;20180&quot; value=&quot;0&quot;/&gt;&lt;property id=&quot;20181&quot; value=&quot;1&quot;/&gt;&lt;property id=&quot;20182&quot; value=&quot;0&quot;/&gt;&lt;property id=&quot;20183&quot; value=&quot;1&quot;/&gt;&lt;/object&gt;&lt;object type=&quot;12&quot; unique_id=&quot;12905&quot;&gt;&lt;/object&gt;&lt;/object&gt;&lt;object type=&quot;4&quot; unique_id=&quot;12904&quot;&gt;&lt;object type=&quot;5&quot; unique_id=&quot;12906&quot;&gt;&lt;property id=&quot;20149&quot; value=&quot;James Bonczek&quot;/&gt;&lt;property id=&quot;20150&quot; value=&quot;Director of Undergraduate Programs&quot;/&gt;&lt;property id=&quot;20151&quot; value=&quot;manatee_lg.jpg&quot;/&gt;&lt;property id=&quot;20153&quot; value=&quot;bonczek@ufl.edu&quot;/&gt;&lt;/objec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PSNARRATION" val="9,1328108221,C:\Classes\SWS 2007 Summer 2010\PowerPoint Lectures\Lectures\Lecture 6 Water and Heat_pptx\Media.ppcx"/>
</p:tagLst>
</file>

<file path=ppt/tags/tag11.xml><?xml version="1.0" encoding="utf-8"?>
<p:tagLst xmlns:a="http://schemas.openxmlformats.org/drawingml/2006/main" xmlns:r="http://schemas.openxmlformats.org/officeDocument/2006/relationships" xmlns:p="http://schemas.openxmlformats.org/presentationml/2006/main">
  <p:tag name="PPSNARRATION" val="10,1328108221,C:\Classes\SWS 2007 Summer 2010\PowerPoint Lectures\Lectures\Lecture 6 Water and Heat_pptx\Media.ppcx"/>
</p:tagLst>
</file>

<file path=ppt/tags/tag12.xml><?xml version="1.0" encoding="utf-8"?>
<p:tagLst xmlns:a="http://schemas.openxmlformats.org/drawingml/2006/main" xmlns:r="http://schemas.openxmlformats.org/officeDocument/2006/relationships" xmlns:p="http://schemas.openxmlformats.org/presentationml/2006/main">
  <p:tag name="PPSNARRATION" val="11,1328108221,C:\Classes\SWS 2007 Summer 2010\PowerPoint Lectures\Lectures\Lecture 6 Water and Heat_pptx\Media.ppcx"/>
</p:tagLst>
</file>

<file path=ppt/tags/tag13.xml><?xml version="1.0" encoding="utf-8"?>
<p:tagLst xmlns:a="http://schemas.openxmlformats.org/drawingml/2006/main" xmlns:r="http://schemas.openxmlformats.org/officeDocument/2006/relationships" xmlns:p="http://schemas.openxmlformats.org/presentationml/2006/main">
  <p:tag name="PPSNARRATION" val="12,1328108221,C:\Classes\SWS 2007 Summer 2010\PowerPoint Lectures\Lectures\Lecture 6 Water and Heat_pptx\Media.ppcx"/>
</p:tagLst>
</file>

<file path=ppt/tags/tag14.xml><?xml version="1.0" encoding="utf-8"?>
<p:tagLst xmlns:a="http://schemas.openxmlformats.org/drawingml/2006/main" xmlns:r="http://schemas.openxmlformats.org/officeDocument/2006/relationships" xmlns:p="http://schemas.openxmlformats.org/presentationml/2006/main">
  <p:tag name="PPSNARRATION" val="13,1328108221,C:\Classes\SWS 2007 Summer 2010\PowerPoint Lectures\Lectures\Lecture 6 Water and Heat_pptx\Media.ppcx"/>
</p:tagLst>
</file>

<file path=ppt/tags/tag15.xml><?xml version="1.0" encoding="utf-8"?>
<p:tagLst xmlns:a="http://schemas.openxmlformats.org/drawingml/2006/main" xmlns:r="http://schemas.openxmlformats.org/officeDocument/2006/relationships" xmlns:p="http://schemas.openxmlformats.org/presentationml/2006/main">
  <p:tag name="PPSNARRATION" val="14,1328108221,C:\Classes\SWS 2007 Summer 2010\PowerPoint Lectures\Lectures\Lecture 6 Water and Heat_pptx\Media.ppcx"/>
</p:tagLst>
</file>

<file path=ppt/tags/tag16.xml><?xml version="1.0" encoding="utf-8"?>
<p:tagLst xmlns:a="http://schemas.openxmlformats.org/drawingml/2006/main" xmlns:r="http://schemas.openxmlformats.org/officeDocument/2006/relationships" xmlns:p="http://schemas.openxmlformats.org/presentationml/2006/main">
  <p:tag name="PPSNARRATION" val="15,1328108221,C:\Classes\SWS 2007 Summer 2010\PowerPoint Lectures\Lectures\Lecture 6 Water and Heat_pptx\Media.ppcx"/>
</p:tagLst>
</file>

<file path=ppt/tags/tag17.xml><?xml version="1.0" encoding="utf-8"?>
<p:tagLst xmlns:a="http://schemas.openxmlformats.org/drawingml/2006/main" xmlns:r="http://schemas.openxmlformats.org/officeDocument/2006/relationships" xmlns:p="http://schemas.openxmlformats.org/presentationml/2006/main">
  <p:tag name="PPSNARRATION" val="16,1328108221,C:\Classes\SWS 2007 Summer 2010\PowerPoint Lectures\Lectures\Lecture 6 Water and Heat_pptx\Media.ppcx"/>
</p:tagLst>
</file>

<file path=ppt/tags/tag18.xml><?xml version="1.0" encoding="utf-8"?>
<p:tagLst xmlns:a="http://schemas.openxmlformats.org/drawingml/2006/main" xmlns:r="http://schemas.openxmlformats.org/officeDocument/2006/relationships" xmlns:p="http://schemas.openxmlformats.org/presentationml/2006/main">
  <p:tag name="PPSNARRATION" val="17,1328108221,C:\Classes\SWS 2007 Summer 2010\PowerPoint Lectures\Lectures\Lecture 6 Water and Heat_pptx\Media.ppcx"/>
</p:tagLst>
</file>

<file path=ppt/tags/tag19.xml><?xml version="1.0" encoding="utf-8"?>
<p:tagLst xmlns:a="http://schemas.openxmlformats.org/drawingml/2006/main" xmlns:r="http://schemas.openxmlformats.org/officeDocument/2006/relationships" xmlns:p="http://schemas.openxmlformats.org/presentationml/2006/main">
  <p:tag name="PPSNARRATION" val="18,1328108221,C:\Classes\SWS 2007 Summer 2010\PowerPoint Lectures\Lectures\Lecture 6 Water and Heat_pptx\Media.ppcx"/>
</p:tagLst>
</file>

<file path=ppt/tags/tag2.xml><?xml version="1.0" encoding="utf-8"?>
<p:tagLst xmlns:a="http://schemas.openxmlformats.org/drawingml/2006/main" xmlns:r="http://schemas.openxmlformats.org/officeDocument/2006/relationships" xmlns:p="http://schemas.openxmlformats.org/presentationml/2006/main">
  <p:tag name="PPSNARRATION" val="1,1328108221,C:\Classes\SWS 2007 Summer 2010\PowerPoint Lectures\Lectures\Lecture 6 Water and Heat_pptx\Media.ppcx"/>
</p:tagLst>
</file>

<file path=ppt/tags/tag20.xml><?xml version="1.0" encoding="utf-8"?>
<p:tagLst xmlns:a="http://schemas.openxmlformats.org/drawingml/2006/main" xmlns:r="http://schemas.openxmlformats.org/officeDocument/2006/relationships" xmlns:p="http://schemas.openxmlformats.org/presentationml/2006/main">
  <p:tag name="PPSNARRATION" val="19,1328108221,C:\Classes\SWS 2007 Summer 2010\PowerPoint Lectures\Lectures\Lecture 6 Water and Heat_pptx\Media.ppcx"/>
</p:tagLst>
</file>

<file path=ppt/tags/tag21.xml><?xml version="1.0" encoding="utf-8"?>
<p:tagLst xmlns:a="http://schemas.openxmlformats.org/drawingml/2006/main" xmlns:r="http://schemas.openxmlformats.org/officeDocument/2006/relationships" xmlns:p="http://schemas.openxmlformats.org/presentationml/2006/main">
  <p:tag name="PPSNARRATION" val="20,1328108221,C:\Classes\SWS 2007 Summer 2010\PowerPoint Lectures\Lectures\Lecture 6 Water and Heat_pptx\Media.ppcx"/>
</p:tagLst>
</file>

<file path=ppt/tags/tag22.xml><?xml version="1.0" encoding="utf-8"?>
<p:tagLst xmlns:a="http://schemas.openxmlformats.org/drawingml/2006/main" xmlns:r="http://schemas.openxmlformats.org/officeDocument/2006/relationships" xmlns:p="http://schemas.openxmlformats.org/presentationml/2006/main">
  <p:tag name="PPSNARRATION" val="21,1328108221,C:\Classes\SWS 2007 Summer 2010\PowerPoint Lectures\Lectures\Lecture 6 Water and Heat_pptx\Media.ppcx"/>
</p:tagLst>
</file>

<file path=ppt/tags/tag23.xml><?xml version="1.0" encoding="utf-8"?>
<p:tagLst xmlns:a="http://schemas.openxmlformats.org/drawingml/2006/main" xmlns:r="http://schemas.openxmlformats.org/officeDocument/2006/relationships" xmlns:p="http://schemas.openxmlformats.org/presentationml/2006/main">
  <p:tag name="PPSNARRATION" val="22,1328108221,C:\Classes\SWS 2007 Summer 2010\PowerPoint Lectures\Lectures\Lecture 6 Water and Heat_pptx\Media.ppcx"/>
</p:tagLst>
</file>

<file path=ppt/tags/tag24.xml><?xml version="1.0" encoding="utf-8"?>
<p:tagLst xmlns:a="http://schemas.openxmlformats.org/drawingml/2006/main" xmlns:r="http://schemas.openxmlformats.org/officeDocument/2006/relationships" xmlns:p="http://schemas.openxmlformats.org/presentationml/2006/main">
  <p:tag name="PPSNARRATION" val="23,1328108221,C:\Classes\SWS 2007 Summer 2010\PowerPoint Lectures\Lectures\Lecture 6 Water and Heat_pptx\Media.ppcx"/>
</p:tagLst>
</file>

<file path=ppt/tags/tag25.xml><?xml version="1.0" encoding="utf-8"?>
<p:tagLst xmlns:a="http://schemas.openxmlformats.org/drawingml/2006/main" xmlns:r="http://schemas.openxmlformats.org/officeDocument/2006/relationships" xmlns:p="http://schemas.openxmlformats.org/presentationml/2006/main">
  <p:tag name="PPSNARRATION" val="24,1328108221,C:\Classes\SWS 2007 Summer 2010\PowerPoint Lectures\Lectures\Lecture 6 Water and Heat_pptx\Media.ppcx"/>
</p:tagLst>
</file>

<file path=ppt/tags/tag26.xml><?xml version="1.0" encoding="utf-8"?>
<p:tagLst xmlns:a="http://schemas.openxmlformats.org/drawingml/2006/main" xmlns:r="http://schemas.openxmlformats.org/officeDocument/2006/relationships" xmlns:p="http://schemas.openxmlformats.org/presentationml/2006/main">
  <p:tag name="PPSNARRATION" val="25,1328108221,C:\Classes\SWS 2007 Summer 2010\PowerPoint Lectures\Lectures\Lecture 6 Water and Heat_pptx\Media.ppcx"/>
</p:tagLst>
</file>

<file path=ppt/tags/tag27.xml><?xml version="1.0" encoding="utf-8"?>
<p:tagLst xmlns:a="http://schemas.openxmlformats.org/drawingml/2006/main" xmlns:r="http://schemas.openxmlformats.org/officeDocument/2006/relationships" xmlns:p="http://schemas.openxmlformats.org/presentationml/2006/main">
  <p:tag name="PRESENTER_SHAPEINFO" val="&lt;ThreeDShapeInfo&gt;&lt;uuid val=&quot;{4C6A1E0C-6769-467A-9EFB-670695057000}&quot;/&gt;&lt;filename val=&quot;C:\Classes\SWS 2007 Summer 2010\Lecture 6 Water and Heat\data\asimages\{4C6A1E0C-6769-467A-9EFB-670695057000}.emf&quot;/&gt;&lt;hasEffects val=&quot;1&quot;/&gt;&lt;left val=&quot;313.44&quot;/&gt;&lt;top val=&quot;230.16&quot;/&gt;&lt;width val=&quot;43.2&quot;/&gt;&lt;height val=&quot;80.16&quot;/&gt;&lt;/ThreeDShapeInfo&gt;"/>
</p:tagLst>
</file>

<file path=ppt/tags/tag28.xml><?xml version="1.0" encoding="utf-8"?>
<p:tagLst xmlns:a="http://schemas.openxmlformats.org/drawingml/2006/main" xmlns:r="http://schemas.openxmlformats.org/officeDocument/2006/relationships" xmlns:p="http://schemas.openxmlformats.org/presentationml/2006/main">
  <p:tag name="PPSNARRATION" val="26,1328108221,C:\Classes\SWS 2007 Summer 2010\PowerPoint Lectures\Lectures\Lecture 6 Water and Heat_pptx\Media.ppcx"/>
</p:tagLst>
</file>

<file path=ppt/tags/tag29.xml><?xml version="1.0" encoding="utf-8"?>
<p:tagLst xmlns:a="http://schemas.openxmlformats.org/drawingml/2006/main" xmlns:r="http://schemas.openxmlformats.org/officeDocument/2006/relationships" xmlns:p="http://schemas.openxmlformats.org/presentationml/2006/main">
  <p:tag name="PRESENTER_SHAPEINFO" val="&lt;ThreeDShapeInfo&gt;&lt;uuid val=&quot;{F8AC7391-3229-4EB7-97C8-24725C27E1EE}&quot;/&gt;&lt;filename val=&quot;C:\Classes\SWS 2007 Summer 2010\Lecture 6 Water and Heat\data\asimages\{F8AC7391-3229-4EB7-97C8-24725C27E1EE}.png&quot;/&gt;&lt;hasEffects val=&quot;1&quot;/&gt;&lt;left val=&quot;351.84&quot;/&gt;&lt;top val=&quot;171.12&quot;/&gt;&lt;width val=&quot;55.92&quot;/&gt;&lt;height val=&quot;154.8&quot;/&gt;&lt;/ThreeDShapeInfo&gt;"/>
</p:tagLst>
</file>

<file path=ppt/tags/tag3.xml><?xml version="1.0" encoding="utf-8"?>
<p:tagLst xmlns:a="http://schemas.openxmlformats.org/drawingml/2006/main" xmlns:r="http://schemas.openxmlformats.org/officeDocument/2006/relationships" xmlns:p="http://schemas.openxmlformats.org/presentationml/2006/main">
  <p:tag name="PPSNARRATION" val="2,1328108221,C:\Classes\SWS 2007 Summer 2010\PowerPoint Lectures\Lectures\Lecture 6 Water and Heat_pptx\Media.ppcx"/>
</p:tagLst>
</file>

<file path=ppt/tags/tag30.xml><?xml version="1.0" encoding="utf-8"?>
<p:tagLst xmlns:a="http://schemas.openxmlformats.org/drawingml/2006/main" xmlns:r="http://schemas.openxmlformats.org/officeDocument/2006/relationships" xmlns:p="http://schemas.openxmlformats.org/presentationml/2006/main">
  <p:tag name="PRESENTER_SHAPEINFO" val="&lt;ThreeDShapeInfo&gt;&lt;uuid val=&quot;{DBC1FCD4-E47B-471F-90C6-802545B284AA}&quot;/&gt;&lt;filename val=&quot;C:\Classes\SWS 2007 Summer 2010\Lecture 6 Water and Heat\data\asimages\{DBC1FCD4-E47B-471F-90C6-802545B284AA}.png&quot;/&gt;&lt;hasEffects val=&quot;1&quot;/&gt;&lt;left val=&quot;151.44&quot;/&gt;&lt;top val=&quot;277.44&quot;/&gt;&lt;width val=&quot;551.76&quot;/&gt;&lt;height val=&quot;67.2&quot;/&gt;&lt;/ThreeDShapeInfo&gt;"/>
</p:tagLst>
</file>

<file path=ppt/tags/tag31.xml><?xml version="1.0" encoding="utf-8"?>
<p:tagLst xmlns:a="http://schemas.openxmlformats.org/drawingml/2006/main" xmlns:r="http://schemas.openxmlformats.org/officeDocument/2006/relationships" xmlns:p="http://schemas.openxmlformats.org/presentationml/2006/main">
  <p:tag name="PPSNARRATION" val="27,1328108221,C:\Classes\SWS 2007 Summer 2010\PowerPoint Lectures\Lectures\Lecture 6 Water and Heat_pptx\Media.ppcx"/>
</p:tagLst>
</file>

<file path=ppt/tags/tag32.xml><?xml version="1.0" encoding="utf-8"?>
<p:tagLst xmlns:a="http://schemas.openxmlformats.org/drawingml/2006/main" xmlns:r="http://schemas.openxmlformats.org/officeDocument/2006/relationships" xmlns:p="http://schemas.openxmlformats.org/presentationml/2006/main">
  <p:tag name="PPSNARRATION" val="28,1328108221,C:\Classes\SWS 2007 Summer 2010\PowerPoint Lectures\Lectures\Lecture 6 Water and Heat_pptx\Media.ppcx"/>
</p:tagLst>
</file>

<file path=ppt/tags/tag33.xml><?xml version="1.0" encoding="utf-8"?>
<p:tagLst xmlns:a="http://schemas.openxmlformats.org/drawingml/2006/main" xmlns:r="http://schemas.openxmlformats.org/officeDocument/2006/relationships" xmlns:p="http://schemas.openxmlformats.org/presentationml/2006/main">
  <p:tag name="PPSNARRATION" val="29,1328108221,C:\Classes\SWS 2007 Summer 2010\PowerPoint Lectures\Lectures\Lecture 6 Water and Heat_pptx\Media.ppcx"/>
</p:tagLst>
</file>

<file path=ppt/tags/tag34.xml><?xml version="1.0" encoding="utf-8"?>
<p:tagLst xmlns:a="http://schemas.openxmlformats.org/drawingml/2006/main" xmlns:r="http://schemas.openxmlformats.org/officeDocument/2006/relationships" xmlns:p="http://schemas.openxmlformats.org/presentationml/2006/main">
  <p:tag name="PPSNARRATION" val="30,1328108221,C:\Classes\SWS 2007 Summer 2010\PowerPoint Lectures\Lectures\Lecture 6 Water and Heat_pptx\Media.ppcx"/>
</p:tagLst>
</file>

<file path=ppt/tags/tag35.xml><?xml version="1.0" encoding="utf-8"?>
<p:tagLst xmlns:a="http://schemas.openxmlformats.org/drawingml/2006/main" xmlns:r="http://schemas.openxmlformats.org/officeDocument/2006/relationships" xmlns:p="http://schemas.openxmlformats.org/presentationml/2006/main">
  <p:tag name="PPSNARRATION" val="31,1328108221,C:\Classes\SWS 2007 Summer 2010\PowerPoint Lectures\Lectures\Lecture 6 Water and Heat_pptx\Media.ppcx"/>
</p:tagLst>
</file>

<file path=ppt/tags/tag36.xml><?xml version="1.0" encoding="utf-8"?>
<p:tagLst xmlns:a="http://schemas.openxmlformats.org/drawingml/2006/main" xmlns:r="http://schemas.openxmlformats.org/officeDocument/2006/relationships" xmlns:p="http://schemas.openxmlformats.org/presentationml/2006/main">
  <p:tag name="PPSNARRATION" val="32,1328108221,C:\Classes\SWS 2007 Summer 2010\PowerPoint Lectures\Lectures\Lecture 6 Water and Heat_pptx\Media.ppcx"/>
</p:tagLst>
</file>

<file path=ppt/tags/tag37.xml><?xml version="1.0" encoding="utf-8"?>
<p:tagLst xmlns:a="http://schemas.openxmlformats.org/drawingml/2006/main" xmlns:r="http://schemas.openxmlformats.org/officeDocument/2006/relationships" xmlns:p="http://schemas.openxmlformats.org/presentationml/2006/main">
  <p:tag name="PPSNARRATION" val="33,1328108221,C:\Classes\SWS 2007 Summer 2010\PowerPoint Lectures\Lectures\Lecture 6 Water and Heat_pptx\Media.ppcx"/>
</p:tagLst>
</file>

<file path=ppt/tags/tag38.xml><?xml version="1.0" encoding="utf-8"?>
<p:tagLst xmlns:a="http://schemas.openxmlformats.org/drawingml/2006/main" xmlns:r="http://schemas.openxmlformats.org/officeDocument/2006/relationships" xmlns:p="http://schemas.openxmlformats.org/presentationml/2006/main">
  <p:tag name="PPSNARRATION" val="34,1328108221,C:\Classes\SWS 2007 Summer 2010\PowerPoint Lectures\Lectures\Lecture 6 Water and Heat_pptx\Media.ppcx"/>
</p:tagLst>
</file>

<file path=ppt/tags/tag4.xml><?xml version="1.0" encoding="utf-8"?>
<p:tagLst xmlns:a="http://schemas.openxmlformats.org/drawingml/2006/main" xmlns:r="http://schemas.openxmlformats.org/officeDocument/2006/relationships" xmlns:p="http://schemas.openxmlformats.org/presentationml/2006/main">
  <p:tag name="ELAPSEDTIME" val="18.078"/>
  <p:tag name="AUDIO_ID" val="352"/>
  <p:tag name="TIMELINE" val="10.1"/>
  <p:tag name="PPSNARRATION" val="3,1328108221,C:\Classes\SWS 2007 Summer 2010\PowerPoint Lectures\Lectures\Lecture 6 Water and Heat_pptx\Media.ppcx"/>
</p:tagLst>
</file>

<file path=ppt/tags/tag5.xml><?xml version="1.0" encoding="utf-8"?>
<p:tagLst xmlns:a="http://schemas.openxmlformats.org/drawingml/2006/main" xmlns:r="http://schemas.openxmlformats.org/officeDocument/2006/relationships" xmlns:p="http://schemas.openxmlformats.org/presentationml/2006/main">
  <p:tag name="ELAPSEDTIME" val="40.609"/>
  <p:tag name="AUDIO_ID" val="327"/>
  <p:tag name="PPSNARRATION" val="4,1328108221,C:\Classes\SWS 2007 Summer 2010\PowerPoint Lectures\Lectures\Lecture 6 Water and Heat_pptx\Media.ppcx"/>
</p:tagLst>
</file>

<file path=ppt/tags/tag6.xml><?xml version="1.0" encoding="utf-8"?>
<p:tagLst xmlns:a="http://schemas.openxmlformats.org/drawingml/2006/main" xmlns:r="http://schemas.openxmlformats.org/officeDocument/2006/relationships" xmlns:p="http://schemas.openxmlformats.org/presentationml/2006/main">
  <p:tag name="PPSNARRATION" val="5,1328108221,C:\Classes\SWS 2007 Summer 2010\PowerPoint Lectures\Lectures\Lecture 6 Water and Heat_pptx\Media.ppcx"/>
</p:tagLst>
</file>

<file path=ppt/tags/tag7.xml><?xml version="1.0" encoding="utf-8"?>
<p:tagLst xmlns:a="http://schemas.openxmlformats.org/drawingml/2006/main" xmlns:r="http://schemas.openxmlformats.org/officeDocument/2006/relationships" xmlns:p="http://schemas.openxmlformats.org/presentationml/2006/main">
  <p:tag name="PPSNARRATION" val="6,1328108221,C:\Classes\SWS 2007 Summer 2010\PowerPoint Lectures\Lectures\Lecture 6 Water and Heat_pptx\Media.ppcx"/>
</p:tagLst>
</file>

<file path=ppt/tags/tag8.xml><?xml version="1.0" encoding="utf-8"?>
<p:tagLst xmlns:a="http://schemas.openxmlformats.org/drawingml/2006/main" xmlns:r="http://schemas.openxmlformats.org/officeDocument/2006/relationships" xmlns:p="http://schemas.openxmlformats.org/presentationml/2006/main">
  <p:tag name="PPSNARRATION" val="7,1328108221,C:\Classes\SWS 2007 Summer 2010\PowerPoint Lectures\Lectures\Lecture 6 Water and Heat_pptx\Media.ppcx"/>
</p:tagLst>
</file>

<file path=ppt/tags/tag9.xml><?xml version="1.0" encoding="utf-8"?>
<p:tagLst xmlns:a="http://schemas.openxmlformats.org/drawingml/2006/main" xmlns:r="http://schemas.openxmlformats.org/officeDocument/2006/relationships" xmlns:p="http://schemas.openxmlformats.org/presentationml/2006/main">
  <p:tag name="PPSNARRATION" val="8,1328108221,C:\Classes\SWS 2007 Summer 2010\PowerPoint Lectures\Lectures\Lecture 6 Water and Heat_pptx\Media.ppcx"/>
</p:tagLst>
</file>

<file path=ppt/theme/theme1.xml><?xml version="1.0" encoding="utf-8"?>
<a:theme xmlns:a="http://schemas.openxmlformats.org/drawingml/2006/main" name="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Be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Beam</Template>
  <TotalTime>4078</TotalTime>
  <Words>1213</Words>
  <Application>Microsoft Office PowerPoint</Application>
  <PresentationFormat>On-screen Show (4:3)</PresentationFormat>
  <Paragraphs>185</Paragraphs>
  <Slides>34</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Times New Roman</vt:lpstr>
      <vt:lpstr>Wingdings</vt:lpstr>
      <vt:lpstr>Arial Unicode MS</vt:lpstr>
      <vt:lpstr>Beam</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vector>
  </TitlesOfParts>
  <Company>uf</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Bonczek</dc:creator>
  <cp:lastModifiedBy>bonczek</cp:lastModifiedBy>
  <cp:revision>33</cp:revision>
  <dcterms:created xsi:type="dcterms:W3CDTF">2009-05-14T18:44:36Z</dcterms:created>
  <dcterms:modified xsi:type="dcterms:W3CDTF">2010-05-17T19:04:58Z</dcterms:modified>
</cp:coreProperties>
</file>