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94" r:id="rId3"/>
    <p:sldId id="291" r:id="rId4"/>
    <p:sldId id="293" r:id="rId5"/>
    <p:sldId id="295" r:id="rId6"/>
    <p:sldId id="292" r:id="rId7"/>
    <p:sldId id="262" r:id="rId8"/>
    <p:sldId id="298" r:id="rId9"/>
    <p:sldId id="307" r:id="rId10"/>
    <p:sldId id="308" r:id="rId11"/>
    <p:sldId id="309" r:id="rId12"/>
    <p:sldId id="323" r:id="rId13"/>
    <p:sldId id="322" r:id="rId14"/>
    <p:sldId id="310" r:id="rId15"/>
    <p:sldId id="263" r:id="rId16"/>
    <p:sldId id="264" r:id="rId17"/>
    <p:sldId id="311" r:id="rId18"/>
    <p:sldId id="265" r:id="rId19"/>
    <p:sldId id="266" r:id="rId20"/>
    <p:sldId id="326" r:id="rId21"/>
    <p:sldId id="299" r:id="rId22"/>
    <p:sldId id="268" r:id="rId23"/>
    <p:sldId id="269" r:id="rId24"/>
    <p:sldId id="270" r:id="rId25"/>
    <p:sldId id="271" r:id="rId26"/>
    <p:sldId id="272" r:id="rId27"/>
    <p:sldId id="273" r:id="rId28"/>
    <p:sldId id="274" r:id="rId29"/>
    <p:sldId id="275" r:id="rId30"/>
    <p:sldId id="303" r:id="rId31"/>
    <p:sldId id="329" r:id="rId32"/>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DDDDDD"/>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79" autoAdjust="0"/>
  </p:normalViewPr>
  <p:slideViewPr>
    <p:cSldViewPr snapToGrid="0">
      <p:cViewPr varScale="1">
        <p:scale>
          <a:sx n="52" d="100"/>
          <a:sy n="52" d="100"/>
        </p:scale>
        <p:origin x="-13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F88AAF-1F81-45DB-BFF6-2B2DEADDFF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88AAF-1F81-45DB-BFF6-2B2DEADDFF47}"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DBDFD-CB95-45AE-B5CB-236256320EA8}" type="slidenum">
              <a:rPr lang="en-US"/>
              <a:pPr/>
              <a:t>18</a:t>
            </a:fld>
            <a:endParaRPr lang="en-US"/>
          </a:p>
        </p:txBody>
      </p:sp>
      <p:sp>
        <p:nvSpPr>
          <p:cNvPr id="20482" name="Rectangle 2"/>
          <p:cNvSpPr>
            <a:spLocks noRot="1" noChangeArrowheads="1" noTextEdit="1"/>
          </p:cNvSpPr>
          <p:nvPr>
            <p:ph type="sldImg"/>
          </p:nvPr>
        </p:nvSpPr>
        <p:spPr>
          <a:xfrm>
            <a:off x="1144588" y="685800"/>
            <a:ext cx="4572000" cy="3429000"/>
          </a:xfrm>
          <a:ln/>
        </p:spPr>
      </p:sp>
      <p:sp>
        <p:nvSpPr>
          <p:cNvPr id="20483" name="Rectangle 3"/>
          <p:cNvSpPr>
            <a:spLocks noGrp="1" noChangeArrowheads="1"/>
          </p:cNvSpPr>
          <p:nvPr>
            <p:ph type="body" idx="1"/>
          </p:nvPr>
        </p:nvSpPr>
        <p:spPr/>
        <p:txBody>
          <a:bodyPr/>
          <a:lstStyle/>
          <a:p>
            <a:r>
              <a:rPr lang="en-US"/>
              <a:t>In other words, we have an imbalance of electrons in water. There is a greater density of negative charge near the oxygen atom due to the unbonded electrons and a slightly greater positive charge near the hydrogen atom. This is </a:t>
            </a:r>
            <a:r>
              <a:rPr lang="en-US" b="1"/>
              <a:t>one</a:t>
            </a:r>
            <a:r>
              <a:rPr lang="en-US"/>
              <a:t> of the features of water molecules that give them their unusual properties compared to other substances.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FF986-FF3E-4B6C-90BE-7304769E3AB3}" type="slidenum">
              <a:rPr lang="en-US"/>
              <a:pPr/>
              <a:t>19</a:t>
            </a:fld>
            <a:endParaRPr lang="en-US"/>
          </a:p>
        </p:txBody>
      </p:sp>
      <p:sp>
        <p:nvSpPr>
          <p:cNvPr id="22530" name="Rectangle 2"/>
          <p:cNvSpPr>
            <a:spLocks noRot="1"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p:txBody>
          <a:bodyPr/>
          <a:lstStyle/>
          <a:p>
            <a:r>
              <a:rPr lang="en-US"/>
              <a:t>In other words, we have an imbalance of electrons in water. There is a greater density of negative charge near the oxygen atom due to the unbonded electrons and a slightly greater positive charge near the hydrogen atom. This is </a:t>
            </a:r>
            <a:r>
              <a:rPr lang="en-US" b="1"/>
              <a:t>one</a:t>
            </a:r>
            <a:r>
              <a:rPr lang="en-US"/>
              <a:t> of the features of water molecules that give them their unusual properties compared to other substances.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6C787-FCC6-4EB6-8AF4-281F9A7EA11A}" type="slidenum">
              <a:rPr lang="en-US"/>
              <a:pPr/>
              <a:t>22</a:t>
            </a:fld>
            <a:endParaRPr lang="en-US"/>
          </a:p>
        </p:txBody>
      </p:sp>
      <p:sp>
        <p:nvSpPr>
          <p:cNvPr id="26626" name="Rectangle 2"/>
          <p:cNvSpPr>
            <a:spLocks noRot="1"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2460A-6E58-46A0-BBC1-7C766CFC4DDA}" type="slidenum">
              <a:rPr lang="en-US"/>
              <a:pPr/>
              <a:t>23</a:t>
            </a:fld>
            <a:endParaRPr lang="en-US"/>
          </a:p>
        </p:txBody>
      </p:sp>
      <p:sp>
        <p:nvSpPr>
          <p:cNvPr id="28674" name="Rectangle 2"/>
          <p:cNvSpPr>
            <a:spLocks noRot="1" noChangeArrowheads="1" noTextEdit="1"/>
          </p:cNvSpPr>
          <p:nvPr>
            <p:ph type="sldImg"/>
          </p:nvPr>
        </p:nvSpPr>
        <p:spPr>
          <a:xfrm>
            <a:off x="1144588" y="685800"/>
            <a:ext cx="4572000" cy="3429000"/>
          </a:xfrm>
          <a:ln/>
        </p:spPr>
      </p:sp>
      <p:sp>
        <p:nvSpPr>
          <p:cNvPr id="28675" name="Rectangle 3"/>
          <p:cNvSpPr>
            <a:spLocks noGrp="1" noChangeArrowheads="1"/>
          </p:cNvSpPr>
          <p:nvPr>
            <p:ph type="body" idx="1"/>
          </p:nvPr>
        </p:nvSpPr>
        <p:spPr/>
        <p:txBody>
          <a:bodyPr/>
          <a:lstStyle/>
          <a:p>
            <a:r>
              <a:rPr lang="en-US"/>
              <a:t>To examine the consequences of polarity, let’s look at a simple bar magnet. As you know magnets have a north and a south pole: a magnetic dipole.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5F625-9050-4C90-B8B7-93A95B56E52A}" type="slidenum">
              <a:rPr lang="en-US"/>
              <a:pPr/>
              <a:t>24</a:t>
            </a:fld>
            <a:endParaRPr lang="en-US"/>
          </a:p>
        </p:txBody>
      </p:sp>
      <p:sp>
        <p:nvSpPr>
          <p:cNvPr id="30722" name="Rectangle 2"/>
          <p:cNvSpPr>
            <a:spLocks noRot="1" noChangeArrowheads="1" noTextEdit="1"/>
          </p:cNvSpPr>
          <p:nvPr>
            <p:ph type="sldImg"/>
          </p:nvPr>
        </p:nvSpPr>
        <p:spPr>
          <a:xfrm>
            <a:off x="1144588" y="685800"/>
            <a:ext cx="4572000" cy="3429000"/>
          </a:xfrm>
          <a:ln/>
        </p:spPr>
      </p:sp>
      <p:sp>
        <p:nvSpPr>
          <p:cNvPr id="30723" name="Rectangle 3"/>
          <p:cNvSpPr>
            <a:spLocks noGrp="1" noChangeArrowheads="1"/>
          </p:cNvSpPr>
          <p:nvPr>
            <p:ph type="body" idx="1"/>
          </p:nvPr>
        </p:nvSpPr>
        <p:spPr/>
        <p:txBody>
          <a:bodyPr/>
          <a:lstStyle/>
          <a:p>
            <a:r>
              <a:rPr lang="en-US"/>
              <a:t>Opposites attract. If we place two magnets end to end such that the north pole of one is facing the south pole of another there will be an attraction between the magnets and they will come together. Click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6FC62-670D-4F4E-BD12-F3C8574B629F}" type="slidenum">
              <a:rPr lang="en-US"/>
              <a:pPr/>
              <a:t>25</a:t>
            </a:fld>
            <a:endParaRPr lang="en-US"/>
          </a:p>
        </p:txBody>
      </p:sp>
      <p:sp>
        <p:nvSpPr>
          <p:cNvPr id="32770" name="Rectangle 2"/>
          <p:cNvSpPr>
            <a:spLocks noRot="1" noChangeArrowheads="1" noTextEdit="1"/>
          </p:cNvSpPr>
          <p:nvPr>
            <p:ph type="sldImg"/>
          </p:nvPr>
        </p:nvSpPr>
        <p:spPr>
          <a:xfrm>
            <a:off x="1144588" y="685800"/>
            <a:ext cx="4572000" cy="3429000"/>
          </a:xfrm>
          <a:ln/>
        </p:spPr>
      </p:sp>
      <p:sp>
        <p:nvSpPr>
          <p:cNvPr id="32771" name="Rectangle 3"/>
          <p:cNvSpPr>
            <a:spLocks noGrp="1" noChangeArrowheads="1"/>
          </p:cNvSpPr>
          <p:nvPr>
            <p:ph type="body" idx="1"/>
          </p:nvPr>
        </p:nvSpPr>
        <p:spPr/>
        <p:txBody>
          <a:bodyPr/>
          <a:lstStyle/>
          <a:p>
            <a:r>
              <a:rPr lang="en-US"/>
              <a:t>The opposite is true if we place both north poles in close proximity. They will repel one another. We have all played with magnets and noticed this property.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09C62-ACBC-43A2-A07F-C2AD5DB8CCF6}" type="slidenum">
              <a:rPr lang="en-US"/>
              <a:pPr/>
              <a:t>26</a:t>
            </a:fld>
            <a:endParaRPr lang="en-US"/>
          </a:p>
        </p:txBody>
      </p:sp>
      <p:sp>
        <p:nvSpPr>
          <p:cNvPr id="34818" name="Rectangle 2"/>
          <p:cNvSpPr>
            <a:spLocks noRot="1" noChangeArrowheads="1" noTextEdit="1"/>
          </p:cNvSpPr>
          <p:nvPr>
            <p:ph type="sldImg"/>
          </p:nvPr>
        </p:nvSpPr>
        <p:spPr>
          <a:xfrm>
            <a:off x="1144588" y="685800"/>
            <a:ext cx="4572000" cy="3429000"/>
          </a:xfrm>
          <a:ln/>
        </p:spPr>
      </p:sp>
      <p:sp>
        <p:nvSpPr>
          <p:cNvPr id="34819" name="Rectangle 3"/>
          <p:cNvSpPr>
            <a:spLocks noGrp="1" noChangeArrowheads="1"/>
          </p:cNvSpPr>
          <p:nvPr>
            <p:ph type="body" idx="1"/>
          </p:nvPr>
        </p:nvSpPr>
        <p:spPr/>
        <p:txBody>
          <a:bodyPr/>
          <a:lstStyle/>
          <a:p>
            <a:r>
              <a:rPr lang="en-US"/>
              <a:t>We also know that if we place two sufficiently powerful magnets in close proximity they will orient themselves so that the opposite poles align with each other and the magnets will come together. Click.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ADA6B-D071-455B-ABD1-4DC2BB6AD0F9}" type="slidenum">
              <a:rPr lang="en-US"/>
              <a:pPr/>
              <a:t>27</a:t>
            </a:fld>
            <a:endParaRPr lang="en-US"/>
          </a:p>
        </p:txBody>
      </p:sp>
      <p:sp>
        <p:nvSpPr>
          <p:cNvPr id="36866" name="Rectangle 2"/>
          <p:cNvSpPr>
            <a:spLocks noRot="1" noChangeArrowheads="1" noTextEdit="1"/>
          </p:cNvSpPr>
          <p:nvPr>
            <p:ph type="sldImg"/>
          </p:nvPr>
        </p:nvSpPr>
        <p:spPr>
          <a:xfrm>
            <a:off x="1144588" y="685800"/>
            <a:ext cx="4572000" cy="3429000"/>
          </a:xfrm>
          <a:ln/>
        </p:spPr>
      </p:sp>
      <p:sp>
        <p:nvSpPr>
          <p:cNvPr id="36867" name="Rectangle 3"/>
          <p:cNvSpPr>
            <a:spLocks noGrp="1" noChangeArrowheads="1"/>
          </p:cNvSpPr>
          <p:nvPr>
            <p:ph type="body" idx="1"/>
          </p:nvPr>
        </p:nvSpPr>
        <p:spPr/>
        <p:txBody>
          <a:bodyPr/>
          <a:lstStyle/>
          <a:p>
            <a:r>
              <a:rPr lang="en-US"/>
              <a:t>Water molecules behave essentially the same way. Instead of a magnetic dipole, we have an electric dipole with positve charge near the hydrogen end of the molecule and negative charge near the oxygen end of the molecule.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DBF3E-9BEB-457E-BB70-C77A9DFC9555}" type="slidenum">
              <a:rPr lang="en-US"/>
              <a:pPr/>
              <a:t>28</a:t>
            </a:fld>
            <a:endParaRPr lang="en-US"/>
          </a:p>
        </p:txBody>
      </p:sp>
      <p:sp>
        <p:nvSpPr>
          <p:cNvPr id="38914" name="Rectangle 2"/>
          <p:cNvSpPr>
            <a:spLocks noRot="1" noChangeArrowheads="1" noTextEdit="1"/>
          </p:cNvSpPr>
          <p:nvPr>
            <p:ph type="sldImg"/>
          </p:nvPr>
        </p:nvSpPr>
        <p:spPr>
          <a:xfrm>
            <a:off x="1144588" y="685800"/>
            <a:ext cx="4572000" cy="3429000"/>
          </a:xfrm>
          <a:ln/>
        </p:spPr>
      </p:sp>
      <p:sp>
        <p:nvSpPr>
          <p:cNvPr id="38915" name="Rectangle 3"/>
          <p:cNvSpPr>
            <a:spLocks noGrp="1" noChangeArrowheads="1"/>
          </p:cNvSpPr>
          <p:nvPr>
            <p:ph type="body" idx="1"/>
          </p:nvPr>
        </p:nvSpPr>
        <p:spPr/>
        <p:txBody>
          <a:bodyPr/>
          <a:lstStyle/>
          <a:p>
            <a:r>
              <a:rPr lang="en-US"/>
              <a:t>If we place two water molecules near each other they will behave just like the magnets. They will orient themselves so that the opposite poles align and they will be attracted to each other. They will bond electrostatically together. This bond is called a hydrogen bond.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5AEAB-95E6-481E-957C-2A5947EDD7F6}" type="slidenum">
              <a:rPr lang="en-US"/>
              <a:pPr/>
              <a:t>29</a:t>
            </a:fld>
            <a:endParaRPr lang="en-US"/>
          </a:p>
        </p:txBody>
      </p:sp>
      <p:sp>
        <p:nvSpPr>
          <p:cNvPr id="40962" name="Rectangle 2"/>
          <p:cNvSpPr>
            <a:spLocks noRot="1" noChangeArrowheads="1" noTextEdit="1"/>
          </p:cNvSpPr>
          <p:nvPr>
            <p:ph type="sldImg"/>
          </p:nvPr>
        </p:nvSpPr>
        <p:spPr>
          <a:xfrm>
            <a:off x="1144588" y="685800"/>
            <a:ext cx="4572000" cy="3429000"/>
          </a:xfrm>
          <a:ln/>
        </p:spPr>
      </p:sp>
      <p:sp>
        <p:nvSpPr>
          <p:cNvPr id="40963" name="Rectangle 3"/>
          <p:cNvSpPr>
            <a:spLocks noGrp="1" noChangeArrowheads="1"/>
          </p:cNvSpPr>
          <p:nvPr>
            <p:ph type="body" idx="1"/>
          </p:nvPr>
        </p:nvSpPr>
        <p:spPr/>
        <p:txBody>
          <a:bodyPr/>
          <a:lstStyle/>
          <a:p>
            <a:r>
              <a:rPr lang="en-US"/>
              <a:t>In liquid water, the water molecules orient themselves so that their partial positive charges align with the partial negative charges of neighboring molecules to form a loose structure like that pictured here. The dotted lines represent the hydrogen bonds between the water molecules. Each of these bonds is relatively weak, less than one twentieth of that between hydrogen and oxygen within each water molecule. However they are extremely numerous. So while they are individually weak they are collectively very strong. Like strands in a rope. This makes water a very stable and a very powerful structure and imparts a number of unique properties.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C79ED-34B8-4271-BDF4-8E3CC9AAECC2}" type="slidenum">
              <a:rPr lang="en-US"/>
              <a:pPr/>
              <a:t>6</a:t>
            </a:fld>
            <a:endParaRPr lang="en-US"/>
          </a:p>
        </p:txBody>
      </p:sp>
      <p:sp>
        <p:nvSpPr>
          <p:cNvPr id="62466" name="Rectangle 2"/>
          <p:cNvSpPr>
            <a:spLocks noRot="1"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p:txBody>
          <a:bodyPr/>
          <a:lstStyle/>
          <a:p>
            <a:r>
              <a:rPr lang="en-US"/>
              <a:t>The moderate climate in coastal areas is the result of the absorbing of huge</a:t>
            </a:r>
          </a:p>
          <a:p>
            <a:r>
              <a:rPr lang="en-US"/>
              <a:t>amounts of solar heat energy by water during the day and the slow release of</a:t>
            </a:r>
          </a:p>
          <a:p>
            <a:r>
              <a:rPr lang="en-US"/>
              <a:t>heat energy during the night. Inland areas away from the coast typically</a:t>
            </a:r>
          </a:p>
          <a:p>
            <a:r>
              <a:rPr lang="en-US"/>
              <a:t>experience much wider temperature extremes. The vast oceans on earth (about</a:t>
            </a:r>
          </a:p>
          <a:p>
            <a:r>
              <a:rPr lang="en-US"/>
              <a:t>75 percent of the surface area) are responsible for tempering the climate on</a:t>
            </a:r>
          </a:p>
          <a:p>
            <a:r>
              <a:rPr lang="en-US"/>
              <a:t>earth permitting life to exist.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035D1-03BE-4666-B125-1203FE491DEF}" type="slidenum">
              <a:rPr lang="en-US"/>
              <a:pPr/>
              <a:t>7</a:t>
            </a:fld>
            <a:endParaRPr lang="en-US"/>
          </a:p>
        </p:txBody>
      </p:sp>
      <p:sp>
        <p:nvSpPr>
          <p:cNvPr id="15362" name="Rectangle 2"/>
          <p:cNvSpPr>
            <a:spLocks noRo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BCFC6-BD36-4DF4-A9D8-E89F5E4D89C0}" type="slidenum">
              <a:rPr lang="en-US"/>
              <a:pPr/>
              <a:t>9</a:t>
            </a:fld>
            <a:endParaRPr lang="en-US"/>
          </a:p>
        </p:txBody>
      </p:sp>
      <p:sp>
        <p:nvSpPr>
          <p:cNvPr id="80898" name="Rectangle 2"/>
          <p:cNvSpPr>
            <a:spLocks noRot="1" noChangeArrowheads="1" noTextEdit="1"/>
          </p:cNvSpPr>
          <p:nvPr>
            <p:ph type="sldImg"/>
          </p:nvPr>
        </p:nvSpPr>
        <p:spPr>
          <a:xfrm>
            <a:off x="1144588" y="685800"/>
            <a:ext cx="4572000" cy="3429000"/>
          </a:xfrm>
          <a:ln/>
        </p:spPr>
      </p:sp>
      <p:sp>
        <p:nvSpPr>
          <p:cNvPr id="80899" name="Rectangle 3"/>
          <p:cNvSpPr>
            <a:spLocks noGrp="1" noChangeArrowheads="1"/>
          </p:cNvSpPr>
          <p:nvPr>
            <p:ph type="body" idx="1"/>
          </p:nvPr>
        </p:nvSpPr>
        <p:spPr/>
        <p:txBody>
          <a:bodyPr/>
          <a:lstStyle/>
          <a:p>
            <a:r>
              <a:rPr lang="en-US"/>
              <a:t>Electrons can be lost or gained by atoms.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4F6D3-D9BF-4B9B-BC99-16AE0693115C}" type="slidenum">
              <a:rPr lang="en-US"/>
              <a:pPr/>
              <a:t>10</a:t>
            </a:fld>
            <a:endParaRPr lang="en-US"/>
          </a:p>
        </p:txBody>
      </p:sp>
      <p:sp>
        <p:nvSpPr>
          <p:cNvPr id="82946" name="Rectangle 2"/>
          <p:cNvSpPr>
            <a:spLocks noRot="1" noChangeArrowheads="1" noTextEdit="1"/>
          </p:cNvSpPr>
          <p:nvPr>
            <p:ph type="sldImg"/>
          </p:nvPr>
        </p:nvSpPr>
        <p:spPr>
          <a:xfrm>
            <a:off x="1144588" y="685800"/>
            <a:ext cx="4572000" cy="3429000"/>
          </a:xfrm>
          <a:ln/>
        </p:spPr>
      </p:sp>
      <p:sp>
        <p:nvSpPr>
          <p:cNvPr id="82947" name="Rectangle 3"/>
          <p:cNvSpPr>
            <a:spLocks noGrp="1" noChangeArrowheads="1"/>
          </p:cNvSpPr>
          <p:nvPr>
            <p:ph type="body" idx="1"/>
          </p:nvPr>
        </p:nvSpPr>
        <p:spPr/>
        <p:txBody>
          <a:bodyPr/>
          <a:lstStyle/>
          <a:p>
            <a:r>
              <a:rPr lang="en-US"/>
              <a:t>So, for oxygen we have 8 protons in the nucleus and 8 electrons to distribute around the nucleus. Electrons do not just orbit randomly around the nucleus. They are constrained to what are called electronic shells that can contain differing numbers of electrons. Oxygen has two electronic shells: an inner shell and an outer shell. The inner shell can contain 2 electrons. Click. That leaves 6 electrons to occupy the outer shell. Click. They arrange themselves in this manner. Notice that some of the electrons are paired up and others are not.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5869A-F789-4C42-853F-C401A3B592C1}" type="slidenum">
              <a:rPr lang="en-US"/>
              <a:pPr/>
              <a:t>11</a:t>
            </a:fld>
            <a:endParaRPr lang="en-US"/>
          </a:p>
        </p:txBody>
      </p:sp>
      <p:sp>
        <p:nvSpPr>
          <p:cNvPr id="84994" name="Rectangle 2"/>
          <p:cNvSpPr>
            <a:spLocks noRot="1" noChangeArrowheads="1" noTextEdit="1"/>
          </p:cNvSpPr>
          <p:nvPr>
            <p:ph type="sldImg"/>
          </p:nvPr>
        </p:nvSpPr>
        <p:spPr>
          <a:xfrm>
            <a:off x="1144588" y="685800"/>
            <a:ext cx="4572000" cy="3429000"/>
          </a:xfrm>
          <a:ln/>
        </p:spPr>
      </p:sp>
      <p:sp>
        <p:nvSpPr>
          <p:cNvPr id="84995" name="Rectangle 3"/>
          <p:cNvSpPr>
            <a:spLocks noGrp="1" noChangeArrowheads="1"/>
          </p:cNvSpPr>
          <p:nvPr>
            <p:ph type="body" idx="1"/>
          </p:nvPr>
        </p:nvSpPr>
        <p:spPr/>
        <p:txBody>
          <a:bodyPr/>
          <a:lstStyle/>
          <a:p>
            <a:r>
              <a:rPr lang="en-US"/>
              <a:t>This is a view of oxygen showing only its outer shell electrons. It is the outer shell electrons that are responsible for chemical reactions. Click. Atoms, including oxygen, prefer to have 8 electrons in their outer shells. Elemental oxygen has only six and is therefore very reactive. Click. If 2 electrons were available, they could easily take residence in the outer shell of oxygen and complete it. But electrons typically don’t simply just float around. They must be obtained from other atoms. This is why elemental oxygen is extremely reactive and we do not see elemental oxygen with just 6 electrons in the outer shell under normal circumstances. Think about it. How does oxygen exist in the atmosphere?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7AB14-9FF8-4671-8C19-08A996C5A548}" type="slidenum">
              <a:rPr lang="en-US"/>
              <a:pPr/>
              <a:t>14</a:t>
            </a:fld>
            <a:endParaRPr lang="en-US"/>
          </a:p>
        </p:txBody>
      </p:sp>
      <p:sp>
        <p:nvSpPr>
          <p:cNvPr id="87042" name="Rectangle 2"/>
          <p:cNvSpPr>
            <a:spLocks noRot="1" noChangeArrowheads="1" noTextEdit="1"/>
          </p:cNvSpPr>
          <p:nvPr>
            <p:ph type="sldImg"/>
          </p:nvPr>
        </p:nvSpPr>
        <p:spPr>
          <a:xfrm>
            <a:off x="1144588" y="685800"/>
            <a:ext cx="4572000" cy="3429000"/>
          </a:xfrm>
          <a:ln/>
        </p:spPr>
      </p:sp>
      <p:sp>
        <p:nvSpPr>
          <p:cNvPr id="87043" name="Rectangle 3"/>
          <p:cNvSpPr>
            <a:spLocks noGrp="1" noChangeArrowheads="1"/>
          </p:cNvSpPr>
          <p:nvPr>
            <p:ph type="body" idx="1"/>
          </p:nvPr>
        </p:nvSpPr>
        <p:spPr/>
        <p:txBody>
          <a:bodyPr/>
          <a:lstStyle/>
          <a:p>
            <a:r>
              <a:rPr lang="en-US"/>
              <a:t>In the case of water, the electrons needed to complete the outer shell of oxygen come from the hydrogen atoms. Hydrogen and oxygen react readily to create water. The single electrons from the hydrogen atoms complete the outer shell of oxygen. Recall that this sharing of electrons is called covalent bonding.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BF1CE-A8E2-4E34-9235-7919AEC07CEB}" type="slidenum">
              <a:rPr lang="en-US"/>
              <a:pPr/>
              <a:t>15</a:t>
            </a:fld>
            <a:endParaRPr lang="en-US"/>
          </a:p>
        </p:txBody>
      </p:sp>
      <p:sp>
        <p:nvSpPr>
          <p:cNvPr id="17410" name="Rectangle 2"/>
          <p:cNvSpPr>
            <a:spLocks noRot="1" noChangeArrowheads="1" noTextEdit="1"/>
          </p:cNvSpPr>
          <p:nvPr>
            <p:ph type="sldImg"/>
          </p:nvPr>
        </p:nvSpPr>
        <p:spPr>
          <a:xfrm>
            <a:off x="1144588" y="685800"/>
            <a:ext cx="4572000" cy="3429000"/>
          </a:xfrm>
          <a:ln/>
        </p:spPr>
      </p:sp>
      <p:sp>
        <p:nvSpPr>
          <p:cNvPr id="17411" name="Rectangle 3"/>
          <p:cNvSpPr>
            <a:spLocks noGrp="1" noChangeArrowheads="1"/>
          </p:cNvSpPr>
          <p:nvPr>
            <p:ph type="body" idx="1"/>
          </p:nvPr>
        </p:nvSpPr>
        <p:spPr/>
        <p:txBody>
          <a:bodyPr/>
          <a:lstStyle/>
          <a:p>
            <a:r>
              <a:rPr lang="en-US"/>
              <a:t>In other words, we have an imbalance of electrons in water. There is a greater density of negative charge near the oxygen atom due to the unbonded electrons and a slightly greater positive charge near the hydrogen atom. This is </a:t>
            </a:r>
            <a:r>
              <a:rPr lang="en-US" b="1"/>
              <a:t>one</a:t>
            </a:r>
            <a:r>
              <a:rPr lang="en-US"/>
              <a:t> of the features of water molecules that give them their unusual properties compared to other substances.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A5C42-534A-45A4-92A4-14C080672FBC}" type="slidenum">
              <a:rPr lang="en-US"/>
              <a:pPr/>
              <a:t>17</a:t>
            </a:fld>
            <a:endParaRPr lang="en-US"/>
          </a:p>
        </p:txBody>
      </p:sp>
      <p:sp>
        <p:nvSpPr>
          <p:cNvPr id="89090" name="Rectangle 2"/>
          <p:cNvSpPr>
            <a:spLocks noRo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p:txBody>
          <a:bodyPr/>
          <a:lstStyle/>
          <a:p>
            <a:r>
              <a:rPr lang="en-US"/>
              <a:t>Electronegativity is the ability of an atom to attract electrons toward itself. Click. The electronegativity of oxygen is about 50% greater than that of hydrogen. In other words, if you placed electrons (click) between an oxygen atom and a hydrogen atom (Click) the electrons would be drawn toward the oxygen atom and away from the hydrogen atom.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59"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EB8AAB53-1F57-436E-8567-FA8CAAA003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CC5F0-AC55-4D88-ADC5-1ACB832D1E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FAF515-C594-4212-B191-C3547BFDE4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529510-BF33-4AA5-8395-97E33547B2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ED8768-D4F1-4CE8-8AE4-7CA5782C8F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22DD8-7F05-45C6-96AC-10F9D33CA8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92B7B9F-493F-400B-8554-618996DB4E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0F0259-DF9F-46FA-8C5F-6C7A073898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7BFA35-A6AC-4619-9667-6A6EDD0AC5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F3C1A1-4C7A-42A8-9B08-26A19F4415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C7E007-C046-4041-AE87-F73850D25E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135"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86DF8AC-FF6E-4FEF-81BD-43E486D4EB4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emf"/><Relationship Id="rId11" Type="http://schemas.openxmlformats.org/officeDocument/2006/relationships/image" Target="../media/image13.jpeg"/><Relationship Id="rId5" Type="http://schemas.openxmlformats.org/officeDocument/2006/relationships/image" Target="../media/image8.wmf"/><Relationship Id="rId10" Type="http://schemas.openxmlformats.org/officeDocument/2006/relationships/image" Target="../media/image5.png"/><Relationship Id="rId4" Type="http://schemas.openxmlformats.org/officeDocument/2006/relationships/image" Target="../media/image7.wm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201738" y="2263775"/>
            <a:ext cx="7338758" cy="579438"/>
          </a:xfrm>
          <a:prstGeom prst="rect">
            <a:avLst/>
          </a:prstGeom>
          <a:noFill/>
          <a:ln w="9525">
            <a:noFill/>
            <a:miter lim="800000"/>
            <a:headEnd/>
            <a:tailEnd/>
          </a:ln>
          <a:effectLst/>
        </p:spPr>
        <p:txBody>
          <a:bodyPr wrap="square">
            <a:spAutoFit/>
          </a:bodyPr>
          <a:lstStyle/>
          <a:p>
            <a:r>
              <a:rPr lang="en-US"/>
              <a:t>Water, Life, Civilization: Why Water?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val 2"/>
          <p:cNvSpPr>
            <a:spLocks noChangeArrowheads="1"/>
          </p:cNvSpPr>
          <p:nvPr/>
        </p:nvSpPr>
        <p:spPr bwMode="auto">
          <a:xfrm>
            <a:off x="3657600" y="2590800"/>
            <a:ext cx="1752600" cy="1752600"/>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81923" name="Text Box 3"/>
          <p:cNvSpPr txBox="1">
            <a:spLocks noChangeArrowheads="1"/>
          </p:cNvSpPr>
          <p:nvPr/>
        </p:nvSpPr>
        <p:spPr bwMode="auto">
          <a:xfrm>
            <a:off x="3429000" y="381000"/>
            <a:ext cx="1860550" cy="641350"/>
          </a:xfrm>
          <a:prstGeom prst="rect">
            <a:avLst/>
          </a:prstGeom>
          <a:noFill/>
          <a:ln w="9525" algn="ctr">
            <a:noFill/>
            <a:miter lim="800000"/>
            <a:headEnd/>
            <a:tailEnd/>
          </a:ln>
          <a:effectLst/>
        </p:spPr>
        <p:txBody>
          <a:bodyPr wrap="none">
            <a:spAutoFit/>
          </a:bodyPr>
          <a:lstStyle/>
          <a:p>
            <a:r>
              <a:rPr lang="en-US" sz="3600" b="1" u="sng"/>
              <a:t>Oxygen</a:t>
            </a:r>
          </a:p>
        </p:txBody>
      </p:sp>
      <p:sp>
        <p:nvSpPr>
          <p:cNvPr id="81924" name="Text Box 4"/>
          <p:cNvSpPr txBox="1">
            <a:spLocks noChangeArrowheads="1"/>
          </p:cNvSpPr>
          <p:nvPr/>
        </p:nvSpPr>
        <p:spPr bwMode="auto">
          <a:xfrm>
            <a:off x="4267200" y="3048000"/>
            <a:ext cx="619125" cy="76200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81925" name="Text Box 5"/>
          <p:cNvSpPr txBox="1">
            <a:spLocks noChangeArrowheads="1"/>
          </p:cNvSpPr>
          <p:nvPr/>
        </p:nvSpPr>
        <p:spPr bwMode="auto">
          <a:xfrm>
            <a:off x="152400" y="1408176"/>
            <a:ext cx="2810256" cy="584775"/>
          </a:xfrm>
          <a:prstGeom prst="rect">
            <a:avLst/>
          </a:prstGeom>
          <a:noFill/>
          <a:ln w="9525" algn="ctr">
            <a:noFill/>
            <a:miter lim="800000"/>
            <a:headEnd/>
            <a:tailEnd/>
          </a:ln>
          <a:effectLst/>
        </p:spPr>
        <p:txBody>
          <a:bodyPr wrap="square">
            <a:spAutoFit/>
          </a:bodyPr>
          <a:lstStyle/>
          <a:p>
            <a:r>
              <a:rPr lang="en-US" dirty="0"/>
              <a:t>8 electrons</a:t>
            </a:r>
          </a:p>
        </p:txBody>
      </p:sp>
      <p:sp>
        <p:nvSpPr>
          <p:cNvPr id="81926" name="Oval 6"/>
          <p:cNvSpPr>
            <a:spLocks noChangeArrowheads="1"/>
          </p:cNvSpPr>
          <p:nvPr/>
        </p:nvSpPr>
        <p:spPr bwMode="auto">
          <a:xfrm>
            <a:off x="3200400" y="2133600"/>
            <a:ext cx="2667000" cy="2667000"/>
          </a:xfrm>
          <a:prstGeom prst="ellipse">
            <a:avLst/>
          </a:prstGeom>
          <a:noFill/>
          <a:ln w="9525" algn="ctr">
            <a:solidFill>
              <a:schemeClr val="tx1"/>
            </a:solidFill>
            <a:round/>
            <a:headEnd/>
            <a:tailEnd/>
          </a:ln>
          <a:effectLst/>
        </p:spPr>
        <p:txBody>
          <a:bodyPr wrap="none" anchor="ctr">
            <a:spAutoFit/>
          </a:bodyPr>
          <a:lstStyle/>
          <a:p>
            <a:endParaRPr lang="en-US"/>
          </a:p>
        </p:txBody>
      </p:sp>
      <p:grpSp>
        <p:nvGrpSpPr>
          <p:cNvPr id="81927" name="Group 7"/>
          <p:cNvGrpSpPr>
            <a:grpSpLocks/>
          </p:cNvGrpSpPr>
          <p:nvPr/>
        </p:nvGrpSpPr>
        <p:grpSpPr bwMode="auto">
          <a:xfrm>
            <a:off x="1219200" y="2133600"/>
            <a:ext cx="381000" cy="595313"/>
            <a:chOff x="3552" y="2841"/>
            <a:chExt cx="240" cy="375"/>
          </a:xfrm>
        </p:grpSpPr>
        <p:sp>
          <p:nvSpPr>
            <p:cNvPr id="81928" name="Oval 8"/>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29" name="Text Box 9"/>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
        <p:nvSpPr>
          <p:cNvPr id="81930" name="Oval 10"/>
          <p:cNvSpPr>
            <a:spLocks noChangeArrowheads="1"/>
          </p:cNvSpPr>
          <p:nvPr/>
        </p:nvSpPr>
        <p:spPr bwMode="auto">
          <a:xfrm>
            <a:off x="2514600" y="1600200"/>
            <a:ext cx="4038600" cy="3886200"/>
          </a:xfrm>
          <a:prstGeom prst="ellipse">
            <a:avLst/>
          </a:prstGeom>
          <a:noFill/>
          <a:ln w="9525" algn="ctr">
            <a:solidFill>
              <a:schemeClr val="tx1"/>
            </a:solidFill>
            <a:round/>
            <a:headEnd/>
            <a:tailEnd/>
          </a:ln>
          <a:effectLst/>
        </p:spPr>
        <p:txBody>
          <a:bodyPr anchor="ctr">
            <a:spAutoFit/>
          </a:bodyPr>
          <a:lstStyle/>
          <a:p>
            <a:endParaRPr lang="en-US"/>
          </a:p>
        </p:txBody>
      </p:sp>
      <p:grpSp>
        <p:nvGrpSpPr>
          <p:cNvPr id="81931" name="Group 11"/>
          <p:cNvGrpSpPr>
            <a:grpSpLocks/>
          </p:cNvGrpSpPr>
          <p:nvPr/>
        </p:nvGrpSpPr>
        <p:grpSpPr bwMode="auto">
          <a:xfrm>
            <a:off x="609600" y="2133600"/>
            <a:ext cx="381000" cy="595313"/>
            <a:chOff x="3552" y="2841"/>
            <a:chExt cx="240" cy="375"/>
          </a:xfrm>
        </p:grpSpPr>
        <p:sp>
          <p:nvSpPr>
            <p:cNvPr id="81932" name="Oval 12"/>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33" name="Text Box 13"/>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34" name="Group 14"/>
          <p:cNvGrpSpPr>
            <a:grpSpLocks/>
          </p:cNvGrpSpPr>
          <p:nvPr/>
        </p:nvGrpSpPr>
        <p:grpSpPr bwMode="auto">
          <a:xfrm>
            <a:off x="609600" y="2681288"/>
            <a:ext cx="381000" cy="595312"/>
            <a:chOff x="3552" y="2841"/>
            <a:chExt cx="240" cy="375"/>
          </a:xfrm>
        </p:grpSpPr>
        <p:sp>
          <p:nvSpPr>
            <p:cNvPr id="81935" name="Oval 15"/>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36" name="Text Box 16"/>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37" name="Group 17"/>
          <p:cNvGrpSpPr>
            <a:grpSpLocks/>
          </p:cNvGrpSpPr>
          <p:nvPr/>
        </p:nvGrpSpPr>
        <p:grpSpPr bwMode="auto">
          <a:xfrm>
            <a:off x="609600" y="3900488"/>
            <a:ext cx="381000" cy="595312"/>
            <a:chOff x="3552" y="2841"/>
            <a:chExt cx="240" cy="375"/>
          </a:xfrm>
        </p:grpSpPr>
        <p:sp>
          <p:nvSpPr>
            <p:cNvPr id="81938" name="Oval 18"/>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39" name="Text Box 19"/>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40" name="Group 20"/>
          <p:cNvGrpSpPr>
            <a:grpSpLocks/>
          </p:cNvGrpSpPr>
          <p:nvPr/>
        </p:nvGrpSpPr>
        <p:grpSpPr bwMode="auto">
          <a:xfrm>
            <a:off x="1219200" y="3886200"/>
            <a:ext cx="381000" cy="595313"/>
            <a:chOff x="3552" y="2841"/>
            <a:chExt cx="240" cy="375"/>
          </a:xfrm>
        </p:grpSpPr>
        <p:sp>
          <p:nvSpPr>
            <p:cNvPr id="81941" name="Oval 21"/>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42" name="Text Box 22"/>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43" name="Group 23"/>
          <p:cNvGrpSpPr>
            <a:grpSpLocks/>
          </p:cNvGrpSpPr>
          <p:nvPr/>
        </p:nvGrpSpPr>
        <p:grpSpPr bwMode="auto">
          <a:xfrm>
            <a:off x="1219200" y="2667000"/>
            <a:ext cx="381000" cy="595313"/>
            <a:chOff x="3552" y="2841"/>
            <a:chExt cx="240" cy="375"/>
          </a:xfrm>
        </p:grpSpPr>
        <p:sp>
          <p:nvSpPr>
            <p:cNvPr id="81944" name="Oval 24"/>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45" name="Text Box 25"/>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46" name="Group 26"/>
          <p:cNvGrpSpPr>
            <a:grpSpLocks/>
          </p:cNvGrpSpPr>
          <p:nvPr/>
        </p:nvGrpSpPr>
        <p:grpSpPr bwMode="auto">
          <a:xfrm>
            <a:off x="609600" y="3276600"/>
            <a:ext cx="381000" cy="595313"/>
            <a:chOff x="3552" y="2841"/>
            <a:chExt cx="240" cy="375"/>
          </a:xfrm>
        </p:grpSpPr>
        <p:sp>
          <p:nvSpPr>
            <p:cNvPr id="81947" name="Oval 27"/>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48" name="Text Box 28"/>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1949" name="Group 29"/>
          <p:cNvGrpSpPr>
            <a:grpSpLocks/>
          </p:cNvGrpSpPr>
          <p:nvPr/>
        </p:nvGrpSpPr>
        <p:grpSpPr bwMode="auto">
          <a:xfrm>
            <a:off x="1219200" y="3262313"/>
            <a:ext cx="381000" cy="595312"/>
            <a:chOff x="3552" y="2841"/>
            <a:chExt cx="240" cy="375"/>
          </a:xfrm>
        </p:grpSpPr>
        <p:sp>
          <p:nvSpPr>
            <p:cNvPr id="81950" name="Oval 3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1951" name="Text Box 3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
        <p:nvSpPr>
          <p:cNvPr id="81952" name="Text Box 32"/>
          <p:cNvSpPr txBox="1">
            <a:spLocks noChangeArrowheads="1"/>
          </p:cNvSpPr>
          <p:nvPr/>
        </p:nvSpPr>
        <p:spPr bwMode="auto">
          <a:xfrm>
            <a:off x="5562600" y="1447800"/>
            <a:ext cx="1658938" cy="457200"/>
          </a:xfrm>
          <a:prstGeom prst="rect">
            <a:avLst/>
          </a:prstGeom>
          <a:noFill/>
          <a:ln w="9525" algn="ctr">
            <a:noFill/>
            <a:miter lim="800000"/>
            <a:headEnd/>
            <a:tailEnd/>
          </a:ln>
          <a:effectLst/>
        </p:spPr>
        <p:txBody>
          <a:bodyPr wrap="none">
            <a:spAutoFit/>
          </a:bodyPr>
          <a:lstStyle/>
          <a:p>
            <a:r>
              <a:rPr lang="en-US" sz="2400"/>
              <a:t>Outer shell</a:t>
            </a:r>
          </a:p>
        </p:txBody>
      </p:sp>
      <p:sp>
        <p:nvSpPr>
          <p:cNvPr id="81953" name="Text Box 33"/>
          <p:cNvSpPr txBox="1">
            <a:spLocks noChangeArrowheads="1"/>
          </p:cNvSpPr>
          <p:nvPr/>
        </p:nvSpPr>
        <p:spPr bwMode="auto">
          <a:xfrm>
            <a:off x="3962400" y="2819400"/>
            <a:ext cx="1136650" cy="366713"/>
          </a:xfrm>
          <a:prstGeom prst="rect">
            <a:avLst/>
          </a:prstGeom>
          <a:noFill/>
          <a:ln w="9525" algn="ctr">
            <a:noFill/>
            <a:miter lim="800000"/>
            <a:headEnd/>
            <a:tailEnd/>
          </a:ln>
          <a:effectLst/>
        </p:spPr>
        <p:txBody>
          <a:bodyPr wrap="none">
            <a:spAutoFit/>
          </a:bodyPr>
          <a:lstStyle/>
          <a:p>
            <a:r>
              <a:rPr lang="en-US" sz="1800">
                <a:solidFill>
                  <a:srgbClr val="FFFF66"/>
                </a:solidFill>
              </a:rPr>
              <a:t>8 protons</a:t>
            </a:r>
          </a:p>
        </p:txBody>
      </p:sp>
      <p:sp>
        <p:nvSpPr>
          <p:cNvPr id="81954" name="Text Box 34"/>
          <p:cNvSpPr txBox="1">
            <a:spLocks noChangeArrowheads="1"/>
          </p:cNvSpPr>
          <p:nvPr/>
        </p:nvSpPr>
        <p:spPr bwMode="auto">
          <a:xfrm>
            <a:off x="1171574" y="5937250"/>
            <a:ext cx="7332345" cy="457200"/>
          </a:xfrm>
          <a:prstGeom prst="rect">
            <a:avLst/>
          </a:prstGeom>
          <a:noFill/>
          <a:ln w="9525">
            <a:noFill/>
            <a:miter lim="800000"/>
            <a:headEnd/>
            <a:tailEnd/>
          </a:ln>
          <a:effectLst/>
        </p:spPr>
        <p:txBody>
          <a:bodyPr wrap="square">
            <a:spAutoFit/>
          </a:bodyPr>
          <a:lstStyle/>
          <a:p>
            <a:r>
              <a:rPr lang="en-US" sz="2400" dirty="0">
                <a:solidFill>
                  <a:srgbClr val="FFFF00"/>
                </a:solidFill>
              </a:rPr>
              <a:t>The outer shell of electrons determines reactivity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wheel(4)">
                                      <p:cBhvr>
                                        <p:cTn id="7" dur="2000"/>
                                        <p:tgtEl>
                                          <p:spTgt spid="81926"/>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33333E-6 1.85185E-6 L 0.42916 -0.00996 " pathEditMode="relative" rAng="0" ptsTypes="AA">
                                      <p:cBhvr>
                                        <p:cTn id="11" dur="2000" fill="hold"/>
                                        <p:tgtEl>
                                          <p:spTgt spid="81927"/>
                                        </p:tgtEl>
                                        <p:attrNameLst>
                                          <p:attrName>ppt_x</p:attrName>
                                          <p:attrName>ppt_y</p:attrName>
                                        </p:attrNameLst>
                                      </p:cBhvr>
                                      <p:rCtr x="215" y="-5"/>
                                    </p:animMotion>
                                  </p:childTnLst>
                                </p:cTn>
                              </p:par>
                            </p:childTnLst>
                          </p:cTn>
                        </p:par>
                        <p:par>
                          <p:cTn id="12" fill="hold">
                            <p:stCondLst>
                              <p:cond delay="2000"/>
                            </p:stCondLst>
                            <p:childTnLst>
                              <p:par>
                                <p:cTn id="13" presetID="63" presetClass="path" presetSubtype="0" accel="50000" decel="50000" fill="hold" nodeType="afterEffect">
                                  <p:stCondLst>
                                    <p:cond delay="0"/>
                                  </p:stCondLst>
                                  <p:childTnLst>
                                    <p:animMotion origin="layout" path="M 3.33333E-6 4.07407E-6 L 0.2375 0.21226 " pathEditMode="relative" rAng="0" ptsTypes="AA">
                                      <p:cBhvr>
                                        <p:cTn id="14" dur="2000" fill="hold"/>
                                        <p:tgtEl>
                                          <p:spTgt spid="81943"/>
                                        </p:tgtEl>
                                        <p:attrNameLst>
                                          <p:attrName>ppt_x</p:attrName>
                                          <p:attrName>ppt_y</p:attrName>
                                        </p:attrNameLst>
                                      </p:cBhvr>
                                      <p:rCtr x="119" y="10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30"/>
                                        </p:tgtEl>
                                        <p:attrNameLst>
                                          <p:attrName>style.visibility</p:attrName>
                                        </p:attrNameLst>
                                      </p:cBhvr>
                                      <p:to>
                                        <p:strVal val="visible"/>
                                      </p:to>
                                    </p:set>
                                    <p:animEffect transition="in" filter="fade">
                                      <p:cBhvr>
                                        <p:cTn id="19" dur="2000"/>
                                        <p:tgtEl>
                                          <p:spTgt spid="819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952"/>
                                        </p:tgtEl>
                                        <p:attrNameLst>
                                          <p:attrName>style.visibility</p:attrName>
                                        </p:attrNameLst>
                                      </p:cBhvr>
                                      <p:to>
                                        <p:strVal val="visible"/>
                                      </p:to>
                                    </p:set>
                                    <p:animEffect transition="in" filter="fade">
                                      <p:cBhvr>
                                        <p:cTn id="22" dur="2000"/>
                                        <p:tgtEl>
                                          <p:spTgt spid="81952"/>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1.38778E-17 2.96296E-6 L 0.62917 -0.08982 " pathEditMode="relative" rAng="0" ptsTypes="AA">
                                      <p:cBhvr>
                                        <p:cTn id="26" dur="1000" fill="hold"/>
                                        <p:tgtEl>
                                          <p:spTgt spid="81937"/>
                                        </p:tgtEl>
                                        <p:attrNameLst>
                                          <p:attrName>ppt_x</p:attrName>
                                          <p:attrName>ppt_y</p:attrName>
                                        </p:attrNameLst>
                                      </p:cBhvr>
                                      <p:rCtr x="315" y="-45"/>
                                    </p:animMotion>
                                  </p:childTnLst>
                                </p:cTn>
                              </p:par>
                            </p:childTnLst>
                          </p:cTn>
                        </p:par>
                        <p:par>
                          <p:cTn id="27" fill="hold">
                            <p:stCondLst>
                              <p:cond delay="1000"/>
                            </p:stCondLst>
                            <p:childTnLst>
                              <p:par>
                                <p:cTn id="28" presetID="63" presetClass="path" presetSubtype="0" accel="50000" decel="50000" fill="hold" nodeType="afterEffect">
                                  <p:stCondLst>
                                    <p:cond delay="0"/>
                                  </p:stCondLst>
                                  <p:childTnLst>
                                    <p:animMotion origin="layout" path="M 1.38778E-17 1.85185E-6 L 0.42083 -0.12107 " pathEditMode="relative" rAng="0" ptsTypes="AA">
                                      <p:cBhvr>
                                        <p:cTn id="29" dur="1000" fill="hold"/>
                                        <p:tgtEl>
                                          <p:spTgt spid="81931"/>
                                        </p:tgtEl>
                                        <p:attrNameLst>
                                          <p:attrName>ppt_x</p:attrName>
                                          <p:attrName>ppt_y</p:attrName>
                                        </p:attrNameLst>
                                      </p:cBhvr>
                                      <p:rCtr x="210" y="-61"/>
                                    </p:animMotion>
                                  </p:childTnLst>
                                </p:cTn>
                              </p:par>
                            </p:childTnLst>
                          </p:cTn>
                        </p:par>
                        <p:par>
                          <p:cTn id="30" fill="hold">
                            <p:stCondLst>
                              <p:cond delay="2000"/>
                            </p:stCondLst>
                            <p:childTnLst>
                              <p:par>
                                <p:cTn id="31" presetID="63" presetClass="path" presetSubtype="0" accel="50000" decel="50000" fill="hold" nodeType="afterEffect">
                                  <p:stCondLst>
                                    <p:cond delay="0"/>
                                  </p:stCondLst>
                                  <p:childTnLst>
                                    <p:animMotion origin="layout" path="M 1.38778E-17 7.40741E-7 L 0.37917 -0.20093 " pathEditMode="relative" rAng="0" ptsTypes="AA">
                                      <p:cBhvr>
                                        <p:cTn id="32" dur="1000" fill="hold"/>
                                        <p:tgtEl>
                                          <p:spTgt spid="81934"/>
                                        </p:tgtEl>
                                        <p:attrNameLst>
                                          <p:attrName>ppt_x</p:attrName>
                                          <p:attrName>ppt_y</p:attrName>
                                        </p:attrNameLst>
                                      </p:cBhvr>
                                      <p:rCtr x="190" y="-100"/>
                                    </p:animMotion>
                                  </p:childTnLst>
                                </p:cTn>
                              </p:par>
                            </p:childTnLst>
                          </p:cTn>
                        </p:par>
                        <p:par>
                          <p:cTn id="33" fill="hold">
                            <p:stCondLst>
                              <p:cond delay="3000"/>
                            </p:stCondLst>
                            <p:childTnLst>
                              <p:par>
                                <p:cTn id="34" presetID="63" presetClass="path" presetSubtype="0" accel="50000" decel="50000" fill="hold" nodeType="afterEffect">
                                  <p:stCondLst>
                                    <p:cond delay="0"/>
                                  </p:stCondLst>
                                  <p:childTnLst>
                                    <p:animMotion origin="layout" path="M 1.38778E-17 -4.81481E-6 L 0.62917 -0.04328 " pathEditMode="relative" rAng="0" ptsTypes="AA">
                                      <p:cBhvr>
                                        <p:cTn id="35" dur="1000" fill="hold"/>
                                        <p:tgtEl>
                                          <p:spTgt spid="81946"/>
                                        </p:tgtEl>
                                        <p:attrNameLst>
                                          <p:attrName>ppt_x</p:attrName>
                                          <p:attrName>ppt_y</p:attrName>
                                        </p:attrNameLst>
                                      </p:cBhvr>
                                      <p:rCtr x="315" y="-22"/>
                                    </p:animMotion>
                                  </p:childTnLst>
                                </p:cTn>
                              </p:par>
                            </p:childTnLst>
                          </p:cTn>
                        </p:par>
                        <p:par>
                          <p:cTn id="36" fill="hold">
                            <p:stCondLst>
                              <p:cond delay="4000"/>
                            </p:stCondLst>
                            <p:childTnLst>
                              <p:par>
                                <p:cTn id="37" presetID="63" presetClass="path" presetSubtype="0" accel="50000" decel="50000" fill="hold" nodeType="afterEffect">
                                  <p:stCondLst>
                                    <p:cond delay="0"/>
                                  </p:stCondLst>
                                  <p:childTnLst>
                                    <p:animMotion origin="layout" path="M 3.33333E-6 -1.48148E-6 L 0.12083 -0.00787 " pathEditMode="relative" rAng="0" ptsTypes="AA">
                                      <p:cBhvr>
                                        <p:cTn id="38" dur="1000" fill="hold"/>
                                        <p:tgtEl>
                                          <p:spTgt spid="81949"/>
                                        </p:tgtEl>
                                        <p:attrNameLst>
                                          <p:attrName>ppt_x</p:attrName>
                                          <p:attrName>ppt_y</p:attrName>
                                        </p:attrNameLst>
                                      </p:cBhvr>
                                      <p:rCtr x="60" y="-4"/>
                                    </p:animMotion>
                                  </p:childTnLst>
                                </p:cTn>
                              </p:par>
                            </p:childTnLst>
                          </p:cTn>
                        </p:par>
                        <p:par>
                          <p:cTn id="39" fill="hold">
                            <p:stCondLst>
                              <p:cond delay="5000"/>
                            </p:stCondLst>
                            <p:childTnLst>
                              <p:par>
                                <p:cTn id="40" presetID="63" presetClass="path" presetSubtype="0" accel="50000" decel="50000" fill="hold" nodeType="afterEffect">
                                  <p:stCondLst>
                                    <p:cond delay="0"/>
                                  </p:stCondLst>
                                  <p:childTnLst>
                                    <p:animMotion origin="layout" path="M 3.33333E-6 -3.7037E-6 L 0.3375 0.19005 " pathEditMode="relative" rAng="0" ptsTypes="AA">
                                      <p:cBhvr>
                                        <p:cTn id="41" dur="1000" fill="hold"/>
                                        <p:tgtEl>
                                          <p:spTgt spid="81940"/>
                                        </p:tgtEl>
                                        <p:attrNameLst>
                                          <p:attrName>ppt_x</p:attrName>
                                          <p:attrName>ppt_y</p:attrName>
                                        </p:attrNameLst>
                                      </p:cBhvr>
                                      <p:rCtr x="169"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30" grpId="0" animBg="1"/>
      <p:bldP spid="819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3403600" y="2833688"/>
            <a:ext cx="1752600" cy="1752600"/>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83971" name="Text Box 3"/>
          <p:cNvSpPr txBox="1">
            <a:spLocks noChangeArrowheads="1"/>
          </p:cNvSpPr>
          <p:nvPr/>
        </p:nvSpPr>
        <p:spPr bwMode="auto">
          <a:xfrm>
            <a:off x="5867400" y="381000"/>
            <a:ext cx="1860550" cy="641350"/>
          </a:xfrm>
          <a:prstGeom prst="rect">
            <a:avLst/>
          </a:prstGeom>
          <a:noFill/>
          <a:ln w="9525" algn="ctr">
            <a:noFill/>
            <a:miter lim="800000"/>
            <a:headEnd/>
            <a:tailEnd/>
          </a:ln>
          <a:effectLst/>
        </p:spPr>
        <p:txBody>
          <a:bodyPr wrap="none">
            <a:spAutoFit/>
          </a:bodyPr>
          <a:lstStyle/>
          <a:p>
            <a:r>
              <a:rPr lang="en-US" sz="3600" b="1" u="sng"/>
              <a:t>Oxygen</a:t>
            </a:r>
          </a:p>
        </p:txBody>
      </p:sp>
      <p:sp>
        <p:nvSpPr>
          <p:cNvPr id="83972" name="Text Box 4"/>
          <p:cNvSpPr txBox="1">
            <a:spLocks noChangeArrowheads="1"/>
          </p:cNvSpPr>
          <p:nvPr/>
        </p:nvSpPr>
        <p:spPr bwMode="auto">
          <a:xfrm>
            <a:off x="4013200" y="3290888"/>
            <a:ext cx="619125" cy="76200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83973" name="Oval 5"/>
          <p:cNvSpPr>
            <a:spLocks noChangeArrowheads="1"/>
          </p:cNvSpPr>
          <p:nvPr/>
        </p:nvSpPr>
        <p:spPr bwMode="auto">
          <a:xfrm>
            <a:off x="2260600" y="1843088"/>
            <a:ext cx="4038600" cy="3886200"/>
          </a:xfrm>
          <a:prstGeom prst="ellipse">
            <a:avLst/>
          </a:prstGeom>
          <a:noFill/>
          <a:ln w="9525" algn="ctr">
            <a:solidFill>
              <a:schemeClr val="tx1"/>
            </a:solidFill>
            <a:round/>
            <a:headEnd/>
            <a:tailEnd/>
          </a:ln>
          <a:effectLst/>
        </p:spPr>
        <p:txBody>
          <a:bodyPr anchor="ctr">
            <a:spAutoFit/>
          </a:bodyPr>
          <a:lstStyle/>
          <a:p>
            <a:endParaRPr lang="en-US"/>
          </a:p>
        </p:txBody>
      </p:sp>
      <p:grpSp>
        <p:nvGrpSpPr>
          <p:cNvPr id="83974" name="Group 6"/>
          <p:cNvGrpSpPr>
            <a:grpSpLocks/>
          </p:cNvGrpSpPr>
          <p:nvPr/>
        </p:nvGrpSpPr>
        <p:grpSpPr bwMode="auto">
          <a:xfrm>
            <a:off x="6070600" y="3671888"/>
            <a:ext cx="381000" cy="595312"/>
            <a:chOff x="3552" y="2841"/>
            <a:chExt cx="240" cy="375"/>
          </a:xfrm>
        </p:grpSpPr>
        <p:sp>
          <p:nvSpPr>
            <p:cNvPr id="83975" name="Oval 7"/>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76" name="Text Box 8"/>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3977" name="Group 9"/>
          <p:cNvGrpSpPr>
            <a:grpSpLocks/>
          </p:cNvGrpSpPr>
          <p:nvPr/>
        </p:nvGrpSpPr>
        <p:grpSpPr bwMode="auto">
          <a:xfrm>
            <a:off x="6070600" y="3367088"/>
            <a:ext cx="381000" cy="595312"/>
            <a:chOff x="3552" y="2841"/>
            <a:chExt cx="240" cy="375"/>
          </a:xfrm>
        </p:grpSpPr>
        <p:sp>
          <p:nvSpPr>
            <p:cNvPr id="83978" name="Oval 1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79" name="Text Box 1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3980" name="Group 12"/>
          <p:cNvGrpSpPr>
            <a:grpSpLocks/>
          </p:cNvGrpSpPr>
          <p:nvPr/>
        </p:nvGrpSpPr>
        <p:grpSpPr bwMode="auto">
          <a:xfrm>
            <a:off x="4318000" y="1614488"/>
            <a:ext cx="381000" cy="595312"/>
            <a:chOff x="3552" y="2841"/>
            <a:chExt cx="240" cy="375"/>
          </a:xfrm>
        </p:grpSpPr>
        <p:sp>
          <p:nvSpPr>
            <p:cNvPr id="83981" name="Oval 13"/>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82" name="Text Box 14"/>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3983" name="Group 15"/>
          <p:cNvGrpSpPr>
            <a:grpSpLocks/>
          </p:cNvGrpSpPr>
          <p:nvPr/>
        </p:nvGrpSpPr>
        <p:grpSpPr bwMode="auto">
          <a:xfrm>
            <a:off x="2133600" y="3748088"/>
            <a:ext cx="381000" cy="595312"/>
            <a:chOff x="3552" y="2841"/>
            <a:chExt cx="240" cy="375"/>
          </a:xfrm>
        </p:grpSpPr>
        <p:sp>
          <p:nvSpPr>
            <p:cNvPr id="83984" name="Oval 16"/>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85" name="Text Box 17"/>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3986" name="Group 18"/>
          <p:cNvGrpSpPr>
            <a:grpSpLocks/>
          </p:cNvGrpSpPr>
          <p:nvPr/>
        </p:nvGrpSpPr>
        <p:grpSpPr bwMode="auto">
          <a:xfrm>
            <a:off x="4343400" y="5486400"/>
            <a:ext cx="381000" cy="595313"/>
            <a:chOff x="3552" y="2841"/>
            <a:chExt cx="240" cy="375"/>
          </a:xfrm>
        </p:grpSpPr>
        <p:sp>
          <p:nvSpPr>
            <p:cNvPr id="83987" name="Oval 19"/>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88" name="Text Box 20"/>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
        <p:nvSpPr>
          <p:cNvPr id="83989" name="Text Box 21"/>
          <p:cNvSpPr txBox="1">
            <a:spLocks noChangeArrowheads="1"/>
          </p:cNvSpPr>
          <p:nvPr/>
        </p:nvSpPr>
        <p:spPr bwMode="auto">
          <a:xfrm>
            <a:off x="5689600" y="1919288"/>
            <a:ext cx="1709738" cy="457200"/>
          </a:xfrm>
          <a:prstGeom prst="rect">
            <a:avLst/>
          </a:prstGeom>
          <a:noFill/>
          <a:ln w="9525" algn="ctr">
            <a:noFill/>
            <a:miter lim="800000"/>
            <a:headEnd/>
            <a:tailEnd/>
          </a:ln>
          <a:effectLst/>
        </p:spPr>
        <p:txBody>
          <a:bodyPr wrap="none">
            <a:spAutoFit/>
          </a:bodyPr>
          <a:lstStyle/>
          <a:p>
            <a:r>
              <a:rPr lang="en-US" sz="2400"/>
              <a:t>Outer Shell</a:t>
            </a:r>
          </a:p>
        </p:txBody>
      </p:sp>
      <p:grpSp>
        <p:nvGrpSpPr>
          <p:cNvPr id="83990" name="Group 22"/>
          <p:cNvGrpSpPr>
            <a:grpSpLocks/>
          </p:cNvGrpSpPr>
          <p:nvPr/>
        </p:nvGrpSpPr>
        <p:grpSpPr bwMode="auto">
          <a:xfrm>
            <a:off x="3937000" y="1614488"/>
            <a:ext cx="381000" cy="595312"/>
            <a:chOff x="3552" y="2841"/>
            <a:chExt cx="240" cy="375"/>
          </a:xfrm>
        </p:grpSpPr>
        <p:sp>
          <p:nvSpPr>
            <p:cNvPr id="83991" name="Oval 23"/>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92" name="Text Box 24"/>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
        <p:nvSpPr>
          <p:cNvPr id="83993" name="Text Box 25"/>
          <p:cNvSpPr txBox="1">
            <a:spLocks noChangeArrowheads="1"/>
          </p:cNvSpPr>
          <p:nvPr/>
        </p:nvSpPr>
        <p:spPr bwMode="auto">
          <a:xfrm>
            <a:off x="228600" y="838200"/>
            <a:ext cx="5020056" cy="549275"/>
          </a:xfrm>
          <a:prstGeom prst="rect">
            <a:avLst/>
          </a:prstGeom>
          <a:noFill/>
          <a:ln w="9525">
            <a:noFill/>
            <a:miter lim="800000"/>
            <a:headEnd/>
            <a:tailEnd/>
          </a:ln>
          <a:effectLst/>
        </p:spPr>
        <p:txBody>
          <a:bodyPr wrap="square">
            <a:spAutoFit/>
          </a:bodyPr>
          <a:lstStyle/>
          <a:p>
            <a:r>
              <a:rPr lang="en-US" sz="1800"/>
              <a:t>Atoms prefer 8 electrons in the outer shell</a:t>
            </a:r>
          </a:p>
          <a:p>
            <a:endParaRPr lang="en-US" sz="1200"/>
          </a:p>
        </p:txBody>
      </p:sp>
      <p:grpSp>
        <p:nvGrpSpPr>
          <p:cNvPr id="83994" name="Group 26"/>
          <p:cNvGrpSpPr>
            <a:grpSpLocks/>
          </p:cNvGrpSpPr>
          <p:nvPr/>
        </p:nvGrpSpPr>
        <p:grpSpPr bwMode="auto">
          <a:xfrm>
            <a:off x="533400" y="3748088"/>
            <a:ext cx="381000" cy="595312"/>
            <a:chOff x="3552" y="2841"/>
            <a:chExt cx="240" cy="375"/>
          </a:xfrm>
        </p:grpSpPr>
        <p:sp>
          <p:nvSpPr>
            <p:cNvPr id="83995" name="Oval 27"/>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96" name="Text Box 28"/>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3997" name="Group 29"/>
          <p:cNvGrpSpPr>
            <a:grpSpLocks/>
          </p:cNvGrpSpPr>
          <p:nvPr/>
        </p:nvGrpSpPr>
        <p:grpSpPr bwMode="auto">
          <a:xfrm>
            <a:off x="533400" y="2986088"/>
            <a:ext cx="381000" cy="595312"/>
            <a:chOff x="3552" y="2841"/>
            <a:chExt cx="240" cy="375"/>
          </a:xfrm>
        </p:grpSpPr>
        <p:sp>
          <p:nvSpPr>
            <p:cNvPr id="83998" name="Oval 3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3999" name="Text Box 3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93"/>
                                        </p:tgtEl>
                                        <p:attrNameLst>
                                          <p:attrName>style.visibility</p:attrName>
                                        </p:attrNameLst>
                                      </p:cBhvr>
                                      <p:to>
                                        <p:strVal val="visible"/>
                                      </p:to>
                                    </p:set>
                                    <p:animEffect transition="in" filter="fade">
                                      <p:cBhvr>
                                        <p:cTn id="7" dur="2000"/>
                                        <p:tgtEl>
                                          <p:spTgt spid="83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94"/>
                                        </p:tgtEl>
                                        <p:attrNameLst>
                                          <p:attrName>style.visibility</p:attrName>
                                        </p:attrNameLst>
                                      </p:cBhvr>
                                      <p:to>
                                        <p:strVal val="visible"/>
                                      </p:to>
                                    </p:set>
                                    <p:animEffect transition="in" filter="fade">
                                      <p:cBhvr>
                                        <p:cTn id="12" dur="2000"/>
                                        <p:tgtEl>
                                          <p:spTgt spid="83994"/>
                                        </p:tgtEl>
                                      </p:cBhvr>
                                    </p:animEffect>
                                  </p:childTnLst>
                                </p:cTn>
                              </p:par>
                              <p:par>
                                <p:cTn id="13" presetID="10" presetClass="entr" presetSubtype="0" fill="hold" nodeType="withEffect">
                                  <p:stCondLst>
                                    <p:cond delay="0"/>
                                  </p:stCondLst>
                                  <p:childTnLst>
                                    <p:set>
                                      <p:cBhvr>
                                        <p:cTn id="14" dur="1" fill="hold">
                                          <p:stCondLst>
                                            <p:cond delay="0"/>
                                          </p:stCondLst>
                                        </p:cTn>
                                        <p:tgtEl>
                                          <p:spTgt spid="83997"/>
                                        </p:tgtEl>
                                        <p:attrNameLst>
                                          <p:attrName>style.visibility</p:attrName>
                                        </p:attrNameLst>
                                      </p:cBhvr>
                                      <p:to>
                                        <p:strVal val="visible"/>
                                      </p:to>
                                    </p:set>
                                    <p:animEffect transition="in" filter="fade">
                                      <p:cBhvr>
                                        <p:cTn id="15" dur="2000"/>
                                        <p:tgtEl>
                                          <p:spTgt spid="83997"/>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3.33333E-6 -3.7037E-6 L 0.17083 0.06574 " pathEditMode="relative" rAng="0" ptsTypes="AA">
                                      <p:cBhvr>
                                        <p:cTn id="19" dur="2000" fill="hold"/>
                                        <p:tgtEl>
                                          <p:spTgt spid="83997"/>
                                        </p:tgtEl>
                                        <p:attrNameLst>
                                          <p:attrName>ppt_x</p:attrName>
                                          <p:attrName>ppt_y</p:attrName>
                                        </p:attrNameLst>
                                      </p:cBhvr>
                                      <p:rCtr x="85" y="33"/>
                                    </p:animMotion>
                                  </p:childTnLst>
                                </p:cTn>
                              </p:par>
                              <p:par>
                                <p:cTn id="20" presetID="63" presetClass="path" presetSubtype="0" accel="50000" decel="50000" fill="hold" nodeType="withEffect">
                                  <p:stCondLst>
                                    <p:cond delay="0"/>
                                  </p:stCondLst>
                                  <p:childTnLst>
                                    <p:animMotion origin="layout" path="M 3.33333E-6 -4.81481E-6 L 0.37916 0.25463 " pathEditMode="relative" rAng="0" ptsTypes="AA">
                                      <p:cBhvr>
                                        <p:cTn id="21" dur="2000" fill="hold"/>
                                        <p:tgtEl>
                                          <p:spTgt spid="83994"/>
                                        </p:tgtEl>
                                        <p:attrNameLst>
                                          <p:attrName>ppt_x</p:attrName>
                                          <p:attrName>ppt_y</p:attrName>
                                        </p:attrNameLst>
                                      </p:cBhvr>
                                      <p:rCtr x="190" y="127"/>
                                    </p:animMotion>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83997"/>
                                        </p:tgtEl>
                                      </p:cBhvr>
                                    </p:animEffect>
                                    <p:animScale>
                                      <p:cBhvr>
                                        <p:cTn id="24" dur="250" autoRev="1" fill="hold"/>
                                        <p:tgtEl>
                                          <p:spTgt spid="83997"/>
                                        </p:tgtEl>
                                      </p:cBhvr>
                                      <p:by x="105000" y="105000"/>
                                    </p:animScale>
                                  </p:childTnLst>
                                </p:cTn>
                              </p:par>
                              <p:par>
                                <p:cTn id="25" presetID="26" presetClass="emph" presetSubtype="0" repeatCount="indefinite" fill="hold" nodeType="withEffect">
                                  <p:stCondLst>
                                    <p:cond delay="0"/>
                                  </p:stCondLst>
                                  <p:childTnLst>
                                    <p:animEffect transition="out" filter="fade">
                                      <p:cBhvr>
                                        <p:cTn id="26" dur="500" tmFilter="0, 0; .2, .5; .8, .5; 1, 0"/>
                                        <p:tgtEl>
                                          <p:spTgt spid="83994"/>
                                        </p:tgtEl>
                                      </p:cBhvr>
                                    </p:animEffect>
                                    <p:animScale>
                                      <p:cBhvr>
                                        <p:cTn id="27" dur="250" autoRev="1" fill="hold"/>
                                        <p:tgtEl>
                                          <p:spTgt spid="839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438912" y="2124075"/>
            <a:ext cx="8308213" cy="579438"/>
          </a:xfrm>
          <a:prstGeom prst="rect">
            <a:avLst/>
          </a:prstGeom>
          <a:noFill/>
          <a:ln w="9525">
            <a:noFill/>
            <a:miter lim="800000"/>
            <a:headEnd/>
            <a:tailEnd/>
          </a:ln>
          <a:effectLst/>
        </p:spPr>
        <p:txBody>
          <a:bodyPr wrap="square">
            <a:spAutoFit/>
          </a:bodyPr>
          <a:lstStyle/>
          <a:p>
            <a:r>
              <a:rPr lang="en-US" dirty="0"/>
              <a:t>How does oxygen exist in the atmosphere?</a:t>
            </a:r>
          </a:p>
        </p:txBody>
      </p:sp>
      <p:sp>
        <p:nvSpPr>
          <p:cNvPr id="105477" name="Text Box 5"/>
          <p:cNvSpPr txBox="1">
            <a:spLocks noChangeArrowheads="1"/>
          </p:cNvSpPr>
          <p:nvPr/>
        </p:nvSpPr>
        <p:spPr bwMode="auto">
          <a:xfrm>
            <a:off x="4044950" y="3211513"/>
            <a:ext cx="971550" cy="914400"/>
          </a:xfrm>
          <a:prstGeom prst="rect">
            <a:avLst/>
          </a:prstGeom>
          <a:noFill/>
          <a:ln w="9525" algn="ctr">
            <a:noFill/>
            <a:miter lim="800000"/>
            <a:headEnd/>
            <a:tailEnd/>
          </a:ln>
          <a:effectLst/>
        </p:spPr>
        <p:txBody>
          <a:bodyPr wrap="none">
            <a:spAutoFit/>
          </a:bodyPr>
          <a:lstStyle/>
          <a:p>
            <a:r>
              <a:rPr lang="en-US" sz="5400" b="1">
                <a:solidFill>
                  <a:srgbClr val="FFFF00"/>
                </a:solidFill>
              </a:rPr>
              <a:t>O</a:t>
            </a:r>
            <a:r>
              <a:rPr lang="en-US" sz="5400" b="1" baseline="-25000">
                <a:solidFill>
                  <a:srgbClr val="FFFF00"/>
                </a:solidFill>
              </a:rPr>
              <a:t>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fade">
                                      <p:cBhvr>
                                        <p:cTn id="7" dur="20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rot="3101783">
            <a:off x="4827588" y="1433512"/>
            <a:ext cx="4318000" cy="4467225"/>
            <a:chOff x="2656" y="960"/>
            <a:chExt cx="2720" cy="2814"/>
          </a:xfrm>
        </p:grpSpPr>
        <p:sp>
          <p:nvSpPr>
            <p:cNvPr id="104451" name="Oval 3"/>
            <p:cNvSpPr>
              <a:spLocks noChangeArrowheads="1"/>
            </p:cNvSpPr>
            <p:nvPr/>
          </p:nvSpPr>
          <p:spPr bwMode="auto">
            <a:xfrm>
              <a:off x="3456" y="1728"/>
              <a:ext cx="1104" cy="1104"/>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104452" name="Text Box 4"/>
            <p:cNvSpPr txBox="1">
              <a:spLocks noChangeArrowheads="1"/>
            </p:cNvSpPr>
            <p:nvPr/>
          </p:nvSpPr>
          <p:spPr bwMode="auto">
            <a:xfrm>
              <a:off x="3840" y="2016"/>
              <a:ext cx="390" cy="48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104453" name="Oval 5"/>
            <p:cNvSpPr>
              <a:spLocks noChangeArrowheads="1"/>
            </p:cNvSpPr>
            <p:nvPr/>
          </p:nvSpPr>
          <p:spPr bwMode="auto">
            <a:xfrm>
              <a:off x="2736" y="1104"/>
              <a:ext cx="2544" cy="2448"/>
            </a:xfrm>
            <a:prstGeom prst="ellipse">
              <a:avLst/>
            </a:prstGeom>
            <a:noFill/>
            <a:ln w="9525" algn="ctr">
              <a:solidFill>
                <a:schemeClr val="tx1"/>
              </a:solidFill>
              <a:round/>
              <a:headEnd/>
              <a:tailEnd/>
            </a:ln>
            <a:effectLst/>
          </p:spPr>
          <p:txBody>
            <a:bodyPr anchor="ctr">
              <a:spAutoFit/>
            </a:bodyPr>
            <a:lstStyle/>
            <a:p>
              <a:endParaRPr lang="en-US"/>
            </a:p>
          </p:txBody>
        </p:sp>
        <p:grpSp>
          <p:nvGrpSpPr>
            <p:cNvPr id="104454" name="Group 6"/>
            <p:cNvGrpSpPr>
              <a:grpSpLocks/>
            </p:cNvGrpSpPr>
            <p:nvPr/>
          </p:nvGrpSpPr>
          <p:grpSpPr bwMode="auto">
            <a:xfrm>
              <a:off x="5136" y="2256"/>
              <a:ext cx="240" cy="375"/>
              <a:chOff x="3552" y="2841"/>
              <a:chExt cx="240" cy="375"/>
            </a:xfrm>
          </p:grpSpPr>
          <p:sp>
            <p:nvSpPr>
              <p:cNvPr id="104455" name="Oval 7"/>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56" name="Text Box 8"/>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57" name="Group 9"/>
            <p:cNvGrpSpPr>
              <a:grpSpLocks/>
            </p:cNvGrpSpPr>
            <p:nvPr/>
          </p:nvGrpSpPr>
          <p:grpSpPr bwMode="auto">
            <a:xfrm>
              <a:off x="5136" y="2064"/>
              <a:ext cx="240" cy="375"/>
              <a:chOff x="3552" y="2841"/>
              <a:chExt cx="240" cy="375"/>
            </a:xfrm>
          </p:grpSpPr>
          <p:sp>
            <p:nvSpPr>
              <p:cNvPr id="104458" name="Oval 1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59" name="Text Box 1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60" name="Group 12"/>
            <p:cNvGrpSpPr>
              <a:grpSpLocks/>
            </p:cNvGrpSpPr>
            <p:nvPr/>
          </p:nvGrpSpPr>
          <p:grpSpPr bwMode="auto">
            <a:xfrm>
              <a:off x="4032" y="960"/>
              <a:ext cx="240" cy="375"/>
              <a:chOff x="3552" y="2841"/>
              <a:chExt cx="240" cy="375"/>
            </a:xfrm>
          </p:grpSpPr>
          <p:sp>
            <p:nvSpPr>
              <p:cNvPr id="104461" name="Oval 13"/>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62" name="Text Box 14"/>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63" name="Group 15"/>
            <p:cNvGrpSpPr>
              <a:grpSpLocks/>
            </p:cNvGrpSpPr>
            <p:nvPr/>
          </p:nvGrpSpPr>
          <p:grpSpPr bwMode="auto">
            <a:xfrm>
              <a:off x="2656" y="2304"/>
              <a:ext cx="240" cy="375"/>
              <a:chOff x="3552" y="2841"/>
              <a:chExt cx="240" cy="375"/>
            </a:xfrm>
          </p:grpSpPr>
          <p:sp>
            <p:nvSpPr>
              <p:cNvPr id="104464" name="Oval 16"/>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65" name="Text Box 17"/>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66" name="Group 18"/>
            <p:cNvGrpSpPr>
              <a:grpSpLocks/>
            </p:cNvGrpSpPr>
            <p:nvPr/>
          </p:nvGrpSpPr>
          <p:grpSpPr bwMode="auto">
            <a:xfrm>
              <a:off x="4048" y="3399"/>
              <a:ext cx="240" cy="375"/>
              <a:chOff x="3552" y="2841"/>
              <a:chExt cx="240" cy="375"/>
            </a:xfrm>
          </p:grpSpPr>
          <p:sp>
            <p:nvSpPr>
              <p:cNvPr id="104467" name="Oval 19"/>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68" name="Text Box 20"/>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69" name="Group 21"/>
            <p:cNvGrpSpPr>
              <a:grpSpLocks/>
            </p:cNvGrpSpPr>
            <p:nvPr/>
          </p:nvGrpSpPr>
          <p:grpSpPr bwMode="auto">
            <a:xfrm>
              <a:off x="3792" y="960"/>
              <a:ext cx="240" cy="375"/>
              <a:chOff x="3552" y="2841"/>
              <a:chExt cx="240" cy="375"/>
            </a:xfrm>
          </p:grpSpPr>
          <p:sp>
            <p:nvSpPr>
              <p:cNvPr id="104470" name="Oval 22"/>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71" name="Text Box 23"/>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grpSp>
        <p:nvGrpSpPr>
          <p:cNvPr id="104472" name="Group 24"/>
          <p:cNvGrpSpPr>
            <a:grpSpLocks/>
          </p:cNvGrpSpPr>
          <p:nvPr/>
        </p:nvGrpSpPr>
        <p:grpSpPr bwMode="auto">
          <a:xfrm rot="13122641">
            <a:off x="-76200" y="1524000"/>
            <a:ext cx="4318000" cy="4467225"/>
            <a:chOff x="1344" y="1017"/>
            <a:chExt cx="2720" cy="2814"/>
          </a:xfrm>
        </p:grpSpPr>
        <p:sp>
          <p:nvSpPr>
            <p:cNvPr id="104473" name="Oval 25"/>
            <p:cNvSpPr>
              <a:spLocks noChangeArrowheads="1"/>
            </p:cNvSpPr>
            <p:nvPr/>
          </p:nvSpPr>
          <p:spPr bwMode="auto">
            <a:xfrm>
              <a:off x="2144" y="1785"/>
              <a:ext cx="1104" cy="1104"/>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104474" name="Text Box 26"/>
            <p:cNvSpPr txBox="1">
              <a:spLocks noChangeArrowheads="1"/>
            </p:cNvSpPr>
            <p:nvPr/>
          </p:nvSpPr>
          <p:spPr bwMode="auto">
            <a:xfrm>
              <a:off x="2528" y="2073"/>
              <a:ext cx="390" cy="48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104475" name="Oval 27"/>
            <p:cNvSpPr>
              <a:spLocks noChangeArrowheads="1"/>
            </p:cNvSpPr>
            <p:nvPr/>
          </p:nvSpPr>
          <p:spPr bwMode="auto">
            <a:xfrm>
              <a:off x="1424" y="1161"/>
              <a:ext cx="2544" cy="2448"/>
            </a:xfrm>
            <a:prstGeom prst="ellipse">
              <a:avLst/>
            </a:prstGeom>
            <a:noFill/>
            <a:ln w="9525" algn="ctr">
              <a:solidFill>
                <a:schemeClr val="tx1"/>
              </a:solidFill>
              <a:round/>
              <a:headEnd/>
              <a:tailEnd/>
            </a:ln>
            <a:effectLst/>
          </p:spPr>
          <p:txBody>
            <a:bodyPr anchor="ctr">
              <a:spAutoFit/>
            </a:bodyPr>
            <a:lstStyle/>
            <a:p>
              <a:endParaRPr lang="en-US"/>
            </a:p>
          </p:txBody>
        </p:sp>
        <p:grpSp>
          <p:nvGrpSpPr>
            <p:cNvPr id="104476" name="Group 28"/>
            <p:cNvGrpSpPr>
              <a:grpSpLocks/>
            </p:cNvGrpSpPr>
            <p:nvPr/>
          </p:nvGrpSpPr>
          <p:grpSpPr bwMode="auto">
            <a:xfrm>
              <a:off x="3824" y="2313"/>
              <a:ext cx="240" cy="375"/>
              <a:chOff x="3552" y="2841"/>
              <a:chExt cx="240" cy="375"/>
            </a:xfrm>
          </p:grpSpPr>
          <p:sp>
            <p:nvSpPr>
              <p:cNvPr id="104477" name="Oval 29"/>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78" name="Text Box 30"/>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79" name="Group 31"/>
            <p:cNvGrpSpPr>
              <a:grpSpLocks/>
            </p:cNvGrpSpPr>
            <p:nvPr/>
          </p:nvGrpSpPr>
          <p:grpSpPr bwMode="auto">
            <a:xfrm>
              <a:off x="3824" y="2121"/>
              <a:ext cx="240" cy="375"/>
              <a:chOff x="3552" y="2841"/>
              <a:chExt cx="240" cy="375"/>
            </a:xfrm>
          </p:grpSpPr>
          <p:sp>
            <p:nvSpPr>
              <p:cNvPr id="104480" name="Oval 32"/>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81" name="Text Box 33"/>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82" name="Group 34"/>
            <p:cNvGrpSpPr>
              <a:grpSpLocks/>
            </p:cNvGrpSpPr>
            <p:nvPr/>
          </p:nvGrpSpPr>
          <p:grpSpPr bwMode="auto">
            <a:xfrm>
              <a:off x="2720" y="1017"/>
              <a:ext cx="240" cy="375"/>
              <a:chOff x="3552" y="2841"/>
              <a:chExt cx="240" cy="375"/>
            </a:xfrm>
          </p:grpSpPr>
          <p:sp>
            <p:nvSpPr>
              <p:cNvPr id="104483" name="Oval 35"/>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84" name="Text Box 36"/>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85" name="Group 37"/>
            <p:cNvGrpSpPr>
              <a:grpSpLocks/>
            </p:cNvGrpSpPr>
            <p:nvPr/>
          </p:nvGrpSpPr>
          <p:grpSpPr bwMode="auto">
            <a:xfrm>
              <a:off x="1344" y="2361"/>
              <a:ext cx="240" cy="375"/>
              <a:chOff x="3552" y="2841"/>
              <a:chExt cx="240" cy="375"/>
            </a:xfrm>
          </p:grpSpPr>
          <p:sp>
            <p:nvSpPr>
              <p:cNvPr id="104486" name="Oval 38"/>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87" name="Text Box 39"/>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88" name="Group 40"/>
            <p:cNvGrpSpPr>
              <a:grpSpLocks/>
            </p:cNvGrpSpPr>
            <p:nvPr/>
          </p:nvGrpSpPr>
          <p:grpSpPr bwMode="auto">
            <a:xfrm>
              <a:off x="2736" y="3456"/>
              <a:ext cx="240" cy="375"/>
              <a:chOff x="3552" y="2841"/>
              <a:chExt cx="240" cy="375"/>
            </a:xfrm>
          </p:grpSpPr>
          <p:sp>
            <p:nvSpPr>
              <p:cNvPr id="104489" name="Oval 41"/>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90" name="Text Box 42"/>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104491" name="Group 43"/>
            <p:cNvGrpSpPr>
              <a:grpSpLocks/>
            </p:cNvGrpSpPr>
            <p:nvPr/>
          </p:nvGrpSpPr>
          <p:grpSpPr bwMode="auto">
            <a:xfrm>
              <a:off x="2480" y="1017"/>
              <a:ext cx="240" cy="375"/>
              <a:chOff x="3552" y="2841"/>
              <a:chExt cx="240" cy="375"/>
            </a:xfrm>
          </p:grpSpPr>
          <p:sp>
            <p:nvSpPr>
              <p:cNvPr id="104492" name="Oval 44"/>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104493" name="Text Box 45"/>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sp>
        <p:nvSpPr>
          <p:cNvPr id="104494" name="Text Box 46"/>
          <p:cNvSpPr txBox="1">
            <a:spLocks noChangeArrowheads="1"/>
          </p:cNvSpPr>
          <p:nvPr/>
        </p:nvSpPr>
        <p:spPr bwMode="auto">
          <a:xfrm>
            <a:off x="3886200" y="311150"/>
            <a:ext cx="971550" cy="914400"/>
          </a:xfrm>
          <a:prstGeom prst="rect">
            <a:avLst/>
          </a:prstGeom>
          <a:noFill/>
          <a:ln w="9525" algn="ctr">
            <a:noFill/>
            <a:miter lim="800000"/>
            <a:headEnd/>
            <a:tailEnd/>
          </a:ln>
          <a:effectLst/>
        </p:spPr>
        <p:txBody>
          <a:bodyPr wrap="none">
            <a:spAutoFit/>
          </a:bodyPr>
          <a:lstStyle/>
          <a:p>
            <a:r>
              <a:rPr lang="en-US" sz="5400" b="1"/>
              <a:t>O</a:t>
            </a:r>
            <a:r>
              <a:rPr lang="en-US" sz="5400" b="1" baseline="-25000"/>
              <a:t>2</a:t>
            </a:r>
          </a:p>
        </p:txBody>
      </p:sp>
      <p:sp>
        <p:nvSpPr>
          <p:cNvPr id="104495" name="Oval 47"/>
          <p:cNvSpPr>
            <a:spLocks noChangeArrowheads="1"/>
          </p:cNvSpPr>
          <p:nvPr/>
        </p:nvSpPr>
        <p:spPr bwMode="auto">
          <a:xfrm>
            <a:off x="3505200" y="1495425"/>
            <a:ext cx="1295400" cy="1295400"/>
          </a:xfrm>
          <a:prstGeom prst="ellipse">
            <a:avLst/>
          </a:prstGeom>
          <a:solidFill>
            <a:schemeClr val="accent1">
              <a:alpha val="49001"/>
            </a:schemeClr>
          </a:solidFill>
          <a:ln w="9525">
            <a:noFill/>
            <a:round/>
            <a:headEnd/>
            <a:tailEnd/>
          </a:ln>
          <a:effectLst/>
        </p:spPr>
        <p:txBody>
          <a:bodyPr wrap="none" anchor="ctr"/>
          <a:lstStyle/>
          <a:p>
            <a:endParaRPr lang="en-US"/>
          </a:p>
        </p:txBody>
      </p:sp>
      <p:sp>
        <p:nvSpPr>
          <p:cNvPr id="104496" name="Oval 48"/>
          <p:cNvSpPr>
            <a:spLocks noChangeArrowheads="1"/>
          </p:cNvSpPr>
          <p:nvPr/>
        </p:nvSpPr>
        <p:spPr bwMode="auto">
          <a:xfrm>
            <a:off x="3810000" y="4238625"/>
            <a:ext cx="1295400" cy="1295400"/>
          </a:xfrm>
          <a:prstGeom prst="ellipse">
            <a:avLst/>
          </a:prstGeom>
          <a:solidFill>
            <a:schemeClr val="accent1">
              <a:alpha val="49001"/>
            </a:schemeClr>
          </a:solidFill>
          <a:ln w="9525">
            <a:noFill/>
            <a:round/>
            <a:headEnd/>
            <a:tailEnd/>
          </a:ln>
          <a:effectLst/>
        </p:spPr>
        <p:txBody>
          <a:bodyPr wrap="none" anchor="ctr"/>
          <a:lstStyle/>
          <a:p>
            <a:endParaRPr lang="en-US"/>
          </a:p>
        </p:txBody>
      </p:sp>
      <p:sp>
        <p:nvSpPr>
          <p:cNvPr id="104497" name="Text Box 49"/>
          <p:cNvSpPr txBox="1">
            <a:spLocks noChangeArrowheads="1"/>
          </p:cNvSpPr>
          <p:nvPr/>
        </p:nvSpPr>
        <p:spPr bwMode="auto">
          <a:xfrm>
            <a:off x="2355850" y="6078538"/>
            <a:ext cx="5050790" cy="369332"/>
          </a:xfrm>
          <a:prstGeom prst="rect">
            <a:avLst/>
          </a:prstGeom>
          <a:noFill/>
          <a:ln w="9525">
            <a:noFill/>
            <a:miter lim="800000"/>
            <a:headEnd/>
            <a:tailEnd/>
          </a:ln>
          <a:effectLst/>
        </p:spPr>
        <p:txBody>
          <a:bodyPr wrap="square">
            <a:spAutoFit/>
          </a:bodyPr>
          <a:lstStyle/>
          <a:p>
            <a:r>
              <a:rPr lang="en-US" sz="1800">
                <a:solidFill>
                  <a:srgbClr val="FFFF00"/>
                </a:solidFill>
              </a:rPr>
              <a:t>Atoms prefer 8 electrons in the outer shell</a:t>
            </a:r>
            <a:endParaRPr lang="en-US" sz="1200">
              <a:solidFill>
                <a:srgbClr val="FFFF00"/>
              </a:solidFill>
            </a:endParaRPr>
          </a:p>
        </p:txBody>
      </p:sp>
      <p:sp>
        <p:nvSpPr>
          <p:cNvPr id="104498" name="Text Box 50"/>
          <p:cNvSpPr txBox="1">
            <a:spLocks noChangeArrowheads="1"/>
          </p:cNvSpPr>
          <p:nvPr/>
        </p:nvSpPr>
        <p:spPr bwMode="auto">
          <a:xfrm>
            <a:off x="400050" y="1042988"/>
            <a:ext cx="3422142" cy="519112"/>
          </a:xfrm>
          <a:prstGeom prst="rect">
            <a:avLst/>
          </a:prstGeom>
          <a:noFill/>
          <a:ln w="9525">
            <a:noFill/>
            <a:miter lim="800000"/>
            <a:headEnd/>
            <a:tailEnd/>
          </a:ln>
          <a:effectLst/>
        </p:spPr>
        <p:txBody>
          <a:bodyPr wrap="square">
            <a:spAutoFit/>
          </a:bodyPr>
          <a:lstStyle/>
          <a:p>
            <a:r>
              <a:rPr lang="en-US" sz="2800" b="1">
                <a:solidFill>
                  <a:srgbClr val="FFFF66"/>
                </a:solidFill>
              </a:rPr>
              <a:t>Covalent Bonding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4.44444E-6 L 0.10555 0.00348 " pathEditMode="relative" rAng="0" ptsTypes="AA">
                                      <p:cBhvr>
                                        <p:cTn id="6" dur="2000" fill="hold"/>
                                        <p:tgtEl>
                                          <p:spTgt spid="104472"/>
                                        </p:tgtEl>
                                        <p:attrNameLst>
                                          <p:attrName>ppt_x</p:attrName>
                                          <p:attrName>ppt_y</p:attrName>
                                        </p:attrNameLst>
                                      </p:cBhvr>
                                      <p:rCtr x="53" y="2"/>
                                    </p:animMotion>
                                  </p:childTnLst>
                                </p:cTn>
                              </p:par>
                              <p:par>
                                <p:cTn id="7" presetID="35" presetClass="path" presetSubtype="0" accel="50000" decel="50000" fill="hold" nodeType="withEffect">
                                  <p:stCondLst>
                                    <p:cond delay="0"/>
                                  </p:stCondLst>
                                  <p:childTnLst>
                                    <p:animMotion origin="layout" path="M -2.5E-6 0 L -0.14739 -0.00556 " pathEditMode="relative" rAng="0" ptsTypes="AA">
                                      <p:cBhvr>
                                        <p:cTn id="8" dur="2000" fill="hold"/>
                                        <p:tgtEl>
                                          <p:spTgt spid="104450"/>
                                        </p:tgtEl>
                                        <p:attrNameLst>
                                          <p:attrName>ppt_x</p:attrName>
                                          <p:attrName>ppt_y</p:attrName>
                                        </p:attrNameLst>
                                      </p:cBhvr>
                                      <p:rCtr x="-74" y="-3"/>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4495"/>
                                        </p:tgtEl>
                                        <p:attrNameLst>
                                          <p:attrName>style.visibility</p:attrName>
                                        </p:attrNameLst>
                                      </p:cBhvr>
                                      <p:to>
                                        <p:strVal val="visible"/>
                                      </p:to>
                                    </p:set>
                                    <p:animEffect transition="in" filter="fade">
                                      <p:cBhvr>
                                        <p:cTn id="12" dur="2000"/>
                                        <p:tgtEl>
                                          <p:spTgt spid="1044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4496"/>
                                        </p:tgtEl>
                                        <p:attrNameLst>
                                          <p:attrName>style.visibility</p:attrName>
                                        </p:attrNameLst>
                                      </p:cBhvr>
                                      <p:to>
                                        <p:strVal val="visible"/>
                                      </p:to>
                                    </p:set>
                                    <p:animEffect transition="in" filter="fade">
                                      <p:cBhvr>
                                        <p:cTn id="15" dur="2000"/>
                                        <p:tgtEl>
                                          <p:spTgt spid="1044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4498"/>
                                        </p:tgtEl>
                                        <p:attrNameLst>
                                          <p:attrName>style.visibility</p:attrName>
                                        </p:attrNameLst>
                                      </p:cBhvr>
                                      <p:to>
                                        <p:strVal val="visible"/>
                                      </p:to>
                                    </p:set>
                                    <p:animEffect transition="in" filter="fade">
                                      <p:cBhvr>
                                        <p:cTn id="18" dur="2000"/>
                                        <p:tgtEl>
                                          <p:spTgt spid="10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95" grpId="0" animBg="1"/>
      <p:bldP spid="104496" grpId="0" animBg="1"/>
      <p:bldP spid="1044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val 2"/>
          <p:cNvSpPr>
            <a:spLocks noChangeArrowheads="1"/>
          </p:cNvSpPr>
          <p:nvPr/>
        </p:nvSpPr>
        <p:spPr bwMode="auto">
          <a:xfrm>
            <a:off x="5143500" y="2609850"/>
            <a:ext cx="1752600" cy="1752600"/>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86019" name="Text Box 3"/>
          <p:cNvSpPr txBox="1">
            <a:spLocks noChangeArrowheads="1"/>
          </p:cNvSpPr>
          <p:nvPr/>
        </p:nvSpPr>
        <p:spPr bwMode="auto">
          <a:xfrm>
            <a:off x="3319463" y="514350"/>
            <a:ext cx="1454150" cy="641350"/>
          </a:xfrm>
          <a:prstGeom prst="rect">
            <a:avLst/>
          </a:prstGeom>
          <a:noFill/>
          <a:ln w="9525" algn="ctr">
            <a:noFill/>
            <a:miter lim="800000"/>
            <a:headEnd/>
            <a:tailEnd/>
          </a:ln>
          <a:effectLst/>
        </p:spPr>
        <p:txBody>
          <a:bodyPr wrap="none">
            <a:spAutoFit/>
          </a:bodyPr>
          <a:lstStyle/>
          <a:p>
            <a:r>
              <a:rPr lang="en-US" sz="3600" b="1" u="sng"/>
              <a:t>Water</a:t>
            </a:r>
          </a:p>
        </p:txBody>
      </p:sp>
      <p:sp>
        <p:nvSpPr>
          <p:cNvPr id="86020" name="Text Box 4"/>
          <p:cNvSpPr txBox="1">
            <a:spLocks noChangeArrowheads="1"/>
          </p:cNvSpPr>
          <p:nvPr/>
        </p:nvSpPr>
        <p:spPr bwMode="auto">
          <a:xfrm>
            <a:off x="5753100" y="3067050"/>
            <a:ext cx="619125" cy="76200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86021" name="Oval 5"/>
          <p:cNvSpPr>
            <a:spLocks noChangeArrowheads="1"/>
          </p:cNvSpPr>
          <p:nvPr/>
        </p:nvSpPr>
        <p:spPr bwMode="auto">
          <a:xfrm>
            <a:off x="4000500" y="1619250"/>
            <a:ext cx="4038600" cy="3886200"/>
          </a:xfrm>
          <a:prstGeom prst="ellipse">
            <a:avLst/>
          </a:prstGeom>
          <a:noFill/>
          <a:ln w="9525" algn="ctr">
            <a:solidFill>
              <a:schemeClr val="tx1"/>
            </a:solidFill>
            <a:round/>
            <a:headEnd/>
            <a:tailEnd/>
          </a:ln>
          <a:effectLst/>
        </p:spPr>
        <p:txBody>
          <a:bodyPr anchor="ctr">
            <a:spAutoFit/>
          </a:bodyPr>
          <a:lstStyle/>
          <a:p>
            <a:endParaRPr lang="en-US"/>
          </a:p>
        </p:txBody>
      </p:sp>
      <p:grpSp>
        <p:nvGrpSpPr>
          <p:cNvPr id="86022" name="Group 6"/>
          <p:cNvGrpSpPr>
            <a:grpSpLocks/>
          </p:cNvGrpSpPr>
          <p:nvPr/>
        </p:nvGrpSpPr>
        <p:grpSpPr bwMode="auto">
          <a:xfrm>
            <a:off x="7810500" y="3448050"/>
            <a:ext cx="381000" cy="595313"/>
            <a:chOff x="3552" y="2841"/>
            <a:chExt cx="240" cy="375"/>
          </a:xfrm>
        </p:grpSpPr>
        <p:sp>
          <p:nvSpPr>
            <p:cNvPr id="86023" name="Oval 7"/>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24" name="Text Box 8"/>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6025" name="Group 9"/>
          <p:cNvGrpSpPr>
            <a:grpSpLocks/>
          </p:cNvGrpSpPr>
          <p:nvPr/>
        </p:nvGrpSpPr>
        <p:grpSpPr bwMode="auto">
          <a:xfrm>
            <a:off x="7810500" y="3143250"/>
            <a:ext cx="381000" cy="595313"/>
            <a:chOff x="3552" y="2841"/>
            <a:chExt cx="240" cy="375"/>
          </a:xfrm>
        </p:grpSpPr>
        <p:sp>
          <p:nvSpPr>
            <p:cNvPr id="86026" name="Oval 1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27" name="Text Box 1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6028" name="Group 12"/>
          <p:cNvGrpSpPr>
            <a:grpSpLocks/>
          </p:cNvGrpSpPr>
          <p:nvPr/>
        </p:nvGrpSpPr>
        <p:grpSpPr bwMode="auto">
          <a:xfrm>
            <a:off x="6057900" y="1390650"/>
            <a:ext cx="381000" cy="595313"/>
            <a:chOff x="3552" y="2841"/>
            <a:chExt cx="240" cy="375"/>
          </a:xfrm>
        </p:grpSpPr>
        <p:sp>
          <p:nvSpPr>
            <p:cNvPr id="86029" name="Oval 13"/>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30" name="Text Box 14"/>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6031" name="Group 15"/>
          <p:cNvGrpSpPr>
            <a:grpSpLocks/>
          </p:cNvGrpSpPr>
          <p:nvPr/>
        </p:nvGrpSpPr>
        <p:grpSpPr bwMode="auto">
          <a:xfrm>
            <a:off x="3848100" y="3509963"/>
            <a:ext cx="381000" cy="595312"/>
            <a:chOff x="3552" y="2841"/>
            <a:chExt cx="240" cy="375"/>
          </a:xfrm>
        </p:grpSpPr>
        <p:sp>
          <p:nvSpPr>
            <p:cNvPr id="86032" name="Oval 16"/>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33" name="Text Box 17"/>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6034" name="Group 18"/>
          <p:cNvGrpSpPr>
            <a:grpSpLocks/>
          </p:cNvGrpSpPr>
          <p:nvPr/>
        </p:nvGrpSpPr>
        <p:grpSpPr bwMode="auto">
          <a:xfrm>
            <a:off x="6057900" y="5276850"/>
            <a:ext cx="381000" cy="595313"/>
            <a:chOff x="3552" y="2841"/>
            <a:chExt cx="240" cy="375"/>
          </a:xfrm>
        </p:grpSpPr>
        <p:sp>
          <p:nvSpPr>
            <p:cNvPr id="86035" name="Oval 19"/>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36" name="Text Box 20"/>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6037" name="Group 21"/>
          <p:cNvGrpSpPr>
            <a:grpSpLocks/>
          </p:cNvGrpSpPr>
          <p:nvPr/>
        </p:nvGrpSpPr>
        <p:grpSpPr bwMode="auto">
          <a:xfrm>
            <a:off x="5676900" y="1390650"/>
            <a:ext cx="381000" cy="595313"/>
            <a:chOff x="3552" y="2841"/>
            <a:chExt cx="240" cy="375"/>
          </a:xfrm>
        </p:grpSpPr>
        <p:sp>
          <p:nvSpPr>
            <p:cNvPr id="86038" name="Oval 22"/>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39" name="Text Box 23"/>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sp>
        <p:nvSpPr>
          <p:cNvPr id="86040" name="Text Box 24"/>
          <p:cNvSpPr txBox="1">
            <a:spLocks noChangeArrowheads="1"/>
          </p:cNvSpPr>
          <p:nvPr/>
        </p:nvSpPr>
        <p:spPr bwMode="auto">
          <a:xfrm>
            <a:off x="1181100" y="1909763"/>
            <a:ext cx="477838" cy="579437"/>
          </a:xfrm>
          <a:prstGeom prst="rect">
            <a:avLst/>
          </a:prstGeom>
          <a:noFill/>
          <a:ln w="9525" algn="ctr">
            <a:noFill/>
            <a:miter lim="800000"/>
            <a:headEnd/>
            <a:tailEnd/>
          </a:ln>
          <a:effectLst/>
        </p:spPr>
        <p:txBody>
          <a:bodyPr wrap="none">
            <a:spAutoFit/>
          </a:bodyPr>
          <a:lstStyle/>
          <a:p>
            <a:r>
              <a:rPr lang="en-US">
                <a:solidFill>
                  <a:schemeClr val="bg1"/>
                </a:solidFill>
              </a:rPr>
              <a:t>H</a:t>
            </a:r>
          </a:p>
        </p:txBody>
      </p:sp>
      <p:sp>
        <p:nvSpPr>
          <p:cNvPr id="86041" name="Text Box 25"/>
          <p:cNvSpPr txBox="1">
            <a:spLocks noChangeArrowheads="1"/>
          </p:cNvSpPr>
          <p:nvPr/>
        </p:nvSpPr>
        <p:spPr bwMode="auto">
          <a:xfrm>
            <a:off x="1181100" y="3967163"/>
            <a:ext cx="477838" cy="579437"/>
          </a:xfrm>
          <a:prstGeom prst="rect">
            <a:avLst/>
          </a:prstGeom>
          <a:noFill/>
          <a:ln w="9525" algn="ctr">
            <a:noFill/>
            <a:miter lim="800000"/>
            <a:headEnd/>
            <a:tailEnd/>
          </a:ln>
          <a:effectLst/>
        </p:spPr>
        <p:txBody>
          <a:bodyPr wrap="none">
            <a:spAutoFit/>
          </a:bodyPr>
          <a:lstStyle/>
          <a:p>
            <a:r>
              <a:rPr lang="en-US">
                <a:solidFill>
                  <a:schemeClr val="bg1"/>
                </a:solidFill>
              </a:rPr>
              <a:t>H</a:t>
            </a:r>
          </a:p>
        </p:txBody>
      </p:sp>
      <p:grpSp>
        <p:nvGrpSpPr>
          <p:cNvPr id="86042" name="Group 26"/>
          <p:cNvGrpSpPr>
            <a:grpSpLocks/>
          </p:cNvGrpSpPr>
          <p:nvPr/>
        </p:nvGrpSpPr>
        <p:grpSpPr bwMode="auto">
          <a:xfrm>
            <a:off x="952500" y="3814763"/>
            <a:ext cx="1447800" cy="914400"/>
            <a:chOff x="624" y="2544"/>
            <a:chExt cx="912" cy="576"/>
          </a:xfrm>
        </p:grpSpPr>
        <p:sp>
          <p:nvSpPr>
            <p:cNvPr id="86043" name="Oval 27"/>
            <p:cNvSpPr>
              <a:spLocks noChangeArrowheads="1"/>
            </p:cNvSpPr>
            <p:nvPr/>
          </p:nvSpPr>
          <p:spPr bwMode="auto">
            <a:xfrm>
              <a:off x="624" y="2544"/>
              <a:ext cx="624" cy="576"/>
            </a:xfrm>
            <a:prstGeom prst="ellipse">
              <a:avLst/>
            </a:prstGeom>
            <a:solidFill>
              <a:srgbClr val="008000"/>
            </a:solidFill>
            <a:ln w="9525" algn="ctr">
              <a:solidFill>
                <a:schemeClr val="tx1"/>
              </a:solidFill>
              <a:round/>
              <a:headEnd/>
              <a:tailEnd/>
            </a:ln>
            <a:effectLst/>
          </p:spPr>
          <p:txBody>
            <a:bodyPr wrap="none" anchor="ctr">
              <a:spAutoFit/>
            </a:bodyPr>
            <a:lstStyle/>
            <a:p>
              <a:endParaRPr lang="en-US"/>
            </a:p>
          </p:txBody>
        </p:sp>
        <p:sp>
          <p:nvSpPr>
            <p:cNvPr id="86044" name="Text Box 28"/>
            <p:cNvSpPr txBox="1">
              <a:spLocks noChangeArrowheads="1"/>
            </p:cNvSpPr>
            <p:nvPr/>
          </p:nvSpPr>
          <p:spPr bwMode="auto">
            <a:xfrm>
              <a:off x="768" y="2640"/>
              <a:ext cx="301" cy="365"/>
            </a:xfrm>
            <a:prstGeom prst="rect">
              <a:avLst/>
            </a:prstGeom>
            <a:noFill/>
            <a:ln w="9525" algn="ctr">
              <a:noFill/>
              <a:miter lim="800000"/>
              <a:headEnd/>
              <a:tailEnd/>
            </a:ln>
            <a:effectLst/>
          </p:spPr>
          <p:txBody>
            <a:bodyPr wrap="none">
              <a:spAutoFit/>
            </a:bodyPr>
            <a:lstStyle/>
            <a:p>
              <a:r>
                <a:rPr lang="en-US">
                  <a:solidFill>
                    <a:schemeClr val="bg1"/>
                  </a:solidFill>
                </a:rPr>
                <a:t>H</a:t>
              </a:r>
            </a:p>
          </p:txBody>
        </p:sp>
        <p:grpSp>
          <p:nvGrpSpPr>
            <p:cNvPr id="86045" name="Group 29"/>
            <p:cNvGrpSpPr>
              <a:grpSpLocks/>
            </p:cNvGrpSpPr>
            <p:nvPr/>
          </p:nvGrpSpPr>
          <p:grpSpPr bwMode="auto">
            <a:xfrm>
              <a:off x="1296" y="2697"/>
              <a:ext cx="240" cy="375"/>
              <a:chOff x="3552" y="2841"/>
              <a:chExt cx="240" cy="375"/>
            </a:xfrm>
          </p:grpSpPr>
          <p:sp>
            <p:nvSpPr>
              <p:cNvPr id="86046" name="Oval 30"/>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47" name="Text Box 31"/>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sp>
        <p:nvSpPr>
          <p:cNvPr id="86048" name="Text Box 32"/>
          <p:cNvSpPr txBox="1">
            <a:spLocks noChangeArrowheads="1"/>
          </p:cNvSpPr>
          <p:nvPr/>
        </p:nvSpPr>
        <p:spPr bwMode="auto">
          <a:xfrm>
            <a:off x="164592" y="6202363"/>
            <a:ext cx="9099550" cy="369332"/>
          </a:xfrm>
          <a:prstGeom prst="rect">
            <a:avLst/>
          </a:prstGeom>
          <a:noFill/>
          <a:ln w="9525">
            <a:noFill/>
            <a:miter lim="800000"/>
            <a:headEnd/>
            <a:tailEnd/>
          </a:ln>
          <a:effectLst/>
        </p:spPr>
        <p:txBody>
          <a:bodyPr wrap="square">
            <a:spAutoFit/>
          </a:bodyPr>
          <a:lstStyle/>
          <a:p>
            <a:r>
              <a:rPr lang="en-US" sz="1800" b="1" dirty="0">
                <a:solidFill>
                  <a:srgbClr val="FFFF66"/>
                </a:solidFill>
              </a:rPr>
              <a:t>Bonding of hydrogen to oxygen in a water molecule is called Covalent Bonding</a:t>
            </a:r>
          </a:p>
        </p:txBody>
      </p:sp>
      <p:sp>
        <p:nvSpPr>
          <p:cNvPr id="86049" name="Text Box 33"/>
          <p:cNvSpPr txBox="1">
            <a:spLocks noChangeArrowheads="1"/>
          </p:cNvSpPr>
          <p:nvPr/>
        </p:nvSpPr>
        <p:spPr bwMode="auto">
          <a:xfrm>
            <a:off x="1333500" y="2062163"/>
            <a:ext cx="477838" cy="579437"/>
          </a:xfrm>
          <a:prstGeom prst="rect">
            <a:avLst/>
          </a:prstGeom>
          <a:noFill/>
          <a:ln w="9525" algn="ctr">
            <a:noFill/>
            <a:miter lim="800000"/>
            <a:headEnd/>
            <a:tailEnd/>
          </a:ln>
          <a:effectLst/>
        </p:spPr>
        <p:txBody>
          <a:bodyPr wrap="none">
            <a:spAutoFit/>
          </a:bodyPr>
          <a:lstStyle/>
          <a:p>
            <a:r>
              <a:rPr lang="en-US">
                <a:solidFill>
                  <a:schemeClr val="bg1"/>
                </a:solidFill>
              </a:rPr>
              <a:t>H</a:t>
            </a:r>
          </a:p>
        </p:txBody>
      </p:sp>
      <p:grpSp>
        <p:nvGrpSpPr>
          <p:cNvPr id="86050" name="Group 34"/>
          <p:cNvGrpSpPr>
            <a:grpSpLocks/>
          </p:cNvGrpSpPr>
          <p:nvPr/>
        </p:nvGrpSpPr>
        <p:grpSpPr bwMode="auto">
          <a:xfrm>
            <a:off x="1104900" y="1909763"/>
            <a:ext cx="1447800" cy="914400"/>
            <a:chOff x="624" y="1248"/>
            <a:chExt cx="912" cy="576"/>
          </a:xfrm>
        </p:grpSpPr>
        <p:sp>
          <p:nvSpPr>
            <p:cNvPr id="86051" name="Oval 35"/>
            <p:cNvSpPr>
              <a:spLocks noChangeArrowheads="1"/>
            </p:cNvSpPr>
            <p:nvPr/>
          </p:nvSpPr>
          <p:spPr bwMode="auto">
            <a:xfrm>
              <a:off x="624" y="1248"/>
              <a:ext cx="624" cy="576"/>
            </a:xfrm>
            <a:prstGeom prst="ellipse">
              <a:avLst/>
            </a:prstGeom>
            <a:solidFill>
              <a:srgbClr val="008000"/>
            </a:solidFill>
            <a:ln w="9525" algn="ctr">
              <a:solidFill>
                <a:schemeClr val="tx1"/>
              </a:solidFill>
              <a:round/>
              <a:headEnd/>
              <a:tailEnd/>
            </a:ln>
            <a:effectLst/>
          </p:spPr>
          <p:txBody>
            <a:bodyPr wrap="none" anchor="ctr">
              <a:spAutoFit/>
            </a:bodyPr>
            <a:lstStyle/>
            <a:p>
              <a:endParaRPr lang="en-US"/>
            </a:p>
          </p:txBody>
        </p:sp>
        <p:sp>
          <p:nvSpPr>
            <p:cNvPr id="86052" name="Text Box 36"/>
            <p:cNvSpPr txBox="1">
              <a:spLocks noChangeArrowheads="1"/>
            </p:cNvSpPr>
            <p:nvPr/>
          </p:nvSpPr>
          <p:spPr bwMode="auto">
            <a:xfrm>
              <a:off x="768" y="1344"/>
              <a:ext cx="301" cy="365"/>
            </a:xfrm>
            <a:prstGeom prst="rect">
              <a:avLst/>
            </a:prstGeom>
            <a:noFill/>
            <a:ln w="9525" algn="ctr">
              <a:noFill/>
              <a:miter lim="800000"/>
              <a:headEnd/>
              <a:tailEnd/>
            </a:ln>
            <a:effectLst/>
          </p:spPr>
          <p:txBody>
            <a:bodyPr wrap="none">
              <a:spAutoFit/>
            </a:bodyPr>
            <a:lstStyle/>
            <a:p>
              <a:r>
                <a:rPr lang="en-US">
                  <a:solidFill>
                    <a:schemeClr val="bg1"/>
                  </a:solidFill>
                </a:rPr>
                <a:t>H</a:t>
              </a:r>
            </a:p>
          </p:txBody>
        </p:sp>
        <p:grpSp>
          <p:nvGrpSpPr>
            <p:cNvPr id="86053" name="Group 37"/>
            <p:cNvGrpSpPr>
              <a:grpSpLocks/>
            </p:cNvGrpSpPr>
            <p:nvPr/>
          </p:nvGrpSpPr>
          <p:grpSpPr bwMode="auto">
            <a:xfrm>
              <a:off x="1296" y="1401"/>
              <a:ext cx="240" cy="375"/>
              <a:chOff x="3552" y="2841"/>
              <a:chExt cx="240" cy="375"/>
            </a:xfrm>
          </p:grpSpPr>
          <p:sp>
            <p:nvSpPr>
              <p:cNvPr id="86054" name="Oval 38"/>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6055" name="Text Box 39"/>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6040"/>
                                        </p:tgtEl>
                                        <p:attrNameLst>
                                          <p:attrName>style.visibility</p:attrName>
                                        </p:attrNameLst>
                                      </p:cBhvr>
                                      <p:to>
                                        <p:strVal val="visible"/>
                                      </p:to>
                                    </p:set>
                                    <p:anim calcmode="lin" valueType="num">
                                      <p:cBhvr>
                                        <p:cTn id="7" dur="1000" fill="hold"/>
                                        <p:tgtEl>
                                          <p:spTgt spid="86040"/>
                                        </p:tgtEl>
                                        <p:attrNameLst>
                                          <p:attrName>ppt_w</p:attrName>
                                        </p:attrNameLst>
                                      </p:cBhvr>
                                      <p:tavLst>
                                        <p:tav tm="0">
                                          <p:val>
                                            <p:fltVal val="0"/>
                                          </p:val>
                                        </p:tav>
                                        <p:tav tm="100000">
                                          <p:val>
                                            <p:strVal val="#ppt_w"/>
                                          </p:val>
                                        </p:tav>
                                      </p:tavLst>
                                    </p:anim>
                                    <p:anim calcmode="lin" valueType="num">
                                      <p:cBhvr>
                                        <p:cTn id="8" dur="1000" fill="hold"/>
                                        <p:tgtEl>
                                          <p:spTgt spid="86040"/>
                                        </p:tgtEl>
                                        <p:attrNameLst>
                                          <p:attrName>ppt_h</p:attrName>
                                        </p:attrNameLst>
                                      </p:cBhvr>
                                      <p:tavLst>
                                        <p:tav tm="0">
                                          <p:val>
                                            <p:fltVal val="0"/>
                                          </p:val>
                                        </p:tav>
                                        <p:tav tm="100000">
                                          <p:val>
                                            <p:strVal val="#ppt_h"/>
                                          </p:val>
                                        </p:tav>
                                      </p:tavLst>
                                    </p:anim>
                                    <p:animEffect transition="in" filter="fade">
                                      <p:cBhvr>
                                        <p:cTn id="9" dur="1000"/>
                                        <p:tgtEl>
                                          <p:spTgt spid="8604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6041"/>
                                        </p:tgtEl>
                                        <p:attrNameLst>
                                          <p:attrName>style.visibility</p:attrName>
                                        </p:attrNameLst>
                                      </p:cBhvr>
                                      <p:to>
                                        <p:strVal val="visible"/>
                                      </p:to>
                                    </p:set>
                                    <p:anim calcmode="lin" valueType="num">
                                      <p:cBhvr>
                                        <p:cTn id="12" dur="1000" fill="hold"/>
                                        <p:tgtEl>
                                          <p:spTgt spid="86041"/>
                                        </p:tgtEl>
                                        <p:attrNameLst>
                                          <p:attrName>ppt_w</p:attrName>
                                        </p:attrNameLst>
                                      </p:cBhvr>
                                      <p:tavLst>
                                        <p:tav tm="0">
                                          <p:val>
                                            <p:fltVal val="0"/>
                                          </p:val>
                                        </p:tav>
                                        <p:tav tm="100000">
                                          <p:val>
                                            <p:strVal val="#ppt_w"/>
                                          </p:val>
                                        </p:tav>
                                      </p:tavLst>
                                    </p:anim>
                                    <p:anim calcmode="lin" valueType="num">
                                      <p:cBhvr>
                                        <p:cTn id="13" dur="1000" fill="hold"/>
                                        <p:tgtEl>
                                          <p:spTgt spid="86041"/>
                                        </p:tgtEl>
                                        <p:attrNameLst>
                                          <p:attrName>ppt_h</p:attrName>
                                        </p:attrNameLst>
                                      </p:cBhvr>
                                      <p:tavLst>
                                        <p:tav tm="0">
                                          <p:val>
                                            <p:fltVal val="0"/>
                                          </p:val>
                                        </p:tav>
                                        <p:tav tm="100000">
                                          <p:val>
                                            <p:strVal val="#ppt_h"/>
                                          </p:val>
                                        </p:tav>
                                      </p:tavLst>
                                    </p:anim>
                                    <p:animEffect transition="in" filter="fade">
                                      <p:cBhvr>
                                        <p:cTn id="14" dur="1000"/>
                                        <p:tgtEl>
                                          <p:spTgt spid="86041"/>
                                        </p:tgtEl>
                                      </p:cBhvr>
                                    </p:animEffect>
                                  </p:childTnLst>
                                </p:cTn>
                              </p:par>
                            </p:childTnLst>
                          </p:cTn>
                        </p:par>
                        <p:par>
                          <p:cTn id="15" fill="hold">
                            <p:stCondLst>
                              <p:cond delay="1000"/>
                            </p:stCondLst>
                            <p:childTnLst>
                              <p:par>
                                <p:cTn id="16" presetID="63" presetClass="path" presetSubtype="0" accel="50000" decel="50000" fill="hold" nodeType="afterEffect">
                                  <p:stCondLst>
                                    <p:cond delay="0"/>
                                  </p:stCondLst>
                                  <p:childTnLst>
                                    <p:animMotion origin="layout" path="M 2.77556E-17 4.44444E-6 L 0.39583 0.17777 " pathEditMode="relative" rAng="0" ptsTypes="AA">
                                      <p:cBhvr>
                                        <p:cTn id="17" dur="2000" fill="hold"/>
                                        <p:tgtEl>
                                          <p:spTgt spid="86042"/>
                                        </p:tgtEl>
                                        <p:attrNameLst>
                                          <p:attrName>ppt_x</p:attrName>
                                          <p:attrName>ppt_y</p:attrName>
                                        </p:attrNameLst>
                                      </p:cBhvr>
                                      <p:rCtr x="198" y="89"/>
                                    </p:animMotion>
                                  </p:childTnLst>
                                </p:cTn>
                              </p:par>
                              <p:par>
                                <p:cTn id="18" presetID="63" presetClass="path" presetSubtype="0" accel="50000" decel="50000" fill="hold" nodeType="withEffect">
                                  <p:stCondLst>
                                    <p:cond delay="0"/>
                                  </p:stCondLst>
                                  <p:childTnLst>
                                    <p:animMotion origin="layout" path="M 3.33333E-6 2.22222E-6 L 0.1875 0.15555 " pathEditMode="relative" rAng="0" ptsTypes="AA">
                                      <p:cBhvr>
                                        <p:cTn id="19" dur="2000" fill="hold"/>
                                        <p:tgtEl>
                                          <p:spTgt spid="86050"/>
                                        </p:tgtEl>
                                        <p:attrNameLst>
                                          <p:attrName>ppt_x</p:attrName>
                                          <p:attrName>ppt_y</p:attrName>
                                        </p:attrNameLst>
                                      </p:cBhvr>
                                      <p:rCtr x="94" y="78"/>
                                    </p:animMotion>
                                  </p:childTnLst>
                                </p:cTn>
                              </p:par>
                              <p:par>
                                <p:cTn id="20" presetID="10" presetClass="entr" presetSubtype="0" fill="hold" grpId="0" nodeType="withEffect">
                                  <p:stCondLst>
                                    <p:cond delay="0"/>
                                  </p:stCondLst>
                                  <p:childTnLst>
                                    <p:set>
                                      <p:cBhvr>
                                        <p:cTn id="21" dur="1" fill="hold">
                                          <p:stCondLst>
                                            <p:cond delay="0"/>
                                          </p:stCondLst>
                                        </p:cTn>
                                        <p:tgtEl>
                                          <p:spTgt spid="86048"/>
                                        </p:tgtEl>
                                        <p:attrNameLst>
                                          <p:attrName>style.visibility</p:attrName>
                                        </p:attrNameLst>
                                      </p:cBhvr>
                                      <p:to>
                                        <p:strVal val="visible"/>
                                      </p:to>
                                    </p:set>
                                    <p:animEffect transition="in" filter="fade">
                                      <p:cBhvr>
                                        <p:cTn id="22" dur="2000"/>
                                        <p:tgtEl>
                                          <p:spTgt spid="86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0" grpId="0"/>
      <p:bldP spid="86041" grpId="0"/>
      <p:bldP spid="860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Rectangle 24"/>
          <p:cNvSpPr>
            <a:spLocks noChangeArrowheads="1"/>
          </p:cNvSpPr>
          <p:nvPr/>
        </p:nvSpPr>
        <p:spPr bwMode="auto">
          <a:xfrm>
            <a:off x="387350" y="1041400"/>
            <a:ext cx="4413250" cy="3394075"/>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6387" name="Rectangle 3"/>
          <p:cNvSpPr>
            <a:spLocks noChangeArrowheads="1"/>
          </p:cNvSpPr>
          <p:nvPr/>
        </p:nvSpPr>
        <p:spPr bwMode="auto">
          <a:xfrm>
            <a:off x="4970463" y="2232025"/>
            <a:ext cx="3733800" cy="457200"/>
          </a:xfrm>
          <a:prstGeom prst="rect">
            <a:avLst/>
          </a:prstGeom>
          <a:solidFill>
            <a:schemeClr val="tx1"/>
          </a:solidFill>
          <a:ln w="9525">
            <a:noFill/>
            <a:miter lim="800000"/>
            <a:headEnd/>
            <a:tailEnd/>
          </a:ln>
          <a:effectLst/>
        </p:spPr>
        <p:txBody>
          <a:bodyPr wrap="none" anchor="ctr"/>
          <a:lstStyle/>
          <a:p>
            <a:endParaRPr lang="en-US"/>
          </a:p>
        </p:txBody>
      </p:sp>
      <p:pic>
        <p:nvPicPr>
          <p:cNvPr id="16388" name="Picture 4" descr="WaterMolecule"/>
          <p:cNvPicPr>
            <a:picLocks noChangeAspect="1" noChangeArrowheads="1"/>
          </p:cNvPicPr>
          <p:nvPr/>
        </p:nvPicPr>
        <p:blipFill>
          <a:blip r:embed="rId4" cstate="print"/>
          <a:srcRect/>
          <a:stretch>
            <a:fillRect/>
          </a:stretch>
        </p:blipFill>
        <p:spPr bwMode="auto">
          <a:xfrm>
            <a:off x="550863" y="1317625"/>
            <a:ext cx="3124200" cy="2724150"/>
          </a:xfrm>
          <a:prstGeom prst="rect">
            <a:avLst/>
          </a:prstGeom>
          <a:noFill/>
        </p:spPr>
      </p:pic>
      <p:pic>
        <p:nvPicPr>
          <p:cNvPr id="16390" name="Picture 6" descr="hydrogen"/>
          <p:cNvPicPr>
            <a:picLocks noChangeAspect="1" noChangeArrowheads="1"/>
          </p:cNvPicPr>
          <p:nvPr/>
        </p:nvPicPr>
        <p:blipFill>
          <a:blip r:embed="rId5" cstate="print"/>
          <a:srcRect/>
          <a:stretch>
            <a:fillRect/>
          </a:stretch>
        </p:blipFill>
        <p:spPr bwMode="auto">
          <a:xfrm>
            <a:off x="4970463" y="2613025"/>
            <a:ext cx="3733800" cy="2801938"/>
          </a:xfrm>
          <a:prstGeom prst="rect">
            <a:avLst/>
          </a:prstGeom>
          <a:noFill/>
        </p:spPr>
      </p:pic>
      <p:sp>
        <p:nvSpPr>
          <p:cNvPr id="16391" name="Text Box 7"/>
          <p:cNvSpPr txBox="1">
            <a:spLocks noChangeArrowheads="1"/>
          </p:cNvSpPr>
          <p:nvPr/>
        </p:nvSpPr>
        <p:spPr bwMode="auto">
          <a:xfrm>
            <a:off x="6265863" y="2994025"/>
            <a:ext cx="361950" cy="366713"/>
          </a:xfrm>
          <a:prstGeom prst="rect">
            <a:avLst/>
          </a:prstGeom>
          <a:noFill/>
          <a:ln w="9525">
            <a:noFill/>
            <a:miter lim="800000"/>
            <a:headEnd/>
            <a:tailEnd/>
          </a:ln>
          <a:effectLst/>
        </p:spPr>
        <p:txBody>
          <a:bodyPr wrap="none">
            <a:spAutoFit/>
          </a:bodyPr>
          <a:lstStyle/>
          <a:p>
            <a:r>
              <a:rPr lang="en-US" sz="1800">
                <a:solidFill>
                  <a:schemeClr val="bg2"/>
                </a:solidFill>
              </a:rPr>
              <a:t>O</a:t>
            </a:r>
          </a:p>
        </p:txBody>
      </p:sp>
      <p:sp>
        <p:nvSpPr>
          <p:cNvPr id="16392" name="Text Box 8"/>
          <p:cNvSpPr txBox="1">
            <a:spLocks noChangeArrowheads="1"/>
          </p:cNvSpPr>
          <p:nvPr/>
        </p:nvSpPr>
        <p:spPr bwMode="auto">
          <a:xfrm>
            <a:off x="5764213" y="4365625"/>
            <a:ext cx="349250" cy="366713"/>
          </a:xfrm>
          <a:prstGeom prst="rect">
            <a:avLst/>
          </a:prstGeom>
          <a:noFill/>
          <a:ln w="9525">
            <a:noFill/>
            <a:miter lim="800000"/>
            <a:headEnd/>
            <a:tailEnd/>
          </a:ln>
          <a:effectLst/>
        </p:spPr>
        <p:txBody>
          <a:bodyPr wrap="none">
            <a:spAutoFit/>
          </a:bodyPr>
          <a:lstStyle/>
          <a:p>
            <a:r>
              <a:rPr lang="en-US" sz="1800">
                <a:solidFill>
                  <a:schemeClr val="bg2"/>
                </a:solidFill>
              </a:rPr>
              <a:t>H</a:t>
            </a:r>
          </a:p>
        </p:txBody>
      </p:sp>
      <p:sp>
        <p:nvSpPr>
          <p:cNvPr id="16393" name="Text Box 9"/>
          <p:cNvSpPr txBox="1">
            <a:spLocks noChangeArrowheads="1"/>
          </p:cNvSpPr>
          <p:nvPr/>
        </p:nvSpPr>
        <p:spPr bwMode="auto">
          <a:xfrm>
            <a:off x="7669213" y="3375025"/>
            <a:ext cx="349250" cy="366713"/>
          </a:xfrm>
          <a:prstGeom prst="rect">
            <a:avLst/>
          </a:prstGeom>
          <a:noFill/>
          <a:ln w="9525">
            <a:noFill/>
            <a:miter lim="800000"/>
            <a:headEnd/>
            <a:tailEnd/>
          </a:ln>
          <a:effectLst/>
        </p:spPr>
        <p:txBody>
          <a:bodyPr wrap="none">
            <a:spAutoFit/>
          </a:bodyPr>
          <a:lstStyle/>
          <a:p>
            <a:r>
              <a:rPr lang="en-US" sz="1800">
                <a:solidFill>
                  <a:schemeClr val="bg2"/>
                </a:solidFill>
              </a:rPr>
              <a:t>H</a:t>
            </a:r>
          </a:p>
        </p:txBody>
      </p:sp>
      <p:sp>
        <p:nvSpPr>
          <p:cNvPr id="16405" name="Text Box 21"/>
          <p:cNvSpPr txBox="1">
            <a:spLocks noChangeArrowheads="1"/>
          </p:cNvSpPr>
          <p:nvPr/>
        </p:nvSpPr>
        <p:spPr bwMode="auto">
          <a:xfrm>
            <a:off x="5516563" y="712788"/>
            <a:ext cx="2659062" cy="519112"/>
          </a:xfrm>
          <a:prstGeom prst="rect">
            <a:avLst/>
          </a:prstGeom>
          <a:noFill/>
          <a:ln w="9525">
            <a:noFill/>
            <a:miter lim="800000"/>
            <a:headEnd/>
            <a:tailEnd/>
          </a:ln>
          <a:effectLst/>
        </p:spPr>
        <p:txBody>
          <a:bodyPr wrap="none">
            <a:spAutoFit/>
          </a:bodyPr>
          <a:lstStyle/>
          <a:p>
            <a:r>
              <a:rPr lang="en-US" sz="2800" u="sng"/>
              <a:t>Water Molecule</a:t>
            </a:r>
          </a:p>
        </p:txBody>
      </p:sp>
      <p:sp>
        <p:nvSpPr>
          <p:cNvPr id="16407" name="Text Box 23"/>
          <p:cNvSpPr txBox="1">
            <a:spLocks noChangeArrowheads="1"/>
          </p:cNvSpPr>
          <p:nvPr/>
        </p:nvSpPr>
        <p:spPr bwMode="auto">
          <a:xfrm>
            <a:off x="2452688" y="4940300"/>
            <a:ext cx="717550" cy="914400"/>
          </a:xfrm>
          <a:prstGeom prst="rect">
            <a:avLst/>
          </a:prstGeom>
          <a:noFill/>
          <a:ln w="9525">
            <a:noFill/>
            <a:miter lim="800000"/>
            <a:headEnd/>
            <a:tailEnd/>
          </a:ln>
          <a:effectLst/>
        </p:spPr>
        <p:txBody>
          <a:bodyPr wrap="none">
            <a:spAutoFit/>
          </a:bodyPr>
          <a:lstStyle/>
          <a:p>
            <a:r>
              <a:rPr lang="en-US" sz="5400">
                <a:solidFill>
                  <a:srgbClr val="FFFF00"/>
                </a:solidFill>
              </a:rPr>
              <a:t>O</a:t>
            </a:r>
          </a:p>
        </p:txBody>
      </p:sp>
      <p:sp>
        <p:nvSpPr>
          <p:cNvPr id="16409" name="Text Box 25"/>
          <p:cNvSpPr txBox="1">
            <a:spLocks noChangeArrowheads="1"/>
          </p:cNvSpPr>
          <p:nvPr/>
        </p:nvSpPr>
        <p:spPr bwMode="auto">
          <a:xfrm>
            <a:off x="2879725" y="1689100"/>
            <a:ext cx="1911350" cy="366713"/>
          </a:xfrm>
          <a:prstGeom prst="rect">
            <a:avLst/>
          </a:prstGeom>
          <a:noFill/>
          <a:ln w="9525">
            <a:noFill/>
            <a:miter lim="800000"/>
            <a:headEnd/>
            <a:tailEnd/>
          </a:ln>
          <a:effectLst/>
        </p:spPr>
        <p:txBody>
          <a:bodyPr wrap="none">
            <a:spAutoFit/>
          </a:bodyPr>
          <a:lstStyle/>
          <a:p>
            <a:r>
              <a:rPr lang="en-US" sz="1800">
                <a:solidFill>
                  <a:schemeClr val="bg1"/>
                </a:solidFill>
              </a:rPr>
              <a:t>Shared electrons</a:t>
            </a:r>
          </a:p>
        </p:txBody>
      </p:sp>
      <p:sp>
        <p:nvSpPr>
          <p:cNvPr id="16410" name="Line 26"/>
          <p:cNvSpPr>
            <a:spLocks noChangeShapeType="1"/>
          </p:cNvSpPr>
          <p:nvPr/>
        </p:nvSpPr>
        <p:spPr bwMode="auto">
          <a:xfrm flipH="1">
            <a:off x="2884488" y="2062163"/>
            <a:ext cx="860425" cy="755650"/>
          </a:xfrm>
          <a:prstGeom prst="line">
            <a:avLst/>
          </a:prstGeom>
          <a:noFill/>
          <a:ln w="9525">
            <a:solidFill>
              <a:schemeClr val="bg2"/>
            </a:solidFill>
            <a:round/>
            <a:headEnd/>
            <a:tailEnd type="triangle" w="med" len="med"/>
          </a:ln>
          <a:effectLst/>
        </p:spPr>
        <p:txBody>
          <a:bodyPr/>
          <a:lstStyle/>
          <a:p>
            <a:endParaRPr lang="en-US"/>
          </a:p>
        </p:txBody>
      </p:sp>
      <p:sp>
        <p:nvSpPr>
          <p:cNvPr id="16411" name="Line 27"/>
          <p:cNvSpPr>
            <a:spLocks noChangeShapeType="1"/>
          </p:cNvSpPr>
          <p:nvPr/>
        </p:nvSpPr>
        <p:spPr bwMode="auto">
          <a:xfrm flipH="1">
            <a:off x="1582738" y="2044700"/>
            <a:ext cx="2092325" cy="1001713"/>
          </a:xfrm>
          <a:prstGeom prst="line">
            <a:avLst/>
          </a:prstGeom>
          <a:noFill/>
          <a:ln w="9525">
            <a:solidFill>
              <a:schemeClr val="bg2"/>
            </a:solidFill>
            <a:round/>
            <a:headEnd/>
            <a:tailEnd type="triangle" w="med" len="med"/>
          </a:ln>
          <a:effectLst/>
        </p:spPr>
        <p:txBody>
          <a:bodyPr/>
          <a:lstStyle/>
          <a:p>
            <a:endParaRPr lang="en-US"/>
          </a:p>
        </p:txBody>
      </p:sp>
      <p:sp>
        <p:nvSpPr>
          <p:cNvPr id="16412" name="Text Box 28"/>
          <p:cNvSpPr txBox="1">
            <a:spLocks noChangeArrowheads="1"/>
          </p:cNvSpPr>
          <p:nvPr/>
        </p:nvSpPr>
        <p:spPr bwMode="auto">
          <a:xfrm>
            <a:off x="7010400" y="2327275"/>
            <a:ext cx="1619250" cy="581025"/>
          </a:xfrm>
          <a:prstGeom prst="rect">
            <a:avLst/>
          </a:prstGeom>
          <a:noFill/>
          <a:ln w="9525">
            <a:noFill/>
            <a:miter lim="800000"/>
            <a:headEnd/>
            <a:tailEnd/>
          </a:ln>
          <a:effectLst/>
        </p:spPr>
        <p:txBody>
          <a:bodyPr wrap="none">
            <a:spAutoFit/>
          </a:bodyPr>
          <a:lstStyle/>
          <a:p>
            <a:r>
              <a:rPr lang="en-US" sz="1600">
                <a:solidFill>
                  <a:schemeClr val="bg1"/>
                </a:solidFill>
              </a:rPr>
              <a:t>Bond of shared </a:t>
            </a:r>
          </a:p>
          <a:p>
            <a:r>
              <a:rPr lang="en-US" sz="1600">
                <a:solidFill>
                  <a:schemeClr val="bg1"/>
                </a:solidFill>
              </a:rPr>
              <a:t>electrons</a:t>
            </a:r>
          </a:p>
        </p:txBody>
      </p:sp>
      <p:sp>
        <p:nvSpPr>
          <p:cNvPr id="16413" name="Line 29"/>
          <p:cNvSpPr>
            <a:spLocks noChangeShapeType="1"/>
          </p:cNvSpPr>
          <p:nvPr/>
        </p:nvSpPr>
        <p:spPr bwMode="auto">
          <a:xfrm flipH="1">
            <a:off x="7280275" y="2889250"/>
            <a:ext cx="176213" cy="368300"/>
          </a:xfrm>
          <a:prstGeom prst="line">
            <a:avLst/>
          </a:prstGeom>
          <a:noFill/>
          <a:ln w="9525">
            <a:solidFill>
              <a:schemeClr val="bg2"/>
            </a:solidFill>
            <a:round/>
            <a:headEnd/>
            <a:tailEnd type="triangle" w="med" len="med"/>
          </a:ln>
          <a:effectLst/>
        </p:spPr>
        <p:txBody>
          <a:bodyPr/>
          <a:lstStyle/>
          <a:p>
            <a:endParaRPr lang="en-US"/>
          </a:p>
        </p:txBody>
      </p:sp>
      <p:sp>
        <p:nvSpPr>
          <p:cNvPr id="16414" name="Rectangle 30"/>
          <p:cNvSpPr>
            <a:spLocks noChangeArrowheads="1"/>
          </p:cNvSpPr>
          <p:nvPr/>
        </p:nvSpPr>
        <p:spPr bwMode="auto">
          <a:xfrm>
            <a:off x="2520950" y="5943600"/>
            <a:ext cx="477838" cy="579438"/>
          </a:xfrm>
          <a:prstGeom prst="rect">
            <a:avLst/>
          </a:prstGeom>
          <a:noFill/>
          <a:ln w="9525">
            <a:noFill/>
            <a:miter lim="800000"/>
            <a:headEnd/>
            <a:tailEnd/>
          </a:ln>
          <a:effectLst/>
        </p:spPr>
        <p:txBody>
          <a:bodyPr wrap="none">
            <a:spAutoFit/>
          </a:bodyPr>
          <a:lstStyle/>
          <a:p>
            <a:r>
              <a:rPr lang="en-US">
                <a:solidFill>
                  <a:srgbClr val="FFFF00"/>
                </a:solidFill>
              </a:rPr>
              <a:t>H</a:t>
            </a:r>
          </a:p>
        </p:txBody>
      </p:sp>
      <p:sp>
        <p:nvSpPr>
          <p:cNvPr id="16415" name="Rectangle 31"/>
          <p:cNvSpPr>
            <a:spLocks noChangeArrowheads="1"/>
          </p:cNvSpPr>
          <p:nvPr/>
        </p:nvSpPr>
        <p:spPr bwMode="auto">
          <a:xfrm>
            <a:off x="3332163" y="5110163"/>
            <a:ext cx="477837" cy="579437"/>
          </a:xfrm>
          <a:prstGeom prst="rect">
            <a:avLst/>
          </a:prstGeom>
          <a:noFill/>
          <a:ln w="9525">
            <a:noFill/>
            <a:miter lim="800000"/>
            <a:headEnd/>
            <a:tailEnd/>
          </a:ln>
          <a:effectLst/>
        </p:spPr>
        <p:txBody>
          <a:bodyPr wrap="none">
            <a:spAutoFit/>
          </a:bodyPr>
          <a:lstStyle/>
          <a:p>
            <a:r>
              <a:rPr lang="en-US">
                <a:solidFill>
                  <a:srgbClr val="FFFF00"/>
                </a:solidFill>
              </a:rPr>
              <a:t>H</a:t>
            </a:r>
          </a:p>
        </p:txBody>
      </p:sp>
      <p:sp>
        <p:nvSpPr>
          <p:cNvPr id="16416" name="Oval 32"/>
          <p:cNvSpPr>
            <a:spLocks noChangeArrowheads="1"/>
          </p:cNvSpPr>
          <p:nvPr/>
        </p:nvSpPr>
        <p:spPr bwMode="auto">
          <a:xfrm>
            <a:off x="3182938" y="5291138"/>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17" name="Oval 33"/>
          <p:cNvSpPr>
            <a:spLocks noChangeArrowheads="1"/>
          </p:cNvSpPr>
          <p:nvPr/>
        </p:nvSpPr>
        <p:spPr bwMode="auto">
          <a:xfrm>
            <a:off x="3178175" y="5443538"/>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18" name="Oval 34"/>
          <p:cNvSpPr>
            <a:spLocks noChangeArrowheads="1"/>
          </p:cNvSpPr>
          <p:nvPr/>
        </p:nvSpPr>
        <p:spPr bwMode="auto">
          <a:xfrm>
            <a:off x="2632075" y="5778500"/>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19" name="Oval 35"/>
          <p:cNvSpPr>
            <a:spLocks noChangeArrowheads="1"/>
          </p:cNvSpPr>
          <p:nvPr/>
        </p:nvSpPr>
        <p:spPr bwMode="auto">
          <a:xfrm>
            <a:off x="2825750" y="5778500"/>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20" name="Oval 36"/>
          <p:cNvSpPr>
            <a:spLocks noChangeArrowheads="1"/>
          </p:cNvSpPr>
          <p:nvPr/>
        </p:nvSpPr>
        <p:spPr bwMode="auto">
          <a:xfrm>
            <a:off x="2697163" y="4964113"/>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21" name="Oval 37"/>
          <p:cNvSpPr>
            <a:spLocks noChangeArrowheads="1"/>
          </p:cNvSpPr>
          <p:nvPr/>
        </p:nvSpPr>
        <p:spPr bwMode="auto">
          <a:xfrm>
            <a:off x="2890838" y="4964113"/>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22" name="Oval 38"/>
          <p:cNvSpPr>
            <a:spLocks noChangeArrowheads="1"/>
          </p:cNvSpPr>
          <p:nvPr/>
        </p:nvSpPr>
        <p:spPr bwMode="auto">
          <a:xfrm>
            <a:off x="2333625" y="5267325"/>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23" name="Oval 39"/>
          <p:cNvSpPr>
            <a:spLocks noChangeArrowheads="1"/>
          </p:cNvSpPr>
          <p:nvPr/>
        </p:nvSpPr>
        <p:spPr bwMode="auto">
          <a:xfrm>
            <a:off x="2328863" y="5419725"/>
            <a:ext cx="104775" cy="889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16427" name="Group 43"/>
          <p:cNvGrpSpPr>
            <a:grpSpLocks/>
          </p:cNvGrpSpPr>
          <p:nvPr/>
        </p:nvGrpSpPr>
        <p:grpSpPr bwMode="auto">
          <a:xfrm>
            <a:off x="3024188" y="5627688"/>
            <a:ext cx="2505075" cy="747712"/>
            <a:chOff x="1905" y="3545"/>
            <a:chExt cx="1578" cy="471"/>
          </a:xfrm>
        </p:grpSpPr>
        <p:sp>
          <p:nvSpPr>
            <p:cNvPr id="16424" name="Text Box 40"/>
            <p:cNvSpPr txBox="1">
              <a:spLocks noChangeArrowheads="1"/>
            </p:cNvSpPr>
            <p:nvPr/>
          </p:nvSpPr>
          <p:spPr bwMode="auto">
            <a:xfrm>
              <a:off x="2279" y="3785"/>
              <a:ext cx="1204" cy="231"/>
            </a:xfrm>
            <a:prstGeom prst="rect">
              <a:avLst/>
            </a:prstGeom>
            <a:noFill/>
            <a:ln w="9525">
              <a:noFill/>
              <a:miter lim="800000"/>
              <a:headEnd/>
              <a:tailEnd/>
            </a:ln>
            <a:effectLst/>
          </p:spPr>
          <p:txBody>
            <a:bodyPr wrap="none">
              <a:spAutoFit/>
            </a:bodyPr>
            <a:lstStyle/>
            <a:p>
              <a:r>
                <a:rPr lang="en-US" sz="1800"/>
                <a:t>Shared electrons</a:t>
              </a:r>
            </a:p>
          </p:txBody>
        </p:sp>
        <p:sp>
          <p:nvSpPr>
            <p:cNvPr id="16425" name="Line 41"/>
            <p:cNvSpPr>
              <a:spLocks noChangeShapeType="1"/>
            </p:cNvSpPr>
            <p:nvPr/>
          </p:nvSpPr>
          <p:spPr bwMode="auto">
            <a:xfrm flipH="1" flipV="1">
              <a:off x="2094" y="3545"/>
              <a:ext cx="177" cy="243"/>
            </a:xfrm>
            <a:prstGeom prst="line">
              <a:avLst/>
            </a:prstGeom>
            <a:noFill/>
            <a:ln w="9525">
              <a:solidFill>
                <a:schemeClr val="tx1"/>
              </a:solidFill>
              <a:round/>
              <a:headEnd/>
              <a:tailEnd type="triangle" w="med" len="med"/>
            </a:ln>
            <a:effectLst/>
          </p:spPr>
          <p:txBody>
            <a:bodyPr/>
            <a:lstStyle/>
            <a:p>
              <a:endParaRPr lang="en-US"/>
            </a:p>
          </p:txBody>
        </p:sp>
        <p:sp>
          <p:nvSpPr>
            <p:cNvPr id="16426" name="Line 42"/>
            <p:cNvSpPr>
              <a:spLocks noChangeShapeType="1"/>
            </p:cNvSpPr>
            <p:nvPr/>
          </p:nvSpPr>
          <p:spPr bwMode="auto">
            <a:xfrm flipH="1" flipV="1">
              <a:off x="1905" y="3700"/>
              <a:ext cx="277" cy="88"/>
            </a:xfrm>
            <a:prstGeom prst="line">
              <a:avLst/>
            </a:prstGeom>
            <a:noFill/>
            <a:ln w="9525">
              <a:solidFill>
                <a:schemeClr val="tx1"/>
              </a:solidFill>
              <a:round/>
              <a:headEnd/>
              <a:tailEnd type="triangle" w="med" len="med"/>
            </a:ln>
            <a:effectLst/>
          </p:spPr>
          <p:txBody>
            <a:bodyP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animEffect transition="in" filter="fade">
                                      <p:cBhvr>
                                        <p:cTn id="7" dur="2000"/>
                                        <p:tgtEl>
                                          <p:spTgt spid="16409"/>
                                        </p:tgtEl>
                                      </p:cBhvr>
                                    </p:animEffect>
                                  </p:childTnLst>
                                </p:cTn>
                              </p:par>
                              <p:par>
                                <p:cTn id="8" presetID="10" presetClass="entr" presetSubtype="0" fill="hold" nodeType="withEffect">
                                  <p:stCondLst>
                                    <p:cond delay="0"/>
                                  </p:stCondLst>
                                  <p:childTnLst>
                                    <p:set>
                                      <p:cBhvr>
                                        <p:cTn id="9" dur="1" fill="hold">
                                          <p:stCondLst>
                                            <p:cond delay="0"/>
                                          </p:stCondLst>
                                        </p:cTn>
                                        <p:tgtEl>
                                          <p:spTgt spid="16427"/>
                                        </p:tgtEl>
                                        <p:attrNameLst>
                                          <p:attrName>style.visibility</p:attrName>
                                        </p:attrNameLst>
                                      </p:cBhvr>
                                      <p:to>
                                        <p:strVal val="visible"/>
                                      </p:to>
                                    </p:set>
                                    <p:animEffect transition="in" filter="fade">
                                      <p:cBhvr>
                                        <p:cTn id="10" dur="2000"/>
                                        <p:tgtEl>
                                          <p:spTgt spid="164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10"/>
                                        </p:tgtEl>
                                        <p:attrNameLst>
                                          <p:attrName>style.visibility</p:attrName>
                                        </p:attrNameLst>
                                      </p:cBhvr>
                                      <p:to>
                                        <p:strVal val="visible"/>
                                      </p:to>
                                    </p:set>
                                    <p:animEffect transition="in" filter="fade">
                                      <p:cBhvr>
                                        <p:cTn id="13" dur="2000"/>
                                        <p:tgtEl>
                                          <p:spTgt spid="164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411"/>
                                        </p:tgtEl>
                                        <p:attrNameLst>
                                          <p:attrName>style.visibility</p:attrName>
                                        </p:attrNameLst>
                                      </p:cBhvr>
                                      <p:to>
                                        <p:strVal val="visible"/>
                                      </p:to>
                                    </p:set>
                                    <p:animEffect transition="in" filter="fade">
                                      <p:cBhvr>
                                        <p:cTn id="16" dur="2000"/>
                                        <p:tgtEl>
                                          <p:spTgt spid="164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412"/>
                                        </p:tgtEl>
                                        <p:attrNameLst>
                                          <p:attrName>style.visibility</p:attrName>
                                        </p:attrNameLst>
                                      </p:cBhvr>
                                      <p:to>
                                        <p:strVal val="visible"/>
                                      </p:to>
                                    </p:set>
                                    <p:animEffect transition="in" filter="fade">
                                      <p:cBhvr>
                                        <p:cTn id="19" dur="2000"/>
                                        <p:tgtEl>
                                          <p:spTgt spid="164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413"/>
                                        </p:tgtEl>
                                        <p:attrNameLst>
                                          <p:attrName>style.visibility</p:attrName>
                                        </p:attrNameLst>
                                      </p:cBhvr>
                                      <p:to>
                                        <p:strVal val="visible"/>
                                      </p:to>
                                    </p:set>
                                    <p:animEffect transition="in" filter="fade">
                                      <p:cBhvr>
                                        <p:cTn id="22" dur="20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p:bldP spid="16410" grpId="0" animBg="1"/>
      <p:bldP spid="16411" grpId="0" animBg="1"/>
      <p:bldP spid="16412" grpId="0"/>
      <p:bldP spid="164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74851" y="1034161"/>
            <a:ext cx="6736461" cy="579438"/>
          </a:xfrm>
          <a:prstGeom prst="rect">
            <a:avLst/>
          </a:prstGeom>
          <a:noFill/>
          <a:ln w="9525">
            <a:noFill/>
            <a:miter lim="800000"/>
            <a:headEnd/>
            <a:tailEnd/>
          </a:ln>
          <a:effectLst/>
        </p:spPr>
        <p:txBody>
          <a:bodyPr wrap="square">
            <a:spAutoFit/>
          </a:bodyPr>
          <a:lstStyle/>
          <a:p>
            <a:r>
              <a:rPr lang="en-US" dirty="0"/>
              <a:t>Water is Unbalanced by Oxygen</a:t>
            </a:r>
          </a:p>
        </p:txBody>
      </p:sp>
      <p:pic>
        <p:nvPicPr>
          <p:cNvPr id="18437" name="Picture 5" descr="ed00214_"/>
          <p:cNvPicPr>
            <a:picLocks noChangeAspect="1" noChangeArrowheads="1"/>
          </p:cNvPicPr>
          <p:nvPr/>
        </p:nvPicPr>
        <p:blipFill>
          <a:blip r:embed="rId3" cstate="print"/>
          <a:srcRect/>
          <a:stretch>
            <a:fillRect/>
          </a:stretch>
        </p:blipFill>
        <p:spPr bwMode="auto">
          <a:xfrm>
            <a:off x="3565589" y="2874074"/>
            <a:ext cx="1330325" cy="1330325"/>
          </a:xfrm>
          <a:prstGeom prst="rect">
            <a:avLst/>
          </a:prstGeom>
          <a:noFill/>
        </p:spPr>
      </p:pic>
      <p:pic>
        <p:nvPicPr>
          <p:cNvPr id="18438" name="Picture 6" descr="ed00214_"/>
          <p:cNvPicPr>
            <a:picLocks noChangeAspect="1" noChangeArrowheads="1"/>
          </p:cNvPicPr>
          <p:nvPr/>
        </p:nvPicPr>
        <p:blipFill>
          <a:blip r:embed="rId4" cstate="print"/>
          <a:srcRect/>
          <a:stretch>
            <a:fillRect/>
          </a:stretch>
        </p:blipFill>
        <p:spPr bwMode="auto">
          <a:xfrm>
            <a:off x="3017901" y="2270824"/>
            <a:ext cx="801688" cy="801687"/>
          </a:xfrm>
          <a:prstGeom prst="rect">
            <a:avLst/>
          </a:prstGeom>
          <a:noFill/>
        </p:spPr>
      </p:pic>
      <p:pic>
        <p:nvPicPr>
          <p:cNvPr id="18439" name="Picture 7" descr="ed00214_"/>
          <p:cNvPicPr>
            <a:picLocks noChangeAspect="1" noChangeArrowheads="1"/>
          </p:cNvPicPr>
          <p:nvPr/>
        </p:nvPicPr>
        <p:blipFill>
          <a:blip r:embed="rId5" cstate="print"/>
          <a:srcRect/>
          <a:stretch>
            <a:fillRect/>
          </a:stretch>
        </p:blipFill>
        <p:spPr bwMode="auto">
          <a:xfrm>
            <a:off x="4680014" y="2280349"/>
            <a:ext cx="801687" cy="801687"/>
          </a:xfrm>
          <a:prstGeom prst="rect">
            <a:avLst/>
          </a:prstGeom>
          <a:noFill/>
        </p:spPr>
      </p:pic>
      <p:sp>
        <p:nvSpPr>
          <p:cNvPr id="18440" name="Text Box 8"/>
          <p:cNvSpPr txBox="1">
            <a:spLocks noChangeArrowheads="1"/>
          </p:cNvSpPr>
          <p:nvPr/>
        </p:nvSpPr>
        <p:spPr bwMode="auto">
          <a:xfrm>
            <a:off x="3144901" y="2369249"/>
            <a:ext cx="477838" cy="579437"/>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18441" name="Text Box 9"/>
          <p:cNvSpPr txBox="1">
            <a:spLocks noChangeArrowheads="1"/>
          </p:cNvSpPr>
          <p:nvPr/>
        </p:nvSpPr>
        <p:spPr bwMode="auto">
          <a:xfrm>
            <a:off x="4808601" y="2345436"/>
            <a:ext cx="477838" cy="579438"/>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18442" name="Text Box 10"/>
          <p:cNvSpPr txBox="1">
            <a:spLocks noChangeArrowheads="1"/>
          </p:cNvSpPr>
          <p:nvPr/>
        </p:nvSpPr>
        <p:spPr bwMode="auto">
          <a:xfrm>
            <a:off x="3948176" y="3259836"/>
            <a:ext cx="500063" cy="579438"/>
          </a:xfrm>
          <a:prstGeom prst="rect">
            <a:avLst/>
          </a:prstGeom>
          <a:noFill/>
          <a:ln w="9525">
            <a:noFill/>
            <a:miter lim="800000"/>
            <a:headEnd/>
            <a:tailEnd/>
          </a:ln>
          <a:effectLst/>
        </p:spPr>
        <p:txBody>
          <a:bodyPr wrap="none">
            <a:spAutoFit/>
          </a:bodyPr>
          <a:lstStyle/>
          <a:p>
            <a:r>
              <a:rPr lang="en-US">
                <a:solidFill>
                  <a:schemeClr val="bg1"/>
                </a:solidFill>
              </a:rPr>
              <a:t>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577975" y="509588"/>
            <a:ext cx="6340729" cy="579437"/>
          </a:xfrm>
          <a:prstGeom prst="rect">
            <a:avLst/>
          </a:prstGeom>
          <a:noFill/>
          <a:ln w="9525" algn="ctr">
            <a:noFill/>
            <a:miter lim="800000"/>
            <a:headEnd/>
            <a:tailEnd/>
          </a:ln>
          <a:effectLst/>
        </p:spPr>
        <p:txBody>
          <a:bodyPr wrap="square">
            <a:spAutoFit/>
          </a:bodyPr>
          <a:lstStyle/>
          <a:p>
            <a:r>
              <a:rPr lang="en-US" b="1" u="sng"/>
              <a:t>Oxygen is “Electron Greedy”</a:t>
            </a:r>
          </a:p>
        </p:txBody>
      </p:sp>
      <p:sp>
        <p:nvSpPr>
          <p:cNvPr id="88067" name="Oval 3"/>
          <p:cNvSpPr>
            <a:spLocks noChangeArrowheads="1"/>
          </p:cNvSpPr>
          <p:nvPr/>
        </p:nvSpPr>
        <p:spPr bwMode="auto">
          <a:xfrm>
            <a:off x="6172200" y="2833688"/>
            <a:ext cx="1752600" cy="1752600"/>
          </a:xfrm>
          <a:prstGeom prst="ellipse">
            <a:avLst/>
          </a:prstGeom>
          <a:solidFill>
            <a:srgbClr val="0000FF"/>
          </a:solidFill>
          <a:ln w="9525" algn="ctr">
            <a:solidFill>
              <a:schemeClr val="tx1"/>
            </a:solidFill>
            <a:round/>
            <a:headEnd/>
            <a:tailEnd/>
          </a:ln>
          <a:effectLst/>
        </p:spPr>
        <p:txBody>
          <a:bodyPr wrap="none" anchor="ctr">
            <a:spAutoFit/>
          </a:bodyPr>
          <a:lstStyle/>
          <a:p>
            <a:endParaRPr lang="en-US"/>
          </a:p>
        </p:txBody>
      </p:sp>
      <p:sp>
        <p:nvSpPr>
          <p:cNvPr id="88068" name="Text Box 4"/>
          <p:cNvSpPr txBox="1">
            <a:spLocks noChangeArrowheads="1"/>
          </p:cNvSpPr>
          <p:nvPr/>
        </p:nvSpPr>
        <p:spPr bwMode="auto">
          <a:xfrm>
            <a:off x="6781800" y="3290888"/>
            <a:ext cx="619125" cy="762000"/>
          </a:xfrm>
          <a:prstGeom prst="rect">
            <a:avLst/>
          </a:prstGeom>
          <a:noFill/>
          <a:ln w="9525" algn="ctr">
            <a:noFill/>
            <a:miter lim="800000"/>
            <a:headEnd/>
            <a:tailEnd/>
          </a:ln>
          <a:effectLst/>
        </p:spPr>
        <p:txBody>
          <a:bodyPr wrap="none">
            <a:spAutoFit/>
          </a:bodyPr>
          <a:lstStyle/>
          <a:p>
            <a:r>
              <a:rPr lang="en-US" sz="4400" b="1">
                <a:solidFill>
                  <a:srgbClr val="FFFF66"/>
                </a:solidFill>
              </a:rPr>
              <a:t>O</a:t>
            </a:r>
          </a:p>
        </p:txBody>
      </p:sp>
      <p:sp>
        <p:nvSpPr>
          <p:cNvPr id="88069" name="Oval 5"/>
          <p:cNvSpPr>
            <a:spLocks noChangeArrowheads="1"/>
          </p:cNvSpPr>
          <p:nvPr/>
        </p:nvSpPr>
        <p:spPr bwMode="auto">
          <a:xfrm>
            <a:off x="1066800" y="2895600"/>
            <a:ext cx="1676400" cy="1524000"/>
          </a:xfrm>
          <a:prstGeom prst="ellipse">
            <a:avLst/>
          </a:prstGeom>
          <a:solidFill>
            <a:srgbClr val="008000"/>
          </a:solidFill>
          <a:ln w="9525" algn="ctr">
            <a:solidFill>
              <a:schemeClr val="tx1"/>
            </a:solidFill>
            <a:round/>
            <a:headEnd/>
            <a:tailEnd/>
          </a:ln>
          <a:effectLst/>
        </p:spPr>
        <p:txBody>
          <a:bodyPr anchor="ctr">
            <a:spAutoFit/>
          </a:bodyPr>
          <a:lstStyle/>
          <a:p>
            <a:endParaRPr lang="en-US"/>
          </a:p>
        </p:txBody>
      </p:sp>
      <p:sp>
        <p:nvSpPr>
          <p:cNvPr id="88070" name="Text Box 6"/>
          <p:cNvSpPr txBox="1">
            <a:spLocks noChangeArrowheads="1"/>
          </p:cNvSpPr>
          <p:nvPr/>
        </p:nvSpPr>
        <p:spPr bwMode="auto">
          <a:xfrm>
            <a:off x="1600200" y="3352800"/>
            <a:ext cx="477838" cy="579438"/>
          </a:xfrm>
          <a:prstGeom prst="rect">
            <a:avLst/>
          </a:prstGeom>
          <a:noFill/>
          <a:ln w="9525" algn="ctr">
            <a:noFill/>
            <a:miter lim="800000"/>
            <a:headEnd/>
            <a:tailEnd/>
          </a:ln>
          <a:effectLst/>
        </p:spPr>
        <p:txBody>
          <a:bodyPr wrap="none">
            <a:spAutoFit/>
          </a:bodyPr>
          <a:lstStyle/>
          <a:p>
            <a:r>
              <a:rPr lang="en-US" b="1">
                <a:solidFill>
                  <a:schemeClr val="bg1"/>
                </a:solidFill>
              </a:rPr>
              <a:t>H</a:t>
            </a:r>
          </a:p>
        </p:txBody>
      </p:sp>
      <p:grpSp>
        <p:nvGrpSpPr>
          <p:cNvPr id="88071" name="Group 7"/>
          <p:cNvGrpSpPr>
            <a:grpSpLocks/>
          </p:cNvGrpSpPr>
          <p:nvPr/>
        </p:nvGrpSpPr>
        <p:grpSpPr bwMode="auto">
          <a:xfrm>
            <a:off x="4114800" y="2362200"/>
            <a:ext cx="381000" cy="2805113"/>
            <a:chOff x="2592" y="1488"/>
            <a:chExt cx="240" cy="1767"/>
          </a:xfrm>
        </p:grpSpPr>
        <p:grpSp>
          <p:nvGrpSpPr>
            <p:cNvPr id="88072" name="Group 8"/>
            <p:cNvGrpSpPr>
              <a:grpSpLocks/>
            </p:cNvGrpSpPr>
            <p:nvPr/>
          </p:nvGrpSpPr>
          <p:grpSpPr bwMode="auto">
            <a:xfrm>
              <a:off x="2592" y="1776"/>
              <a:ext cx="240" cy="375"/>
              <a:chOff x="3552" y="2841"/>
              <a:chExt cx="240" cy="375"/>
            </a:xfrm>
          </p:grpSpPr>
          <p:sp>
            <p:nvSpPr>
              <p:cNvPr id="88073" name="Oval 9"/>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74" name="Text Box 10"/>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8075" name="Group 11"/>
            <p:cNvGrpSpPr>
              <a:grpSpLocks/>
            </p:cNvGrpSpPr>
            <p:nvPr/>
          </p:nvGrpSpPr>
          <p:grpSpPr bwMode="auto">
            <a:xfrm>
              <a:off x="2592" y="2025"/>
              <a:ext cx="240" cy="375"/>
              <a:chOff x="3552" y="2841"/>
              <a:chExt cx="240" cy="375"/>
            </a:xfrm>
          </p:grpSpPr>
          <p:sp>
            <p:nvSpPr>
              <p:cNvPr id="88076" name="Oval 12"/>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77" name="Text Box 13"/>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8078" name="Group 14"/>
            <p:cNvGrpSpPr>
              <a:grpSpLocks/>
            </p:cNvGrpSpPr>
            <p:nvPr/>
          </p:nvGrpSpPr>
          <p:grpSpPr bwMode="auto">
            <a:xfrm>
              <a:off x="2592" y="2313"/>
              <a:ext cx="240" cy="375"/>
              <a:chOff x="3552" y="2841"/>
              <a:chExt cx="240" cy="375"/>
            </a:xfrm>
          </p:grpSpPr>
          <p:sp>
            <p:nvSpPr>
              <p:cNvPr id="88079" name="Oval 15"/>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80" name="Text Box 16"/>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8081" name="Group 17"/>
            <p:cNvGrpSpPr>
              <a:grpSpLocks/>
            </p:cNvGrpSpPr>
            <p:nvPr/>
          </p:nvGrpSpPr>
          <p:grpSpPr bwMode="auto">
            <a:xfrm>
              <a:off x="2592" y="2601"/>
              <a:ext cx="240" cy="375"/>
              <a:chOff x="3552" y="2841"/>
              <a:chExt cx="240" cy="375"/>
            </a:xfrm>
          </p:grpSpPr>
          <p:sp>
            <p:nvSpPr>
              <p:cNvPr id="88082" name="Oval 18"/>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83" name="Text Box 19"/>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8084" name="Group 20"/>
            <p:cNvGrpSpPr>
              <a:grpSpLocks/>
            </p:cNvGrpSpPr>
            <p:nvPr/>
          </p:nvGrpSpPr>
          <p:grpSpPr bwMode="auto">
            <a:xfrm>
              <a:off x="2592" y="1488"/>
              <a:ext cx="240" cy="375"/>
              <a:chOff x="3552" y="2841"/>
              <a:chExt cx="240" cy="375"/>
            </a:xfrm>
          </p:grpSpPr>
          <p:sp>
            <p:nvSpPr>
              <p:cNvPr id="88085" name="Oval 21"/>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86" name="Text Box 22"/>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nvGrpSpPr>
            <p:cNvPr id="88087" name="Group 23"/>
            <p:cNvGrpSpPr>
              <a:grpSpLocks/>
            </p:cNvGrpSpPr>
            <p:nvPr/>
          </p:nvGrpSpPr>
          <p:grpSpPr bwMode="auto">
            <a:xfrm>
              <a:off x="2592" y="2880"/>
              <a:ext cx="240" cy="375"/>
              <a:chOff x="3552" y="2841"/>
              <a:chExt cx="240" cy="375"/>
            </a:xfrm>
          </p:grpSpPr>
          <p:sp>
            <p:nvSpPr>
              <p:cNvPr id="88088" name="Oval 24"/>
              <p:cNvSpPr>
                <a:spLocks noChangeArrowheads="1"/>
              </p:cNvSpPr>
              <p:nvPr/>
            </p:nvSpPr>
            <p:spPr bwMode="auto">
              <a:xfrm>
                <a:off x="3552" y="2880"/>
                <a:ext cx="240" cy="192"/>
              </a:xfrm>
              <a:prstGeom prst="ellipse">
                <a:avLst/>
              </a:prstGeom>
              <a:solidFill>
                <a:srgbClr val="993366"/>
              </a:solidFill>
              <a:ln w="9525" algn="ctr">
                <a:solidFill>
                  <a:schemeClr val="tx1"/>
                </a:solidFill>
                <a:round/>
                <a:headEnd/>
                <a:tailEnd/>
              </a:ln>
              <a:effectLst/>
            </p:spPr>
            <p:txBody>
              <a:bodyPr anchor="ctr">
                <a:spAutoFit/>
              </a:bodyPr>
              <a:lstStyle/>
              <a:p>
                <a:endParaRPr lang="en-US"/>
              </a:p>
            </p:txBody>
          </p:sp>
          <p:sp>
            <p:nvSpPr>
              <p:cNvPr id="88089" name="Text Box 25"/>
              <p:cNvSpPr txBox="1">
                <a:spLocks noChangeArrowheads="1"/>
              </p:cNvSpPr>
              <p:nvPr/>
            </p:nvSpPr>
            <p:spPr bwMode="auto">
              <a:xfrm>
                <a:off x="3552" y="2841"/>
                <a:ext cx="144" cy="375"/>
              </a:xfrm>
              <a:prstGeom prst="rect">
                <a:avLst/>
              </a:prstGeom>
              <a:noFill/>
              <a:ln w="9525" algn="ctr">
                <a:noFill/>
                <a:miter lim="800000"/>
                <a:headEnd/>
                <a:tailEnd/>
              </a:ln>
              <a:effectLst/>
            </p:spPr>
            <p:txBody>
              <a:bodyPr>
                <a:spAutoFit/>
              </a:bodyPr>
              <a:lstStyle/>
              <a:p>
                <a:r>
                  <a:rPr lang="en-US" sz="2000">
                    <a:solidFill>
                      <a:schemeClr val="bg1"/>
                    </a:solidFill>
                  </a:rPr>
                  <a:t>e</a:t>
                </a:r>
                <a:r>
                  <a:rPr lang="en-US" sz="2000" baseline="30000">
                    <a:solidFill>
                      <a:schemeClr val="bg1"/>
                    </a:solidFill>
                  </a:rPr>
                  <a:t>-</a:t>
                </a:r>
              </a:p>
            </p:txBody>
          </p:sp>
        </p:grpSp>
      </p:grpSp>
      <p:sp>
        <p:nvSpPr>
          <p:cNvPr id="88090" name="Text Box 26"/>
          <p:cNvSpPr txBox="1">
            <a:spLocks noChangeArrowheads="1"/>
          </p:cNvSpPr>
          <p:nvPr/>
        </p:nvSpPr>
        <p:spPr bwMode="auto">
          <a:xfrm>
            <a:off x="785812" y="5891213"/>
            <a:ext cx="7718107" cy="400110"/>
          </a:xfrm>
          <a:prstGeom prst="rect">
            <a:avLst/>
          </a:prstGeom>
          <a:noFill/>
          <a:ln w="9525">
            <a:noFill/>
            <a:miter lim="800000"/>
            <a:headEnd/>
            <a:tailEnd/>
          </a:ln>
          <a:effectLst/>
        </p:spPr>
        <p:txBody>
          <a:bodyPr wrap="square">
            <a:spAutoFit/>
          </a:bodyPr>
          <a:lstStyle/>
          <a:p>
            <a:r>
              <a:rPr lang="en-US" sz="2000" dirty="0"/>
              <a:t>Oxygen’s pull on electrons is about 50% stronger than hydrogen</a:t>
            </a:r>
          </a:p>
        </p:txBody>
      </p:sp>
      <p:sp>
        <p:nvSpPr>
          <p:cNvPr id="88091" name="Rectangle 27"/>
          <p:cNvSpPr>
            <a:spLocks noChangeArrowheads="1"/>
          </p:cNvSpPr>
          <p:nvPr/>
        </p:nvSpPr>
        <p:spPr bwMode="auto">
          <a:xfrm>
            <a:off x="1524000" y="1295400"/>
            <a:ext cx="5992368" cy="457200"/>
          </a:xfrm>
          <a:prstGeom prst="rect">
            <a:avLst/>
          </a:prstGeom>
          <a:noFill/>
          <a:ln w="9525">
            <a:noFill/>
            <a:miter lim="800000"/>
            <a:headEnd/>
            <a:tailEnd/>
          </a:ln>
          <a:effectLst/>
        </p:spPr>
        <p:txBody>
          <a:bodyPr wrap="square" anchor="ctr">
            <a:spAutoFit/>
          </a:bodyPr>
          <a:lstStyle/>
          <a:p>
            <a:pPr eaLnBrk="1" hangingPunct="1"/>
            <a:r>
              <a:rPr lang="en-US" sz="2400">
                <a:solidFill>
                  <a:srgbClr val="00FF00"/>
                </a:solidFill>
              </a:rPr>
              <a:t>Oxygen attracts electrons very strongly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90"/>
                                        </p:tgtEl>
                                        <p:attrNameLst>
                                          <p:attrName>style.visibility</p:attrName>
                                        </p:attrNameLst>
                                      </p:cBhvr>
                                      <p:to>
                                        <p:strVal val="visible"/>
                                      </p:to>
                                    </p:set>
                                    <p:anim calcmode="lin" valueType="num">
                                      <p:cBhvr>
                                        <p:cTn id="7" dur="1000" fill="hold"/>
                                        <p:tgtEl>
                                          <p:spTgt spid="88090"/>
                                        </p:tgtEl>
                                        <p:attrNameLst>
                                          <p:attrName>ppt_w</p:attrName>
                                        </p:attrNameLst>
                                      </p:cBhvr>
                                      <p:tavLst>
                                        <p:tav tm="0">
                                          <p:val>
                                            <p:strVal val="#ppt_w*0.70"/>
                                          </p:val>
                                        </p:tav>
                                        <p:tav tm="100000">
                                          <p:val>
                                            <p:strVal val="#ppt_w"/>
                                          </p:val>
                                        </p:tav>
                                      </p:tavLst>
                                    </p:anim>
                                    <p:anim calcmode="lin" valueType="num">
                                      <p:cBhvr>
                                        <p:cTn id="8" dur="1000" fill="hold"/>
                                        <p:tgtEl>
                                          <p:spTgt spid="88090"/>
                                        </p:tgtEl>
                                        <p:attrNameLst>
                                          <p:attrName>ppt_h</p:attrName>
                                        </p:attrNameLst>
                                      </p:cBhvr>
                                      <p:tavLst>
                                        <p:tav tm="0">
                                          <p:val>
                                            <p:strVal val="#ppt_h"/>
                                          </p:val>
                                        </p:tav>
                                        <p:tav tm="100000">
                                          <p:val>
                                            <p:strVal val="#ppt_h"/>
                                          </p:val>
                                        </p:tav>
                                      </p:tavLst>
                                    </p:anim>
                                    <p:animEffect transition="in" filter="fade">
                                      <p:cBhvr>
                                        <p:cTn id="9" dur="1000"/>
                                        <p:tgtEl>
                                          <p:spTgt spid="880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fade">
                                      <p:cBhvr>
                                        <p:cTn id="14" dur="2000"/>
                                        <p:tgtEl>
                                          <p:spTgt spid="88071"/>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33333E-6 -2.59259E-6 L 0.17084 -0.0044 " pathEditMode="relative" rAng="0" ptsTypes="AA">
                                      <p:cBhvr>
                                        <p:cTn id="18" dur="2000" fill="hold"/>
                                        <p:tgtEl>
                                          <p:spTgt spid="88071"/>
                                        </p:tgtEl>
                                        <p:attrNameLst>
                                          <p:attrName>ppt_x</p:attrName>
                                          <p:attrName>ppt_y</p:attrName>
                                        </p:attrNameLst>
                                      </p:cBhvr>
                                      <p:rCtr x="85"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391025" y="2571750"/>
            <a:ext cx="3733800" cy="457200"/>
          </a:xfrm>
          <a:prstGeom prst="rect">
            <a:avLst/>
          </a:prstGeom>
          <a:solidFill>
            <a:schemeClr val="tx1"/>
          </a:solidFill>
          <a:ln w="9525">
            <a:noFill/>
            <a:miter lim="800000"/>
            <a:headEnd/>
            <a:tailEnd/>
          </a:ln>
          <a:effectLst/>
        </p:spPr>
        <p:txBody>
          <a:bodyPr wrap="none" anchor="ctr"/>
          <a:lstStyle/>
          <a:p>
            <a:endParaRPr lang="en-US"/>
          </a:p>
        </p:txBody>
      </p:sp>
      <p:pic>
        <p:nvPicPr>
          <p:cNvPr id="19462" name="Picture 6" descr="hydrogen"/>
          <p:cNvPicPr>
            <a:picLocks noChangeAspect="1" noChangeArrowheads="1"/>
          </p:cNvPicPr>
          <p:nvPr/>
        </p:nvPicPr>
        <p:blipFill>
          <a:blip r:embed="rId4" cstate="print"/>
          <a:srcRect/>
          <a:stretch>
            <a:fillRect/>
          </a:stretch>
        </p:blipFill>
        <p:spPr bwMode="auto">
          <a:xfrm>
            <a:off x="4391025" y="2952750"/>
            <a:ext cx="3733800" cy="2801938"/>
          </a:xfrm>
          <a:prstGeom prst="rect">
            <a:avLst/>
          </a:prstGeom>
          <a:noFill/>
        </p:spPr>
      </p:pic>
      <p:sp>
        <p:nvSpPr>
          <p:cNvPr id="19463" name="Text Box 7"/>
          <p:cNvSpPr txBox="1">
            <a:spLocks noChangeArrowheads="1"/>
          </p:cNvSpPr>
          <p:nvPr/>
        </p:nvSpPr>
        <p:spPr bwMode="auto">
          <a:xfrm>
            <a:off x="5686425" y="3333750"/>
            <a:ext cx="361950" cy="366713"/>
          </a:xfrm>
          <a:prstGeom prst="rect">
            <a:avLst/>
          </a:prstGeom>
          <a:noFill/>
          <a:ln w="9525">
            <a:noFill/>
            <a:miter lim="800000"/>
            <a:headEnd/>
            <a:tailEnd/>
          </a:ln>
          <a:effectLst/>
        </p:spPr>
        <p:txBody>
          <a:bodyPr wrap="none">
            <a:spAutoFit/>
          </a:bodyPr>
          <a:lstStyle/>
          <a:p>
            <a:r>
              <a:rPr lang="en-US" sz="1800">
                <a:solidFill>
                  <a:schemeClr val="bg2"/>
                </a:solidFill>
              </a:rPr>
              <a:t>O</a:t>
            </a:r>
          </a:p>
        </p:txBody>
      </p:sp>
      <p:sp>
        <p:nvSpPr>
          <p:cNvPr id="19464" name="Text Box 8"/>
          <p:cNvSpPr txBox="1">
            <a:spLocks noChangeArrowheads="1"/>
          </p:cNvSpPr>
          <p:nvPr/>
        </p:nvSpPr>
        <p:spPr bwMode="auto">
          <a:xfrm>
            <a:off x="5272088" y="4705350"/>
            <a:ext cx="349250" cy="366713"/>
          </a:xfrm>
          <a:prstGeom prst="rect">
            <a:avLst/>
          </a:prstGeom>
          <a:noFill/>
          <a:ln w="9525">
            <a:noFill/>
            <a:miter lim="800000"/>
            <a:headEnd/>
            <a:tailEnd/>
          </a:ln>
          <a:effectLst/>
        </p:spPr>
        <p:txBody>
          <a:bodyPr wrap="none">
            <a:spAutoFit/>
          </a:bodyPr>
          <a:lstStyle/>
          <a:p>
            <a:r>
              <a:rPr lang="en-US" sz="1800">
                <a:solidFill>
                  <a:schemeClr val="bg2"/>
                </a:solidFill>
              </a:rPr>
              <a:t>H</a:t>
            </a:r>
          </a:p>
        </p:txBody>
      </p:sp>
      <p:sp>
        <p:nvSpPr>
          <p:cNvPr id="19465" name="Text Box 9"/>
          <p:cNvSpPr txBox="1">
            <a:spLocks noChangeArrowheads="1"/>
          </p:cNvSpPr>
          <p:nvPr/>
        </p:nvSpPr>
        <p:spPr bwMode="auto">
          <a:xfrm>
            <a:off x="7194550" y="3644900"/>
            <a:ext cx="349250" cy="366713"/>
          </a:xfrm>
          <a:prstGeom prst="rect">
            <a:avLst/>
          </a:prstGeom>
          <a:noFill/>
          <a:ln w="9525">
            <a:noFill/>
            <a:miter lim="800000"/>
            <a:headEnd/>
            <a:tailEnd/>
          </a:ln>
          <a:effectLst/>
        </p:spPr>
        <p:txBody>
          <a:bodyPr wrap="none">
            <a:spAutoFit/>
          </a:bodyPr>
          <a:lstStyle/>
          <a:p>
            <a:r>
              <a:rPr lang="en-US" sz="1800">
                <a:solidFill>
                  <a:schemeClr val="bg2"/>
                </a:solidFill>
              </a:rPr>
              <a:t>H</a:t>
            </a:r>
          </a:p>
        </p:txBody>
      </p:sp>
      <p:sp>
        <p:nvSpPr>
          <p:cNvPr id="19471" name="Text Box 15"/>
          <p:cNvSpPr txBox="1">
            <a:spLocks noChangeArrowheads="1"/>
          </p:cNvSpPr>
          <p:nvPr/>
        </p:nvSpPr>
        <p:spPr bwMode="auto">
          <a:xfrm>
            <a:off x="292100" y="381000"/>
            <a:ext cx="8614156" cy="519113"/>
          </a:xfrm>
          <a:prstGeom prst="rect">
            <a:avLst/>
          </a:prstGeom>
          <a:noFill/>
          <a:ln w="9525">
            <a:noFill/>
            <a:miter lim="800000"/>
            <a:headEnd/>
            <a:tailEnd/>
          </a:ln>
          <a:effectLst/>
        </p:spPr>
        <p:txBody>
          <a:bodyPr wrap="square">
            <a:spAutoFit/>
          </a:bodyPr>
          <a:lstStyle/>
          <a:p>
            <a:r>
              <a:rPr lang="en-US" sz="2800" dirty="0"/>
              <a:t>Electrons are negatively charged, protons positive</a:t>
            </a:r>
          </a:p>
        </p:txBody>
      </p:sp>
      <p:sp>
        <p:nvSpPr>
          <p:cNvPr id="19472" name="Text Box 16"/>
          <p:cNvSpPr txBox="1">
            <a:spLocks noChangeArrowheads="1"/>
          </p:cNvSpPr>
          <p:nvPr/>
        </p:nvSpPr>
        <p:spPr bwMode="auto">
          <a:xfrm>
            <a:off x="279400" y="1084263"/>
            <a:ext cx="5316728" cy="519112"/>
          </a:xfrm>
          <a:prstGeom prst="rect">
            <a:avLst/>
          </a:prstGeom>
          <a:noFill/>
          <a:ln w="9525">
            <a:noFill/>
            <a:miter lim="800000"/>
            <a:headEnd/>
            <a:tailEnd/>
          </a:ln>
          <a:effectLst/>
        </p:spPr>
        <p:txBody>
          <a:bodyPr wrap="square">
            <a:spAutoFit/>
          </a:bodyPr>
          <a:lstStyle/>
          <a:p>
            <a:r>
              <a:rPr lang="en-US" sz="2800" dirty="0">
                <a:solidFill>
                  <a:srgbClr val="FFFF00"/>
                </a:solidFill>
              </a:rPr>
              <a:t>Oxygen is “electron greedy”</a:t>
            </a:r>
          </a:p>
        </p:txBody>
      </p:sp>
      <p:sp>
        <p:nvSpPr>
          <p:cNvPr id="19473" name="Text Box 17"/>
          <p:cNvSpPr txBox="1">
            <a:spLocks noChangeArrowheads="1"/>
          </p:cNvSpPr>
          <p:nvPr/>
        </p:nvSpPr>
        <p:spPr bwMode="auto">
          <a:xfrm>
            <a:off x="255588" y="1816100"/>
            <a:ext cx="8888412" cy="457200"/>
          </a:xfrm>
          <a:prstGeom prst="rect">
            <a:avLst/>
          </a:prstGeom>
          <a:noFill/>
          <a:ln w="9525">
            <a:noFill/>
            <a:miter lim="800000"/>
            <a:headEnd/>
            <a:tailEnd/>
          </a:ln>
          <a:effectLst/>
        </p:spPr>
        <p:txBody>
          <a:bodyPr wrap="square">
            <a:spAutoFit/>
          </a:bodyPr>
          <a:lstStyle/>
          <a:p>
            <a:r>
              <a:rPr lang="en-US" sz="2400" dirty="0">
                <a:solidFill>
                  <a:srgbClr val="00FF00"/>
                </a:solidFill>
              </a:rPr>
              <a:t>Oxygen pulls electrons toward itself and away from hydrogen</a:t>
            </a:r>
          </a:p>
        </p:txBody>
      </p:sp>
      <p:grpSp>
        <p:nvGrpSpPr>
          <p:cNvPr id="19483" name="Group 27"/>
          <p:cNvGrpSpPr>
            <a:grpSpLocks/>
          </p:cNvGrpSpPr>
          <p:nvPr/>
        </p:nvGrpSpPr>
        <p:grpSpPr bwMode="auto">
          <a:xfrm>
            <a:off x="5235575" y="3005138"/>
            <a:ext cx="1371600" cy="1270000"/>
            <a:chOff x="3564" y="1776"/>
            <a:chExt cx="864" cy="800"/>
          </a:xfrm>
        </p:grpSpPr>
        <p:sp>
          <p:nvSpPr>
            <p:cNvPr id="19475" name="Text Box 19"/>
            <p:cNvSpPr txBox="1">
              <a:spLocks noChangeArrowheads="1"/>
            </p:cNvSpPr>
            <p:nvPr/>
          </p:nvSpPr>
          <p:spPr bwMode="auto">
            <a:xfrm>
              <a:off x="3564" y="1950"/>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76" name="Text Box 20"/>
            <p:cNvSpPr txBox="1">
              <a:spLocks noChangeArrowheads="1"/>
            </p:cNvSpPr>
            <p:nvPr/>
          </p:nvSpPr>
          <p:spPr bwMode="auto">
            <a:xfrm>
              <a:off x="3837" y="1786"/>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77" name="Text Box 21"/>
            <p:cNvSpPr txBox="1">
              <a:spLocks noChangeArrowheads="1"/>
            </p:cNvSpPr>
            <p:nvPr/>
          </p:nvSpPr>
          <p:spPr bwMode="auto">
            <a:xfrm>
              <a:off x="3988" y="1776"/>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78" name="Text Box 22"/>
            <p:cNvSpPr txBox="1">
              <a:spLocks noChangeArrowheads="1"/>
            </p:cNvSpPr>
            <p:nvPr/>
          </p:nvSpPr>
          <p:spPr bwMode="auto">
            <a:xfrm>
              <a:off x="3566" y="2093"/>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79" name="Text Box 23"/>
            <p:cNvSpPr txBox="1">
              <a:spLocks noChangeArrowheads="1"/>
            </p:cNvSpPr>
            <p:nvPr/>
          </p:nvSpPr>
          <p:spPr bwMode="auto">
            <a:xfrm>
              <a:off x="3672" y="2328"/>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80" name="Text Box 24"/>
            <p:cNvSpPr txBox="1">
              <a:spLocks noChangeArrowheads="1"/>
            </p:cNvSpPr>
            <p:nvPr/>
          </p:nvSpPr>
          <p:spPr bwMode="auto">
            <a:xfrm>
              <a:off x="3942" y="2364"/>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81" name="Text Box 25"/>
            <p:cNvSpPr txBox="1">
              <a:spLocks noChangeArrowheads="1"/>
            </p:cNvSpPr>
            <p:nvPr/>
          </p:nvSpPr>
          <p:spPr bwMode="auto">
            <a:xfrm>
              <a:off x="4212" y="2011"/>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19482" name="Text Box 26"/>
            <p:cNvSpPr txBox="1">
              <a:spLocks noChangeArrowheads="1"/>
            </p:cNvSpPr>
            <p:nvPr/>
          </p:nvSpPr>
          <p:spPr bwMode="auto">
            <a:xfrm>
              <a:off x="4165" y="2222"/>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grpSp>
      <p:sp>
        <p:nvSpPr>
          <p:cNvPr id="19484" name="Text Box 28"/>
          <p:cNvSpPr txBox="1">
            <a:spLocks noChangeArrowheads="1"/>
          </p:cNvSpPr>
          <p:nvPr/>
        </p:nvSpPr>
        <p:spPr bwMode="auto">
          <a:xfrm>
            <a:off x="52388" y="6137275"/>
            <a:ext cx="9091612" cy="457200"/>
          </a:xfrm>
          <a:prstGeom prst="rect">
            <a:avLst/>
          </a:prstGeom>
          <a:noFill/>
          <a:ln w="9525">
            <a:noFill/>
            <a:miter lim="800000"/>
            <a:headEnd/>
            <a:tailEnd/>
          </a:ln>
          <a:effectLst/>
        </p:spPr>
        <p:txBody>
          <a:bodyPr wrap="square">
            <a:spAutoFit/>
          </a:bodyPr>
          <a:lstStyle/>
          <a:p>
            <a:r>
              <a:rPr lang="en-US" sz="2400" dirty="0">
                <a:solidFill>
                  <a:srgbClr val="FFFF00"/>
                </a:solidFill>
              </a:rPr>
              <a:t>This pulling of electrons toward itself is called “</a:t>
            </a:r>
            <a:r>
              <a:rPr lang="en-US" sz="2400" dirty="0" err="1">
                <a:solidFill>
                  <a:srgbClr val="FFFF00"/>
                </a:solidFill>
              </a:rPr>
              <a:t>electronegativity</a:t>
            </a:r>
            <a:r>
              <a:rPr lang="en-US" sz="2400" dirty="0">
                <a:solidFill>
                  <a:srgbClr val="FFFF00"/>
                </a:solidFill>
              </a:rPr>
              <a:t>”</a:t>
            </a:r>
          </a:p>
        </p:txBody>
      </p:sp>
      <p:pic>
        <p:nvPicPr>
          <p:cNvPr id="19485" name="Picture 29" descr="WaterMolecule"/>
          <p:cNvPicPr>
            <a:picLocks noChangeAspect="1" noChangeArrowheads="1"/>
          </p:cNvPicPr>
          <p:nvPr/>
        </p:nvPicPr>
        <p:blipFill>
          <a:blip r:embed="rId5" cstate="print"/>
          <a:srcRect/>
          <a:stretch>
            <a:fillRect/>
          </a:stretch>
        </p:blipFill>
        <p:spPr bwMode="auto">
          <a:xfrm>
            <a:off x="320675" y="2533650"/>
            <a:ext cx="3660775" cy="3192463"/>
          </a:xfrm>
          <a:prstGeom prst="rect">
            <a:avLst/>
          </a:prstGeom>
          <a:noFill/>
        </p:spPr>
      </p:pic>
      <p:grpSp>
        <p:nvGrpSpPr>
          <p:cNvPr id="19495" name="Group 39"/>
          <p:cNvGrpSpPr>
            <a:grpSpLocks/>
          </p:cNvGrpSpPr>
          <p:nvPr/>
        </p:nvGrpSpPr>
        <p:grpSpPr bwMode="auto">
          <a:xfrm>
            <a:off x="4497388" y="4781550"/>
            <a:ext cx="655637" cy="336550"/>
            <a:chOff x="2833" y="3012"/>
            <a:chExt cx="413" cy="212"/>
          </a:xfrm>
        </p:grpSpPr>
        <p:sp>
          <p:nvSpPr>
            <p:cNvPr id="19486" name="Text Box 30"/>
            <p:cNvSpPr txBox="1">
              <a:spLocks noChangeArrowheads="1"/>
            </p:cNvSpPr>
            <p:nvPr/>
          </p:nvSpPr>
          <p:spPr bwMode="auto">
            <a:xfrm>
              <a:off x="2833" y="3012"/>
              <a:ext cx="276" cy="212"/>
            </a:xfrm>
            <a:prstGeom prst="rect">
              <a:avLst/>
            </a:prstGeom>
            <a:noFill/>
            <a:ln w="9525">
              <a:noFill/>
              <a:miter lim="800000"/>
              <a:headEnd/>
              <a:tailEnd/>
            </a:ln>
            <a:effectLst/>
          </p:spPr>
          <p:txBody>
            <a:bodyPr wrap="none">
              <a:spAutoFit/>
            </a:bodyPr>
            <a:lstStyle/>
            <a:p>
              <a:r>
                <a:rPr lang="en-US" sz="1600">
                  <a:solidFill>
                    <a:schemeClr val="bg1"/>
                  </a:solidFill>
                </a:rPr>
                <a:t>P+</a:t>
              </a:r>
            </a:p>
          </p:txBody>
        </p:sp>
        <p:sp>
          <p:nvSpPr>
            <p:cNvPr id="19487" name="Line 31"/>
            <p:cNvSpPr>
              <a:spLocks noChangeShapeType="1"/>
            </p:cNvSpPr>
            <p:nvPr/>
          </p:nvSpPr>
          <p:spPr bwMode="auto">
            <a:xfrm flipV="1">
              <a:off x="3046" y="3135"/>
              <a:ext cx="200" cy="22"/>
            </a:xfrm>
            <a:prstGeom prst="line">
              <a:avLst/>
            </a:prstGeom>
            <a:noFill/>
            <a:ln w="9525">
              <a:solidFill>
                <a:schemeClr val="bg2"/>
              </a:solidFill>
              <a:round/>
              <a:headEnd/>
              <a:tailEnd type="triangle" w="med" len="med"/>
            </a:ln>
            <a:effectLst/>
          </p:spPr>
          <p:txBody>
            <a:bodyPr/>
            <a:lstStyle/>
            <a:p>
              <a:endParaRPr lang="en-US"/>
            </a:p>
          </p:txBody>
        </p:sp>
      </p:grpSp>
      <p:sp>
        <p:nvSpPr>
          <p:cNvPr id="19489" name="Line 33"/>
          <p:cNvSpPr>
            <a:spLocks noChangeShapeType="1"/>
          </p:cNvSpPr>
          <p:nvPr/>
        </p:nvSpPr>
        <p:spPr bwMode="auto">
          <a:xfrm flipH="1" flipV="1">
            <a:off x="3230563" y="5005388"/>
            <a:ext cx="155575" cy="141287"/>
          </a:xfrm>
          <a:prstGeom prst="line">
            <a:avLst/>
          </a:prstGeom>
          <a:noFill/>
          <a:ln w="9525">
            <a:solidFill>
              <a:schemeClr val="bg2"/>
            </a:solidFill>
            <a:round/>
            <a:headEnd/>
            <a:tailEnd type="triangle" w="med" len="med"/>
          </a:ln>
          <a:effectLst/>
        </p:spPr>
        <p:txBody>
          <a:bodyPr/>
          <a:lstStyle/>
          <a:p>
            <a:endParaRPr lang="en-US"/>
          </a:p>
        </p:txBody>
      </p:sp>
      <p:sp>
        <p:nvSpPr>
          <p:cNvPr id="19490" name="Text Box 34"/>
          <p:cNvSpPr txBox="1">
            <a:spLocks noChangeArrowheads="1"/>
          </p:cNvSpPr>
          <p:nvPr/>
        </p:nvSpPr>
        <p:spPr bwMode="auto">
          <a:xfrm>
            <a:off x="3340100" y="5087938"/>
            <a:ext cx="438150" cy="336550"/>
          </a:xfrm>
          <a:prstGeom prst="rect">
            <a:avLst/>
          </a:prstGeom>
          <a:noFill/>
          <a:ln w="9525">
            <a:noFill/>
            <a:miter lim="800000"/>
            <a:headEnd/>
            <a:tailEnd/>
          </a:ln>
          <a:effectLst/>
        </p:spPr>
        <p:txBody>
          <a:bodyPr wrap="none">
            <a:spAutoFit/>
          </a:bodyPr>
          <a:lstStyle/>
          <a:p>
            <a:r>
              <a:rPr lang="en-US" sz="1600">
                <a:solidFill>
                  <a:schemeClr val="bg1"/>
                </a:solidFill>
              </a:rPr>
              <a:t>P+</a:t>
            </a:r>
          </a:p>
        </p:txBody>
      </p:sp>
      <p:grpSp>
        <p:nvGrpSpPr>
          <p:cNvPr id="19494" name="Group 38"/>
          <p:cNvGrpSpPr>
            <a:grpSpLocks/>
          </p:cNvGrpSpPr>
          <p:nvPr/>
        </p:nvGrpSpPr>
        <p:grpSpPr bwMode="auto">
          <a:xfrm>
            <a:off x="7604125" y="4191000"/>
            <a:ext cx="506413" cy="446088"/>
            <a:chOff x="4790" y="2640"/>
            <a:chExt cx="319" cy="281"/>
          </a:xfrm>
        </p:grpSpPr>
        <p:sp>
          <p:nvSpPr>
            <p:cNvPr id="19488" name="Text Box 32"/>
            <p:cNvSpPr txBox="1">
              <a:spLocks noChangeArrowheads="1"/>
            </p:cNvSpPr>
            <p:nvPr/>
          </p:nvSpPr>
          <p:spPr bwMode="auto">
            <a:xfrm>
              <a:off x="4833" y="2709"/>
              <a:ext cx="276" cy="212"/>
            </a:xfrm>
            <a:prstGeom prst="rect">
              <a:avLst/>
            </a:prstGeom>
            <a:noFill/>
            <a:ln w="9525">
              <a:noFill/>
              <a:miter lim="800000"/>
              <a:headEnd/>
              <a:tailEnd/>
            </a:ln>
            <a:effectLst/>
          </p:spPr>
          <p:txBody>
            <a:bodyPr wrap="none">
              <a:spAutoFit/>
            </a:bodyPr>
            <a:lstStyle/>
            <a:p>
              <a:r>
                <a:rPr lang="en-US" sz="1600">
                  <a:solidFill>
                    <a:schemeClr val="bg1"/>
                  </a:solidFill>
                </a:rPr>
                <a:t>P+</a:t>
              </a:r>
            </a:p>
          </p:txBody>
        </p:sp>
        <p:sp>
          <p:nvSpPr>
            <p:cNvPr id="19491" name="Line 35"/>
            <p:cNvSpPr>
              <a:spLocks noChangeShapeType="1"/>
            </p:cNvSpPr>
            <p:nvPr/>
          </p:nvSpPr>
          <p:spPr bwMode="auto">
            <a:xfrm flipH="1" flipV="1">
              <a:off x="4790" y="2640"/>
              <a:ext cx="98" cy="89"/>
            </a:xfrm>
            <a:prstGeom prst="line">
              <a:avLst/>
            </a:prstGeom>
            <a:noFill/>
            <a:ln w="9525">
              <a:solidFill>
                <a:schemeClr val="bg2"/>
              </a:solidFill>
              <a:round/>
              <a:headEnd/>
              <a:tailEnd type="triangle" w="med" len="med"/>
            </a:ln>
            <a:effectLst/>
          </p:spPr>
          <p:txBody>
            <a:bodyPr/>
            <a:lstStyle/>
            <a:p>
              <a:endParaRPr lang="en-US"/>
            </a:p>
          </p:txBody>
        </p:sp>
      </p:grpSp>
      <p:sp>
        <p:nvSpPr>
          <p:cNvPr id="19492" name="Text Box 36"/>
          <p:cNvSpPr txBox="1">
            <a:spLocks noChangeArrowheads="1"/>
          </p:cNvSpPr>
          <p:nvPr/>
        </p:nvSpPr>
        <p:spPr bwMode="auto">
          <a:xfrm>
            <a:off x="1241425" y="5187950"/>
            <a:ext cx="438150" cy="336550"/>
          </a:xfrm>
          <a:prstGeom prst="rect">
            <a:avLst/>
          </a:prstGeom>
          <a:noFill/>
          <a:ln w="9525">
            <a:noFill/>
            <a:miter lim="800000"/>
            <a:headEnd/>
            <a:tailEnd/>
          </a:ln>
          <a:effectLst/>
        </p:spPr>
        <p:txBody>
          <a:bodyPr wrap="none">
            <a:spAutoFit/>
          </a:bodyPr>
          <a:lstStyle/>
          <a:p>
            <a:r>
              <a:rPr lang="en-US" sz="1600">
                <a:solidFill>
                  <a:schemeClr val="bg1"/>
                </a:solidFill>
              </a:rPr>
              <a:t>P+</a:t>
            </a:r>
          </a:p>
        </p:txBody>
      </p:sp>
      <p:sp>
        <p:nvSpPr>
          <p:cNvPr id="19493" name="Line 37"/>
          <p:cNvSpPr>
            <a:spLocks noChangeShapeType="1"/>
          </p:cNvSpPr>
          <p:nvPr/>
        </p:nvSpPr>
        <p:spPr bwMode="auto">
          <a:xfrm flipH="1" flipV="1">
            <a:off x="1195388" y="5064125"/>
            <a:ext cx="106362" cy="141288"/>
          </a:xfrm>
          <a:prstGeom prst="line">
            <a:avLst/>
          </a:prstGeom>
          <a:noFill/>
          <a:ln w="9525">
            <a:solidFill>
              <a:schemeClr val="bg2"/>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fade">
                                      <p:cBhvr>
                                        <p:cTn id="7" dur="2000"/>
                                        <p:tgtEl>
                                          <p:spTgt spid="194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73"/>
                                        </p:tgtEl>
                                        <p:attrNameLst>
                                          <p:attrName>style.visibility</p:attrName>
                                        </p:attrNameLst>
                                      </p:cBhvr>
                                      <p:to>
                                        <p:strVal val="visible"/>
                                      </p:to>
                                    </p:set>
                                    <p:animEffect transition="in" filter="fade">
                                      <p:cBhvr>
                                        <p:cTn id="12" dur="2000"/>
                                        <p:tgtEl>
                                          <p:spTgt spid="194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83"/>
                                        </p:tgtEl>
                                        <p:attrNameLst>
                                          <p:attrName>style.visibility</p:attrName>
                                        </p:attrNameLst>
                                      </p:cBhvr>
                                      <p:to>
                                        <p:strVal val="visible"/>
                                      </p:to>
                                    </p:set>
                                    <p:animEffect transition="in" filter="fade">
                                      <p:cBhvr>
                                        <p:cTn id="17" dur="2000"/>
                                        <p:tgtEl>
                                          <p:spTgt spid="1948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494"/>
                                        </p:tgtEl>
                                        <p:attrNameLst>
                                          <p:attrName>style.visibility</p:attrName>
                                        </p:attrNameLst>
                                      </p:cBhvr>
                                      <p:to>
                                        <p:strVal val="visible"/>
                                      </p:to>
                                    </p:set>
                                    <p:animEffect transition="in" filter="fade">
                                      <p:cBhvr>
                                        <p:cTn id="21" dur="2000"/>
                                        <p:tgtEl>
                                          <p:spTgt spid="19494"/>
                                        </p:tgtEl>
                                      </p:cBhvr>
                                    </p:animEffect>
                                  </p:childTnLst>
                                </p:cTn>
                              </p:par>
                              <p:par>
                                <p:cTn id="22" presetID="10" presetClass="entr" presetSubtype="0" fill="hold" nodeType="withEffect">
                                  <p:stCondLst>
                                    <p:cond delay="0"/>
                                  </p:stCondLst>
                                  <p:childTnLst>
                                    <p:set>
                                      <p:cBhvr>
                                        <p:cTn id="23" dur="1" fill="hold">
                                          <p:stCondLst>
                                            <p:cond delay="0"/>
                                          </p:stCondLst>
                                        </p:cTn>
                                        <p:tgtEl>
                                          <p:spTgt spid="19495"/>
                                        </p:tgtEl>
                                        <p:attrNameLst>
                                          <p:attrName>style.visibility</p:attrName>
                                        </p:attrNameLst>
                                      </p:cBhvr>
                                      <p:to>
                                        <p:strVal val="visible"/>
                                      </p:to>
                                    </p:set>
                                    <p:animEffect transition="in" filter="fade">
                                      <p:cBhvr>
                                        <p:cTn id="24" dur="2000"/>
                                        <p:tgtEl>
                                          <p:spTgt spid="1949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484"/>
                                        </p:tgtEl>
                                        <p:attrNameLst>
                                          <p:attrName>style.visibility</p:attrName>
                                        </p:attrNameLst>
                                      </p:cBhvr>
                                      <p:to>
                                        <p:strVal val="visible"/>
                                      </p:to>
                                    </p:set>
                                    <p:animEffect transition="in" filter="fade">
                                      <p:cBhvr>
                                        <p:cTn id="29" dur="2000"/>
                                        <p:tgtEl>
                                          <p:spTgt spid="1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p:bldP spid="19473" grpId="0"/>
      <p:bldP spid="19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16100" y="1987550"/>
            <a:ext cx="3962400" cy="457200"/>
          </a:xfrm>
          <a:prstGeom prst="rect">
            <a:avLst/>
          </a:prstGeom>
          <a:solidFill>
            <a:schemeClr val="tx1"/>
          </a:solidFill>
          <a:ln w="9525">
            <a:noFill/>
            <a:miter lim="800000"/>
            <a:headEnd/>
            <a:tailEnd/>
          </a:ln>
          <a:effectLst/>
        </p:spPr>
        <p:txBody>
          <a:bodyPr wrap="none" anchor="ctr"/>
          <a:lstStyle/>
          <a:p>
            <a:endParaRPr lang="en-US"/>
          </a:p>
        </p:txBody>
      </p:sp>
      <p:pic>
        <p:nvPicPr>
          <p:cNvPr id="21507" name="Picture 3" descr="hydrogen"/>
          <p:cNvPicPr>
            <a:picLocks noChangeAspect="1" noChangeArrowheads="1"/>
          </p:cNvPicPr>
          <p:nvPr/>
        </p:nvPicPr>
        <p:blipFill>
          <a:blip r:embed="rId4" cstate="print"/>
          <a:srcRect/>
          <a:stretch>
            <a:fillRect/>
          </a:stretch>
        </p:blipFill>
        <p:spPr bwMode="auto">
          <a:xfrm>
            <a:off x="1816100" y="2368550"/>
            <a:ext cx="3979863" cy="2801938"/>
          </a:xfrm>
          <a:prstGeom prst="rect">
            <a:avLst/>
          </a:prstGeom>
          <a:noFill/>
        </p:spPr>
      </p:pic>
      <p:sp>
        <p:nvSpPr>
          <p:cNvPr id="21508" name="Text Box 4"/>
          <p:cNvSpPr txBox="1">
            <a:spLocks noChangeArrowheads="1"/>
          </p:cNvSpPr>
          <p:nvPr/>
        </p:nvSpPr>
        <p:spPr bwMode="auto">
          <a:xfrm>
            <a:off x="3235325" y="2801938"/>
            <a:ext cx="361950" cy="366712"/>
          </a:xfrm>
          <a:prstGeom prst="rect">
            <a:avLst/>
          </a:prstGeom>
          <a:noFill/>
          <a:ln w="9525">
            <a:noFill/>
            <a:miter lim="800000"/>
            <a:headEnd/>
            <a:tailEnd/>
          </a:ln>
          <a:effectLst/>
        </p:spPr>
        <p:txBody>
          <a:bodyPr wrap="none">
            <a:spAutoFit/>
          </a:bodyPr>
          <a:lstStyle/>
          <a:p>
            <a:r>
              <a:rPr lang="en-US" sz="1800" b="1">
                <a:solidFill>
                  <a:schemeClr val="bg2"/>
                </a:solidFill>
              </a:rPr>
              <a:t>O</a:t>
            </a:r>
          </a:p>
        </p:txBody>
      </p:sp>
      <p:sp>
        <p:nvSpPr>
          <p:cNvPr id="21510" name="Text Box 6"/>
          <p:cNvSpPr txBox="1">
            <a:spLocks noChangeArrowheads="1"/>
          </p:cNvSpPr>
          <p:nvPr/>
        </p:nvSpPr>
        <p:spPr bwMode="auto">
          <a:xfrm>
            <a:off x="4778375" y="3094038"/>
            <a:ext cx="647700" cy="366712"/>
          </a:xfrm>
          <a:prstGeom prst="rect">
            <a:avLst/>
          </a:prstGeom>
          <a:noFill/>
          <a:ln w="9525">
            <a:noFill/>
            <a:miter lim="800000"/>
            <a:headEnd/>
            <a:tailEnd/>
          </a:ln>
          <a:effectLst/>
        </p:spPr>
        <p:txBody>
          <a:bodyPr>
            <a:spAutoFit/>
          </a:bodyPr>
          <a:lstStyle/>
          <a:p>
            <a:r>
              <a:rPr lang="en-US" sz="1800" b="1">
                <a:solidFill>
                  <a:schemeClr val="bg2"/>
                </a:solidFill>
              </a:rPr>
              <a:t>H</a:t>
            </a:r>
          </a:p>
        </p:txBody>
      </p:sp>
      <p:grpSp>
        <p:nvGrpSpPr>
          <p:cNvPr id="21514" name="Group 10"/>
          <p:cNvGrpSpPr>
            <a:grpSpLocks/>
          </p:cNvGrpSpPr>
          <p:nvPr/>
        </p:nvGrpSpPr>
        <p:grpSpPr bwMode="auto">
          <a:xfrm>
            <a:off x="2782888" y="2403475"/>
            <a:ext cx="1371600" cy="1270000"/>
            <a:chOff x="3564" y="1776"/>
            <a:chExt cx="864" cy="800"/>
          </a:xfrm>
        </p:grpSpPr>
        <p:sp>
          <p:nvSpPr>
            <p:cNvPr id="21515" name="Text Box 11"/>
            <p:cNvSpPr txBox="1">
              <a:spLocks noChangeArrowheads="1"/>
            </p:cNvSpPr>
            <p:nvPr/>
          </p:nvSpPr>
          <p:spPr bwMode="auto">
            <a:xfrm>
              <a:off x="3564" y="1950"/>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16" name="Text Box 12"/>
            <p:cNvSpPr txBox="1">
              <a:spLocks noChangeArrowheads="1"/>
            </p:cNvSpPr>
            <p:nvPr/>
          </p:nvSpPr>
          <p:spPr bwMode="auto">
            <a:xfrm>
              <a:off x="3837" y="1786"/>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17" name="Text Box 13"/>
            <p:cNvSpPr txBox="1">
              <a:spLocks noChangeArrowheads="1"/>
            </p:cNvSpPr>
            <p:nvPr/>
          </p:nvSpPr>
          <p:spPr bwMode="auto">
            <a:xfrm>
              <a:off x="3988" y="1776"/>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18" name="Text Box 14"/>
            <p:cNvSpPr txBox="1">
              <a:spLocks noChangeArrowheads="1"/>
            </p:cNvSpPr>
            <p:nvPr/>
          </p:nvSpPr>
          <p:spPr bwMode="auto">
            <a:xfrm>
              <a:off x="3566" y="2093"/>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19" name="Text Box 15"/>
            <p:cNvSpPr txBox="1">
              <a:spLocks noChangeArrowheads="1"/>
            </p:cNvSpPr>
            <p:nvPr/>
          </p:nvSpPr>
          <p:spPr bwMode="auto">
            <a:xfrm>
              <a:off x="3672" y="2328"/>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20" name="Text Box 16"/>
            <p:cNvSpPr txBox="1">
              <a:spLocks noChangeArrowheads="1"/>
            </p:cNvSpPr>
            <p:nvPr/>
          </p:nvSpPr>
          <p:spPr bwMode="auto">
            <a:xfrm>
              <a:off x="3942" y="2364"/>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21" name="Text Box 17"/>
            <p:cNvSpPr txBox="1">
              <a:spLocks noChangeArrowheads="1"/>
            </p:cNvSpPr>
            <p:nvPr/>
          </p:nvSpPr>
          <p:spPr bwMode="auto">
            <a:xfrm>
              <a:off x="4212" y="2011"/>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sp>
          <p:nvSpPr>
            <p:cNvPr id="21522" name="Text Box 18"/>
            <p:cNvSpPr txBox="1">
              <a:spLocks noChangeArrowheads="1"/>
            </p:cNvSpPr>
            <p:nvPr/>
          </p:nvSpPr>
          <p:spPr bwMode="auto">
            <a:xfrm>
              <a:off x="4165" y="2222"/>
              <a:ext cx="216" cy="212"/>
            </a:xfrm>
            <a:prstGeom prst="rect">
              <a:avLst/>
            </a:prstGeom>
            <a:noFill/>
            <a:ln w="9525">
              <a:noFill/>
              <a:miter lim="800000"/>
              <a:headEnd/>
              <a:tailEnd/>
            </a:ln>
            <a:effectLst/>
          </p:spPr>
          <p:txBody>
            <a:bodyPr wrap="none">
              <a:spAutoFit/>
            </a:bodyPr>
            <a:lstStyle/>
            <a:p>
              <a:r>
                <a:rPr lang="en-US" sz="1600">
                  <a:solidFill>
                    <a:schemeClr val="bg2"/>
                  </a:solidFill>
                </a:rPr>
                <a:t>e</a:t>
              </a:r>
              <a:r>
                <a:rPr lang="en-US" sz="1600" baseline="30000">
                  <a:solidFill>
                    <a:schemeClr val="bg2"/>
                  </a:solidFill>
                </a:rPr>
                <a:t>-</a:t>
              </a:r>
            </a:p>
          </p:txBody>
        </p:sp>
      </p:grpSp>
      <p:sp>
        <p:nvSpPr>
          <p:cNvPr id="21524" name="Text Box 20"/>
          <p:cNvSpPr txBox="1">
            <a:spLocks noChangeArrowheads="1"/>
          </p:cNvSpPr>
          <p:nvPr/>
        </p:nvSpPr>
        <p:spPr bwMode="auto">
          <a:xfrm>
            <a:off x="295274" y="1065213"/>
            <a:ext cx="5611749" cy="457200"/>
          </a:xfrm>
          <a:prstGeom prst="rect">
            <a:avLst/>
          </a:prstGeom>
          <a:noFill/>
          <a:ln w="9525">
            <a:noFill/>
            <a:miter lim="800000"/>
            <a:headEnd/>
            <a:tailEnd/>
          </a:ln>
          <a:effectLst/>
        </p:spPr>
        <p:txBody>
          <a:bodyPr wrap="square">
            <a:spAutoFit/>
          </a:bodyPr>
          <a:lstStyle/>
          <a:p>
            <a:r>
              <a:rPr lang="en-US" sz="2400" dirty="0"/>
              <a:t>Abundant electrons (negative charge)</a:t>
            </a:r>
          </a:p>
        </p:txBody>
      </p:sp>
      <p:sp>
        <p:nvSpPr>
          <p:cNvPr id="21526" name="Line 22"/>
          <p:cNvSpPr>
            <a:spLocks noChangeShapeType="1"/>
          </p:cNvSpPr>
          <p:nvPr/>
        </p:nvSpPr>
        <p:spPr bwMode="auto">
          <a:xfrm>
            <a:off x="1354138" y="1600200"/>
            <a:ext cx="1528762" cy="914400"/>
          </a:xfrm>
          <a:prstGeom prst="line">
            <a:avLst/>
          </a:prstGeom>
          <a:noFill/>
          <a:ln w="38100">
            <a:solidFill>
              <a:srgbClr val="FF6600"/>
            </a:solidFill>
            <a:round/>
            <a:headEnd/>
            <a:tailEnd type="triangle" w="med" len="med"/>
          </a:ln>
          <a:effectLst/>
        </p:spPr>
        <p:txBody>
          <a:bodyPr/>
          <a:lstStyle/>
          <a:p>
            <a:endParaRPr lang="en-US"/>
          </a:p>
        </p:txBody>
      </p:sp>
      <p:sp>
        <p:nvSpPr>
          <p:cNvPr id="21527" name="Line 23"/>
          <p:cNvSpPr>
            <a:spLocks noChangeShapeType="1"/>
          </p:cNvSpPr>
          <p:nvPr/>
        </p:nvSpPr>
        <p:spPr bwMode="auto">
          <a:xfrm flipH="1" flipV="1">
            <a:off x="5081588" y="3692525"/>
            <a:ext cx="809625" cy="827088"/>
          </a:xfrm>
          <a:prstGeom prst="line">
            <a:avLst/>
          </a:prstGeom>
          <a:noFill/>
          <a:ln w="38100">
            <a:solidFill>
              <a:srgbClr val="FF6600"/>
            </a:solidFill>
            <a:round/>
            <a:headEnd/>
            <a:tailEnd type="triangle" w="med" len="med"/>
          </a:ln>
          <a:effectLst/>
        </p:spPr>
        <p:txBody>
          <a:bodyPr/>
          <a:lstStyle/>
          <a:p>
            <a:endParaRPr lang="en-US"/>
          </a:p>
        </p:txBody>
      </p:sp>
      <p:sp>
        <p:nvSpPr>
          <p:cNvPr id="21528" name="Line 24"/>
          <p:cNvSpPr>
            <a:spLocks noChangeShapeType="1"/>
          </p:cNvSpPr>
          <p:nvPr/>
        </p:nvSpPr>
        <p:spPr bwMode="auto">
          <a:xfrm flipH="1" flipV="1">
            <a:off x="3429000" y="4413250"/>
            <a:ext cx="2462213" cy="211138"/>
          </a:xfrm>
          <a:prstGeom prst="line">
            <a:avLst/>
          </a:prstGeom>
          <a:noFill/>
          <a:ln w="38100">
            <a:solidFill>
              <a:srgbClr val="FF6600"/>
            </a:solidFill>
            <a:round/>
            <a:headEnd/>
            <a:tailEnd type="triangle" w="med" len="med"/>
          </a:ln>
          <a:effectLst/>
        </p:spPr>
        <p:txBody>
          <a:bodyPr/>
          <a:lstStyle/>
          <a:p>
            <a:endParaRPr lang="en-US"/>
          </a:p>
        </p:txBody>
      </p:sp>
      <p:sp>
        <p:nvSpPr>
          <p:cNvPr id="21529" name="Text Box 25"/>
          <p:cNvSpPr txBox="1">
            <a:spLocks noChangeArrowheads="1"/>
          </p:cNvSpPr>
          <p:nvPr/>
        </p:nvSpPr>
        <p:spPr bwMode="auto">
          <a:xfrm>
            <a:off x="5924550" y="4318000"/>
            <a:ext cx="3804666" cy="457200"/>
          </a:xfrm>
          <a:prstGeom prst="rect">
            <a:avLst/>
          </a:prstGeom>
          <a:noFill/>
          <a:ln w="9525">
            <a:noFill/>
            <a:miter lim="800000"/>
            <a:headEnd/>
            <a:tailEnd/>
          </a:ln>
          <a:effectLst/>
        </p:spPr>
        <p:txBody>
          <a:bodyPr wrap="square">
            <a:spAutoFit/>
          </a:bodyPr>
          <a:lstStyle/>
          <a:p>
            <a:r>
              <a:rPr lang="en-US" sz="2400" dirty="0"/>
              <a:t>Two protons (+ charge) </a:t>
            </a:r>
          </a:p>
        </p:txBody>
      </p:sp>
      <p:sp>
        <p:nvSpPr>
          <p:cNvPr id="21530" name="Text Box 26"/>
          <p:cNvSpPr txBox="1">
            <a:spLocks noChangeArrowheads="1"/>
          </p:cNvSpPr>
          <p:nvPr/>
        </p:nvSpPr>
        <p:spPr bwMode="auto">
          <a:xfrm>
            <a:off x="2757488" y="4125913"/>
            <a:ext cx="349250" cy="366712"/>
          </a:xfrm>
          <a:prstGeom prst="rect">
            <a:avLst/>
          </a:prstGeom>
          <a:noFill/>
          <a:ln w="9525">
            <a:noFill/>
            <a:miter lim="800000"/>
            <a:headEnd/>
            <a:tailEnd/>
          </a:ln>
          <a:effectLst/>
        </p:spPr>
        <p:txBody>
          <a:bodyPr wrap="none">
            <a:spAutoFit/>
          </a:bodyPr>
          <a:lstStyle/>
          <a:p>
            <a:r>
              <a:rPr lang="en-US" sz="1800" b="1">
                <a:solidFill>
                  <a:schemeClr val="bg2"/>
                </a:solidFill>
              </a:rPr>
              <a:t>H</a:t>
            </a:r>
          </a:p>
        </p:txBody>
      </p:sp>
      <p:grpSp>
        <p:nvGrpSpPr>
          <p:cNvPr id="21531" name="Group 27"/>
          <p:cNvGrpSpPr>
            <a:grpSpLocks/>
          </p:cNvGrpSpPr>
          <p:nvPr/>
        </p:nvGrpSpPr>
        <p:grpSpPr bwMode="auto">
          <a:xfrm>
            <a:off x="1860550" y="4202113"/>
            <a:ext cx="655638" cy="336550"/>
            <a:chOff x="2833" y="3012"/>
            <a:chExt cx="413" cy="212"/>
          </a:xfrm>
        </p:grpSpPr>
        <p:sp>
          <p:nvSpPr>
            <p:cNvPr id="21532" name="Text Box 28"/>
            <p:cNvSpPr txBox="1">
              <a:spLocks noChangeArrowheads="1"/>
            </p:cNvSpPr>
            <p:nvPr/>
          </p:nvSpPr>
          <p:spPr bwMode="auto">
            <a:xfrm>
              <a:off x="2833" y="3012"/>
              <a:ext cx="276" cy="212"/>
            </a:xfrm>
            <a:prstGeom prst="rect">
              <a:avLst/>
            </a:prstGeom>
            <a:noFill/>
            <a:ln w="9525">
              <a:noFill/>
              <a:miter lim="800000"/>
              <a:headEnd/>
              <a:tailEnd/>
            </a:ln>
            <a:effectLst/>
          </p:spPr>
          <p:txBody>
            <a:bodyPr wrap="none">
              <a:spAutoFit/>
            </a:bodyPr>
            <a:lstStyle/>
            <a:p>
              <a:r>
                <a:rPr lang="en-US" sz="1600">
                  <a:solidFill>
                    <a:schemeClr val="bg1"/>
                  </a:solidFill>
                </a:rPr>
                <a:t>P+</a:t>
              </a:r>
            </a:p>
          </p:txBody>
        </p:sp>
        <p:sp>
          <p:nvSpPr>
            <p:cNvPr id="21533" name="Line 29"/>
            <p:cNvSpPr>
              <a:spLocks noChangeShapeType="1"/>
            </p:cNvSpPr>
            <p:nvPr/>
          </p:nvSpPr>
          <p:spPr bwMode="auto">
            <a:xfrm flipV="1">
              <a:off x="3046" y="3135"/>
              <a:ext cx="200" cy="22"/>
            </a:xfrm>
            <a:prstGeom prst="line">
              <a:avLst/>
            </a:prstGeom>
            <a:noFill/>
            <a:ln w="9525">
              <a:solidFill>
                <a:schemeClr val="bg2"/>
              </a:solidFill>
              <a:round/>
              <a:headEnd/>
              <a:tailEnd type="triangle" w="med" len="med"/>
            </a:ln>
            <a:effectLst/>
          </p:spPr>
          <p:txBody>
            <a:bodyPr/>
            <a:lstStyle/>
            <a:p>
              <a:endParaRPr lang="en-US"/>
            </a:p>
          </p:txBody>
        </p:sp>
      </p:grpSp>
      <p:grpSp>
        <p:nvGrpSpPr>
          <p:cNvPr id="21534" name="Group 30"/>
          <p:cNvGrpSpPr>
            <a:grpSpLocks/>
          </p:cNvGrpSpPr>
          <p:nvPr/>
        </p:nvGrpSpPr>
        <p:grpSpPr bwMode="auto">
          <a:xfrm>
            <a:off x="5213350" y="3328988"/>
            <a:ext cx="506413" cy="446087"/>
            <a:chOff x="4790" y="2640"/>
            <a:chExt cx="319" cy="281"/>
          </a:xfrm>
        </p:grpSpPr>
        <p:sp>
          <p:nvSpPr>
            <p:cNvPr id="21535" name="Text Box 31"/>
            <p:cNvSpPr txBox="1">
              <a:spLocks noChangeArrowheads="1"/>
            </p:cNvSpPr>
            <p:nvPr/>
          </p:nvSpPr>
          <p:spPr bwMode="auto">
            <a:xfrm>
              <a:off x="4833" y="2709"/>
              <a:ext cx="276" cy="212"/>
            </a:xfrm>
            <a:prstGeom prst="rect">
              <a:avLst/>
            </a:prstGeom>
            <a:noFill/>
            <a:ln w="9525">
              <a:noFill/>
              <a:miter lim="800000"/>
              <a:headEnd/>
              <a:tailEnd/>
            </a:ln>
            <a:effectLst/>
          </p:spPr>
          <p:txBody>
            <a:bodyPr wrap="none">
              <a:spAutoFit/>
            </a:bodyPr>
            <a:lstStyle/>
            <a:p>
              <a:r>
                <a:rPr lang="en-US" sz="1600">
                  <a:solidFill>
                    <a:schemeClr val="bg1"/>
                  </a:solidFill>
                </a:rPr>
                <a:t>P+</a:t>
              </a:r>
            </a:p>
          </p:txBody>
        </p:sp>
        <p:sp>
          <p:nvSpPr>
            <p:cNvPr id="21536" name="Line 32"/>
            <p:cNvSpPr>
              <a:spLocks noChangeShapeType="1"/>
            </p:cNvSpPr>
            <p:nvPr/>
          </p:nvSpPr>
          <p:spPr bwMode="auto">
            <a:xfrm flipH="1" flipV="1">
              <a:off x="4790" y="2640"/>
              <a:ext cx="98" cy="89"/>
            </a:xfrm>
            <a:prstGeom prst="line">
              <a:avLst/>
            </a:prstGeom>
            <a:noFill/>
            <a:ln w="9525">
              <a:solidFill>
                <a:schemeClr val="bg2"/>
              </a:solidFill>
              <a:round/>
              <a:headEnd/>
              <a:tailEnd type="triangle" w="med" len="med"/>
            </a:ln>
            <a:effectLst/>
          </p:spPr>
          <p:txBody>
            <a:bodyP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2000"/>
                                        <p:tgtEl>
                                          <p:spTgt spid="215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34"/>
                                        </p:tgtEl>
                                        <p:attrNameLst>
                                          <p:attrName>style.visibility</p:attrName>
                                        </p:attrNameLst>
                                      </p:cBhvr>
                                      <p:to>
                                        <p:strVal val="visible"/>
                                      </p:to>
                                    </p:set>
                                    <p:animEffect transition="in" filter="fade">
                                      <p:cBhvr>
                                        <p:cTn id="11" dur="20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2325019812_bfc8e0b265_b"/>
          <p:cNvPicPr>
            <a:picLocks noChangeAspect="1" noChangeArrowheads="1"/>
          </p:cNvPicPr>
          <p:nvPr/>
        </p:nvPicPr>
        <p:blipFill>
          <a:blip r:embed="rId3" cstate="print"/>
          <a:srcRect/>
          <a:stretch>
            <a:fillRect/>
          </a:stretch>
        </p:blipFill>
        <p:spPr bwMode="auto">
          <a:xfrm>
            <a:off x="1531938" y="1562100"/>
            <a:ext cx="5680075" cy="4260850"/>
          </a:xfrm>
          <a:prstGeom prst="rect">
            <a:avLst/>
          </a:prstGeom>
          <a:noFill/>
        </p:spPr>
      </p:pic>
      <p:sp>
        <p:nvSpPr>
          <p:cNvPr id="64518" name="Text Box 6"/>
          <p:cNvSpPr txBox="1">
            <a:spLocks noChangeArrowheads="1"/>
          </p:cNvSpPr>
          <p:nvPr/>
        </p:nvSpPr>
        <p:spPr bwMode="auto">
          <a:xfrm>
            <a:off x="2862580" y="590487"/>
            <a:ext cx="2623820" cy="579437"/>
          </a:xfrm>
          <a:prstGeom prst="rect">
            <a:avLst/>
          </a:prstGeom>
          <a:noFill/>
          <a:ln w="9525">
            <a:noFill/>
            <a:miter lim="800000"/>
            <a:headEnd/>
            <a:tailEnd/>
          </a:ln>
          <a:effectLst/>
        </p:spPr>
        <p:txBody>
          <a:bodyPr wrap="square">
            <a:spAutoFit/>
          </a:bodyPr>
          <a:lstStyle/>
          <a:p>
            <a:r>
              <a:rPr lang="en-US" dirty="0"/>
              <a:t>Water: H</a:t>
            </a:r>
            <a:r>
              <a:rPr lang="en-US" baseline="-25000" dirty="0"/>
              <a:t>2</a:t>
            </a:r>
            <a:r>
              <a:rPr lang="en-US" dirty="0"/>
              <a:t>O</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990600" y="381000"/>
            <a:ext cx="7391400" cy="5638800"/>
          </a:xfrm>
          <a:prstGeom prst="rect">
            <a:avLst/>
          </a:prstGeom>
          <a:solidFill>
            <a:schemeClr val="tx2"/>
          </a:solidFill>
          <a:ln w="9525">
            <a:solidFill>
              <a:schemeClr val="tx1"/>
            </a:solidFill>
            <a:miter lim="800000"/>
            <a:headEnd/>
            <a:tailEnd/>
          </a:ln>
          <a:effectLst/>
        </p:spPr>
        <p:txBody>
          <a:bodyPr wrap="none" anchor="ctr"/>
          <a:lstStyle/>
          <a:p>
            <a:pPr algn="ctr"/>
            <a:endParaRPr lang="en-US" sz="1800"/>
          </a:p>
        </p:txBody>
      </p:sp>
      <p:pic>
        <p:nvPicPr>
          <p:cNvPr id="108547" name="Picture 3" descr="hydrogen"/>
          <p:cNvPicPr>
            <a:picLocks noChangeAspect="1" noChangeArrowheads="1"/>
          </p:cNvPicPr>
          <p:nvPr/>
        </p:nvPicPr>
        <p:blipFill>
          <a:blip r:embed="rId3" cstate="print"/>
          <a:srcRect/>
          <a:stretch>
            <a:fillRect/>
          </a:stretch>
        </p:blipFill>
        <p:spPr bwMode="auto">
          <a:xfrm>
            <a:off x="1752600" y="1143000"/>
            <a:ext cx="5867400" cy="4402138"/>
          </a:xfrm>
          <a:prstGeom prst="rect">
            <a:avLst/>
          </a:prstGeom>
          <a:noFill/>
        </p:spPr>
      </p:pic>
      <p:sp>
        <p:nvSpPr>
          <p:cNvPr id="108548" name="Oval 4"/>
          <p:cNvSpPr>
            <a:spLocks noChangeArrowheads="1"/>
          </p:cNvSpPr>
          <p:nvPr/>
        </p:nvSpPr>
        <p:spPr bwMode="auto">
          <a:xfrm rot="3105876">
            <a:off x="3194050" y="1033463"/>
            <a:ext cx="3178175" cy="4159250"/>
          </a:xfrm>
          <a:prstGeom prst="ellipse">
            <a:avLst/>
          </a:prstGeom>
          <a:solidFill>
            <a:schemeClr val="accent1">
              <a:alpha val="35001"/>
            </a:schemeClr>
          </a:solidFill>
          <a:ln w="9525">
            <a:solidFill>
              <a:schemeClr val="tx1"/>
            </a:solidFill>
            <a:round/>
            <a:headEnd/>
            <a:tailEnd/>
          </a:ln>
          <a:effectLst/>
        </p:spPr>
        <p:txBody>
          <a:bodyPr wrap="none" anchor="ctr"/>
          <a:lstStyle/>
          <a:p>
            <a:endParaRPr lang="en-US"/>
          </a:p>
        </p:txBody>
      </p:sp>
      <p:sp>
        <p:nvSpPr>
          <p:cNvPr id="108549" name="Text Box 5"/>
          <p:cNvSpPr txBox="1">
            <a:spLocks noChangeArrowheads="1"/>
          </p:cNvSpPr>
          <p:nvPr/>
        </p:nvSpPr>
        <p:spPr bwMode="auto">
          <a:xfrm>
            <a:off x="1143000" y="565150"/>
            <a:ext cx="2508250" cy="752475"/>
          </a:xfrm>
          <a:prstGeom prst="rect">
            <a:avLst/>
          </a:prstGeom>
          <a:noFill/>
          <a:ln w="9525">
            <a:noFill/>
            <a:miter lim="800000"/>
            <a:headEnd/>
            <a:tailEnd/>
          </a:ln>
          <a:effectLst/>
        </p:spPr>
        <p:txBody>
          <a:bodyPr wrap="none">
            <a:spAutoFit/>
          </a:bodyPr>
          <a:lstStyle/>
          <a:p>
            <a:pPr>
              <a:lnSpc>
                <a:spcPct val="120000"/>
              </a:lnSpc>
            </a:pPr>
            <a:r>
              <a:rPr lang="en-US" sz="1800">
                <a:solidFill>
                  <a:schemeClr val="bg2"/>
                </a:solidFill>
              </a:rPr>
              <a:t>More negative charges</a:t>
            </a:r>
          </a:p>
          <a:p>
            <a:pPr>
              <a:lnSpc>
                <a:spcPct val="120000"/>
              </a:lnSpc>
            </a:pPr>
            <a:r>
              <a:rPr lang="en-US" sz="1800">
                <a:solidFill>
                  <a:schemeClr val="bg2"/>
                </a:solidFill>
              </a:rPr>
              <a:t>             </a:t>
            </a:r>
            <a:r>
              <a:rPr lang="en-US" sz="1800" b="1">
                <a:solidFill>
                  <a:schemeClr val="bg2"/>
                </a:solidFill>
              </a:rPr>
              <a:t>( - )</a:t>
            </a:r>
          </a:p>
        </p:txBody>
      </p:sp>
      <p:sp>
        <p:nvSpPr>
          <p:cNvPr id="108550" name="Text Box 6"/>
          <p:cNvSpPr txBox="1">
            <a:spLocks noChangeArrowheads="1"/>
          </p:cNvSpPr>
          <p:nvPr/>
        </p:nvSpPr>
        <p:spPr bwMode="auto">
          <a:xfrm>
            <a:off x="5410200" y="4800600"/>
            <a:ext cx="2622550" cy="641350"/>
          </a:xfrm>
          <a:prstGeom prst="rect">
            <a:avLst/>
          </a:prstGeom>
          <a:noFill/>
          <a:ln w="9525">
            <a:noFill/>
            <a:miter lim="800000"/>
            <a:headEnd/>
            <a:tailEnd/>
          </a:ln>
          <a:effectLst/>
        </p:spPr>
        <p:txBody>
          <a:bodyPr wrap="none">
            <a:spAutoFit/>
          </a:bodyPr>
          <a:lstStyle/>
          <a:p>
            <a:r>
              <a:rPr lang="en-US" sz="1800">
                <a:solidFill>
                  <a:schemeClr val="bg2"/>
                </a:solidFill>
              </a:rPr>
              <a:t>Fewer negative charges</a:t>
            </a:r>
          </a:p>
          <a:p>
            <a:endParaRPr lang="en-US" sz="1800" b="1">
              <a:solidFill>
                <a:schemeClr val="bg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20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1.66667E-6 1.85185E-6 L -0.05312 -0.10996 " pathEditMode="relative" rAng="0" ptsTypes="AA">
                                      <p:cBhvr>
                                        <p:cTn id="11" dur="2000" fill="hold"/>
                                        <p:tgtEl>
                                          <p:spTgt spid="108548"/>
                                        </p:tgtEl>
                                        <p:attrNameLst>
                                          <p:attrName>ppt_x</p:attrName>
                                          <p:attrName>ppt_y</p:attrName>
                                        </p:attrNameLst>
                                      </p:cBhvr>
                                      <p:rCtr x="-27" y="-5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8549"/>
                                        </p:tgtEl>
                                        <p:attrNameLst>
                                          <p:attrName>style.visibility</p:attrName>
                                        </p:attrNameLst>
                                      </p:cBhvr>
                                      <p:to>
                                        <p:strVal val="visible"/>
                                      </p:to>
                                    </p:set>
                                    <p:animEffect transition="in" filter="fade">
                                      <p:cBhvr>
                                        <p:cTn id="16" dur="2000"/>
                                        <p:tgtEl>
                                          <p:spTgt spid="1085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8550"/>
                                        </p:tgtEl>
                                        <p:attrNameLst>
                                          <p:attrName>style.visibility</p:attrName>
                                        </p:attrNameLst>
                                      </p:cBhvr>
                                      <p:to>
                                        <p:strVal val="visible"/>
                                      </p:to>
                                    </p:set>
                                    <p:animEffect transition="in" filter="fade">
                                      <p:cBhvr>
                                        <p:cTn id="21" dur="2000"/>
                                        <p:tgtEl>
                                          <p:spTgt spid="10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8" grpId="1" animBg="1"/>
      <p:bldP spid="108549" grpId="0"/>
      <p:bldP spid="1085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map2"/>
          <p:cNvPicPr>
            <a:picLocks noChangeAspect="1" noChangeArrowheads="1"/>
          </p:cNvPicPr>
          <p:nvPr/>
        </p:nvPicPr>
        <p:blipFill>
          <a:blip r:embed="rId3" cstate="print">
            <a:clrChange>
              <a:clrFrom>
                <a:srgbClr val="000000"/>
              </a:clrFrom>
              <a:clrTo>
                <a:srgbClr val="000000">
                  <a:alpha val="0"/>
                </a:srgbClr>
              </a:clrTo>
            </a:clrChange>
          </a:blip>
          <a:srcRect l="42007" t="32405" r="14870" b="12912"/>
          <a:stretch>
            <a:fillRect/>
          </a:stretch>
        </p:blipFill>
        <p:spPr bwMode="auto">
          <a:xfrm rot="-2537001">
            <a:off x="1684338" y="2217738"/>
            <a:ext cx="2209800" cy="2057400"/>
          </a:xfrm>
          <a:prstGeom prst="rect">
            <a:avLst/>
          </a:prstGeom>
          <a:noFill/>
        </p:spPr>
      </p:pic>
      <p:sp>
        <p:nvSpPr>
          <p:cNvPr id="70665" name="Text Box 9"/>
          <p:cNvSpPr txBox="1">
            <a:spLocks noChangeArrowheads="1"/>
          </p:cNvSpPr>
          <p:nvPr/>
        </p:nvSpPr>
        <p:spPr bwMode="auto">
          <a:xfrm>
            <a:off x="4059238" y="2900363"/>
            <a:ext cx="422275" cy="579437"/>
          </a:xfrm>
          <a:prstGeom prst="rect">
            <a:avLst/>
          </a:prstGeom>
          <a:noFill/>
          <a:ln w="9525">
            <a:noFill/>
            <a:miter lim="800000"/>
            <a:headEnd/>
            <a:tailEnd/>
          </a:ln>
          <a:effectLst/>
        </p:spPr>
        <p:txBody>
          <a:bodyPr wrap="none">
            <a:spAutoFit/>
          </a:bodyPr>
          <a:lstStyle/>
          <a:p>
            <a:r>
              <a:rPr lang="en-US"/>
              <a:t>+</a:t>
            </a:r>
          </a:p>
        </p:txBody>
      </p:sp>
      <p:sp>
        <p:nvSpPr>
          <p:cNvPr id="70666" name="Text Box 10"/>
          <p:cNvSpPr txBox="1">
            <a:spLocks noChangeArrowheads="1"/>
          </p:cNvSpPr>
          <p:nvPr/>
        </p:nvSpPr>
        <p:spPr bwMode="auto">
          <a:xfrm>
            <a:off x="2422525" y="4322763"/>
            <a:ext cx="422275" cy="579437"/>
          </a:xfrm>
          <a:prstGeom prst="rect">
            <a:avLst/>
          </a:prstGeom>
          <a:noFill/>
          <a:ln w="9525">
            <a:noFill/>
            <a:miter lim="800000"/>
            <a:headEnd/>
            <a:tailEnd/>
          </a:ln>
          <a:effectLst/>
        </p:spPr>
        <p:txBody>
          <a:bodyPr wrap="none">
            <a:spAutoFit/>
          </a:bodyPr>
          <a:lstStyle/>
          <a:p>
            <a:r>
              <a:rPr lang="en-US"/>
              <a:t>+</a:t>
            </a:r>
          </a:p>
        </p:txBody>
      </p:sp>
      <p:sp>
        <p:nvSpPr>
          <p:cNvPr id="70667" name="Text Box 11"/>
          <p:cNvSpPr txBox="1">
            <a:spLocks noChangeArrowheads="1"/>
          </p:cNvSpPr>
          <p:nvPr/>
        </p:nvSpPr>
        <p:spPr bwMode="auto">
          <a:xfrm>
            <a:off x="1738313" y="1987550"/>
            <a:ext cx="409575" cy="579438"/>
          </a:xfrm>
          <a:prstGeom prst="rect">
            <a:avLst/>
          </a:prstGeom>
          <a:noFill/>
          <a:ln w="9525">
            <a:noFill/>
            <a:miter lim="800000"/>
            <a:headEnd/>
            <a:tailEnd/>
          </a:ln>
          <a:effectLst/>
        </p:spPr>
        <p:txBody>
          <a:bodyPr wrap="none">
            <a:spAutoFit/>
          </a:bodyPr>
          <a:lstStyle/>
          <a:p>
            <a:r>
              <a:rPr lang="en-US"/>
              <a:t>_</a:t>
            </a:r>
          </a:p>
        </p:txBody>
      </p:sp>
      <p:sp>
        <p:nvSpPr>
          <p:cNvPr id="70668" name="Text Box 12"/>
          <p:cNvSpPr txBox="1">
            <a:spLocks noChangeArrowheads="1"/>
          </p:cNvSpPr>
          <p:nvPr/>
        </p:nvSpPr>
        <p:spPr bwMode="auto">
          <a:xfrm>
            <a:off x="5303838" y="2743200"/>
            <a:ext cx="2834322" cy="830997"/>
          </a:xfrm>
          <a:prstGeom prst="rect">
            <a:avLst/>
          </a:prstGeom>
          <a:noFill/>
          <a:ln w="9525">
            <a:noFill/>
            <a:miter lim="800000"/>
            <a:headEnd/>
            <a:tailEnd/>
          </a:ln>
          <a:effectLst/>
        </p:spPr>
        <p:txBody>
          <a:bodyPr wrap="square">
            <a:spAutoFit/>
          </a:bodyPr>
          <a:lstStyle/>
          <a:p>
            <a:r>
              <a:rPr lang="en-US" sz="2400" b="1" dirty="0">
                <a:solidFill>
                  <a:srgbClr val="FFFF00"/>
                </a:solidFill>
              </a:rPr>
              <a:t>Red = lots of e</a:t>
            </a:r>
            <a:r>
              <a:rPr lang="en-US" sz="2400" b="1" baseline="30000" dirty="0">
                <a:solidFill>
                  <a:srgbClr val="FFFF00"/>
                </a:solidFill>
              </a:rPr>
              <a:t>-</a:t>
            </a:r>
          </a:p>
          <a:p>
            <a:r>
              <a:rPr lang="en-US" sz="2400" b="1" dirty="0">
                <a:solidFill>
                  <a:srgbClr val="FFFF00"/>
                </a:solidFill>
              </a:rPr>
              <a:t>Blue = few e</a:t>
            </a:r>
            <a:r>
              <a:rPr lang="en-US" sz="2400" b="1" baseline="30000" dirty="0">
                <a:solidFill>
                  <a:srgbClr val="FFFF00"/>
                </a:solidFill>
              </a:rPr>
              <a:t>-</a:t>
            </a:r>
          </a:p>
        </p:txBody>
      </p:sp>
      <p:sp>
        <p:nvSpPr>
          <p:cNvPr id="70670" name="Text Box 14"/>
          <p:cNvSpPr txBox="1">
            <a:spLocks noChangeArrowheads="1"/>
          </p:cNvSpPr>
          <p:nvPr/>
        </p:nvSpPr>
        <p:spPr bwMode="auto">
          <a:xfrm>
            <a:off x="3581400" y="457200"/>
            <a:ext cx="1860550" cy="641350"/>
          </a:xfrm>
          <a:prstGeom prst="rect">
            <a:avLst/>
          </a:prstGeom>
          <a:noFill/>
          <a:ln w="9525">
            <a:noFill/>
            <a:miter lim="800000"/>
            <a:headEnd/>
            <a:tailEnd/>
          </a:ln>
          <a:effectLst/>
        </p:spPr>
        <p:txBody>
          <a:bodyPr wrap="none">
            <a:spAutoFit/>
          </a:bodyPr>
          <a:lstStyle/>
          <a:p>
            <a:r>
              <a:rPr lang="en-US" sz="3600" b="1" u="sng"/>
              <a:t>Polarity</a:t>
            </a:r>
          </a:p>
        </p:txBody>
      </p:sp>
      <p:sp>
        <p:nvSpPr>
          <p:cNvPr id="70673" name="Text Box 17"/>
          <p:cNvSpPr txBox="1">
            <a:spLocks noChangeArrowheads="1"/>
          </p:cNvSpPr>
          <p:nvPr/>
        </p:nvSpPr>
        <p:spPr bwMode="auto">
          <a:xfrm>
            <a:off x="3597275" y="3825875"/>
            <a:ext cx="422275" cy="579438"/>
          </a:xfrm>
          <a:prstGeom prst="rect">
            <a:avLst/>
          </a:prstGeom>
          <a:noFill/>
          <a:ln w="9525">
            <a:noFill/>
            <a:miter lim="800000"/>
            <a:headEnd/>
            <a:tailEnd/>
          </a:ln>
          <a:effectLst/>
        </p:spPr>
        <p:txBody>
          <a:bodyPr wrap="none">
            <a:spAutoFit/>
          </a:bodyPr>
          <a:lstStyle/>
          <a:p>
            <a:r>
              <a:rPr lang="en-US"/>
              <a:t>+</a:t>
            </a:r>
          </a:p>
        </p:txBody>
      </p:sp>
      <p:sp>
        <p:nvSpPr>
          <p:cNvPr id="70674" name="Text Box 18"/>
          <p:cNvSpPr txBox="1">
            <a:spLocks noChangeArrowheads="1"/>
          </p:cNvSpPr>
          <p:nvPr/>
        </p:nvSpPr>
        <p:spPr bwMode="auto">
          <a:xfrm>
            <a:off x="1665288" y="5373688"/>
            <a:ext cx="2723832" cy="457200"/>
          </a:xfrm>
          <a:prstGeom prst="rect">
            <a:avLst/>
          </a:prstGeom>
          <a:noFill/>
          <a:ln w="9525">
            <a:noFill/>
            <a:miter lim="800000"/>
            <a:headEnd/>
            <a:tailEnd/>
          </a:ln>
          <a:effectLst/>
        </p:spPr>
        <p:txBody>
          <a:bodyPr wrap="square">
            <a:spAutoFit/>
          </a:bodyPr>
          <a:lstStyle/>
          <a:p>
            <a:r>
              <a:rPr lang="en-US" sz="2400" dirty="0">
                <a:solidFill>
                  <a:srgbClr val="00FF00"/>
                </a:solidFill>
              </a:rPr>
              <a:t>Electric Dipole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0665"/>
                                        </p:tgtEl>
                                      </p:cBhvr>
                                    </p:animEffect>
                                    <p:set>
                                      <p:cBhvr>
                                        <p:cTn id="7" dur="1" fill="hold">
                                          <p:stCondLst>
                                            <p:cond delay="1999"/>
                                          </p:stCondLst>
                                        </p:cTn>
                                        <p:tgtEl>
                                          <p:spTgt spid="7066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70666"/>
                                        </p:tgtEl>
                                      </p:cBhvr>
                                    </p:animEffect>
                                    <p:set>
                                      <p:cBhvr>
                                        <p:cTn id="10" dur="1" fill="hold">
                                          <p:stCondLst>
                                            <p:cond delay="1999"/>
                                          </p:stCondLst>
                                        </p:cTn>
                                        <p:tgtEl>
                                          <p:spTgt spid="7066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0673"/>
                                        </p:tgtEl>
                                        <p:attrNameLst>
                                          <p:attrName>style.visibility</p:attrName>
                                        </p:attrNameLst>
                                      </p:cBhvr>
                                      <p:to>
                                        <p:strVal val="visible"/>
                                      </p:to>
                                    </p:set>
                                    <p:animEffect transition="in" filter="fade">
                                      <p:cBhvr>
                                        <p:cTn id="13" dur="2000"/>
                                        <p:tgtEl>
                                          <p:spTgt spid="706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674"/>
                                        </p:tgtEl>
                                        <p:attrNameLst>
                                          <p:attrName>style.visibility</p:attrName>
                                        </p:attrNameLst>
                                      </p:cBhvr>
                                      <p:to>
                                        <p:strVal val="visible"/>
                                      </p:to>
                                    </p:set>
                                    <p:animEffect transition="in" filter="fade">
                                      <p:cBhvr>
                                        <p:cTn id="16" dur="2000"/>
                                        <p:tgtEl>
                                          <p:spTgt spid="70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p:bldP spid="70673" grpId="0"/>
      <p:bldP spid="706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74800" y="2555875"/>
            <a:ext cx="6526784" cy="641350"/>
          </a:xfrm>
          <a:prstGeom prst="rect">
            <a:avLst/>
          </a:prstGeom>
          <a:noFill/>
          <a:ln w="9525">
            <a:noFill/>
            <a:miter lim="800000"/>
            <a:headEnd/>
            <a:tailEnd/>
          </a:ln>
          <a:effectLst/>
        </p:spPr>
        <p:txBody>
          <a:bodyPr wrap="square">
            <a:spAutoFit/>
          </a:bodyPr>
          <a:lstStyle/>
          <a:p>
            <a:r>
              <a:rPr lang="en-US" sz="3600" b="1" u="sng" dirty="0"/>
              <a:t>Consequences of Polarity</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custDataLst>
              <p:tags r:id="rId2"/>
            </p:custDataLst>
          </p:nvPr>
        </p:nvGrpSpPr>
        <p:grpSpPr bwMode="auto">
          <a:xfrm>
            <a:off x="3767138" y="1990725"/>
            <a:ext cx="752475" cy="3694113"/>
            <a:chOff x="1357" y="1278"/>
            <a:chExt cx="474" cy="2327"/>
          </a:xfrm>
        </p:grpSpPr>
        <p:sp>
          <p:nvSpPr>
            <p:cNvPr id="27651" name="Rectangle 3"/>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27652" name="Text Box 4"/>
            <p:cNvSpPr txBox="1">
              <a:spLocks noChangeArrowheads="1"/>
            </p:cNvSpPr>
            <p:nvPr/>
          </p:nvSpPr>
          <p:spPr bwMode="auto">
            <a:xfrm>
              <a:off x="1455" y="1389"/>
              <a:ext cx="255" cy="288"/>
            </a:xfrm>
            <a:prstGeom prst="rect">
              <a:avLst/>
            </a:prstGeom>
            <a:noFill/>
            <a:ln w="9525">
              <a:noFill/>
              <a:miter lim="800000"/>
              <a:headEnd/>
              <a:tailEnd/>
            </a:ln>
            <a:effectLst/>
          </p:spPr>
          <p:txBody>
            <a:bodyPr wrap="none">
              <a:spAutoFit/>
            </a:bodyPr>
            <a:lstStyle/>
            <a:p>
              <a:r>
                <a:rPr lang="en-US" sz="2400" b="1"/>
                <a:t>N</a:t>
              </a:r>
            </a:p>
          </p:txBody>
        </p:sp>
        <p:sp>
          <p:nvSpPr>
            <p:cNvPr id="27653" name="Text Box 5"/>
            <p:cNvSpPr txBox="1">
              <a:spLocks noChangeArrowheads="1"/>
            </p:cNvSpPr>
            <p:nvPr/>
          </p:nvSpPr>
          <p:spPr bwMode="auto">
            <a:xfrm>
              <a:off x="1460" y="3213"/>
              <a:ext cx="244" cy="288"/>
            </a:xfrm>
            <a:prstGeom prst="rect">
              <a:avLst/>
            </a:prstGeom>
            <a:noFill/>
            <a:ln w="9525">
              <a:noFill/>
              <a:miter lim="800000"/>
              <a:headEnd/>
              <a:tailEnd/>
            </a:ln>
            <a:effectLst/>
          </p:spPr>
          <p:txBody>
            <a:bodyPr wrap="none">
              <a:spAutoFit/>
            </a:bodyPr>
            <a:lstStyle/>
            <a:p>
              <a:r>
                <a:rPr lang="en-US" sz="2400" b="1"/>
                <a:t>S</a:t>
              </a:r>
            </a:p>
          </p:txBody>
        </p:sp>
      </p:grpSp>
      <p:sp>
        <p:nvSpPr>
          <p:cNvPr id="27654" name="Text Box 6"/>
          <p:cNvSpPr txBox="1">
            <a:spLocks noChangeArrowheads="1"/>
          </p:cNvSpPr>
          <p:nvPr/>
        </p:nvSpPr>
        <p:spPr bwMode="auto">
          <a:xfrm>
            <a:off x="2286000" y="457200"/>
            <a:ext cx="4846320" cy="579438"/>
          </a:xfrm>
          <a:prstGeom prst="rect">
            <a:avLst/>
          </a:prstGeom>
          <a:noFill/>
          <a:ln w="9525">
            <a:noFill/>
            <a:miter lim="800000"/>
            <a:headEnd/>
            <a:tailEnd/>
          </a:ln>
          <a:effectLst/>
        </p:spPr>
        <p:txBody>
          <a:bodyPr wrap="square">
            <a:spAutoFit/>
          </a:bodyPr>
          <a:lstStyle/>
          <a:p>
            <a:r>
              <a:rPr lang="en-US" u="sng" dirty="0"/>
              <a:t>Magnets and Polarity</a:t>
            </a:r>
          </a:p>
        </p:txBody>
      </p:sp>
      <p:sp>
        <p:nvSpPr>
          <p:cNvPr id="27655" name="Text Box 7"/>
          <p:cNvSpPr txBox="1">
            <a:spLocks noChangeArrowheads="1"/>
          </p:cNvSpPr>
          <p:nvPr/>
        </p:nvSpPr>
        <p:spPr bwMode="auto">
          <a:xfrm>
            <a:off x="355600" y="3435350"/>
            <a:ext cx="2130425" cy="396875"/>
          </a:xfrm>
          <a:prstGeom prst="rect">
            <a:avLst/>
          </a:prstGeom>
          <a:noFill/>
          <a:ln w="9525">
            <a:noFill/>
            <a:miter lim="800000"/>
            <a:headEnd/>
            <a:tailEnd/>
          </a:ln>
          <a:effectLst/>
        </p:spPr>
        <p:txBody>
          <a:bodyPr wrap="none">
            <a:spAutoFit/>
          </a:bodyPr>
          <a:lstStyle/>
          <a:p>
            <a:r>
              <a:rPr lang="en-US" sz="2000" b="1"/>
              <a:t>Magnetic Dipole</a:t>
            </a:r>
          </a:p>
        </p:txBody>
      </p:sp>
      <p:sp>
        <p:nvSpPr>
          <p:cNvPr id="27656" name="Line 8"/>
          <p:cNvSpPr>
            <a:spLocks noChangeShapeType="1"/>
          </p:cNvSpPr>
          <p:nvPr/>
        </p:nvSpPr>
        <p:spPr bwMode="auto">
          <a:xfrm flipV="1">
            <a:off x="2116138" y="2492375"/>
            <a:ext cx="1398587" cy="698500"/>
          </a:xfrm>
          <a:prstGeom prst="line">
            <a:avLst/>
          </a:prstGeom>
          <a:noFill/>
          <a:ln w="9525">
            <a:solidFill>
              <a:schemeClr val="tx1"/>
            </a:solidFill>
            <a:round/>
            <a:headEnd/>
            <a:tailEnd type="triangle" w="med" len="med"/>
          </a:ln>
          <a:effectLst/>
        </p:spPr>
        <p:txBody>
          <a:bodyPr/>
          <a:lstStyle/>
          <a:p>
            <a:endParaRPr lang="en-US"/>
          </a:p>
        </p:txBody>
      </p:sp>
      <p:sp>
        <p:nvSpPr>
          <p:cNvPr id="27657" name="Line 9"/>
          <p:cNvSpPr>
            <a:spLocks noChangeShapeType="1"/>
          </p:cNvSpPr>
          <p:nvPr/>
        </p:nvSpPr>
        <p:spPr bwMode="auto">
          <a:xfrm>
            <a:off x="1936750" y="4051300"/>
            <a:ext cx="1577975" cy="1112838"/>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custDataLst>
              <p:tags r:id="rId2"/>
            </p:custDataLst>
          </p:nvPr>
        </p:nvGrpSpPr>
        <p:grpSpPr bwMode="auto">
          <a:xfrm rot="5400000">
            <a:off x="1480344" y="1715294"/>
            <a:ext cx="752475" cy="3030537"/>
            <a:chOff x="1357" y="1278"/>
            <a:chExt cx="474" cy="2327"/>
          </a:xfrm>
        </p:grpSpPr>
        <p:sp>
          <p:nvSpPr>
            <p:cNvPr id="29699" name="Rectangle 3"/>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29700" name="Text Box 4"/>
            <p:cNvSpPr txBox="1">
              <a:spLocks noChangeArrowheads="1"/>
            </p:cNvSpPr>
            <p:nvPr/>
          </p:nvSpPr>
          <p:spPr bwMode="auto">
            <a:xfrm>
              <a:off x="1456" y="1389"/>
              <a:ext cx="255" cy="351"/>
            </a:xfrm>
            <a:prstGeom prst="rect">
              <a:avLst/>
            </a:prstGeom>
            <a:noFill/>
            <a:ln w="9525">
              <a:noFill/>
              <a:miter lim="800000"/>
              <a:headEnd/>
              <a:tailEnd/>
            </a:ln>
            <a:effectLst/>
          </p:spPr>
          <p:txBody>
            <a:bodyPr wrap="none">
              <a:spAutoFit/>
            </a:bodyPr>
            <a:lstStyle/>
            <a:p>
              <a:r>
                <a:rPr lang="en-US" sz="2400" b="1"/>
                <a:t>N</a:t>
              </a:r>
            </a:p>
          </p:txBody>
        </p:sp>
        <p:sp>
          <p:nvSpPr>
            <p:cNvPr id="29701" name="Text Box 5"/>
            <p:cNvSpPr txBox="1">
              <a:spLocks noChangeArrowheads="1"/>
            </p:cNvSpPr>
            <p:nvPr/>
          </p:nvSpPr>
          <p:spPr bwMode="auto">
            <a:xfrm>
              <a:off x="1460" y="3214"/>
              <a:ext cx="244" cy="351"/>
            </a:xfrm>
            <a:prstGeom prst="rect">
              <a:avLst/>
            </a:prstGeom>
            <a:noFill/>
            <a:ln w="9525">
              <a:noFill/>
              <a:miter lim="800000"/>
              <a:headEnd/>
              <a:tailEnd/>
            </a:ln>
            <a:effectLst/>
          </p:spPr>
          <p:txBody>
            <a:bodyPr wrap="none">
              <a:spAutoFit/>
            </a:bodyPr>
            <a:lstStyle/>
            <a:p>
              <a:r>
                <a:rPr lang="en-US" sz="2400" b="1"/>
                <a:t>S</a:t>
              </a:r>
            </a:p>
          </p:txBody>
        </p:sp>
      </p:grpSp>
      <p:grpSp>
        <p:nvGrpSpPr>
          <p:cNvPr id="29702" name="Group 6"/>
          <p:cNvGrpSpPr>
            <a:grpSpLocks/>
          </p:cNvGrpSpPr>
          <p:nvPr>
            <p:custDataLst>
              <p:tags r:id="rId3"/>
            </p:custDataLst>
          </p:nvPr>
        </p:nvGrpSpPr>
        <p:grpSpPr bwMode="auto">
          <a:xfrm rot="5400000">
            <a:off x="6357937" y="1660526"/>
            <a:ext cx="752475" cy="3048000"/>
            <a:chOff x="1357" y="1278"/>
            <a:chExt cx="474" cy="2327"/>
          </a:xfrm>
        </p:grpSpPr>
        <p:sp>
          <p:nvSpPr>
            <p:cNvPr id="29703" name="Rectangle 7"/>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29704" name="Text Box 8"/>
            <p:cNvSpPr txBox="1">
              <a:spLocks noChangeArrowheads="1"/>
            </p:cNvSpPr>
            <p:nvPr/>
          </p:nvSpPr>
          <p:spPr bwMode="auto">
            <a:xfrm>
              <a:off x="1456" y="1391"/>
              <a:ext cx="255" cy="349"/>
            </a:xfrm>
            <a:prstGeom prst="rect">
              <a:avLst/>
            </a:prstGeom>
            <a:noFill/>
            <a:ln w="9525">
              <a:noFill/>
              <a:miter lim="800000"/>
              <a:headEnd/>
              <a:tailEnd/>
            </a:ln>
            <a:effectLst/>
          </p:spPr>
          <p:txBody>
            <a:bodyPr wrap="none">
              <a:spAutoFit/>
            </a:bodyPr>
            <a:lstStyle/>
            <a:p>
              <a:r>
                <a:rPr lang="en-US" sz="2400" b="1"/>
                <a:t>N</a:t>
              </a:r>
            </a:p>
          </p:txBody>
        </p:sp>
        <p:sp>
          <p:nvSpPr>
            <p:cNvPr id="29705" name="Text Box 9"/>
            <p:cNvSpPr txBox="1">
              <a:spLocks noChangeArrowheads="1"/>
            </p:cNvSpPr>
            <p:nvPr/>
          </p:nvSpPr>
          <p:spPr bwMode="auto">
            <a:xfrm>
              <a:off x="1460" y="3215"/>
              <a:ext cx="244" cy="349"/>
            </a:xfrm>
            <a:prstGeom prst="rect">
              <a:avLst/>
            </a:prstGeom>
            <a:noFill/>
            <a:ln w="9525">
              <a:noFill/>
              <a:miter lim="800000"/>
              <a:headEnd/>
              <a:tailEnd/>
            </a:ln>
            <a:effectLst/>
          </p:spPr>
          <p:txBody>
            <a:bodyPr>
              <a:spAutoFit/>
            </a:bodyPr>
            <a:lstStyle/>
            <a:p>
              <a:r>
                <a:rPr lang="en-US" sz="2400" b="1"/>
                <a:t>S</a:t>
              </a:r>
            </a:p>
          </p:txBody>
        </p:sp>
      </p:grpSp>
      <p:sp>
        <p:nvSpPr>
          <p:cNvPr id="29706" name="Line 10"/>
          <p:cNvSpPr>
            <a:spLocks noChangeShapeType="1"/>
          </p:cNvSpPr>
          <p:nvPr/>
        </p:nvSpPr>
        <p:spPr bwMode="auto">
          <a:xfrm>
            <a:off x="3657600" y="2922588"/>
            <a:ext cx="341313" cy="0"/>
          </a:xfrm>
          <a:prstGeom prst="line">
            <a:avLst/>
          </a:prstGeom>
          <a:noFill/>
          <a:ln w="9525">
            <a:solidFill>
              <a:schemeClr val="tx1"/>
            </a:solidFill>
            <a:round/>
            <a:headEnd/>
            <a:tailEnd type="triangle" w="med" len="med"/>
          </a:ln>
          <a:effectLst/>
        </p:spPr>
        <p:txBody>
          <a:bodyPr/>
          <a:lstStyle/>
          <a:p>
            <a:endParaRPr lang="en-US"/>
          </a:p>
        </p:txBody>
      </p:sp>
      <p:sp>
        <p:nvSpPr>
          <p:cNvPr id="29707" name="Line 11"/>
          <p:cNvSpPr>
            <a:spLocks noChangeShapeType="1"/>
          </p:cNvSpPr>
          <p:nvPr/>
        </p:nvSpPr>
        <p:spPr bwMode="auto">
          <a:xfrm>
            <a:off x="3613150" y="3182938"/>
            <a:ext cx="341313" cy="0"/>
          </a:xfrm>
          <a:prstGeom prst="line">
            <a:avLst/>
          </a:prstGeom>
          <a:noFill/>
          <a:ln w="9525">
            <a:solidFill>
              <a:schemeClr val="tx1"/>
            </a:solidFill>
            <a:round/>
            <a:headEnd/>
            <a:tailEnd type="triangle" w="med" len="med"/>
          </a:ln>
          <a:effectLst/>
        </p:spPr>
        <p:txBody>
          <a:bodyPr/>
          <a:lstStyle/>
          <a:p>
            <a:endParaRPr lang="en-US"/>
          </a:p>
        </p:txBody>
      </p:sp>
      <p:sp>
        <p:nvSpPr>
          <p:cNvPr id="29708" name="Line 12"/>
          <p:cNvSpPr>
            <a:spLocks noChangeShapeType="1"/>
          </p:cNvSpPr>
          <p:nvPr/>
        </p:nvSpPr>
        <p:spPr bwMode="auto">
          <a:xfrm>
            <a:off x="3667125" y="3379788"/>
            <a:ext cx="341313" cy="0"/>
          </a:xfrm>
          <a:prstGeom prst="line">
            <a:avLst/>
          </a:prstGeom>
          <a:noFill/>
          <a:ln w="9525">
            <a:solidFill>
              <a:schemeClr val="tx1"/>
            </a:solidFill>
            <a:round/>
            <a:headEnd/>
            <a:tailEnd type="triangle" w="med" len="med"/>
          </a:ln>
          <a:effectLst/>
        </p:spPr>
        <p:txBody>
          <a:bodyPr/>
          <a:lstStyle/>
          <a:p>
            <a:endParaRPr lang="en-US"/>
          </a:p>
        </p:txBody>
      </p:sp>
      <p:sp>
        <p:nvSpPr>
          <p:cNvPr id="29709" name="Line 13"/>
          <p:cNvSpPr>
            <a:spLocks noChangeShapeType="1"/>
          </p:cNvSpPr>
          <p:nvPr/>
        </p:nvSpPr>
        <p:spPr bwMode="auto">
          <a:xfrm flipH="1">
            <a:off x="4733925" y="2922588"/>
            <a:ext cx="304800" cy="17462"/>
          </a:xfrm>
          <a:prstGeom prst="line">
            <a:avLst/>
          </a:prstGeom>
          <a:noFill/>
          <a:ln w="9525">
            <a:solidFill>
              <a:schemeClr val="tx1"/>
            </a:solidFill>
            <a:round/>
            <a:headEnd/>
            <a:tailEnd type="triangle" w="med" len="med"/>
          </a:ln>
          <a:effectLst/>
        </p:spPr>
        <p:txBody>
          <a:bodyPr/>
          <a:lstStyle/>
          <a:p>
            <a:endParaRPr lang="en-US"/>
          </a:p>
        </p:txBody>
      </p:sp>
      <p:sp>
        <p:nvSpPr>
          <p:cNvPr id="29710" name="Line 14"/>
          <p:cNvSpPr>
            <a:spLocks noChangeShapeType="1"/>
          </p:cNvSpPr>
          <p:nvPr/>
        </p:nvSpPr>
        <p:spPr bwMode="auto">
          <a:xfrm flipH="1">
            <a:off x="4832350" y="3181350"/>
            <a:ext cx="304800" cy="17463"/>
          </a:xfrm>
          <a:prstGeom prst="line">
            <a:avLst/>
          </a:prstGeom>
          <a:noFill/>
          <a:ln w="9525">
            <a:solidFill>
              <a:schemeClr val="tx1"/>
            </a:solidFill>
            <a:round/>
            <a:headEnd/>
            <a:tailEnd type="triangle" w="med" len="med"/>
          </a:ln>
          <a:effectLst/>
        </p:spPr>
        <p:txBody>
          <a:bodyPr/>
          <a:lstStyle/>
          <a:p>
            <a:endParaRPr lang="en-US"/>
          </a:p>
        </p:txBody>
      </p:sp>
      <p:sp>
        <p:nvSpPr>
          <p:cNvPr id="29711" name="Line 15"/>
          <p:cNvSpPr>
            <a:spLocks noChangeShapeType="1"/>
          </p:cNvSpPr>
          <p:nvPr/>
        </p:nvSpPr>
        <p:spPr bwMode="auto">
          <a:xfrm flipH="1">
            <a:off x="4795838" y="3487738"/>
            <a:ext cx="304800" cy="17462"/>
          </a:xfrm>
          <a:prstGeom prst="line">
            <a:avLst/>
          </a:prstGeom>
          <a:noFill/>
          <a:ln w="9525">
            <a:solidFill>
              <a:schemeClr val="tx1"/>
            </a:solidFill>
            <a:round/>
            <a:headEnd/>
            <a:tailEnd type="triangle" w="med" len="med"/>
          </a:ln>
          <a:effectLst/>
        </p:spPr>
        <p:txBody>
          <a:bodyPr/>
          <a:lstStyle/>
          <a:p>
            <a:endParaRPr lang="en-US"/>
          </a:p>
        </p:txBody>
      </p:sp>
      <p:sp>
        <p:nvSpPr>
          <p:cNvPr id="29712" name="Text Box 16"/>
          <p:cNvSpPr txBox="1">
            <a:spLocks noChangeArrowheads="1"/>
          </p:cNvSpPr>
          <p:nvPr/>
        </p:nvSpPr>
        <p:spPr bwMode="auto">
          <a:xfrm>
            <a:off x="3511550" y="795338"/>
            <a:ext cx="1538288" cy="579437"/>
          </a:xfrm>
          <a:prstGeom prst="rect">
            <a:avLst/>
          </a:prstGeom>
          <a:noFill/>
          <a:ln w="9525">
            <a:noFill/>
            <a:miter lim="800000"/>
            <a:headEnd/>
            <a:tailEnd/>
          </a:ln>
          <a:effectLst/>
        </p:spPr>
        <p:txBody>
          <a:bodyPr wrap="none">
            <a:spAutoFit/>
          </a:bodyPr>
          <a:lstStyle/>
          <a:p>
            <a:r>
              <a:rPr lang="en-US" u="sng"/>
              <a:t>Polarity</a:t>
            </a:r>
          </a:p>
        </p:txBody>
      </p:sp>
      <p:sp>
        <p:nvSpPr>
          <p:cNvPr id="29713" name="Text Box 17"/>
          <p:cNvSpPr txBox="1">
            <a:spLocks noChangeArrowheads="1"/>
          </p:cNvSpPr>
          <p:nvPr/>
        </p:nvSpPr>
        <p:spPr bwMode="auto">
          <a:xfrm>
            <a:off x="2863850" y="4421188"/>
            <a:ext cx="4049014" cy="457200"/>
          </a:xfrm>
          <a:prstGeom prst="rect">
            <a:avLst/>
          </a:prstGeom>
          <a:noFill/>
          <a:ln w="9525">
            <a:noFill/>
            <a:miter lim="800000"/>
            <a:headEnd/>
            <a:tailEnd/>
          </a:ln>
          <a:effectLst/>
        </p:spPr>
        <p:txBody>
          <a:bodyPr wrap="square">
            <a:spAutoFit/>
          </a:bodyPr>
          <a:lstStyle/>
          <a:p>
            <a:r>
              <a:rPr lang="en-US" sz="2400">
                <a:solidFill>
                  <a:srgbClr val="FFFF00"/>
                </a:solidFill>
              </a:rPr>
              <a:t>Opposite Poles Attract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9706"/>
                                        </p:tgtEl>
                                      </p:cBhvr>
                                    </p:animEffect>
                                    <p:set>
                                      <p:cBhvr>
                                        <p:cTn id="7" dur="1" fill="hold">
                                          <p:stCondLst>
                                            <p:cond delay="1999"/>
                                          </p:stCondLst>
                                        </p:cTn>
                                        <p:tgtEl>
                                          <p:spTgt spid="2970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9707"/>
                                        </p:tgtEl>
                                      </p:cBhvr>
                                    </p:animEffect>
                                    <p:set>
                                      <p:cBhvr>
                                        <p:cTn id="10" dur="1" fill="hold">
                                          <p:stCondLst>
                                            <p:cond delay="1999"/>
                                          </p:stCondLst>
                                        </p:cTn>
                                        <p:tgtEl>
                                          <p:spTgt spid="2970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9708"/>
                                        </p:tgtEl>
                                      </p:cBhvr>
                                    </p:animEffect>
                                    <p:set>
                                      <p:cBhvr>
                                        <p:cTn id="13" dur="1" fill="hold">
                                          <p:stCondLst>
                                            <p:cond delay="1999"/>
                                          </p:stCondLst>
                                        </p:cTn>
                                        <p:tgtEl>
                                          <p:spTgt spid="2970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9709"/>
                                        </p:tgtEl>
                                      </p:cBhvr>
                                    </p:animEffect>
                                    <p:set>
                                      <p:cBhvr>
                                        <p:cTn id="16" dur="1" fill="hold">
                                          <p:stCondLst>
                                            <p:cond delay="1999"/>
                                          </p:stCondLst>
                                        </p:cTn>
                                        <p:tgtEl>
                                          <p:spTgt spid="2970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9710"/>
                                        </p:tgtEl>
                                      </p:cBhvr>
                                    </p:animEffect>
                                    <p:set>
                                      <p:cBhvr>
                                        <p:cTn id="19" dur="1" fill="hold">
                                          <p:stCondLst>
                                            <p:cond delay="1999"/>
                                          </p:stCondLst>
                                        </p:cTn>
                                        <p:tgtEl>
                                          <p:spTgt spid="297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9711"/>
                                        </p:tgtEl>
                                      </p:cBhvr>
                                    </p:animEffect>
                                    <p:set>
                                      <p:cBhvr>
                                        <p:cTn id="22" dur="1" fill="hold">
                                          <p:stCondLst>
                                            <p:cond delay="1999"/>
                                          </p:stCondLst>
                                        </p:cTn>
                                        <p:tgtEl>
                                          <p:spTgt spid="29711"/>
                                        </p:tgtEl>
                                        <p:attrNameLst>
                                          <p:attrName>style.visibility</p:attrName>
                                        </p:attrNameLst>
                                      </p:cBhvr>
                                      <p:to>
                                        <p:strVal val="hidden"/>
                                      </p:to>
                                    </p:set>
                                  </p:childTnLst>
                                </p:cTn>
                              </p:par>
                              <p:par>
                                <p:cTn id="23" presetID="63" presetClass="path" presetSubtype="0" accel="50000" decel="50000" fill="hold" nodeType="withEffect">
                                  <p:stCondLst>
                                    <p:cond delay="0"/>
                                  </p:stCondLst>
                                  <p:childTnLst>
                                    <p:animMotion origin="layout" path="M -1.38889E-6 -1.46556E-6 L 0.09514 0.00023 " pathEditMode="relative" rAng="0" ptsTypes="AA">
                                      <p:cBhvr>
                                        <p:cTn id="24" dur="2000" fill="hold"/>
                                        <p:tgtEl>
                                          <p:spTgt spid="29698"/>
                                        </p:tgtEl>
                                        <p:attrNameLst>
                                          <p:attrName>ppt_x</p:attrName>
                                          <p:attrName>ppt_y</p:attrName>
                                        </p:attrNameLst>
                                      </p:cBhvr>
                                      <p:rCtr x="48" y="0"/>
                                    </p:animMotion>
                                  </p:childTnLst>
                                </p:cTn>
                              </p:par>
                              <p:par>
                                <p:cTn id="25" presetID="35" presetClass="path" presetSubtype="0" accel="50000" decel="50000" fill="hold" nodeType="withEffect">
                                  <p:stCondLst>
                                    <p:cond delay="0"/>
                                  </p:stCondLst>
                                  <p:childTnLst>
                                    <p:animMotion origin="layout" path="M 1.66667E-6 2.18678E-6 L -0.08941 -0.00254 " pathEditMode="relative" rAng="0" ptsTypes="AA">
                                      <p:cBhvr>
                                        <p:cTn id="26" dur="2000" fill="hold"/>
                                        <p:tgtEl>
                                          <p:spTgt spid="29702"/>
                                        </p:tgtEl>
                                        <p:attrNameLst>
                                          <p:attrName>ppt_x</p:attrName>
                                          <p:attrName>ppt_y</p:attrName>
                                        </p:attrNameLst>
                                      </p:cBhvr>
                                      <p:rCtr x="-45"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07" grpId="0" animBg="1"/>
      <p:bldP spid="29708" grpId="0" animBg="1"/>
      <p:bldP spid="29709" grpId="0" animBg="1"/>
      <p:bldP spid="29710" grpId="0" animBg="1"/>
      <p:bldP spid="297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custDataLst>
              <p:tags r:id="rId2"/>
            </p:custDataLst>
          </p:nvPr>
        </p:nvGrpSpPr>
        <p:grpSpPr bwMode="auto">
          <a:xfrm rot="5400000">
            <a:off x="1802606" y="1734344"/>
            <a:ext cx="752475" cy="3030538"/>
            <a:chOff x="1357" y="1278"/>
            <a:chExt cx="474" cy="2327"/>
          </a:xfrm>
        </p:grpSpPr>
        <p:sp>
          <p:nvSpPr>
            <p:cNvPr id="31747" name="Rectangle 3"/>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31748" name="Text Box 4"/>
            <p:cNvSpPr txBox="1">
              <a:spLocks noChangeArrowheads="1"/>
            </p:cNvSpPr>
            <p:nvPr/>
          </p:nvSpPr>
          <p:spPr bwMode="auto">
            <a:xfrm>
              <a:off x="1456" y="1389"/>
              <a:ext cx="255" cy="351"/>
            </a:xfrm>
            <a:prstGeom prst="rect">
              <a:avLst/>
            </a:prstGeom>
            <a:noFill/>
            <a:ln w="9525">
              <a:noFill/>
              <a:miter lim="800000"/>
              <a:headEnd/>
              <a:tailEnd/>
            </a:ln>
            <a:effectLst/>
          </p:spPr>
          <p:txBody>
            <a:bodyPr wrap="none">
              <a:spAutoFit/>
            </a:bodyPr>
            <a:lstStyle/>
            <a:p>
              <a:r>
                <a:rPr lang="en-US" sz="2400" b="1"/>
                <a:t>N</a:t>
              </a:r>
            </a:p>
          </p:txBody>
        </p:sp>
        <p:sp>
          <p:nvSpPr>
            <p:cNvPr id="31749" name="Text Box 5"/>
            <p:cNvSpPr txBox="1">
              <a:spLocks noChangeArrowheads="1"/>
            </p:cNvSpPr>
            <p:nvPr/>
          </p:nvSpPr>
          <p:spPr bwMode="auto">
            <a:xfrm>
              <a:off x="1460" y="3214"/>
              <a:ext cx="244" cy="351"/>
            </a:xfrm>
            <a:prstGeom prst="rect">
              <a:avLst/>
            </a:prstGeom>
            <a:noFill/>
            <a:ln w="9525">
              <a:noFill/>
              <a:miter lim="800000"/>
              <a:headEnd/>
              <a:tailEnd/>
            </a:ln>
            <a:effectLst/>
          </p:spPr>
          <p:txBody>
            <a:bodyPr wrap="none">
              <a:spAutoFit/>
            </a:bodyPr>
            <a:lstStyle/>
            <a:p>
              <a:r>
                <a:rPr lang="en-US" sz="2400" b="1"/>
                <a:t>S</a:t>
              </a:r>
            </a:p>
          </p:txBody>
        </p:sp>
      </p:grpSp>
      <p:grpSp>
        <p:nvGrpSpPr>
          <p:cNvPr id="31750" name="Group 6"/>
          <p:cNvGrpSpPr>
            <a:grpSpLocks/>
          </p:cNvGrpSpPr>
          <p:nvPr>
            <p:custDataLst>
              <p:tags r:id="rId3"/>
            </p:custDataLst>
          </p:nvPr>
        </p:nvGrpSpPr>
        <p:grpSpPr bwMode="auto">
          <a:xfrm rot="16200000">
            <a:off x="6357937" y="1660526"/>
            <a:ext cx="752475" cy="3048000"/>
            <a:chOff x="1357" y="1278"/>
            <a:chExt cx="474" cy="2327"/>
          </a:xfrm>
        </p:grpSpPr>
        <p:sp>
          <p:nvSpPr>
            <p:cNvPr id="31751" name="Rectangle 7"/>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31752" name="Text Box 8"/>
            <p:cNvSpPr txBox="1">
              <a:spLocks noChangeArrowheads="1"/>
            </p:cNvSpPr>
            <p:nvPr/>
          </p:nvSpPr>
          <p:spPr bwMode="auto">
            <a:xfrm>
              <a:off x="1456" y="1391"/>
              <a:ext cx="255" cy="349"/>
            </a:xfrm>
            <a:prstGeom prst="rect">
              <a:avLst/>
            </a:prstGeom>
            <a:noFill/>
            <a:ln w="9525">
              <a:noFill/>
              <a:miter lim="800000"/>
              <a:headEnd/>
              <a:tailEnd/>
            </a:ln>
            <a:effectLst/>
          </p:spPr>
          <p:txBody>
            <a:bodyPr wrap="none">
              <a:spAutoFit/>
            </a:bodyPr>
            <a:lstStyle/>
            <a:p>
              <a:r>
                <a:rPr lang="en-US" sz="2400" b="1"/>
                <a:t>N</a:t>
              </a:r>
            </a:p>
          </p:txBody>
        </p:sp>
        <p:sp>
          <p:nvSpPr>
            <p:cNvPr id="31753" name="Text Box 9"/>
            <p:cNvSpPr txBox="1">
              <a:spLocks noChangeArrowheads="1"/>
            </p:cNvSpPr>
            <p:nvPr/>
          </p:nvSpPr>
          <p:spPr bwMode="auto">
            <a:xfrm>
              <a:off x="1460" y="3215"/>
              <a:ext cx="244" cy="349"/>
            </a:xfrm>
            <a:prstGeom prst="rect">
              <a:avLst/>
            </a:prstGeom>
            <a:noFill/>
            <a:ln w="9525">
              <a:noFill/>
              <a:miter lim="800000"/>
              <a:headEnd/>
              <a:tailEnd/>
            </a:ln>
            <a:effectLst/>
          </p:spPr>
          <p:txBody>
            <a:bodyPr>
              <a:spAutoFit/>
            </a:bodyPr>
            <a:lstStyle/>
            <a:p>
              <a:r>
                <a:rPr lang="en-US" sz="2400" b="1"/>
                <a:t>S</a:t>
              </a:r>
            </a:p>
          </p:txBody>
        </p:sp>
      </p:grpSp>
      <p:sp>
        <p:nvSpPr>
          <p:cNvPr id="31754" name="Line 10"/>
          <p:cNvSpPr>
            <a:spLocks noChangeShapeType="1"/>
          </p:cNvSpPr>
          <p:nvPr/>
        </p:nvSpPr>
        <p:spPr bwMode="auto">
          <a:xfrm>
            <a:off x="4537075" y="2922588"/>
            <a:ext cx="341313" cy="0"/>
          </a:xfrm>
          <a:prstGeom prst="line">
            <a:avLst/>
          </a:prstGeom>
          <a:noFill/>
          <a:ln w="9525">
            <a:solidFill>
              <a:schemeClr val="tx1"/>
            </a:solidFill>
            <a:round/>
            <a:headEnd/>
            <a:tailEnd type="triangle" w="med" len="med"/>
          </a:ln>
          <a:effectLst/>
        </p:spPr>
        <p:txBody>
          <a:bodyPr/>
          <a:lstStyle/>
          <a:p>
            <a:endParaRPr lang="en-US"/>
          </a:p>
        </p:txBody>
      </p:sp>
      <p:sp>
        <p:nvSpPr>
          <p:cNvPr id="31755" name="Line 11"/>
          <p:cNvSpPr>
            <a:spLocks noChangeShapeType="1"/>
          </p:cNvSpPr>
          <p:nvPr/>
        </p:nvSpPr>
        <p:spPr bwMode="auto">
          <a:xfrm>
            <a:off x="4492625" y="3182938"/>
            <a:ext cx="341313" cy="0"/>
          </a:xfrm>
          <a:prstGeom prst="line">
            <a:avLst/>
          </a:prstGeom>
          <a:noFill/>
          <a:ln w="9525">
            <a:solidFill>
              <a:schemeClr val="tx1"/>
            </a:solidFill>
            <a:round/>
            <a:headEnd/>
            <a:tailEnd type="triangle" w="med" len="med"/>
          </a:ln>
          <a:effectLst/>
        </p:spPr>
        <p:txBody>
          <a:bodyPr/>
          <a:lstStyle/>
          <a:p>
            <a:endParaRPr lang="en-US"/>
          </a:p>
        </p:txBody>
      </p:sp>
      <p:sp>
        <p:nvSpPr>
          <p:cNvPr id="31756" name="Line 12"/>
          <p:cNvSpPr>
            <a:spLocks noChangeShapeType="1"/>
          </p:cNvSpPr>
          <p:nvPr/>
        </p:nvSpPr>
        <p:spPr bwMode="auto">
          <a:xfrm>
            <a:off x="4546600" y="3379788"/>
            <a:ext cx="341313" cy="0"/>
          </a:xfrm>
          <a:prstGeom prst="line">
            <a:avLst/>
          </a:prstGeom>
          <a:noFill/>
          <a:ln w="9525">
            <a:solidFill>
              <a:schemeClr val="tx1"/>
            </a:solidFill>
            <a:round/>
            <a:headEnd/>
            <a:tailEnd type="triangle" w="med" len="med"/>
          </a:ln>
          <a:effectLst/>
        </p:spPr>
        <p:txBody>
          <a:bodyPr/>
          <a:lstStyle/>
          <a:p>
            <a:endParaRPr lang="en-US"/>
          </a:p>
        </p:txBody>
      </p:sp>
      <p:sp>
        <p:nvSpPr>
          <p:cNvPr id="31757" name="Line 13"/>
          <p:cNvSpPr>
            <a:spLocks noChangeShapeType="1"/>
          </p:cNvSpPr>
          <p:nvPr/>
        </p:nvSpPr>
        <p:spPr bwMode="auto">
          <a:xfrm flipH="1">
            <a:off x="3943350" y="2816225"/>
            <a:ext cx="304800" cy="17463"/>
          </a:xfrm>
          <a:prstGeom prst="line">
            <a:avLst/>
          </a:prstGeom>
          <a:noFill/>
          <a:ln w="9525">
            <a:solidFill>
              <a:schemeClr val="tx1"/>
            </a:solidFill>
            <a:round/>
            <a:headEnd/>
            <a:tailEnd type="triangle" w="med" len="med"/>
          </a:ln>
          <a:effectLst/>
        </p:spPr>
        <p:txBody>
          <a:bodyPr/>
          <a:lstStyle/>
          <a:p>
            <a:endParaRPr lang="en-US"/>
          </a:p>
        </p:txBody>
      </p:sp>
      <p:sp>
        <p:nvSpPr>
          <p:cNvPr id="31758" name="Line 14"/>
          <p:cNvSpPr>
            <a:spLocks noChangeShapeType="1"/>
          </p:cNvSpPr>
          <p:nvPr/>
        </p:nvSpPr>
        <p:spPr bwMode="auto">
          <a:xfrm flipH="1">
            <a:off x="4041775" y="3074988"/>
            <a:ext cx="304800" cy="17462"/>
          </a:xfrm>
          <a:prstGeom prst="line">
            <a:avLst/>
          </a:prstGeom>
          <a:noFill/>
          <a:ln w="9525">
            <a:solidFill>
              <a:schemeClr val="tx1"/>
            </a:solidFill>
            <a:round/>
            <a:headEnd/>
            <a:tailEnd type="triangle" w="med" len="med"/>
          </a:ln>
          <a:effectLst/>
        </p:spPr>
        <p:txBody>
          <a:bodyPr/>
          <a:lstStyle/>
          <a:p>
            <a:endParaRPr lang="en-US"/>
          </a:p>
        </p:txBody>
      </p:sp>
      <p:sp>
        <p:nvSpPr>
          <p:cNvPr id="31759" name="Line 15"/>
          <p:cNvSpPr>
            <a:spLocks noChangeShapeType="1"/>
          </p:cNvSpPr>
          <p:nvPr/>
        </p:nvSpPr>
        <p:spPr bwMode="auto">
          <a:xfrm flipH="1">
            <a:off x="4005263" y="3381375"/>
            <a:ext cx="304800" cy="17463"/>
          </a:xfrm>
          <a:prstGeom prst="line">
            <a:avLst/>
          </a:prstGeom>
          <a:noFill/>
          <a:ln w="9525">
            <a:solidFill>
              <a:schemeClr val="tx1"/>
            </a:solidFill>
            <a:round/>
            <a:headEnd/>
            <a:tailEnd type="triangle" w="med" len="med"/>
          </a:ln>
          <a:effectLst/>
        </p:spPr>
        <p:txBody>
          <a:bodyPr/>
          <a:lstStyle/>
          <a:p>
            <a:endParaRPr lang="en-US"/>
          </a:p>
        </p:txBody>
      </p:sp>
      <p:sp>
        <p:nvSpPr>
          <p:cNvPr id="31760" name="Text Box 16"/>
          <p:cNvSpPr txBox="1">
            <a:spLocks noChangeArrowheads="1"/>
          </p:cNvSpPr>
          <p:nvPr/>
        </p:nvSpPr>
        <p:spPr bwMode="auto">
          <a:xfrm>
            <a:off x="3511550" y="795338"/>
            <a:ext cx="1538288" cy="579437"/>
          </a:xfrm>
          <a:prstGeom prst="rect">
            <a:avLst/>
          </a:prstGeom>
          <a:noFill/>
          <a:ln w="9525">
            <a:noFill/>
            <a:miter lim="800000"/>
            <a:headEnd/>
            <a:tailEnd/>
          </a:ln>
          <a:effectLst/>
        </p:spPr>
        <p:txBody>
          <a:bodyPr wrap="none">
            <a:spAutoFit/>
          </a:bodyPr>
          <a:lstStyle/>
          <a:p>
            <a:r>
              <a:rPr lang="en-US" u="sng"/>
              <a:t>Polarity</a:t>
            </a:r>
          </a:p>
        </p:txBody>
      </p:sp>
      <p:sp>
        <p:nvSpPr>
          <p:cNvPr id="31761" name="Text Box 17"/>
          <p:cNvSpPr txBox="1">
            <a:spLocks noChangeArrowheads="1"/>
          </p:cNvSpPr>
          <p:nvPr/>
        </p:nvSpPr>
        <p:spPr bwMode="auto">
          <a:xfrm>
            <a:off x="3303588" y="4297363"/>
            <a:ext cx="3426396" cy="457200"/>
          </a:xfrm>
          <a:prstGeom prst="rect">
            <a:avLst/>
          </a:prstGeom>
          <a:noFill/>
          <a:ln w="9525">
            <a:noFill/>
            <a:miter lim="800000"/>
            <a:headEnd/>
            <a:tailEnd/>
          </a:ln>
          <a:effectLst/>
        </p:spPr>
        <p:txBody>
          <a:bodyPr wrap="square">
            <a:spAutoFit/>
          </a:bodyPr>
          <a:lstStyle/>
          <a:p>
            <a:r>
              <a:rPr lang="en-US" sz="2400">
                <a:solidFill>
                  <a:srgbClr val="FFFF00"/>
                </a:solidFill>
              </a:rPr>
              <a:t>Same Poles Repel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4.60934E-6 L -0.06961 4.60934E-6 " pathEditMode="relative" rAng="0" ptsTypes="AA">
                                      <p:cBhvr>
                                        <p:cTn id="6" dur="2000" fill="hold"/>
                                        <p:tgtEl>
                                          <p:spTgt spid="31746"/>
                                        </p:tgtEl>
                                        <p:attrNameLst>
                                          <p:attrName>ppt_x</p:attrName>
                                          <p:attrName>ppt_y</p:attrName>
                                        </p:attrNameLst>
                                      </p:cBhvr>
                                      <p:rCtr x="-35" y="0"/>
                                    </p:animMotion>
                                  </p:childTnLst>
                                </p:cTn>
                              </p:par>
                              <p:par>
                                <p:cTn id="7" presetID="63" presetClass="path" presetSubtype="0" accel="50000" decel="50000" fill="hold" nodeType="withEffect">
                                  <p:stCondLst>
                                    <p:cond delay="0"/>
                                  </p:stCondLst>
                                  <p:childTnLst>
                                    <p:animMotion origin="layout" path="M 1.66667E-6 2.18678E-6 L 0.07743 2.18678E-6 " pathEditMode="relative" rAng="0" ptsTypes="AA">
                                      <p:cBhvr>
                                        <p:cTn id="8" dur="2000" fill="hold"/>
                                        <p:tgtEl>
                                          <p:spTgt spid="31750"/>
                                        </p:tgtEl>
                                        <p:attrNameLst>
                                          <p:attrName>ppt_x</p:attrName>
                                          <p:attrName>ppt_y</p:attrName>
                                        </p:attrNameLst>
                                      </p:cBhvr>
                                      <p:rCtr x="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11550" y="561975"/>
            <a:ext cx="1538288" cy="579438"/>
          </a:xfrm>
          <a:prstGeom prst="rect">
            <a:avLst/>
          </a:prstGeom>
          <a:noFill/>
          <a:ln w="9525">
            <a:noFill/>
            <a:miter lim="800000"/>
            <a:headEnd/>
            <a:tailEnd/>
          </a:ln>
          <a:effectLst/>
        </p:spPr>
        <p:txBody>
          <a:bodyPr wrap="none">
            <a:spAutoFit/>
          </a:bodyPr>
          <a:lstStyle/>
          <a:p>
            <a:r>
              <a:rPr lang="en-US" u="sng"/>
              <a:t>Polarity</a:t>
            </a:r>
          </a:p>
        </p:txBody>
      </p:sp>
      <p:grpSp>
        <p:nvGrpSpPr>
          <p:cNvPr id="33795" name="Group 3"/>
          <p:cNvGrpSpPr>
            <a:grpSpLocks/>
          </p:cNvGrpSpPr>
          <p:nvPr>
            <p:custDataLst>
              <p:tags r:id="rId2"/>
            </p:custDataLst>
          </p:nvPr>
        </p:nvGrpSpPr>
        <p:grpSpPr bwMode="auto">
          <a:xfrm>
            <a:off x="1562100" y="1955800"/>
            <a:ext cx="752475" cy="3694113"/>
            <a:chOff x="1357" y="1278"/>
            <a:chExt cx="474" cy="2327"/>
          </a:xfrm>
        </p:grpSpPr>
        <p:sp>
          <p:nvSpPr>
            <p:cNvPr id="33796" name="Rectangle 4"/>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33797" name="Text Box 5"/>
            <p:cNvSpPr txBox="1">
              <a:spLocks noChangeArrowheads="1"/>
            </p:cNvSpPr>
            <p:nvPr/>
          </p:nvSpPr>
          <p:spPr bwMode="auto">
            <a:xfrm>
              <a:off x="1455" y="1389"/>
              <a:ext cx="255" cy="288"/>
            </a:xfrm>
            <a:prstGeom prst="rect">
              <a:avLst/>
            </a:prstGeom>
            <a:noFill/>
            <a:ln w="9525">
              <a:noFill/>
              <a:miter lim="800000"/>
              <a:headEnd/>
              <a:tailEnd/>
            </a:ln>
            <a:effectLst/>
          </p:spPr>
          <p:txBody>
            <a:bodyPr wrap="none">
              <a:spAutoFit/>
            </a:bodyPr>
            <a:lstStyle/>
            <a:p>
              <a:r>
                <a:rPr lang="en-US" sz="2400" b="1"/>
                <a:t>N</a:t>
              </a:r>
            </a:p>
          </p:txBody>
        </p:sp>
        <p:sp>
          <p:nvSpPr>
            <p:cNvPr id="33798" name="Text Box 6"/>
            <p:cNvSpPr txBox="1">
              <a:spLocks noChangeArrowheads="1"/>
            </p:cNvSpPr>
            <p:nvPr/>
          </p:nvSpPr>
          <p:spPr bwMode="auto">
            <a:xfrm>
              <a:off x="1460" y="3213"/>
              <a:ext cx="244" cy="288"/>
            </a:xfrm>
            <a:prstGeom prst="rect">
              <a:avLst/>
            </a:prstGeom>
            <a:noFill/>
            <a:ln w="9525">
              <a:noFill/>
              <a:miter lim="800000"/>
              <a:headEnd/>
              <a:tailEnd/>
            </a:ln>
            <a:effectLst/>
          </p:spPr>
          <p:txBody>
            <a:bodyPr wrap="none">
              <a:spAutoFit/>
            </a:bodyPr>
            <a:lstStyle/>
            <a:p>
              <a:r>
                <a:rPr lang="en-US" sz="2400" b="1"/>
                <a:t>S</a:t>
              </a:r>
            </a:p>
          </p:txBody>
        </p:sp>
      </p:grpSp>
      <p:grpSp>
        <p:nvGrpSpPr>
          <p:cNvPr id="33799" name="Group 7"/>
          <p:cNvGrpSpPr>
            <a:grpSpLocks/>
          </p:cNvGrpSpPr>
          <p:nvPr>
            <p:custDataLst>
              <p:tags r:id="rId3"/>
            </p:custDataLst>
          </p:nvPr>
        </p:nvGrpSpPr>
        <p:grpSpPr bwMode="auto">
          <a:xfrm>
            <a:off x="6376988" y="1947863"/>
            <a:ext cx="752475" cy="3694112"/>
            <a:chOff x="1357" y="1278"/>
            <a:chExt cx="474" cy="2327"/>
          </a:xfrm>
        </p:grpSpPr>
        <p:sp>
          <p:nvSpPr>
            <p:cNvPr id="33800" name="Rectangle 8"/>
            <p:cNvSpPr>
              <a:spLocks noChangeArrowheads="1"/>
            </p:cNvSpPr>
            <p:nvPr/>
          </p:nvSpPr>
          <p:spPr bwMode="auto">
            <a:xfrm>
              <a:off x="1357" y="1278"/>
              <a:ext cx="474" cy="2327"/>
            </a:xfrm>
            <a:prstGeom prst="rect">
              <a:avLst/>
            </a:prstGeom>
            <a:gradFill rotWithShape="1">
              <a:gsLst>
                <a:gs pos="0">
                  <a:srgbClr val="FF9900"/>
                </a:gs>
                <a:gs pos="100000">
                  <a:schemeClr val="bg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33801" name="Text Box 9"/>
            <p:cNvSpPr txBox="1">
              <a:spLocks noChangeArrowheads="1"/>
            </p:cNvSpPr>
            <p:nvPr/>
          </p:nvSpPr>
          <p:spPr bwMode="auto">
            <a:xfrm>
              <a:off x="1455" y="1389"/>
              <a:ext cx="255" cy="288"/>
            </a:xfrm>
            <a:prstGeom prst="rect">
              <a:avLst/>
            </a:prstGeom>
            <a:noFill/>
            <a:ln w="9525">
              <a:noFill/>
              <a:miter lim="800000"/>
              <a:headEnd/>
              <a:tailEnd/>
            </a:ln>
            <a:effectLst/>
          </p:spPr>
          <p:txBody>
            <a:bodyPr wrap="none">
              <a:spAutoFit/>
            </a:bodyPr>
            <a:lstStyle/>
            <a:p>
              <a:r>
                <a:rPr lang="en-US" sz="2400" b="1"/>
                <a:t>N</a:t>
              </a:r>
            </a:p>
          </p:txBody>
        </p:sp>
        <p:sp>
          <p:nvSpPr>
            <p:cNvPr id="33802" name="Text Box 10"/>
            <p:cNvSpPr txBox="1">
              <a:spLocks noChangeArrowheads="1"/>
            </p:cNvSpPr>
            <p:nvPr/>
          </p:nvSpPr>
          <p:spPr bwMode="auto">
            <a:xfrm>
              <a:off x="1460" y="3213"/>
              <a:ext cx="244" cy="288"/>
            </a:xfrm>
            <a:prstGeom prst="rect">
              <a:avLst/>
            </a:prstGeom>
            <a:noFill/>
            <a:ln w="9525">
              <a:noFill/>
              <a:miter lim="800000"/>
              <a:headEnd/>
              <a:tailEnd/>
            </a:ln>
            <a:effectLst/>
          </p:spPr>
          <p:txBody>
            <a:bodyPr wrap="none">
              <a:spAutoFit/>
            </a:bodyPr>
            <a:lstStyle/>
            <a:p>
              <a:r>
                <a:rPr lang="en-US" sz="2400" b="1"/>
                <a:t>S</a:t>
              </a:r>
            </a:p>
          </p:txBody>
        </p:sp>
      </p:grpSp>
      <p:sp>
        <p:nvSpPr>
          <p:cNvPr id="33803" name="Rectangle 11"/>
          <p:cNvSpPr>
            <a:spLocks noChangeArrowheads="1"/>
          </p:cNvSpPr>
          <p:nvPr/>
        </p:nvSpPr>
        <p:spPr bwMode="auto">
          <a:xfrm>
            <a:off x="1133474" y="6054725"/>
            <a:ext cx="7498461" cy="338554"/>
          </a:xfrm>
          <a:prstGeom prst="rect">
            <a:avLst/>
          </a:prstGeom>
          <a:noFill/>
          <a:ln w="9525">
            <a:noFill/>
            <a:miter lim="800000"/>
            <a:headEnd/>
            <a:tailEnd/>
          </a:ln>
          <a:effectLst/>
        </p:spPr>
        <p:txBody>
          <a:bodyPr wrap="square">
            <a:spAutoFit/>
          </a:bodyPr>
          <a:lstStyle/>
          <a:p>
            <a:r>
              <a:rPr lang="en-US" sz="1600"/>
              <a:t>http://games.mochiads.com/c/g/polarityfreak/polarityfreak-11-Mochi-Sec.swf</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33795"/>
                                        </p:tgtEl>
                                        <p:attrNameLst>
                                          <p:attrName>r</p:attrName>
                                        </p:attrNameLst>
                                      </p:cBhvr>
                                    </p:animRot>
                                  </p:childTnLst>
                                </p:cTn>
                              </p:par>
                              <p:par>
                                <p:cTn id="7" presetID="8" presetClass="emph" presetSubtype="0" fill="hold" nodeType="withEffect">
                                  <p:stCondLst>
                                    <p:cond delay="0"/>
                                  </p:stCondLst>
                                  <p:childTnLst>
                                    <p:animRot by="5400000">
                                      <p:cBhvr>
                                        <p:cTn id="8" dur="2000" fill="hold"/>
                                        <p:tgtEl>
                                          <p:spTgt spid="33799"/>
                                        </p:tgtEl>
                                        <p:attrNameLst>
                                          <p:attrName>r</p:attrName>
                                        </p:attrNameLst>
                                      </p:cBhvr>
                                    </p:animRot>
                                  </p:childTnLst>
                                </p:cTn>
                              </p:par>
                            </p:childTnLst>
                          </p:cTn>
                        </p:par>
                        <p:par>
                          <p:cTn id="9" fill="hold">
                            <p:stCondLst>
                              <p:cond delay="2000"/>
                            </p:stCondLst>
                            <p:childTnLst>
                              <p:par>
                                <p:cTn id="10" presetID="63" presetClass="path" presetSubtype="0" accel="50000" decel="50000" fill="hold" nodeType="afterEffect">
                                  <p:stCondLst>
                                    <p:cond delay="0"/>
                                  </p:stCondLst>
                                  <p:childTnLst>
                                    <p:animMotion origin="layout" path="M 8.33333E-7 7.81322E-7 L 0.06371 -0.00254 " pathEditMode="relative" rAng="0" ptsTypes="AA">
                                      <p:cBhvr>
                                        <p:cTn id="11" dur="2000" fill="hold"/>
                                        <p:tgtEl>
                                          <p:spTgt spid="33795"/>
                                        </p:tgtEl>
                                        <p:attrNameLst>
                                          <p:attrName>ppt_x</p:attrName>
                                          <p:attrName>ppt_y</p:attrName>
                                        </p:attrNameLst>
                                      </p:cBhvr>
                                      <p:rCtr x="32" y="-1"/>
                                    </p:animMotion>
                                  </p:childTnLst>
                                </p:cTn>
                              </p:par>
                              <p:par>
                                <p:cTn id="12" presetID="35" presetClass="path" presetSubtype="0" accel="50000" decel="50000" fill="hold" nodeType="withEffect">
                                  <p:stCondLst>
                                    <p:cond delay="0"/>
                                  </p:stCondLst>
                                  <p:childTnLst>
                                    <p:animMotion origin="layout" path="M -1.66667E-6 -3.41655E-6 L -0.0559 -3.41655E-6 " pathEditMode="relative" rAng="0" ptsTypes="AA">
                                      <p:cBhvr>
                                        <p:cTn id="13" dur="2000" fill="hold"/>
                                        <p:tgtEl>
                                          <p:spTgt spid="33799"/>
                                        </p:tgtEl>
                                        <p:attrNameLst>
                                          <p:attrName>ppt_x</p:attrName>
                                          <p:attrName>ppt_y</p:attrName>
                                        </p:attrNameLst>
                                      </p:cBhvr>
                                      <p:rCtr x="-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706688" y="1684338"/>
            <a:ext cx="184150" cy="274637"/>
          </a:xfrm>
          <a:prstGeom prst="rect">
            <a:avLst/>
          </a:prstGeom>
          <a:noFill/>
          <a:ln w="9525">
            <a:noFill/>
            <a:miter lim="800000"/>
            <a:headEnd/>
            <a:tailEnd/>
          </a:ln>
          <a:effectLst/>
        </p:spPr>
        <p:txBody>
          <a:bodyPr wrap="none">
            <a:spAutoFit/>
          </a:bodyPr>
          <a:lstStyle/>
          <a:p>
            <a:endParaRPr lang="en-US" sz="1800" b="1" baseline="30000">
              <a:solidFill>
                <a:schemeClr val="bg1"/>
              </a:solidFill>
            </a:endParaRPr>
          </a:p>
        </p:txBody>
      </p:sp>
      <p:sp>
        <p:nvSpPr>
          <p:cNvPr id="35846" name="Text Box 6"/>
          <p:cNvSpPr txBox="1">
            <a:spLocks noChangeArrowheads="1"/>
          </p:cNvSpPr>
          <p:nvPr/>
        </p:nvSpPr>
        <p:spPr bwMode="auto">
          <a:xfrm>
            <a:off x="2312988" y="4875213"/>
            <a:ext cx="2444750" cy="366712"/>
          </a:xfrm>
          <a:prstGeom prst="rect">
            <a:avLst/>
          </a:prstGeom>
          <a:noFill/>
          <a:ln w="9525">
            <a:noFill/>
            <a:miter lim="800000"/>
            <a:headEnd/>
            <a:tailEnd/>
          </a:ln>
          <a:effectLst/>
        </p:spPr>
        <p:txBody>
          <a:bodyPr wrap="none">
            <a:spAutoFit/>
          </a:bodyPr>
          <a:lstStyle/>
          <a:p>
            <a:r>
              <a:rPr lang="en-US" sz="1800"/>
              <a:t>Slight negative charge</a:t>
            </a:r>
          </a:p>
        </p:txBody>
      </p:sp>
      <p:sp>
        <p:nvSpPr>
          <p:cNvPr id="35847" name="Text Box 7"/>
          <p:cNvSpPr txBox="1">
            <a:spLocks noChangeArrowheads="1"/>
          </p:cNvSpPr>
          <p:nvPr/>
        </p:nvSpPr>
        <p:spPr bwMode="auto">
          <a:xfrm>
            <a:off x="2355850" y="1887538"/>
            <a:ext cx="2355850" cy="366712"/>
          </a:xfrm>
          <a:prstGeom prst="rect">
            <a:avLst/>
          </a:prstGeom>
          <a:noFill/>
          <a:ln w="9525">
            <a:noFill/>
            <a:miter lim="800000"/>
            <a:headEnd/>
            <a:tailEnd/>
          </a:ln>
          <a:effectLst/>
        </p:spPr>
        <p:txBody>
          <a:bodyPr wrap="none">
            <a:spAutoFit/>
          </a:bodyPr>
          <a:lstStyle/>
          <a:p>
            <a:r>
              <a:rPr lang="en-US" sz="1800"/>
              <a:t>Slight positive charge</a:t>
            </a:r>
          </a:p>
        </p:txBody>
      </p:sp>
      <p:sp>
        <p:nvSpPr>
          <p:cNvPr id="35850" name="Text Box 10"/>
          <p:cNvSpPr txBox="1">
            <a:spLocks noChangeArrowheads="1"/>
          </p:cNvSpPr>
          <p:nvPr/>
        </p:nvSpPr>
        <p:spPr bwMode="auto">
          <a:xfrm>
            <a:off x="1127125" y="423863"/>
            <a:ext cx="1860550" cy="641350"/>
          </a:xfrm>
          <a:prstGeom prst="rect">
            <a:avLst/>
          </a:prstGeom>
          <a:noFill/>
          <a:ln w="9525">
            <a:noFill/>
            <a:miter lim="800000"/>
            <a:headEnd/>
            <a:tailEnd/>
          </a:ln>
          <a:effectLst/>
        </p:spPr>
        <p:txBody>
          <a:bodyPr wrap="none">
            <a:spAutoFit/>
          </a:bodyPr>
          <a:lstStyle/>
          <a:p>
            <a:r>
              <a:rPr lang="en-US" sz="3600" b="1" u="sng"/>
              <a:t>Polarity</a:t>
            </a:r>
          </a:p>
        </p:txBody>
      </p:sp>
      <p:sp>
        <p:nvSpPr>
          <p:cNvPr id="35851" name="Text Box 11"/>
          <p:cNvSpPr txBox="1">
            <a:spLocks noChangeArrowheads="1"/>
          </p:cNvSpPr>
          <p:nvPr/>
        </p:nvSpPr>
        <p:spPr bwMode="auto">
          <a:xfrm>
            <a:off x="5986462" y="3101975"/>
            <a:ext cx="2407729" cy="1190625"/>
          </a:xfrm>
          <a:prstGeom prst="rect">
            <a:avLst/>
          </a:prstGeom>
          <a:noFill/>
          <a:ln w="9525">
            <a:noFill/>
            <a:miter lim="800000"/>
            <a:headEnd/>
            <a:tailEnd/>
          </a:ln>
          <a:effectLst/>
        </p:spPr>
        <p:txBody>
          <a:bodyPr wrap="square">
            <a:spAutoFit/>
          </a:bodyPr>
          <a:lstStyle/>
          <a:p>
            <a:r>
              <a:rPr lang="en-US" sz="3600" dirty="0"/>
              <a:t>Electric</a:t>
            </a:r>
          </a:p>
          <a:p>
            <a:r>
              <a:rPr lang="en-US" sz="3600" dirty="0"/>
              <a:t>Dipole</a:t>
            </a:r>
          </a:p>
        </p:txBody>
      </p:sp>
      <p:sp>
        <p:nvSpPr>
          <p:cNvPr id="35852" name="Line 12"/>
          <p:cNvSpPr>
            <a:spLocks noChangeShapeType="1"/>
          </p:cNvSpPr>
          <p:nvPr/>
        </p:nvSpPr>
        <p:spPr bwMode="auto">
          <a:xfrm flipH="1">
            <a:off x="4173538" y="3973513"/>
            <a:ext cx="1752600" cy="762000"/>
          </a:xfrm>
          <a:prstGeom prst="line">
            <a:avLst/>
          </a:prstGeom>
          <a:noFill/>
          <a:ln w="25400">
            <a:solidFill>
              <a:srgbClr val="3366FF"/>
            </a:solidFill>
            <a:round/>
            <a:headEnd/>
            <a:tailEnd type="triangle" w="med" len="med"/>
          </a:ln>
          <a:effectLst/>
        </p:spPr>
        <p:txBody>
          <a:bodyPr/>
          <a:lstStyle/>
          <a:p>
            <a:endParaRPr lang="en-US"/>
          </a:p>
        </p:txBody>
      </p:sp>
      <p:sp>
        <p:nvSpPr>
          <p:cNvPr id="35853" name="Line 13"/>
          <p:cNvSpPr>
            <a:spLocks noChangeShapeType="1"/>
          </p:cNvSpPr>
          <p:nvPr/>
        </p:nvSpPr>
        <p:spPr bwMode="auto">
          <a:xfrm flipH="1" flipV="1">
            <a:off x="4173538" y="2525713"/>
            <a:ext cx="1600200" cy="1066800"/>
          </a:xfrm>
          <a:prstGeom prst="line">
            <a:avLst/>
          </a:prstGeom>
          <a:noFill/>
          <a:ln w="25400">
            <a:solidFill>
              <a:srgbClr val="3366FF"/>
            </a:solidFill>
            <a:round/>
            <a:headEnd/>
            <a:tailEnd type="triangle" w="med" len="med"/>
          </a:ln>
          <a:effectLst/>
        </p:spPr>
        <p:txBody>
          <a:bodyPr/>
          <a:lstStyle/>
          <a:p>
            <a:endParaRPr lang="en-US"/>
          </a:p>
        </p:txBody>
      </p:sp>
      <p:grpSp>
        <p:nvGrpSpPr>
          <p:cNvPr id="35854" name="Group 14"/>
          <p:cNvGrpSpPr>
            <a:grpSpLocks/>
          </p:cNvGrpSpPr>
          <p:nvPr/>
        </p:nvGrpSpPr>
        <p:grpSpPr bwMode="auto">
          <a:xfrm>
            <a:off x="2282825" y="2620963"/>
            <a:ext cx="2209800" cy="2079625"/>
            <a:chOff x="3216" y="1824"/>
            <a:chExt cx="1392" cy="1310"/>
          </a:xfrm>
        </p:grpSpPr>
        <p:pic>
          <p:nvPicPr>
            <p:cNvPr id="35855" name="Picture 15" descr="map2"/>
            <p:cNvPicPr>
              <a:picLocks noChangeAspect="1" noChangeArrowheads="1"/>
            </p:cNvPicPr>
            <p:nvPr/>
          </p:nvPicPr>
          <p:blipFill>
            <a:blip r:embed="rId4" cstate="print">
              <a:clrChange>
                <a:clrFrom>
                  <a:srgbClr val="000000"/>
                </a:clrFrom>
                <a:clrTo>
                  <a:srgbClr val="000000">
                    <a:alpha val="0"/>
                  </a:srgbClr>
                </a:clrTo>
              </a:clrChange>
            </a:blip>
            <a:srcRect l="42007" t="32405" r="14870" b="12912"/>
            <a:stretch>
              <a:fillRect/>
            </a:stretch>
          </p:blipFill>
          <p:spPr bwMode="auto">
            <a:xfrm rot="10800000">
              <a:off x="3216" y="1824"/>
              <a:ext cx="1392" cy="1296"/>
            </a:xfrm>
            <a:prstGeom prst="rect">
              <a:avLst/>
            </a:prstGeom>
            <a:noFill/>
          </p:spPr>
        </p:pic>
        <p:sp>
          <p:nvSpPr>
            <p:cNvPr id="35856" name="Text Box 16"/>
            <p:cNvSpPr txBox="1">
              <a:spLocks noChangeArrowheads="1"/>
            </p:cNvSpPr>
            <p:nvPr/>
          </p:nvSpPr>
          <p:spPr bwMode="auto">
            <a:xfrm>
              <a:off x="3770" y="2615"/>
              <a:ext cx="212"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sp>
          <p:nvSpPr>
            <p:cNvPr id="35857" name="Text Box 17"/>
            <p:cNvSpPr txBox="1">
              <a:spLocks noChangeArrowheads="1"/>
            </p:cNvSpPr>
            <p:nvPr/>
          </p:nvSpPr>
          <p:spPr bwMode="auto">
            <a:xfrm>
              <a:off x="3875" y="2654"/>
              <a:ext cx="116" cy="480"/>
            </a:xfrm>
            <a:prstGeom prst="rect">
              <a:avLst/>
            </a:prstGeom>
            <a:noFill/>
            <a:ln w="9525">
              <a:noFill/>
              <a:miter lim="800000"/>
              <a:headEnd/>
              <a:tailEnd/>
            </a:ln>
            <a:effectLst/>
          </p:spPr>
          <p:txBody>
            <a:bodyPr wrap="none">
              <a:spAutoFit/>
            </a:bodyPr>
            <a:lstStyle/>
            <a:p>
              <a:endParaRPr lang="en-US" sz="4400">
                <a:solidFill>
                  <a:schemeClr val="bg1"/>
                </a:solidFill>
              </a:endParaRPr>
            </a:p>
          </p:txBody>
        </p:sp>
        <p:sp>
          <p:nvSpPr>
            <p:cNvPr id="35858" name="Text Box 18"/>
            <p:cNvSpPr txBox="1">
              <a:spLocks noChangeArrowheads="1"/>
            </p:cNvSpPr>
            <p:nvPr/>
          </p:nvSpPr>
          <p:spPr bwMode="auto">
            <a:xfrm rot="16200000">
              <a:off x="3769" y="1853"/>
              <a:ext cx="284"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gr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429250" y="2805113"/>
            <a:ext cx="2209800" cy="2057400"/>
            <a:chOff x="3216" y="1824"/>
            <a:chExt cx="1392" cy="1296"/>
          </a:xfrm>
        </p:grpSpPr>
        <p:pic>
          <p:nvPicPr>
            <p:cNvPr id="37891" name="Picture 3" descr="map2"/>
            <p:cNvPicPr>
              <a:picLocks noChangeAspect="1" noChangeArrowheads="1"/>
            </p:cNvPicPr>
            <p:nvPr/>
          </p:nvPicPr>
          <p:blipFill>
            <a:blip r:embed="rId4" cstate="print">
              <a:clrChange>
                <a:clrFrom>
                  <a:srgbClr val="000000"/>
                </a:clrFrom>
                <a:clrTo>
                  <a:srgbClr val="000000">
                    <a:alpha val="0"/>
                  </a:srgbClr>
                </a:clrTo>
              </a:clrChange>
            </a:blip>
            <a:srcRect l="42007" t="32405" r="14870" b="12912"/>
            <a:stretch>
              <a:fillRect/>
            </a:stretch>
          </p:blipFill>
          <p:spPr bwMode="auto">
            <a:xfrm rot="10800000">
              <a:off x="3216" y="1824"/>
              <a:ext cx="1392" cy="1296"/>
            </a:xfrm>
            <a:prstGeom prst="rect">
              <a:avLst/>
            </a:prstGeom>
            <a:noFill/>
          </p:spPr>
        </p:pic>
        <p:sp>
          <p:nvSpPr>
            <p:cNvPr id="37892" name="Text Box 4"/>
            <p:cNvSpPr txBox="1">
              <a:spLocks noChangeArrowheads="1"/>
            </p:cNvSpPr>
            <p:nvPr/>
          </p:nvSpPr>
          <p:spPr bwMode="auto">
            <a:xfrm>
              <a:off x="3770" y="2615"/>
              <a:ext cx="212"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sp>
          <p:nvSpPr>
            <p:cNvPr id="37893" name="Text Box 5"/>
            <p:cNvSpPr txBox="1">
              <a:spLocks noChangeArrowheads="1"/>
            </p:cNvSpPr>
            <p:nvPr/>
          </p:nvSpPr>
          <p:spPr bwMode="auto">
            <a:xfrm>
              <a:off x="3875" y="2716"/>
              <a:ext cx="116" cy="404"/>
            </a:xfrm>
            <a:prstGeom prst="rect">
              <a:avLst/>
            </a:prstGeom>
            <a:noFill/>
            <a:ln w="9525">
              <a:noFill/>
              <a:miter lim="800000"/>
              <a:headEnd/>
              <a:tailEnd/>
            </a:ln>
            <a:effectLst/>
          </p:spPr>
          <p:txBody>
            <a:bodyPr wrap="none">
              <a:spAutoFit/>
            </a:bodyPr>
            <a:lstStyle/>
            <a:p>
              <a:endParaRPr lang="en-US" sz="3600">
                <a:solidFill>
                  <a:schemeClr val="bg1"/>
                </a:solidFill>
              </a:endParaRPr>
            </a:p>
          </p:txBody>
        </p:sp>
        <p:sp>
          <p:nvSpPr>
            <p:cNvPr id="37894" name="Text Box 6"/>
            <p:cNvSpPr txBox="1">
              <a:spLocks noChangeArrowheads="1"/>
            </p:cNvSpPr>
            <p:nvPr/>
          </p:nvSpPr>
          <p:spPr bwMode="auto">
            <a:xfrm rot="16200000">
              <a:off x="3769" y="1853"/>
              <a:ext cx="284"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grpSp>
      <p:sp>
        <p:nvSpPr>
          <p:cNvPr id="37895" name="Text Box 7"/>
          <p:cNvSpPr txBox="1">
            <a:spLocks noChangeArrowheads="1"/>
          </p:cNvSpPr>
          <p:nvPr/>
        </p:nvSpPr>
        <p:spPr bwMode="auto">
          <a:xfrm>
            <a:off x="762000" y="685800"/>
            <a:ext cx="2622550" cy="641350"/>
          </a:xfrm>
          <a:prstGeom prst="rect">
            <a:avLst/>
          </a:prstGeom>
          <a:noFill/>
          <a:ln w="9525">
            <a:noFill/>
            <a:miter lim="800000"/>
            <a:headEnd/>
            <a:tailEnd/>
          </a:ln>
          <a:effectLst/>
        </p:spPr>
        <p:txBody>
          <a:bodyPr wrap="none">
            <a:spAutoFit/>
          </a:bodyPr>
          <a:lstStyle/>
          <a:p>
            <a:r>
              <a:rPr lang="en-US" sz="3600" b="1" u="sng"/>
              <a:t>Orientation</a:t>
            </a:r>
          </a:p>
        </p:txBody>
      </p:sp>
      <p:sp>
        <p:nvSpPr>
          <p:cNvPr id="37896" name="Line 8"/>
          <p:cNvSpPr>
            <a:spLocks noChangeShapeType="1"/>
          </p:cNvSpPr>
          <p:nvPr/>
        </p:nvSpPr>
        <p:spPr bwMode="auto">
          <a:xfrm>
            <a:off x="4114800" y="3886200"/>
            <a:ext cx="914400" cy="0"/>
          </a:xfrm>
          <a:prstGeom prst="line">
            <a:avLst/>
          </a:prstGeom>
          <a:noFill/>
          <a:ln w="63500">
            <a:solidFill>
              <a:srgbClr val="FFFF00"/>
            </a:solidFill>
            <a:prstDash val="sysDot"/>
            <a:round/>
            <a:headEnd/>
            <a:tailEnd/>
          </a:ln>
          <a:effectLst/>
        </p:spPr>
        <p:txBody>
          <a:bodyPr/>
          <a:lstStyle/>
          <a:p>
            <a:endParaRPr lang="en-US"/>
          </a:p>
        </p:txBody>
      </p:sp>
      <p:grpSp>
        <p:nvGrpSpPr>
          <p:cNvPr id="37897" name="Group 9"/>
          <p:cNvGrpSpPr>
            <a:grpSpLocks/>
          </p:cNvGrpSpPr>
          <p:nvPr/>
        </p:nvGrpSpPr>
        <p:grpSpPr bwMode="auto">
          <a:xfrm>
            <a:off x="3810000" y="1752600"/>
            <a:ext cx="1250950" cy="1981200"/>
            <a:chOff x="2400" y="1104"/>
            <a:chExt cx="788" cy="1248"/>
          </a:xfrm>
        </p:grpSpPr>
        <p:sp>
          <p:nvSpPr>
            <p:cNvPr id="37898" name="Text Box 10"/>
            <p:cNvSpPr txBox="1">
              <a:spLocks noChangeArrowheads="1"/>
            </p:cNvSpPr>
            <p:nvPr/>
          </p:nvSpPr>
          <p:spPr bwMode="auto">
            <a:xfrm>
              <a:off x="2400" y="1104"/>
              <a:ext cx="788" cy="404"/>
            </a:xfrm>
            <a:prstGeom prst="rect">
              <a:avLst/>
            </a:prstGeom>
            <a:noFill/>
            <a:ln w="9525">
              <a:noFill/>
              <a:miter lim="800000"/>
              <a:headEnd/>
              <a:tailEnd/>
            </a:ln>
            <a:effectLst/>
          </p:spPr>
          <p:txBody>
            <a:bodyPr wrap="none">
              <a:spAutoFit/>
            </a:bodyPr>
            <a:lstStyle/>
            <a:p>
              <a:r>
                <a:rPr lang="en-US" sz="3600">
                  <a:solidFill>
                    <a:srgbClr val="FFFF00"/>
                  </a:solidFill>
                </a:rPr>
                <a:t>Bond</a:t>
              </a:r>
            </a:p>
          </p:txBody>
        </p:sp>
        <p:sp>
          <p:nvSpPr>
            <p:cNvPr id="37899" name="Line 11"/>
            <p:cNvSpPr>
              <a:spLocks noChangeShapeType="1"/>
            </p:cNvSpPr>
            <p:nvPr/>
          </p:nvSpPr>
          <p:spPr bwMode="auto">
            <a:xfrm>
              <a:off x="2784" y="1440"/>
              <a:ext cx="0" cy="912"/>
            </a:xfrm>
            <a:prstGeom prst="line">
              <a:avLst/>
            </a:prstGeom>
            <a:noFill/>
            <a:ln w="9525">
              <a:solidFill>
                <a:schemeClr val="tx1"/>
              </a:solidFill>
              <a:round/>
              <a:headEnd/>
              <a:tailEnd type="triangle" w="med" len="med"/>
            </a:ln>
            <a:effectLst/>
          </p:spPr>
          <p:txBody>
            <a:bodyPr/>
            <a:lstStyle/>
            <a:p>
              <a:endParaRPr lang="en-US"/>
            </a:p>
          </p:txBody>
        </p:sp>
      </p:grpSp>
      <p:grpSp>
        <p:nvGrpSpPr>
          <p:cNvPr id="37900" name="Group 12"/>
          <p:cNvGrpSpPr>
            <a:grpSpLocks/>
          </p:cNvGrpSpPr>
          <p:nvPr/>
        </p:nvGrpSpPr>
        <p:grpSpPr bwMode="auto">
          <a:xfrm>
            <a:off x="1385888" y="2814638"/>
            <a:ext cx="2209800" cy="2057400"/>
            <a:chOff x="3216" y="1824"/>
            <a:chExt cx="1392" cy="1296"/>
          </a:xfrm>
        </p:grpSpPr>
        <p:pic>
          <p:nvPicPr>
            <p:cNvPr id="37901" name="Picture 13" descr="map2"/>
            <p:cNvPicPr>
              <a:picLocks noChangeAspect="1" noChangeArrowheads="1"/>
            </p:cNvPicPr>
            <p:nvPr/>
          </p:nvPicPr>
          <p:blipFill>
            <a:blip r:embed="rId4" cstate="print">
              <a:clrChange>
                <a:clrFrom>
                  <a:srgbClr val="000000"/>
                </a:clrFrom>
                <a:clrTo>
                  <a:srgbClr val="000000">
                    <a:alpha val="0"/>
                  </a:srgbClr>
                </a:clrTo>
              </a:clrChange>
            </a:blip>
            <a:srcRect l="42007" t="32405" r="14870" b="12912"/>
            <a:stretch>
              <a:fillRect/>
            </a:stretch>
          </p:blipFill>
          <p:spPr bwMode="auto">
            <a:xfrm rot="10800000">
              <a:off x="3216" y="1824"/>
              <a:ext cx="1392" cy="1296"/>
            </a:xfrm>
            <a:prstGeom prst="rect">
              <a:avLst/>
            </a:prstGeom>
            <a:noFill/>
          </p:spPr>
        </p:pic>
        <p:sp>
          <p:nvSpPr>
            <p:cNvPr id="37902" name="Text Box 14"/>
            <p:cNvSpPr txBox="1">
              <a:spLocks noChangeArrowheads="1"/>
            </p:cNvSpPr>
            <p:nvPr/>
          </p:nvSpPr>
          <p:spPr bwMode="auto">
            <a:xfrm>
              <a:off x="3770" y="2615"/>
              <a:ext cx="212"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sp>
          <p:nvSpPr>
            <p:cNvPr id="37903" name="Text Box 15"/>
            <p:cNvSpPr txBox="1">
              <a:spLocks noChangeArrowheads="1"/>
            </p:cNvSpPr>
            <p:nvPr/>
          </p:nvSpPr>
          <p:spPr bwMode="auto">
            <a:xfrm>
              <a:off x="3875" y="2716"/>
              <a:ext cx="116" cy="404"/>
            </a:xfrm>
            <a:prstGeom prst="rect">
              <a:avLst/>
            </a:prstGeom>
            <a:noFill/>
            <a:ln w="9525">
              <a:noFill/>
              <a:miter lim="800000"/>
              <a:headEnd/>
              <a:tailEnd/>
            </a:ln>
            <a:effectLst/>
          </p:spPr>
          <p:txBody>
            <a:bodyPr wrap="none">
              <a:spAutoFit/>
            </a:bodyPr>
            <a:lstStyle/>
            <a:p>
              <a:endParaRPr lang="en-US" sz="3600">
                <a:solidFill>
                  <a:schemeClr val="bg1"/>
                </a:solidFill>
              </a:endParaRPr>
            </a:p>
          </p:txBody>
        </p:sp>
        <p:sp>
          <p:nvSpPr>
            <p:cNvPr id="37904" name="Text Box 16"/>
            <p:cNvSpPr txBox="1">
              <a:spLocks noChangeArrowheads="1"/>
            </p:cNvSpPr>
            <p:nvPr/>
          </p:nvSpPr>
          <p:spPr bwMode="auto">
            <a:xfrm rot="16200000">
              <a:off x="3769" y="1853"/>
              <a:ext cx="284"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grpSp>
      <p:sp>
        <p:nvSpPr>
          <p:cNvPr id="37905" name="Text Box 17"/>
          <p:cNvSpPr txBox="1">
            <a:spLocks noChangeArrowheads="1"/>
          </p:cNvSpPr>
          <p:nvPr/>
        </p:nvSpPr>
        <p:spPr bwMode="auto">
          <a:xfrm>
            <a:off x="1174750" y="5467350"/>
            <a:ext cx="7201154" cy="579438"/>
          </a:xfrm>
          <a:prstGeom prst="rect">
            <a:avLst/>
          </a:prstGeom>
          <a:noFill/>
          <a:ln w="9525">
            <a:noFill/>
            <a:miter lim="800000"/>
            <a:headEnd/>
            <a:tailEnd/>
          </a:ln>
          <a:effectLst/>
        </p:spPr>
        <p:txBody>
          <a:bodyPr wrap="square">
            <a:spAutoFit/>
          </a:bodyPr>
          <a:lstStyle/>
          <a:p>
            <a:r>
              <a:rPr lang="en-US" dirty="0">
                <a:solidFill>
                  <a:srgbClr val="00FF00"/>
                </a:solidFill>
              </a:rPr>
              <a:t>Opposite charges attract each other</a:t>
            </a:r>
          </a:p>
        </p:txBody>
      </p:sp>
      <p:sp>
        <p:nvSpPr>
          <p:cNvPr id="37906" name="Text Box 18"/>
          <p:cNvSpPr txBox="1">
            <a:spLocks noChangeArrowheads="1"/>
          </p:cNvSpPr>
          <p:nvPr/>
        </p:nvSpPr>
        <p:spPr bwMode="auto">
          <a:xfrm>
            <a:off x="4972050" y="1822450"/>
            <a:ext cx="2801938" cy="519113"/>
          </a:xfrm>
          <a:prstGeom prst="rect">
            <a:avLst/>
          </a:prstGeom>
          <a:noFill/>
          <a:ln w="9525">
            <a:noFill/>
            <a:miter lim="800000"/>
            <a:headEnd/>
            <a:tailEnd/>
          </a:ln>
          <a:effectLst/>
        </p:spPr>
        <p:txBody>
          <a:bodyPr wrap="none">
            <a:spAutoFit/>
          </a:bodyPr>
          <a:lstStyle/>
          <a:p>
            <a:r>
              <a:rPr lang="en-US" sz="2800"/>
              <a:t>(hydrogen bond)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905"/>
                                        </p:tgtEl>
                                        <p:attrNameLst>
                                          <p:attrName>style.visibility</p:attrName>
                                        </p:attrNameLst>
                                      </p:cBhvr>
                                      <p:to>
                                        <p:strVal val="visible"/>
                                      </p:to>
                                    </p:set>
                                    <p:animEffect transition="in" filter="fade">
                                      <p:cBhvr>
                                        <p:cTn id="7" dur="2000"/>
                                        <p:tgtEl>
                                          <p:spTgt spid="3790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5400000">
                                      <p:cBhvr>
                                        <p:cTn id="11" dur="2000" fill="hold"/>
                                        <p:tgtEl>
                                          <p:spTgt spid="37900"/>
                                        </p:tgtEl>
                                        <p:attrNameLst>
                                          <p:attrName>r</p:attrName>
                                        </p:attrNameLst>
                                      </p:cBhvr>
                                    </p:animRot>
                                  </p:childTnLst>
                                </p:cTn>
                              </p:par>
                              <p:par>
                                <p:cTn id="12" presetID="8" presetClass="emph" presetSubtype="0" fill="hold" nodeType="withEffect">
                                  <p:stCondLst>
                                    <p:cond delay="0"/>
                                  </p:stCondLst>
                                  <p:childTnLst>
                                    <p:animRot by="5400000">
                                      <p:cBhvr>
                                        <p:cTn id="13" dur="2000" fill="hold"/>
                                        <p:tgtEl>
                                          <p:spTgt spid="3789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33333E-6 -2.42718E-6 L -0.06458 -0.00346 " pathEditMode="relative" rAng="0" ptsTypes="AA">
                                      <p:cBhvr>
                                        <p:cTn id="17" dur="2000" fill="hold"/>
                                        <p:tgtEl>
                                          <p:spTgt spid="37890"/>
                                        </p:tgtEl>
                                        <p:attrNameLst>
                                          <p:attrName>ppt_x</p:attrName>
                                          <p:attrName>ppt_y</p:attrName>
                                        </p:attrNameLst>
                                      </p:cBhvr>
                                      <p:rCtr x="-32" y="-2"/>
                                    </p:animMotion>
                                  </p:childTnLst>
                                </p:cTn>
                              </p:par>
                              <p:par>
                                <p:cTn id="18" presetID="63" presetClass="path" presetSubtype="0" accel="50000" decel="50000" fill="hold" nodeType="withEffect">
                                  <p:stCondLst>
                                    <p:cond delay="0"/>
                                  </p:stCondLst>
                                  <p:childTnLst>
                                    <p:animMotion origin="layout" path="M 4.16667E-6 6.10264E-7 L 0.06927 0.00624 " pathEditMode="relative" rAng="0" ptsTypes="AA">
                                      <p:cBhvr>
                                        <p:cTn id="19" dur="2000" fill="hold"/>
                                        <p:tgtEl>
                                          <p:spTgt spid="37900"/>
                                        </p:tgtEl>
                                        <p:attrNameLst>
                                          <p:attrName>ppt_x</p:attrName>
                                          <p:attrName>ppt_y</p:attrName>
                                        </p:attrNameLst>
                                      </p:cBhvr>
                                      <p:rCtr x="35" y="3"/>
                                    </p:animMotion>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2000"/>
                                        <p:tgtEl>
                                          <p:spTgt spid="37896"/>
                                        </p:tgtEl>
                                      </p:cBhvr>
                                    </p:animEffect>
                                  </p:childTnLst>
                                </p:cTn>
                              </p:par>
                              <p:par>
                                <p:cTn id="24" presetID="10" presetClass="entr" presetSubtype="0" fill="hold" nodeType="withEffect">
                                  <p:stCondLst>
                                    <p:cond delay="0"/>
                                  </p:stCondLst>
                                  <p:childTnLst>
                                    <p:set>
                                      <p:cBhvr>
                                        <p:cTn id="25" dur="1" fill="hold">
                                          <p:stCondLst>
                                            <p:cond delay="0"/>
                                          </p:stCondLst>
                                        </p:cTn>
                                        <p:tgtEl>
                                          <p:spTgt spid="37897"/>
                                        </p:tgtEl>
                                        <p:attrNameLst>
                                          <p:attrName>style.visibility</p:attrName>
                                        </p:attrNameLst>
                                      </p:cBhvr>
                                      <p:to>
                                        <p:strVal val="visible"/>
                                      </p:to>
                                    </p:set>
                                    <p:animEffect transition="in" filter="fade">
                                      <p:cBhvr>
                                        <p:cTn id="26" dur="2000"/>
                                        <p:tgtEl>
                                          <p:spTgt spid="37897"/>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37906"/>
                                        </p:tgtEl>
                                        <p:attrNameLst>
                                          <p:attrName>style.visibility</p:attrName>
                                        </p:attrNameLst>
                                      </p:cBhvr>
                                      <p:to>
                                        <p:strVal val="visible"/>
                                      </p:to>
                                    </p:set>
                                    <p:animEffect transition="in" filter="fade">
                                      <p:cBhvr>
                                        <p:cTn id="30"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905" grpId="0"/>
      <p:bldP spid="379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219200" y="1524000"/>
            <a:ext cx="6994525" cy="4608513"/>
            <a:chOff x="560" y="907"/>
            <a:chExt cx="4406" cy="2903"/>
          </a:xfrm>
        </p:grpSpPr>
        <p:pic>
          <p:nvPicPr>
            <p:cNvPr id="39939" name="Picture 3" descr="map2"/>
            <p:cNvPicPr>
              <a:picLocks noChangeAspect="1" noChangeArrowheads="1"/>
            </p:cNvPicPr>
            <p:nvPr/>
          </p:nvPicPr>
          <p:blipFill>
            <a:blip r:embed="rId4" cstate="print">
              <a:clrChange>
                <a:clrFrom>
                  <a:srgbClr val="000000"/>
                </a:clrFrom>
                <a:clrTo>
                  <a:srgbClr val="000000">
                    <a:alpha val="0"/>
                  </a:srgbClr>
                </a:clrTo>
              </a:clrChange>
            </a:blip>
            <a:srcRect l="36060" t="33234" r="5948" b="6836"/>
            <a:stretch>
              <a:fillRect/>
            </a:stretch>
          </p:blipFill>
          <p:spPr bwMode="auto">
            <a:xfrm>
              <a:off x="1947" y="3159"/>
              <a:ext cx="965" cy="651"/>
            </a:xfrm>
            <a:prstGeom prst="rect">
              <a:avLst/>
            </a:prstGeom>
            <a:noFill/>
          </p:spPr>
        </p:pic>
        <p:pic>
          <p:nvPicPr>
            <p:cNvPr id="39940" name="Picture 4" descr="map2"/>
            <p:cNvPicPr>
              <a:picLocks noChangeAspect="1" noChangeArrowheads="1"/>
            </p:cNvPicPr>
            <p:nvPr/>
          </p:nvPicPr>
          <p:blipFill>
            <a:blip r:embed="rId5" cstate="print">
              <a:clrChange>
                <a:clrFrom>
                  <a:srgbClr val="000000"/>
                </a:clrFrom>
                <a:clrTo>
                  <a:srgbClr val="000000">
                    <a:alpha val="0"/>
                  </a:srgbClr>
                </a:clrTo>
              </a:clrChange>
            </a:blip>
            <a:srcRect l="34743" t="5948" r="6836" b="36060"/>
            <a:stretch>
              <a:fillRect/>
            </a:stretch>
          </p:blipFill>
          <p:spPr bwMode="auto">
            <a:xfrm>
              <a:off x="4223" y="1463"/>
              <a:ext cx="743" cy="814"/>
            </a:xfrm>
            <a:prstGeom prst="rect">
              <a:avLst/>
            </a:prstGeom>
            <a:noFill/>
          </p:spPr>
        </p:pic>
        <p:pic>
          <p:nvPicPr>
            <p:cNvPr id="39941" name="Picture 5" descr="map2"/>
            <p:cNvPicPr>
              <a:picLocks noChangeAspect="1" noChangeArrowheads="1"/>
            </p:cNvPicPr>
            <p:nvPr/>
          </p:nvPicPr>
          <p:blipFill>
            <a:blip r:embed="rId4" cstate="print">
              <a:clrChange>
                <a:clrFrom>
                  <a:srgbClr val="000000"/>
                </a:clrFrom>
                <a:clrTo>
                  <a:srgbClr val="000000">
                    <a:alpha val="0"/>
                  </a:srgbClr>
                </a:clrTo>
              </a:clrChange>
            </a:blip>
            <a:srcRect l="36060" t="32536" r="5948" b="6836"/>
            <a:stretch>
              <a:fillRect/>
            </a:stretch>
          </p:blipFill>
          <p:spPr bwMode="auto">
            <a:xfrm rot="-2830833">
              <a:off x="3469" y="2024"/>
              <a:ext cx="796" cy="801"/>
            </a:xfrm>
            <a:prstGeom prst="rect">
              <a:avLst/>
            </a:prstGeom>
            <a:noFill/>
          </p:spPr>
        </p:pic>
        <p:pic>
          <p:nvPicPr>
            <p:cNvPr id="39942" name="Picture 6" descr="map2"/>
            <p:cNvPicPr>
              <a:picLocks noChangeAspect="1" noChangeArrowheads="1"/>
            </p:cNvPicPr>
            <p:nvPr/>
          </p:nvPicPr>
          <p:blipFill>
            <a:blip r:embed="rId6" cstate="print">
              <a:clrChange>
                <a:clrFrom>
                  <a:srgbClr val="000000"/>
                </a:clrFrom>
                <a:clrTo>
                  <a:srgbClr val="000000">
                    <a:alpha val="0"/>
                  </a:srgbClr>
                </a:clrTo>
              </a:clrChange>
            </a:blip>
            <a:srcRect l="5948" t="6836" r="36060" b="34235"/>
            <a:stretch>
              <a:fillRect/>
            </a:stretch>
          </p:blipFill>
          <p:spPr bwMode="auto">
            <a:xfrm>
              <a:off x="1148" y="1537"/>
              <a:ext cx="1059" cy="641"/>
            </a:xfrm>
            <a:prstGeom prst="rect">
              <a:avLst/>
            </a:prstGeom>
            <a:noFill/>
          </p:spPr>
        </p:pic>
        <p:pic>
          <p:nvPicPr>
            <p:cNvPr id="39943" name="Picture 7" descr="map2"/>
            <p:cNvPicPr>
              <a:picLocks noChangeAspect="1" noChangeArrowheads="1"/>
            </p:cNvPicPr>
            <p:nvPr/>
          </p:nvPicPr>
          <p:blipFill>
            <a:blip r:embed="rId4" cstate="print">
              <a:clrChange>
                <a:clrFrom>
                  <a:srgbClr val="000000"/>
                </a:clrFrom>
                <a:clrTo>
                  <a:srgbClr val="000000">
                    <a:alpha val="0"/>
                  </a:srgbClr>
                </a:clrTo>
              </a:clrChange>
            </a:blip>
            <a:srcRect l="36060" t="35890" r="5948" b="6836"/>
            <a:stretch>
              <a:fillRect/>
            </a:stretch>
          </p:blipFill>
          <p:spPr bwMode="auto">
            <a:xfrm rot="13169975">
              <a:off x="1931" y="966"/>
              <a:ext cx="952" cy="623"/>
            </a:xfrm>
            <a:prstGeom prst="rect">
              <a:avLst/>
            </a:prstGeom>
            <a:noFill/>
          </p:spPr>
        </p:pic>
        <p:pic>
          <p:nvPicPr>
            <p:cNvPr id="39944" name="Picture 8" descr="map2"/>
            <p:cNvPicPr>
              <a:picLocks noChangeAspect="1" noChangeArrowheads="1"/>
            </p:cNvPicPr>
            <p:nvPr/>
          </p:nvPicPr>
          <p:blipFill>
            <a:blip r:embed="rId4" cstate="print">
              <a:clrChange>
                <a:clrFrom>
                  <a:srgbClr val="000000"/>
                </a:clrFrom>
                <a:clrTo>
                  <a:srgbClr val="000000">
                    <a:alpha val="0"/>
                  </a:srgbClr>
                </a:clrTo>
              </a:clrChange>
            </a:blip>
            <a:srcRect l="36060" t="37570" r="5948" b="6836"/>
            <a:stretch>
              <a:fillRect/>
            </a:stretch>
          </p:blipFill>
          <p:spPr bwMode="auto">
            <a:xfrm rot="7892060">
              <a:off x="597" y="992"/>
              <a:ext cx="834" cy="664"/>
            </a:xfrm>
            <a:prstGeom prst="rect">
              <a:avLst/>
            </a:prstGeom>
            <a:noFill/>
          </p:spPr>
        </p:pic>
        <p:pic>
          <p:nvPicPr>
            <p:cNvPr id="39945" name="Picture 9" descr="map2"/>
            <p:cNvPicPr>
              <a:picLocks noChangeAspect="1" noChangeArrowheads="1"/>
            </p:cNvPicPr>
            <p:nvPr/>
          </p:nvPicPr>
          <p:blipFill>
            <a:blip r:embed="rId4" cstate="print">
              <a:clrChange>
                <a:clrFrom>
                  <a:srgbClr val="000000"/>
                </a:clrFrom>
                <a:clrTo>
                  <a:srgbClr val="000000">
                    <a:alpha val="0"/>
                  </a:srgbClr>
                </a:clrTo>
              </a:clrChange>
            </a:blip>
            <a:srcRect l="36060" t="36093" r="5948" b="6836"/>
            <a:stretch>
              <a:fillRect/>
            </a:stretch>
          </p:blipFill>
          <p:spPr bwMode="auto">
            <a:xfrm rot="-35424694">
              <a:off x="1961" y="1972"/>
              <a:ext cx="836" cy="754"/>
            </a:xfrm>
            <a:prstGeom prst="rect">
              <a:avLst/>
            </a:prstGeom>
            <a:noFill/>
          </p:spPr>
        </p:pic>
        <p:pic>
          <p:nvPicPr>
            <p:cNvPr id="39946" name="Picture 10" descr="map2"/>
            <p:cNvPicPr>
              <a:picLocks noChangeAspect="1" noChangeArrowheads="1"/>
            </p:cNvPicPr>
            <p:nvPr/>
          </p:nvPicPr>
          <p:blipFill>
            <a:blip r:embed="rId4" cstate="print">
              <a:clrChange>
                <a:clrFrom>
                  <a:srgbClr val="000000"/>
                </a:clrFrom>
                <a:clrTo>
                  <a:srgbClr val="000000">
                    <a:alpha val="0"/>
                  </a:srgbClr>
                </a:clrTo>
              </a:clrChange>
            </a:blip>
            <a:srcRect l="36060" t="34683" r="5948" b="6836"/>
            <a:stretch>
              <a:fillRect/>
            </a:stretch>
          </p:blipFill>
          <p:spPr bwMode="auto">
            <a:xfrm rot="-29723848">
              <a:off x="560" y="2057"/>
              <a:ext cx="1016" cy="637"/>
            </a:xfrm>
            <a:prstGeom prst="rect">
              <a:avLst/>
            </a:prstGeom>
            <a:noFill/>
          </p:spPr>
        </p:pic>
        <p:sp>
          <p:nvSpPr>
            <p:cNvPr id="39947" name="Line 11"/>
            <p:cNvSpPr>
              <a:spLocks noChangeShapeType="1"/>
            </p:cNvSpPr>
            <p:nvPr/>
          </p:nvSpPr>
          <p:spPr bwMode="auto">
            <a:xfrm>
              <a:off x="1280" y="1537"/>
              <a:ext cx="132" cy="109"/>
            </a:xfrm>
            <a:prstGeom prst="line">
              <a:avLst/>
            </a:prstGeom>
            <a:noFill/>
            <a:ln w="38100">
              <a:solidFill>
                <a:srgbClr val="3366FF"/>
              </a:solidFill>
              <a:prstDash val="sysDot"/>
              <a:round/>
              <a:headEnd/>
              <a:tailEnd/>
            </a:ln>
            <a:effectLst/>
          </p:spPr>
          <p:txBody>
            <a:bodyPr/>
            <a:lstStyle/>
            <a:p>
              <a:endParaRPr lang="en-US"/>
            </a:p>
          </p:txBody>
        </p:sp>
        <p:sp>
          <p:nvSpPr>
            <p:cNvPr id="39948" name="Line 12"/>
            <p:cNvSpPr>
              <a:spLocks noChangeShapeType="1"/>
            </p:cNvSpPr>
            <p:nvPr/>
          </p:nvSpPr>
          <p:spPr bwMode="auto">
            <a:xfrm>
              <a:off x="1988" y="2082"/>
              <a:ext cx="132" cy="110"/>
            </a:xfrm>
            <a:prstGeom prst="line">
              <a:avLst/>
            </a:prstGeom>
            <a:noFill/>
            <a:ln w="38100">
              <a:solidFill>
                <a:srgbClr val="3366FF"/>
              </a:solidFill>
              <a:prstDash val="sysDot"/>
              <a:round/>
              <a:headEnd/>
              <a:tailEnd/>
            </a:ln>
            <a:effectLst/>
          </p:spPr>
          <p:txBody>
            <a:bodyPr/>
            <a:lstStyle/>
            <a:p>
              <a:endParaRPr lang="en-US"/>
            </a:p>
          </p:txBody>
        </p:sp>
        <p:sp>
          <p:nvSpPr>
            <p:cNvPr id="39949" name="Line 13"/>
            <p:cNvSpPr>
              <a:spLocks noChangeShapeType="1"/>
            </p:cNvSpPr>
            <p:nvPr/>
          </p:nvSpPr>
          <p:spPr bwMode="auto">
            <a:xfrm flipH="1">
              <a:off x="2032" y="1574"/>
              <a:ext cx="131" cy="108"/>
            </a:xfrm>
            <a:prstGeom prst="line">
              <a:avLst/>
            </a:prstGeom>
            <a:noFill/>
            <a:ln w="38100">
              <a:solidFill>
                <a:srgbClr val="3366FF"/>
              </a:solidFill>
              <a:prstDash val="sysDot"/>
              <a:round/>
              <a:headEnd/>
              <a:tailEnd/>
            </a:ln>
            <a:effectLst/>
          </p:spPr>
          <p:txBody>
            <a:bodyPr/>
            <a:lstStyle/>
            <a:p>
              <a:endParaRPr lang="en-US"/>
            </a:p>
          </p:txBody>
        </p:sp>
        <p:sp>
          <p:nvSpPr>
            <p:cNvPr id="39950" name="Line 14"/>
            <p:cNvSpPr>
              <a:spLocks noChangeShapeType="1"/>
            </p:cNvSpPr>
            <p:nvPr/>
          </p:nvSpPr>
          <p:spPr bwMode="auto">
            <a:xfrm flipV="1">
              <a:off x="1324" y="2082"/>
              <a:ext cx="177" cy="110"/>
            </a:xfrm>
            <a:prstGeom prst="line">
              <a:avLst/>
            </a:prstGeom>
            <a:noFill/>
            <a:ln w="38100">
              <a:solidFill>
                <a:srgbClr val="3366FF"/>
              </a:solidFill>
              <a:prstDash val="sysDot"/>
              <a:round/>
              <a:headEnd/>
              <a:tailEnd/>
            </a:ln>
            <a:effectLst/>
          </p:spPr>
          <p:txBody>
            <a:bodyPr/>
            <a:lstStyle/>
            <a:p>
              <a:endParaRPr lang="en-US"/>
            </a:p>
          </p:txBody>
        </p:sp>
        <p:pic>
          <p:nvPicPr>
            <p:cNvPr id="39951" name="Picture 15" descr="map2"/>
            <p:cNvPicPr>
              <a:picLocks noChangeAspect="1" noChangeArrowheads="1"/>
            </p:cNvPicPr>
            <p:nvPr/>
          </p:nvPicPr>
          <p:blipFill>
            <a:blip r:embed="rId4" cstate="print">
              <a:clrChange>
                <a:clrFrom>
                  <a:srgbClr val="000000"/>
                </a:clrFrom>
                <a:clrTo>
                  <a:srgbClr val="000000">
                    <a:alpha val="0"/>
                  </a:srgbClr>
                </a:clrTo>
              </a:clrChange>
            </a:blip>
            <a:srcRect l="36060" t="35185" r="5948" b="6836"/>
            <a:stretch>
              <a:fillRect/>
            </a:stretch>
          </p:blipFill>
          <p:spPr bwMode="auto">
            <a:xfrm rot="4917652">
              <a:off x="2656" y="2539"/>
              <a:ext cx="795" cy="766"/>
            </a:xfrm>
            <a:prstGeom prst="rect">
              <a:avLst/>
            </a:prstGeom>
            <a:noFill/>
          </p:spPr>
        </p:pic>
        <p:pic>
          <p:nvPicPr>
            <p:cNvPr id="39952" name="Picture 16" descr="map2"/>
            <p:cNvPicPr>
              <a:picLocks noChangeAspect="1" noChangeArrowheads="1"/>
            </p:cNvPicPr>
            <p:nvPr/>
          </p:nvPicPr>
          <p:blipFill>
            <a:blip r:embed="rId4" cstate="print">
              <a:clrChange>
                <a:clrFrom>
                  <a:srgbClr val="000000"/>
                </a:clrFrom>
                <a:clrTo>
                  <a:srgbClr val="000000">
                    <a:alpha val="0"/>
                  </a:srgbClr>
                </a:clrTo>
              </a:clrChange>
            </a:blip>
            <a:srcRect l="36060" t="31931" r="5948" b="6836"/>
            <a:stretch>
              <a:fillRect/>
            </a:stretch>
          </p:blipFill>
          <p:spPr bwMode="auto">
            <a:xfrm rot="-24782981">
              <a:off x="1417" y="2531"/>
              <a:ext cx="795" cy="809"/>
            </a:xfrm>
            <a:prstGeom prst="rect">
              <a:avLst/>
            </a:prstGeom>
            <a:noFill/>
          </p:spPr>
        </p:pic>
        <p:sp>
          <p:nvSpPr>
            <p:cNvPr id="39953" name="Line 17"/>
            <p:cNvSpPr>
              <a:spLocks noChangeShapeType="1"/>
            </p:cNvSpPr>
            <p:nvPr/>
          </p:nvSpPr>
          <p:spPr bwMode="auto">
            <a:xfrm>
              <a:off x="2671" y="2568"/>
              <a:ext cx="181" cy="154"/>
            </a:xfrm>
            <a:prstGeom prst="line">
              <a:avLst/>
            </a:prstGeom>
            <a:noFill/>
            <a:ln w="38100">
              <a:solidFill>
                <a:srgbClr val="3366FF"/>
              </a:solidFill>
              <a:prstDash val="sysDot"/>
              <a:round/>
              <a:headEnd/>
              <a:tailEnd/>
            </a:ln>
            <a:effectLst/>
          </p:spPr>
          <p:txBody>
            <a:bodyPr/>
            <a:lstStyle/>
            <a:p>
              <a:endParaRPr lang="en-US"/>
            </a:p>
          </p:txBody>
        </p:sp>
        <p:sp>
          <p:nvSpPr>
            <p:cNvPr id="39954" name="Line 18"/>
            <p:cNvSpPr>
              <a:spLocks noChangeShapeType="1"/>
            </p:cNvSpPr>
            <p:nvPr/>
          </p:nvSpPr>
          <p:spPr bwMode="auto">
            <a:xfrm>
              <a:off x="3395" y="2103"/>
              <a:ext cx="181" cy="155"/>
            </a:xfrm>
            <a:prstGeom prst="line">
              <a:avLst/>
            </a:prstGeom>
            <a:noFill/>
            <a:ln w="38100">
              <a:solidFill>
                <a:srgbClr val="3366FF"/>
              </a:solidFill>
              <a:prstDash val="sysDot"/>
              <a:round/>
              <a:headEnd/>
              <a:tailEnd/>
            </a:ln>
            <a:effectLst/>
          </p:spPr>
          <p:txBody>
            <a:bodyPr/>
            <a:lstStyle/>
            <a:p>
              <a:endParaRPr lang="en-US"/>
            </a:p>
          </p:txBody>
        </p:sp>
        <p:sp>
          <p:nvSpPr>
            <p:cNvPr id="39955" name="Line 19"/>
            <p:cNvSpPr>
              <a:spLocks noChangeShapeType="1"/>
            </p:cNvSpPr>
            <p:nvPr/>
          </p:nvSpPr>
          <p:spPr bwMode="auto">
            <a:xfrm flipH="1">
              <a:off x="2671" y="3135"/>
              <a:ext cx="181" cy="155"/>
            </a:xfrm>
            <a:prstGeom prst="line">
              <a:avLst/>
            </a:prstGeom>
            <a:noFill/>
            <a:ln w="38100">
              <a:solidFill>
                <a:srgbClr val="3366FF"/>
              </a:solidFill>
              <a:prstDash val="sysDot"/>
              <a:round/>
              <a:headEnd/>
              <a:tailEnd/>
            </a:ln>
            <a:effectLst/>
          </p:spPr>
          <p:txBody>
            <a:bodyPr/>
            <a:lstStyle/>
            <a:p>
              <a:endParaRPr lang="en-US"/>
            </a:p>
          </p:txBody>
        </p:sp>
        <p:sp>
          <p:nvSpPr>
            <p:cNvPr id="39956" name="Line 20"/>
            <p:cNvSpPr>
              <a:spLocks noChangeShapeType="1"/>
            </p:cNvSpPr>
            <p:nvPr/>
          </p:nvSpPr>
          <p:spPr bwMode="auto">
            <a:xfrm>
              <a:off x="4058" y="1536"/>
              <a:ext cx="181" cy="155"/>
            </a:xfrm>
            <a:prstGeom prst="line">
              <a:avLst/>
            </a:prstGeom>
            <a:noFill/>
            <a:ln w="38100">
              <a:solidFill>
                <a:srgbClr val="3366FF"/>
              </a:solidFill>
              <a:prstDash val="sysDot"/>
              <a:round/>
              <a:headEnd/>
              <a:tailEnd/>
            </a:ln>
            <a:effectLst/>
          </p:spPr>
          <p:txBody>
            <a:bodyPr/>
            <a:lstStyle/>
            <a:p>
              <a:endParaRPr lang="en-US"/>
            </a:p>
          </p:txBody>
        </p:sp>
        <p:sp>
          <p:nvSpPr>
            <p:cNvPr id="39957" name="Line 21"/>
            <p:cNvSpPr>
              <a:spLocks noChangeShapeType="1"/>
            </p:cNvSpPr>
            <p:nvPr/>
          </p:nvSpPr>
          <p:spPr bwMode="auto">
            <a:xfrm>
              <a:off x="1344" y="2568"/>
              <a:ext cx="181" cy="154"/>
            </a:xfrm>
            <a:prstGeom prst="line">
              <a:avLst/>
            </a:prstGeom>
            <a:noFill/>
            <a:ln w="38100">
              <a:solidFill>
                <a:srgbClr val="3366FF"/>
              </a:solidFill>
              <a:prstDash val="sysDot"/>
              <a:round/>
              <a:headEnd/>
              <a:tailEnd/>
            </a:ln>
            <a:effectLst/>
          </p:spPr>
          <p:txBody>
            <a:bodyPr/>
            <a:lstStyle/>
            <a:p>
              <a:endParaRPr lang="en-US"/>
            </a:p>
          </p:txBody>
        </p:sp>
        <p:sp>
          <p:nvSpPr>
            <p:cNvPr id="39958" name="Line 22"/>
            <p:cNvSpPr>
              <a:spLocks noChangeShapeType="1"/>
            </p:cNvSpPr>
            <p:nvPr/>
          </p:nvSpPr>
          <p:spPr bwMode="auto">
            <a:xfrm flipH="1">
              <a:off x="2611" y="2000"/>
              <a:ext cx="181" cy="155"/>
            </a:xfrm>
            <a:prstGeom prst="line">
              <a:avLst/>
            </a:prstGeom>
            <a:noFill/>
            <a:ln w="38100">
              <a:solidFill>
                <a:srgbClr val="3366FF"/>
              </a:solidFill>
              <a:prstDash val="sysDot"/>
              <a:round/>
              <a:headEnd/>
              <a:tailEnd/>
            </a:ln>
            <a:effectLst/>
          </p:spPr>
          <p:txBody>
            <a:bodyPr/>
            <a:lstStyle/>
            <a:p>
              <a:endParaRPr lang="en-US"/>
            </a:p>
          </p:txBody>
        </p:sp>
        <p:sp>
          <p:nvSpPr>
            <p:cNvPr id="39959" name="Line 23"/>
            <p:cNvSpPr>
              <a:spLocks noChangeShapeType="1"/>
            </p:cNvSpPr>
            <p:nvPr/>
          </p:nvSpPr>
          <p:spPr bwMode="auto">
            <a:xfrm flipH="1">
              <a:off x="3334" y="1484"/>
              <a:ext cx="181" cy="155"/>
            </a:xfrm>
            <a:prstGeom prst="line">
              <a:avLst/>
            </a:prstGeom>
            <a:noFill/>
            <a:ln w="38100">
              <a:solidFill>
                <a:srgbClr val="3366FF"/>
              </a:solidFill>
              <a:prstDash val="sysDot"/>
              <a:round/>
              <a:headEnd/>
              <a:tailEnd/>
            </a:ln>
            <a:effectLst/>
          </p:spPr>
          <p:txBody>
            <a:bodyPr/>
            <a:lstStyle/>
            <a:p>
              <a:endParaRPr lang="en-US"/>
            </a:p>
          </p:txBody>
        </p:sp>
        <p:sp>
          <p:nvSpPr>
            <p:cNvPr id="39960" name="Line 24"/>
            <p:cNvSpPr>
              <a:spLocks noChangeShapeType="1"/>
            </p:cNvSpPr>
            <p:nvPr/>
          </p:nvSpPr>
          <p:spPr bwMode="auto">
            <a:xfrm flipH="1">
              <a:off x="3395" y="2619"/>
              <a:ext cx="181" cy="155"/>
            </a:xfrm>
            <a:prstGeom prst="line">
              <a:avLst/>
            </a:prstGeom>
            <a:noFill/>
            <a:ln w="38100">
              <a:solidFill>
                <a:srgbClr val="3366FF"/>
              </a:solidFill>
              <a:prstDash val="sysDot"/>
              <a:round/>
              <a:headEnd/>
              <a:tailEnd/>
            </a:ln>
            <a:effectLst/>
          </p:spPr>
          <p:txBody>
            <a:bodyPr/>
            <a:lstStyle/>
            <a:p>
              <a:endParaRPr lang="en-US"/>
            </a:p>
          </p:txBody>
        </p:sp>
        <p:sp>
          <p:nvSpPr>
            <p:cNvPr id="39961" name="Line 25"/>
            <p:cNvSpPr>
              <a:spLocks noChangeShapeType="1"/>
            </p:cNvSpPr>
            <p:nvPr/>
          </p:nvSpPr>
          <p:spPr bwMode="auto">
            <a:xfrm>
              <a:off x="2731" y="1484"/>
              <a:ext cx="181" cy="155"/>
            </a:xfrm>
            <a:prstGeom prst="line">
              <a:avLst/>
            </a:prstGeom>
            <a:noFill/>
            <a:ln w="38100">
              <a:solidFill>
                <a:srgbClr val="3366FF"/>
              </a:solidFill>
              <a:prstDash val="sysDot"/>
              <a:round/>
              <a:headEnd/>
              <a:tailEnd/>
            </a:ln>
            <a:effectLst/>
          </p:spPr>
          <p:txBody>
            <a:bodyPr/>
            <a:lstStyle/>
            <a:p>
              <a:endParaRPr lang="en-US"/>
            </a:p>
          </p:txBody>
        </p:sp>
        <p:sp>
          <p:nvSpPr>
            <p:cNvPr id="39962" name="Line 26"/>
            <p:cNvSpPr>
              <a:spLocks noChangeShapeType="1"/>
            </p:cNvSpPr>
            <p:nvPr/>
          </p:nvSpPr>
          <p:spPr bwMode="auto">
            <a:xfrm flipH="1">
              <a:off x="4118" y="2052"/>
              <a:ext cx="181" cy="155"/>
            </a:xfrm>
            <a:prstGeom prst="line">
              <a:avLst/>
            </a:prstGeom>
            <a:noFill/>
            <a:ln w="38100">
              <a:solidFill>
                <a:srgbClr val="3366FF"/>
              </a:solidFill>
              <a:prstDash val="sysDot"/>
              <a:round/>
              <a:headEnd/>
              <a:tailEnd/>
            </a:ln>
            <a:effectLst/>
          </p:spPr>
          <p:txBody>
            <a:bodyPr/>
            <a:lstStyle/>
            <a:p>
              <a:endParaRPr lang="en-US"/>
            </a:p>
          </p:txBody>
        </p:sp>
        <p:sp>
          <p:nvSpPr>
            <p:cNvPr id="39963" name="Line 27"/>
            <p:cNvSpPr>
              <a:spLocks noChangeShapeType="1"/>
            </p:cNvSpPr>
            <p:nvPr/>
          </p:nvSpPr>
          <p:spPr bwMode="auto">
            <a:xfrm>
              <a:off x="2128" y="3032"/>
              <a:ext cx="181" cy="155"/>
            </a:xfrm>
            <a:prstGeom prst="line">
              <a:avLst/>
            </a:prstGeom>
            <a:noFill/>
            <a:ln w="38100">
              <a:solidFill>
                <a:srgbClr val="3366FF"/>
              </a:solidFill>
              <a:prstDash val="sysDot"/>
              <a:round/>
              <a:headEnd/>
              <a:tailEnd/>
            </a:ln>
            <a:effectLst/>
          </p:spPr>
          <p:txBody>
            <a:bodyPr/>
            <a:lstStyle/>
            <a:p>
              <a:endParaRPr lang="en-US"/>
            </a:p>
          </p:txBody>
        </p:sp>
        <p:sp>
          <p:nvSpPr>
            <p:cNvPr id="39964" name="Line 28"/>
            <p:cNvSpPr>
              <a:spLocks noChangeShapeType="1"/>
            </p:cNvSpPr>
            <p:nvPr/>
          </p:nvSpPr>
          <p:spPr bwMode="auto">
            <a:xfrm flipH="1">
              <a:off x="2068" y="2671"/>
              <a:ext cx="181" cy="155"/>
            </a:xfrm>
            <a:prstGeom prst="line">
              <a:avLst/>
            </a:prstGeom>
            <a:noFill/>
            <a:ln w="38100">
              <a:solidFill>
                <a:srgbClr val="3366FF"/>
              </a:solidFill>
              <a:prstDash val="sysDot"/>
              <a:round/>
              <a:headEnd/>
              <a:tailEnd/>
            </a:ln>
            <a:effectLst/>
          </p:spPr>
          <p:txBody>
            <a:bodyPr/>
            <a:lstStyle/>
            <a:p>
              <a:endParaRPr lang="en-US"/>
            </a:p>
          </p:txBody>
        </p:sp>
        <p:pic>
          <p:nvPicPr>
            <p:cNvPr id="39965" name="Picture 29" descr="map2"/>
            <p:cNvPicPr>
              <a:picLocks noChangeAspect="1" noChangeArrowheads="1"/>
            </p:cNvPicPr>
            <p:nvPr/>
          </p:nvPicPr>
          <p:blipFill>
            <a:blip r:embed="rId5" cstate="print">
              <a:clrChange>
                <a:clrFrom>
                  <a:srgbClr val="010100"/>
                </a:clrFrom>
                <a:clrTo>
                  <a:srgbClr val="010100">
                    <a:alpha val="0"/>
                  </a:srgbClr>
                </a:clrTo>
              </a:clrChange>
            </a:blip>
            <a:srcRect l="33595" t="11777" r="11908" b="42763"/>
            <a:stretch>
              <a:fillRect/>
            </a:stretch>
          </p:blipFill>
          <p:spPr bwMode="auto">
            <a:xfrm>
              <a:off x="2767" y="1564"/>
              <a:ext cx="720" cy="624"/>
            </a:xfrm>
            <a:prstGeom prst="rect">
              <a:avLst/>
            </a:prstGeom>
            <a:noFill/>
          </p:spPr>
        </p:pic>
        <p:pic>
          <p:nvPicPr>
            <p:cNvPr id="39966" name="Picture 30" descr="map2"/>
            <p:cNvPicPr>
              <a:picLocks noChangeAspect="1" noChangeArrowheads="1"/>
            </p:cNvPicPr>
            <p:nvPr/>
          </p:nvPicPr>
          <p:blipFill>
            <a:blip r:embed="rId5" cstate="print">
              <a:clrChange>
                <a:clrFrom>
                  <a:srgbClr val="010101"/>
                </a:clrFrom>
                <a:clrTo>
                  <a:srgbClr val="010101">
                    <a:alpha val="0"/>
                  </a:srgbClr>
                </a:clrTo>
              </a:clrChange>
            </a:blip>
            <a:srcRect l="33595" t="11777" r="11908" b="42763"/>
            <a:stretch>
              <a:fillRect/>
            </a:stretch>
          </p:blipFill>
          <p:spPr bwMode="auto">
            <a:xfrm rot="-2216590">
              <a:off x="3456" y="942"/>
              <a:ext cx="686" cy="724"/>
            </a:xfrm>
            <a:prstGeom prst="rect">
              <a:avLst/>
            </a:prstGeom>
            <a:noFill/>
          </p:spPr>
        </p:pic>
        <p:sp>
          <p:nvSpPr>
            <p:cNvPr id="39967" name="Line 31"/>
            <p:cNvSpPr>
              <a:spLocks noChangeShapeType="1"/>
            </p:cNvSpPr>
            <p:nvPr/>
          </p:nvSpPr>
          <p:spPr bwMode="auto">
            <a:xfrm flipV="1">
              <a:off x="3575" y="2455"/>
              <a:ext cx="177" cy="110"/>
            </a:xfrm>
            <a:prstGeom prst="line">
              <a:avLst/>
            </a:prstGeom>
            <a:noFill/>
            <a:ln w="38100">
              <a:solidFill>
                <a:srgbClr val="3366FF"/>
              </a:solidFill>
              <a:prstDash val="sysDot"/>
              <a:round/>
              <a:headEnd/>
              <a:tailEnd/>
            </a:ln>
            <a:effectLst/>
          </p:spPr>
          <p:txBody>
            <a:bodyPr/>
            <a:lstStyle/>
            <a:p>
              <a:endParaRPr lang="en-US"/>
            </a:p>
          </p:txBody>
        </p:sp>
      </p:grpSp>
      <p:sp>
        <p:nvSpPr>
          <p:cNvPr id="39968" name="Text Box 32"/>
          <p:cNvSpPr txBox="1">
            <a:spLocks noChangeArrowheads="1"/>
          </p:cNvSpPr>
          <p:nvPr/>
        </p:nvSpPr>
        <p:spPr bwMode="auto">
          <a:xfrm>
            <a:off x="1371600" y="533400"/>
            <a:ext cx="6229350" cy="641350"/>
          </a:xfrm>
          <a:prstGeom prst="rect">
            <a:avLst/>
          </a:prstGeom>
          <a:noFill/>
          <a:ln w="9525">
            <a:noFill/>
            <a:miter lim="800000"/>
            <a:headEnd/>
            <a:tailEnd/>
          </a:ln>
          <a:effectLst/>
        </p:spPr>
        <p:txBody>
          <a:bodyPr wrap="none">
            <a:spAutoFit/>
          </a:bodyPr>
          <a:lstStyle/>
          <a:p>
            <a:r>
              <a:rPr lang="en-US" sz="3600" b="1" u="sng"/>
              <a:t>Hydrogen Bonding in Water</a:t>
            </a:r>
          </a:p>
        </p:txBody>
      </p:sp>
      <p:sp>
        <p:nvSpPr>
          <p:cNvPr id="39971" name="Text Box 35"/>
          <p:cNvSpPr txBox="1">
            <a:spLocks noChangeArrowheads="1"/>
          </p:cNvSpPr>
          <p:nvPr/>
        </p:nvSpPr>
        <p:spPr bwMode="auto">
          <a:xfrm>
            <a:off x="822325" y="5907088"/>
            <a:ext cx="184150" cy="579437"/>
          </a:xfrm>
          <a:prstGeom prst="rect">
            <a:avLst/>
          </a:prstGeom>
          <a:noFill/>
          <a:ln w="9525">
            <a:noFill/>
            <a:miter lim="800000"/>
            <a:headEnd/>
            <a:tailEnd/>
          </a:ln>
          <a:effectLst/>
        </p:spPr>
        <p:txBody>
          <a:bodyPr wrap="none">
            <a:spAutoFit/>
          </a:bodyPr>
          <a:lstStyle/>
          <a:p>
            <a:endParaRPr lang="en-US"/>
          </a:p>
        </p:txBody>
      </p:sp>
      <p:sp>
        <p:nvSpPr>
          <p:cNvPr id="39973" name="Text Box 37"/>
          <p:cNvSpPr txBox="1">
            <a:spLocks noChangeArrowheads="1"/>
          </p:cNvSpPr>
          <p:nvPr/>
        </p:nvSpPr>
        <p:spPr bwMode="auto">
          <a:xfrm>
            <a:off x="1255713" y="6153150"/>
            <a:ext cx="6831012" cy="457200"/>
          </a:xfrm>
          <a:prstGeom prst="rect">
            <a:avLst/>
          </a:prstGeom>
          <a:noFill/>
          <a:ln w="9525">
            <a:noFill/>
            <a:miter lim="800000"/>
            <a:headEnd/>
            <a:tailEnd/>
          </a:ln>
          <a:effectLst/>
        </p:spPr>
        <p:txBody>
          <a:bodyPr wrap="none">
            <a:spAutoFit/>
          </a:bodyPr>
          <a:lstStyle/>
          <a:p>
            <a:r>
              <a:rPr lang="en-US" sz="2400">
                <a:solidFill>
                  <a:srgbClr val="FFFF00"/>
                </a:solidFill>
              </a:rPr>
              <a:t>Hydrogen Bonding Gives Water Unusual Stability</a:t>
            </a:r>
          </a:p>
        </p:txBody>
      </p:sp>
      <p:pic>
        <p:nvPicPr>
          <p:cNvPr id="39975" name="Picture 39" descr="Liquid_water_hydrogen_bond"/>
          <p:cNvPicPr>
            <a:picLocks noChangeAspect="1" noChangeArrowheads="1"/>
          </p:cNvPicPr>
          <p:nvPr/>
        </p:nvPicPr>
        <p:blipFill>
          <a:blip r:embed="rId7" cstate="print"/>
          <a:srcRect/>
          <a:stretch>
            <a:fillRect/>
          </a:stretch>
        </p:blipFill>
        <p:spPr bwMode="auto">
          <a:xfrm>
            <a:off x="1095375" y="1208088"/>
            <a:ext cx="6754813" cy="534035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75"/>
                                        </p:tgtEl>
                                        <p:attrNameLst>
                                          <p:attrName>style.visibility</p:attrName>
                                        </p:attrNameLst>
                                      </p:cBhvr>
                                      <p:to>
                                        <p:strVal val="visible"/>
                                      </p:to>
                                    </p:set>
                                    <p:animEffect transition="in" filter="fade">
                                      <p:cBhvr>
                                        <p:cTn id="7" dur="2000"/>
                                        <p:tgtEl>
                                          <p:spTgt spid="39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periodic-table"/>
          <p:cNvPicPr>
            <a:picLocks noChangeAspect="1" noChangeArrowheads="1"/>
          </p:cNvPicPr>
          <p:nvPr/>
        </p:nvPicPr>
        <p:blipFill>
          <a:blip r:embed="rId3" cstate="print"/>
          <a:srcRect/>
          <a:stretch>
            <a:fillRect/>
          </a:stretch>
        </p:blipFill>
        <p:spPr bwMode="auto">
          <a:xfrm>
            <a:off x="822325" y="1260475"/>
            <a:ext cx="7131050" cy="4884738"/>
          </a:xfrm>
          <a:prstGeom prst="rect">
            <a:avLst/>
          </a:prstGeom>
          <a:noFill/>
        </p:spPr>
      </p:pic>
      <p:sp>
        <p:nvSpPr>
          <p:cNvPr id="60422" name="Rectangle 6"/>
          <p:cNvSpPr>
            <a:spLocks noChangeArrowheads="1"/>
          </p:cNvSpPr>
          <p:nvPr/>
        </p:nvSpPr>
        <p:spPr bwMode="auto">
          <a:xfrm>
            <a:off x="6664325" y="1406525"/>
            <a:ext cx="527050" cy="3130550"/>
          </a:xfrm>
          <a:prstGeom prst="rect">
            <a:avLst/>
          </a:prstGeom>
          <a:solidFill>
            <a:schemeClr val="accent1">
              <a:alpha val="44000"/>
            </a:schemeClr>
          </a:solidFill>
          <a:ln w="9525">
            <a:solidFill>
              <a:schemeClr val="tx1"/>
            </a:solidFill>
            <a:miter lim="800000"/>
            <a:headEnd/>
            <a:tailEnd/>
          </a:ln>
          <a:effectLst/>
        </p:spPr>
        <p:txBody>
          <a:bodyPr wrap="none" anchor="ctr"/>
          <a:lstStyle/>
          <a:p>
            <a:endParaRPr lang="en-US"/>
          </a:p>
        </p:txBody>
      </p:sp>
      <p:sp>
        <p:nvSpPr>
          <p:cNvPr id="60423" name="Text Box 7"/>
          <p:cNvSpPr txBox="1">
            <a:spLocks noChangeArrowheads="1"/>
          </p:cNvSpPr>
          <p:nvPr/>
        </p:nvSpPr>
        <p:spPr bwMode="auto">
          <a:xfrm>
            <a:off x="3138488" y="328613"/>
            <a:ext cx="2567368" cy="579437"/>
          </a:xfrm>
          <a:prstGeom prst="rect">
            <a:avLst/>
          </a:prstGeom>
          <a:noFill/>
          <a:ln w="9525">
            <a:noFill/>
            <a:miter lim="800000"/>
            <a:headEnd/>
            <a:tailEnd/>
          </a:ln>
          <a:effectLst/>
        </p:spPr>
        <p:txBody>
          <a:bodyPr wrap="square">
            <a:spAutoFit/>
          </a:bodyPr>
          <a:lstStyle/>
          <a:p>
            <a:r>
              <a:rPr lang="en-US"/>
              <a:t>Water: </a:t>
            </a:r>
            <a:r>
              <a:rPr lang="en-US">
                <a:solidFill>
                  <a:srgbClr val="FFFF00"/>
                </a:solidFill>
              </a:rPr>
              <a:t>H</a:t>
            </a:r>
            <a:r>
              <a:rPr lang="en-US" baseline="-25000">
                <a:solidFill>
                  <a:srgbClr val="FFFF00"/>
                </a:solidFill>
              </a:rPr>
              <a:t>2</a:t>
            </a:r>
            <a:r>
              <a:rPr lang="en-US">
                <a:solidFill>
                  <a:srgbClr val="FFFF00"/>
                </a:solidFill>
              </a:rPr>
              <a:t>O</a:t>
            </a:r>
          </a:p>
        </p:txBody>
      </p:sp>
      <p:sp>
        <p:nvSpPr>
          <p:cNvPr id="60425" name="Line 9"/>
          <p:cNvSpPr>
            <a:spLocks noChangeShapeType="1"/>
          </p:cNvSpPr>
          <p:nvPr/>
        </p:nvSpPr>
        <p:spPr bwMode="auto">
          <a:xfrm>
            <a:off x="1495425" y="1828800"/>
            <a:ext cx="5292725" cy="492125"/>
          </a:xfrm>
          <a:prstGeom prst="line">
            <a:avLst/>
          </a:prstGeom>
          <a:noFill/>
          <a:ln w="41275">
            <a:solidFill>
              <a:schemeClr val="bg2"/>
            </a:solidFill>
            <a:round/>
            <a:headEnd/>
            <a:tailEnd type="triangle" w="med" len="med"/>
          </a:ln>
          <a:effectLst/>
        </p:spPr>
        <p:txBody>
          <a:bodyPr/>
          <a:lstStyle/>
          <a:p>
            <a:endParaRPr lang="en-US"/>
          </a:p>
        </p:txBody>
      </p:sp>
      <p:grpSp>
        <p:nvGrpSpPr>
          <p:cNvPr id="60429" name="Group 13"/>
          <p:cNvGrpSpPr>
            <a:grpSpLocks/>
          </p:cNvGrpSpPr>
          <p:nvPr/>
        </p:nvGrpSpPr>
        <p:grpSpPr bwMode="auto">
          <a:xfrm>
            <a:off x="228600" y="2478088"/>
            <a:ext cx="1230313" cy="1001712"/>
            <a:chOff x="144" y="1561"/>
            <a:chExt cx="775" cy="631"/>
          </a:xfrm>
        </p:grpSpPr>
        <p:sp>
          <p:nvSpPr>
            <p:cNvPr id="60426" name="Rectangle 10"/>
            <p:cNvSpPr>
              <a:spLocks noChangeArrowheads="1"/>
            </p:cNvSpPr>
            <p:nvPr/>
          </p:nvSpPr>
          <p:spPr bwMode="auto">
            <a:xfrm>
              <a:off x="642" y="1561"/>
              <a:ext cx="277" cy="631"/>
            </a:xfrm>
            <a:prstGeom prst="rect">
              <a:avLst/>
            </a:prstGeom>
            <a:solidFill>
              <a:schemeClr val="accent1">
                <a:alpha val="45000"/>
              </a:schemeClr>
            </a:solidFill>
            <a:ln w="9525">
              <a:solidFill>
                <a:schemeClr val="tx1"/>
              </a:solidFill>
              <a:miter lim="800000"/>
              <a:headEnd/>
              <a:tailEnd/>
            </a:ln>
            <a:effectLst/>
          </p:spPr>
          <p:txBody>
            <a:bodyPr wrap="none" anchor="ctr"/>
            <a:lstStyle/>
            <a:p>
              <a:endParaRPr lang="en-US"/>
            </a:p>
          </p:txBody>
        </p:sp>
        <p:sp>
          <p:nvSpPr>
            <p:cNvPr id="60427" name="Line 11"/>
            <p:cNvSpPr>
              <a:spLocks noChangeShapeType="1"/>
            </p:cNvSpPr>
            <p:nvPr/>
          </p:nvSpPr>
          <p:spPr bwMode="auto">
            <a:xfrm>
              <a:off x="144" y="1728"/>
              <a:ext cx="332" cy="0"/>
            </a:xfrm>
            <a:prstGeom prst="line">
              <a:avLst/>
            </a:prstGeom>
            <a:noFill/>
            <a:ln w="9525">
              <a:solidFill>
                <a:schemeClr val="tx1"/>
              </a:solidFill>
              <a:round/>
              <a:headEnd/>
              <a:tailEnd type="triangle" w="med" len="med"/>
            </a:ln>
            <a:effectLst/>
          </p:spPr>
          <p:txBody>
            <a:bodyPr/>
            <a:lstStyle/>
            <a:p>
              <a:endParaRPr lang="en-US"/>
            </a:p>
          </p:txBody>
        </p:sp>
        <p:sp>
          <p:nvSpPr>
            <p:cNvPr id="60428" name="Line 12"/>
            <p:cNvSpPr>
              <a:spLocks noChangeShapeType="1"/>
            </p:cNvSpPr>
            <p:nvPr/>
          </p:nvSpPr>
          <p:spPr bwMode="auto">
            <a:xfrm>
              <a:off x="144" y="2027"/>
              <a:ext cx="343" cy="0"/>
            </a:xfrm>
            <a:prstGeom prst="line">
              <a:avLst/>
            </a:prstGeom>
            <a:noFill/>
            <a:ln w="9525">
              <a:solidFill>
                <a:schemeClr val="tx1"/>
              </a:solidFill>
              <a:round/>
              <a:headEnd/>
              <a:tailEnd type="triangle" w="med" len="med"/>
            </a:ln>
            <a:effectLst/>
          </p:spPr>
          <p:txBody>
            <a:bodyPr/>
            <a:lstStyle/>
            <a:p>
              <a:endParaRPr lang="en-US"/>
            </a:p>
          </p:txBody>
        </p:sp>
      </p:grpSp>
      <p:pic>
        <p:nvPicPr>
          <p:cNvPr id="60431" name="Picture 15" descr="41DVW89M8SL"/>
          <p:cNvPicPr>
            <a:picLocks noChangeAspect="1" noChangeArrowheads="1"/>
          </p:cNvPicPr>
          <p:nvPr/>
        </p:nvPicPr>
        <p:blipFill>
          <a:blip r:embed="rId4" cstate="print"/>
          <a:srcRect/>
          <a:stretch>
            <a:fillRect/>
          </a:stretch>
        </p:blipFill>
        <p:spPr bwMode="auto">
          <a:xfrm>
            <a:off x="2535238" y="2112963"/>
            <a:ext cx="2667000" cy="2667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wipe(left)">
                                      <p:cBhvr>
                                        <p:cTn id="7" dur="1000"/>
                                        <p:tgtEl>
                                          <p:spTgt spid="60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9"/>
                                        </p:tgtEl>
                                        <p:attrNameLst>
                                          <p:attrName>style.visibility</p:attrName>
                                        </p:attrNameLst>
                                      </p:cBhvr>
                                      <p:to>
                                        <p:strVal val="visible"/>
                                      </p:to>
                                    </p:set>
                                    <p:animEffect transition="in" filter="fade">
                                      <p:cBhvr>
                                        <p:cTn id="12" dur="2000"/>
                                        <p:tgtEl>
                                          <p:spTgt spid="604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31"/>
                                        </p:tgtEl>
                                        <p:attrNameLst>
                                          <p:attrName>style.visibility</p:attrName>
                                        </p:attrNameLst>
                                      </p:cBhvr>
                                      <p:to>
                                        <p:strVal val="visible"/>
                                      </p:to>
                                    </p:set>
                                    <p:animEffect transition="in" filter="fade">
                                      <p:cBhvr>
                                        <p:cTn id="17" dur="2000"/>
                                        <p:tgtEl>
                                          <p:spTgt spid="604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60431"/>
                                        </p:tgtEl>
                                      </p:cBhvr>
                                    </p:animEffect>
                                    <p:set>
                                      <p:cBhvr>
                                        <p:cTn id="22" dur="1" fill="hold">
                                          <p:stCondLst>
                                            <p:cond delay="1999"/>
                                          </p:stCondLst>
                                        </p:cTn>
                                        <p:tgtEl>
                                          <p:spTgt spid="604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22"/>
                                        </p:tgtEl>
                                        <p:attrNameLst>
                                          <p:attrName>style.visibility</p:attrName>
                                        </p:attrNameLst>
                                      </p:cBhvr>
                                      <p:to>
                                        <p:strVal val="visible"/>
                                      </p:to>
                                    </p:set>
                                    <p:animEffect transition="in" filter="fade">
                                      <p:cBhvr>
                                        <p:cTn id="2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604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30213" y="2119313"/>
            <a:ext cx="8713787" cy="2835275"/>
          </a:xfrm>
          <a:prstGeom prst="rect">
            <a:avLst/>
          </a:prstGeom>
          <a:noFill/>
          <a:ln w="9525">
            <a:noFill/>
            <a:miter lim="800000"/>
            <a:headEnd/>
            <a:tailEnd/>
          </a:ln>
          <a:effectLst/>
        </p:spPr>
        <p:txBody>
          <a:bodyPr wrap="square">
            <a:spAutoFit/>
          </a:bodyPr>
          <a:lstStyle/>
          <a:p>
            <a:r>
              <a:rPr lang="en-US" sz="2000" dirty="0">
                <a:solidFill>
                  <a:srgbClr val="FFFF00"/>
                </a:solidFill>
              </a:rPr>
              <a:t>Hydrogen and oxygen share electrons to form water</a:t>
            </a:r>
          </a:p>
          <a:p>
            <a:r>
              <a:rPr lang="en-US" sz="2000" dirty="0">
                <a:solidFill>
                  <a:srgbClr val="FFFF00"/>
                </a:solidFill>
              </a:rPr>
              <a:t>The water molecule is electrically unbalanced</a:t>
            </a:r>
          </a:p>
          <a:p>
            <a:r>
              <a:rPr lang="en-US" sz="2000" dirty="0">
                <a:solidFill>
                  <a:srgbClr val="FFFF00"/>
                </a:solidFill>
              </a:rPr>
              <a:t>Oxygen is electron greedy; it is highly electronegative</a:t>
            </a:r>
          </a:p>
          <a:p>
            <a:r>
              <a:rPr lang="en-US" sz="2000" dirty="0">
                <a:solidFill>
                  <a:srgbClr val="FFFF00"/>
                </a:solidFill>
              </a:rPr>
              <a:t>Oxygen draws electrons toward itself and away from hydrogen</a:t>
            </a:r>
          </a:p>
          <a:p>
            <a:r>
              <a:rPr lang="en-US" sz="2000" dirty="0">
                <a:solidFill>
                  <a:srgbClr val="FFFF00"/>
                </a:solidFill>
              </a:rPr>
              <a:t>This creates a slight negative charge near oxygen</a:t>
            </a:r>
          </a:p>
          <a:p>
            <a:r>
              <a:rPr lang="en-US" sz="2000" dirty="0">
                <a:solidFill>
                  <a:srgbClr val="FFFF00"/>
                </a:solidFill>
              </a:rPr>
              <a:t>There is also a slight positive charge near hydrogen</a:t>
            </a:r>
          </a:p>
          <a:p>
            <a:r>
              <a:rPr lang="en-US" sz="2000" dirty="0">
                <a:solidFill>
                  <a:srgbClr val="FFFF00"/>
                </a:solidFill>
              </a:rPr>
              <a:t>The result is a molecule that is polar (+ and – poles)</a:t>
            </a:r>
          </a:p>
          <a:p>
            <a:r>
              <a:rPr lang="en-US" sz="2000" dirty="0">
                <a:solidFill>
                  <a:srgbClr val="FFFF00"/>
                </a:solidFill>
              </a:rPr>
              <a:t>This polarity accounts for electrostatic bonding between water molecules</a:t>
            </a:r>
          </a:p>
          <a:p>
            <a:r>
              <a:rPr lang="en-US" sz="2000" dirty="0">
                <a:solidFill>
                  <a:srgbClr val="FFFF00"/>
                </a:solidFill>
              </a:rPr>
              <a:t>Bonding between water molecules gives water unusual stability.</a:t>
            </a:r>
          </a:p>
        </p:txBody>
      </p:sp>
      <p:sp>
        <p:nvSpPr>
          <p:cNvPr id="75780" name="Text Box 4"/>
          <p:cNvSpPr txBox="1">
            <a:spLocks noChangeArrowheads="1"/>
          </p:cNvSpPr>
          <p:nvPr/>
        </p:nvSpPr>
        <p:spPr bwMode="auto">
          <a:xfrm>
            <a:off x="3063875" y="1314450"/>
            <a:ext cx="1708150" cy="519113"/>
          </a:xfrm>
          <a:prstGeom prst="rect">
            <a:avLst/>
          </a:prstGeom>
          <a:noFill/>
          <a:ln w="9525">
            <a:noFill/>
            <a:miter lim="800000"/>
            <a:headEnd/>
            <a:tailEnd/>
          </a:ln>
          <a:effectLst/>
        </p:spPr>
        <p:txBody>
          <a:bodyPr wrap="none">
            <a:spAutoFit/>
          </a:bodyPr>
          <a:lstStyle/>
          <a:p>
            <a:r>
              <a:rPr lang="en-US" sz="2800" u="sng"/>
              <a:t>Summary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Effect transition="in" filter="wipe(left)">
                                      <p:cBhvr>
                                        <p:cTn id="12" dur="1000"/>
                                        <p:tgtEl>
                                          <p:spTgt spid="757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8">
                                            <p:txEl>
                                              <p:pRg st="1" end="1"/>
                                            </p:txEl>
                                          </p:spTgt>
                                        </p:tgtEl>
                                        <p:attrNameLst>
                                          <p:attrName>style.visibility</p:attrName>
                                        </p:attrNameLst>
                                      </p:cBhvr>
                                      <p:to>
                                        <p:strVal val="visible"/>
                                      </p:to>
                                    </p:set>
                                    <p:animEffect transition="in" filter="wipe(left)">
                                      <p:cBhvr>
                                        <p:cTn id="17" dur="1000"/>
                                        <p:tgtEl>
                                          <p:spTgt spid="757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animEffect transition="in" filter="wipe(left)">
                                      <p:cBhvr>
                                        <p:cTn id="22" dur="1000"/>
                                        <p:tgtEl>
                                          <p:spTgt spid="757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778">
                                            <p:txEl>
                                              <p:pRg st="3" end="3"/>
                                            </p:txEl>
                                          </p:spTgt>
                                        </p:tgtEl>
                                        <p:attrNameLst>
                                          <p:attrName>style.visibility</p:attrName>
                                        </p:attrNameLst>
                                      </p:cBhvr>
                                      <p:to>
                                        <p:strVal val="visible"/>
                                      </p:to>
                                    </p:set>
                                    <p:animEffect transition="in" filter="wipe(left)">
                                      <p:cBhvr>
                                        <p:cTn id="27" dur="1000"/>
                                        <p:tgtEl>
                                          <p:spTgt spid="757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778">
                                            <p:txEl>
                                              <p:pRg st="4" end="4"/>
                                            </p:txEl>
                                          </p:spTgt>
                                        </p:tgtEl>
                                        <p:attrNameLst>
                                          <p:attrName>style.visibility</p:attrName>
                                        </p:attrNameLst>
                                      </p:cBhvr>
                                      <p:to>
                                        <p:strVal val="visible"/>
                                      </p:to>
                                    </p:set>
                                    <p:animEffect transition="in" filter="wipe(left)">
                                      <p:cBhvr>
                                        <p:cTn id="32" dur="1000"/>
                                        <p:tgtEl>
                                          <p:spTgt spid="757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778">
                                            <p:txEl>
                                              <p:pRg st="5" end="5"/>
                                            </p:txEl>
                                          </p:spTgt>
                                        </p:tgtEl>
                                        <p:attrNameLst>
                                          <p:attrName>style.visibility</p:attrName>
                                        </p:attrNameLst>
                                      </p:cBhvr>
                                      <p:to>
                                        <p:strVal val="visible"/>
                                      </p:to>
                                    </p:set>
                                    <p:animEffect transition="in" filter="wipe(left)">
                                      <p:cBhvr>
                                        <p:cTn id="37" dur="1000"/>
                                        <p:tgtEl>
                                          <p:spTgt spid="757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778">
                                            <p:txEl>
                                              <p:pRg st="6" end="6"/>
                                            </p:txEl>
                                          </p:spTgt>
                                        </p:tgtEl>
                                        <p:attrNameLst>
                                          <p:attrName>style.visibility</p:attrName>
                                        </p:attrNameLst>
                                      </p:cBhvr>
                                      <p:to>
                                        <p:strVal val="visible"/>
                                      </p:to>
                                    </p:set>
                                    <p:animEffect transition="in" filter="wipe(left)">
                                      <p:cBhvr>
                                        <p:cTn id="42" dur="1000"/>
                                        <p:tgtEl>
                                          <p:spTgt spid="757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5778">
                                            <p:txEl>
                                              <p:pRg st="7" end="7"/>
                                            </p:txEl>
                                          </p:spTgt>
                                        </p:tgtEl>
                                        <p:attrNameLst>
                                          <p:attrName>style.visibility</p:attrName>
                                        </p:attrNameLst>
                                      </p:cBhvr>
                                      <p:to>
                                        <p:strVal val="visible"/>
                                      </p:to>
                                    </p:set>
                                    <p:animEffect transition="in" filter="wipe(left)">
                                      <p:cBhvr>
                                        <p:cTn id="47" dur="1000"/>
                                        <p:tgtEl>
                                          <p:spTgt spid="757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5778">
                                            <p:txEl>
                                              <p:pRg st="8" end="8"/>
                                            </p:txEl>
                                          </p:spTgt>
                                        </p:tgtEl>
                                        <p:attrNameLst>
                                          <p:attrName>style.visibility</p:attrName>
                                        </p:attrNameLst>
                                      </p:cBhvr>
                                      <p:to>
                                        <p:strVal val="visible"/>
                                      </p:to>
                                    </p:set>
                                    <p:animEffect transition="in" filter="wipe(left)">
                                      <p:cBhvr>
                                        <p:cTn id="52" dur="1000"/>
                                        <p:tgtEl>
                                          <p:spTgt spid="757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P spid="757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1487488" y="1701800"/>
            <a:ext cx="6431216" cy="1200329"/>
          </a:xfrm>
          <a:prstGeom prst="rect">
            <a:avLst/>
          </a:prstGeom>
          <a:noFill/>
          <a:ln w="9525">
            <a:noFill/>
            <a:miter lim="800000"/>
            <a:headEnd/>
            <a:tailEnd/>
          </a:ln>
          <a:effectLst/>
        </p:spPr>
        <p:txBody>
          <a:bodyPr wrap="square">
            <a:spAutoFit/>
          </a:bodyPr>
          <a:lstStyle/>
          <a:p>
            <a:r>
              <a:rPr lang="en-US" sz="2400" dirty="0">
                <a:solidFill>
                  <a:srgbClr val="FFFF00"/>
                </a:solidFill>
              </a:rPr>
              <a:t>Extensive Hydrogen Bonding Allows Water</a:t>
            </a:r>
          </a:p>
          <a:p>
            <a:r>
              <a:rPr lang="en-US" sz="2400" dirty="0">
                <a:solidFill>
                  <a:srgbClr val="FFFF00"/>
                </a:solidFill>
              </a:rPr>
              <a:t>to Exist as a Liquid at Normal Temperatures</a:t>
            </a:r>
          </a:p>
          <a:p>
            <a:r>
              <a:rPr lang="en-US" sz="2400" dirty="0" smtClean="0">
                <a:solidFill>
                  <a:srgbClr val="FFFF00"/>
                </a:solidFill>
              </a:rPr>
              <a:t>and </a:t>
            </a:r>
            <a:r>
              <a:rPr lang="en-US" sz="2400" dirty="0">
                <a:solidFill>
                  <a:srgbClr val="FFFF00"/>
                </a:solidFill>
              </a:rPr>
              <a:t>across a wide range in temperatures</a:t>
            </a:r>
          </a:p>
        </p:txBody>
      </p:sp>
      <p:sp>
        <p:nvSpPr>
          <p:cNvPr id="111622" name="Text Box 6"/>
          <p:cNvSpPr txBox="1">
            <a:spLocks noChangeArrowheads="1"/>
          </p:cNvSpPr>
          <p:nvPr/>
        </p:nvSpPr>
        <p:spPr bwMode="auto">
          <a:xfrm>
            <a:off x="2353500" y="649288"/>
            <a:ext cx="4321619" cy="584775"/>
          </a:xfrm>
          <a:prstGeom prst="rect">
            <a:avLst/>
          </a:prstGeom>
          <a:noFill/>
          <a:ln w="9525">
            <a:noFill/>
            <a:miter lim="800000"/>
            <a:headEnd/>
            <a:tailEnd/>
          </a:ln>
          <a:effectLst/>
        </p:spPr>
        <p:txBody>
          <a:bodyPr wrap="square">
            <a:spAutoFit/>
          </a:bodyPr>
          <a:lstStyle/>
          <a:p>
            <a:r>
              <a:rPr lang="en-US" dirty="0" smtClean="0"/>
              <a:t>Effect on Properties</a:t>
            </a:r>
            <a:endParaRPr lang="en-US" dirty="0"/>
          </a:p>
        </p:txBody>
      </p:sp>
      <p:sp>
        <p:nvSpPr>
          <p:cNvPr id="111623" name="Text Box 7"/>
          <p:cNvSpPr txBox="1">
            <a:spLocks noChangeArrowheads="1"/>
          </p:cNvSpPr>
          <p:nvPr/>
        </p:nvSpPr>
        <p:spPr bwMode="auto">
          <a:xfrm>
            <a:off x="1603374" y="3375025"/>
            <a:ext cx="6095873" cy="1373188"/>
          </a:xfrm>
          <a:prstGeom prst="rect">
            <a:avLst/>
          </a:prstGeom>
          <a:noFill/>
          <a:ln w="9525">
            <a:noFill/>
            <a:miter lim="800000"/>
            <a:headEnd/>
            <a:tailEnd/>
          </a:ln>
          <a:effectLst/>
        </p:spPr>
        <p:txBody>
          <a:bodyPr wrap="square">
            <a:spAutoFit/>
          </a:bodyPr>
          <a:lstStyle/>
          <a:p>
            <a:pPr algn="ctr"/>
            <a:r>
              <a:rPr lang="en-US" sz="2800" dirty="0">
                <a:solidFill>
                  <a:srgbClr val="00FF00"/>
                </a:solidFill>
              </a:rPr>
              <a:t>High Boiling and Freezing Points</a:t>
            </a:r>
          </a:p>
          <a:p>
            <a:pPr algn="ctr"/>
            <a:r>
              <a:rPr lang="en-US" sz="2800" dirty="0">
                <a:solidFill>
                  <a:srgbClr val="00FF00"/>
                </a:solidFill>
              </a:rPr>
              <a:t>Other Unusual Thermal Properties </a:t>
            </a:r>
          </a:p>
          <a:p>
            <a:pPr algn="ctr"/>
            <a:r>
              <a:rPr lang="en-US" sz="2800" dirty="0">
                <a:solidFill>
                  <a:srgbClr val="00FF00"/>
                </a:solidFill>
              </a:rPr>
              <a:t>Unusual Density</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7" name="Picture 9" descr="ed00214_"/>
          <p:cNvPicPr>
            <a:picLocks noChangeAspect="1" noChangeArrowheads="1"/>
          </p:cNvPicPr>
          <p:nvPr/>
        </p:nvPicPr>
        <p:blipFill>
          <a:blip r:embed="rId4" cstate="print"/>
          <a:srcRect/>
          <a:stretch>
            <a:fillRect/>
          </a:stretch>
        </p:blipFill>
        <p:spPr bwMode="auto">
          <a:xfrm>
            <a:off x="1218946" y="2699449"/>
            <a:ext cx="1330325" cy="1330325"/>
          </a:xfrm>
          <a:prstGeom prst="rect">
            <a:avLst/>
          </a:prstGeom>
          <a:noFill/>
        </p:spPr>
      </p:pic>
      <p:pic>
        <p:nvPicPr>
          <p:cNvPr id="63498" name="Picture 10" descr="dd01775_"/>
          <p:cNvPicPr>
            <a:picLocks noChangeAspect="1" noChangeArrowheads="1"/>
          </p:cNvPicPr>
          <p:nvPr/>
        </p:nvPicPr>
        <p:blipFill>
          <a:blip r:embed="rId5" cstate="print"/>
          <a:srcRect/>
          <a:stretch>
            <a:fillRect/>
          </a:stretch>
        </p:blipFill>
        <p:spPr bwMode="auto">
          <a:xfrm>
            <a:off x="5167059" y="2674049"/>
            <a:ext cx="1298575" cy="1298575"/>
          </a:xfrm>
          <a:prstGeom prst="rect">
            <a:avLst/>
          </a:prstGeom>
          <a:noFill/>
        </p:spPr>
      </p:pic>
      <p:pic>
        <p:nvPicPr>
          <p:cNvPr id="63500" name="Picture 12" descr="ed00214_"/>
          <p:cNvPicPr>
            <a:picLocks noChangeAspect="1" noChangeArrowheads="1"/>
          </p:cNvPicPr>
          <p:nvPr/>
        </p:nvPicPr>
        <p:blipFill>
          <a:blip r:embed="rId6" cstate="print"/>
          <a:srcRect/>
          <a:stretch>
            <a:fillRect/>
          </a:stretch>
        </p:blipFill>
        <p:spPr bwMode="auto">
          <a:xfrm>
            <a:off x="671259" y="2096199"/>
            <a:ext cx="801687" cy="801687"/>
          </a:xfrm>
          <a:prstGeom prst="rect">
            <a:avLst/>
          </a:prstGeom>
          <a:noFill/>
        </p:spPr>
      </p:pic>
      <p:pic>
        <p:nvPicPr>
          <p:cNvPr id="63501" name="Picture 13" descr="ed00214_"/>
          <p:cNvPicPr>
            <a:picLocks noChangeAspect="1" noChangeArrowheads="1"/>
          </p:cNvPicPr>
          <p:nvPr/>
        </p:nvPicPr>
        <p:blipFill>
          <a:blip r:embed="rId7" cstate="print"/>
          <a:srcRect/>
          <a:stretch>
            <a:fillRect/>
          </a:stretch>
        </p:blipFill>
        <p:spPr bwMode="auto">
          <a:xfrm>
            <a:off x="2333371" y="2105724"/>
            <a:ext cx="801688" cy="801687"/>
          </a:xfrm>
          <a:prstGeom prst="rect">
            <a:avLst/>
          </a:prstGeom>
          <a:noFill/>
        </p:spPr>
      </p:pic>
      <p:pic>
        <p:nvPicPr>
          <p:cNvPr id="63502" name="Picture 14" descr="ed00214_"/>
          <p:cNvPicPr>
            <a:picLocks noChangeAspect="1" noChangeArrowheads="1"/>
          </p:cNvPicPr>
          <p:nvPr/>
        </p:nvPicPr>
        <p:blipFill>
          <a:blip r:embed="rId8" cstate="print"/>
          <a:srcRect/>
          <a:stretch>
            <a:fillRect/>
          </a:stretch>
        </p:blipFill>
        <p:spPr bwMode="auto">
          <a:xfrm>
            <a:off x="6244971" y="2096199"/>
            <a:ext cx="801688" cy="801687"/>
          </a:xfrm>
          <a:prstGeom prst="rect">
            <a:avLst/>
          </a:prstGeom>
          <a:noFill/>
        </p:spPr>
      </p:pic>
      <p:pic>
        <p:nvPicPr>
          <p:cNvPr id="63503" name="Picture 15" descr="ed00214_"/>
          <p:cNvPicPr>
            <a:picLocks noChangeAspect="1" noChangeArrowheads="1"/>
          </p:cNvPicPr>
          <p:nvPr/>
        </p:nvPicPr>
        <p:blipFill>
          <a:blip r:embed="rId9" cstate="print"/>
          <a:srcRect/>
          <a:stretch>
            <a:fillRect/>
          </a:stretch>
        </p:blipFill>
        <p:spPr bwMode="auto">
          <a:xfrm>
            <a:off x="4662234" y="2078736"/>
            <a:ext cx="801687" cy="801688"/>
          </a:xfrm>
          <a:prstGeom prst="rect">
            <a:avLst/>
          </a:prstGeom>
          <a:noFill/>
        </p:spPr>
      </p:pic>
      <p:sp>
        <p:nvSpPr>
          <p:cNvPr id="63504" name="Text Box 16"/>
          <p:cNvSpPr txBox="1">
            <a:spLocks noChangeArrowheads="1"/>
          </p:cNvSpPr>
          <p:nvPr/>
        </p:nvSpPr>
        <p:spPr bwMode="auto">
          <a:xfrm>
            <a:off x="798259" y="2194624"/>
            <a:ext cx="477837" cy="579437"/>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63505" name="Text Box 17"/>
          <p:cNvSpPr txBox="1">
            <a:spLocks noChangeArrowheads="1"/>
          </p:cNvSpPr>
          <p:nvPr/>
        </p:nvSpPr>
        <p:spPr bwMode="auto">
          <a:xfrm>
            <a:off x="2461959" y="2170811"/>
            <a:ext cx="477837" cy="579438"/>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63506" name="Text Box 18"/>
          <p:cNvSpPr txBox="1">
            <a:spLocks noChangeArrowheads="1"/>
          </p:cNvSpPr>
          <p:nvPr/>
        </p:nvSpPr>
        <p:spPr bwMode="auto">
          <a:xfrm>
            <a:off x="4768596" y="2135886"/>
            <a:ext cx="477838" cy="579438"/>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63507" name="Text Box 19"/>
          <p:cNvSpPr txBox="1">
            <a:spLocks noChangeArrowheads="1"/>
          </p:cNvSpPr>
          <p:nvPr/>
        </p:nvSpPr>
        <p:spPr bwMode="auto">
          <a:xfrm>
            <a:off x="6386259" y="2207324"/>
            <a:ext cx="477837" cy="579437"/>
          </a:xfrm>
          <a:prstGeom prst="rect">
            <a:avLst/>
          </a:prstGeom>
          <a:noFill/>
          <a:ln w="9525">
            <a:noFill/>
            <a:miter lim="800000"/>
            <a:headEnd/>
            <a:tailEnd/>
          </a:ln>
          <a:effectLst/>
        </p:spPr>
        <p:txBody>
          <a:bodyPr wrap="none">
            <a:spAutoFit/>
          </a:bodyPr>
          <a:lstStyle/>
          <a:p>
            <a:r>
              <a:rPr lang="en-US">
                <a:solidFill>
                  <a:schemeClr val="bg1"/>
                </a:solidFill>
              </a:rPr>
              <a:t>H</a:t>
            </a:r>
          </a:p>
        </p:txBody>
      </p:sp>
      <p:sp>
        <p:nvSpPr>
          <p:cNvPr id="63508" name="Text Box 20"/>
          <p:cNvSpPr txBox="1">
            <a:spLocks noChangeArrowheads="1"/>
          </p:cNvSpPr>
          <p:nvPr/>
        </p:nvSpPr>
        <p:spPr bwMode="auto">
          <a:xfrm>
            <a:off x="1601534" y="3085211"/>
            <a:ext cx="500062" cy="579438"/>
          </a:xfrm>
          <a:prstGeom prst="rect">
            <a:avLst/>
          </a:prstGeom>
          <a:noFill/>
          <a:ln w="9525">
            <a:noFill/>
            <a:miter lim="800000"/>
            <a:headEnd/>
            <a:tailEnd/>
          </a:ln>
          <a:effectLst/>
        </p:spPr>
        <p:txBody>
          <a:bodyPr wrap="none">
            <a:spAutoFit/>
          </a:bodyPr>
          <a:lstStyle/>
          <a:p>
            <a:r>
              <a:rPr lang="en-US">
                <a:solidFill>
                  <a:schemeClr val="bg1"/>
                </a:solidFill>
              </a:rPr>
              <a:t>O</a:t>
            </a:r>
          </a:p>
        </p:txBody>
      </p:sp>
      <p:sp>
        <p:nvSpPr>
          <p:cNvPr id="63509" name="Text Box 21"/>
          <p:cNvSpPr txBox="1">
            <a:spLocks noChangeArrowheads="1"/>
          </p:cNvSpPr>
          <p:nvPr/>
        </p:nvSpPr>
        <p:spPr bwMode="auto">
          <a:xfrm>
            <a:off x="5576634" y="3015361"/>
            <a:ext cx="455612" cy="579438"/>
          </a:xfrm>
          <a:prstGeom prst="rect">
            <a:avLst/>
          </a:prstGeom>
          <a:noFill/>
          <a:ln w="9525">
            <a:noFill/>
            <a:miter lim="800000"/>
            <a:headEnd/>
            <a:tailEnd/>
          </a:ln>
          <a:effectLst/>
        </p:spPr>
        <p:txBody>
          <a:bodyPr wrap="none">
            <a:spAutoFit/>
          </a:bodyPr>
          <a:lstStyle/>
          <a:p>
            <a:r>
              <a:rPr lang="en-US">
                <a:solidFill>
                  <a:schemeClr val="bg1"/>
                </a:solidFill>
              </a:rPr>
              <a:t>S</a:t>
            </a:r>
          </a:p>
        </p:txBody>
      </p:sp>
      <p:sp>
        <p:nvSpPr>
          <p:cNvPr id="63510" name="Text Box 22"/>
          <p:cNvSpPr txBox="1">
            <a:spLocks noChangeArrowheads="1"/>
          </p:cNvSpPr>
          <p:nvPr/>
        </p:nvSpPr>
        <p:spPr bwMode="auto">
          <a:xfrm>
            <a:off x="712534" y="4210749"/>
            <a:ext cx="2068766" cy="823912"/>
          </a:xfrm>
          <a:prstGeom prst="rect">
            <a:avLst/>
          </a:prstGeom>
          <a:noFill/>
          <a:ln w="9525">
            <a:noFill/>
            <a:miter lim="800000"/>
            <a:headEnd/>
            <a:tailEnd/>
          </a:ln>
          <a:effectLst/>
        </p:spPr>
        <p:txBody>
          <a:bodyPr wrap="square">
            <a:spAutoFit/>
          </a:bodyPr>
          <a:lstStyle/>
          <a:p>
            <a:pPr algn="ctr"/>
            <a:r>
              <a:rPr lang="en-US"/>
              <a:t>Water</a:t>
            </a:r>
          </a:p>
          <a:p>
            <a:pPr algn="ctr"/>
            <a:endParaRPr lang="en-US" sz="1600"/>
          </a:p>
        </p:txBody>
      </p:sp>
      <p:sp>
        <p:nvSpPr>
          <p:cNvPr id="63511" name="Text Box 23"/>
          <p:cNvSpPr txBox="1">
            <a:spLocks noChangeArrowheads="1"/>
          </p:cNvSpPr>
          <p:nvPr/>
        </p:nvSpPr>
        <p:spPr bwMode="auto">
          <a:xfrm>
            <a:off x="4362450" y="4179761"/>
            <a:ext cx="3216593" cy="519112"/>
          </a:xfrm>
          <a:prstGeom prst="rect">
            <a:avLst/>
          </a:prstGeom>
          <a:noFill/>
          <a:ln w="9525">
            <a:noFill/>
            <a:miter lim="800000"/>
            <a:headEnd/>
            <a:tailEnd/>
          </a:ln>
          <a:effectLst/>
        </p:spPr>
        <p:txBody>
          <a:bodyPr wrap="square">
            <a:spAutoFit/>
          </a:bodyPr>
          <a:lstStyle/>
          <a:p>
            <a:r>
              <a:rPr lang="en-US" sz="2800" dirty="0"/>
              <a:t>Hydrogen Sulfide</a:t>
            </a:r>
          </a:p>
        </p:txBody>
      </p:sp>
      <p:sp>
        <p:nvSpPr>
          <p:cNvPr id="63512" name="Text Box 24"/>
          <p:cNvSpPr txBox="1">
            <a:spLocks noChangeArrowheads="1"/>
          </p:cNvSpPr>
          <p:nvPr/>
        </p:nvSpPr>
        <p:spPr bwMode="auto">
          <a:xfrm>
            <a:off x="1408177" y="612775"/>
            <a:ext cx="6199124" cy="579438"/>
          </a:xfrm>
          <a:prstGeom prst="rect">
            <a:avLst/>
          </a:prstGeom>
          <a:noFill/>
          <a:ln w="9525">
            <a:noFill/>
            <a:miter lim="800000"/>
            <a:headEnd/>
            <a:tailEnd/>
          </a:ln>
          <a:effectLst/>
        </p:spPr>
        <p:txBody>
          <a:bodyPr wrap="square">
            <a:spAutoFit/>
          </a:bodyPr>
          <a:lstStyle/>
          <a:p>
            <a:r>
              <a:rPr lang="en-US" u="sng" dirty="0"/>
              <a:t>Water and Similar Compounds</a:t>
            </a:r>
          </a:p>
        </p:txBody>
      </p:sp>
      <p:sp>
        <p:nvSpPr>
          <p:cNvPr id="63513" name="Text Box 25"/>
          <p:cNvSpPr txBox="1">
            <a:spLocks noChangeArrowheads="1"/>
          </p:cNvSpPr>
          <p:nvPr/>
        </p:nvSpPr>
        <p:spPr bwMode="auto">
          <a:xfrm>
            <a:off x="5313680" y="4706811"/>
            <a:ext cx="896938" cy="579437"/>
          </a:xfrm>
          <a:prstGeom prst="rect">
            <a:avLst/>
          </a:prstGeom>
          <a:noFill/>
          <a:ln w="9525">
            <a:noFill/>
            <a:miter lim="800000"/>
            <a:headEnd/>
            <a:tailEnd/>
          </a:ln>
          <a:effectLst/>
        </p:spPr>
        <p:txBody>
          <a:bodyPr wrap="none">
            <a:spAutoFit/>
          </a:bodyPr>
          <a:lstStyle/>
          <a:p>
            <a:r>
              <a:rPr lang="en-US">
                <a:solidFill>
                  <a:srgbClr val="FFFF00"/>
                </a:solidFill>
              </a:rPr>
              <a:t>H</a:t>
            </a:r>
            <a:r>
              <a:rPr lang="en-US" baseline="-25000">
                <a:solidFill>
                  <a:srgbClr val="FFFF00"/>
                </a:solidFill>
              </a:rPr>
              <a:t>2</a:t>
            </a:r>
            <a:r>
              <a:rPr lang="en-US">
                <a:solidFill>
                  <a:srgbClr val="FFFF00"/>
                </a:solidFill>
              </a:rPr>
              <a:t>S</a:t>
            </a:r>
          </a:p>
        </p:txBody>
      </p:sp>
      <p:sp>
        <p:nvSpPr>
          <p:cNvPr id="63514" name="Text Box 26"/>
          <p:cNvSpPr txBox="1">
            <a:spLocks noChangeArrowheads="1"/>
          </p:cNvSpPr>
          <p:nvPr/>
        </p:nvSpPr>
        <p:spPr bwMode="auto">
          <a:xfrm>
            <a:off x="1266571" y="4793361"/>
            <a:ext cx="941388" cy="579438"/>
          </a:xfrm>
          <a:prstGeom prst="rect">
            <a:avLst/>
          </a:prstGeom>
          <a:noFill/>
          <a:ln w="9525">
            <a:noFill/>
            <a:miter lim="800000"/>
            <a:headEnd/>
            <a:tailEnd/>
          </a:ln>
          <a:effectLst/>
        </p:spPr>
        <p:txBody>
          <a:bodyPr wrap="none">
            <a:spAutoFit/>
          </a:bodyPr>
          <a:lstStyle/>
          <a:p>
            <a:r>
              <a:rPr lang="en-US" dirty="0">
                <a:solidFill>
                  <a:srgbClr val="FFFF00"/>
                </a:solidFill>
              </a:rPr>
              <a:t>H</a:t>
            </a:r>
            <a:r>
              <a:rPr lang="en-US" baseline="-25000" dirty="0">
                <a:solidFill>
                  <a:srgbClr val="FFFF00"/>
                </a:solidFill>
              </a:rPr>
              <a:t>2</a:t>
            </a:r>
            <a:r>
              <a:rPr lang="en-US" dirty="0">
                <a:solidFill>
                  <a:srgbClr val="FFFF00"/>
                </a:solidFill>
              </a:rPr>
              <a:t>O</a:t>
            </a:r>
          </a:p>
        </p:txBody>
      </p:sp>
      <p:pic>
        <p:nvPicPr>
          <p:cNvPr id="21" name="Picture 5" descr="periodic-table"/>
          <p:cNvPicPr>
            <a:picLocks noChangeAspect="1" noChangeArrowheads="1"/>
          </p:cNvPicPr>
          <p:nvPr/>
        </p:nvPicPr>
        <p:blipFill>
          <a:blip r:embed="rId10" cstate="print"/>
          <a:srcRect l="76176" t="2649" b="56168"/>
          <a:stretch>
            <a:fillRect/>
          </a:stretch>
        </p:blipFill>
        <p:spPr bwMode="auto">
          <a:xfrm>
            <a:off x="7534657" y="2468880"/>
            <a:ext cx="1298448" cy="1537521"/>
          </a:xfrm>
          <a:prstGeom prst="rect">
            <a:avLst/>
          </a:prstGeom>
          <a:noFill/>
        </p:spPr>
      </p:pic>
      <p:pic>
        <p:nvPicPr>
          <p:cNvPr id="63516" name="Picture 28" descr="http://reefkeeping.com/issues/2005-12/rhf/images/Figure2.jpg"/>
          <p:cNvPicPr>
            <a:picLocks noChangeAspect="1" noChangeArrowheads="1"/>
          </p:cNvPicPr>
          <p:nvPr/>
        </p:nvPicPr>
        <p:blipFill>
          <a:blip r:embed="rId11" cstate="print"/>
          <a:srcRect/>
          <a:stretch>
            <a:fillRect/>
          </a:stretch>
        </p:blipFill>
        <p:spPr bwMode="auto">
          <a:xfrm>
            <a:off x="1209675" y="1627505"/>
            <a:ext cx="5705475" cy="441007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16"/>
                                        </p:tgtEl>
                                        <p:attrNameLst>
                                          <p:attrName>style.visibility</p:attrName>
                                        </p:attrNameLst>
                                      </p:cBhvr>
                                      <p:to>
                                        <p:strVal val="visible"/>
                                      </p:to>
                                    </p:set>
                                    <p:animEffect transition="in" filter="fade">
                                      <p:cBhvr>
                                        <p:cTn id="7" dur="2000"/>
                                        <p:tgtEl>
                                          <p:spTgt spid="63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4548188" y="1169988"/>
            <a:ext cx="3516820" cy="457200"/>
          </a:xfrm>
          <a:prstGeom prst="rect">
            <a:avLst/>
          </a:prstGeom>
          <a:noFill/>
          <a:ln w="9525">
            <a:noFill/>
            <a:miter lim="800000"/>
            <a:headEnd/>
            <a:tailEnd/>
          </a:ln>
          <a:effectLst/>
        </p:spPr>
        <p:txBody>
          <a:bodyPr wrap="square">
            <a:spAutoFit/>
          </a:bodyPr>
          <a:lstStyle/>
          <a:p>
            <a:r>
              <a:rPr lang="en-US" sz="2400" dirty="0"/>
              <a:t>Hydrogen Sulfide: H</a:t>
            </a:r>
            <a:r>
              <a:rPr lang="en-US" sz="2400" baseline="-25000" dirty="0"/>
              <a:t>2</a:t>
            </a:r>
            <a:r>
              <a:rPr lang="en-US" sz="2400" dirty="0"/>
              <a:t>S</a:t>
            </a:r>
          </a:p>
        </p:txBody>
      </p:sp>
      <p:pic>
        <p:nvPicPr>
          <p:cNvPr id="65546" name="Picture 10" descr="2325019812_bfc8e0b265_b"/>
          <p:cNvPicPr>
            <a:picLocks noChangeAspect="1" noChangeArrowheads="1"/>
          </p:cNvPicPr>
          <p:nvPr/>
        </p:nvPicPr>
        <p:blipFill>
          <a:blip r:embed="rId3" cstate="print"/>
          <a:srcRect/>
          <a:stretch>
            <a:fillRect/>
          </a:stretch>
        </p:blipFill>
        <p:spPr bwMode="auto">
          <a:xfrm>
            <a:off x="404813" y="1773238"/>
            <a:ext cx="3763962" cy="2822575"/>
          </a:xfrm>
          <a:prstGeom prst="rect">
            <a:avLst/>
          </a:prstGeom>
          <a:noFill/>
        </p:spPr>
      </p:pic>
      <p:sp>
        <p:nvSpPr>
          <p:cNvPr id="65547" name="Text Box 11"/>
          <p:cNvSpPr txBox="1">
            <a:spLocks noChangeArrowheads="1"/>
          </p:cNvSpPr>
          <p:nvPr/>
        </p:nvSpPr>
        <p:spPr bwMode="auto">
          <a:xfrm>
            <a:off x="1360488" y="1149350"/>
            <a:ext cx="2022792" cy="457200"/>
          </a:xfrm>
          <a:prstGeom prst="rect">
            <a:avLst/>
          </a:prstGeom>
          <a:noFill/>
          <a:ln w="9525">
            <a:noFill/>
            <a:miter lim="800000"/>
            <a:headEnd/>
            <a:tailEnd/>
          </a:ln>
          <a:effectLst/>
        </p:spPr>
        <p:txBody>
          <a:bodyPr wrap="square">
            <a:spAutoFit/>
          </a:bodyPr>
          <a:lstStyle/>
          <a:p>
            <a:r>
              <a:rPr lang="en-US" sz="2400"/>
              <a:t>Water: H</a:t>
            </a:r>
            <a:r>
              <a:rPr lang="en-US" sz="2400" baseline="-25000"/>
              <a:t>2</a:t>
            </a:r>
            <a:r>
              <a:rPr lang="en-US" sz="2400"/>
              <a:t>O</a:t>
            </a:r>
          </a:p>
        </p:txBody>
      </p:sp>
      <p:pic>
        <p:nvPicPr>
          <p:cNvPr id="65553" name="Picture 17" descr="empty-glass-thumb4402141"/>
          <p:cNvPicPr>
            <a:picLocks noChangeAspect="1" noChangeArrowheads="1"/>
          </p:cNvPicPr>
          <p:nvPr/>
        </p:nvPicPr>
        <p:blipFill>
          <a:blip r:embed="rId4" cstate="print"/>
          <a:srcRect/>
          <a:stretch>
            <a:fillRect/>
          </a:stretch>
        </p:blipFill>
        <p:spPr bwMode="auto">
          <a:xfrm>
            <a:off x="4514850" y="1771650"/>
            <a:ext cx="3121025" cy="284003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2000"/>
                                        <p:tgtEl>
                                          <p:spTgt spid="65540"/>
                                        </p:tgtEl>
                                      </p:cBhvr>
                                    </p:animEffect>
                                  </p:childTnLst>
                                </p:cTn>
                              </p:par>
                              <p:par>
                                <p:cTn id="8" presetID="10" presetClass="entr" presetSubtype="0" fill="hold" nodeType="withEffect">
                                  <p:stCondLst>
                                    <p:cond delay="0"/>
                                  </p:stCondLst>
                                  <p:childTnLst>
                                    <p:set>
                                      <p:cBhvr>
                                        <p:cTn id="9" dur="1" fill="hold">
                                          <p:stCondLst>
                                            <p:cond delay="0"/>
                                          </p:stCondLst>
                                        </p:cTn>
                                        <p:tgtEl>
                                          <p:spTgt spid="65553"/>
                                        </p:tgtEl>
                                        <p:attrNameLst>
                                          <p:attrName>style.visibility</p:attrName>
                                        </p:attrNameLst>
                                      </p:cBhvr>
                                      <p:to>
                                        <p:strVal val="visible"/>
                                      </p:to>
                                    </p:set>
                                    <p:animEffect transition="in" filter="fade">
                                      <p:cBhvr>
                                        <p:cTn id="10" dur="2000"/>
                                        <p:tgtEl>
                                          <p:spTgt spid="65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15925" y="1619250"/>
            <a:ext cx="8305800" cy="2014538"/>
          </a:xfrm>
          <a:prstGeom prst="rect">
            <a:avLst/>
          </a:prstGeom>
          <a:noFill/>
          <a:ln w="9525">
            <a:noFill/>
            <a:miter lim="800000"/>
            <a:headEnd/>
            <a:tailEnd/>
          </a:ln>
          <a:effectLst/>
        </p:spPr>
        <p:txBody>
          <a:bodyPr>
            <a:spAutoFit/>
          </a:bodyPr>
          <a:lstStyle/>
          <a:p>
            <a:r>
              <a:rPr lang="en-US" sz="1800" b="1" dirty="0">
                <a:solidFill>
                  <a:srgbClr val="00FF00"/>
                </a:solidFill>
              </a:rPr>
              <a:t>Boiling Point and Freezing Point</a:t>
            </a:r>
          </a:p>
          <a:p>
            <a:r>
              <a:rPr lang="en-US" sz="1800" b="1" dirty="0"/>
              <a:t>					 </a:t>
            </a:r>
            <a:r>
              <a:rPr lang="en-US" sz="1800" b="1" dirty="0">
                <a:solidFill>
                  <a:srgbClr val="FFFF66"/>
                </a:solidFill>
              </a:rPr>
              <a:t>F.P</a:t>
            </a:r>
            <a:r>
              <a:rPr lang="en-US" sz="1800" b="1" dirty="0"/>
              <a:t> </a:t>
            </a:r>
            <a:r>
              <a:rPr lang="en-US" sz="1800" b="1" dirty="0">
                <a:solidFill>
                  <a:srgbClr val="FFFF66"/>
                </a:solidFill>
              </a:rPr>
              <a:t>	 B.P 	liquid range</a:t>
            </a:r>
          </a:p>
          <a:p>
            <a:r>
              <a:rPr lang="en-US" sz="1800" dirty="0">
                <a:solidFill>
                  <a:srgbClr val="00FF00"/>
                </a:solidFill>
              </a:rPr>
              <a:t>	</a:t>
            </a:r>
            <a:r>
              <a:rPr lang="en-US" sz="1800" b="1" dirty="0">
                <a:solidFill>
                  <a:srgbClr val="FFFF66"/>
                </a:solidFill>
              </a:rPr>
              <a:t>Water (H</a:t>
            </a:r>
            <a:r>
              <a:rPr lang="en-US" sz="1800" b="1" baseline="-25000" dirty="0">
                <a:solidFill>
                  <a:srgbClr val="FFFF66"/>
                </a:solidFill>
              </a:rPr>
              <a:t>2</a:t>
            </a:r>
            <a:r>
              <a:rPr lang="en-US" sz="1800" b="1" dirty="0">
                <a:solidFill>
                  <a:srgbClr val="FFFF66"/>
                </a:solidFill>
              </a:rPr>
              <a:t>O) 			   0</a:t>
            </a:r>
            <a:r>
              <a:rPr lang="en-US" sz="1800" b="1" baseline="30000" dirty="0">
                <a:solidFill>
                  <a:srgbClr val="FFFF66"/>
                </a:solidFill>
              </a:rPr>
              <a:t>o</a:t>
            </a:r>
            <a:r>
              <a:rPr lang="en-US" sz="1800" b="1" dirty="0">
                <a:solidFill>
                  <a:srgbClr val="FFFF66"/>
                </a:solidFill>
              </a:rPr>
              <a:t>C 	 100</a:t>
            </a:r>
            <a:r>
              <a:rPr lang="en-US" sz="1800" b="1" baseline="30000" dirty="0">
                <a:solidFill>
                  <a:srgbClr val="FFFF66"/>
                </a:solidFill>
              </a:rPr>
              <a:t>o</a:t>
            </a:r>
            <a:r>
              <a:rPr lang="en-US" sz="1800" b="1" dirty="0">
                <a:solidFill>
                  <a:srgbClr val="FFFF66"/>
                </a:solidFill>
              </a:rPr>
              <a:t>C 	      </a:t>
            </a:r>
            <a:r>
              <a:rPr lang="en-US" sz="1800" b="1" dirty="0" err="1">
                <a:solidFill>
                  <a:srgbClr val="FFFF66"/>
                </a:solidFill>
              </a:rPr>
              <a:t>100</a:t>
            </a:r>
            <a:r>
              <a:rPr lang="en-US" sz="1800" b="1" baseline="30000" dirty="0" err="1">
                <a:solidFill>
                  <a:srgbClr val="FFFF66"/>
                </a:solidFill>
              </a:rPr>
              <a:t>o</a:t>
            </a:r>
            <a:r>
              <a:rPr lang="en-US" sz="1800" b="1" dirty="0" err="1">
                <a:solidFill>
                  <a:srgbClr val="FFFF66"/>
                </a:solidFill>
              </a:rPr>
              <a:t>C</a:t>
            </a:r>
            <a:endParaRPr lang="en-US" sz="1800" b="1" dirty="0">
              <a:solidFill>
                <a:srgbClr val="FFFF66"/>
              </a:solidFill>
            </a:endParaRPr>
          </a:p>
          <a:p>
            <a:r>
              <a:rPr lang="en-US" sz="1800" dirty="0"/>
              <a:t>	</a:t>
            </a:r>
            <a:r>
              <a:rPr lang="en-US" sz="1800" dirty="0">
                <a:solidFill>
                  <a:srgbClr val="00FF00"/>
                </a:solidFill>
              </a:rPr>
              <a:t>Hydrogen Sulfide (H</a:t>
            </a:r>
            <a:r>
              <a:rPr lang="en-US" sz="1800" baseline="-25000" dirty="0">
                <a:solidFill>
                  <a:srgbClr val="00FF00"/>
                </a:solidFill>
              </a:rPr>
              <a:t>2</a:t>
            </a:r>
            <a:r>
              <a:rPr lang="en-US" sz="1800" dirty="0">
                <a:solidFill>
                  <a:srgbClr val="00FF00"/>
                </a:solidFill>
              </a:rPr>
              <a:t>S) 		 -84</a:t>
            </a:r>
            <a:r>
              <a:rPr lang="en-US" sz="1800" baseline="30000" dirty="0">
                <a:solidFill>
                  <a:srgbClr val="00FF00"/>
                </a:solidFill>
              </a:rPr>
              <a:t>o</a:t>
            </a:r>
            <a:r>
              <a:rPr lang="en-US" sz="1800" dirty="0">
                <a:solidFill>
                  <a:srgbClr val="00FF00"/>
                </a:solidFill>
              </a:rPr>
              <a:t>C 	 -60</a:t>
            </a:r>
            <a:r>
              <a:rPr lang="en-US" sz="1800" baseline="30000" dirty="0">
                <a:solidFill>
                  <a:srgbClr val="00FF00"/>
                </a:solidFill>
              </a:rPr>
              <a:t>o</a:t>
            </a:r>
            <a:r>
              <a:rPr lang="en-US" sz="1800" dirty="0">
                <a:solidFill>
                  <a:srgbClr val="00FF00"/>
                </a:solidFill>
              </a:rPr>
              <a:t>C 	       24</a:t>
            </a:r>
            <a:r>
              <a:rPr lang="en-US" sz="1800" baseline="30000" dirty="0">
                <a:solidFill>
                  <a:srgbClr val="00FF00"/>
                </a:solidFill>
              </a:rPr>
              <a:t>o</a:t>
            </a:r>
            <a:r>
              <a:rPr lang="en-US" sz="1800" dirty="0">
                <a:solidFill>
                  <a:srgbClr val="00FF00"/>
                </a:solidFill>
              </a:rPr>
              <a:t>C</a:t>
            </a:r>
            <a:endParaRPr lang="en-US" sz="1800" dirty="0"/>
          </a:p>
          <a:p>
            <a:r>
              <a:rPr lang="en-US" sz="1800" dirty="0"/>
              <a:t>	</a:t>
            </a:r>
            <a:r>
              <a:rPr lang="en-US" sz="1800" dirty="0">
                <a:solidFill>
                  <a:srgbClr val="00FF00"/>
                </a:solidFill>
              </a:rPr>
              <a:t>Hydrogen </a:t>
            </a:r>
            <a:r>
              <a:rPr lang="en-US" sz="1800" dirty="0" err="1">
                <a:solidFill>
                  <a:srgbClr val="00FF00"/>
                </a:solidFill>
              </a:rPr>
              <a:t>Selenide</a:t>
            </a:r>
            <a:r>
              <a:rPr lang="en-US" sz="1800" dirty="0">
                <a:solidFill>
                  <a:srgbClr val="00FF00"/>
                </a:solidFill>
              </a:rPr>
              <a:t> (H</a:t>
            </a:r>
            <a:r>
              <a:rPr lang="en-US" sz="1800" baseline="-25000" dirty="0">
                <a:solidFill>
                  <a:srgbClr val="00FF00"/>
                </a:solidFill>
              </a:rPr>
              <a:t>2</a:t>
            </a:r>
            <a:r>
              <a:rPr lang="en-US" sz="1800" dirty="0">
                <a:solidFill>
                  <a:srgbClr val="00FF00"/>
                </a:solidFill>
              </a:rPr>
              <a:t>Se)		 -64</a:t>
            </a:r>
            <a:r>
              <a:rPr lang="en-US" sz="1800" baseline="30000" dirty="0">
                <a:solidFill>
                  <a:srgbClr val="00FF00"/>
                </a:solidFill>
              </a:rPr>
              <a:t>o</a:t>
            </a:r>
            <a:r>
              <a:rPr lang="en-US" sz="1800" dirty="0">
                <a:solidFill>
                  <a:srgbClr val="00FF00"/>
                </a:solidFill>
              </a:rPr>
              <a:t>C 	 -42</a:t>
            </a:r>
            <a:r>
              <a:rPr lang="en-US" sz="1800" baseline="30000" dirty="0">
                <a:solidFill>
                  <a:srgbClr val="00FF00"/>
                </a:solidFill>
              </a:rPr>
              <a:t>o</a:t>
            </a:r>
            <a:r>
              <a:rPr lang="en-US" sz="1800" dirty="0">
                <a:solidFill>
                  <a:srgbClr val="00FF00"/>
                </a:solidFill>
              </a:rPr>
              <a:t>C 	       22</a:t>
            </a:r>
            <a:r>
              <a:rPr lang="en-US" sz="1800" baseline="30000" dirty="0">
                <a:solidFill>
                  <a:srgbClr val="00FF00"/>
                </a:solidFill>
              </a:rPr>
              <a:t>o</a:t>
            </a:r>
            <a:r>
              <a:rPr lang="en-US" sz="1800" dirty="0">
                <a:solidFill>
                  <a:srgbClr val="00FF00"/>
                </a:solidFill>
              </a:rPr>
              <a:t>C</a:t>
            </a:r>
          </a:p>
          <a:p>
            <a:r>
              <a:rPr lang="en-US" sz="1800" dirty="0">
                <a:solidFill>
                  <a:srgbClr val="00FF00"/>
                </a:solidFill>
              </a:rPr>
              <a:t>	Hydrogen Telluride (H</a:t>
            </a:r>
            <a:r>
              <a:rPr lang="en-US" sz="1800" baseline="-25000" dirty="0">
                <a:solidFill>
                  <a:srgbClr val="00FF00"/>
                </a:solidFill>
              </a:rPr>
              <a:t>2</a:t>
            </a:r>
            <a:r>
              <a:rPr lang="en-US" sz="1800" dirty="0">
                <a:solidFill>
                  <a:srgbClr val="00FF00"/>
                </a:solidFill>
              </a:rPr>
              <a:t>Te) 	  	 -49</a:t>
            </a:r>
            <a:r>
              <a:rPr lang="en-US" sz="1800" baseline="30000" dirty="0">
                <a:solidFill>
                  <a:srgbClr val="00FF00"/>
                </a:solidFill>
              </a:rPr>
              <a:t>o</a:t>
            </a:r>
            <a:r>
              <a:rPr lang="en-US" sz="1800" dirty="0">
                <a:solidFill>
                  <a:srgbClr val="00FF00"/>
                </a:solidFill>
              </a:rPr>
              <a:t>C 	   2</a:t>
            </a:r>
            <a:r>
              <a:rPr lang="en-US" sz="1800" baseline="30000" dirty="0">
                <a:solidFill>
                  <a:srgbClr val="00FF00"/>
                </a:solidFill>
              </a:rPr>
              <a:t>o</a:t>
            </a:r>
            <a:r>
              <a:rPr lang="en-US" sz="1800" dirty="0">
                <a:solidFill>
                  <a:srgbClr val="00FF00"/>
                </a:solidFill>
              </a:rPr>
              <a:t>C 	       47</a:t>
            </a:r>
            <a:r>
              <a:rPr lang="en-US" sz="1800" baseline="30000" dirty="0">
                <a:solidFill>
                  <a:srgbClr val="00FF00"/>
                </a:solidFill>
              </a:rPr>
              <a:t>o</a:t>
            </a:r>
            <a:r>
              <a:rPr lang="en-US" sz="1800" dirty="0">
                <a:solidFill>
                  <a:srgbClr val="00FF00"/>
                </a:solidFill>
              </a:rPr>
              <a:t>C</a:t>
            </a:r>
          </a:p>
          <a:p>
            <a:endParaRPr lang="en-US" sz="1800" dirty="0">
              <a:solidFill>
                <a:srgbClr val="00FF00"/>
              </a:solidFill>
            </a:endParaRPr>
          </a:p>
        </p:txBody>
      </p:sp>
      <p:sp>
        <p:nvSpPr>
          <p:cNvPr id="61447" name="Text Box 7"/>
          <p:cNvSpPr txBox="1">
            <a:spLocks noChangeArrowheads="1"/>
          </p:cNvSpPr>
          <p:nvPr/>
        </p:nvSpPr>
        <p:spPr bwMode="auto">
          <a:xfrm>
            <a:off x="415925" y="704850"/>
            <a:ext cx="6623050" cy="641350"/>
          </a:xfrm>
          <a:prstGeom prst="rect">
            <a:avLst/>
          </a:prstGeom>
          <a:noFill/>
          <a:ln w="9525">
            <a:noFill/>
            <a:miter lim="800000"/>
            <a:headEnd/>
            <a:tailEnd/>
          </a:ln>
          <a:effectLst/>
        </p:spPr>
        <p:txBody>
          <a:bodyPr wrap="none">
            <a:spAutoFit/>
          </a:bodyPr>
          <a:lstStyle/>
          <a:p>
            <a:r>
              <a:rPr lang="en-US" sz="1800" b="1"/>
              <a:t>Water is the only substance that exists as a gas, solid, and </a:t>
            </a:r>
          </a:p>
          <a:p>
            <a:r>
              <a:rPr lang="en-US" sz="1800" b="1"/>
              <a:t>liquid at ambient earth temperatures</a:t>
            </a:r>
          </a:p>
        </p:txBody>
      </p:sp>
      <p:pic>
        <p:nvPicPr>
          <p:cNvPr id="61448" name="Picture 8" descr="periodic-table"/>
          <p:cNvPicPr>
            <a:picLocks noChangeAspect="1" noChangeArrowheads="1"/>
          </p:cNvPicPr>
          <p:nvPr/>
        </p:nvPicPr>
        <p:blipFill>
          <a:blip r:embed="rId4" cstate="print"/>
          <a:srcRect l="70815" t="11389" b="38472"/>
          <a:stretch>
            <a:fillRect/>
          </a:stretch>
        </p:blipFill>
        <p:spPr bwMode="auto">
          <a:xfrm>
            <a:off x="3265488" y="3614738"/>
            <a:ext cx="2435225" cy="2865437"/>
          </a:xfrm>
          <a:prstGeom prst="rect">
            <a:avLst/>
          </a:prstGeom>
          <a:noFill/>
        </p:spPr>
      </p:pic>
      <p:sp>
        <p:nvSpPr>
          <p:cNvPr id="61449" name="Rectangle 9"/>
          <p:cNvSpPr>
            <a:spLocks noChangeArrowheads="1"/>
          </p:cNvSpPr>
          <p:nvPr/>
        </p:nvSpPr>
        <p:spPr bwMode="auto">
          <a:xfrm>
            <a:off x="4149725" y="3430588"/>
            <a:ext cx="615950" cy="3305175"/>
          </a:xfrm>
          <a:prstGeom prst="rect">
            <a:avLst/>
          </a:prstGeom>
          <a:solidFill>
            <a:schemeClr val="accent1">
              <a:alpha val="38000"/>
            </a:schemeClr>
          </a:solidFill>
          <a:ln w="9525">
            <a:solidFill>
              <a:schemeClr val="tx1"/>
            </a:solidFill>
            <a:miter lim="800000"/>
            <a:headEnd/>
            <a:tailEnd/>
          </a:ln>
          <a:effectLst/>
        </p:spPr>
        <p:txBody>
          <a:bodyPr wrap="none" anchor="ctr"/>
          <a:lstStyle/>
          <a:p>
            <a:endParaRPr lang="en-US"/>
          </a:p>
        </p:txBody>
      </p:sp>
      <p:sp>
        <p:nvSpPr>
          <p:cNvPr id="61450" name="Text Box 10"/>
          <p:cNvSpPr txBox="1">
            <a:spLocks noChangeArrowheads="1"/>
          </p:cNvSpPr>
          <p:nvPr/>
        </p:nvSpPr>
        <p:spPr bwMode="auto">
          <a:xfrm>
            <a:off x="5006975" y="1566863"/>
            <a:ext cx="738188" cy="336550"/>
          </a:xfrm>
          <a:prstGeom prst="rect">
            <a:avLst/>
          </a:prstGeom>
          <a:noFill/>
          <a:ln w="9525">
            <a:noFill/>
            <a:miter lim="800000"/>
            <a:headEnd/>
            <a:tailEnd/>
          </a:ln>
          <a:effectLst/>
        </p:spPr>
        <p:txBody>
          <a:bodyPr wrap="none">
            <a:spAutoFit/>
          </a:bodyPr>
          <a:lstStyle/>
          <a:p>
            <a:r>
              <a:rPr lang="en-US" sz="1600" b="1" u="sng">
                <a:solidFill>
                  <a:srgbClr val="00FF00"/>
                </a:solidFill>
              </a:rPr>
              <a:t>Solid </a:t>
            </a:r>
          </a:p>
        </p:txBody>
      </p:sp>
      <p:sp>
        <p:nvSpPr>
          <p:cNvPr id="61451" name="Text Box 11"/>
          <p:cNvSpPr txBox="1">
            <a:spLocks noChangeArrowheads="1"/>
          </p:cNvSpPr>
          <p:nvPr/>
        </p:nvSpPr>
        <p:spPr bwMode="auto">
          <a:xfrm>
            <a:off x="5949950" y="1579563"/>
            <a:ext cx="625475" cy="336550"/>
          </a:xfrm>
          <a:prstGeom prst="rect">
            <a:avLst/>
          </a:prstGeom>
          <a:noFill/>
          <a:ln w="9525">
            <a:noFill/>
            <a:miter lim="800000"/>
            <a:headEnd/>
            <a:tailEnd/>
          </a:ln>
          <a:effectLst/>
        </p:spPr>
        <p:txBody>
          <a:bodyPr wrap="none">
            <a:spAutoFit/>
          </a:bodyPr>
          <a:lstStyle/>
          <a:p>
            <a:r>
              <a:rPr lang="en-US" sz="1600" b="1" u="sng">
                <a:solidFill>
                  <a:srgbClr val="00FF00"/>
                </a:solidFill>
              </a:rPr>
              <a:t>Gas </a:t>
            </a:r>
          </a:p>
        </p:txBody>
      </p:sp>
      <p:pic>
        <p:nvPicPr>
          <p:cNvPr id="61452" name="Picture 12" descr="periodic-table"/>
          <p:cNvPicPr>
            <a:picLocks noChangeAspect="1" noChangeArrowheads="1"/>
          </p:cNvPicPr>
          <p:nvPr/>
        </p:nvPicPr>
        <p:blipFill>
          <a:blip r:embed="rId4" cstate="print"/>
          <a:srcRect l="-1602" t="2177" r="85797" b="82060"/>
          <a:stretch>
            <a:fillRect/>
          </a:stretch>
        </p:blipFill>
        <p:spPr bwMode="auto">
          <a:xfrm>
            <a:off x="581025" y="4462463"/>
            <a:ext cx="1517650" cy="1036637"/>
          </a:xfrm>
          <a:prstGeom prst="rect">
            <a:avLst/>
          </a:prstGeom>
          <a:noFill/>
        </p:spPr>
      </p:pic>
      <p:sp>
        <p:nvSpPr>
          <p:cNvPr id="61453" name="Line 13"/>
          <p:cNvSpPr>
            <a:spLocks noChangeShapeType="1"/>
          </p:cNvSpPr>
          <p:nvPr/>
        </p:nvSpPr>
        <p:spPr bwMode="auto">
          <a:xfrm flipV="1">
            <a:off x="2198688" y="4835525"/>
            <a:ext cx="842962" cy="52388"/>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08338" y="1295400"/>
            <a:ext cx="2278062" cy="1433513"/>
          </a:xfrm>
          <a:prstGeom prst="rect">
            <a:avLst/>
          </a:prstGeom>
          <a:noFill/>
          <a:ln w="9525">
            <a:noFill/>
            <a:miter lim="800000"/>
            <a:headEnd/>
            <a:tailEnd/>
          </a:ln>
          <a:effectLst/>
        </p:spPr>
        <p:txBody>
          <a:bodyPr wrap="none">
            <a:spAutoFit/>
          </a:bodyPr>
          <a:lstStyle/>
          <a:p>
            <a:r>
              <a:rPr lang="en-US" sz="8800"/>
              <a:t>H</a:t>
            </a:r>
            <a:r>
              <a:rPr lang="en-US" sz="8800" baseline="-25000"/>
              <a:t>2</a:t>
            </a:r>
            <a:r>
              <a:rPr lang="en-US" sz="8800"/>
              <a:t>O</a:t>
            </a:r>
          </a:p>
        </p:txBody>
      </p:sp>
      <p:sp>
        <p:nvSpPr>
          <p:cNvPr id="14339" name="Text Box 3"/>
          <p:cNvSpPr txBox="1">
            <a:spLocks noChangeArrowheads="1"/>
          </p:cNvSpPr>
          <p:nvPr/>
        </p:nvSpPr>
        <p:spPr bwMode="auto">
          <a:xfrm>
            <a:off x="1901952" y="3058287"/>
            <a:ext cx="4992624" cy="1190625"/>
          </a:xfrm>
          <a:prstGeom prst="rect">
            <a:avLst/>
          </a:prstGeom>
          <a:noFill/>
          <a:ln w="9525">
            <a:noFill/>
            <a:miter lim="800000"/>
            <a:headEnd/>
            <a:tailEnd/>
          </a:ln>
          <a:effectLst/>
        </p:spPr>
        <p:txBody>
          <a:bodyPr wrap="square">
            <a:spAutoFit/>
          </a:bodyPr>
          <a:lstStyle/>
          <a:p>
            <a:pPr algn="ctr"/>
            <a:r>
              <a:rPr lang="en-US" sz="3600">
                <a:solidFill>
                  <a:srgbClr val="00FF00"/>
                </a:solidFill>
              </a:rPr>
              <a:t>Two hydrogen atoms</a:t>
            </a:r>
          </a:p>
          <a:p>
            <a:pPr algn="ctr"/>
            <a:r>
              <a:rPr lang="en-US" sz="3600">
                <a:solidFill>
                  <a:srgbClr val="00FF00"/>
                </a:solidFill>
              </a:rPr>
              <a:t>One Oxygen atom</a:t>
            </a:r>
          </a:p>
        </p:txBody>
      </p:sp>
      <p:sp>
        <p:nvSpPr>
          <p:cNvPr id="14340" name="Text Box 4"/>
          <p:cNvSpPr txBox="1">
            <a:spLocks noChangeArrowheads="1"/>
          </p:cNvSpPr>
          <p:nvPr/>
        </p:nvSpPr>
        <p:spPr bwMode="auto">
          <a:xfrm>
            <a:off x="1444752" y="4726750"/>
            <a:ext cx="6522149" cy="579437"/>
          </a:xfrm>
          <a:prstGeom prst="rect">
            <a:avLst/>
          </a:prstGeom>
          <a:noFill/>
          <a:ln w="9525">
            <a:noFill/>
            <a:miter lim="800000"/>
            <a:headEnd/>
            <a:tailEnd/>
          </a:ln>
          <a:effectLst/>
        </p:spPr>
        <p:txBody>
          <a:bodyPr wrap="square">
            <a:spAutoFit/>
          </a:bodyPr>
          <a:lstStyle/>
          <a:p>
            <a:r>
              <a:rPr lang="en-US" dirty="0">
                <a:solidFill>
                  <a:srgbClr val="FFFF00"/>
                </a:solidFill>
              </a:rPr>
              <a:t>What makes water so unusual?</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1066800" y="860425"/>
            <a:ext cx="7565136" cy="1569660"/>
          </a:xfrm>
          <a:prstGeom prst="rect">
            <a:avLst/>
          </a:prstGeom>
          <a:noFill/>
          <a:ln w="9525">
            <a:noFill/>
            <a:miter lim="800000"/>
            <a:headEnd/>
            <a:tailEnd/>
          </a:ln>
          <a:effectLst/>
        </p:spPr>
        <p:txBody>
          <a:bodyPr wrap="square">
            <a:spAutoFit/>
          </a:bodyPr>
          <a:lstStyle/>
          <a:p>
            <a:r>
              <a:rPr lang="en-US" dirty="0"/>
              <a:t>Hydrogen: 1 electron (-), 1 proton (+)</a:t>
            </a:r>
          </a:p>
          <a:p>
            <a:endParaRPr lang="en-US" dirty="0"/>
          </a:p>
          <a:p>
            <a:r>
              <a:rPr lang="en-US" dirty="0"/>
              <a:t>Oxygen: 8 electrons (-), 8 protons (+)</a:t>
            </a:r>
          </a:p>
        </p:txBody>
      </p:sp>
      <p:sp>
        <p:nvSpPr>
          <p:cNvPr id="69637" name="Text Box 5"/>
          <p:cNvSpPr txBox="1">
            <a:spLocks noChangeArrowheads="1"/>
          </p:cNvSpPr>
          <p:nvPr/>
        </p:nvSpPr>
        <p:spPr bwMode="auto">
          <a:xfrm>
            <a:off x="1439862" y="3106738"/>
            <a:ext cx="7283513" cy="1373187"/>
          </a:xfrm>
          <a:prstGeom prst="rect">
            <a:avLst/>
          </a:prstGeom>
          <a:noFill/>
          <a:ln w="9525">
            <a:noFill/>
            <a:miter lim="800000"/>
            <a:headEnd/>
            <a:tailEnd/>
          </a:ln>
          <a:effectLst/>
        </p:spPr>
        <p:txBody>
          <a:bodyPr wrap="square">
            <a:spAutoFit/>
          </a:bodyPr>
          <a:lstStyle/>
          <a:p>
            <a:r>
              <a:rPr lang="en-US" sz="2800" dirty="0">
                <a:solidFill>
                  <a:srgbClr val="00FF00"/>
                </a:solidFill>
              </a:rPr>
              <a:t>In water, the </a:t>
            </a:r>
            <a:r>
              <a:rPr lang="en-US" sz="2800" dirty="0" err="1">
                <a:solidFill>
                  <a:srgbClr val="00FF00"/>
                </a:solidFill>
              </a:rPr>
              <a:t>hydrogens</a:t>
            </a:r>
            <a:r>
              <a:rPr lang="en-US" sz="2800" dirty="0">
                <a:solidFill>
                  <a:srgbClr val="00FF00"/>
                </a:solidFill>
              </a:rPr>
              <a:t> shares their one </a:t>
            </a:r>
          </a:p>
          <a:p>
            <a:r>
              <a:rPr lang="en-US" sz="2800" dirty="0">
                <a:solidFill>
                  <a:srgbClr val="00FF00"/>
                </a:solidFill>
              </a:rPr>
              <a:t>electron with oxygen, which shares</a:t>
            </a:r>
          </a:p>
          <a:p>
            <a:r>
              <a:rPr lang="en-US" sz="2800" dirty="0">
                <a:solidFill>
                  <a:srgbClr val="00FF00"/>
                </a:solidFill>
              </a:rPr>
              <a:t>one of its electrons with each hydrogen.</a:t>
            </a:r>
          </a:p>
        </p:txBody>
      </p:sp>
      <p:sp>
        <p:nvSpPr>
          <p:cNvPr id="69638" name="Text Box 6"/>
          <p:cNvSpPr txBox="1">
            <a:spLocks noChangeArrowheads="1"/>
          </p:cNvSpPr>
          <p:nvPr/>
        </p:nvSpPr>
        <p:spPr bwMode="auto">
          <a:xfrm>
            <a:off x="1436688" y="4867275"/>
            <a:ext cx="6829488" cy="1373188"/>
          </a:xfrm>
          <a:prstGeom prst="rect">
            <a:avLst/>
          </a:prstGeom>
          <a:noFill/>
          <a:ln w="9525">
            <a:noFill/>
            <a:miter lim="800000"/>
            <a:headEnd/>
            <a:tailEnd/>
          </a:ln>
          <a:effectLst/>
        </p:spPr>
        <p:txBody>
          <a:bodyPr wrap="square">
            <a:spAutoFit/>
          </a:bodyPr>
          <a:lstStyle/>
          <a:p>
            <a:r>
              <a:rPr lang="en-US" sz="2800" dirty="0">
                <a:solidFill>
                  <a:srgbClr val="FFFF00"/>
                </a:solidFill>
              </a:rPr>
              <a:t>This sharing of electrons forms the </a:t>
            </a:r>
          </a:p>
          <a:p>
            <a:r>
              <a:rPr lang="en-US" sz="2800" dirty="0">
                <a:solidFill>
                  <a:srgbClr val="FFFF00"/>
                </a:solidFill>
              </a:rPr>
              <a:t>bond between hydrogen and oxygen</a:t>
            </a:r>
          </a:p>
          <a:p>
            <a:r>
              <a:rPr lang="en-US" sz="2800" dirty="0">
                <a:solidFill>
                  <a:srgbClr val="FFFF00"/>
                </a:solidFill>
              </a:rPr>
              <a:t>atoms to make the water molecule.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fade">
                                      <p:cBhvr>
                                        <p:cTn id="7" dur="2000"/>
                                        <p:tgtEl>
                                          <p:spTgt spid="6963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9638"/>
                                        </p:tgtEl>
                                        <p:attrNameLst>
                                          <p:attrName>style.visibility</p:attrName>
                                        </p:attrNameLst>
                                      </p:cBhvr>
                                      <p:to>
                                        <p:strVal val="visible"/>
                                      </p:to>
                                    </p:set>
                                    <p:animEffect transition="in" filter="fade">
                                      <p:cBhvr>
                                        <p:cTn id="11" dur="20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
          <p:cNvSpPr>
            <a:spLocks noChangeArrowheads="1"/>
          </p:cNvSpPr>
          <p:nvPr/>
        </p:nvSpPr>
        <p:spPr bwMode="auto">
          <a:xfrm rot="-1877732">
            <a:off x="1981200" y="2667000"/>
            <a:ext cx="4572000" cy="1219200"/>
          </a:xfrm>
          <a:prstGeom prst="ellipse">
            <a:avLst/>
          </a:prstGeom>
          <a:noFill/>
          <a:ln w="9525">
            <a:solidFill>
              <a:schemeClr val="tx1"/>
            </a:solidFill>
            <a:round/>
            <a:headEnd/>
            <a:tailEnd/>
          </a:ln>
          <a:effectLst/>
        </p:spPr>
        <p:txBody>
          <a:bodyPr wrap="none" anchor="ctr"/>
          <a:lstStyle/>
          <a:p>
            <a:endParaRPr lang="en-US"/>
          </a:p>
        </p:txBody>
      </p:sp>
      <p:sp>
        <p:nvSpPr>
          <p:cNvPr id="79875" name="Oval 3"/>
          <p:cNvSpPr>
            <a:spLocks noChangeArrowheads="1"/>
          </p:cNvSpPr>
          <p:nvPr/>
        </p:nvSpPr>
        <p:spPr bwMode="auto">
          <a:xfrm>
            <a:off x="3200400" y="2209800"/>
            <a:ext cx="2209800" cy="19050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79876" name="Freeform 4"/>
          <p:cNvSpPr>
            <a:spLocks/>
          </p:cNvSpPr>
          <p:nvPr/>
        </p:nvSpPr>
        <p:spPr bwMode="auto">
          <a:xfrm>
            <a:off x="4038600" y="3200400"/>
            <a:ext cx="1371600" cy="914400"/>
          </a:xfrm>
          <a:custGeom>
            <a:avLst/>
            <a:gdLst/>
            <a:ahLst/>
            <a:cxnLst>
              <a:cxn ang="0">
                <a:pos x="0" y="576"/>
              </a:cxn>
              <a:cxn ang="0">
                <a:pos x="288" y="432"/>
              </a:cxn>
              <a:cxn ang="0">
                <a:pos x="576" y="240"/>
              </a:cxn>
              <a:cxn ang="0">
                <a:pos x="816" y="48"/>
              </a:cxn>
              <a:cxn ang="0">
                <a:pos x="864" y="0"/>
              </a:cxn>
            </a:cxnLst>
            <a:rect l="0" t="0" r="r" b="b"/>
            <a:pathLst>
              <a:path w="864" h="576">
                <a:moveTo>
                  <a:pt x="0" y="576"/>
                </a:moveTo>
                <a:cubicBezTo>
                  <a:pt x="96" y="532"/>
                  <a:pt x="192" y="488"/>
                  <a:pt x="288" y="432"/>
                </a:cubicBezTo>
                <a:cubicBezTo>
                  <a:pt x="384" y="376"/>
                  <a:pt x="488" y="304"/>
                  <a:pt x="576" y="240"/>
                </a:cubicBezTo>
                <a:cubicBezTo>
                  <a:pt x="664" y="176"/>
                  <a:pt x="768" y="88"/>
                  <a:pt x="816" y="48"/>
                </a:cubicBezTo>
                <a:cubicBezTo>
                  <a:pt x="864" y="8"/>
                  <a:pt x="856" y="8"/>
                  <a:pt x="864" y="0"/>
                </a:cubicBezTo>
              </a:path>
            </a:pathLst>
          </a:custGeom>
          <a:noFill/>
          <a:ln w="9525">
            <a:solidFill>
              <a:schemeClr val="tx1"/>
            </a:solidFill>
            <a:round/>
            <a:headEnd/>
            <a:tailEnd/>
          </a:ln>
          <a:effectLst/>
        </p:spPr>
        <p:txBody>
          <a:bodyPr/>
          <a:lstStyle/>
          <a:p>
            <a:endParaRPr lang="en-US"/>
          </a:p>
        </p:txBody>
      </p:sp>
      <p:sp>
        <p:nvSpPr>
          <p:cNvPr id="79877" name="Oval 5"/>
          <p:cNvSpPr>
            <a:spLocks noChangeArrowheads="1"/>
          </p:cNvSpPr>
          <p:nvPr/>
        </p:nvSpPr>
        <p:spPr bwMode="auto">
          <a:xfrm>
            <a:off x="5867400" y="1828800"/>
            <a:ext cx="381000" cy="381000"/>
          </a:xfrm>
          <a:prstGeom prst="ellipse">
            <a:avLst/>
          </a:prstGeom>
          <a:solidFill>
            <a:srgbClr val="003300"/>
          </a:solidFill>
          <a:ln w="9525">
            <a:solidFill>
              <a:schemeClr val="tx1"/>
            </a:solidFill>
            <a:round/>
            <a:headEnd/>
            <a:tailEnd/>
          </a:ln>
          <a:effectLst/>
        </p:spPr>
        <p:txBody>
          <a:bodyPr wrap="none" anchor="ctr"/>
          <a:lstStyle/>
          <a:p>
            <a:endParaRPr lang="en-US"/>
          </a:p>
        </p:txBody>
      </p:sp>
      <p:sp>
        <p:nvSpPr>
          <p:cNvPr id="79878" name="Text Box 6"/>
          <p:cNvSpPr txBox="1">
            <a:spLocks noChangeArrowheads="1"/>
          </p:cNvSpPr>
          <p:nvPr/>
        </p:nvSpPr>
        <p:spPr bwMode="auto">
          <a:xfrm>
            <a:off x="3505200" y="2667000"/>
            <a:ext cx="1528763" cy="895350"/>
          </a:xfrm>
          <a:prstGeom prst="rect">
            <a:avLst/>
          </a:prstGeom>
          <a:noFill/>
          <a:ln w="9525">
            <a:noFill/>
            <a:miter lim="800000"/>
            <a:headEnd/>
            <a:tailEnd/>
          </a:ln>
          <a:effectLst/>
        </p:spPr>
        <p:txBody>
          <a:bodyPr wrap="none">
            <a:spAutoFit/>
          </a:bodyPr>
          <a:lstStyle/>
          <a:p>
            <a:pPr algn="ctr">
              <a:lnSpc>
                <a:spcPct val="120000"/>
              </a:lnSpc>
            </a:pPr>
            <a:r>
              <a:rPr lang="en-US" sz="2400">
                <a:solidFill>
                  <a:srgbClr val="FFFF66"/>
                </a:solidFill>
              </a:rPr>
              <a:t>Nucleus</a:t>
            </a:r>
          </a:p>
          <a:p>
            <a:pPr algn="ctr">
              <a:lnSpc>
                <a:spcPct val="120000"/>
              </a:lnSpc>
            </a:pPr>
            <a:r>
              <a:rPr lang="en-US" sz="2000">
                <a:solidFill>
                  <a:schemeClr val="folHlink"/>
                </a:solidFill>
              </a:rPr>
              <a:t>1 Proton (+)</a:t>
            </a:r>
          </a:p>
        </p:txBody>
      </p:sp>
      <p:sp>
        <p:nvSpPr>
          <p:cNvPr id="79879" name="Text Box 7"/>
          <p:cNvSpPr txBox="1">
            <a:spLocks noChangeArrowheads="1"/>
          </p:cNvSpPr>
          <p:nvPr/>
        </p:nvSpPr>
        <p:spPr bwMode="auto">
          <a:xfrm>
            <a:off x="6308725" y="1563688"/>
            <a:ext cx="1946275" cy="457200"/>
          </a:xfrm>
          <a:prstGeom prst="rect">
            <a:avLst/>
          </a:prstGeom>
          <a:noFill/>
          <a:ln w="9525">
            <a:noFill/>
            <a:miter lim="800000"/>
            <a:headEnd/>
            <a:tailEnd/>
          </a:ln>
          <a:effectLst/>
        </p:spPr>
        <p:txBody>
          <a:bodyPr wrap="none">
            <a:spAutoFit/>
          </a:bodyPr>
          <a:lstStyle/>
          <a:p>
            <a:r>
              <a:rPr lang="en-US" sz="2400"/>
              <a:t>1 Electron (-)</a:t>
            </a:r>
          </a:p>
        </p:txBody>
      </p:sp>
      <p:sp>
        <p:nvSpPr>
          <p:cNvPr id="79880" name="Text Box 8"/>
          <p:cNvSpPr txBox="1">
            <a:spLocks noChangeArrowheads="1"/>
          </p:cNvSpPr>
          <p:nvPr/>
        </p:nvSpPr>
        <p:spPr bwMode="auto">
          <a:xfrm>
            <a:off x="533400" y="304800"/>
            <a:ext cx="2154936" cy="579438"/>
          </a:xfrm>
          <a:prstGeom prst="rect">
            <a:avLst/>
          </a:prstGeom>
          <a:noFill/>
          <a:ln w="9525">
            <a:noFill/>
            <a:miter lim="800000"/>
            <a:headEnd/>
            <a:tailEnd/>
          </a:ln>
          <a:effectLst/>
        </p:spPr>
        <p:txBody>
          <a:bodyPr wrap="square">
            <a:spAutoFit/>
          </a:bodyPr>
          <a:lstStyle/>
          <a:p>
            <a:r>
              <a:rPr lang="en-US" u="sng" dirty="0"/>
              <a:t>Hydrogen</a:t>
            </a:r>
          </a:p>
        </p:txBody>
      </p:sp>
      <p:sp>
        <p:nvSpPr>
          <p:cNvPr id="79881" name="Text Box 9"/>
          <p:cNvSpPr txBox="1">
            <a:spLocks noChangeArrowheads="1"/>
          </p:cNvSpPr>
          <p:nvPr/>
        </p:nvSpPr>
        <p:spPr bwMode="auto">
          <a:xfrm>
            <a:off x="2667000" y="288925"/>
            <a:ext cx="550863" cy="701675"/>
          </a:xfrm>
          <a:prstGeom prst="rect">
            <a:avLst/>
          </a:prstGeom>
          <a:noFill/>
          <a:ln w="9525">
            <a:noFill/>
            <a:miter lim="800000"/>
            <a:headEnd/>
            <a:tailEnd/>
          </a:ln>
          <a:effectLst/>
        </p:spPr>
        <p:txBody>
          <a:bodyPr wrap="none">
            <a:spAutoFit/>
          </a:bodyPr>
          <a:lstStyle/>
          <a:p>
            <a:r>
              <a:rPr lang="en-US" sz="4000">
                <a:solidFill>
                  <a:srgbClr val="FFFF00"/>
                </a:solidFill>
              </a:rPr>
              <a:t>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repeatCount="indefinite" accel="50000" decel="50000" fill="hold" grpId="0" nodeType="clickEffect">
                                  <p:stCondLst>
                                    <p:cond delay="0"/>
                                  </p:stCondLst>
                                  <p:endCondLst>
                                    <p:cond evt="onNext" delay="0">
                                      <p:tgtEl>
                                        <p:sldTgt/>
                                      </p:tgtEl>
                                    </p:cond>
                                  </p:endCondLst>
                                  <p:childTnLst>
                                    <p:animMotion origin="layout" path="M 0.00625 0.02269 C -0.02257 0.10996 -0.08628 0.19723 -0.17066 0.25926 C -0.25521 0.3213 -0.34479 0.34514 -0.41649 0.33125 C -0.38611 0.24422 -0.32222 0.15649 -0.23854 0.09491 C -0.15365 0.03334 -0.0658 0.0088 0.00625 0.02269 Z " pathEditMode="relative" rAng="9076432" ptsTypes="fffff">
                                      <p:cBhvr>
                                        <p:cTn id="6" dur="2000" fill="hold"/>
                                        <p:tgtEl>
                                          <p:spTgt spid="79877"/>
                                        </p:tgtEl>
                                        <p:attrNameLst>
                                          <p:attrName>ppt_x</p:attrName>
                                          <p:attrName>ppt_y</p:attrName>
                                        </p:attrNameLst>
                                      </p:cBhvr>
                                      <p:rCtr x="-211" y="155"/>
                                    </p:animMotion>
                                  </p:childTnLst>
                                </p:cTn>
                              </p:par>
                              <p:par>
                                <p:cTn id="7" presetID="10" presetClass="exit" presetSubtype="0" fill="hold" grpId="0" nodeType="withEffect">
                                  <p:stCondLst>
                                    <p:cond delay="0"/>
                                  </p:stCondLst>
                                  <p:childTnLst>
                                    <p:animEffect transition="out" filter="fade">
                                      <p:cBhvr>
                                        <p:cTn id="8" dur="2000"/>
                                        <p:tgtEl>
                                          <p:spTgt spid="79879"/>
                                        </p:tgtEl>
                                      </p:cBhvr>
                                    </p:animEffect>
                                    <p:set>
                                      <p:cBhvr>
                                        <p:cTn id="9" dur="1" fill="hold">
                                          <p:stCondLst>
                                            <p:cond delay="1999"/>
                                          </p:stCondLst>
                                        </p:cTn>
                                        <p:tgtEl>
                                          <p:spTgt spid="79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property id=&quot;20141&quot; value=&quot;Lecture 5 The Water Molecule&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224&quot; value=&quot;C:\Classes\SWS 2007 Summer 2010\Lecture 5 The Water Molecule&quot;/&gt;&lt;property id=&quot;20250&quot; value=&quot;0&quot;/&gt;&lt;property id=&quot;20251&quot; value=&quot;0&quot;/&gt;&lt;property id=&quot;20259&quot; value=&quot;0&quot;/&gt;&lt;object type=&quot;8&quot; unique_id=&quot;18851&quot;&gt;&lt;/object&gt;&lt;object type=&quot;2&quot; unique_id=&quot;18852&quot;&gt;&lt;object type=&quot;3&quot; unique_id=&quot;18853&quot;&gt;&lt;property id=&quot;20148&quot; value=&quot;5&quot;/&gt;&lt;property id=&quot;20300&quot; value=&quot;Slide 1&quot;/&gt;&lt;property id=&quot;20303&quot; value=&quot;James Bonczek&quot;/&gt;&lt;property id=&quot;20307&quot; value=&quot;256&quot;/&gt;&lt;property id=&quot;20309&quot; value=&quot;19230&quot;/&gt;&lt;/object&gt;&lt;object type=&quot;3&quot; unique_id=&quot;18854&quot;&gt;&lt;property id=&quot;20148&quot; value=&quot;5&quot;/&gt;&lt;property id=&quot;20300&quot; value=&quot;Slide 2&quot;/&gt;&lt;property id=&quot;20303&quot; value=&quot;James Bonczek&quot;/&gt;&lt;property id=&quot;20307&quot; value=&quot;294&quot;/&gt;&lt;property id=&quot;20309&quot; value=&quot;19230&quot;/&gt;&lt;/object&gt;&lt;object type=&quot;3&quot; unique_id=&quot;18855&quot;&gt;&lt;property id=&quot;20148&quot; value=&quot;5&quot;/&gt;&lt;property id=&quot;20300&quot; value=&quot;Slide 3&quot;/&gt;&lt;property id=&quot;20303&quot; value=&quot;James Bonczek&quot;/&gt;&lt;property id=&quot;20307&quot; value=&quot;291&quot;/&gt;&lt;property id=&quot;20309&quot; value=&quot;19230&quot;/&gt;&lt;/object&gt;&lt;object type=&quot;3&quot; unique_id=&quot;18856&quot;&gt;&lt;property id=&quot;20148&quot; value=&quot;5&quot;/&gt;&lt;property id=&quot;20300&quot; value=&quot;Slide 4&quot;/&gt;&lt;property id=&quot;20303&quot; value=&quot;James Bonczek&quot;/&gt;&lt;property id=&quot;20307&quot; value=&quot;293&quot;/&gt;&lt;property id=&quot;20309&quot; value=&quot;19230&quot;/&gt;&lt;/object&gt;&lt;object type=&quot;3&quot; unique_id=&quot;18857&quot;&gt;&lt;property id=&quot;20148&quot; value=&quot;5&quot;/&gt;&lt;property id=&quot;20300&quot; value=&quot;Slide 5&quot;/&gt;&lt;property id=&quot;20303&quot; value=&quot;James Bonczek&quot;/&gt;&lt;property id=&quot;20307&quot; value=&quot;295&quot;/&gt;&lt;property id=&quot;20309&quot; value=&quot;19230&quot;/&gt;&lt;/object&gt;&lt;object type=&quot;3&quot; unique_id=&quot;18858&quot;&gt;&lt;property id=&quot;20148&quot; value=&quot;5&quot;/&gt;&lt;property id=&quot;20300&quot; value=&quot;Slide 6&quot;/&gt;&lt;property id=&quot;20303&quot; value=&quot;James Bonczek&quot;/&gt;&lt;property id=&quot;20307&quot; value=&quot;292&quot;/&gt;&lt;property id=&quot;20309&quot; value=&quot;19230&quot;/&gt;&lt;/object&gt;&lt;object type=&quot;3&quot; unique_id=&quot;18859&quot;&gt;&lt;property id=&quot;20148&quot; value=&quot;5&quot;/&gt;&lt;property id=&quot;20300&quot; value=&quot;Slide 7&quot;/&gt;&lt;property id=&quot;20303&quot; value=&quot;James Bonczek&quot;/&gt;&lt;property id=&quot;20307&quot; value=&quot;262&quot;/&gt;&lt;property id=&quot;20309&quot; value=&quot;19230&quot;/&gt;&lt;/object&gt;&lt;object type=&quot;3&quot; unique_id=&quot;18860&quot;&gt;&lt;property id=&quot;20148&quot; value=&quot;5&quot;/&gt;&lt;property id=&quot;20300&quot; value=&quot;Slide 8&quot;/&gt;&lt;property id=&quot;20303&quot; value=&quot;James Bonczek&quot;/&gt;&lt;property id=&quot;20307&quot; value=&quot;298&quot;/&gt;&lt;property id=&quot;20309&quot; value=&quot;19230&quot;/&gt;&lt;/object&gt;&lt;object type=&quot;3&quot; unique_id=&quot;18861&quot;&gt;&lt;property id=&quot;20148&quot; value=&quot;5&quot;/&gt;&lt;property id=&quot;20300&quot; value=&quot;Slide 9&quot;/&gt;&lt;property id=&quot;20303&quot; value=&quot;James Bonczek&quot;/&gt;&lt;property id=&quot;20307&quot; value=&quot;307&quot;/&gt;&lt;property id=&quot;20309&quot; value=&quot;19230&quot;/&gt;&lt;/object&gt;&lt;object type=&quot;3&quot; unique_id=&quot;18862&quot;&gt;&lt;property id=&quot;20148&quot; value=&quot;5&quot;/&gt;&lt;property id=&quot;20300&quot; value=&quot;Slide 10&quot;/&gt;&lt;property id=&quot;20303&quot; value=&quot;James Bonczek&quot;/&gt;&lt;property id=&quot;20307&quot; value=&quot;308&quot;/&gt;&lt;property id=&quot;20309&quot; value=&quot;19230&quot;/&gt;&lt;/object&gt;&lt;object type=&quot;3&quot; unique_id=&quot;18863&quot;&gt;&lt;property id=&quot;20148&quot; value=&quot;5&quot;/&gt;&lt;property id=&quot;20300&quot; value=&quot;Slide 11&quot;/&gt;&lt;property id=&quot;20303&quot; value=&quot;James Bonczek&quot;/&gt;&lt;property id=&quot;20307&quot; value=&quot;309&quot;/&gt;&lt;property id=&quot;20309&quot; value=&quot;19230&quot;/&gt;&lt;/object&gt;&lt;object type=&quot;3&quot; unique_id=&quot;18864&quot;&gt;&lt;property id=&quot;20148&quot; value=&quot;5&quot;/&gt;&lt;property id=&quot;20300&quot; value=&quot;Slide 12&quot;/&gt;&lt;property id=&quot;20303&quot; value=&quot;James Bonczek&quot;/&gt;&lt;property id=&quot;20307&quot; value=&quot;323&quot;/&gt;&lt;property id=&quot;20309&quot; value=&quot;19230&quot;/&gt;&lt;/object&gt;&lt;object type=&quot;3&quot; unique_id=&quot;18865&quot;&gt;&lt;property id=&quot;20148&quot; value=&quot;5&quot;/&gt;&lt;property id=&quot;20300&quot; value=&quot;Slide 13&quot;/&gt;&lt;property id=&quot;20303&quot; value=&quot;James Bonczek&quot;/&gt;&lt;property id=&quot;20307&quot; value=&quot;322&quot;/&gt;&lt;property id=&quot;20309&quot; value=&quot;19230&quot;/&gt;&lt;/object&gt;&lt;object type=&quot;3&quot; unique_id=&quot;18866&quot;&gt;&lt;property id=&quot;20148&quot; value=&quot;5&quot;/&gt;&lt;property id=&quot;20300&quot; value=&quot;Slide 14&quot;/&gt;&lt;property id=&quot;20303&quot; value=&quot;James Bonczek&quot;/&gt;&lt;property id=&quot;20307&quot; value=&quot;310&quot;/&gt;&lt;property id=&quot;20309&quot; value=&quot;19230&quot;/&gt;&lt;/object&gt;&lt;object type=&quot;3&quot; unique_id=&quot;18867&quot;&gt;&lt;property id=&quot;20148&quot; value=&quot;5&quot;/&gt;&lt;property id=&quot;20300&quot; value=&quot;Slide 15&quot;/&gt;&lt;property id=&quot;20303&quot; value=&quot;James Bonczek&quot;/&gt;&lt;property id=&quot;20307&quot; value=&quot;263&quot;/&gt;&lt;property id=&quot;20309&quot; value=&quot;19230&quot;/&gt;&lt;/object&gt;&lt;object type=&quot;3&quot; unique_id=&quot;18869&quot;&gt;&lt;property id=&quot;20148&quot; value=&quot;5&quot;/&gt;&lt;property id=&quot;20300&quot; value=&quot;Slide 16&quot;/&gt;&lt;property id=&quot;20303&quot; value=&quot;James Bonczek&quot;/&gt;&lt;property id=&quot;20307&quot; value=&quot;264&quot;/&gt;&lt;property id=&quot;20309&quot; value=&quot;19230&quot;/&gt;&lt;/object&gt;&lt;object type=&quot;3&quot; unique_id=&quot;18870&quot;&gt;&lt;property id=&quot;20148&quot; value=&quot;5&quot;/&gt;&lt;property id=&quot;20300&quot; value=&quot;Slide 17&quot;/&gt;&lt;property id=&quot;20303&quot; value=&quot;James Bonczek&quot;/&gt;&lt;property id=&quot;20307&quot; value=&quot;311&quot;/&gt;&lt;property id=&quot;20309&quot; value=&quot;19230&quot;/&gt;&lt;/object&gt;&lt;object type=&quot;3&quot; unique_id=&quot;18871&quot;&gt;&lt;property id=&quot;20148&quot; value=&quot;5&quot;/&gt;&lt;property id=&quot;20300&quot; value=&quot;Slide 18&quot;/&gt;&lt;property id=&quot;20303&quot; value=&quot;James Bonczek&quot;/&gt;&lt;property id=&quot;20307&quot; value=&quot;265&quot;/&gt;&lt;property id=&quot;20309&quot; value=&quot;19230&quot;/&gt;&lt;/object&gt;&lt;object type=&quot;3&quot; unique_id=&quot;18872&quot;&gt;&lt;property id=&quot;20148&quot; value=&quot;5&quot;/&gt;&lt;property id=&quot;20300&quot; value=&quot;Slide 19&quot;/&gt;&lt;property id=&quot;20303&quot; value=&quot;James Bonczek&quot;/&gt;&lt;property id=&quot;20307&quot; value=&quot;266&quot;/&gt;&lt;property id=&quot;20309&quot; value=&quot;19230&quot;/&gt;&lt;/object&gt;&lt;object type=&quot;3&quot; unique_id=&quot;18873&quot;&gt;&lt;property id=&quot;20148&quot; value=&quot;5&quot;/&gt;&lt;property id=&quot;20300&quot; value=&quot;Slide 20&quot;/&gt;&lt;property id=&quot;20303&quot; value=&quot;James Bonczek&quot;/&gt;&lt;property id=&quot;20307&quot; value=&quot;326&quot;/&gt;&lt;property id=&quot;20309&quot; value=&quot;19230&quot;/&gt;&lt;/object&gt;&lt;object type=&quot;3&quot; unique_id=&quot;18874&quot;&gt;&lt;property id=&quot;20148&quot; value=&quot;5&quot;/&gt;&lt;property id=&quot;20300&quot; value=&quot;Slide 21&quot;/&gt;&lt;property id=&quot;20303&quot; value=&quot;James Bonczek&quot;/&gt;&lt;property id=&quot;20307&quot; value=&quot;299&quot;/&gt;&lt;property id=&quot;20309&quot; value=&quot;19230&quot;/&gt;&lt;/object&gt;&lt;object type=&quot;3&quot; unique_id=&quot;18875&quot;&gt;&lt;property id=&quot;20148&quot; value=&quot;5&quot;/&gt;&lt;property id=&quot;20300&quot; value=&quot;Slide 22&quot;/&gt;&lt;property id=&quot;20303&quot; value=&quot;James Bonczek&quot;/&gt;&lt;property id=&quot;20307&quot; value=&quot;268&quot;/&gt;&lt;property id=&quot;20309&quot; value=&quot;19230&quot;/&gt;&lt;/object&gt;&lt;object type=&quot;3&quot; unique_id=&quot;18876&quot;&gt;&lt;property id=&quot;20148&quot; value=&quot;5&quot;/&gt;&lt;property id=&quot;20300&quot; value=&quot;Slide 23&quot;/&gt;&lt;property id=&quot;20303&quot; value=&quot;James Bonczek&quot;/&gt;&lt;property id=&quot;20307&quot; value=&quot;269&quot;/&gt;&lt;property id=&quot;20309&quot; value=&quot;19230&quot;/&gt;&lt;/object&gt;&lt;object type=&quot;3&quot; unique_id=&quot;18877&quot;&gt;&lt;property id=&quot;20148&quot; value=&quot;5&quot;/&gt;&lt;property id=&quot;20300&quot; value=&quot;Slide 24&quot;/&gt;&lt;property id=&quot;20303&quot; value=&quot;James Bonczek&quot;/&gt;&lt;property id=&quot;20307&quot; value=&quot;270&quot;/&gt;&lt;property id=&quot;20309&quot; value=&quot;19230&quot;/&gt;&lt;/object&gt;&lt;object type=&quot;3&quot; unique_id=&quot;18878&quot;&gt;&lt;property id=&quot;20148&quot; value=&quot;5&quot;/&gt;&lt;property id=&quot;20300&quot; value=&quot;Slide 25&quot;/&gt;&lt;property id=&quot;20303&quot; value=&quot;James Bonczek&quot;/&gt;&lt;property id=&quot;20307&quot; value=&quot;271&quot;/&gt;&lt;property id=&quot;20309&quot; value=&quot;19230&quot;/&gt;&lt;/object&gt;&lt;object type=&quot;3&quot; unique_id=&quot;18879&quot;&gt;&lt;property id=&quot;20148&quot; value=&quot;5&quot;/&gt;&lt;property id=&quot;20300&quot; value=&quot;Slide 26&quot;/&gt;&lt;property id=&quot;20303&quot; value=&quot;James Bonczek&quot;/&gt;&lt;property id=&quot;20307&quot; value=&quot;272&quot;/&gt;&lt;property id=&quot;20309&quot; value=&quot;19230&quot;/&gt;&lt;/object&gt;&lt;object type=&quot;3&quot; unique_id=&quot;18880&quot;&gt;&lt;property id=&quot;20148&quot; value=&quot;5&quot;/&gt;&lt;property id=&quot;20300&quot; value=&quot;Slide 27&quot;/&gt;&lt;property id=&quot;20303&quot; value=&quot;James Bonczek&quot;/&gt;&lt;property id=&quot;20307&quot; value=&quot;273&quot;/&gt;&lt;property id=&quot;20309&quot; value=&quot;19230&quot;/&gt;&lt;/object&gt;&lt;object type=&quot;3&quot; unique_id=&quot;18881&quot;&gt;&lt;property id=&quot;20148&quot; value=&quot;5&quot;/&gt;&lt;property id=&quot;20300&quot; value=&quot;Slide 28&quot;/&gt;&lt;property id=&quot;20303&quot; value=&quot;James Bonczek&quot;/&gt;&lt;property id=&quot;20307&quot; value=&quot;274&quot;/&gt;&lt;property id=&quot;20309&quot; value=&quot;19230&quot;/&gt;&lt;/object&gt;&lt;object type=&quot;3&quot; unique_id=&quot;18882&quot;&gt;&lt;property id=&quot;20148&quot; value=&quot;5&quot;/&gt;&lt;property id=&quot;20300&quot; value=&quot;Slide 29&quot;/&gt;&lt;property id=&quot;20303&quot; value=&quot;James Bonczek&quot;/&gt;&lt;property id=&quot;20307&quot; value=&quot;275&quot;/&gt;&lt;property id=&quot;20309&quot; value=&quot;19230&quot;/&gt;&lt;/object&gt;&lt;object type=&quot;3&quot; unique_id=&quot;18883&quot;&gt;&lt;property id=&quot;20148&quot; value=&quot;5&quot;/&gt;&lt;property id=&quot;20300&quot; value=&quot;Slide 31&quot;/&gt;&lt;property id=&quot;20303&quot; value=&quot;James Bonczek&quot;/&gt;&lt;property id=&quot;20307&quot; value=&quot;329&quot;/&gt;&lt;property id=&quot;20309&quot; value=&quot;19230&quot;/&gt;&lt;/object&gt;&lt;object type=&quot;3&quot; unique_id=&quot;18884&quot;&gt;&lt;property id=&quot;20148&quot; value=&quot;5&quot;/&gt;&lt;property id=&quot;20300&quot; value=&quot;Slide 30&quot;/&gt;&lt;property id=&quot;20303&quot; value=&quot;James Bonczek&quot;/&gt;&lt;property id=&quot;20307&quot; value=&quot;303&quot;/&gt;&lt;property id=&quot;20309&quot; value=&quot;19230&quot;/&gt;&lt;/object&gt;&lt;/object&gt;&lt;object type=&quot;10&quot; unique_id=&quot;19226&quot;&gt;&lt;object type=&quot;11&quot; unique_id=&quot;19227&quot;&gt;&lt;property id=&quot;20180&quot; value=&quot;0&quot;/&gt;&lt;property id=&quot;20181&quot; value=&quot;1&quot;/&gt;&lt;property id=&quot;20182&quot; value=&quot;0&quot;/&gt;&lt;property id=&quot;20183&quot; value=&quot;1&quot;/&gt;&lt;/object&gt;&lt;object type=&quot;12&quot; unique_id=&quot;19229&quot;&gt;&lt;/object&gt;&lt;/object&gt;&lt;object type=&quot;4&quot; unique_id=&quot;19228&quot;&gt;&lt;object type=&quot;5&quot; unique_id=&quot;19230&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MMPROD_THEME_BG_IMAGE" val=""/>
  <p:tag name="MMPROD_19230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19230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mYWxz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mYWxz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ELAPSEDTIME" val="61.812"/>
  <p:tag name="AUDIO_ID" val="337"/>
  <p:tag name="TIMELINE" val="1.1/13.1/26.1/35.9/40.8/53.5"/>
  <p:tag name="PPSNARRATION" val="9,1411500383,C:\Classes\SWS 2007 Summer 2010\PowerPoint Lectures\Lectures\Lecture 5 The Water Molecule_pptx\Media.ppcx"/>
</p:tagLst>
</file>

<file path=ppt/tags/tag11.xml><?xml version="1.0" encoding="utf-8"?>
<p:tagLst xmlns:a="http://schemas.openxmlformats.org/drawingml/2006/main" xmlns:r="http://schemas.openxmlformats.org/officeDocument/2006/relationships" xmlns:p="http://schemas.openxmlformats.org/presentationml/2006/main">
  <p:tag name="ELAPSEDTIME" val="51.641"/>
  <p:tag name="AUDIO_ID" val="264"/>
  <p:tag name="TIMELINE" val="26.1/29.0/36.2/38.9"/>
  <p:tag name="PPSNARRATION" val="10,1411500383,C:\Classes\SWS 2007 Summer 2010\PowerPoint Lectures\Lectures\Lecture 5 The Water Molecule_pptx\Media.ppcx"/>
</p:tagLst>
</file>

<file path=ppt/tags/tag12.xml><?xml version="1.0" encoding="utf-8"?>
<p:tagLst xmlns:a="http://schemas.openxmlformats.org/drawingml/2006/main" xmlns:r="http://schemas.openxmlformats.org/officeDocument/2006/relationships" xmlns:p="http://schemas.openxmlformats.org/presentationml/2006/main">
  <p:tag name="ELAPSEDTIME" val="46.86"/>
  <p:tag name="AUDIO_ID" val="265"/>
  <p:tag name="TIMELINE" val="9.2/19.8/27.9"/>
  <p:tag name="PPSNARRATION" val="11,1411500383,C:\Classes\SWS 2007 Summer 2010\PowerPoint Lectures\Lectures\Lecture 5 The Water Molecule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411500383,C:\Classes\SWS 2007 Summer 2010\PowerPoint Lectures\Lectures\Lecture 5 The Water Molecule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411500383,C:\Classes\SWS 2007 Summer 2010\PowerPoint Lectures\Lectures\Lecture 5 The Water Molecule_pptx\Media.ppcx"/>
</p:tagLst>
</file>

<file path=ppt/tags/tag15.xml><?xml version="1.0" encoding="utf-8"?>
<p:tagLst xmlns:a="http://schemas.openxmlformats.org/drawingml/2006/main" xmlns:r="http://schemas.openxmlformats.org/officeDocument/2006/relationships" xmlns:p="http://schemas.openxmlformats.org/presentationml/2006/main">
  <p:tag name="ELAPSEDTIME" val="19.109"/>
  <p:tag name="AUDIO_ID" val="268"/>
  <p:tag name="TIMELINE" val="6.5/9.1/10.3"/>
  <p:tag name="PPSNARRATION" val="14,1411500383,C:\Classes\SWS 2007 Summer 2010\PowerPoint Lectures\Lectures\Lecture 5 The Water Molecule_pptx\Media.ppcx"/>
</p:tagLst>
</file>

<file path=ppt/tags/tag16.xml><?xml version="1.0" encoding="utf-8"?>
<p:tagLst xmlns:a="http://schemas.openxmlformats.org/drawingml/2006/main" xmlns:r="http://schemas.openxmlformats.org/officeDocument/2006/relationships" xmlns:p="http://schemas.openxmlformats.org/presentationml/2006/main">
  <p:tag name="TIMELINE" val="15.4"/>
  <p:tag name="ELAPSEDTIME" val="18.609"/>
  <p:tag name="AUDIO_ID" val="322"/>
  <p:tag name="PPSNARRATION" val="15,1411500383,C:\Classes\SWS 2007 Summer 2010\PowerPoint Lectures\Lectures\Lecture 5 The Water Molecule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411500383,C:\Classes\SWS 2007 Summer 2010\PowerPoint Lectures\Lectures\Lecture 5 The Water Molecule_pptx\Media.ppcx"/>
</p:tagLst>
</file>

<file path=ppt/tags/tag18.xml><?xml version="1.0" encoding="utf-8"?>
<p:tagLst xmlns:a="http://schemas.openxmlformats.org/drawingml/2006/main" xmlns:r="http://schemas.openxmlformats.org/officeDocument/2006/relationships" xmlns:p="http://schemas.openxmlformats.org/presentationml/2006/main">
  <p:tag name="ELAPSEDTIME" val="23.047"/>
  <p:tag name="AUDIO_ID" val="274"/>
  <p:tag name="TIMELINE" val="5.5/13.5/17.8"/>
  <p:tag name="PPSNARRATION" val="17,1411500383,C:\Classes\SWS 2007 Summer 2010\PowerPoint Lectures\Lectures\Lecture 5 The Water Molecule_pptx\Media.ppcx"/>
</p:tagLst>
</file>

<file path=ppt/tags/tag19.xml><?xml version="1.0" encoding="utf-8"?>
<p:tagLst xmlns:a="http://schemas.openxmlformats.org/drawingml/2006/main" xmlns:r="http://schemas.openxmlformats.org/officeDocument/2006/relationships" xmlns:p="http://schemas.openxmlformats.org/presentationml/2006/main">
  <p:tag name="TIMELINE" val="15.4"/>
  <p:tag name="ELAPSEDTIME" val="18.609"/>
  <p:tag name="AUDIO_ID" val="322"/>
  <p:tag name="PPSNARRATION" val="18,1411500383,C:\Classes\SWS 2007 Summer 2010\PowerPoint Lectures\Lectures\Lecture 5 The Water Molecule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411500383,C:\Classes\SWS 2007 Summer 2010\PowerPoint Lectures\Lectures\Lecture 5 The Water Molecule_pptx\Media.ppcx"/>
</p:tagLst>
</file>

<file path=ppt/tags/tag20.xml><?xml version="1.0" encoding="utf-8"?>
<p:tagLst xmlns:a="http://schemas.openxmlformats.org/drawingml/2006/main" xmlns:r="http://schemas.openxmlformats.org/officeDocument/2006/relationships" xmlns:p="http://schemas.openxmlformats.org/presentationml/2006/main">
  <p:tag name="TIMELINE" val="15.4"/>
  <p:tag name="ELAPSEDTIME" val="18.609"/>
  <p:tag name="AUDIO_ID" val="322"/>
  <p:tag name="PPSNARRATION" val="19,1411500383,C:\Classes\SWS 2007 Summer 2010\PowerPoint Lectures\Lectures\Lecture 5 The Water Molecule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1411500383,C:\Classes\SWS 2007 Summer 2010\PowerPoint Lectures\Lectures\Lecture 5 The Water Molecule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1411500383,C:\Classes\SWS 2007 Summer 2010\PowerPoint Lectures\Lectures\Lecture 5 The Water Molecule_pptx\Media.ppcx"/>
</p:tagLst>
</file>

<file path=ppt/tags/tag23.xml><?xml version="1.0" encoding="utf-8"?>
<p:tagLst xmlns:a="http://schemas.openxmlformats.org/drawingml/2006/main" xmlns:r="http://schemas.openxmlformats.org/officeDocument/2006/relationships" xmlns:p="http://schemas.openxmlformats.org/presentationml/2006/main">
  <p:tag name="ELAPSEDTIME" val="1.25"/>
  <p:tag name="AUDIO_ID" val="273"/>
  <p:tag name="PPSNARRATION" val="22,1411500383,C:\Classes\SWS 2007 Summer 2010\PowerPoint Lectures\Lectures\Lecture 5 The Water Molecule_pptx\Media.ppcx"/>
</p:tagLst>
</file>

<file path=ppt/tags/tag24.xml><?xml version="1.0" encoding="utf-8"?>
<p:tagLst xmlns:a="http://schemas.openxmlformats.org/drawingml/2006/main" xmlns:r="http://schemas.openxmlformats.org/officeDocument/2006/relationships" xmlns:p="http://schemas.openxmlformats.org/presentationml/2006/main">
  <p:tag name="ELAPSEDTIME" val="12.922"/>
  <p:tag name="AUDIO_ID" val="347"/>
  <p:tag name="PPSNARRATION" val="23,1411500383,C:\Classes\SWS 2007 Summer 2010\PowerPoint Lectures\Lectures\Lecture 5 The Water Molecule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EB527B-565F-48DB-A97D-50CE672CE280}&quot;/&gt;&lt;filename val=&quot;C:\Classes\SWS 2007 Summer 2010\Lecture 5 The Water Molecule\data\asimages\{67EB527B-565F-48DB-A97D-50CE672CE280}.png&quot;/&gt;&lt;hasEffects val=&quot;1&quot;/&gt;&lt;left val=&quot;294.72&quot;/&gt;&lt;top val=&quot;141.84&quot;/&gt;&lt;width val=&quot;76.32&quot;/&gt;&lt;height val=&quot;308.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ELAPSEDTIME" val="13.5"/>
  <p:tag name="AUDIO_ID" val="348"/>
  <p:tag name="TIMELINE" val="10.4"/>
  <p:tag name="PPSNARRATION" val="24,1411500383,C:\Classes\SWS 2007 Summer 2010\PowerPoint Lectures\Lectures\Lecture 5 The Water Molecule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C3AF4-99A5-4CD5-82EE-FB45D63D04DD}&quot;/&gt;&lt;filename val=&quot;C:\Classes\SWS 2007 Summer 2010\Lecture 5 The Water Molecule\data\asimages\{37AC3AF4-99A5-4CD5-82EE-FB45D63D04DD}.png&quot;/&gt;&lt;hasEffects val=&quot;1&quot;/&gt;&lt;left val=&quot;24.72&quot;/&gt;&lt;top val=&quot;210&quot;/&gt;&lt;width val=&quot;256.32&quot;/&gt;&lt;height val=&quot;77.04&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597B76-5956-4471-A8F3-218B268666C3}&quot;/&gt;&lt;filename val=&quot;C:\Classes\SWS 2007 Summer 2010\Lecture 5 The Water Molecule\data\asimages\{D3597B76-5956-4471-A8F3-218B268666C3}.png&quot;/&gt;&lt;hasEffects val=&quot;1&quot;/&gt;&lt;left val=&quot;408&quot;/&gt;&lt;top val=&quot;206.16&quot;/&gt;&lt;width val=&quot;257.76&quot;/&gt;&lt;height val=&quot;77.04&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ELAPSEDTIME" val="17.547"/>
  <p:tag name="AUDIO_ID" val="349"/>
  <p:tag name="TIMELINE" val="14.6"/>
  <p:tag name="PPSNARRATION" val="25,1411500383,C:\Classes\SWS 2007 Summer 2010\PowerPoint Lectures\Lectures\Lecture 5 The Water Molecule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411500383,C:\Classes\SWS 2007 Summer 2010\PowerPoint Lectures\Lectures\Lecture 5 The Water Molecule_pptx\Media.ppcx"/>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B13C37-FE5E-4DEF-8319-EBC1029D62CC}&quot;/&gt;&lt;filename val=&quot;C:\Classes\SWS 2007 Summer 2010\Lecture 5 The Water Molecule\data\asimages\{15B13C37-FE5E-4DEF-8319-EBC1029D62CC}.png&quot;/&gt;&lt;hasEffects val=&quot;1&quot;/&gt;&lt;left val=&quot;50.16&quot;/&gt;&lt;top val=&quot;211.44&quot;/&gt;&lt;width val=&quot;256.32&quot;/&gt;&lt;height val=&quot;77.04&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DD113E-C103-436B-B87D-A305777CCD77}&quot;/&gt;&lt;filename val=&quot;C:\Classes\SWS 2007 Summer 2010\Lecture 5 The Water Molecule\data\asimages\{B1DD113E-C103-436B-B87D-A305777CCD77}.png&quot;/&gt;&lt;hasEffects val=&quot;1&quot;/&gt;&lt;left val=&quot;408&quot;/&gt;&lt;top val=&quot;206.16&quot;/&gt;&lt;width val=&quot;257.76&quot;/&gt;&lt;height val=&quot;77.04&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ELAPSEDTIME" val="14.75"/>
  <p:tag name="AUDIO_ID" val="350"/>
  <p:tag name="TIMELINE" val="8.3"/>
  <p:tag name="PPSNARRATION" val="26,1411500383,C:\Classes\SWS 2007 Summer 2010\PowerPoint Lectures\Lectures\Lecture 5 The Water Molecule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4F8800-2A7E-4715-92F0-B8E592C2B1B0}&quot;/&gt;&lt;filename val=&quot;C:\Classes\SWS 2007 Summer 2010\Lecture 5 The Water Molecule\data\asimages\{EF4F8800-2A7E-4715-92F0-B8E592C2B1B0}.png&quot;/&gt;&lt;hasEffects val=&quot;1&quot;/&gt;&lt;left val=&quot;120.72&quot;/&gt;&lt;top val=&quot;138.72&quot;/&gt;&lt;width val=&quot;77.04&quot;/&gt;&lt;height val=&quot;308.88&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F8704A-A174-4D0E-89DD-C3D39FC3957F}&quot;/&gt;&lt;filename val=&quot;C:\Classes\SWS 2007 Summer 2010\Lecture 5 The Water Molecule\data\asimages\{60F8704A-A174-4D0E-89DD-C3D39FC3957F}.png&quot;/&gt;&lt;hasEffects val=&quot;1&quot;/&gt;&lt;left val=&quot;500.16&quot;/&gt;&lt;top val=&quot;138.72&quot;/&gt;&lt;width val=&quot;76.32&quot;/&gt;&lt;height val=&quot;307.92&quot;/&gt;&lt;/ThreeDShapeInfo&gt;"/>
</p:tagLst>
</file>

<file path=ppt/tags/tag35.xml><?xml version="1.0" encoding="utf-8"?>
<p:tagLst xmlns:a="http://schemas.openxmlformats.org/drawingml/2006/main" xmlns:r="http://schemas.openxmlformats.org/officeDocument/2006/relationships" xmlns:p="http://schemas.openxmlformats.org/presentationml/2006/main">
  <p:tag name="ELAPSEDTIME" val="13"/>
  <p:tag name="AUDIO_ID" val="351"/>
  <p:tag name="PPSNARRATION" val="27,1411500383,C:\Classes\SWS 2007 Summer 2010\PowerPoint Lectures\Lectures\Lecture 5 The Water Molecule_pptx\Media.ppcx"/>
</p:tagLst>
</file>

<file path=ppt/tags/tag36.xml><?xml version="1.0" encoding="utf-8"?>
<p:tagLst xmlns:a="http://schemas.openxmlformats.org/drawingml/2006/main" xmlns:r="http://schemas.openxmlformats.org/officeDocument/2006/relationships" xmlns:p="http://schemas.openxmlformats.org/presentationml/2006/main">
  <p:tag name="ELAPSEDTIME" val="18.078"/>
  <p:tag name="AUDIO_ID" val="352"/>
  <p:tag name="TIMELINE" val="10.1"/>
  <p:tag name="PPSNARRATION" val="28,1411500383,C:\Classes\SWS 2007 Summer 2010\PowerPoint Lectures\Lectures\Lecture 5 The Water Molecule_pptx\Media.ppcx"/>
</p:tagLst>
</file>

<file path=ppt/tags/tag37.xml><?xml version="1.0" encoding="utf-8"?>
<p:tagLst xmlns:a="http://schemas.openxmlformats.org/drawingml/2006/main" xmlns:r="http://schemas.openxmlformats.org/officeDocument/2006/relationships" xmlns:p="http://schemas.openxmlformats.org/presentationml/2006/main">
  <p:tag name="ELAPSEDTIME" val="40.609"/>
  <p:tag name="AUDIO_ID" val="327"/>
  <p:tag name="PPSNARRATION" val="29,1411500383,C:\Classes\SWS 2007 Summer 2010\PowerPoint Lectures\Lectures\Lecture 5 The Water Molecule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0,1411500383,C:\Classes\SWS 2007 Summer 2010\PowerPoint Lectures\Lectures\Lecture 5 The Water Molecule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1,1411500383,C:\Classes\SWS 2007 Summer 2010\PowerPoint Lectures\Lectures\Lecture 5 The Water Molecule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411500383,C:\Classes\SWS 2007 Summer 2010\PowerPoint Lectures\Lectures\Lecture 5 The Water Molecule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411500383,C:\Classes\SWS 2007 Summer 2010\PowerPoint Lectures\Lectures\Lecture 5 The Water Molecule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411500383,C:\Classes\SWS 2007 Summer 2010\PowerPoint Lectures\Lectures\Lecture 5 The Water Molecule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411500383,C:\Classes\SWS 2007 Summer 2010\PowerPoint Lectures\Lectures\Lecture 5 The Water Molecule_pptx\Media.ppcx"/>
</p:tagLst>
</file>

<file path=ppt/tags/tag8.xml><?xml version="1.0" encoding="utf-8"?>
<p:tagLst xmlns:a="http://schemas.openxmlformats.org/drawingml/2006/main" xmlns:r="http://schemas.openxmlformats.org/officeDocument/2006/relationships" xmlns:p="http://schemas.openxmlformats.org/presentationml/2006/main">
  <p:tag name="ELAPSEDTIME" val="10.703"/>
  <p:tag name="AUDIO_ID" val="258"/>
  <p:tag name="PPSNARRATION" val="7,1411500383,C:\Classes\SWS 2007 Summer 2010\PowerPoint Lectures\Lectures\Lecture 5 The Water Molecule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411500383,C:\Classes\SWS 2007 Summer 2010\PowerPoint Lectures\Lectures\Lecture 5 The Water Molecule_pptx\Media.ppcx"/>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19140</TotalTime>
  <Words>1575</Words>
  <Application>Microsoft Office PowerPoint</Application>
  <PresentationFormat>On-screen Show (4:3)</PresentationFormat>
  <Paragraphs>273</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Wingdings</vt: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cp:lastModifiedBy>
  <cp:revision>58</cp:revision>
  <dcterms:created xsi:type="dcterms:W3CDTF">2009-01-06T16:49:04Z</dcterms:created>
  <dcterms:modified xsi:type="dcterms:W3CDTF">2010-05-14T18:15:11Z</dcterms:modified>
</cp:coreProperties>
</file>