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85"/>
  </p:notesMasterIdLst>
  <p:sldIdLst>
    <p:sldId id="257" r:id="rId2"/>
    <p:sldId id="303" r:id="rId3"/>
    <p:sldId id="365" r:id="rId4"/>
    <p:sldId id="366" r:id="rId5"/>
    <p:sldId id="367" r:id="rId6"/>
    <p:sldId id="368" r:id="rId7"/>
    <p:sldId id="369" r:id="rId8"/>
    <p:sldId id="309" r:id="rId9"/>
    <p:sldId id="310" r:id="rId10"/>
    <p:sldId id="311" r:id="rId11"/>
    <p:sldId id="312" r:id="rId12"/>
    <p:sldId id="313" r:id="rId13"/>
    <p:sldId id="314" r:id="rId14"/>
    <p:sldId id="315" r:id="rId15"/>
    <p:sldId id="370" r:id="rId16"/>
    <p:sldId id="316" r:id="rId17"/>
    <p:sldId id="317" r:id="rId18"/>
    <p:sldId id="319" r:id="rId19"/>
    <p:sldId id="318" r:id="rId20"/>
    <p:sldId id="321" r:id="rId21"/>
    <p:sldId id="349" r:id="rId22"/>
    <p:sldId id="350" r:id="rId23"/>
    <p:sldId id="351" r:id="rId24"/>
    <p:sldId id="352" r:id="rId25"/>
    <p:sldId id="353" r:id="rId26"/>
    <p:sldId id="354" r:id="rId27"/>
    <p:sldId id="355" r:id="rId28"/>
    <p:sldId id="356" r:id="rId29"/>
    <p:sldId id="357" r:id="rId30"/>
    <p:sldId id="371" r:id="rId31"/>
    <p:sldId id="359" r:id="rId32"/>
    <p:sldId id="360" r:id="rId33"/>
    <p:sldId id="361" r:id="rId34"/>
    <p:sldId id="362" r:id="rId35"/>
    <p:sldId id="363" r:id="rId36"/>
    <p:sldId id="372" r:id="rId37"/>
    <p:sldId id="375" r:id="rId38"/>
    <p:sldId id="373" r:id="rId39"/>
    <p:sldId id="374" r:id="rId40"/>
    <p:sldId id="376" r:id="rId41"/>
    <p:sldId id="377" r:id="rId42"/>
    <p:sldId id="378" r:id="rId43"/>
    <p:sldId id="379" r:id="rId44"/>
    <p:sldId id="380" r:id="rId45"/>
    <p:sldId id="381" r:id="rId46"/>
    <p:sldId id="382" r:id="rId47"/>
    <p:sldId id="383" r:id="rId48"/>
    <p:sldId id="384" r:id="rId49"/>
    <p:sldId id="385" r:id="rId50"/>
    <p:sldId id="386" r:id="rId51"/>
    <p:sldId id="387" r:id="rId52"/>
    <p:sldId id="394" r:id="rId53"/>
    <p:sldId id="388" r:id="rId54"/>
    <p:sldId id="389" r:id="rId55"/>
    <p:sldId id="390" r:id="rId56"/>
    <p:sldId id="391" r:id="rId57"/>
    <p:sldId id="392" r:id="rId58"/>
    <p:sldId id="393" r:id="rId59"/>
    <p:sldId id="395" r:id="rId60"/>
    <p:sldId id="396" r:id="rId61"/>
    <p:sldId id="397" r:id="rId62"/>
    <p:sldId id="398" r:id="rId63"/>
    <p:sldId id="399" r:id="rId64"/>
    <p:sldId id="400" r:id="rId65"/>
    <p:sldId id="401" r:id="rId66"/>
    <p:sldId id="402" r:id="rId67"/>
    <p:sldId id="403" r:id="rId68"/>
    <p:sldId id="404" r:id="rId69"/>
    <p:sldId id="405" r:id="rId70"/>
    <p:sldId id="406" r:id="rId71"/>
    <p:sldId id="407" r:id="rId72"/>
    <p:sldId id="408" r:id="rId73"/>
    <p:sldId id="409" r:id="rId74"/>
    <p:sldId id="410" r:id="rId75"/>
    <p:sldId id="411" r:id="rId76"/>
    <p:sldId id="412" r:id="rId77"/>
    <p:sldId id="413" r:id="rId78"/>
    <p:sldId id="414" r:id="rId79"/>
    <p:sldId id="415" r:id="rId80"/>
    <p:sldId id="416" r:id="rId81"/>
    <p:sldId id="417" r:id="rId82"/>
    <p:sldId id="418" r:id="rId83"/>
    <p:sldId id="419" r:id="rId84"/>
  </p:sldIdLst>
  <p:sldSz cx="9144000" cy="6858000" type="screen4x3"/>
  <p:notesSz cx="6858000" cy="9144000"/>
  <p:custDataLst>
    <p:tags r:id="rId86"/>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99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20" autoAdjust="0"/>
  </p:normalViewPr>
  <p:slideViewPr>
    <p:cSldViewPr>
      <p:cViewPr varScale="1">
        <p:scale>
          <a:sx n="64" d="100"/>
          <a:sy n="64" d="100"/>
        </p:scale>
        <p:origin x="-78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983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9830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83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983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F21D816-BDE9-4437-BDA8-54386109BED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archive.greenpeace.org/toxics/reports/chlorineindioxinout.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en.wikipedia.org/wiki/1977" TargetMode="External"/><Relationship Id="rId3" Type="http://schemas.openxmlformats.org/officeDocument/2006/relationships/hyperlink" Target="http://en.wikipedia.org/wiki/Degradation" TargetMode="External"/><Relationship Id="rId7" Type="http://schemas.openxmlformats.org/officeDocument/2006/relationships/hyperlink" Target="http://en.wikipedia.org/wiki/1930"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en.wikipedia.org/wiki/Monsanto" TargetMode="External"/><Relationship Id="rId5" Type="http://schemas.openxmlformats.org/officeDocument/2006/relationships/hyperlink" Target="http://en.wikipedia.org/wiki/Catalysis" TargetMode="External"/><Relationship Id="rId4" Type="http://schemas.openxmlformats.org/officeDocument/2006/relationships/hyperlink" Target="http://en.wikipedia.org/wiki/Metabolis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en.wikipedia.org/wiki/1977" TargetMode="External"/><Relationship Id="rId3" Type="http://schemas.openxmlformats.org/officeDocument/2006/relationships/hyperlink" Target="http://en.wikipedia.org/wiki/Degradation" TargetMode="External"/><Relationship Id="rId7" Type="http://schemas.openxmlformats.org/officeDocument/2006/relationships/hyperlink" Target="http://en.wikipedia.org/wiki/1930"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en.wikipedia.org/wiki/Monsanto" TargetMode="External"/><Relationship Id="rId5" Type="http://schemas.openxmlformats.org/officeDocument/2006/relationships/hyperlink" Target="http://en.wikipedia.org/wiki/Catalysis" TargetMode="External"/><Relationship Id="rId4" Type="http://schemas.openxmlformats.org/officeDocument/2006/relationships/hyperlink" Target="http://en.wikipedia.org/wiki/Metabolis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atsdr.cdc.gov/ToxProfiles/phs9026.html" TargetMode="External"/><Relationship Id="rId2" Type="http://schemas.openxmlformats.org/officeDocument/2006/relationships/slide" Target="../slides/slide50.xml"/><Relationship Id="rId1" Type="http://schemas.openxmlformats.org/officeDocument/2006/relationships/notesMaster" Target="../notesMasters/notesMaster1.xml"/><Relationship Id="rId5" Type="http://schemas.openxmlformats.org/officeDocument/2006/relationships/hyperlink" Target="http://pops.gpa.unep.org/18toxa.htm" TargetMode="External"/><Relationship Id="rId4" Type="http://schemas.openxmlformats.org/officeDocument/2006/relationships/hyperlink" Target="http://www.science.mcmaster.ca/Biology/4S03/SIB1.HTM"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en.wikipedia.org/wiki/Organic_chemistry" TargetMode="External"/><Relationship Id="rId13" Type="http://schemas.openxmlformats.org/officeDocument/2006/relationships/hyperlink" Target="http://en.wikipedia.org/wiki/World_War_II" TargetMode="External"/><Relationship Id="rId18" Type="http://schemas.openxmlformats.org/officeDocument/2006/relationships/hyperlink" Target="http://en.wikipedia.org/wiki/Paul_Hermann_M%C3%BCller" TargetMode="External"/><Relationship Id="rId26" Type="http://schemas.openxmlformats.org/officeDocument/2006/relationships/hyperlink" Target="http://en.wikipedia.org/wiki/Environmentalism" TargetMode="External"/><Relationship Id="rId3" Type="http://schemas.openxmlformats.org/officeDocument/2006/relationships/hyperlink" Target="http://en.wikipedia.org/wiki/Pesticide" TargetMode="External"/><Relationship Id="rId21" Type="http://schemas.openxmlformats.org/officeDocument/2006/relationships/hyperlink" Target="http://en.wikipedia.org/wiki/Arthropod" TargetMode="External"/><Relationship Id="rId7" Type="http://schemas.openxmlformats.org/officeDocument/2006/relationships/hyperlink" Target="http://en.wikipedia.org/wiki/Water_%28molecule%29" TargetMode="External"/><Relationship Id="rId12" Type="http://schemas.openxmlformats.org/officeDocument/2006/relationships/hyperlink" Target="http://en.wikipedia.org/wiki/Insecticide" TargetMode="External"/><Relationship Id="rId17" Type="http://schemas.openxmlformats.org/officeDocument/2006/relationships/hyperlink" Target="http://en.wikipedia.org/wiki/Insect" TargetMode="External"/><Relationship Id="rId25" Type="http://schemas.openxmlformats.org/officeDocument/2006/relationships/hyperlink" Target="http://en.wikipedia.org/wiki/Cancer" TargetMode="External"/><Relationship Id="rId2" Type="http://schemas.openxmlformats.org/officeDocument/2006/relationships/slide" Target="../slides/slide60.xml"/><Relationship Id="rId16" Type="http://schemas.openxmlformats.org/officeDocument/2006/relationships/hyperlink" Target="http://en.wikipedia.org/wiki/Typhus" TargetMode="External"/><Relationship Id="rId20" Type="http://schemas.openxmlformats.org/officeDocument/2006/relationships/hyperlink" Target="http://en.wikipedia.org/wiki/1948" TargetMode="External"/><Relationship Id="rId1" Type="http://schemas.openxmlformats.org/officeDocument/2006/relationships/notesMaster" Target="../notesMasters/notesMaster1.xml"/><Relationship Id="rId6" Type="http://schemas.openxmlformats.org/officeDocument/2006/relationships/hyperlink" Target="http://en.wikipedia.org/wiki/Soluble" TargetMode="External"/><Relationship Id="rId11" Type="http://schemas.openxmlformats.org/officeDocument/2006/relationships/hyperlink" Target="http://en.wikipedia.org/wiki/Essential_oil" TargetMode="External"/><Relationship Id="rId24" Type="http://schemas.openxmlformats.org/officeDocument/2006/relationships/hyperlink" Target="http://en.wikipedia.org/wiki/Silent_Spring" TargetMode="External"/><Relationship Id="rId5" Type="http://schemas.openxmlformats.org/officeDocument/2006/relationships/hyperlink" Target="http://en.wikipedia.org/wiki/Odor" TargetMode="External"/><Relationship Id="rId15" Type="http://schemas.openxmlformats.org/officeDocument/2006/relationships/hyperlink" Target="http://en.wikipedia.org/wiki/Malaria" TargetMode="External"/><Relationship Id="rId23" Type="http://schemas.openxmlformats.org/officeDocument/2006/relationships/hyperlink" Target="http://en.wikipedia.org/wiki/Rachel_Carson" TargetMode="External"/><Relationship Id="rId28" Type="http://schemas.openxmlformats.org/officeDocument/2006/relationships/hyperlink" Target="http://en.wikipedia.org/wiki/Bald_eagle" TargetMode="External"/><Relationship Id="rId10" Type="http://schemas.openxmlformats.org/officeDocument/2006/relationships/hyperlink" Target="http://en.wikipedia.org/wiki/Fat" TargetMode="External"/><Relationship Id="rId19" Type="http://schemas.openxmlformats.org/officeDocument/2006/relationships/hyperlink" Target="http://en.wikipedia.org/wiki/Nobel_Prize_in_Physiology_or_Medicine" TargetMode="External"/><Relationship Id="rId4" Type="http://schemas.openxmlformats.org/officeDocument/2006/relationships/hyperlink" Target="http://en.wikipedia.org/wiki/Hydrophobic" TargetMode="External"/><Relationship Id="rId9" Type="http://schemas.openxmlformats.org/officeDocument/2006/relationships/hyperlink" Target="http://en.wikipedia.org/wiki/Solvent" TargetMode="External"/><Relationship Id="rId14" Type="http://schemas.openxmlformats.org/officeDocument/2006/relationships/hyperlink" Target="http://en.wikipedia.org/wiki/Mosquito" TargetMode="External"/><Relationship Id="rId22" Type="http://schemas.openxmlformats.org/officeDocument/2006/relationships/hyperlink" Target="http://en.wikipedia.org/wiki/1962" TargetMode="External"/><Relationship Id="rId27" Type="http://schemas.openxmlformats.org/officeDocument/2006/relationships/hyperlink" Target="http://en.wikipedia.org/wiki/Apex_predator"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Volcano" TargetMode="External"/><Relationship Id="rId3" Type="http://schemas.openxmlformats.org/officeDocument/2006/relationships/hyperlink" Target="http://en.wikipedia.org/wiki/Coal" TargetMode="External"/><Relationship Id="rId7" Type="http://schemas.openxmlformats.org/officeDocument/2006/relationships/hyperlink" Target="http://en.wikipedia.org/wiki/Earth%27s_atmospher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en.wikipedia.org/wiki/Ton#units_of_mass" TargetMode="External"/><Relationship Id="rId11" Type="http://schemas.openxmlformats.org/officeDocument/2006/relationships/hyperlink" Target="http://en.wikipedia.org/wiki/Rock_%28geology%29" TargetMode="External"/><Relationship Id="rId5" Type="http://schemas.openxmlformats.org/officeDocument/2006/relationships/hyperlink" Target="http://en.wikipedia.org/wiki/United_States" TargetMode="External"/><Relationship Id="rId10" Type="http://schemas.openxmlformats.org/officeDocument/2006/relationships/hyperlink" Target="http://en.wikipedia.org/wiki/Weathering" TargetMode="External"/><Relationship Id="rId4" Type="http://schemas.openxmlformats.org/officeDocument/2006/relationships/hyperlink" Target="http://en.wikipedia.org/wiki/Inorganic_compounds" TargetMode="External"/><Relationship Id="rId9" Type="http://schemas.openxmlformats.org/officeDocument/2006/relationships/hyperlink" Target="http://en.wikipedia.org/wiki/Wildfir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25AAB0-380C-4700-AB80-125DD63826A2}" type="slidenum">
              <a:rPr lang="en-US"/>
              <a:pPr/>
              <a:t>1</a:t>
            </a:fld>
            <a:endParaRPr lang="en-US"/>
          </a:p>
        </p:txBody>
      </p:sp>
      <p:sp>
        <p:nvSpPr>
          <p:cNvPr id="99330" name="Rectangle 2"/>
          <p:cNvSpPr>
            <a:spLocks noRot="1" noChangeArrowheads="1" noTextEdit="1"/>
          </p:cNvSpPr>
          <p:nvPr>
            <p:ph type="sldImg"/>
          </p:nvPr>
        </p:nvSpPr>
        <p:spPr>
          <a:xfrm>
            <a:off x="1144588" y="685800"/>
            <a:ext cx="4572000" cy="3429000"/>
          </a:xfrm>
          <a:ln/>
        </p:spPr>
      </p:sp>
      <p:sp>
        <p:nvSpPr>
          <p:cNvPr id="99331" name="Rectangle 3"/>
          <p:cNvSpPr>
            <a:spLocks noGrp="1" noChangeArrowheads="1"/>
          </p:cNvSpPr>
          <p:nvPr>
            <p:ph type="body" idx="1"/>
          </p:nvPr>
        </p:nvSpPr>
        <p:spPr/>
        <p:txBody>
          <a:bodyPr/>
          <a:lstStyle/>
          <a:p>
            <a:pPr>
              <a:lnSpc>
                <a:spcPct val="90000"/>
              </a:lnSpc>
            </a:pPr>
            <a:r>
              <a:rPr lang="en-US" b="1"/>
              <a:t>Chemical Pollutants</a:t>
            </a:r>
          </a:p>
          <a:p>
            <a:pPr>
              <a:lnSpc>
                <a:spcPct val="90000"/>
              </a:lnSpc>
            </a:pPr>
            <a:r>
              <a:rPr lang="en-US" b="1"/>
              <a:t>Heavy metals</a:t>
            </a:r>
            <a:r>
              <a:rPr lang="en-US"/>
              <a:t> represent a common type of chemical pollution in water. They can be found naturally in bedrock and sediment or they may be introduced into water from industrial sources and household chemicals. Heavy metals harm humans through direct ingestion of contaminated water or through accumulation in the tissues of other organisms that are eaten by humans. The following are some common heavy metals found in water:</a:t>
            </a:r>
          </a:p>
          <a:p>
            <a:pPr>
              <a:lnSpc>
                <a:spcPct val="90000"/>
              </a:lnSpc>
            </a:pPr>
            <a:r>
              <a:rPr lang="en-US" b="1"/>
              <a:t>Mercury (Hg):</a:t>
            </a:r>
            <a:r>
              <a:rPr lang="en-US"/>
              <a:t> Enters the environment through the leaching of soil due to acid rain, coal burning, or industrial, household, and mining wastes. Causes damage to nervous system, kidneys, and vision. </a:t>
            </a:r>
          </a:p>
          <a:p>
            <a:pPr>
              <a:lnSpc>
                <a:spcPct val="90000"/>
              </a:lnSpc>
            </a:pPr>
            <a:r>
              <a:rPr lang="en-US" b="1"/>
              <a:t>Lead (Pb):</a:t>
            </a:r>
            <a:r>
              <a:rPr lang="en-US"/>
              <a:t> Sources include paint, mining wastes, incinerator ash, water from lead pipes and solder, and automobile exhaust. Causes damage to kidneys, nervous system, learning ability, ability to synthesize protein, and nerve and red blood cells. </a:t>
            </a:r>
          </a:p>
          <a:p>
            <a:pPr>
              <a:lnSpc>
                <a:spcPct val="90000"/>
              </a:lnSpc>
            </a:pPr>
            <a:r>
              <a:rPr lang="en-US" b="1"/>
              <a:t>Cadmium (Cd):</a:t>
            </a:r>
            <a:r>
              <a:rPr lang="en-US"/>
              <a:t> Sources include electroplating, mining, and plastic industries, as well as sewage. Causes kidney disease. </a:t>
            </a:r>
          </a:p>
          <a:p>
            <a:pPr>
              <a:lnSpc>
                <a:spcPct val="90000"/>
              </a:lnSpc>
            </a:pPr>
            <a:r>
              <a:rPr lang="en-US" b="1"/>
              <a:t>Arsenic (As):</a:t>
            </a:r>
            <a:r>
              <a:rPr lang="en-US"/>
              <a:t> Enters the environment through herbicides, wood preservatives, and mining industry. Causes damage to skin, eyes, gastrointestinal tract, and liver. May also cause cancer. </a:t>
            </a:r>
          </a:p>
          <a:p>
            <a:pPr>
              <a:lnSpc>
                <a:spcPct val="90000"/>
              </a:lnSpc>
            </a:pPr>
            <a:r>
              <a:rPr lang="en-US" b="1"/>
              <a:t>Aluminum (Al):</a:t>
            </a:r>
            <a:r>
              <a:rPr lang="en-US"/>
              <a:t> Enters the environment through leaching due to acid deposition. Causes anemia and loss of bone strength, and may also contribute to dementia and Alzheimer’s disease.</a:t>
            </a:r>
          </a:p>
          <a:p>
            <a:pPr>
              <a:lnSpc>
                <a:spcPct val="90000"/>
              </a:lnSpc>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05EC3E8-02D9-4804-83EB-9224450371B5}" type="slidenum">
              <a:rPr lang="en-US"/>
              <a:pPr/>
              <a:t>16</a:t>
            </a:fld>
            <a:endParaRPr lang="en-US"/>
          </a:p>
        </p:txBody>
      </p:sp>
      <p:sp>
        <p:nvSpPr>
          <p:cNvPr id="1832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EA8CF650-AFEC-479D-A1C6-84CCE4847E51}" type="slidenum">
              <a:rPr lang="en-US" sz="1200"/>
              <a:pPr algn="r" eaLnBrk="1" hangingPunct="1"/>
              <a:t>16</a:t>
            </a:fld>
            <a:endParaRPr lang="en-US" sz="1200"/>
          </a:p>
        </p:txBody>
      </p:sp>
      <p:sp>
        <p:nvSpPr>
          <p:cNvPr id="183299" name="Rectangle 2"/>
          <p:cNvSpPr>
            <a:spLocks noRot="1" noChangeArrowheads="1" noTextEdit="1"/>
          </p:cNvSpPr>
          <p:nvPr>
            <p:ph type="sldImg"/>
          </p:nvPr>
        </p:nvSpPr>
        <p:spPr>
          <a:ln/>
        </p:spPr>
      </p:sp>
      <p:sp>
        <p:nvSpPr>
          <p:cNvPr id="183300" name="Rectangle 3"/>
          <p:cNvSpPr>
            <a:spLocks noGrp="1" noChangeArrowheads="1"/>
          </p:cNvSpPr>
          <p:nvPr>
            <p:ph type="body" idx="1"/>
          </p:nvPr>
        </p:nvSpPr>
        <p:spPr/>
        <p:txBody>
          <a:bodyPr/>
          <a:lstStyle/>
          <a:p>
            <a:r>
              <a:rPr lang="en-US"/>
              <a:t>Sulfate concentrations in EAA runoff and Lake Okeechobee releases are on</a:t>
            </a:r>
          </a:p>
          <a:p>
            <a:r>
              <a:rPr lang="en-US"/>
              <a:t>average more than 50 times background concentrations in the pristine Everglades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84A1C18-2132-4000-B5C5-9C83846AF9C8}" type="slidenum">
              <a:rPr lang="en-US"/>
              <a:pPr/>
              <a:t>18</a:t>
            </a:fld>
            <a:endParaRPr lang="en-US"/>
          </a:p>
        </p:txBody>
      </p:sp>
      <p:sp>
        <p:nvSpPr>
          <p:cNvPr id="1873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58B54F17-955B-4DB3-8129-D35EB049478F}" type="slidenum">
              <a:rPr lang="en-US" sz="1200"/>
              <a:pPr algn="r" eaLnBrk="1" hangingPunct="1"/>
              <a:t>18</a:t>
            </a:fld>
            <a:endParaRPr lang="en-US" sz="1200"/>
          </a:p>
        </p:txBody>
      </p:sp>
      <p:sp>
        <p:nvSpPr>
          <p:cNvPr id="187395" name="Rectangle 2"/>
          <p:cNvSpPr>
            <a:spLocks noRot="1" noChangeArrowheads="1" noTextEdit="1"/>
          </p:cNvSpPr>
          <p:nvPr>
            <p:ph type="sldImg"/>
          </p:nvPr>
        </p:nvSpPr>
        <p:spPr>
          <a:ln/>
        </p:spPr>
      </p:sp>
      <p:sp>
        <p:nvSpPr>
          <p:cNvPr id="187396" name="Rectangle 3"/>
          <p:cNvSpPr>
            <a:spLocks noGrp="1" noChangeArrowheads="1"/>
          </p:cNvSpPr>
          <p:nvPr>
            <p:ph type="body" idx="1"/>
          </p:nvPr>
        </p:nvSpPr>
        <p:spPr/>
        <p:txBody>
          <a:bodyPr/>
          <a:lstStyle/>
          <a:p>
            <a:r>
              <a:rPr lang="en-US"/>
              <a:t>Like many environmental contaminants, mercury undergoes bioaccumulation. Bioaccumulation is the process by which organisms (including humans) can take up contaminants more rapidly than their bodies can eliminate them, thus the amount of mercury in their body accumulates over time. If for a period of time an organism does not ingest mercury, its body burden of mercury will decline. If, however, an organism continually ingests mercury, its body burden can reach toxic levels. The rate of increase or decline in body burden is specific to each organism. For humans, about half the body burden of mercury can be eliminated in 70 days if no mercury is ingested during that time. Biomagnification is the incremental increase in concentration of a contaminant at each level of a food chain </a:t>
            </a:r>
          </a:p>
          <a:p>
            <a:endParaRPr lang="en-US"/>
          </a:p>
          <a:p>
            <a:endParaRPr lang="en-US"/>
          </a:p>
          <a:p>
            <a:endParaRPr lang="en-US"/>
          </a:p>
          <a:p>
            <a:r>
              <a:rPr lang="en-US"/>
              <a:t>Methylmercury is first taken up by bacteria and tiny plants and animals known as plankton. </a:t>
            </a:r>
          </a:p>
          <a:p>
            <a:r>
              <a:rPr lang="en-US"/>
              <a:t>Then the plankton and bacteria are eaten by small fish. </a:t>
            </a:r>
          </a:p>
          <a:p>
            <a:r>
              <a:rPr lang="en-US"/>
              <a:t>These small fish are eaten by larger predatory fish which accumulate large amounts of methylmercury in their tissues. </a:t>
            </a:r>
          </a:p>
          <a:p>
            <a:r>
              <a:rPr lang="en-US"/>
              <a:t>The large fish are caught and eaten by humans and animals, exposing them to large amounts of methylmercury which will accumulate in their bodies as well.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EF076B-E5A2-437C-AF6D-3EDD1D5D0696}" type="slidenum">
              <a:rPr lang="en-US"/>
              <a:pPr/>
              <a:t>22</a:t>
            </a:fld>
            <a:endParaRPr lang="en-US"/>
          </a:p>
        </p:txBody>
      </p:sp>
      <p:sp>
        <p:nvSpPr>
          <p:cNvPr id="231426" name="Rectangle 2"/>
          <p:cNvSpPr>
            <a:spLocks noRot="1" noChangeArrowheads="1" noTextEdit="1"/>
          </p:cNvSpPr>
          <p:nvPr>
            <p:ph type="sldImg"/>
          </p:nvPr>
        </p:nvSpPr>
        <p:spPr>
          <a:ln/>
        </p:spPr>
      </p:sp>
      <p:sp>
        <p:nvSpPr>
          <p:cNvPr id="231427" name="Rectangle 3"/>
          <p:cNvSpPr>
            <a:spLocks noGrp="1" noChangeArrowheads="1"/>
          </p:cNvSpPr>
          <p:nvPr>
            <p:ph type="body" idx="1"/>
          </p:nvPr>
        </p:nvSpPr>
        <p:spPr/>
        <p:txBody>
          <a:bodyPr/>
          <a:lstStyle/>
          <a:p>
            <a:r>
              <a:rPr lang="en-US"/>
              <a:t>Dioxins: paper bleaching, by-product of organochlorine production.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EB5450-2BFA-4FDA-8EA3-127CF8D4A83F}" type="slidenum">
              <a:rPr lang="en-US"/>
              <a:pPr/>
              <a:t>23</a:t>
            </a:fld>
            <a:endParaRPr lang="en-US"/>
          </a:p>
        </p:txBody>
      </p:sp>
      <p:sp>
        <p:nvSpPr>
          <p:cNvPr id="233474" name="Rectangle 2"/>
          <p:cNvSpPr>
            <a:spLocks noRo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a:t>The most toxic compound is 2,3,7,8-tetrachlorodibenzo-p-dioxin or TCDD. The toxicity of other dioxins and chemicals like PCBs that act like dioxin are measured in relation to TCDD. Dioxin is formed as an unintentional by-product of many industrial processes involving chlorine such as </a:t>
            </a:r>
            <a:r>
              <a:rPr lang="en-US">
                <a:hlinkClick r:id="rId3"/>
              </a:rPr>
              <a:t>waste incineration</a:t>
            </a:r>
            <a:r>
              <a:rPr lang="en-US"/>
              <a:t>, chemical and pesticide manufacturing and pulp and paper bleaching. Dioxin was the primary toxic component of Agent Orange, was found at Love Canal in Niagara Falls, NY and was the basis for evacuations at Times Beach, MO and Seveso, Italy.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8247F4-025A-40DD-BB3C-4DC0D9B6278D}" type="slidenum">
              <a:rPr lang="en-US"/>
              <a:pPr/>
              <a:t>25</a:t>
            </a:fld>
            <a:endParaRPr lang="en-US"/>
          </a:p>
        </p:txBody>
      </p:sp>
      <p:sp>
        <p:nvSpPr>
          <p:cNvPr id="236546" name="Rectangle 2"/>
          <p:cNvSpPr>
            <a:spLocks noRo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US"/>
              <a:t>NaCl = 875,000 kg/pool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244BC-847C-439C-8567-552CBB9EEEF4}" type="slidenum">
              <a:rPr lang="en-US"/>
              <a:pPr/>
              <a:t>30</a:t>
            </a:fld>
            <a:endParaRPr lang="en-U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a:t>.2 ug/L = .5g in an olympic sized swimming pool (2,500,000 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76B11B-5C3C-4BF7-A042-3FFB476C270C}" type="slidenum">
              <a:rPr lang="en-US"/>
              <a:pPr/>
              <a:t>32</a:t>
            </a:fld>
            <a:endParaRPr lang="en-US"/>
          </a:p>
        </p:txBody>
      </p:sp>
      <p:sp>
        <p:nvSpPr>
          <p:cNvPr id="245762" name="Rectangle 2"/>
          <p:cNvSpPr>
            <a:spLocks noRo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en-US"/>
              <a:t>.2 ug/L = .5g in an olympic sized swimming pool (2,500,000 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9CCB35-3D49-4996-A1C2-DD1A879F0146}" type="slidenum">
              <a:rPr lang="en-US"/>
              <a:pPr/>
              <a:t>34</a:t>
            </a:fld>
            <a:endParaRPr lang="en-US"/>
          </a:p>
        </p:txBody>
      </p:sp>
      <p:sp>
        <p:nvSpPr>
          <p:cNvPr id="248834" name="Rectangle 2"/>
          <p:cNvSpPr>
            <a:spLocks noRo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a:t>PCBs are very stable compounds and do not </a:t>
            </a:r>
            <a:r>
              <a:rPr lang="en-US">
                <a:hlinkClick r:id="rId3" tooltip="Degradation"/>
              </a:rPr>
              <a:t>degrade</a:t>
            </a:r>
            <a:r>
              <a:rPr lang="en-US"/>
              <a:t> easily. However, under specific conditions they may be destroyed by chemical, thermal, and biochemical processes. These processes may occur intentionally (e.g., incineration), unintentionally, or </a:t>
            </a:r>
            <a:r>
              <a:rPr lang="en-US">
                <a:hlinkClick r:id="rId4" tooltip="Metabolism"/>
              </a:rPr>
              <a:t>metabolically</a:t>
            </a:r>
            <a:r>
              <a:rPr lang="en-US"/>
              <a:t>. Because of their high thermodynamic stability, all degradation mechanisms are difficult. Intentional degradation as a treatment of unwanted PCBs generally requires high heat or </a:t>
            </a:r>
            <a:r>
              <a:rPr lang="en-US">
                <a:hlinkClick r:id="rId5" tooltip="Catalysis"/>
              </a:rPr>
              <a:t>catalysis</a:t>
            </a:r>
            <a:r>
              <a:rPr lang="en-US"/>
              <a:t>. Environmental and metabolic degradation generally proceeds quite slowly relative to most other compounds. </a:t>
            </a:r>
          </a:p>
          <a:p>
            <a:endParaRPr lang="en-US"/>
          </a:p>
          <a:p>
            <a:r>
              <a:rPr lang="en-US"/>
              <a:t>The major North American producer, </a:t>
            </a:r>
            <a:r>
              <a:rPr lang="en-US">
                <a:hlinkClick r:id="rId6" tooltip="Monsanto"/>
              </a:rPr>
              <a:t>Monsanto</a:t>
            </a:r>
            <a:r>
              <a:rPr lang="en-US"/>
              <a:t>, marketed PCBs under the trade name </a:t>
            </a:r>
            <a:r>
              <a:rPr lang="en-US" b="1"/>
              <a:t>Aroclor</a:t>
            </a:r>
            <a:r>
              <a:rPr lang="en-US"/>
              <a:t> from </a:t>
            </a:r>
            <a:r>
              <a:rPr lang="en-US">
                <a:hlinkClick r:id="rId7" tooltip="1930"/>
              </a:rPr>
              <a:t>1930</a:t>
            </a:r>
            <a:r>
              <a:rPr lang="en-US"/>
              <a:t> to </a:t>
            </a:r>
            <a:r>
              <a:rPr lang="en-US">
                <a:hlinkClick r:id="rId8" tooltip="1977"/>
              </a:rPr>
              <a:t>1977</a:t>
            </a:r>
            <a:r>
              <a:rPr lang="en-US"/>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B2CBAB-FF10-4D02-8C70-AA30C9AB32E4}" type="slidenum">
              <a:rPr lang="en-US"/>
              <a:pPr/>
              <a:t>46</a:t>
            </a:fld>
            <a:endParaRPr lang="en-US"/>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t>water to zooplankton: 800x  zooplankton  to fish #1: 31x  fish #1  to fish #2: 1.7x  fish #2 to  gull: 4.8x  overall:  202,368x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A9CFF-C68B-49AB-B582-9037E2E423BC}" type="slidenum">
              <a:rPr lang="en-US"/>
              <a:pPr/>
              <a:t>48</a:t>
            </a:fld>
            <a:endParaRPr lang="en-US"/>
          </a:p>
        </p:txBody>
      </p:sp>
      <p:sp>
        <p:nvSpPr>
          <p:cNvPr id="83970" name="Rectangle 2"/>
          <p:cNvSpPr>
            <a:spLocks noRot="1" noChangeArrowheads="1" noTextEdit="1"/>
          </p:cNvSpPr>
          <p:nvPr>
            <p:ph type="sldImg"/>
          </p:nvPr>
        </p:nvSpPr>
        <p:spPr>
          <a:xfrm>
            <a:off x="1144588" y="685800"/>
            <a:ext cx="4572000" cy="3429000"/>
          </a:xfrm>
          <a:ln/>
        </p:spPr>
      </p:sp>
      <p:sp>
        <p:nvSpPr>
          <p:cNvPr id="83971" name="Rectangle 3"/>
          <p:cNvSpPr>
            <a:spLocks noGrp="1" noChangeArrowheads="1"/>
          </p:cNvSpPr>
          <p:nvPr>
            <p:ph type="body" idx="1"/>
          </p:nvPr>
        </p:nvSpPr>
        <p:spPr/>
        <p:txBody>
          <a:bodyPr/>
          <a:lstStyle/>
          <a:p>
            <a:r>
              <a:rPr lang="en-US"/>
              <a:t>PCBs are very stable compounds and do not </a:t>
            </a:r>
            <a:r>
              <a:rPr lang="en-US">
                <a:hlinkClick r:id="rId3" tooltip="Degradation"/>
              </a:rPr>
              <a:t>degrade</a:t>
            </a:r>
            <a:r>
              <a:rPr lang="en-US"/>
              <a:t> easily. However, under specific conditions they may be destroyed by chemical, thermal, and biochemical processes. These processes may occur intentionally (e.g., incineration), unintentionally, or </a:t>
            </a:r>
            <a:r>
              <a:rPr lang="en-US">
                <a:hlinkClick r:id="rId4" tooltip="Metabolism"/>
              </a:rPr>
              <a:t>metabolically</a:t>
            </a:r>
            <a:r>
              <a:rPr lang="en-US"/>
              <a:t>. Because of their high thermodynamic stability, all degradation mechanisms are difficult. Intentional degradation as a treatment of unwanted PCBs generally requires high heat or </a:t>
            </a:r>
            <a:r>
              <a:rPr lang="en-US">
                <a:hlinkClick r:id="rId5" tooltip="Catalysis"/>
              </a:rPr>
              <a:t>catalysis</a:t>
            </a:r>
            <a:r>
              <a:rPr lang="en-US"/>
              <a:t>. Environmental and metabolic degradation generally proceeds quite slowly relative to most other compounds. </a:t>
            </a:r>
          </a:p>
          <a:p>
            <a:endParaRPr lang="en-US"/>
          </a:p>
          <a:p>
            <a:r>
              <a:rPr lang="en-US"/>
              <a:t>The major North American producer, </a:t>
            </a:r>
            <a:r>
              <a:rPr lang="en-US">
                <a:hlinkClick r:id="rId6" tooltip="Monsanto"/>
              </a:rPr>
              <a:t>Monsanto</a:t>
            </a:r>
            <a:r>
              <a:rPr lang="en-US"/>
              <a:t>, marketed PCBs under the trade name </a:t>
            </a:r>
            <a:r>
              <a:rPr lang="en-US" b="1"/>
              <a:t>Aroclor</a:t>
            </a:r>
            <a:r>
              <a:rPr lang="en-US"/>
              <a:t> from </a:t>
            </a:r>
            <a:r>
              <a:rPr lang="en-US">
                <a:hlinkClick r:id="rId7" tooltip="1930"/>
              </a:rPr>
              <a:t>1930</a:t>
            </a:r>
            <a:r>
              <a:rPr lang="en-US"/>
              <a:t> to </a:t>
            </a:r>
            <a:r>
              <a:rPr lang="en-US">
                <a:hlinkClick r:id="rId8" tooltip="1977"/>
              </a:rPr>
              <a:t>1977</a:t>
            </a:r>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CDC89BA-96A3-4899-8240-A4224A3F64A3}" type="slidenum">
              <a:rPr lang="en-US"/>
              <a:pPr/>
              <a:t>3</a:t>
            </a:fld>
            <a:endParaRPr lang="en-US"/>
          </a:p>
        </p:txBody>
      </p:sp>
      <p:sp>
        <p:nvSpPr>
          <p:cNvPr id="2611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E9AD7E91-E25D-442D-AC48-9C0F543D08A1}" type="slidenum">
              <a:rPr lang="en-US" sz="1200"/>
              <a:pPr algn="r" eaLnBrk="1" hangingPunct="1"/>
              <a:t>3</a:t>
            </a:fld>
            <a:endParaRPr lang="en-US" sz="1200"/>
          </a:p>
        </p:txBody>
      </p:sp>
      <p:sp>
        <p:nvSpPr>
          <p:cNvPr id="261123" name="Rectangle 2"/>
          <p:cNvSpPr>
            <a:spLocks noRot="1" noChangeArrowheads="1" noTextEdit="1"/>
          </p:cNvSpPr>
          <p:nvPr>
            <p:ph type="sldImg"/>
          </p:nvPr>
        </p:nvSpPr>
        <p:spPr>
          <a:ln/>
        </p:spPr>
      </p:sp>
      <p:sp>
        <p:nvSpPr>
          <p:cNvPr id="261124" name="Rectangle 3"/>
          <p:cNvSpPr>
            <a:spLocks noGrp="1" noChangeArrowheads="1"/>
          </p:cNvSpPr>
          <p:nvPr>
            <p:ph type="body" idx="1"/>
          </p:nvPr>
        </p:nvSpPr>
        <p:spPr/>
        <p:txBody>
          <a:bodyPr/>
          <a:lstStyle/>
          <a:p>
            <a:r>
              <a:rPr lang="en-US"/>
              <a:t>Mercury has been well known as an environmental pollutant for several decades. As early as the 1950's it was established that emissions of mercury to the environment could have serious effects on human health. These early studies demonstrated that fish and other wildlife from various ecosystems commonly attain mercury levels of toxicological concern when directly affected by mercury-containing emissions from human-related activities. Human health concerns arise when fish and wildlife from these ecosystems are consumed by humans. </a:t>
            </a:r>
          </a:p>
          <a:p>
            <a:r>
              <a:rPr lang="en-US"/>
              <a:t>During the past decade, a new trend has emerged with regard to mercury pollution. Investigations initiated in the late 1980's in the northern-tier states of the U.S., Canada, and Nordic countries found that fish, mainly from nutrient-poor lakes and often in very remote areas, commonly have high levels of mercury. More recent fish sampling surveys in other regions of the U.S. have shown widespread mercury contamination in streams, wet-lands, reservoirs, and lakes. To date, 33 states have issued fish consumption advisories because of mercury contamination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0BC6ED-BE6E-4281-A2CB-550EDFD127F8}" type="slidenum">
              <a:rPr lang="en-US"/>
              <a:pPr/>
              <a:t>50</a:t>
            </a:fld>
            <a:endParaRPr lang="en-US"/>
          </a:p>
        </p:txBody>
      </p:sp>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a:t>Toxaphene is a manufactured insecticide that contains over 670 Chemicals (</a:t>
            </a:r>
            <a:r>
              <a:rPr lang="en-US">
                <a:hlinkClick r:id="rId3"/>
              </a:rPr>
              <a:t>ATSDR, 2001</a:t>
            </a:r>
            <a:r>
              <a:rPr lang="en-US"/>
              <a:t>).Toxaphene, one of the heaviest used insecticides in the U.S., has been used to control insect pests on crops and livestock and to kill unwanted fish in lakes (</a:t>
            </a:r>
            <a:r>
              <a:rPr lang="en-US">
                <a:hlinkClick r:id="rId3"/>
              </a:rPr>
              <a:t>ATSDR, 2001</a:t>
            </a:r>
            <a:r>
              <a:rPr lang="en-US"/>
              <a:t>). Cumulative world use from 1946 to 1974 was more than 409,000 metric tons (O'Shea, 1999). The United States ceased using toxaphene in 1982, but it is still used in many other countries (O'Shea, 1999). For example, the Virgin Islands and Puerto Rico use it in banana and pineapple cultivation (</a:t>
            </a:r>
            <a:r>
              <a:rPr lang="en-US">
                <a:hlinkClick r:id="rId4"/>
              </a:rPr>
              <a:t>Burland</a:t>
            </a:r>
            <a:r>
              <a:rPr lang="en-US"/>
              <a:t>).Once Toxaphene is added to the environment by human action, it can then enter the air, water and soil. It can enter the air by evaporation, the water through runoff, and the soil by sticking to soil particles (</a:t>
            </a:r>
            <a:r>
              <a:rPr lang="en-US">
                <a:hlinkClick r:id="rId3"/>
              </a:rPr>
              <a:t>ATSDR, 2001</a:t>
            </a:r>
            <a:r>
              <a:rPr lang="en-US"/>
              <a:t>). The most likely route of entry for toxaphene into the environment is evaporation from soils (</a:t>
            </a:r>
            <a:r>
              <a:rPr lang="en-US">
                <a:hlinkClick r:id="rId5"/>
              </a:rPr>
              <a:t>GPA</a:t>
            </a:r>
            <a:r>
              <a:rPr lang="en-US"/>
              <a:t>). Although toxaphene can be in water, it does not dissolve well so it is more likely to be found in air, soil, or sediments underwater (</a:t>
            </a:r>
            <a:r>
              <a:rPr lang="en-US">
                <a:hlinkClick r:id="rId3"/>
              </a:rPr>
              <a:t>ATSDR, 2001</a:t>
            </a:r>
            <a:r>
              <a:rPr lang="en-US"/>
              <a:t>). Once the toxaphene is introduced into the environment it remains there for a long time due to its very slow break down time (</a:t>
            </a:r>
            <a:r>
              <a:rPr lang="en-US">
                <a:hlinkClick r:id="rId3"/>
              </a:rPr>
              <a:t>ATSDR, 2001</a:t>
            </a:r>
            <a:r>
              <a:rPr lang="en-US"/>
              <a:t>). Toxaphene has a half-life as long as twelve years once in the soil (</a:t>
            </a:r>
            <a:r>
              <a:rPr lang="en-US">
                <a:hlinkClick r:id="rId5"/>
              </a:rPr>
              <a:t>GPA</a:t>
            </a:r>
            <a:r>
              <a:rPr lang="en-US"/>
              <a:t>).Toxaphene can be spread through the environment by atmospheric transport and is found in low concentrations in tissues of marine mammals in remote areas were it has never been used, such as the artic (O'Shea, 1999).</a:t>
            </a:r>
            <a:br>
              <a:rPr lang="en-US"/>
            </a:b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A3F52-EBF1-4969-978A-49BA5725340A}" type="slidenum">
              <a:rPr lang="en-US"/>
              <a:pPr/>
              <a:t>51</a:t>
            </a:fld>
            <a:endParaRPr lang="en-US"/>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sz="1000"/>
          </a:p>
          <a:p>
            <a:r>
              <a:rPr lang="en-US" sz="1000"/>
              <a:t>Hooker Chemical and Plastics Corporation manufactured mirex from 1959 through 1976 to control fire ants in the southern United States and also as a fire-retardant in the manufacturing of plastics.</a:t>
            </a:r>
          </a:p>
          <a:p>
            <a:r>
              <a:rPr lang="en-US" sz="1000"/>
              <a:t>Hooker Chemical (now Occidental Chemical Corporation) on the Niagara River and Armstrong Cork Company on the Oswego River are responsible for the release of and subsequent</a:t>
            </a:r>
          </a:p>
          <a:p>
            <a:r>
              <a:rPr lang="en-US" sz="1000"/>
              <a:t>contamination of lake ontario with mirex (</a:t>
            </a:r>
            <a:r>
              <a:rPr lang="en-US" sz="1000" i="1"/>
              <a:t>1</a:t>
            </a:r>
            <a:r>
              <a:rPr lang="en-US" sz="1000"/>
              <a:t>-</a:t>
            </a:r>
            <a:r>
              <a:rPr lang="en-US" sz="1000" i="1"/>
              <a:t>4</a:t>
            </a:r>
            <a:r>
              <a:rPr lang="en-US" sz="1000"/>
              <a:t>). </a:t>
            </a:r>
          </a:p>
          <a:p>
            <a:endParaRPr lang="en-US" sz="1000"/>
          </a:p>
          <a:p>
            <a:r>
              <a:rPr lang="en-US" sz="1000"/>
              <a:t>The influence of pollutants such as PCBs, DDT, mirex, and toxaphene is assessed in a population of 500 beluga whales residing in the St. Lawrence River system. This population suffered a dramatic decrease in numbers at the turn of the century, and population numbers continue to slowly decrease. Reasons for this continual decline including biomagnification factors and bioaccummulation are considered. Because they occupy a high level on the food chain, beluga whales accumulate larger quantities of pollutants. Due to the transferance of pollutants through lactation, calves, younger females, and males have higher concentrations than older females. Some of the effects of the pollution are compromised immune systems, reproductive problems, and increased death rates. Pollution is so concentrated in some beluga whale carcasses that they are treated as hazardous waste. </a:t>
            </a:r>
          </a:p>
          <a:p>
            <a:endParaRPr lang="en-US" sz="1000"/>
          </a:p>
          <a:p>
            <a:r>
              <a:rPr lang="en-US" sz="1000"/>
              <a:t>Even though belugas have been protected from hunting since the 1970s, their numbers have failed to rebound. Chemical analyses of their blubber have detected PCBs, DDT, chlordane and toxaphene - at some of the highest levels ever recorded in a living organism.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BF146-76AC-49A8-A2D7-D30502DFFABC}" type="slidenum">
              <a:rPr lang="en-US"/>
              <a:pPr/>
              <a:t>54</a:t>
            </a:fld>
            <a:endParaRPr lang="en-US"/>
          </a:p>
        </p:txBody>
      </p:sp>
      <p:sp>
        <p:nvSpPr>
          <p:cNvPr id="93186" name="Rectangle 2"/>
          <p:cNvSpPr>
            <a:spLocks noRot="1" noChangeArrowheads="1" noTextEdit="1"/>
          </p:cNvSpPr>
          <p:nvPr>
            <p:ph type="sldImg"/>
          </p:nvPr>
        </p:nvSpPr>
        <p:spPr>
          <a:xfrm>
            <a:off x="1144588" y="685800"/>
            <a:ext cx="4572000" cy="3429000"/>
          </a:xfrm>
          <a:ln/>
        </p:spPr>
      </p:sp>
      <p:sp>
        <p:nvSpPr>
          <p:cNvPr id="93187" name="Rectangle 3"/>
          <p:cNvSpPr>
            <a:spLocks noGrp="1" noChangeArrowheads="1"/>
          </p:cNvSpPr>
          <p:nvPr>
            <p:ph type="body" idx="1"/>
          </p:nvPr>
        </p:nvSpPr>
        <p:spPr/>
        <p:txBody>
          <a:bodyPr/>
          <a:lstStyle/>
          <a:p>
            <a:r>
              <a:rPr lang="en-US"/>
              <a:t>So, despite the extremely low water solubility of these chemicals they persist in the environment. But why are they such a problem if they exist in such low concentrations in the water column?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1A518-743A-447B-9A4F-AB336AA8DEAA}" type="slidenum">
              <a:rPr lang="en-US"/>
              <a:pPr/>
              <a:t>60</a:t>
            </a:fld>
            <a:endParaRPr lang="en-US"/>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sz="1000" b="1"/>
              <a:t>DDT</a:t>
            </a:r>
            <a:r>
              <a:rPr lang="en-US" sz="1000"/>
              <a:t> was the first modern </a:t>
            </a:r>
            <a:r>
              <a:rPr lang="en-US" sz="1000">
                <a:hlinkClick r:id="rId3" tooltip="Pesticide"/>
              </a:rPr>
              <a:t>pesticide</a:t>
            </a:r>
            <a:r>
              <a:rPr lang="en-US" sz="1000"/>
              <a:t> and is arguably the most well known organic pesticide. It is a highly </a:t>
            </a:r>
            <a:r>
              <a:rPr lang="en-US" sz="1000">
                <a:hlinkClick r:id="rId4" tooltip="Hydrophobic"/>
              </a:rPr>
              <a:t>hydrophobic</a:t>
            </a:r>
            <a:r>
              <a:rPr lang="en-US" sz="1000"/>
              <a:t> colorless solid with a weak, chemical </a:t>
            </a:r>
            <a:r>
              <a:rPr lang="en-US" sz="1000">
                <a:hlinkClick r:id="rId5" tooltip="Odor"/>
              </a:rPr>
              <a:t>odor</a:t>
            </a:r>
            <a:r>
              <a:rPr lang="en-US" sz="1000"/>
              <a:t> that is nearly </a:t>
            </a:r>
            <a:r>
              <a:rPr lang="en-US" sz="1000">
                <a:hlinkClick r:id="rId6" tooltip="Soluble"/>
              </a:rPr>
              <a:t>insoluble</a:t>
            </a:r>
            <a:r>
              <a:rPr lang="en-US" sz="1000"/>
              <a:t> in </a:t>
            </a:r>
            <a:r>
              <a:rPr lang="en-US" sz="1000">
                <a:hlinkClick r:id="rId7" tooltip="Water (molecule)"/>
              </a:rPr>
              <a:t>water</a:t>
            </a:r>
            <a:r>
              <a:rPr lang="en-US" sz="1000"/>
              <a:t> but has a good solubility in most </a:t>
            </a:r>
            <a:r>
              <a:rPr lang="en-US" sz="1000">
                <a:hlinkClick r:id="rId8" tooltip="Organic chemistry"/>
              </a:rPr>
              <a:t>organic</a:t>
            </a:r>
            <a:r>
              <a:rPr lang="en-US" sz="1000"/>
              <a:t> </a:t>
            </a:r>
            <a:r>
              <a:rPr lang="en-US" sz="1000">
                <a:hlinkClick r:id="rId9" tooltip="Solvent"/>
              </a:rPr>
              <a:t>solvents</a:t>
            </a:r>
            <a:r>
              <a:rPr lang="en-US" sz="1000"/>
              <a:t>, </a:t>
            </a:r>
            <a:r>
              <a:rPr lang="en-US" sz="1000">
                <a:hlinkClick r:id="rId10" tooltip="Fat"/>
              </a:rPr>
              <a:t>fat</a:t>
            </a:r>
            <a:r>
              <a:rPr lang="en-US" sz="1000"/>
              <a:t>, and </a:t>
            </a:r>
            <a:r>
              <a:rPr lang="en-US" sz="1000">
                <a:hlinkClick r:id="rId11" tooltip="Essential oil"/>
              </a:rPr>
              <a:t>oils</a:t>
            </a:r>
            <a:r>
              <a:rPr lang="en-US" sz="1000"/>
              <a:t>. </a:t>
            </a:r>
          </a:p>
          <a:p>
            <a:endParaRPr lang="en-US" sz="1000"/>
          </a:p>
          <a:p>
            <a:r>
              <a:rPr lang="en-US" sz="1000"/>
              <a:t>DDT was developed as the first of the modern </a:t>
            </a:r>
            <a:r>
              <a:rPr lang="en-US" sz="1000">
                <a:hlinkClick r:id="rId12" tooltip="Insecticide"/>
              </a:rPr>
              <a:t>insecticides</a:t>
            </a:r>
            <a:r>
              <a:rPr lang="en-US" sz="1000"/>
              <a:t> early in </a:t>
            </a:r>
            <a:r>
              <a:rPr lang="en-US" sz="1000">
                <a:hlinkClick r:id="rId13" tooltip="World War II"/>
              </a:rPr>
              <a:t>World War II</a:t>
            </a:r>
            <a:r>
              <a:rPr lang="en-US" sz="1000"/>
              <a:t>. It was initially used with great effect to combat </a:t>
            </a:r>
            <a:r>
              <a:rPr lang="en-US" sz="1000">
                <a:hlinkClick r:id="rId14" tooltip="Mosquito"/>
              </a:rPr>
              <a:t>mosquitoes</a:t>
            </a:r>
            <a:r>
              <a:rPr lang="en-US" sz="1000"/>
              <a:t> spreading </a:t>
            </a:r>
            <a:r>
              <a:rPr lang="en-US" sz="1000">
                <a:hlinkClick r:id="rId15" tooltip="Malaria"/>
              </a:rPr>
              <a:t>malaria</a:t>
            </a:r>
            <a:r>
              <a:rPr lang="en-US" sz="1000"/>
              <a:t>, </a:t>
            </a:r>
            <a:r>
              <a:rPr lang="en-US" sz="1000">
                <a:hlinkClick r:id="rId16" tooltip="Typhus"/>
              </a:rPr>
              <a:t>typhus</a:t>
            </a:r>
            <a:r>
              <a:rPr lang="en-US" sz="1000"/>
              <a:t>, and other </a:t>
            </a:r>
            <a:r>
              <a:rPr lang="en-US" sz="1000">
                <a:hlinkClick r:id="rId17" tooltip="Insect"/>
              </a:rPr>
              <a:t>insect</a:t>
            </a:r>
            <a:r>
              <a:rPr lang="en-US" sz="1000"/>
              <a:t>-borne human diseases among both military and civilian populations. The Swiss chemist </a:t>
            </a:r>
            <a:r>
              <a:rPr lang="en-US" sz="1000">
                <a:hlinkClick r:id="rId18" tooltip="Paul Hermann Müller"/>
              </a:rPr>
              <a:t>Paul Hermann Müller</a:t>
            </a:r>
            <a:r>
              <a:rPr lang="en-US" sz="1000"/>
              <a:t> was awarded the </a:t>
            </a:r>
            <a:r>
              <a:rPr lang="en-US" sz="1000">
                <a:hlinkClick r:id="rId19" tooltip="Nobel Prize in Physiology or Medicine"/>
              </a:rPr>
              <a:t>Nobel Prize in Physiology or Medicine</a:t>
            </a:r>
            <a:r>
              <a:rPr lang="en-US" sz="1000"/>
              <a:t> in </a:t>
            </a:r>
            <a:r>
              <a:rPr lang="en-US" sz="1000">
                <a:hlinkClick r:id="rId20" tooltip="1948"/>
              </a:rPr>
              <a:t>1948</a:t>
            </a:r>
            <a:r>
              <a:rPr lang="en-US" sz="1000"/>
              <a:t> "for his discovery of the high efficiency of DDT as a contact poison against several </a:t>
            </a:r>
            <a:r>
              <a:rPr lang="en-US" sz="1000">
                <a:hlinkClick r:id="rId21" tooltip="Arthropod"/>
              </a:rPr>
              <a:t>arthropods</a:t>
            </a:r>
            <a:r>
              <a:rPr lang="en-US" sz="1000"/>
              <a:t>." </a:t>
            </a:r>
          </a:p>
          <a:p>
            <a:endParaRPr lang="en-US" sz="1000"/>
          </a:p>
          <a:p>
            <a:r>
              <a:rPr lang="en-US" sz="1000"/>
              <a:t>In </a:t>
            </a:r>
            <a:r>
              <a:rPr lang="en-US" sz="1000">
                <a:hlinkClick r:id="rId22" tooltip="1962"/>
              </a:rPr>
              <a:t>1962</a:t>
            </a:r>
            <a:r>
              <a:rPr lang="en-US" sz="1000"/>
              <a:t>, an American activist named </a:t>
            </a:r>
            <a:r>
              <a:rPr lang="en-US" sz="1000">
                <a:hlinkClick r:id="rId23" tooltip="Rachel Carson"/>
              </a:rPr>
              <a:t>Rachel Carson</a:t>
            </a:r>
            <a:r>
              <a:rPr lang="en-US" sz="1000"/>
              <a:t> published the book </a:t>
            </a:r>
            <a:r>
              <a:rPr lang="en-US" sz="1000" i="1">
                <a:hlinkClick r:id="rId24" tooltip="Silent Spring"/>
              </a:rPr>
              <a:t>Silent Spring</a:t>
            </a:r>
            <a:r>
              <a:rPr lang="en-US" sz="1000"/>
              <a:t>, which alleged that DDT caused </a:t>
            </a:r>
            <a:r>
              <a:rPr lang="en-US" sz="1000">
                <a:hlinkClick r:id="rId25" tooltip="Cancer"/>
              </a:rPr>
              <a:t>cancer</a:t>
            </a:r>
            <a:r>
              <a:rPr lang="en-US" sz="1000"/>
              <a:t> and harmed bird reproduction by thinning egg shells. The book resulted in a large public outcry which eventually led to the pesticide being banned for agricultural use in the USA, and was one of the signature events in the birth of the </a:t>
            </a:r>
            <a:r>
              <a:rPr lang="en-US" sz="1000">
                <a:hlinkClick r:id="rId26" tooltip="Environmentalism"/>
              </a:rPr>
              <a:t>environmental movement</a:t>
            </a:r>
            <a:r>
              <a:rPr lang="en-US" sz="1000"/>
              <a:t>. It was subsequently banned for agricultural use in many countries in the 1970s due to its negative environmental impact. </a:t>
            </a:r>
          </a:p>
          <a:p>
            <a:endParaRPr lang="en-US" sz="1000"/>
          </a:p>
          <a:p>
            <a:r>
              <a:rPr lang="en-US" sz="1000"/>
              <a:t>DDT and its metabolic products accumulate through the food chain, with </a:t>
            </a:r>
            <a:r>
              <a:rPr lang="en-US" sz="1000">
                <a:hlinkClick r:id="rId27" tooltip="Apex predator"/>
              </a:rPr>
              <a:t>apex predators</a:t>
            </a:r>
            <a:r>
              <a:rPr lang="en-US" sz="1000"/>
              <a:t> such as raptors having a higher concentration of the chemicals than other animals sharing the same environment. In particular, DDT has been cited as a major reason for the decline of the </a:t>
            </a:r>
            <a:r>
              <a:rPr lang="en-US" sz="1000">
                <a:hlinkClick r:id="rId28" tooltip="Bald eagle"/>
              </a:rPr>
              <a:t>bald eagle</a:t>
            </a:r>
            <a:r>
              <a:rPr lang="en-US" sz="1000"/>
              <a:t> in the 1950s and 1960s. In general, however, DDT in small quantities has very little effect on birds; its primary metabolite, DDE, has a much greater impact. DDT and DDE have had little impact on some birds which are not apex predators, like the chicken.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A2535D-E56B-4E98-B99E-9EA19E94C012}" type="slidenum">
              <a:rPr lang="en-US"/>
              <a:pPr/>
              <a:t>61</a:t>
            </a:fld>
            <a:endParaRPr 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t>Alaska paid over $100,000 in bounties for 115,000 bald eagles between 1917 and 1942.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E0AD9F-07DC-4877-95E5-852D37677843}" type="slidenum">
              <a:rPr lang="en-US"/>
              <a:pPr/>
              <a:t>62</a:t>
            </a:fld>
            <a:endParaRPr 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pPr>
              <a:lnSpc>
                <a:spcPct val="90000"/>
              </a:lnSpc>
            </a:pPr>
            <a:r>
              <a:rPr lang="en-US"/>
              <a:t>Lake Okeechobee (Figure 1) and its tributaries have been the catch basins of agricultural runoff containing pesticides and animal wastes (</a:t>
            </a:r>
            <a:r>
              <a:rPr lang="en-US" i="1"/>
              <a:t>29,30</a:t>
            </a:r>
            <a:r>
              <a:rPr lang="en-US"/>
              <a:t>). Historically, Moonshine Bay, our intermediate site on Lake Okeechobee, has shown detectable sediment levels of DDE (1.2 µg/kg) and dichlorodiphenyldichloroethane (DDD; 2.4 µg/kg) that are lower than those reported for the Belle Glade area on the south shore of Lake Okeechobee and WCA 3A in the northern Everglades (</a:t>
            </a:r>
            <a:r>
              <a:rPr lang="en-US" i="1"/>
              <a:t>30</a:t>
            </a:r>
            <a:r>
              <a:rPr lang="en-US"/>
              <a:t>). More recent sampling at the mouth of Fish Eating Creek (located near Moonshine Bay) has shown DDD and DDE to be nondetectable in sediments (</a:t>
            </a:r>
            <a:r>
              <a:rPr lang="en-US" i="1"/>
              <a:t>31,32</a:t>
            </a:r>
            <a:r>
              <a:rPr lang="en-US"/>
              <a:t>). The south end of the lake (Belle Glade area) has three islands, Kreamer Island, Torry Island, and Rita Island. Torry and Rita Islands have had documented organochlorine levels (DDT, DDD, DDE) ranging from 2,200 to 110,000 µg/kg sediment (</a:t>
            </a:r>
            <a:r>
              <a:rPr lang="en-US" i="1"/>
              <a:t>30</a:t>
            </a:r>
            <a:r>
              <a:rPr lang="en-US"/>
              <a:t>). This is not surprising due to the agricultural activities (muck farming) that historically occurred on these islands. More recent reports show that sediment samples collected from the south end of the lake contain detectable levels of DDD (ranging from near detection limits to 24 µg/kg) and DDE (7.4-47 µg/kg) (</a:t>
            </a:r>
            <a:r>
              <a:rPr lang="en-US" i="1"/>
              <a:t>31,32</a:t>
            </a:r>
            <a:r>
              <a:rPr lang="en-US"/>
              <a:t>). WCA 3A has had reported sediment levels of DDE ranging from 3.8 to 150 µg/kg and DDD ranging from 0.1 to 62 µg/kg (</a:t>
            </a:r>
            <a:r>
              <a:rPr lang="en-US" i="1"/>
              <a:t>30</a:t>
            </a:r>
            <a:r>
              <a:rPr lang="en-US"/>
              <a:t>). Chlordane, DDT, dieldrin, and endrin were all reported at levels &lt; 0.1 µg/kg (</a:t>
            </a:r>
            <a:r>
              <a:rPr lang="en-US" i="1"/>
              <a:t>30</a:t>
            </a:r>
            <a:r>
              <a:rPr lang="en-US"/>
              <a:t>). More recent sampling in and around WCA 3A has shown DDD levels at or slightly above the minimum detection limit, whereas DDE levels range from slightly above the minimum detection limit to 21 µg/kg sediment (</a:t>
            </a:r>
            <a:r>
              <a:rPr lang="en-US" i="1"/>
              <a:t>31,32</a:t>
            </a:r>
            <a:r>
              <a:rPr lang="en-US"/>
              <a:t>). Altered circulating testosterone concentrations have recently been detected in juvenile alligators from Lake Okeechobee (</a:t>
            </a:r>
            <a:r>
              <a:rPr lang="en-US" i="1"/>
              <a:t>21,33</a:t>
            </a:r>
            <a:r>
              <a:rPr lang="en-US"/>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3AB1E-28FA-4AC9-88D4-C167FA91E56F}" type="slidenum">
              <a:rPr lang="en-US"/>
              <a:pPr/>
              <a:t>65</a:t>
            </a:fld>
            <a:endParaRPr 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t>In the late 1970s, scientists considered Lake Apopka a prime place to harvest eggs and hatchlings, and they began collecting there to see how baby alligators would fare in captivity. In 1980 and 1981, Woodward says, the scientists counted populations of 1,200 to 2,000 alligators in a single night on the lake. By the late 1980s, they found 150 a night. "We hadn't seen such a population crash," says Woodward, who continues to monitor the population. There was nothing quite like it elsewhere, even on lakes with comparable agricultural runoff, adds Guillette. In the years just after the 1980 chemical spill, the number of hatchlings dramatically dropped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5803C5-B62A-4A6F-9080-E95887594D25}" type="slidenum">
              <a:rPr lang="en-US"/>
              <a:pPr/>
              <a:t>66</a:t>
            </a:fld>
            <a:endParaRPr lang="en-US"/>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a:t>Guillette wondered if pollution could be causing the strange defects he found at Lake Apopka. In 1980, Lake Apopka had been the site of a severe chemical spill that left it one of Florida's most polluted lakes. A waste pond at the Tower Chemical Company overflowed, spilling large amounts of the pesticides DDT and dicofol into the lake. Soon afterward, 90% of Apopka's alligators disappeared. Tissue samples from the remaining alligators showed high levels of p,p'-DDE, a breakdown product of DDT, along with a host of other contaminants. p,p'-DDE was the most common contaminant in the alligators' eggs. In addition, Apopka suffered chemical runoff from agricultural areas around the lake, and from a nearby sewage treatment plant. Could this be the difference between Lake Apopka and Lake Woodruff? Could a spill that took place over a decade earlier still be hurting the alligators of Lake Apopka? </a:t>
            </a:r>
          </a:p>
          <a:p>
            <a:r>
              <a:rPr lang="en-US"/>
              <a:t>Guillette still remembers when the pieces of this puzzle fell into place. It happened when a colleague told Guillette what he had learned at a recent meeting organized by Theo Colborn. Environmental contaminants, the colleague said, could act like hormones. For example, p,p'-DDE, the major contaminant in Lake Apopka, was known to block the action of testosterone. Suddenly, what Guillette was seeing in Lake Apopka made sense; chemicals were disrupting hormones in these animals.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203423-C6FF-4D56-810B-E6618CB04702}" type="slidenum">
              <a:rPr lang="en-US"/>
              <a:pPr/>
              <a:t>80</a:t>
            </a:fld>
            <a:endParaRPr lang="en-US"/>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Here's a range.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70D98F4-EAE1-4B4D-BBDC-8864402BB8DF}" type="slidenum">
              <a:rPr lang="en-US"/>
              <a:pPr/>
              <a:t>4</a:t>
            </a:fld>
            <a:endParaRPr lang="en-US"/>
          </a:p>
        </p:txBody>
      </p:sp>
      <p:sp>
        <p:nvSpPr>
          <p:cNvPr id="2631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9773DE65-9D5F-44F5-9C89-1EEA2A69880B}" type="slidenum">
              <a:rPr lang="en-US" sz="1200"/>
              <a:pPr algn="r" eaLnBrk="1" hangingPunct="1"/>
              <a:t>4</a:t>
            </a:fld>
            <a:endParaRPr lang="en-US" sz="1200"/>
          </a:p>
        </p:txBody>
      </p:sp>
      <p:sp>
        <p:nvSpPr>
          <p:cNvPr id="263171" name="Rectangle 2"/>
          <p:cNvSpPr>
            <a:spLocks noRot="1" noChangeArrowheads="1" noTextEdit="1"/>
          </p:cNvSpPr>
          <p:nvPr>
            <p:ph type="sldImg"/>
          </p:nvPr>
        </p:nvSpPr>
        <p:spPr>
          <a:ln/>
        </p:spPr>
      </p:sp>
      <p:sp>
        <p:nvSpPr>
          <p:cNvPr id="263172" name="Rectangle 3"/>
          <p:cNvSpPr>
            <a:spLocks noGrp="1" noChangeArrowheads="1"/>
          </p:cNvSpPr>
          <p:nvPr>
            <p:ph type="body" idx="1"/>
          </p:nvPr>
        </p:nvSpPr>
        <p:spPr/>
        <p:txBody>
          <a:bodyPr/>
          <a:lstStyle/>
          <a:p>
            <a:r>
              <a:rPr lang="en-US"/>
              <a:t>These continental to global scale occurrences of mercury contamination cannot be linked to individual emissions of mercury, but instead are due to widespread air pollution. When scientists measure mercury levels in air and surface water, however, the observed levels are extraordinarily low. The droplet of mercury shown in this slide is about 1 gram; the same amount that is in a standard mercury thermometer and the total amount that is deposited annually on a lake in northern Wisconsin with a surface area of 27 acres.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C52CC9B-6E76-4F3D-A657-A4F8A7E5460F}" type="slidenum">
              <a:rPr lang="en-US"/>
              <a:pPr/>
              <a:t>5</a:t>
            </a:fld>
            <a:endParaRPr lang="en-US"/>
          </a:p>
        </p:txBody>
      </p:sp>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p:txBody>
          <a:bodyPr/>
          <a:lstStyle/>
          <a:p>
            <a:r>
              <a:rPr lang="en-US"/>
              <a:t>When scientists measure mercury levels in air and surface water, however, the observed levels are extraordinarily low. The droplet of mercury shown in this slide is about 1 gram; the same amount that is in a standard mercury thermometer and the total amount that is deposited annually on a lake in northern Wisconsin with a surface area of 27 acres. </a:t>
            </a:r>
          </a:p>
        </p:txBody>
      </p:sp>
      <p:sp>
        <p:nvSpPr>
          <p:cNvPr id="2652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BAA721C-8016-49CD-95E8-E3D50E823F40}" type="slidenum">
              <a:rPr lang="en-US" sz="1200"/>
              <a:pPr algn="r" eaLnBrk="1" hangingPunct="1"/>
              <a:t>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that soil and sediment</a:t>
            </a:r>
            <a:r>
              <a:rPr lang="en-US" baseline="0" dirty="0" smtClean="0"/>
              <a:t> particles can possess a negative electrical charge and are therefore attractive to positively charged mercury, effectively removing them from solution, but still subject to transport by sediments in rivers and streams.</a:t>
            </a:r>
            <a:endParaRPr lang="en-US" dirty="0"/>
          </a:p>
        </p:txBody>
      </p:sp>
      <p:sp>
        <p:nvSpPr>
          <p:cNvPr id="4" name="Slide Number Placeholder 3"/>
          <p:cNvSpPr>
            <a:spLocks noGrp="1"/>
          </p:cNvSpPr>
          <p:nvPr>
            <p:ph type="sldNum" sz="quarter" idx="10"/>
          </p:nvPr>
        </p:nvSpPr>
        <p:spPr/>
        <p:txBody>
          <a:bodyPr/>
          <a:lstStyle/>
          <a:p>
            <a:fld id="{1F21D816-BDE9-4437-BDA8-54386109BED4}"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D19DEC3-F5C4-4734-B4EE-C6C9EE4FDD4A}" type="slidenum">
              <a:rPr lang="en-US"/>
              <a:pPr/>
              <a:t>10</a:t>
            </a:fld>
            <a:endParaRPr lang="en-US"/>
          </a:p>
        </p:txBody>
      </p:sp>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p:txBody>
          <a:bodyPr/>
          <a:lstStyle/>
          <a:p>
            <a:endParaRPr lang="en-US"/>
          </a:p>
        </p:txBody>
      </p:sp>
      <p:sp>
        <p:nvSpPr>
          <p:cNvPr id="1740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34BC2B26-A118-4FED-9EEE-851DC29E5C80}" type="slidenum">
              <a:rPr lang="en-US" sz="1200"/>
              <a:pPr algn="r" eaLnBrk="1" hangingPunct="1"/>
              <a:t>10</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A2F3275-A23A-4A9E-992D-8988F8F0AF22}" type="slidenum">
              <a:rPr lang="en-US"/>
              <a:pPr/>
              <a:t>12</a:t>
            </a:fld>
            <a:endParaRPr lang="en-US"/>
          </a:p>
        </p:txBody>
      </p:sp>
      <p:sp>
        <p:nvSpPr>
          <p:cNvPr id="1771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8EF2943E-D6AB-42BF-8BC8-26287ADB8E48}" type="slidenum">
              <a:rPr lang="en-US" sz="1200"/>
              <a:pPr algn="r" eaLnBrk="1" hangingPunct="1"/>
              <a:t>12</a:t>
            </a:fld>
            <a:endParaRPr lang="en-US" sz="1200"/>
          </a:p>
        </p:txBody>
      </p:sp>
      <p:sp>
        <p:nvSpPr>
          <p:cNvPr id="177155" name="Rectangle 2"/>
          <p:cNvSpPr>
            <a:spLocks noRot="1" noChangeArrowheads="1" noTextEdit="1"/>
          </p:cNvSpPr>
          <p:nvPr>
            <p:ph type="sldImg"/>
          </p:nvPr>
        </p:nvSpPr>
        <p:spPr>
          <a:ln/>
        </p:spPr>
      </p:sp>
      <p:sp>
        <p:nvSpPr>
          <p:cNvPr id="177156" name="Rectangle 3"/>
          <p:cNvSpPr>
            <a:spLocks noGrp="1" noChangeArrowheads="1"/>
          </p:cNvSpPr>
          <p:nvPr>
            <p:ph type="body" idx="1"/>
          </p:nvPr>
        </p:nvSpPr>
        <p:spPr/>
        <p:txBody>
          <a:bodyPr/>
          <a:lstStyle/>
          <a:p>
            <a:r>
              <a:rPr lang="en-US"/>
              <a:t>particularly </a:t>
            </a:r>
            <a:r>
              <a:rPr lang="en-US">
                <a:hlinkClick r:id="rId3" tooltip="Coal"/>
              </a:rPr>
              <a:t>coal</a:t>
            </a:r>
            <a:r>
              <a:rPr lang="en-US"/>
              <a:t>. Although </a:t>
            </a:r>
            <a:r>
              <a:rPr lang="en-US">
                <a:hlinkClick r:id="rId4" tooltip="Inorganic compounds"/>
              </a:rPr>
              <a:t>inorganic</a:t>
            </a:r>
            <a:r>
              <a:rPr lang="en-US"/>
              <a:t> mercury is only a trace constituent of such fuels, their large scale combustion in the </a:t>
            </a:r>
            <a:r>
              <a:rPr lang="en-US">
                <a:hlinkClick r:id="rId5" tooltip="United States"/>
              </a:rPr>
              <a:t>United States</a:t>
            </a:r>
            <a:r>
              <a:rPr lang="en-US"/>
              <a:t> alone results in release of some 48 </a:t>
            </a:r>
            <a:r>
              <a:rPr lang="en-US">
                <a:hlinkClick r:id="rId6" tooltip="Ton"/>
              </a:rPr>
              <a:t>tons</a:t>
            </a:r>
            <a:r>
              <a:rPr lang="en-US"/>
              <a:t> of elemental mercury to the </a:t>
            </a:r>
            <a:r>
              <a:rPr lang="en-US">
                <a:hlinkClick r:id="rId7" tooltip="Earth's atmosphere"/>
              </a:rPr>
              <a:t>atmosphere</a:t>
            </a:r>
            <a:r>
              <a:rPr lang="en-US"/>
              <a:t> each year. About 3 times as much additional inorganic mercury is contributed by natural sources such as </a:t>
            </a:r>
            <a:r>
              <a:rPr lang="en-US">
                <a:hlinkClick r:id="rId8" tooltip="Volcano"/>
              </a:rPr>
              <a:t>volcanoes</a:t>
            </a:r>
            <a:r>
              <a:rPr lang="en-US"/>
              <a:t>, </a:t>
            </a:r>
            <a:r>
              <a:rPr lang="en-US">
                <a:hlinkClick r:id="rId9" tooltip="Wildfire"/>
              </a:rPr>
              <a:t>forest fires</a:t>
            </a:r>
            <a:r>
              <a:rPr lang="en-US"/>
              <a:t> and </a:t>
            </a:r>
            <a:r>
              <a:rPr lang="en-US">
                <a:hlinkClick r:id="rId10" tooltip="Weathering"/>
              </a:rPr>
              <a:t>weathering</a:t>
            </a:r>
            <a:r>
              <a:rPr lang="en-US"/>
              <a:t> of mercury-bearing </a:t>
            </a:r>
            <a:r>
              <a:rPr lang="en-US">
                <a:hlinkClick r:id="rId11" tooltip="Rock (geology)"/>
              </a:rPr>
              <a:t>rocks</a:t>
            </a:r>
            <a:r>
              <a:rPr lang="en-US"/>
              <a:t>.</a:t>
            </a:r>
            <a:r>
              <a:rPr lang="en-US">
                <a:hlinkClick r:id="" action="ppaction://noaction"/>
              </a:rPr>
              <a:t>[3]</a:t>
            </a:r>
            <a:r>
              <a:rPr 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817535C-A9F7-42B0-A408-72ADE4994BE5}" type="slidenum">
              <a:rPr lang="en-US"/>
              <a:pPr/>
              <a:t>13</a:t>
            </a:fld>
            <a:endParaRPr lang="en-US"/>
          </a:p>
        </p:txBody>
      </p:sp>
      <p:sp>
        <p:nvSpPr>
          <p:cNvPr id="1792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0CC95837-0740-46C2-9886-B52E960D6491}" type="slidenum">
              <a:rPr lang="en-US" sz="1200"/>
              <a:pPr algn="r" eaLnBrk="1" hangingPunct="1"/>
              <a:t>13</a:t>
            </a:fld>
            <a:endParaRPr lang="en-US" sz="1200"/>
          </a:p>
        </p:txBody>
      </p:sp>
      <p:sp>
        <p:nvSpPr>
          <p:cNvPr id="179203" name="Rectangle 2"/>
          <p:cNvSpPr>
            <a:spLocks noRot="1" noChangeArrowheads="1" noTextEdit="1"/>
          </p:cNvSpPr>
          <p:nvPr>
            <p:ph type="sldImg"/>
          </p:nvPr>
        </p:nvSpPr>
        <p:spPr>
          <a:ln/>
        </p:spPr>
      </p:sp>
      <p:sp>
        <p:nvSpPr>
          <p:cNvPr id="179204" name="Rectangle 3"/>
          <p:cNvSpPr>
            <a:spLocks noGrp="1" noChangeArrowheads="1"/>
          </p:cNvSpPr>
          <p:nvPr>
            <p:ph type="body" idx="1"/>
          </p:nvPr>
        </p:nvSpPr>
        <p:spPr/>
        <p:txBody>
          <a:bodyPr/>
          <a:lstStyle/>
          <a:p>
            <a:r>
              <a:rPr lang="en-US"/>
              <a:t>Sulfate occurs widely in seawater, sediment, or water rich in decaying organic material The exact mechanisms by which mercury enters the food chain remain largely unknown and may vary among ecosystems. Certain bacteria play an important early role. Bacteria that process sulfate (SO4=) in the environment take up mercury in its inorganic form and convert it to methylmercury through metabolic processes. The conversion of inorganic mercury to methylmercury is important because its toxicity is greater and because organisms require considerably longer to eliminate methylmercury.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2B3F741-A896-4CD9-805B-9AFAD4CEA324}" type="slidenum">
              <a:rPr lang="en-US"/>
              <a:pPr/>
              <a:t>14</a:t>
            </a:fld>
            <a:endParaRPr lang="en-US"/>
          </a:p>
        </p:txBody>
      </p:sp>
      <p:sp>
        <p:nvSpPr>
          <p:cNvPr id="1812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9BFE094C-BB06-4903-8734-6E096B33ED87}" type="slidenum">
              <a:rPr lang="en-US" sz="1200"/>
              <a:pPr algn="r" eaLnBrk="1" hangingPunct="1"/>
              <a:t>14</a:t>
            </a:fld>
            <a:endParaRPr lang="en-US" sz="1200"/>
          </a:p>
        </p:txBody>
      </p:sp>
      <p:sp>
        <p:nvSpPr>
          <p:cNvPr id="181251" name="Rectangle 2"/>
          <p:cNvSpPr>
            <a:spLocks noRot="1" noChangeArrowheads="1" noTextEdit="1"/>
          </p:cNvSpPr>
          <p:nvPr>
            <p:ph type="sldImg"/>
          </p:nvPr>
        </p:nvSpPr>
        <p:spPr>
          <a:ln/>
        </p:spPr>
      </p:sp>
      <p:sp>
        <p:nvSpPr>
          <p:cNvPr id="181252" name="Rectangle 3"/>
          <p:cNvSpPr>
            <a:spLocks noGrp="1" noChangeArrowheads="1"/>
          </p:cNvSpPr>
          <p:nvPr>
            <p:ph type="body" idx="1"/>
          </p:nvPr>
        </p:nvSpPr>
        <p:spPr/>
        <p:txBody>
          <a:bodyPr/>
          <a:lstStyle/>
          <a:p>
            <a:r>
              <a:rPr lang="en-US"/>
              <a:t>the State of Florida has issued human health advisories that ban or restrict consumption of freshwater fishes from over 2 million acres of the Everglades and Big Cypress Swamp. Although Hg contamination has been detected at levels of concern in largemouth bass throughout the State (Lange et al. 1993), maximum concentrations found in Everglades largemouth bass (4.4 mg/kg)</a:t>
            </a:r>
          </a:p>
          <a:p>
            <a:r>
              <a:rPr lang="en-US"/>
              <a:t>and bowfin (&gt;7 mg/kg) are the highest Hg contaminant levels thus far reported from Florida waters.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4514" name="Group 2"/>
          <p:cNvGrpSpPr>
            <a:grpSpLocks/>
          </p:cNvGrpSpPr>
          <p:nvPr/>
        </p:nvGrpSpPr>
        <p:grpSpPr bwMode="auto">
          <a:xfrm>
            <a:off x="0" y="0"/>
            <a:ext cx="9144000" cy="6856413"/>
            <a:chOff x="0" y="0"/>
            <a:chExt cx="5760" cy="4319"/>
          </a:xfrm>
        </p:grpSpPr>
        <p:sp>
          <p:nvSpPr>
            <p:cNvPr id="6451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6451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6451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6451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6451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6452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6452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6452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6452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6452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6452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6452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6452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6452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6452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6453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6453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6453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6453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6453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6453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6453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6453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6453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6453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6454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6454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6454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6454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6454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6454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6454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6454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6454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6454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6455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64551" name="Group 39"/>
            <p:cNvGrpSpPr>
              <a:grpSpLocks/>
            </p:cNvGrpSpPr>
            <p:nvPr userDrawn="1"/>
          </p:nvGrpSpPr>
          <p:grpSpPr bwMode="auto">
            <a:xfrm>
              <a:off x="0" y="1632"/>
              <a:ext cx="5758" cy="1858"/>
              <a:chOff x="0" y="1632"/>
              <a:chExt cx="5758" cy="1858"/>
            </a:xfrm>
          </p:grpSpPr>
          <p:sp>
            <p:nvSpPr>
              <p:cNvPr id="6455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6455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64554"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6455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64556" name="Rectangle 44"/>
          <p:cNvSpPr>
            <a:spLocks noGrp="1" noChangeArrowheads="1"/>
          </p:cNvSpPr>
          <p:nvPr>
            <p:ph type="dt" sz="quarter" idx="2"/>
          </p:nvPr>
        </p:nvSpPr>
        <p:spPr/>
        <p:txBody>
          <a:bodyPr/>
          <a:lstStyle>
            <a:lvl1pPr>
              <a:defRPr/>
            </a:lvl1pPr>
          </a:lstStyle>
          <a:p>
            <a:endParaRPr lang="en-US"/>
          </a:p>
        </p:txBody>
      </p:sp>
      <p:sp>
        <p:nvSpPr>
          <p:cNvPr id="64557" name="Rectangle 45"/>
          <p:cNvSpPr>
            <a:spLocks noGrp="1" noChangeArrowheads="1"/>
          </p:cNvSpPr>
          <p:nvPr>
            <p:ph type="ftr" sz="quarter" idx="3"/>
          </p:nvPr>
        </p:nvSpPr>
        <p:spPr/>
        <p:txBody>
          <a:bodyPr/>
          <a:lstStyle>
            <a:lvl1pPr>
              <a:defRPr/>
            </a:lvl1pPr>
          </a:lstStyle>
          <a:p>
            <a:endParaRPr lang="en-US"/>
          </a:p>
        </p:txBody>
      </p:sp>
      <p:sp>
        <p:nvSpPr>
          <p:cNvPr id="64558" name="Rectangle 46"/>
          <p:cNvSpPr>
            <a:spLocks noGrp="1" noChangeArrowheads="1"/>
          </p:cNvSpPr>
          <p:nvPr>
            <p:ph type="sldNum" sz="quarter" idx="4"/>
          </p:nvPr>
        </p:nvSpPr>
        <p:spPr/>
        <p:txBody>
          <a:bodyPr/>
          <a:lstStyle>
            <a:lvl1pPr>
              <a:defRPr/>
            </a:lvl1pPr>
          </a:lstStyle>
          <a:p>
            <a:fld id="{F6DCB43C-B057-4074-A840-CFF86932628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76A9F0-931F-4492-9F31-ED5E0C105D6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37AEF2-F79F-48F3-961C-E60773A8BE3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EF5E8C-5A22-4F61-9279-5D420A4CC9F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4CAAB0-09BA-4E76-8BD2-F9E3CE435BA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EBE5D2-D898-4DBD-A5FE-7F531237CC5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0994B48-89D2-4C0B-A997-808BD5377E2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E992557-FBED-49AA-8D04-8266668422E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9F56577-732D-4F80-9CB8-5B1D53B2144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FD34F3-272A-4FCA-907E-E6E49D936AC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07842A-C971-4C09-B67F-C30D6B4488E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63490" name="Group 2"/>
          <p:cNvGrpSpPr>
            <a:grpSpLocks/>
          </p:cNvGrpSpPr>
          <p:nvPr/>
        </p:nvGrpSpPr>
        <p:grpSpPr bwMode="auto">
          <a:xfrm>
            <a:off x="0" y="0"/>
            <a:ext cx="9144000" cy="6856413"/>
            <a:chOff x="0" y="0"/>
            <a:chExt cx="5760" cy="4319"/>
          </a:xfrm>
        </p:grpSpPr>
        <p:sp>
          <p:nvSpPr>
            <p:cNvPr id="6349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6349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6349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6349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6349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6349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6349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6349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6349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6350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6350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6350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6350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6350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6350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6350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6350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6350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6350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6351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6351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6351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6351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6351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6351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6351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6351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6351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6351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6352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6352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6352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6352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6352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6352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6352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63527" name="Group 39"/>
            <p:cNvGrpSpPr>
              <a:grpSpLocks/>
            </p:cNvGrpSpPr>
            <p:nvPr userDrawn="1"/>
          </p:nvGrpSpPr>
          <p:grpSpPr bwMode="auto">
            <a:xfrm>
              <a:off x="0" y="1632"/>
              <a:ext cx="5758" cy="1858"/>
              <a:chOff x="0" y="1632"/>
              <a:chExt cx="5758" cy="1858"/>
            </a:xfrm>
          </p:grpSpPr>
          <p:sp>
            <p:nvSpPr>
              <p:cNvPr id="6352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6352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6353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353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532"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63533"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63534"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6973D409-FC91-40F3-9683-745D1CF8420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mercuryfacts.org/fSafeFish.cfm" TargetMode="External"/><Relationship Id="rId2" Type="http://schemas.openxmlformats.org/officeDocument/2006/relationships/hyperlink" Target="http://www.edf.org/page.cfm?tagID=17694"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Image:041124_yushchenko_200.jp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oleObject" Target="../embeddings/oleObject1.bin"/><Relationship Id="rId7"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2.jpeg"/><Relationship Id="rId5" Type="http://schemas.openxmlformats.org/officeDocument/2006/relationships/oleObject" Target="../embeddings/oleObject3.bin"/><Relationship Id="rId10" Type="http://schemas.openxmlformats.org/officeDocument/2006/relationships/image" Target="../media/image45.jpeg"/><Relationship Id="rId4" Type="http://schemas.openxmlformats.org/officeDocument/2006/relationships/oleObject" Target="../embeddings/oleObject2.bin"/><Relationship Id="rId9" Type="http://schemas.openxmlformats.org/officeDocument/2006/relationships/image" Target="../media/image22.jpeg"/></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57.jpeg"/><Relationship Id="rId4" Type="http://schemas.openxmlformats.org/officeDocument/2006/relationships/image" Target="../media/image56.jpeg"/></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5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rds.yahoo.com/_ylt=A0WTb_zsQPlHgGUA_aiJzbkF;_ylu=X3oDMTBxOWs3YWFrBHBvcwM3NgRzZWMDc3IEdnRpZANJOTk5Xzcz/SIG=1jc2e7hhr/EXP=1207603820/**http%3A/images.search.yahoo.com/images/view%3Fback=http%253A%252F%252Fimages.search.yahoo.com%252Fsearch%252Fimages%253Fp%253Dsunlight%252Bwater%2526ni%253D20%2526ei%253DUTF-8%2526fr%253Dyfp-t-501%2526xargs%253D0%2526pstart%253D1%2526b%253D61%26w=500%26h=375%26imgurl=static.flickr.com%252F23%252F24344485_f5350fe188.jpg%26rurl=http%253A%252F%252Fwww.flickr.com%252Fphotos%252Ftamjpn%252F24344485%252F%26size=38.7kB%26name=stars%20on%20the%20water%26p=sunlight%20water%26type=JPG%26oid=f9afd28d531a1372%26fusr=tamjpn%26tit=stars%20on%20the%20water%26hurl=http%3A/www.flickr.com/photos/tamjpn/%26no=76&amp;tt=50114" TargetMode="External"/><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hyperlink" Target="http://rds.yahoo.com/_ylt=A0WTbx5MQflH6sYA3ciJzbkF;_ylu=X3oDMTBwbDcydDVmBHBvcwM2BHNlYwNzcgR2dGlkA0k5OTlfNzM-/SIG=1jamuu8cv/EXP=1207603916/**http%3A/images.search.yahoo.com/images/view%3Fback=http%253A%252F%252Fimages.search.yahoo.com%252Fsearch%252Fimages%253Fp%253Dsunlight%252Bwater%2526ni%253D20%2526ei%253DUTF-8%2526fr%253Dyfp-t-501%2526xargs%253D0%2526pstart%253D1%2526b%253D1%26w=351%26h=500%26imgurl=static.flickr.com%252F2334%252F2124485643_9639711e81.jpg%26rurl=http%253A%252F%252Fwww.flickr.com%252Fphotos%252F71072016%2540N00%252F2124485643%252F%26size=113.8kB%26name=Sunlight%26p=sunlight%20water%26type=JPG%26oid=e624d3658a1c751c%26fusr=Harald%20-%20HK%26tit=Sunlight%26hurl=http%3A/www.flickr.com/photos/71072016@N00/%26no=6&amp;tt=50114"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5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w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video.google.com/videosearch?q=fluorescent+bulb+smash&amp;hl=en&amp;emb=0&amp;aq=1&amp;oq=fluorescent+bul#q=fluorescent+bulb+smash&amp;hl=en&amp;emb=0&amp;aq=1&amp;oq=fluorescent+bul&amp;qvid=fluorescent+bulb+smash&amp;vid=-2116643813822744127" TargetMode="External"/><Relationship Id="rId2" Type="http://schemas.openxmlformats.org/officeDocument/2006/relationships/hyperlink" Target="http://video.google.com/videosearch?q=fluorescent+bulb+smash&amp;hl=en&amp;emb=0&amp;aq=1&amp;oq=fluorescent+bulb#q=fluorescent+bulb+smash&amp;hl=en&amp;emb=0&amp;aq=1&amp;oq=fluorescent+bulb&amp;qvid=fluorescent+bulb+smash&amp;vid=-2116643813822744127"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76.jpeg"/><Relationship Id="rId4" Type="http://schemas.openxmlformats.org/officeDocument/2006/relationships/hyperlink" Target="http://en.wikipedia.org/wiki/Image:Rachel-Carson.jp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6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38.png"/><Relationship Id="rId4" Type="http://schemas.openxmlformats.org/officeDocument/2006/relationships/image" Target="../media/image48.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en.wikipedia.org/wiki/File:Chlorpyrifos.pn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hyperlink" Target="http://en.wikipedia.org/wiki/File:Diazinon-2D-skeletal.png" TargetMode="External"/><Relationship Id="rId4" Type="http://schemas.openxmlformats.org/officeDocument/2006/relationships/image" Target="../media/image88.png"/></Relationships>
</file>

<file path=ppt/slides/_rels/slide8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Rectangle 6"/>
          <p:cNvSpPr>
            <a:spLocks noChangeArrowheads="1"/>
          </p:cNvSpPr>
          <p:nvPr/>
        </p:nvSpPr>
        <p:spPr bwMode="auto">
          <a:xfrm>
            <a:off x="1524000" y="2133600"/>
            <a:ext cx="6468437" cy="1569660"/>
          </a:xfrm>
          <a:prstGeom prst="rect">
            <a:avLst/>
          </a:prstGeom>
          <a:noFill/>
          <a:ln w="9525">
            <a:noFill/>
            <a:miter lim="800000"/>
            <a:headEnd/>
            <a:tailEnd/>
          </a:ln>
          <a:effectLst/>
        </p:spPr>
        <p:txBody>
          <a:bodyPr wrap="none">
            <a:spAutoFit/>
          </a:bodyPr>
          <a:lstStyle/>
          <a:p>
            <a:pPr algn="ctr"/>
            <a:r>
              <a:rPr lang="en-US" sz="3200" b="1" dirty="0"/>
              <a:t>Chemical </a:t>
            </a:r>
            <a:r>
              <a:rPr lang="en-US" sz="3200" b="1" dirty="0" smtClean="0"/>
              <a:t>Pollutants</a:t>
            </a:r>
          </a:p>
          <a:p>
            <a:pPr algn="ctr"/>
            <a:endParaRPr lang="en-US" sz="3200" b="1" dirty="0"/>
          </a:p>
          <a:p>
            <a:pPr algn="ctr"/>
            <a:r>
              <a:rPr lang="en-US" sz="3200" b="1" dirty="0" smtClean="0"/>
              <a:t>Mercury and Synthetic Organics</a:t>
            </a:r>
            <a:endParaRPr lang="en-US"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ChangeArrowheads="1"/>
          </p:cNvSpPr>
          <p:nvPr/>
        </p:nvSpPr>
        <p:spPr bwMode="auto">
          <a:xfrm>
            <a:off x="1212850" y="2892425"/>
            <a:ext cx="6289675" cy="635000"/>
          </a:xfrm>
          <a:prstGeom prst="rect">
            <a:avLst/>
          </a:prstGeom>
          <a:solidFill>
            <a:schemeClr val="accent1"/>
          </a:solidFill>
          <a:ln w="0" algn="ctr">
            <a:noFill/>
            <a:round/>
            <a:headEnd/>
            <a:tailEnd/>
          </a:ln>
        </p:spPr>
        <p:txBody>
          <a:bodyPr/>
          <a:lstStyle/>
          <a:p>
            <a:endParaRPr lang="en-US" sz="2800"/>
          </a:p>
        </p:txBody>
      </p:sp>
      <p:sp>
        <p:nvSpPr>
          <p:cNvPr id="173059" name="Rectangle 4"/>
          <p:cNvSpPr>
            <a:spLocks noChangeArrowheads="1"/>
          </p:cNvSpPr>
          <p:nvPr/>
        </p:nvSpPr>
        <p:spPr bwMode="auto">
          <a:xfrm>
            <a:off x="1698625" y="3287713"/>
            <a:ext cx="5056188" cy="425450"/>
          </a:xfrm>
          <a:prstGeom prst="rect">
            <a:avLst/>
          </a:prstGeom>
          <a:solidFill>
            <a:schemeClr val="accent1"/>
          </a:solidFill>
          <a:ln w="0" algn="ctr">
            <a:noFill/>
            <a:round/>
            <a:headEnd/>
            <a:tailEnd/>
          </a:ln>
        </p:spPr>
        <p:txBody>
          <a:bodyPr/>
          <a:lstStyle/>
          <a:p>
            <a:endParaRPr lang="en-US" sz="2800"/>
          </a:p>
        </p:txBody>
      </p:sp>
      <p:sp>
        <p:nvSpPr>
          <p:cNvPr id="173060" name="Moon 1"/>
          <p:cNvSpPr>
            <a:spLocks noChangeArrowheads="1"/>
          </p:cNvSpPr>
          <p:nvPr/>
        </p:nvSpPr>
        <p:spPr bwMode="auto">
          <a:xfrm rot="-5400000">
            <a:off x="4005263" y="571500"/>
            <a:ext cx="704850" cy="6289675"/>
          </a:xfrm>
          <a:prstGeom prst="moon">
            <a:avLst>
              <a:gd name="adj" fmla="val 50000"/>
            </a:avLst>
          </a:prstGeom>
          <a:solidFill>
            <a:srgbClr val="CC6600"/>
          </a:solidFill>
          <a:ln w="9525" algn="ctr">
            <a:solidFill>
              <a:schemeClr val="tx1"/>
            </a:solidFill>
            <a:round/>
            <a:headEnd/>
            <a:tailEnd/>
          </a:ln>
        </p:spPr>
        <p:txBody>
          <a:bodyPr/>
          <a:lstStyle/>
          <a:p>
            <a:endParaRPr lang="en-US" sz="2800"/>
          </a:p>
        </p:txBody>
      </p:sp>
      <p:sp>
        <p:nvSpPr>
          <p:cNvPr id="173061" name="AutoShape 4"/>
          <p:cNvSpPr>
            <a:spLocks noChangeArrowheads="1"/>
          </p:cNvSpPr>
          <p:nvPr/>
        </p:nvSpPr>
        <p:spPr bwMode="auto">
          <a:xfrm>
            <a:off x="615950" y="4762500"/>
            <a:ext cx="2133600" cy="1657350"/>
          </a:xfrm>
          <a:prstGeom prst="irregularSeal1">
            <a:avLst/>
          </a:prstGeom>
          <a:solidFill>
            <a:srgbClr val="996600"/>
          </a:solidFill>
          <a:ln w="9525">
            <a:solidFill>
              <a:schemeClr val="tx1"/>
            </a:solidFill>
            <a:miter lim="800000"/>
            <a:headEnd/>
            <a:tailEnd/>
          </a:ln>
        </p:spPr>
        <p:txBody>
          <a:bodyPr wrap="none" anchor="ctr"/>
          <a:lstStyle/>
          <a:p>
            <a:pPr algn="ctr"/>
            <a:r>
              <a:rPr lang="en-US" sz="3600"/>
              <a:t>- </a:t>
            </a:r>
            <a:r>
              <a:rPr lang="en-US"/>
              <a:t>charge</a:t>
            </a:r>
          </a:p>
        </p:txBody>
      </p:sp>
      <p:cxnSp>
        <p:nvCxnSpPr>
          <p:cNvPr id="173062" name="Straight Arrow Connector 7"/>
          <p:cNvCxnSpPr>
            <a:cxnSpLocks noChangeShapeType="1"/>
          </p:cNvCxnSpPr>
          <p:nvPr/>
        </p:nvCxnSpPr>
        <p:spPr bwMode="auto">
          <a:xfrm flipV="1">
            <a:off x="2220913" y="3787775"/>
            <a:ext cx="1249362" cy="1212850"/>
          </a:xfrm>
          <a:prstGeom prst="straightConnector1">
            <a:avLst/>
          </a:prstGeom>
          <a:noFill/>
          <a:ln w="9525" algn="ctr">
            <a:solidFill>
              <a:schemeClr val="tx1"/>
            </a:solidFill>
            <a:round/>
            <a:headEnd/>
            <a:tailEnd type="arrow" w="med" len="med"/>
          </a:ln>
        </p:spPr>
      </p:cxnSp>
      <p:sp>
        <p:nvSpPr>
          <p:cNvPr id="173063" name="TextBox 8"/>
          <p:cNvSpPr txBox="1">
            <a:spLocks noChangeArrowheads="1"/>
          </p:cNvSpPr>
          <p:nvPr/>
        </p:nvSpPr>
        <p:spPr bwMode="auto">
          <a:xfrm>
            <a:off x="6997700" y="3806825"/>
            <a:ext cx="1824038" cy="523875"/>
          </a:xfrm>
          <a:prstGeom prst="rect">
            <a:avLst/>
          </a:prstGeom>
          <a:noFill/>
          <a:ln w="9525">
            <a:noFill/>
            <a:miter lim="800000"/>
            <a:headEnd/>
            <a:tailEnd/>
          </a:ln>
        </p:spPr>
        <p:txBody>
          <a:bodyPr wrap="none">
            <a:spAutoFit/>
          </a:bodyPr>
          <a:lstStyle/>
          <a:p>
            <a:r>
              <a:rPr lang="en-US" sz="2800"/>
              <a:t>sediments</a:t>
            </a:r>
          </a:p>
        </p:txBody>
      </p:sp>
      <p:cxnSp>
        <p:nvCxnSpPr>
          <p:cNvPr id="173064" name="Straight Arrow Connector 10"/>
          <p:cNvCxnSpPr>
            <a:cxnSpLocks noChangeShapeType="1"/>
            <a:stCxn id="173063" idx="1"/>
          </p:cNvCxnSpPr>
          <p:nvPr/>
        </p:nvCxnSpPr>
        <p:spPr bwMode="auto">
          <a:xfrm rot="10800000">
            <a:off x="6381750" y="3732213"/>
            <a:ext cx="615950" cy="336550"/>
          </a:xfrm>
          <a:prstGeom prst="straightConnector1">
            <a:avLst/>
          </a:prstGeom>
          <a:noFill/>
          <a:ln w="9525" algn="ctr">
            <a:solidFill>
              <a:schemeClr val="tx1"/>
            </a:solidFill>
            <a:round/>
            <a:headEnd/>
            <a:tailEnd type="arrow" w="med" len="med"/>
          </a:ln>
        </p:spPr>
      </p:cxnSp>
      <p:sp>
        <p:nvSpPr>
          <p:cNvPr id="12" name="Text Box 17"/>
          <p:cNvSpPr txBox="1">
            <a:spLocks noChangeArrowheads="1"/>
          </p:cNvSpPr>
          <p:nvPr/>
        </p:nvSpPr>
        <p:spPr bwMode="auto">
          <a:xfrm>
            <a:off x="3895725" y="3660775"/>
            <a:ext cx="828675" cy="461963"/>
          </a:xfrm>
          <a:prstGeom prst="rect">
            <a:avLst/>
          </a:prstGeom>
          <a:noFill/>
          <a:ln w="9525">
            <a:noFill/>
            <a:miter lim="800000"/>
            <a:headEnd/>
            <a:tailEnd/>
          </a:ln>
        </p:spPr>
        <p:txBody>
          <a:bodyPr>
            <a:spAutoFit/>
          </a:bodyPr>
          <a:lstStyle/>
          <a:p>
            <a:r>
              <a:rPr lang="en-US" b="1">
                <a:solidFill>
                  <a:srgbClr val="FFFF00"/>
                </a:solidFill>
              </a:rPr>
              <a:t>Hg</a:t>
            </a:r>
            <a:r>
              <a:rPr lang="en-US" b="1" baseline="30000">
                <a:solidFill>
                  <a:srgbClr val="FFFF00"/>
                </a:solidFill>
              </a:rPr>
              <a:t>2+</a:t>
            </a:r>
          </a:p>
        </p:txBody>
      </p:sp>
      <p:sp>
        <p:nvSpPr>
          <p:cNvPr id="173066" name="TextBox 12"/>
          <p:cNvSpPr txBox="1">
            <a:spLocks noChangeArrowheads="1"/>
          </p:cNvSpPr>
          <p:nvPr/>
        </p:nvSpPr>
        <p:spPr bwMode="auto">
          <a:xfrm>
            <a:off x="1922463" y="801688"/>
            <a:ext cx="4821237" cy="523875"/>
          </a:xfrm>
          <a:prstGeom prst="rect">
            <a:avLst/>
          </a:prstGeom>
          <a:noFill/>
          <a:ln w="9525">
            <a:noFill/>
            <a:miter lim="800000"/>
            <a:headEnd/>
            <a:tailEnd/>
          </a:ln>
        </p:spPr>
        <p:txBody>
          <a:bodyPr wrap="none">
            <a:spAutoFit/>
          </a:bodyPr>
          <a:lstStyle/>
          <a:p>
            <a:r>
              <a:rPr lang="en-US" sz="2800"/>
              <a:t>Mercury Bound to Sediments</a:t>
            </a:r>
          </a:p>
        </p:txBody>
      </p:sp>
      <p:sp>
        <p:nvSpPr>
          <p:cNvPr id="14" name="Text Box 17"/>
          <p:cNvSpPr txBox="1">
            <a:spLocks noChangeArrowheads="1"/>
          </p:cNvSpPr>
          <p:nvPr/>
        </p:nvSpPr>
        <p:spPr bwMode="auto">
          <a:xfrm>
            <a:off x="3824288" y="1722438"/>
            <a:ext cx="828675" cy="461962"/>
          </a:xfrm>
          <a:prstGeom prst="rect">
            <a:avLst/>
          </a:prstGeom>
          <a:noFill/>
          <a:ln w="9525">
            <a:noFill/>
            <a:miter lim="800000"/>
            <a:headEnd/>
            <a:tailEnd/>
          </a:ln>
        </p:spPr>
        <p:txBody>
          <a:bodyPr>
            <a:spAutoFit/>
          </a:bodyPr>
          <a:lstStyle/>
          <a:p>
            <a:r>
              <a:rPr lang="en-US" b="1">
                <a:solidFill>
                  <a:srgbClr val="FFFF00"/>
                </a:solidFill>
              </a:rPr>
              <a:t>Hg</a:t>
            </a:r>
            <a:r>
              <a:rPr lang="en-US" b="1" baseline="30000">
                <a:solidFill>
                  <a:srgbClr val="FFFF00"/>
                </a:solidFill>
              </a:rPr>
              <a:t>2+</a:t>
            </a:r>
          </a:p>
        </p:txBody>
      </p:sp>
      <p:cxnSp>
        <p:nvCxnSpPr>
          <p:cNvPr id="16" name="Straight Arrow Connector 15"/>
          <p:cNvCxnSpPr>
            <a:cxnSpLocks noChangeShapeType="1"/>
            <a:stCxn id="14" idx="2"/>
          </p:cNvCxnSpPr>
          <p:nvPr/>
        </p:nvCxnSpPr>
        <p:spPr bwMode="auto">
          <a:xfrm rot="16200000" flipH="1">
            <a:off x="3752850" y="2670175"/>
            <a:ext cx="987425" cy="15875"/>
          </a:xfrm>
          <a:prstGeom prst="straightConnector1">
            <a:avLst/>
          </a:prstGeom>
          <a:noFill/>
          <a:ln w="9525" algn="ctr">
            <a:solidFill>
              <a:schemeClr val="tx1"/>
            </a:solidFill>
            <a:round/>
            <a:headEnd/>
            <a:tailEnd type="arrow" w="med" len="med"/>
          </a:ln>
        </p:spPr>
      </p:cxnSp>
      <p:sp>
        <p:nvSpPr>
          <p:cNvPr id="173069" name="TextBox 16"/>
          <p:cNvSpPr txBox="1">
            <a:spLocks noChangeArrowheads="1"/>
          </p:cNvSpPr>
          <p:nvPr/>
        </p:nvSpPr>
        <p:spPr bwMode="auto">
          <a:xfrm>
            <a:off x="3406775" y="4476750"/>
            <a:ext cx="4911725" cy="701675"/>
          </a:xfrm>
          <a:prstGeom prst="rect">
            <a:avLst/>
          </a:prstGeom>
          <a:noFill/>
          <a:ln w="9525">
            <a:noFill/>
            <a:miter lim="800000"/>
            <a:headEnd/>
            <a:tailEnd/>
          </a:ln>
        </p:spPr>
        <p:txBody>
          <a:bodyPr wrap="none">
            <a:spAutoFit/>
          </a:bodyPr>
          <a:lstStyle/>
          <a:p>
            <a:r>
              <a:rPr lang="en-US" sz="2000">
                <a:solidFill>
                  <a:srgbClr val="FFFF00"/>
                </a:solidFill>
              </a:rPr>
              <a:t>Negatively charged particles bind mercury</a:t>
            </a:r>
          </a:p>
          <a:p>
            <a:r>
              <a:rPr lang="en-US" sz="2000">
                <a:solidFill>
                  <a:srgbClr val="FFFF00"/>
                </a:solidFill>
              </a:rPr>
              <a:t>And retain it in bottom sediments.</a:t>
            </a:r>
          </a:p>
        </p:txBody>
      </p:sp>
      <p:sp>
        <p:nvSpPr>
          <p:cNvPr id="16388" name="Text Box 4"/>
          <p:cNvSpPr txBox="1">
            <a:spLocks noChangeArrowheads="1"/>
          </p:cNvSpPr>
          <p:nvPr/>
        </p:nvSpPr>
        <p:spPr bwMode="auto">
          <a:xfrm>
            <a:off x="2016125" y="1590675"/>
            <a:ext cx="4824413" cy="1006475"/>
          </a:xfrm>
          <a:prstGeom prst="rect">
            <a:avLst/>
          </a:prstGeom>
          <a:noFill/>
          <a:ln w="9525">
            <a:noFill/>
            <a:miter lim="800000"/>
            <a:headEnd/>
            <a:tailEnd/>
          </a:ln>
        </p:spPr>
        <p:txBody>
          <a:bodyPr wrap="none">
            <a:spAutoFit/>
          </a:bodyPr>
          <a:lstStyle/>
          <a:p>
            <a:pPr algn="ctr"/>
            <a:r>
              <a:rPr lang="en-US" sz="2000">
                <a:solidFill>
                  <a:srgbClr val="99FF33"/>
                </a:solidFill>
              </a:rPr>
              <a:t>Mercury, however, can undergo chemical</a:t>
            </a:r>
          </a:p>
          <a:p>
            <a:pPr algn="ctr"/>
            <a:r>
              <a:rPr lang="en-US" sz="2000">
                <a:solidFill>
                  <a:srgbClr val="99FF33"/>
                </a:solidFill>
              </a:rPr>
              <a:t>changes in lakes which render mercury</a:t>
            </a:r>
          </a:p>
          <a:p>
            <a:pPr algn="ctr"/>
            <a:r>
              <a:rPr lang="en-US" sz="2000">
                <a:solidFill>
                  <a:srgbClr val="99FF33"/>
                </a:solidFill>
              </a:rPr>
              <a:t>more environmentally dangerous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16"/>
                                        </p:tgtEl>
                                      </p:cBhvr>
                                    </p:animEffect>
                                    <p:set>
                                      <p:cBhvr>
                                        <p:cTn id="10" dur="1" fill="hold">
                                          <p:stCondLst>
                                            <p:cond delay="1999"/>
                                          </p:stCondLst>
                                        </p:cTn>
                                        <p:tgtEl>
                                          <p:spTgt spid="16"/>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20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388"/>
                                        </p:tgtEl>
                                        <p:attrNameLst>
                                          <p:attrName>style.visibility</p:attrName>
                                        </p:attrNameLst>
                                      </p:cBhvr>
                                      <p:to>
                                        <p:strVal val="visible"/>
                                      </p:to>
                                    </p:set>
                                    <p:animEffect transition="in" filter="fade">
                                      <p:cBhvr>
                                        <p:cTn id="18"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3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Box 1"/>
          <p:cNvSpPr txBox="1">
            <a:spLocks noChangeArrowheads="1"/>
          </p:cNvSpPr>
          <p:nvPr/>
        </p:nvSpPr>
        <p:spPr bwMode="auto">
          <a:xfrm>
            <a:off x="1666875" y="2325688"/>
            <a:ext cx="5708650" cy="1373187"/>
          </a:xfrm>
          <a:prstGeom prst="rect">
            <a:avLst/>
          </a:prstGeom>
          <a:noFill/>
          <a:ln w="9525">
            <a:noFill/>
            <a:miter lim="800000"/>
            <a:headEnd/>
            <a:tailEnd/>
          </a:ln>
        </p:spPr>
        <p:txBody>
          <a:bodyPr wrap="none">
            <a:spAutoFit/>
          </a:bodyPr>
          <a:lstStyle/>
          <a:p>
            <a:pPr algn="ctr"/>
            <a:r>
              <a:rPr lang="en-US" sz="2800">
                <a:solidFill>
                  <a:srgbClr val="FFFF00"/>
                </a:solidFill>
              </a:rPr>
              <a:t>Mercury can be converted to more </a:t>
            </a:r>
          </a:p>
          <a:p>
            <a:pPr algn="ctr"/>
            <a:r>
              <a:rPr lang="en-US" sz="2800">
                <a:solidFill>
                  <a:srgbClr val="FFFF00"/>
                </a:solidFill>
              </a:rPr>
              <a:t>toxic forms in bottom sediments</a:t>
            </a:r>
          </a:p>
          <a:p>
            <a:pPr algn="ctr"/>
            <a:r>
              <a:rPr lang="en-US" sz="2800">
                <a:solidFill>
                  <a:srgbClr val="00FF00"/>
                </a:solidFill>
              </a:rPr>
              <a:t>under anaerobic</a:t>
            </a:r>
            <a:r>
              <a:rPr lang="en-US" sz="2800">
                <a:solidFill>
                  <a:srgbClr val="FFFF00"/>
                </a:solidFill>
              </a:rPr>
              <a:t> </a:t>
            </a:r>
            <a:r>
              <a:rPr lang="en-US" sz="2800">
                <a:solidFill>
                  <a:srgbClr val="00FF00"/>
                </a:solidFill>
              </a:rPr>
              <a:t>conditions</a:t>
            </a:r>
          </a:p>
        </p:txBody>
      </p:sp>
      <p:sp>
        <p:nvSpPr>
          <p:cNvPr id="175107" name="Text Box 3"/>
          <p:cNvSpPr txBox="1">
            <a:spLocks noChangeArrowheads="1"/>
          </p:cNvSpPr>
          <p:nvPr/>
        </p:nvSpPr>
        <p:spPr bwMode="auto">
          <a:xfrm>
            <a:off x="2392363" y="1258888"/>
            <a:ext cx="3836987" cy="579437"/>
          </a:xfrm>
          <a:prstGeom prst="rect">
            <a:avLst/>
          </a:prstGeom>
          <a:noFill/>
          <a:ln w="9525">
            <a:noFill/>
            <a:miter lim="800000"/>
            <a:headEnd/>
            <a:tailEnd/>
          </a:ln>
          <a:effectLst/>
        </p:spPr>
        <p:txBody>
          <a:bodyPr wrap="none">
            <a:spAutoFit/>
          </a:bodyPr>
          <a:lstStyle/>
          <a:p>
            <a:r>
              <a:rPr lang="en-US" sz="3200" u="sng"/>
              <a:t>Mercury Methylation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2644775" y="595313"/>
            <a:ext cx="3392488" cy="519112"/>
          </a:xfrm>
          <a:prstGeom prst="rect">
            <a:avLst/>
          </a:prstGeom>
          <a:noFill/>
          <a:ln w="9525">
            <a:noFill/>
            <a:miter lim="800000"/>
            <a:headEnd/>
            <a:tailEnd/>
          </a:ln>
        </p:spPr>
        <p:txBody>
          <a:bodyPr wrap="none">
            <a:spAutoFit/>
          </a:bodyPr>
          <a:lstStyle/>
          <a:p>
            <a:r>
              <a:rPr lang="en-US" sz="2800" u="sng"/>
              <a:t>Mercury Methylation</a:t>
            </a:r>
          </a:p>
        </p:txBody>
      </p:sp>
      <p:sp>
        <p:nvSpPr>
          <p:cNvPr id="17411" name="Text Box 3"/>
          <p:cNvSpPr txBox="1">
            <a:spLocks noChangeArrowheads="1"/>
          </p:cNvSpPr>
          <p:nvPr/>
        </p:nvSpPr>
        <p:spPr bwMode="auto">
          <a:xfrm>
            <a:off x="609600" y="1463675"/>
            <a:ext cx="7612063" cy="2041525"/>
          </a:xfrm>
          <a:prstGeom prst="rect">
            <a:avLst/>
          </a:prstGeom>
          <a:noFill/>
          <a:ln w="9525">
            <a:noFill/>
            <a:miter lim="800000"/>
            <a:headEnd/>
            <a:tailEnd/>
          </a:ln>
        </p:spPr>
        <p:txBody>
          <a:bodyPr wrap="none">
            <a:spAutoFit/>
          </a:bodyPr>
          <a:lstStyle/>
          <a:p>
            <a:r>
              <a:rPr lang="en-US">
                <a:solidFill>
                  <a:srgbClr val="00FF00"/>
                </a:solidFill>
              </a:rPr>
              <a:t>Methylation: 	conversion of inorganic forms of mercury,</a:t>
            </a:r>
          </a:p>
          <a:p>
            <a:r>
              <a:rPr lang="en-US">
                <a:solidFill>
                  <a:srgbClr val="00FF00"/>
                </a:solidFill>
              </a:rPr>
              <a:t>		 </a:t>
            </a:r>
            <a:r>
              <a:rPr lang="en-US">
                <a:solidFill>
                  <a:srgbClr val="FFFF00"/>
                </a:solidFill>
              </a:rPr>
              <a:t>Hg</a:t>
            </a:r>
            <a:r>
              <a:rPr lang="en-US" baseline="30000">
                <a:solidFill>
                  <a:srgbClr val="FFFF00"/>
                </a:solidFill>
              </a:rPr>
              <a:t>2+</a:t>
            </a:r>
            <a:r>
              <a:rPr lang="en-US">
                <a:solidFill>
                  <a:srgbClr val="FFFF00"/>
                </a:solidFill>
              </a:rPr>
              <a:t>,</a:t>
            </a:r>
            <a:r>
              <a:rPr lang="en-US" sz="2800"/>
              <a:t> </a:t>
            </a:r>
            <a:r>
              <a:rPr lang="en-US">
                <a:solidFill>
                  <a:srgbClr val="00FF00"/>
                </a:solidFill>
              </a:rPr>
              <a:t>to an organic form: </a:t>
            </a:r>
            <a:r>
              <a:rPr lang="en-US">
                <a:solidFill>
                  <a:srgbClr val="FFFF00"/>
                </a:solidFill>
              </a:rPr>
              <a:t>methyl mercury</a:t>
            </a:r>
          </a:p>
          <a:p>
            <a:r>
              <a:rPr lang="en-US">
                <a:solidFill>
                  <a:srgbClr val="FFFF00"/>
                </a:solidFill>
              </a:rPr>
              <a:t>		 under anaerobic conditions</a:t>
            </a:r>
            <a:r>
              <a:rPr lang="en-US">
                <a:solidFill>
                  <a:srgbClr val="00FF00"/>
                </a:solidFill>
              </a:rPr>
              <a:t> </a:t>
            </a:r>
          </a:p>
          <a:p>
            <a:endParaRPr lang="en-US">
              <a:solidFill>
                <a:srgbClr val="00FF00"/>
              </a:solidFill>
            </a:endParaRPr>
          </a:p>
          <a:p>
            <a:r>
              <a:rPr lang="en-US">
                <a:solidFill>
                  <a:srgbClr val="00FF00"/>
                </a:solidFill>
              </a:rPr>
              <a:t>	               Hg</a:t>
            </a:r>
            <a:r>
              <a:rPr lang="en-US" baseline="30000">
                <a:solidFill>
                  <a:srgbClr val="00FF00"/>
                </a:solidFill>
              </a:rPr>
              <a:t>2+</a:t>
            </a:r>
            <a:r>
              <a:rPr lang="en-US">
                <a:solidFill>
                  <a:srgbClr val="00FF00"/>
                </a:solidFill>
              </a:rPr>
              <a:t>       </a:t>
            </a:r>
            <a:r>
              <a:rPr lang="en-US" sz="2800" b="1">
                <a:solidFill>
                  <a:srgbClr val="00FF00"/>
                </a:solidFill>
              </a:rPr>
              <a:t>(CH</a:t>
            </a:r>
            <a:r>
              <a:rPr lang="en-US" sz="2800" b="1" baseline="-25000">
                <a:solidFill>
                  <a:srgbClr val="00FF00"/>
                </a:solidFill>
              </a:rPr>
              <a:t>3</a:t>
            </a:r>
            <a:r>
              <a:rPr lang="en-US" sz="2800" b="1">
                <a:solidFill>
                  <a:srgbClr val="00FF00"/>
                </a:solidFill>
              </a:rPr>
              <a:t>Hg</a:t>
            </a:r>
            <a:r>
              <a:rPr lang="en-US" sz="2800" b="1" baseline="30000">
                <a:solidFill>
                  <a:srgbClr val="00FF00"/>
                </a:solidFill>
              </a:rPr>
              <a:t>+</a:t>
            </a:r>
            <a:r>
              <a:rPr lang="en-US" sz="2800" b="1">
                <a:solidFill>
                  <a:srgbClr val="00FF00"/>
                </a:solidFill>
              </a:rPr>
              <a:t>)</a:t>
            </a:r>
            <a:r>
              <a:rPr lang="en-US">
                <a:solidFill>
                  <a:srgbClr val="00FF00"/>
                </a:solidFill>
              </a:rPr>
              <a:t> methylmercury</a:t>
            </a:r>
          </a:p>
        </p:txBody>
      </p:sp>
      <p:sp>
        <p:nvSpPr>
          <p:cNvPr id="17414" name="Line 6"/>
          <p:cNvSpPr>
            <a:spLocks noChangeShapeType="1"/>
          </p:cNvSpPr>
          <p:nvPr/>
        </p:nvSpPr>
        <p:spPr bwMode="auto">
          <a:xfrm>
            <a:off x="3565525" y="3309938"/>
            <a:ext cx="403225" cy="0"/>
          </a:xfrm>
          <a:prstGeom prst="line">
            <a:avLst/>
          </a:prstGeom>
          <a:noFill/>
          <a:ln w="9525">
            <a:solidFill>
              <a:schemeClr val="tx1"/>
            </a:solidFill>
            <a:round/>
            <a:headEnd/>
            <a:tailEnd type="triangle" w="med" len="med"/>
          </a:ln>
        </p:spPr>
        <p:txBody>
          <a:bodyPr/>
          <a:lstStyle/>
          <a:p>
            <a:endParaRPr lang="en-US"/>
          </a:p>
        </p:txBody>
      </p:sp>
      <p:sp>
        <p:nvSpPr>
          <p:cNvPr id="17415" name="Text Box 7"/>
          <p:cNvSpPr txBox="1">
            <a:spLocks noChangeArrowheads="1"/>
          </p:cNvSpPr>
          <p:nvPr/>
        </p:nvSpPr>
        <p:spPr bwMode="auto">
          <a:xfrm>
            <a:off x="533400" y="4267200"/>
            <a:ext cx="8183563" cy="946150"/>
          </a:xfrm>
          <a:prstGeom prst="rect">
            <a:avLst/>
          </a:prstGeom>
          <a:noFill/>
          <a:ln w="9525">
            <a:noFill/>
            <a:miter lim="800000"/>
            <a:headEnd/>
            <a:tailEnd/>
          </a:ln>
        </p:spPr>
        <p:txBody>
          <a:bodyPr wrap="none">
            <a:spAutoFit/>
          </a:bodyPr>
          <a:lstStyle/>
          <a:p>
            <a:pPr algn="ctr"/>
            <a:r>
              <a:rPr lang="en-US" sz="2800">
                <a:solidFill>
                  <a:srgbClr val="FFFF00"/>
                </a:solidFill>
              </a:rPr>
              <a:t>Methylmercury is strongly accumulated in the body</a:t>
            </a:r>
          </a:p>
          <a:p>
            <a:pPr algn="ctr"/>
            <a:r>
              <a:rPr lang="en-US" sz="2800">
                <a:solidFill>
                  <a:srgbClr val="FFFF00"/>
                </a:solidFill>
              </a:rPr>
              <a:t>and is generally more toxic than inorganic Hg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ChangeArrowheads="1"/>
          </p:cNvSpPr>
          <p:nvPr/>
        </p:nvSpPr>
        <p:spPr bwMode="auto">
          <a:xfrm>
            <a:off x="914400" y="762000"/>
            <a:ext cx="7016750" cy="1006475"/>
          </a:xfrm>
          <a:prstGeom prst="rect">
            <a:avLst/>
          </a:prstGeom>
          <a:noFill/>
          <a:ln w="9525">
            <a:noFill/>
            <a:miter lim="800000"/>
            <a:headEnd/>
            <a:tailEnd/>
          </a:ln>
        </p:spPr>
        <p:txBody>
          <a:bodyPr>
            <a:spAutoFit/>
          </a:bodyPr>
          <a:lstStyle/>
          <a:p>
            <a:r>
              <a:rPr lang="en-US" sz="2000">
                <a:solidFill>
                  <a:srgbClr val="FFFF00"/>
                </a:solidFill>
              </a:rPr>
              <a:t>Occurs primarily in bottom sediments as a byproduct of the life processes of </a:t>
            </a:r>
            <a:r>
              <a:rPr lang="en-US" sz="2000">
                <a:solidFill>
                  <a:srgbClr val="00FF00"/>
                </a:solidFill>
              </a:rPr>
              <a:t>anaerobic</a:t>
            </a:r>
            <a:r>
              <a:rPr lang="en-US" sz="2000">
                <a:solidFill>
                  <a:srgbClr val="FFFF00"/>
                </a:solidFill>
              </a:rPr>
              <a:t> sulfate-reducing bacteria (SO</a:t>
            </a:r>
            <a:r>
              <a:rPr lang="en-US" sz="2000" baseline="-25000">
                <a:solidFill>
                  <a:srgbClr val="FFFF00"/>
                </a:solidFill>
              </a:rPr>
              <a:t>4</a:t>
            </a:r>
            <a:r>
              <a:rPr lang="en-US" sz="2000">
                <a:solidFill>
                  <a:srgbClr val="FFFF00"/>
                </a:solidFill>
              </a:rPr>
              <a:t> to HS-) that live in </a:t>
            </a:r>
            <a:r>
              <a:rPr lang="en-US" sz="2000">
                <a:solidFill>
                  <a:srgbClr val="00FF00"/>
                </a:solidFill>
              </a:rPr>
              <a:t>high sulfur, low oxygen</a:t>
            </a:r>
            <a:r>
              <a:rPr lang="en-US" sz="2000">
                <a:solidFill>
                  <a:srgbClr val="FFFF00"/>
                </a:solidFill>
              </a:rPr>
              <a:t> environments.</a:t>
            </a:r>
          </a:p>
        </p:txBody>
      </p:sp>
      <p:sp>
        <p:nvSpPr>
          <p:cNvPr id="178179" name="Text Box 4"/>
          <p:cNvSpPr txBox="1">
            <a:spLocks noChangeArrowheads="1"/>
          </p:cNvSpPr>
          <p:nvPr/>
        </p:nvSpPr>
        <p:spPr bwMode="auto">
          <a:xfrm>
            <a:off x="725488" y="150813"/>
            <a:ext cx="3148012" cy="457200"/>
          </a:xfrm>
          <a:prstGeom prst="rect">
            <a:avLst/>
          </a:prstGeom>
          <a:noFill/>
          <a:ln w="9525">
            <a:noFill/>
            <a:miter lim="800000"/>
            <a:headEnd/>
            <a:tailEnd/>
          </a:ln>
        </p:spPr>
        <p:txBody>
          <a:bodyPr wrap="none">
            <a:spAutoFit/>
          </a:bodyPr>
          <a:lstStyle/>
          <a:p>
            <a:r>
              <a:rPr lang="en-US" b="1" u="sng"/>
              <a:t>Mercury Methylation</a:t>
            </a:r>
          </a:p>
        </p:txBody>
      </p:sp>
      <p:sp>
        <p:nvSpPr>
          <p:cNvPr id="19474" name="Rectangle 18"/>
          <p:cNvSpPr>
            <a:spLocks noChangeArrowheads="1"/>
          </p:cNvSpPr>
          <p:nvPr/>
        </p:nvSpPr>
        <p:spPr bwMode="auto">
          <a:xfrm>
            <a:off x="1219200" y="5943600"/>
            <a:ext cx="6429375" cy="396875"/>
          </a:xfrm>
          <a:prstGeom prst="rect">
            <a:avLst/>
          </a:prstGeom>
          <a:noFill/>
          <a:ln w="9525">
            <a:noFill/>
            <a:miter lim="800000"/>
            <a:headEnd/>
            <a:tailEnd/>
          </a:ln>
        </p:spPr>
        <p:txBody>
          <a:bodyPr wrap="none">
            <a:spAutoFit/>
          </a:bodyPr>
          <a:lstStyle/>
          <a:p>
            <a:r>
              <a:rPr lang="en-US" sz="2000">
                <a:solidFill>
                  <a:srgbClr val="FFFF00"/>
                </a:solidFill>
              </a:rPr>
              <a:t>When sulfur accepts electrons it is said to be “reduced”.</a:t>
            </a:r>
          </a:p>
        </p:txBody>
      </p:sp>
      <p:sp>
        <p:nvSpPr>
          <p:cNvPr id="178181" name="Rectangle 4"/>
          <p:cNvSpPr>
            <a:spLocks noChangeArrowheads="1"/>
          </p:cNvSpPr>
          <p:nvPr/>
        </p:nvSpPr>
        <p:spPr bwMode="auto">
          <a:xfrm>
            <a:off x="1219200" y="5105400"/>
            <a:ext cx="6403975" cy="488950"/>
          </a:xfrm>
          <a:prstGeom prst="rect">
            <a:avLst/>
          </a:prstGeom>
          <a:noFill/>
          <a:ln w="9525">
            <a:noFill/>
            <a:miter lim="800000"/>
            <a:headEnd/>
            <a:tailEnd/>
          </a:ln>
        </p:spPr>
        <p:txBody>
          <a:bodyPr wrap="none" anchor="ctr">
            <a:spAutoFit/>
          </a:bodyPr>
          <a:lstStyle/>
          <a:p>
            <a:pPr eaLnBrk="1" hangingPunct="1"/>
            <a:r>
              <a:rPr lang="en-US" sz="2600">
                <a:solidFill>
                  <a:srgbClr val="00FF00"/>
                </a:solidFill>
              </a:rPr>
              <a:t>C</a:t>
            </a:r>
            <a:r>
              <a:rPr lang="en-US" sz="2600" baseline="-25000">
                <a:solidFill>
                  <a:srgbClr val="00FF00"/>
                </a:solidFill>
              </a:rPr>
              <a:t>6</a:t>
            </a:r>
            <a:r>
              <a:rPr lang="en-US" sz="2600">
                <a:solidFill>
                  <a:srgbClr val="00FF00"/>
                </a:solidFill>
              </a:rPr>
              <a:t>H</a:t>
            </a:r>
            <a:r>
              <a:rPr lang="en-US" sz="2600" baseline="-25000">
                <a:solidFill>
                  <a:srgbClr val="00FF00"/>
                </a:solidFill>
              </a:rPr>
              <a:t>12</a:t>
            </a:r>
            <a:r>
              <a:rPr lang="en-US" sz="2600">
                <a:solidFill>
                  <a:srgbClr val="00FF00"/>
                </a:solidFill>
              </a:rPr>
              <a:t>O</a:t>
            </a:r>
            <a:r>
              <a:rPr lang="en-US" sz="2600" baseline="-25000">
                <a:solidFill>
                  <a:srgbClr val="00FF00"/>
                </a:solidFill>
              </a:rPr>
              <a:t>6 </a:t>
            </a:r>
            <a:r>
              <a:rPr lang="en-US" sz="2600">
                <a:solidFill>
                  <a:srgbClr val="00FF00"/>
                </a:solidFill>
              </a:rPr>
              <a:t>+ 3</a:t>
            </a:r>
            <a:r>
              <a:rPr lang="en-US" sz="2600">
                <a:solidFill>
                  <a:srgbClr val="FFFF00"/>
                </a:solidFill>
              </a:rPr>
              <a:t>SO</a:t>
            </a:r>
            <a:r>
              <a:rPr lang="en-US" sz="2600" baseline="-25000">
                <a:solidFill>
                  <a:srgbClr val="FFFF00"/>
                </a:solidFill>
              </a:rPr>
              <a:t>4</a:t>
            </a:r>
            <a:r>
              <a:rPr lang="en-US" sz="2600" baseline="30000">
                <a:solidFill>
                  <a:srgbClr val="FFFF00"/>
                </a:solidFill>
              </a:rPr>
              <a:t>2-</a:t>
            </a:r>
            <a:r>
              <a:rPr lang="en-US" sz="2600">
                <a:solidFill>
                  <a:srgbClr val="00FF00"/>
                </a:solidFill>
              </a:rPr>
              <a:t> + 3H</a:t>
            </a:r>
            <a:r>
              <a:rPr lang="en-US" sz="2600" baseline="30000">
                <a:solidFill>
                  <a:srgbClr val="00FF00"/>
                </a:solidFill>
              </a:rPr>
              <a:t>+</a:t>
            </a:r>
            <a:r>
              <a:rPr lang="en-US" sz="2600">
                <a:solidFill>
                  <a:srgbClr val="00FF00"/>
                </a:solidFill>
              </a:rPr>
              <a:t> =  6HCO</a:t>
            </a:r>
            <a:r>
              <a:rPr lang="en-US" sz="2600" baseline="-25000">
                <a:solidFill>
                  <a:srgbClr val="00FF00"/>
                </a:solidFill>
              </a:rPr>
              <a:t>3</a:t>
            </a:r>
            <a:r>
              <a:rPr lang="en-US" sz="2600" baseline="30000">
                <a:solidFill>
                  <a:srgbClr val="00FF00"/>
                </a:solidFill>
              </a:rPr>
              <a:t>-</a:t>
            </a:r>
            <a:r>
              <a:rPr lang="en-US" sz="2600">
                <a:solidFill>
                  <a:srgbClr val="00FF00"/>
                </a:solidFill>
              </a:rPr>
              <a:t> + 3HS</a:t>
            </a:r>
            <a:r>
              <a:rPr lang="en-US" sz="2600" baseline="30000">
                <a:solidFill>
                  <a:srgbClr val="00FF00"/>
                </a:solidFill>
              </a:rPr>
              <a:t>-</a:t>
            </a:r>
            <a:r>
              <a:rPr lang="en-US" sz="2600">
                <a:solidFill>
                  <a:srgbClr val="00FF00"/>
                </a:solidFill>
              </a:rPr>
              <a:t> </a:t>
            </a:r>
          </a:p>
        </p:txBody>
      </p:sp>
      <p:sp>
        <p:nvSpPr>
          <p:cNvPr id="178182" name="Text Box 6"/>
          <p:cNvSpPr txBox="1">
            <a:spLocks noChangeArrowheads="1"/>
          </p:cNvSpPr>
          <p:nvPr/>
        </p:nvSpPr>
        <p:spPr bwMode="auto">
          <a:xfrm>
            <a:off x="2590800" y="4267200"/>
            <a:ext cx="3194050" cy="519113"/>
          </a:xfrm>
          <a:prstGeom prst="rect">
            <a:avLst/>
          </a:prstGeom>
          <a:noFill/>
          <a:ln w="9525">
            <a:noFill/>
            <a:miter lim="800000"/>
            <a:headEnd/>
            <a:tailEnd/>
          </a:ln>
          <a:effectLst/>
        </p:spPr>
        <p:txBody>
          <a:bodyPr wrap="none">
            <a:spAutoFit/>
          </a:bodyPr>
          <a:lstStyle/>
          <a:p>
            <a:r>
              <a:rPr lang="en-US" sz="2800"/>
              <a:t>Sulfate Respiration</a:t>
            </a:r>
          </a:p>
        </p:txBody>
      </p:sp>
      <p:sp>
        <p:nvSpPr>
          <p:cNvPr id="178183" name="Text Box 7"/>
          <p:cNvSpPr txBox="1">
            <a:spLocks noChangeArrowheads="1"/>
          </p:cNvSpPr>
          <p:nvPr/>
        </p:nvSpPr>
        <p:spPr bwMode="auto">
          <a:xfrm>
            <a:off x="990600" y="2057400"/>
            <a:ext cx="6432550" cy="1917700"/>
          </a:xfrm>
          <a:prstGeom prst="rect">
            <a:avLst/>
          </a:prstGeom>
          <a:noFill/>
          <a:ln w="9525">
            <a:noFill/>
            <a:miter lim="800000"/>
            <a:headEnd/>
            <a:tailEnd/>
          </a:ln>
          <a:effectLst/>
        </p:spPr>
        <p:txBody>
          <a:bodyPr wrap="none">
            <a:spAutoFit/>
          </a:bodyPr>
          <a:lstStyle/>
          <a:p>
            <a:r>
              <a:rPr lang="en-US" b="1">
                <a:solidFill>
                  <a:srgbClr val="99FF33"/>
                </a:solidFill>
              </a:rPr>
              <a:t>Requires 4 elements:</a:t>
            </a:r>
          </a:p>
          <a:p>
            <a:pPr>
              <a:buFontTx/>
              <a:buChar char="•"/>
            </a:pPr>
            <a:r>
              <a:rPr lang="en-US" b="1">
                <a:solidFill>
                  <a:srgbClr val="99FF33"/>
                </a:solidFill>
              </a:rPr>
              <a:t>	anaerobic conditions</a:t>
            </a:r>
          </a:p>
          <a:p>
            <a:pPr>
              <a:buFontTx/>
              <a:buChar char="•"/>
            </a:pPr>
            <a:r>
              <a:rPr lang="en-US" b="1">
                <a:solidFill>
                  <a:srgbClr val="99FF33"/>
                </a:solidFill>
              </a:rPr>
              <a:t>	a carbon source (organic sediments)</a:t>
            </a:r>
          </a:p>
          <a:p>
            <a:pPr>
              <a:buFontTx/>
              <a:buChar char="•"/>
            </a:pPr>
            <a:r>
              <a:rPr lang="en-US" b="1">
                <a:solidFill>
                  <a:srgbClr val="99FF33"/>
                </a:solidFill>
              </a:rPr>
              <a:t>	a source of sulfur (SO</a:t>
            </a:r>
            <a:r>
              <a:rPr lang="en-US" b="1" baseline="-25000">
                <a:solidFill>
                  <a:srgbClr val="99FF33"/>
                </a:solidFill>
              </a:rPr>
              <a:t>4</a:t>
            </a:r>
            <a:r>
              <a:rPr lang="en-US" b="1" baseline="30000">
                <a:solidFill>
                  <a:srgbClr val="99FF33"/>
                </a:solidFill>
              </a:rPr>
              <a:t>-</a:t>
            </a:r>
            <a:r>
              <a:rPr lang="en-US" b="1">
                <a:solidFill>
                  <a:srgbClr val="99FF33"/>
                </a:solidFill>
              </a:rPr>
              <a:t>)</a:t>
            </a:r>
          </a:p>
          <a:p>
            <a:pPr>
              <a:buFontTx/>
              <a:buChar char="•"/>
            </a:pPr>
            <a:r>
              <a:rPr lang="en-US" b="1">
                <a:solidFill>
                  <a:srgbClr val="99FF33"/>
                </a:solidFill>
              </a:rPr>
              <a:t>         sulfur reducing bacteria</a:t>
            </a:r>
          </a:p>
        </p:txBody>
      </p:sp>
      <p:sp>
        <p:nvSpPr>
          <p:cNvPr id="178186" name="Freeform 10"/>
          <p:cNvSpPr>
            <a:spLocks/>
          </p:cNvSpPr>
          <p:nvPr/>
        </p:nvSpPr>
        <p:spPr bwMode="auto">
          <a:xfrm>
            <a:off x="1447800" y="4927600"/>
            <a:ext cx="1676400" cy="177800"/>
          </a:xfrm>
          <a:custGeom>
            <a:avLst/>
            <a:gdLst/>
            <a:ahLst/>
            <a:cxnLst>
              <a:cxn ang="0">
                <a:pos x="0" y="112"/>
              </a:cxn>
              <a:cxn ang="0">
                <a:pos x="96" y="64"/>
              </a:cxn>
              <a:cxn ang="0">
                <a:pos x="336" y="16"/>
              </a:cxn>
              <a:cxn ang="0">
                <a:pos x="528" y="16"/>
              </a:cxn>
              <a:cxn ang="0">
                <a:pos x="816" y="16"/>
              </a:cxn>
              <a:cxn ang="0">
                <a:pos x="1056" y="112"/>
              </a:cxn>
            </a:cxnLst>
            <a:rect l="0" t="0" r="r" b="b"/>
            <a:pathLst>
              <a:path w="1056" h="112">
                <a:moveTo>
                  <a:pt x="0" y="112"/>
                </a:moveTo>
                <a:cubicBezTo>
                  <a:pt x="20" y="96"/>
                  <a:pt x="40" y="80"/>
                  <a:pt x="96" y="64"/>
                </a:cubicBezTo>
                <a:cubicBezTo>
                  <a:pt x="152" y="48"/>
                  <a:pt x="264" y="24"/>
                  <a:pt x="336" y="16"/>
                </a:cubicBezTo>
                <a:cubicBezTo>
                  <a:pt x="408" y="8"/>
                  <a:pt x="448" y="16"/>
                  <a:pt x="528" y="16"/>
                </a:cubicBezTo>
                <a:cubicBezTo>
                  <a:pt x="608" y="16"/>
                  <a:pt x="728" y="0"/>
                  <a:pt x="816" y="16"/>
                </a:cubicBezTo>
                <a:cubicBezTo>
                  <a:pt x="904" y="32"/>
                  <a:pt x="1016" y="96"/>
                  <a:pt x="1056" y="112"/>
                </a:cubicBezTo>
              </a:path>
            </a:pathLst>
          </a:custGeom>
          <a:noFill/>
          <a:ln w="9525">
            <a:solidFill>
              <a:schemeClr val="tx1"/>
            </a:solidFill>
            <a:round/>
            <a:headEnd/>
            <a:tailEnd type="triangle" w="med" len="med"/>
          </a:ln>
          <a:effectLst/>
        </p:spPr>
        <p:txBody>
          <a:bodyPr/>
          <a:lstStyle/>
          <a:p>
            <a:endParaRPr lang="en-US"/>
          </a:p>
        </p:txBody>
      </p:sp>
      <p:sp>
        <p:nvSpPr>
          <p:cNvPr id="178187" name="Text Box 11"/>
          <p:cNvSpPr txBox="1">
            <a:spLocks noChangeArrowheads="1"/>
          </p:cNvSpPr>
          <p:nvPr/>
        </p:nvSpPr>
        <p:spPr bwMode="auto">
          <a:xfrm>
            <a:off x="1981200" y="4648200"/>
            <a:ext cx="387350" cy="366713"/>
          </a:xfrm>
          <a:prstGeom prst="rect">
            <a:avLst/>
          </a:prstGeom>
          <a:noFill/>
          <a:ln w="9525">
            <a:noFill/>
            <a:miter lim="800000"/>
            <a:headEnd/>
            <a:tailEnd/>
          </a:ln>
          <a:effectLst/>
        </p:spPr>
        <p:txBody>
          <a:bodyPr wrap="none">
            <a:spAutoFit/>
          </a:bodyPr>
          <a:lstStyle/>
          <a:p>
            <a:r>
              <a:rPr lang="en-US" sz="1800"/>
              <a:t>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28600" y="2514600"/>
            <a:ext cx="8662988" cy="2062103"/>
          </a:xfrm>
          <a:prstGeom prst="rect">
            <a:avLst/>
          </a:prstGeom>
          <a:noFill/>
          <a:ln w="9525">
            <a:noFill/>
            <a:miter lim="800000"/>
            <a:headEnd/>
            <a:tailEnd/>
          </a:ln>
        </p:spPr>
        <p:txBody>
          <a:bodyPr>
            <a:spAutoFit/>
          </a:bodyPr>
          <a:lstStyle/>
          <a:p>
            <a:pPr algn="ctr"/>
            <a:r>
              <a:rPr lang="en-US" sz="2000" dirty="0">
                <a:solidFill>
                  <a:srgbClr val="FFFF00"/>
                </a:solidFill>
              </a:rPr>
              <a:t>However, bacterial sulfate respiration requires sulfate. </a:t>
            </a:r>
            <a:endParaRPr lang="en-US" sz="2000" dirty="0" smtClean="0">
              <a:solidFill>
                <a:srgbClr val="FFFF00"/>
              </a:solidFill>
            </a:endParaRPr>
          </a:p>
          <a:p>
            <a:pPr algn="ctr"/>
            <a:endParaRPr lang="en-US" sz="2000" dirty="0">
              <a:solidFill>
                <a:srgbClr val="FFFF00"/>
              </a:solidFill>
            </a:endParaRPr>
          </a:p>
          <a:p>
            <a:pPr algn="ctr"/>
            <a:endParaRPr lang="en-US" sz="800" dirty="0">
              <a:solidFill>
                <a:srgbClr val="FFFF00"/>
              </a:solidFill>
            </a:endParaRPr>
          </a:p>
          <a:p>
            <a:pPr algn="ctr"/>
            <a:endParaRPr lang="en-US" sz="2000" dirty="0">
              <a:solidFill>
                <a:srgbClr val="FFFF00"/>
              </a:solidFill>
            </a:endParaRPr>
          </a:p>
          <a:p>
            <a:pPr algn="ctr"/>
            <a:endParaRPr lang="en-US" sz="2000" dirty="0">
              <a:solidFill>
                <a:srgbClr val="FFFF00"/>
              </a:solidFill>
            </a:endParaRPr>
          </a:p>
          <a:p>
            <a:pPr algn="ctr"/>
            <a:r>
              <a:rPr lang="en-US" sz="2000" dirty="0">
                <a:solidFill>
                  <a:srgbClr val="FFFF00"/>
                </a:solidFill>
              </a:rPr>
              <a:t>The addition of sulfate  to water stimulates the metabolic activity of sulfate-reducing bacteria and the inadvertent </a:t>
            </a:r>
            <a:r>
              <a:rPr lang="en-US" sz="2000" dirty="0" err="1">
                <a:solidFill>
                  <a:srgbClr val="FFFF00"/>
                </a:solidFill>
              </a:rPr>
              <a:t>methylation</a:t>
            </a:r>
            <a:r>
              <a:rPr lang="en-US" sz="2000" dirty="0">
                <a:solidFill>
                  <a:srgbClr val="FFFF00"/>
                </a:solidFill>
              </a:rPr>
              <a:t> of inorganic mercury</a:t>
            </a:r>
          </a:p>
        </p:txBody>
      </p:sp>
      <p:sp>
        <p:nvSpPr>
          <p:cNvPr id="180228" name="Text Box 4"/>
          <p:cNvSpPr txBox="1">
            <a:spLocks noChangeArrowheads="1"/>
          </p:cNvSpPr>
          <p:nvPr/>
        </p:nvSpPr>
        <p:spPr bwMode="auto">
          <a:xfrm>
            <a:off x="1066800" y="1219200"/>
            <a:ext cx="7096125" cy="946150"/>
          </a:xfrm>
          <a:prstGeom prst="rect">
            <a:avLst/>
          </a:prstGeom>
          <a:noFill/>
          <a:ln w="9525">
            <a:noFill/>
            <a:miter lim="800000"/>
            <a:headEnd/>
            <a:tailEnd/>
          </a:ln>
        </p:spPr>
        <p:txBody>
          <a:bodyPr wrap="none">
            <a:spAutoFit/>
          </a:bodyPr>
          <a:lstStyle/>
          <a:p>
            <a:r>
              <a:rPr lang="en-US" sz="2800"/>
              <a:t>The exact role of sulfate-reducing bacteria</a:t>
            </a:r>
          </a:p>
          <a:p>
            <a:r>
              <a:rPr lang="en-US" sz="2800"/>
              <a:t>In mercury methylation is poorly understood</a:t>
            </a:r>
          </a:p>
        </p:txBody>
      </p:sp>
      <p:sp>
        <p:nvSpPr>
          <p:cNvPr id="180233" name="Rectangle 4"/>
          <p:cNvSpPr>
            <a:spLocks noChangeArrowheads="1"/>
          </p:cNvSpPr>
          <p:nvPr/>
        </p:nvSpPr>
        <p:spPr bwMode="auto">
          <a:xfrm>
            <a:off x="1295400" y="3124200"/>
            <a:ext cx="6403975" cy="488950"/>
          </a:xfrm>
          <a:prstGeom prst="rect">
            <a:avLst/>
          </a:prstGeom>
          <a:noFill/>
          <a:ln w="9525">
            <a:noFill/>
            <a:miter lim="800000"/>
            <a:headEnd/>
            <a:tailEnd/>
          </a:ln>
        </p:spPr>
        <p:txBody>
          <a:bodyPr wrap="none" anchor="ctr">
            <a:spAutoFit/>
          </a:bodyPr>
          <a:lstStyle/>
          <a:p>
            <a:pPr eaLnBrk="1" hangingPunct="1"/>
            <a:r>
              <a:rPr lang="en-US" sz="2600" dirty="0">
                <a:solidFill>
                  <a:srgbClr val="00FF00"/>
                </a:solidFill>
              </a:rPr>
              <a:t>C</a:t>
            </a:r>
            <a:r>
              <a:rPr lang="en-US" sz="2600" baseline="-25000" dirty="0">
                <a:solidFill>
                  <a:srgbClr val="00FF00"/>
                </a:solidFill>
              </a:rPr>
              <a:t>6</a:t>
            </a:r>
            <a:r>
              <a:rPr lang="en-US" sz="2600" dirty="0">
                <a:solidFill>
                  <a:srgbClr val="00FF00"/>
                </a:solidFill>
              </a:rPr>
              <a:t>H</a:t>
            </a:r>
            <a:r>
              <a:rPr lang="en-US" sz="2600" baseline="-25000" dirty="0">
                <a:solidFill>
                  <a:srgbClr val="00FF00"/>
                </a:solidFill>
              </a:rPr>
              <a:t>12</a:t>
            </a:r>
            <a:r>
              <a:rPr lang="en-US" sz="2600" dirty="0">
                <a:solidFill>
                  <a:srgbClr val="00FF00"/>
                </a:solidFill>
              </a:rPr>
              <a:t>O</a:t>
            </a:r>
            <a:r>
              <a:rPr lang="en-US" sz="2600" baseline="-25000" dirty="0">
                <a:solidFill>
                  <a:srgbClr val="00FF00"/>
                </a:solidFill>
              </a:rPr>
              <a:t>6 </a:t>
            </a:r>
            <a:r>
              <a:rPr lang="en-US" sz="2600" dirty="0">
                <a:solidFill>
                  <a:srgbClr val="00FF00"/>
                </a:solidFill>
              </a:rPr>
              <a:t>+ 3</a:t>
            </a:r>
            <a:r>
              <a:rPr lang="en-US" sz="2600" dirty="0">
                <a:solidFill>
                  <a:srgbClr val="FFFF00"/>
                </a:solidFill>
              </a:rPr>
              <a:t>SO</a:t>
            </a:r>
            <a:r>
              <a:rPr lang="en-US" sz="2600" baseline="-25000" dirty="0">
                <a:solidFill>
                  <a:srgbClr val="FFFF00"/>
                </a:solidFill>
              </a:rPr>
              <a:t>4</a:t>
            </a:r>
            <a:r>
              <a:rPr lang="en-US" sz="2600" baseline="30000" dirty="0">
                <a:solidFill>
                  <a:srgbClr val="FFFF00"/>
                </a:solidFill>
              </a:rPr>
              <a:t>2-</a:t>
            </a:r>
            <a:r>
              <a:rPr lang="en-US" sz="2600" dirty="0">
                <a:solidFill>
                  <a:srgbClr val="00FF00"/>
                </a:solidFill>
              </a:rPr>
              <a:t> + 3H</a:t>
            </a:r>
            <a:r>
              <a:rPr lang="en-US" sz="2600" baseline="30000" dirty="0">
                <a:solidFill>
                  <a:srgbClr val="00FF00"/>
                </a:solidFill>
              </a:rPr>
              <a:t>+</a:t>
            </a:r>
            <a:r>
              <a:rPr lang="en-US" sz="2600" dirty="0">
                <a:solidFill>
                  <a:srgbClr val="00FF00"/>
                </a:solidFill>
              </a:rPr>
              <a:t> =  6HCO</a:t>
            </a:r>
            <a:r>
              <a:rPr lang="en-US" sz="2600" baseline="-25000" dirty="0">
                <a:solidFill>
                  <a:srgbClr val="00FF00"/>
                </a:solidFill>
              </a:rPr>
              <a:t>3</a:t>
            </a:r>
            <a:r>
              <a:rPr lang="en-US" sz="2600" baseline="30000" dirty="0">
                <a:solidFill>
                  <a:srgbClr val="00FF00"/>
                </a:solidFill>
              </a:rPr>
              <a:t>-</a:t>
            </a:r>
            <a:r>
              <a:rPr lang="en-US" sz="2600" dirty="0">
                <a:solidFill>
                  <a:srgbClr val="00FF00"/>
                </a:solidFill>
              </a:rPr>
              <a:t> + 3HS</a:t>
            </a:r>
            <a:r>
              <a:rPr lang="en-US" sz="2600" baseline="30000" dirty="0">
                <a:solidFill>
                  <a:srgbClr val="00FF00"/>
                </a:solidFill>
              </a:rPr>
              <a:t>-</a:t>
            </a:r>
            <a:r>
              <a:rPr lang="en-US" sz="2600" dirty="0">
                <a:solidFill>
                  <a:srgbClr val="00FF00"/>
                </a:solidFill>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827088" y="1768475"/>
            <a:ext cx="7086600" cy="1006475"/>
          </a:xfrm>
          <a:prstGeom prst="rect">
            <a:avLst/>
          </a:prstGeom>
          <a:noFill/>
          <a:ln w="9525">
            <a:noFill/>
            <a:miter lim="800000"/>
            <a:headEnd/>
            <a:tailEnd/>
          </a:ln>
        </p:spPr>
        <p:txBody>
          <a:bodyPr>
            <a:spAutoFit/>
          </a:bodyPr>
          <a:lstStyle/>
          <a:p>
            <a:r>
              <a:rPr lang="en-US" sz="2000">
                <a:solidFill>
                  <a:srgbClr val="FFFF00"/>
                </a:solidFill>
              </a:rPr>
              <a:t>Sulfate concentrations in EAA runoff and Lake Okeechobee average more than 50 times background concentrations than in the pristine Everglades</a:t>
            </a:r>
          </a:p>
        </p:txBody>
      </p:sp>
      <p:pic>
        <p:nvPicPr>
          <p:cNvPr id="145413" name="Picture 6" descr="fig1"/>
          <p:cNvPicPr>
            <a:picLocks noChangeAspect="1" noChangeArrowheads="1"/>
          </p:cNvPicPr>
          <p:nvPr/>
        </p:nvPicPr>
        <p:blipFill>
          <a:blip r:embed="rId2" cstate="print"/>
          <a:srcRect/>
          <a:stretch>
            <a:fillRect/>
          </a:stretch>
        </p:blipFill>
        <p:spPr bwMode="auto">
          <a:xfrm>
            <a:off x="4292600" y="2776538"/>
            <a:ext cx="2817813" cy="3768725"/>
          </a:xfrm>
          <a:prstGeom prst="rect">
            <a:avLst/>
          </a:prstGeom>
          <a:noFill/>
          <a:ln w="9525">
            <a:noFill/>
            <a:miter lim="800000"/>
            <a:headEnd/>
            <a:tailEnd/>
          </a:ln>
        </p:spPr>
      </p:pic>
      <p:sp>
        <p:nvSpPr>
          <p:cNvPr id="145415" name="Text Box 7"/>
          <p:cNvSpPr txBox="1">
            <a:spLocks noChangeArrowheads="1"/>
          </p:cNvSpPr>
          <p:nvPr/>
        </p:nvSpPr>
        <p:spPr bwMode="auto">
          <a:xfrm>
            <a:off x="7399338" y="3525838"/>
            <a:ext cx="1292225" cy="519112"/>
          </a:xfrm>
          <a:prstGeom prst="rect">
            <a:avLst/>
          </a:prstGeom>
          <a:noFill/>
          <a:ln w="9525">
            <a:noFill/>
            <a:miter lim="800000"/>
            <a:headEnd/>
            <a:tailEnd/>
          </a:ln>
          <a:effectLst/>
        </p:spPr>
        <p:txBody>
          <a:bodyPr wrap="none">
            <a:spAutoFit/>
          </a:bodyPr>
          <a:lstStyle/>
          <a:p>
            <a:r>
              <a:rPr lang="en-US" sz="2800"/>
              <a:t>Sulfate</a:t>
            </a:r>
          </a:p>
        </p:txBody>
      </p:sp>
      <p:sp>
        <p:nvSpPr>
          <p:cNvPr id="145416" name="Line 8"/>
          <p:cNvSpPr>
            <a:spLocks noChangeShapeType="1"/>
          </p:cNvSpPr>
          <p:nvPr/>
        </p:nvSpPr>
        <p:spPr bwMode="auto">
          <a:xfrm flipH="1" flipV="1">
            <a:off x="6319838" y="3768725"/>
            <a:ext cx="971550" cy="19050"/>
          </a:xfrm>
          <a:prstGeom prst="line">
            <a:avLst/>
          </a:prstGeom>
          <a:noFill/>
          <a:ln w="63500">
            <a:solidFill>
              <a:schemeClr val="tx1"/>
            </a:solidFill>
            <a:round/>
            <a:headEnd/>
            <a:tailEnd type="triangle" w="med" len="med"/>
          </a:ln>
          <a:effectLst/>
        </p:spPr>
        <p:txBody>
          <a:bodyPr/>
          <a:lstStyle/>
          <a:p>
            <a:endParaRPr lang="en-US"/>
          </a:p>
        </p:txBody>
      </p:sp>
      <p:sp>
        <p:nvSpPr>
          <p:cNvPr id="145417" name="Rectangle 9"/>
          <p:cNvSpPr>
            <a:spLocks noChangeArrowheads="1"/>
          </p:cNvSpPr>
          <p:nvPr/>
        </p:nvSpPr>
        <p:spPr bwMode="auto">
          <a:xfrm>
            <a:off x="1162050" y="565150"/>
            <a:ext cx="7281863" cy="822325"/>
          </a:xfrm>
          <a:prstGeom prst="rect">
            <a:avLst/>
          </a:prstGeom>
          <a:noFill/>
          <a:ln w="9525">
            <a:noFill/>
            <a:miter lim="800000"/>
            <a:headEnd/>
            <a:tailEnd/>
          </a:ln>
          <a:effectLst/>
        </p:spPr>
        <p:txBody>
          <a:bodyPr>
            <a:spAutoFit/>
          </a:bodyPr>
          <a:lstStyle/>
          <a:p>
            <a:r>
              <a:rPr lang="en-US" sz="2400"/>
              <a:t>The addition of sulfate  to water stimulates the inadvertent methylation of inorganic mercury</a:t>
            </a:r>
          </a:p>
        </p:txBody>
      </p:sp>
      <p:sp>
        <p:nvSpPr>
          <p:cNvPr id="145418" name="Text Box 10"/>
          <p:cNvSpPr txBox="1">
            <a:spLocks noChangeArrowheads="1"/>
          </p:cNvSpPr>
          <p:nvPr/>
        </p:nvSpPr>
        <p:spPr bwMode="auto">
          <a:xfrm>
            <a:off x="889000" y="3806825"/>
            <a:ext cx="2641600" cy="1187450"/>
          </a:xfrm>
          <a:prstGeom prst="rect">
            <a:avLst/>
          </a:prstGeom>
          <a:noFill/>
          <a:ln w="9525">
            <a:noFill/>
            <a:miter lim="800000"/>
            <a:headEnd/>
            <a:tailEnd/>
          </a:ln>
          <a:effectLst/>
        </p:spPr>
        <p:txBody>
          <a:bodyPr wrap="none">
            <a:spAutoFit/>
          </a:bodyPr>
          <a:lstStyle/>
          <a:p>
            <a:r>
              <a:rPr lang="en-US" sz="2400">
                <a:solidFill>
                  <a:srgbClr val="00FF00"/>
                </a:solidFill>
              </a:rPr>
              <a:t>Potassium Sulfate</a:t>
            </a:r>
          </a:p>
          <a:p>
            <a:r>
              <a:rPr lang="en-US" sz="2400">
                <a:solidFill>
                  <a:srgbClr val="00FF00"/>
                </a:solidFill>
              </a:rPr>
              <a:t>Calcium Sulfate</a:t>
            </a:r>
          </a:p>
          <a:p>
            <a:r>
              <a:rPr lang="en-US" sz="2400">
                <a:solidFill>
                  <a:srgbClr val="00FF00"/>
                </a:solidFill>
              </a:rPr>
              <a:t>Elemental Sulfur</a:t>
            </a:r>
          </a:p>
        </p:txBody>
      </p:sp>
      <p:sp>
        <p:nvSpPr>
          <p:cNvPr id="145419" name="Text Box 11"/>
          <p:cNvSpPr txBox="1">
            <a:spLocks noChangeArrowheads="1"/>
          </p:cNvSpPr>
          <p:nvPr/>
        </p:nvSpPr>
        <p:spPr bwMode="auto">
          <a:xfrm>
            <a:off x="930275" y="3389313"/>
            <a:ext cx="1506538" cy="457200"/>
          </a:xfrm>
          <a:prstGeom prst="rect">
            <a:avLst/>
          </a:prstGeom>
          <a:noFill/>
          <a:ln w="9525">
            <a:noFill/>
            <a:miter lim="800000"/>
            <a:headEnd/>
            <a:tailEnd/>
          </a:ln>
          <a:effectLst/>
        </p:spPr>
        <p:txBody>
          <a:bodyPr wrap="none">
            <a:spAutoFit/>
          </a:bodyPr>
          <a:lstStyle/>
          <a:p>
            <a:r>
              <a:rPr lang="en-US" sz="2400" u="sng"/>
              <a:t>Fertilizers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239713" y="485775"/>
            <a:ext cx="8607425" cy="457200"/>
          </a:xfrm>
          <a:prstGeom prst="rect">
            <a:avLst/>
          </a:prstGeom>
          <a:noFill/>
          <a:ln w="9525">
            <a:noFill/>
            <a:miter lim="800000"/>
            <a:headEnd/>
            <a:tailEnd/>
          </a:ln>
        </p:spPr>
        <p:txBody>
          <a:bodyPr wrap="none">
            <a:spAutoFit/>
          </a:bodyPr>
          <a:lstStyle/>
          <a:p>
            <a:r>
              <a:rPr lang="en-US" b="1">
                <a:solidFill>
                  <a:srgbClr val="00FF00"/>
                </a:solidFill>
              </a:rPr>
              <a:t>Hg</a:t>
            </a:r>
            <a:r>
              <a:rPr lang="en-US" b="1" baseline="30000">
                <a:solidFill>
                  <a:srgbClr val="00FF00"/>
                </a:solidFill>
              </a:rPr>
              <a:t>2+</a:t>
            </a:r>
            <a:r>
              <a:rPr lang="en-US" b="1"/>
              <a:t> from coal, volcanism, rock weathering, point sources</a:t>
            </a:r>
          </a:p>
        </p:txBody>
      </p:sp>
      <p:sp>
        <p:nvSpPr>
          <p:cNvPr id="21507" name="Text Box 3"/>
          <p:cNvSpPr txBox="1">
            <a:spLocks noChangeArrowheads="1"/>
          </p:cNvSpPr>
          <p:nvPr/>
        </p:nvSpPr>
        <p:spPr bwMode="auto">
          <a:xfrm>
            <a:off x="2530475" y="1557338"/>
            <a:ext cx="1031875" cy="457200"/>
          </a:xfrm>
          <a:prstGeom prst="rect">
            <a:avLst/>
          </a:prstGeom>
          <a:noFill/>
          <a:ln w="9525">
            <a:noFill/>
            <a:miter lim="800000"/>
            <a:headEnd/>
            <a:tailEnd/>
          </a:ln>
        </p:spPr>
        <p:txBody>
          <a:bodyPr wrap="none">
            <a:spAutoFit/>
          </a:bodyPr>
          <a:lstStyle/>
          <a:p>
            <a:r>
              <a:rPr lang="en-US" b="1">
                <a:solidFill>
                  <a:srgbClr val="FFFF00"/>
                </a:solidFill>
              </a:rPr>
              <a:t>Water</a:t>
            </a:r>
          </a:p>
        </p:txBody>
      </p:sp>
      <p:sp>
        <p:nvSpPr>
          <p:cNvPr id="21508" name="Line 4"/>
          <p:cNvSpPr>
            <a:spLocks noChangeShapeType="1"/>
          </p:cNvSpPr>
          <p:nvPr/>
        </p:nvSpPr>
        <p:spPr bwMode="auto">
          <a:xfrm>
            <a:off x="3027363" y="2022475"/>
            <a:ext cx="0" cy="844550"/>
          </a:xfrm>
          <a:prstGeom prst="line">
            <a:avLst/>
          </a:prstGeom>
          <a:noFill/>
          <a:ln w="9525">
            <a:solidFill>
              <a:schemeClr val="tx1"/>
            </a:solidFill>
            <a:round/>
            <a:headEnd/>
            <a:tailEnd type="triangle" w="med" len="med"/>
          </a:ln>
        </p:spPr>
        <p:txBody>
          <a:bodyPr/>
          <a:lstStyle/>
          <a:p>
            <a:endParaRPr lang="en-US"/>
          </a:p>
        </p:txBody>
      </p:sp>
      <p:sp>
        <p:nvSpPr>
          <p:cNvPr id="21509" name="Text Box 5"/>
          <p:cNvSpPr txBox="1">
            <a:spLocks noChangeArrowheads="1"/>
          </p:cNvSpPr>
          <p:nvPr/>
        </p:nvSpPr>
        <p:spPr bwMode="auto">
          <a:xfrm>
            <a:off x="2232025" y="3019425"/>
            <a:ext cx="1725613" cy="457200"/>
          </a:xfrm>
          <a:prstGeom prst="rect">
            <a:avLst/>
          </a:prstGeom>
          <a:noFill/>
          <a:ln w="9525">
            <a:noFill/>
            <a:miter lim="800000"/>
            <a:headEnd/>
            <a:tailEnd/>
          </a:ln>
        </p:spPr>
        <p:txBody>
          <a:bodyPr wrap="none">
            <a:spAutoFit/>
          </a:bodyPr>
          <a:lstStyle/>
          <a:p>
            <a:r>
              <a:rPr lang="en-US" b="1">
                <a:solidFill>
                  <a:srgbClr val="00FF00"/>
                </a:solidFill>
              </a:rPr>
              <a:t>Sediments</a:t>
            </a:r>
          </a:p>
        </p:txBody>
      </p:sp>
      <p:sp>
        <p:nvSpPr>
          <p:cNvPr id="21510" name="Text Box 6"/>
          <p:cNvSpPr txBox="1">
            <a:spLocks noChangeArrowheads="1"/>
          </p:cNvSpPr>
          <p:nvPr/>
        </p:nvSpPr>
        <p:spPr bwMode="auto">
          <a:xfrm>
            <a:off x="2495550" y="3443288"/>
            <a:ext cx="1060450" cy="366712"/>
          </a:xfrm>
          <a:prstGeom prst="rect">
            <a:avLst/>
          </a:prstGeom>
          <a:noFill/>
          <a:ln w="9525">
            <a:noFill/>
            <a:miter lim="800000"/>
            <a:headEnd/>
            <a:tailEnd/>
          </a:ln>
        </p:spPr>
        <p:txBody>
          <a:bodyPr wrap="none">
            <a:spAutoFit/>
          </a:bodyPr>
          <a:lstStyle/>
          <a:p>
            <a:r>
              <a:rPr lang="en-US" sz="1800" b="1"/>
              <a:t>(Bound)</a:t>
            </a:r>
          </a:p>
        </p:txBody>
      </p:sp>
      <p:sp>
        <p:nvSpPr>
          <p:cNvPr id="21511" name="Line 7"/>
          <p:cNvSpPr>
            <a:spLocks noChangeShapeType="1"/>
          </p:cNvSpPr>
          <p:nvPr/>
        </p:nvSpPr>
        <p:spPr bwMode="auto">
          <a:xfrm>
            <a:off x="2990850" y="3922713"/>
            <a:ext cx="0" cy="561975"/>
          </a:xfrm>
          <a:prstGeom prst="line">
            <a:avLst/>
          </a:prstGeom>
          <a:noFill/>
          <a:ln w="9525">
            <a:solidFill>
              <a:schemeClr val="tx1"/>
            </a:solidFill>
            <a:round/>
            <a:headEnd/>
            <a:tailEnd type="triangle" w="med" len="med"/>
          </a:ln>
        </p:spPr>
        <p:txBody>
          <a:bodyPr/>
          <a:lstStyle/>
          <a:p>
            <a:endParaRPr lang="en-US"/>
          </a:p>
        </p:txBody>
      </p:sp>
      <p:sp>
        <p:nvSpPr>
          <p:cNvPr id="21512" name="Text Box 8"/>
          <p:cNvSpPr txBox="1">
            <a:spLocks noChangeArrowheads="1"/>
          </p:cNvSpPr>
          <p:nvPr/>
        </p:nvSpPr>
        <p:spPr bwMode="auto">
          <a:xfrm>
            <a:off x="1036638" y="4635500"/>
            <a:ext cx="4795837" cy="457200"/>
          </a:xfrm>
          <a:prstGeom prst="rect">
            <a:avLst/>
          </a:prstGeom>
          <a:noFill/>
          <a:ln w="9525">
            <a:noFill/>
            <a:miter lim="800000"/>
            <a:headEnd/>
            <a:tailEnd/>
          </a:ln>
        </p:spPr>
        <p:txBody>
          <a:bodyPr wrap="none">
            <a:spAutoFit/>
          </a:bodyPr>
          <a:lstStyle/>
          <a:p>
            <a:r>
              <a:rPr lang="en-US" b="1">
                <a:solidFill>
                  <a:srgbClr val="FFFF00"/>
                </a:solidFill>
              </a:rPr>
              <a:t>Sulfur reducing bacteria, low O</a:t>
            </a:r>
            <a:r>
              <a:rPr lang="en-US" b="1" baseline="-25000">
                <a:solidFill>
                  <a:srgbClr val="FFFF00"/>
                </a:solidFill>
              </a:rPr>
              <a:t>2</a:t>
            </a:r>
          </a:p>
        </p:txBody>
      </p:sp>
      <p:sp>
        <p:nvSpPr>
          <p:cNvPr id="21513" name="Line 9"/>
          <p:cNvSpPr>
            <a:spLocks noChangeShapeType="1"/>
          </p:cNvSpPr>
          <p:nvPr/>
        </p:nvSpPr>
        <p:spPr bwMode="auto">
          <a:xfrm>
            <a:off x="2990850" y="5153025"/>
            <a:ext cx="0" cy="334963"/>
          </a:xfrm>
          <a:prstGeom prst="line">
            <a:avLst/>
          </a:prstGeom>
          <a:noFill/>
          <a:ln w="9525">
            <a:solidFill>
              <a:schemeClr val="tx1"/>
            </a:solidFill>
            <a:round/>
            <a:headEnd/>
            <a:tailEnd type="triangle" w="med" len="med"/>
          </a:ln>
        </p:spPr>
        <p:txBody>
          <a:bodyPr/>
          <a:lstStyle/>
          <a:p>
            <a:endParaRPr lang="en-US"/>
          </a:p>
        </p:txBody>
      </p:sp>
      <p:sp>
        <p:nvSpPr>
          <p:cNvPr id="21514" name="Text Box 10"/>
          <p:cNvSpPr txBox="1">
            <a:spLocks noChangeArrowheads="1"/>
          </p:cNvSpPr>
          <p:nvPr/>
        </p:nvSpPr>
        <p:spPr bwMode="auto">
          <a:xfrm>
            <a:off x="1914525" y="5708650"/>
            <a:ext cx="2371725" cy="457200"/>
          </a:xfrm>
          <a:prstGeom prst="rect">
            <a:avLst/>
          </a:prstGeom>
          <a:noFill/>
          <a:ln w="9525">
            <a:noFill/>
            <a:miter lim="800000"/>
            <a:headEnd/>
            <a:tailEnd/>
          </a:ln>
        </p:spPr>
        <p:txBody>
          <a:bodyPr wrap="none">
            <a:spAutoFit/>
          </a:bodyPr>
          <a:lstStyle/>
          <a:p>
            <a:r>
              <a:rPr lang="en-US" b="1">
                <a:solidFill>
                  <a:srgbClr val="00FF00"/>
                </a:solidFill>
              </a:rPr>
              <a:t>methylmercury</a:t>
            </a:r>
          </a:p>
        </p:txBody>
      </p:sp>
      <p:sp>
        <p:nvSpPr>
          <p:cNvPr id="21515" name="Line 11"/>
          <p:cNvSpPr>
            <a:spLocks noChangeShapeType="1"/>
          </p:cNvSpPr>
          <p:nvPr/>
        </p:nvSpPr>
        <p:spPr bwMode="auto">
          <a:xfrm>
            <a:off x="4187825" y="5997575"/>
            <a:ext cx="896938" cy="0"/>
          </a:xfrm>
          <a:prstGeom prst="line">
            <a:avLst/>
          </a:prstGeom>
          <a:noFill/>
          <a:ln w="9525">
            <a:solidFill>
              <a:schemeClr val="tx1"/>
            </a:solidFill>
            <a:round/>
            <a:headEnd/>
            <a:tailEnd type="triangle" w="med" len="med"/>
          </a:ln>
        </p:spPr>
        <p:txBody>
          <a:bodyPr/>
          <a:lstStyle/>
          <a:p>
            <a:endParaRPr lang="en-US"/>
          </a:p>
        </p:txBody>
      </p:sp>
      <p:sp>
        <p:nvSpPr>
          <p:cNvPr id="21516" name="Text Box 12"/>
          <p:cNvSpPr txBox="1">
            <a:spLocks noChangeArrowheads="1"/>
          </p:cNvSpPr>
          <p:nvPr/>
        </p:nvSpPr>
        <p:spPr bwMode="auto">
          <a:xfrm>
            <a:off x="5360988" y="5726113"/>
            <a:ext cx="2978150" cy="457200"/>
          </a:xfrm>
          <a:prstGeom prst="rect">
            <a:avLst/>
          </a:prstGeom>
          <a:noFill/>
          <a:ln w="9525">
            <a:noFill/>
            <a:miter lim="800000"/>
            <a:headEnd/>
            <a:tailEnd/>
          </a:ln>
        </p:spPr>
        <p:txBody>
          <a:bodyPr wrap="none">
            <a:spAutoFit/>
          </a:bodyPr>
          <a:lstStyle/>
          <a:p>
            <a:r>
              <a:rPr lang="en-US" b="1">
                <a:solidFill>
                  <a:srgbClr val="FFFF00"/>
                </a:solidFill>
              </a:rPr>
              <a:t>Aquatic Organisms</a:t>
            </a:r>
          </a:p>
        </p:txBody>
      </p:sp>
      <p:pic>
        <p:nvPicPr>
          <p:cNvPr id="182285" name="Picture 14" descr="f6"/>
          <p:cNvPicPr>
            <a:picLocks noChangeAspect="1" noChangeArrowheads="1"/>
          </p:cNvPicPr>
          <p:nvPr/>
        </p:nvPicPr>
        <p:blipFill>
          <a:blip r:embed="rId3" cstate="print"/>
          <a:srcRect b="14975"/>
          <a:stretch>
            <a:fillRect/>
          </a:stretch>
        </p:blipFill>
        <p:spPr bwMode="auto">
          <a:xfrm>
            <a:off x="4991100" y="1481138"/>
            <a:ext cx="3313113" cy="2828925"/>
          </a:xfrm>
          <a:prstGeom prst="rect">
            <a:avLst/>
          </a:prstGeom>
          <a:noFill/>
          <a:ln w="9525">
            <a:noFill/>
            <a:miter lim="800000"/>
            <a:headEnd/>
            <a:tailEnd/>
          </a:ln>
        </p:spPr>
      </p:pic>
      <p:sp>
        <p:nvSpPr>
          <p:cNvPr id="182286" name="Line 15"/>
          <p:cNvSpPr>
            <a:spLocks noChangeShapeType="1"/>
          </p:cNvSpPr>
          <p:nvPr/>
        </p:nvSpPr>
        <p:spPr bwMode="auto">
          <a:xfrm>
            <a:off x="815975" y="914400"/>
            <a:ext cx="1728788" cy="795338"/>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wipe(up)">
                                      <p:cBhvr>
                                        <p:cTn id="7" dur="10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fade">
                                      <p:cBhvr>
                                        <p:cTn id="12" dur="2000"/>
                                        <p:tgtEl>
                                          <p:spTgt spid="2150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509"/>
                                        </p:tgtEl>
                                        <p:attrNameLst>
                                          <p:attrName>style.visibility</p:attrName>
                                        </p:attrNameLst>
                                      </p:cBhvr>
                                      <p:to>
                                        <p:strVal val="visible"/>
                                      </p:to>
                                    </p:set>
                                    <p:animEffect transition="in" filter="fade">
                                      <p:cBhvr>
                                        <p:cTn id="15" dur="2000"/>
                                        <p:tgtEl>
                                          <p:spTgt spid="2150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510"/>
                                        </p:tgtEl>
                                        <p:attrNameLst>
                                          <p:attrName>style.visibility</p:attrName>
                                        </p:attrNameLst>
                                      </p:cBhvr>
                                      <p:to>
                                        <p:strVal val="visible"/>
                                      </p:to>
                                    </p:set>
                                    <p:animEffect transition="in" filter="fade">
                                      <p:cBhvr>
                                        <p:cTn id="18" dur="2000"/>
                                        <p:tgtEl>
                                          <p:spTgt spid="215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511"/>
                                        </p:tgtEl>
                                        <p:attrNameLst>
                                          <p:attrName>style.visibility</p:attrName>
                                        </p:attrNameLst>
                                      </p:cBhvr>
                                      <p:to>
                                        <p:strVal val="visible"/>
                                      </p:to>
                                    </p:set>
                                    <p:animEffect transition="in" filter="fade">
                                      <p:cBhvr>
                                        <p:cTn id="23" dur="2000"/>
                                        <p:tgtEl>
                                          <p:spTgt spid="215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512"/>
                                        </p:tgtEl>
                                        <p:attrNameLst>
                                          <p:attrName>style.visibility</p:attrName>
                                        </p:attrNameLst>
                                      </p:cBhvr>
                                      <p:to>
                                        <p:strVal val="visible"/>
                                      </p:to>
                                    </p:set>
                                    <p:animEffect transition="in" filter="fade">
                                      <p:cBhvr>
                                        <p:cTn id="26" dur="2000"/>
                                        <p:tgtEl>
                                          <p:spTgt spid="215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513"/>
                                        </p:tgtEl>
                                        <p:attrNameLst>
                                          <p:attrName>style.visibility</p:attrName>
                                        </p:attrNameLst>
                                      </p:cBhvr>
                                      <p:to>
                                        <p:strVal val="visible"/>
                                      </p:to>
                                    </p:set>
                                    <p:animEffect transition="in" filter="fade">
                                      <p:cBhvr>
                                        <p:cTn id="31" dur="2000"/>
                                        <p:tgtEl>
                                          <p:spTgt spid="215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514"/>
                                        </p:tgtEl>
                                        <p:attrNameLst>
                                          <p:attrName>style.visibility</p:attrName>
                                        </p:attrNameLst>
                                      </p:cBhvr>
                                      <p:to>
                                        <p:strVal val="visible"/>
                                      </p:to>
                                    </p:set>
                                    <p:animEffect transition="in" filter="fade">
                                      <p:cBhvr>
                                        <p:cTn id="34" dur="2000"/>
                                        <p:tgtEl>
                                          <p:spTgt spid="215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515"/>
                                        </p:tgtEl>
                                        <p:attrNameLst>
                                          <p:attrName>style.visibility</p:attrName>
                                        </p:attrNameLst>
                                      </p:cBhvr>
                                      <p:to>
                                        <p:strVal val="visible"/>
                                      </p:to>
                                    </p:set>
                                    <p:animEffect transition="in" filter="fade">
                                      <p:cBhvr>
                                        <p:cTn id="37" dur="2000"/>
                                        <p:tgtEl>
                                          <p:spTgt spid="215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516"/>
                                        </p:tgtEl>
                                        <p:attrNameLst>
                                          <p:attrName>style.visibility</p:attrName>
                                        </p:attrNameLst>
                                      </p:cBhvr>
                                      <p:to>
                                        <p:strVal val="visible"/>
                                      </p:to>
                                    </p:set>
                                    <p:animEffect transition="in" filter="fade">
                                      <p:cBhvr>
                                        <p:cTn id="40" dur="200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animBg="1"/>
      <p:bldP spid="21509" grpId="0"/>
      <p:bldP spid="21510" grpId="0"/>
      <p:bldP spid="21511" grpId="0" animBg="1"/>
      <p:bldP spid="21512" grpId="0"/>
      <p:bldP spid="21513" grpId="0" animBg="1"/>
      <p:bldP spid="21514" grpId="0"/>
      <p:bldP spid="21515" grpId="0" animBg="1"/>
      <p:bldP spid="215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1143000" y="4419600"/>
            <a:ext cx="6711950" cy="822325"/>
          </a:xfrm>
          <a:prstGeom prst="rect">
            <a:avLst/>
          </a:prstGeom>
          <a:noFill/>
          <a:ln w="9525">
            <a:noFill/>
            <a:miter lim="800000"/>
            <a:headEnd/>
            <a:tailEnd/>
          </a:ln>
        </p:spPr>
        <p:txBody>
          <a:bodyPr wrap="none">
            <a:spAutoFit/>
          </a:bodyPr>
          <a:lstStyle/>
          <a:p>
            <a:pPr algn="ctr"/>
            <a:r>
              <a:rPr lang="en-US">
                <a:solidFill>
                  <a:srgbClr val="00FF00"/>
                </a:solidFill>
              </a:rPr>
              <a:t>Bioaccumulation: concentration of a chemical in </a:t>
            </a:r>
          </a:p>
          <a:p>
            <a:pPr algn="ctr"/>
            <a:r>
              <a:rPr lang="en-US">
                <a:solidFill>
                  <a:srgbClr val="00FF00"/>
                </a:solidFill>
              </a:rPr>
              <a:t>organisms relative to the amount in water.</a:t>
            </a:r>
          </a:p>
        </p:txBody>
      </p:sp>
      <p:sp>
        <p:nvSpPr>
          <p:cNvPr id="184324" name="Text Box 4"/>
          <p:cNvSpPr txBox="1">
            <a:spLocks noChangeArrowheads="1"/>
          </p:cNvSpPr>
          <p:nvPr/>
        </p:nvSpPr>
        <p:spPr bwMode="auto">
          <a:xfrm>
            <a:off x="2684463" y="336550"/>
            <a:ext cx="2579687" cy="519113"/>
          </a:xfrm>
          <a:prstGeom prst="rect">
            <a:avLst/>
          </a:prstGeom>
          <a:noFill/>
          <a:ln w="9525">
            <a:noFill/>
            <a:miter lim="800000"/>
            <a:headEnd/>
            <a:tailEnd/>
          </a:ln>
        </p:spPr>
        <p:txBody>
          <a:bodyPr wrap="none">
            <a:spAutoFit/>
          </a:bodyPr>
          <a:lstStyle/>
          <a:p>
            <a:r>
              <a:rPr lang="en-US" sz="2800" u="sng"/>
              <a:t>Enhanced Risk</a:t>
            </a:r>
          </a:p>
        </p:txBody>
      </p:sp>
      <p:sp>
        <p:nvSpPr>
          <p:cNvPr id="25605" name="Rectangle 5"/>
          <p:cNvSpPr>
            <a:spLocks noChangeArrowheads="1"/>
          </p:cNvSpPr>
          <p:nvPr/>
        </p:nvSpPr>
        <p:spPr bwMode="auto">
          <a:xfrm>
            <a:off x="15875" y="1633538"/>
            <a:ext cx="8593138" cy="822325"/>
          </a:xfrm>
          <a:prstGeom prst="rect">
            <a:avLst/>
          </a:prstGeom>
          <a:noFill/>
          <a:ln w="9525">
            <a:noFill/>
            <a:miter lim="800000"/>
            <a:headEnd/>
            <a:tailEnd/>
          </a:ln>
        </p:spPr>
        <p:txBody>
          <a:bodyPr wrap="none" anchor="ctr">
            <a:spAutoFit/>
          </a:bodyPr>
          <a:lstStyle/>
          <a:p>
            <a:pPr eaLnBrk="1" hangingPunct="1"/>
            <a:r>
              <a:rPr lang="en-US">
                <a:solidFill>
                  <a:srgbClr val="99FF33"/>
                </a:solidFill>
              </a:rPr>
              <a:t>Methylmercury has a half-life in human blood of about 70 days</a:t>
            </a:r>
          </a:p>
          <a:p>
            <a:pPr eaLnBrk="1" hangingPunct="1"/>
            <a:r>
              <a:rPr lang="en-US">
                <a:solidFill>
                  <a:srgbClr val="99FF33"/>
                </a:solidFill>
              </a:rPr>
              <a:t>	   (twice as long as inorganic mercury (Hg</a:t>
            </a:r>
            <a:r>
              <a:rPr lang="en-US" baseline="30000">
                <a:solidFill>
                  <a:srgbClr val="99FF33"/>
                </a:solidFill>
              </a:rPr>
              <a:t>2+</a:t>
            </a:r>
            <a:r>
              <a:rPr lang="en-US">
                <a:solidFill>
                  <a:srgbClr val="99FF33"/>
                </a:solidFill>
              </a:rPr>
              <a:t>). </a:t>
            </a:r>
          </a:p>
        </p:txBody>
      </p:sp>
      <p:sp>
        <p:nvSpPr>
          <p:cNvPr id="25606" name="Text Box 6"/>
          <p:cNvSpPr txBox="1">
            <a:spLocks noChangeArrowheads="1"/>
          </p:cNvSpPr>
          <p:nvPr/>
        </p:nvSpPr>
        <p:spPr bwMode="auto">
          <a:xfrm>
            <a:off x="0" y="1060450"/>
            <a:ext cx="9015413" cy="457200"/>
          </a:xfrm>
          <a:prstGeom prst="rect">
            <a:avLst/>
          </a:prstGeom>
          <a:noFill/>
          <a:ln w="9525">
            <a:noFill/>
            <a:miter lim="800000"/>
            <a:headEnd/>
            <a:tailEnd/>
          </a:ln>
        </p:spPr>
        <p:txBody>
          <a:bodyPr wrap="none">
            <a:spAutoFit/>
          </a:bodyPr>
          <a:lstStyle/>
          <a:p>
            <a:r>
              <a:rPr lang="en-US">
                <a:solidFill>
                  <a:srgbClr val="FFFF00"/>
                </a:solidFill>
              </a:rPr>
              <a:t>Methylmercury attaches to proteins in animals (enters food chain)</a:t>
            </a:r>
          </a:p>
        </p:txBody>
      </p:sp>
      <p:sp>
        <p:nvSpPr>
          <p:cNvPr id="9" name="Text Box 7"/>
          <p:cNvSpPr txBox="1">
            <a:spLocks noChangeArrowheads="1"/>
          </p:cNvSpPr>
          <p:nvPr/>
        </p:nvSpPr>
        <p:spPr bwMode="auto">
          <a:xfrm>
            <a:off x="723900" y="3048000"/>
            <a:ext cx="7650163" cy="946150"/>
          </a:xfrm>
          <a:prstGeom prst="rect">
            <a:avLst/>
          </a:prstGeom>
          <a:noFill/>
          <a:ln w="9525">
            <a:noFill/>
            <a:miter lim="800000"/>
            <a:headEnd/>
            <a:tailEnd/>
          </a:ln>
        </p:spPr>
        <p:txBody>
          <a:bodyPr wrap="none">
            <a:spAutoFit/>
          </a:bodyPr>
          <a:lstStyle/>
          <a:p>
            <a:pPr algn="ctr"/>
            <a:r>
              <a:rPr lang="en-US" sz="2800">
                <a:solidFill>
                  <a:srgbClr val="FFFF00"/>
                </a:solidFill>
              </a:rPr>
              <a:t>Methylmercury can be accumulated in the body</a:t>
            </a:r>
          </a:p>
          <a:p>
            <a:pPr algn="ctr"/>
            <a:r>
              <a:rPr lang="en-US" sz="2800">
                <a:solidFill>
                  <a:srgbClr val="FFFF00"/>
                </a:solidFill>
              </a:rPr>
              <a:t>and is generally more toxic than inorganic Hg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fade">
                                      <p:cBhvr>
                                        <p:cTn id="7" dur="2000"/>
                                        <p:tgtEl>
                                          <p:spTgt spid="256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5"/>
                                        </p:tgtEl>
                                        <p:attrNameLst>
                                          <p:attrName>style.visibility</p:attrName>
                                        </p:attrNameLst>
                                      </p:cBhvr>
                                      <p:to>
                                        <p:strVal val="visible"/>
                                      </p:to>
                                    </p:set>
                                    <p:animEffect transition="in" filter="fade">
                                      <p:cBhvr>
                                        <p:cTn id="10" dur="2000"/>
                                        <p:tgtEl>
                                          <p:spTgt spid="2560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603"/>
                                        </p:tgtEl>
                                        <p:attrNameLst>
                                          <p:attrName>style.visibility</p:attrName>
                                        </p:attrNameLst>
                                      </p:cBhvr>
                                      <p:to>
                                        <p:strVal val="visible"/>
                                      </p:to>
                                    </p:set>
                                    <p:animEffect transition="in" filter="fade">
                                      <p:cBhvr>
                                        <p:cTn id="15" dur="2000"/>
                                        <p:tgtEl>
                                          <p:spTgt spid="2560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5" grpId="0"/>
      <p:bldP spid="2560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Group 2"/>
          <p:cNvGraphicFramePr>
            <a:graphicFrameLocks noGrp="1"/>
          </p:cNvGraphicFramePr>
          <p:nvPr/>
        </p:nvGraphicFramePr>
        <p:xfrm>
          <a:off x="615950" y="1520825"/>
          <a:ext cx="7832725" cy="4969193"/>
        </p:xfrm>
        <a:graphic>
          <a:graphicData uri="http://schemas.openxmlformats.org/drawingml/2006/table">
            <a:tbl>
              <a:tblPr/>
              <a:tblGrid>
                <a:gridCol w="3916363"/>
                <a:gridCol w="3916362"/>
              </a:tblGrid>
              <a:tr h="4602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00"/>
                          </a:solidFill>
                          <a:effectLst>
                            <a:outerShdw blurRad="38100" dist="38100" dir="2700000" algn="tl">
                              <a:srgbClr val="000000"/>
                            </a:outerShdw>
                          </a:effectLst>
                          <a:latin typeface="Arial" charset="0"/>
                        </a:rPr>
                        <a:t> </a:t>
                      </a:r>
                      <a:r>
                        <a:rPr kumimoji="0" lang="en-US" sz="1400" b="0" i="0" u="none" strike="noStrike" cap="none" normalizeH="0" baseline="0" smtClean="0">
                          <a:ln>
                            <a:noFill/>
                          </a:ln>
                          <a:solidFill>
                            <a:srgbClr val="FFFF00"/>
                          </a:solidFill>
                          <a:effectLst>
                            <a:outerShdw blurRad="38100" dist="38100" dir="2700000" algn="tl">
                              <a:srgbClr val="000000"/>
                            </a:outerShdw>
                          </a:effectLst>
                          <a:latin typeface="Arial" charset="0"/>
                        </a:rPr>
                        <a:t/>
                      </a:r>
                      <a:br>
                        <a:rPr kumimoji="0" lang="en-US" sz="1400" b="0" i="0" u="none" strike="noStrike" cap="none" normalizeH="0" baseline="0" smtClean="0">
                          <a:ln>
                            <a:noFill/>
                          </a:ln>
                          <a:solidFill>
                            <a:srgbClr val="FFFF00"/>
                          </a:solidFill>
                          <a:effectLst>
                            <a:outerShdw blurRad="38100" dist="38100" dir="2700000" algn="tl">
                              <a:srgbClr val="000000"/>
                            </a:outerShdw>
                          </a:effectLst>
                          <a:latin typeface="Arial" charset="0"/>
                        </a:rPr>
                      </a:br>
                      <a:r>
                        <a:rPr kumimoji="0" lang="en-US" sz="1600" b="0" i="0" u="none" strike="noStrike" cap="none" normalizeH="0" baseline="0" smtClean="0">
                          <a:ln>
                            <a:noFill/>
                          </a:ln>
                          <a:solidFill>
                            <a:srgbClr val="FFFF00"/>
                          </a:solidFill>
                          <a:effectLst>
                            <a:outerShdw blurRad="38100" dist="38100" dir="2700000" algn="tl">
                              <a:srgbClr val="000000"/>
                            </a:outerShdw>
                          </a:effectLst>
                          <a:latin typeface="Arial" charset="0"/>
                        </a:rPr>
                        <a:t>B</a:t>
                      </a:r>
                      <a:r>
                        <a:rPr kumimoji="0" lang="en-US" sz="1600" b="1" i="0" u="none" strike="noStrike" cap="none" normalizeH="0" baseline="0" smtClean="0">
                          <a:ln>
                            <a:noFill/>
                          </a:ln>
                          <a:solidFill>
                            <a:srgbClr val="00FF00"/>
                          </a:solidFill>
                          <a:effectLst>
                            <a:outerShdw blurRad="38100" dist="38100" dir="2700000" algn="tl">
                              <a:srgbClr val="000000"/>
                            </a:outerShdw>
                          </a:effectLst>
                          <a:latin typeface="Arial" charset="0"/>
                        </a:rPr>
                        <a:t>ioaccumulation factors</a:t>
                      </a:r>
                      <a:r>
                        <a:rPr kumimoji="0" lang="en-US" sz="1600" b="0" i="0" u="none" strike="noStrike" cap="none" normalizeH="0" baseline="0" smtClean="0">
                          <a:ln>
                            <a:noFill/>
                          </a:ln>
                          <a:solidFill>
                            <a:srgbClr val="00FF00"/>
                          </a:solidFill>
                          <a:effectLst>
                            <a:outerShdw blurRad="38100" dist="38100" dir="2700000" algn="tl">
                              <a:srgbClr val="000000"/>
                            </a:outerShdw>
                          </a:effectLst>
                          <a:latin typeface="Arial" charset="0"/>
                        </a:rPr>
                        <a:t> (BAF's) of up to </a:t>
                      </a:r>
                      <a:r>
                        <a:rPr kumimoji="0" lang="en-US" sz="1600" b="1" i="0" u="none" strike="noStrike" cap="none" normalizeH="0" baseline="0" smtClean="0">
                          <a:ln>
                            <a:noFill/>
                          </a:ln>
                          <a:solidFill>
                            <a:srgbClr val="00FF00"/>
                          </a:solidFill>
                          <a:effectLst>
                            <a:outerShdw blurRad="38100" dist="38100" dir="2700000" algn="tl">
                              <a:srgbClr val="000000"/>
                            </a:outerShdw>
                          </a:effectLst>
                          <a:latin typeface="Arial" charset="0"/>
                        </a:rPr>
                        <a:t>10 million in largemouth bass</a:t>
                      </a:r>
                      <a:r>
                        <a:rPr kumimoji="0" lang="en-US" sz="1600" b="0" i="0" u="none" strike="noStrike" cap="none" normalizeH="0" baseline="0" smtClean="0">
                          <a:ln>
                            <a:noFill/>
                          </a:ln>
                          <a:solidFill>
                            <a:srgbClr val="00FF00"/>
                          </a:solidFill>
                          <a:effectLst>
                            <a:outerShdw blurRad="38100" dist="38100" dir="2700000" algn="tl">
                              <a:srgbClr val="000000"/>
                            </a:outerShdw>
                          </a:effectLst>
                          <a:latin typeface="Arial" charset="0"/>
                        </a:rPr>
                        <a:t> have been reported for the Everglades.</a:t>
                      </a:r>
                      <a:br>
                        <a:rPr kumimoji="0" lang="en-US" sz="1600" b="0" i="0" u="none" strike="noStrike" cap="none" normalizeH="0" baseline="0" smtClean="0">
                          <a:ln>
                            <a:noFill/>
                          </a:ln>
                          <a:solidFill>
                            <a:srgbClr val="00FF00"/>
                          </a:solidFill>
                          <a:effectLst>
                            <a:outerShdw blurRad="38100" dist="38100" dir="2700000" algn="tl">
                              <a:srgbClr val="000000"/>
                            </a:outerShdw>
                          </a:effectLst>
                          <a:latin typeface="Arial" charset="0"/>
                        </a:rPr>
                      </a:br>
                      <a:r>
                        <a:rPr kumimoji="0" lang="en-US" sz="1400" b="0" i="0" u="none" strike="noStrike" cap="none" normalizeH="0" baseline="0" smtClean="0">
                          <a:ln>
                            <a:noFill/>
                          </a:ln>
                          <a:solidFill>
                            <a:srgbClr val="FFFF00"/>
                          </a:solidFill>
                          <a:effectLst>
                            <a:outerShdw blurRad="38100" dist="38100" dir="2700000" algn="tl">
                              <a:srgbClr val="000000"/>
                            </a:outerShdw>
                          </a:effectLst>
                          <a:latin typeface="Arial" charset="0"/>
                        </a:rPr>
                        <a:t/>
                      </a:r>
                      <a:br>
                        <a:rPr kumimoji="0" lang="en-US" sz="1400" b="0" i="0" u="none" strike="noStrike" cap="none" normalizeH="0" baseline="0" smtClean="0">
                          <a:ln>
                            <a:noFill/>
                          </a:ln>
                          <a:solidFill>
                            <a:srgbClr val="FFFF00"/>
                          </a:solidFill>
                          <a:effectLst>
                            <a:outerShdw blurRad="38100" dist="38100" dir="2700000" algn="tl">
                              <a:srgbClr val="000000"/>
                            </a:outerShdw>
                          </a:effectLst>
                          <a:latin typeface="Arial" charset="0"/>
                        </a:rPr>
                      </a:br>
                      <a:r>
                        <a:rPr kumimoji="0" lang="en-US" sz="1400" b="0" i="0" u="none" strike="noStrike" cap="none" normalizeH="0" baseline="0" smtClean="0">
                          <a:ln>
                            <a:noFill/>
                          </a:ln>
                          <a:solidFill>
                            <a:srgbClr val="FFFF00"/>
                          </a:solidFill>
                          <a:effectLst>
                            <a:outerShdw blurRad="38100" dist="38100" dir="2700000" algn="tl">
                              <a:srgbClr val="000000"/>
                            </a:outerShdw>
                          </a:effectLst>
                          <a:latin typeface="Arial" charset="0"/>
                        </a:rPr>
                        <a:t/>
                      </a:r>
                      <a:br>
                        <a:rPr kumimoji="0" lang="en-US" sz="1400" b="0" i="0" u="none" strike="noStrike" cap="none" normalizeH="0" baseline="0" smtClean="0">
                          <a:ln>
                            <a:noFill/>
                          </a:ln>
                          <a:solidFill>
                            <a:srgbClr val="FFFF00"/>
                          </a:solidFill>
                          <a:effectLst>
                            <a:outerShdw blurRad="38100" dist="38100" dir="2700000" algn="tl">
                              <a:srgbClr val="000000"/>
                            </a:outerShdw>
                          </a:effectLst>
                          <a:latin typeface="Arial" charset="0"/>
                        </a:rPr>
                      </a:br>
                      <a:r>
                        <a:rPr kumimoji="0" lang="en-US" sz="1600" b="0" i="0" u="none" strike="noStrike" cap="none" normalizeH="0" baseline="0" smtClean="0">
                          <a:ln>
                            <a:noFill/>
                          </a:ln>
                          <a:solidFill>
                            <a:srgbClr val="00FF00"/>
                          </a:solidFill>
                          <a:effectLst>
                            <a:outerShdw blurRad="38100" dist="38100" dir="2700000" algn="tl">
                              <a:srgbClr val="000000"/>
                            </a:outerShdw>
                          </a:effectLst>
                          <a:latin typeface="Arial" charset="0"/>
                        </a:rPr>
                        <a:t>Fish-eating birds, otters, alligators, raccoons and panthers can have even higher bioaccumulation factors. </a:t>
                      </a:r>
                      <a:br>
                        <a:rPr kumimoji="0" lang="en-US" sz="1600" b="0" i="0" u="none" strike="noStrike" cap="none" normalizeH="0" baseline="0" smtClean="0">
                          <a:ln>
                            <a:noFill/>
                          </a:ln>
                          <a:solidFill>
                            <a:srgbClr val="00FF00"/>
                          </a:solidFill>
                          <a:effectLst>
                            <a:outerShdw blurRad="38100" dist="38100" dir="2700000" algn="tl">
                              <a:srgbClr val="000000"/>
                            </a:outerShdw>
                          </a:effectLst>
                          <a:latin typeface="Arial" charset="0"/>
                        </a:rPr>
                      </a:br>
                      <a:r>
                        <a:rPr kumimoji="0" lang="en-US" sz="1400" b="0" i="0" u="none" strike="noStrike" cap="none" normalizeH="0" baseline="0" smtClean="0">
                          <a:ln>
                            <a:noFill/>
                          </a:ln>
                          <a:solidFill>
                            <a:srgbClr val="FFFF00"/>
                          </a:solidFill>
                          <a:effectLst>
                            <a:outerShdw blurRad="38100" dist="38100" dir="2700000" algn="tl">
                              <a:srgbClr val="000000"/>
                            </a:outerShdw>
                          </a:effectLst>
                          <a:latin typeface="Arial" charset="0"/>
                        </a:rPr>
                        <a:t/>
                      </a:r>
                      <a:br>
                        <a:rPr kumimoji="0" lang="en-US" sz="1400" b="0" i="0" u="none" strike="noStrike" cap="none" normalizeH="0" baseline="0" smtClean="0">
                          <a:ln>
                            <a:noFill/>
                          </a:ln>
                          <a:solidFill>
                            <a:srgbClr val="FFFF00"/>
                          </a:solidFill>
                          <a:effectLst>
                            <a:outerShdw blurRad="38100" dist="38100" dir="2700000" algn="tl">
                              <a:srgbClr val="000000"/>
                            </a:outerShdw>
                          </a:effectLst>
                          <a:latin typeface="Arial" charset="0"/>
                        </a:rPr>
                      </a:br>
                      <a:r>
                        <a:rPr kumimoji="0" lang="en-US" sz="1400" b="0" i="0" u="none" strike="noStrike" cap="none" normalizeH="0" baseline="0" smtClean="0">
                          <a:ln>
                            <a:noFill/>
                          </a:ln>
                          <a:solidFill>
                            <a:srgbClr val="FFFF00"/>
                          </a:solidFill>
                          <a:effectLst>
                            <a:outerShdw blurRad="38100" dist="38100" dir="2700000" algn="tl">
                              <a:srgbClr val="000000"/>
                            </a:outerShdw>
                          </a:effectLst>
                          <a:latin typeface="Arial" charset="0"/>
                        </a:rPr>
                        <a:t/>
                      </a:r>
                      <a:br>
                        <a:rPr kumimoji="0" lang="en-US" sz="1400" b="0" i="0" u="none" strike="noStrike" cap="none" normalizeH="0" baseline="0" smtClean="0">
                          <a:ln>
                            <a:noFill/>
                          </a:ln>
                          <a:solidFill>
                            <a:srgbClr val="FFFF00"/>
                          </a:solidFill>
                          <a:effectLst>
                            <a:outerShdw blurRad="38100" dist="38100" dir="2700000" algn="tl">
                              <a:srgbClr val="000000"/>
                            </a:outerShdw>
                          </a:effectLst>
                          <a:latin typeface="Arial" charset="0"/>
                        </a:rPr>
                      </a:br>
                      <a:r>
                        <a:rPr kumimoji="0" lang="en-US" sz="1600" b="0" i="0" u="none" strike="noStrike" cap="none" normalizeH="0" baseline="0" smtClean="0">
                          <a:ln>
                            <a:noFill/>
                          </a:ln>
                          <a:solidFill>
                            <a:srgbClr val="FFFF00"/>
                          </a:solidFill>
                          <a:effectLst>
                            <a:outerShdw blurRad="38100" dist="38100" dir="2700000" algn="tl">
                              <a:srgbClr val="000000"/>
                            </a:outerShdw>
                          </a:effectLst>
                          <a:latin typeface="Arial" charset="0"/>
                        </a:rPr>
                        <a:t>Methylmercury in the organs and tissues causes birth defects &amp; disorders of the brain, reproductive system, immune system, kidney, and liver at extremely low levels in food.</a:t>
                      </a:r>
                      <a:r>
                        <a:rPr kumimoji="0" lang="en-US" sz="1400" b="0" i="0" u="none" strike="noStrike" cap="none" normalizeH="0" baseline="0" smtClean="0">
                          <a:ln>
                            <a:noFill/>
                          </a:ln>
                          <a:solidFill>
                            <a:srgbClr val="FFFF00"/>
                          </a:solidFill>
                          <a:effectLst>
                            <a:outerShdw blurRad="38100" dist="38100" dir="2700000" algn="tl">
                              <a:srgbClr val="000000"/>
                            </a:outerShdw>
                          </a:effectLst>
                          <a:latin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
                      </a:r>
                      <a:b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b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  </a:t>
                      </a:r>
                      <a:r>
                        <a:rPr kumimoji="0" lang="en-US" sz="27800" b="0" i="0" u="none" strike="noStrike" cap="none" normalizeH="0" baseline="0" smtClean="0">
                          <a:ln>
                            <a:noFill/>
                          </a:ln>
                          <a:solidFill>
                            <a:schemeClr val="tx1"/>
                          </a:solidFill>
                          <a:effectLst>
                            <a:outerShdw blurRad="38100" dist="38100" dir="2700000" algn="tl">
                              <a:srgbClr val="000000"/>
                            </a:outerShdw>
                          </a:effectLst>
                          <a:latin typeface="Arial" charset="0"/>
                        </a:rPr>
                        <a:t> </a:t>
                      </a: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                                    </a:t>
                      </a:r>
                    </a:p>
                  </a:txBody>
                  <a:tcPr anchor="ctr" horzOverflow="overflow">
                    <a:lnL>
                      <a:noFill/>
                    </a:lnL>
                    <a:lnR>
                      <a:noFill/>
                    </a:lnR>
                    <a:lnT>
                      <a:noFill/>
                    </a:lnT>
                    <a:lnB>
                      <a:noFill/>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 </a:t>
                      </a:r>
                    </a:p>
                  </a:txBody>
                  <a:tcPr anchor="ctr" horzOverflow="overflow">
                    <a:lnL>
                      <a:noFill/>
                    </a:lnL>
                    <a:lnR>
                      <a:noFill/>
                    </a:lnR>
                    <a:lnT>
                      <a:noFill/>
                    </a:lnT>
                    <a:lnB>
                      <a:noFill/>
                    </a:lnB>
                    <a:lnTlToBr>
                      <a:noFill/>
                    </a:lnTlToBr>
                    <a:lnBlToTr>
                      <a:noFill/>
                    </a:lnBlToTr>
                    <a:noFill/>
                  </a:tcPr>
                </a:tc>
              </a:tr>
            </a:tbl>
          </a:graphicData>
        </a:graphic>
      </p:graphicFrame>
      <p:sp>
        <p:nvSpPr>
          <p:cNvPr id="186376" name="Text Box 12"/>
          <p:cNvSpPr txBox="1">
            <a:spLocks noChangeArrowheads="1"/>
          </p:cNvSpPr>
          <p:nvPr/>
        </p:nvSpPr>
        <p:spPr bwMode="auto">
          <a:xfrm>
            <a:off x="1066800" y="228600"/>
            <a:ext cx="6205538" cy="519113"/>
          </a:xfrm>
          <a:prstGeom prst="rect">
            <a:avLst/>
          </a:prstGeom>
          <a:noFill/>
          <a:ln w="9525">
            <a:noFill/>
            <a:miter lim="800000"/>
            <a:headEnd/>
            <a:tailEnd/>
          </a:ln>
        </p:spPr>
        <p:txBody>
          <a:bodyPr wrap="none">
            <a:spAutoFit/>
          </a:bodyPr>
          <a:lstStyle/>
          <a:p>
            <a:r>
              <a:rPr lang="en-US" sz="2800" u="sng"/>
              <a:t>Bioaccumulation and Biomagnification</a:t>
            </a:r>
          </a:p>
        </p:txBody>
      </p:sp>
      <p:sp>
        <p:nvSpPr>
          <p:cNvPr id="186377" name="Text Box 13"/>
          <p:cNvSpPr txBox="1">
            <a:spLocks noChangeArrowheads="1"/>
          </p:cNvSpPr>
          <p:nvPr/>
        </p:nvSpPr>
        <p:spPr bwMode="auto">
          <a:xfrm>
            <a:off x="2667000" y="838200"/>
            <a:ext cx="4278313" cy="701675"/>
          </a:xfrm>
          <a:prstGeom prst="rect">
            <a:avLst/>
          </a:prstGeom>
          <a:noFill/>
          <a:ln w="9525">
            <a:noFill/>
            <a:miter lim="800000"/>
            <a:headEnd/>
            <a:tailEnd/>
          </a:ln>
        </p:spPr>
        <p:txBody>
          <a:bodyPr wrap="none">
            <a:spAutoFit/>
          </a:bodyPr>
          <a:lstStyle/>
          <a:p>
            <a:pPr algn="ctr"/>
            <a:r>
              <a:rPr lang="en-US" sz="2000" u="sng">
                <a:solidFill>
                  <a:srgbClr val="FFFF00"/>
                </a:solidFill>
              </a:rPr>
              <a:t>Chemical Concentration in organism</a:t>
            </a:r>
          </a:p>
          <a:p>
            <a:pPr algn="ctr"/>
            <a:r>
              <a:rPr lang="en-US" sz="2000">
                <a:solidFill>
                  <a:srgbClr val="FFFF00"/>
                </a:solidFill>
              </a:rPr>
              <a:t>Chemical Concentration in water</a:t>
            </a:r>
          </a:p>
        </p:txBody>
      </p:sp>
      <p:sp>
        <p:nvSpPr>
          <p:cNvPr id="186378" name="Text Box 14"/>
          <p:cNvSpPr txBox="1">
            <a:spLocks noChangeArrowheads="1"/>
          </p:cNvSpPr>
          <p:nvPr/>
        </p:nvSpPr>
        <p:spPr bwMode="auto">
          <a:xfrm>
            <a:off x="1557338" y="900113"/>
            <a:ext cx="1181100" cy="519112"/>
          </a:xfrm>
          <a:prstGeom prst="rect">
            <a:avLst/>
          </a:prstGeom>
          <a:noFill/>
          <a:ln w="9525">
            <a:noFill/>
            <a:miter lim="800000"/>
            <a:headEnd/>
            <a:tailEnd/>
          </a:ln>
        </p:spPr>
        <p:txBody>
          <a:bodyPr>
            <a:spAutoFit/>
          </a:bodyPr>
          <a:lstStyle/>
          <a:p>
            <a:r>
              <a:rPr lang="en-US" sz="2800">
                <a:solidFill>
                  <a:srgbClr val="FFFF00"/>
                </a:solidFill>
              </a:rPr>
              <a:t>BAF =</a:t>
            </a:r>
          </a:p>
        </p:txBody>
      </p:sp>
      <p:pic>
        <p:nvPicPr>
          <p:cNvPr id="186381" name="Picture 13" descr="bigbass12008-05-24-1211643264"/>
          <p:cNvPicPr>
            <a:picLocks noChangeAspect="1" noChangeArrowheads="1"/>
          </p:cNvPicPr>
          <p:nvPr/>
        </p:nvPicPr>
        <p:blipFill>
          <a:blip r:embed="rId3" cstate="print"/>
          <a:srcRect/>
          <a:stretch>
            <a:fillRect/>
          </a:stretch>
        </p:blipFill>
        <p:spPr bwMode="auto">
          <a:xfrm>
            <a:off x="5638800" y="1752600"/>
            <a:ext cx="2757488" cy="2066925"/>
          </a:xfrm>
          <a:prstGeom prst="rect">
            <a:avLst/>
          </a:prstGeom>
          <a:noFill/>
        </p:spPr>
      </p:pic>
      <p:pic>
        <p:nvPicPr>
          <p:cNvPr id="186383" name="Picture 15" descr="florida_alligator"/>
          <p:cNvPicPr>
            <a:picLocks noChangeAspect="1" noChangeArrowheads="1"/>
          </p:cNvPicPr>
          <p:nvPr/>
        </p:nvPicPr>
        <p:blipFill>
          <a:blip r:embed="rId4" cstate="print"/>
          <a:srcRect/>
          <a:stretch>
            <a:fillRect/>
          </a:stretch>
        </p:blipFill>
        <p:spPr bwMode="auto">
          <a:xfrm>
            <a:off x="6019800" y="4038600"/>
            <a:ext cx="1858963" cy="26003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5" descr="accumulation"/>
          <p:cNvPicPr>
            <a:picLocks noChangeAspect="1" noChangeArrowheads="1"/>
          </p:cNvPicPr>
          <p:nvPr/>
        </p:nvPicPr>
        <p:blipFill>
          <a:blip r:embed="rId2" cstate="print"/>
          <a:srcRect b="20665"/>
          <a:stretch>
            <a:fillRect/>
          </a:stretch>
        </p:blipFill>
        <p:spPr bwMode="auto">
          <a:xfrm>
            <a:off x="1776413" y="865188"/>
            <a:ext cx="5318125" cy="3370262"/>
          </a:xfrm>
          <a:prstGeom prst="rect">
            <a:avLst/>
          </a:prstGeom>
          <a:noFill/>
          <a:ln w="9525">
            <a:noFill/>
            <a:miter lim="800000"/>
            <a:headEnd/>
            <a:tailEnd/>
          </a:ln>
        </p:spPr>
      </p:pic>
      <p:sp>
        <p:nvSpPr>
          <p:cNvPr id="185347" name="Text Box 6"/>
          <p:cNvSpPr txBox="1">
            <a:spLocks noChangeArrowheads="1"/>
          </p:cNvSpPr>
          <p:nvPr/>
        </p:nvSpPr>
        <p:spPr bwMode="auto">
          <a:xfrm>
            <a:off x="2960688" y="4746625"/>
            <a:ext cx="2917825" cy="519113"/>
          </a:xfrm>
          <a:prstGeom prst="rect">
            <a:avLst/>
          </a:prstGeom>
          <a:noFill/>
          <a:ln w="9525">
            <a:noFill/>
            <a:miter lim="800000"/>
            <a:headEnd/>
            <a:tailEnd/>
          </a:ln>
        </p:spPr>
        <p:txBody>
          <a:bodyPr wrap="none">
            <a:spAutoFit/>
          </a:bodyPr>
          <a:lstStyle/>
          <a:p>
            <a:r>
              <a:rPr lang="en-US" sz="2800"/>
              <a:t>Bio-magnification</a:t>
            </a:r>
          </a:p>
        </p:txBody>
      </p:sp>
      <p:sp>
        <p:nvSpPr>
          <p:cNvPr id="25602" name="Text Box 2"/>
          <p:cNvSpPr txBox="1">
            <a:spLocks noChangeArrowheads="1"/>
          </p:cNvSpPr>
          <p:nvPr/>
        </p:nvSpPr>
        <p:spPr bwMode="auto">
          <a:xfrm>
            <a:off x="1066800" y="5486400"/>
            <a:ext cx="6711950" cy="822325"/>
          </a:xfrm>
          <a:prstGeom prst="rect">
            <a:avLst/>
          </a:prstGeom>
          <a:noFill/>
          <a:ln w="9525">
            <a:noFill/>
            <a:miter lim="800000"/>
            <a:headEnd/>
            <a:tailEnd/>
          </a:ln>
        </p:spPr>
        <p:txBody>
          <a:bodyPr wrap="none">
            <a:spAutoFit/>
          </a:bodyPr>
          <a:lstStyle/>
          <a:p>
            <a:pPr algn="ctr"/>
            <a:r>
              <a:rPr lang="en-US">
                <a:solidFill>
                  <a:srgbClr val="FFFF00"/>
                </a:solidFill>
              </a:rPr>
              <a:t>Biomagnification: concentration of a chemical in </a:t>
            </a:r>
          </a:p>
          <a:p>
            <a:pPr algn="ctr"/>
            <a:r>
              <a:rPr lang="en-US">
                <a:solidFill>
                  <a:srgbClr val="FFFF00"/>
                </a:solidFill>
              </a:rPr>
              <a:t>organisms as it moves up the food chain.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3429000" y="2438400"/>
            <a:ext cx="1649413" cy="579438"/>
          </a:xfrm>
          <a:prstGeom prst="rect">
            <a:avLst/>
          </a:prstGeom>
          <a:noFill/>
          <a:ln w="9525">
            <a:noFill/>
            <a:miter lim="800000"/>
            <a:headEnd/>
            <a:tailEnd/>
          </a:ln>
        </p:spPr>
        <p:txBody>
          <a:bodyPr wrap="none">
            <a:spAutoFit/>
          </a:bodyPr>
          <a:lstStyle/>
          <a:p>
            <a:r>
              <a:rPr lang="en-US" sz="3200"/>
              <a:t>Mercury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74" name="Rectangle 10"/>
          <p:cNvSpPr>
            <a:spLocks noChangeArrowheads="1"/>
          </p:cNvSpPr>
          <p:nvPr/>
        </p:nvSpPr>
        <p:spPr bwMode="auto">
          <a:xfrm>
            <a:off x="6781800" y="152400"/>
            <a:ext cx="18288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90466" name="TextBox 2"/>
          <p:cNvSpPr txBox="1">
            <a:spLocks noChangeArrowheads="1"/>
          </p:cNvSpPr>
          <p:nvPr/>
        </p:nvSpPr>
        <p:spPr bwMode="auto">
          <a:xfrm>
            <a:off x="2438400" y="838200"/>
            <a:ext cx="3448050" cy="519113"/>
          </a:xfrm>
          <a:prstGeom prst="rect">
            <a:avLst/>
          </a:prstGeom>
          <a:noFill/>
          <a:ln w="9525">
            <a:noFill/>
            <a:miter lim="800000"/>
            <a:headEnd/>
            <a:tailEnd/>
          </a:ln>
        </p:spPr>
        <p:txBody>
          <a:bodyPr wrap="none">
            <a:spAutoFit/>
          </a:bodyPr>
          <a:lstStyle/>
          <a:p>
            <a:r>
              <a:rPr lang="en-US" sz="2800"/>
              <a:t>Assessing Your Risk</a:t>
            </a:r>
          </a:p>
        </p:txBody>
      </p:sp>
      <p:sp>
        <p:nvSpPr>
          <p:cNvPr id="190467" name="Rectangle 3">
            <a:hlinkClick r:id="rId2"/>
          </p:cNvPr>
          <p:cNvSpPr>
            <a:spLocks noChangeArrowheads="1"/>
          </p:cNvSpPr>
          <p:nvPr/>
        </p:nvSpPr>
        <p:spPr bwMode="auto">
          <a:xfrm>
            <a:off x="1066800" y="1752600"/>
            <a:ext cx="5903913" cy="457200"/>
          </a:xfrm>
          <a:prstGeom prst="rect">
            <a:avLst/>
          </a:prstGeom>
          <a:noFill/>
          <a:ln w="9525">
            <a:noFill/>
            <a:miter lim="800000"/>
            <a:headEnd/>
            <a:tailEnd/>
          </a:ln>
          <a:effectLst/>
        </p:spPr>
        <p:txBody>
          <a:bodyPr wrap="none">
            <a:spAutoFit/>
          </a:bodyPr>
          <a:lstStyle/>
          <a:p>
            <a:r>
              <a:rPr lang="en-US">
                <a:solidFill>
                  <a:srgbClr val="FFFF00"/>
                </a:solidFill>
              </a:rPr>
              <a:t>http://www.edf.org/page.cfm?tagID=17694</a:t>
            </a:r>
          </a:p>
        </p:txBody>
      </p:sp>
      <p:sp>
        <p:nvSpPr>
          <p:cNvPr id="190468" name="Rectangle 4">
            <a:hlinkClick r:id="rId3"/>
          </p:cNvPr>
          <p:cNvSpPr>
            <a:spLocks noChangeArrowheads="1"/>
          </p:cNvSpPr>
          <p:nvPr/>
        </p:nvSpPr>
        <p:spPr bwMode="auto">
          <a:xfrm>
            <a:off x="1143000" y="2362200"/>
            <a:ext cx="5907088" cy="457200"/>
          </a:xfrm>
          <a:prstGeom prst="rect">
            <a:avLst/>
          </a:prstGeom>
          <a:noFill/>
          <a:ln w="9525">
            <a:noFill/>
            <a:miter lim="800000"/>
            <a:headEnd/>
            <a:tailEnd/>
          </a:ln>
          <a:effectLst/>
        </p:spPr>
        <p:txBody>
          <a:bodyPr wrap="none">
            <a:spAutoFit/>
          </a:bodyPr>
          <a:lstStyle/>
          <a:p>
            <a:r>
              <a:rPr lang="en-US">
                <a:solidFill>
                  <a:srgbClr val="FFFF00"/>
                </a:solidFill>
              </a:rPr>
              <a:t>http://www.mercuryfacts.org/fSafeFish.cfm</a:t>
            </a:r>
          </a:p>
        </p:txBody>
      </p:sp>
      <p:pic>
        <p:nvPicPr>
          <p:cNvPr id="190469" name="Picture 5" descr="cartoon of fish intoxicated with mercury"/>
          <p:cNvPicPr>
            <a:picLocks noChangeAspect="1" noChangeArrowheads="1"/>
          </p:cNvPicPr>
          <p:nvPr/>
        </p:nvPicPr>
        <p:blipFill>
          <a:blip r:embed="rId4" cstate="print"/>
          <a:srcRect/>
          <a:stretch>
            <a:fillRect/>
          </a:stretch>
        </p:blipFill>
        <p:spPr bwMode="auto">
          <a:xfrm>
            <a:off x="6962775" y="230188"/>
            <a:ext cx="1581150" cy="1571625"/>
          </a:xfrm>
          <a:prstGeom prst="rect">
            <a:avLst/>
          </a:prstGeom>
          <a:noFill/>
        </p:spPr>
      </p:pic>
      <p:sp>
        <p:nvSpPr>
          <p:cNvPr id="190470" name="Rectangle 6"/>
          <p:cNvSpPr>
            <a:spLocks noChangeArrowheads="1"/>
          </p:cNvSpPr>
          <p:nvPr/>
        </p:nvSpPr>
        <p:spPr bwMode="auto">
          <a:xfrm>
            <a:off x="366713" y="5980113"/>
            <a:ext cx="8385175" cy="366712"/>
          </a:xfrm>
          <a:prstGeom prst="rect">
            <a:avLst/>
          </a:prstGeom>
          <a:noFill/>
          <a:ln w="9525">
            <a:noFill/>
            <a:miter lim="800000"/>
            <a:headEnd/>
            <a:tailEnd/>
          </a:ln>
          <a:effectLst/>
        </p:spPr>
        <p:txBody>
          <a:bodyPr wrap="none" anchor="ctr">
            <a:spAutoFit/>
          </a:bodyPr>
          <a:lstStyle/>
          <a:p>
            <a:r>
              <a:rPr lang="en-US" sz="1800">
                <a:solidFill>
                  <a:srgbClr val="FFFF66"/>
                </a:solidFill>
              </a:rPr>
              <a:t>Fish sticks and "fast-food" are commonly made from fish that are low in mercury. </a:t>
            </a:r>
          </a:p>
        </p:txBody>
      </p:sp>
      <p:sp>
        <p:nvSpPr>
          <p:cNvPr id="190471" name="Rectangle 7"/>
          <p:cNvSpPr>
            <a:spLocks noChangeArrowheads="1"/>
          </p:cNvSpPr>
          <p:nvPr/>
        </p:nvSpPr>
        <p:spPr bwMode="auto">
          <a:xfrm>
            <a:off x="1223963" y="3257550"/>
            <a:ext cx="6610350" cy="1465263"/>
          </a:xfrm>
          <a:prstGeom prst="rect">
            <a:avLst/>
          </a:prstGeom>
          <a:noFill/>
          <a:ln w="9525">
            <a:noFill/>
            <a:miter lim="800000"/>
            <a:headEnd/>
            <a:tailEnd/>
          </a:ln>
          <a:effectLst/>
        </p:spPr>
        <p:txBody>
          <a:bodyPr wrap="none" anchor="ctr">
            <a:spAutoFit/>
          </a:bodyPr>
          <a:lstStyle/>
          <a:p>
            <a:r>
              <a:rPr lang="en-US" sz="1800">
                <a:solidFill>
                  <a:srgbClr val="99FF33"/>
                </a:solidFill>
              </a:rPr>
              <a:t>Nearly all fish and shellfish contain traces of methylmercury.</a:t>
            </a:r>
          </a:p>
          <a:p>
            <a:r>
              <a:rPr lang="en-US" sz="1800">
                <a:solidFill>
                  <a:srgbClr val="99FF33"/>
                </a:solidFill>
              </a:rPr>
              <a:t>However, larger fish that have lived longer have the highest </a:t>
            </a:r>
          </a:p>
          <a:p>
            <a:r>
              <a:rPr lang="en-US" sz="1800">
                <a:solidFill>
                  <a:srgbClr val="99FF33"/>
                </a:solidFill>
              </a:rPr>
              <a:t>levels of methylmercury because they've had more time to </a:t>
            </a:r>
          </a:p>
          <a:p>
            <a:r>
              <a:rPr lang="en-US" sz="1800">
                <a:solidFill>
                  <a:srgbClr val="99FF33"/>
                </a:solidFill>
              </a:rPr>
              <a:t>accumulate it. These large fish (swordfish, shark, king mackerel</a:t>
            </a:r>
          </a:p>
          <a:p>
            <a:r>
              <a:rPr lang="en-US" sz="1800">
                <a:solidFill>
                  <a:srgbClr val="99FF33"/>
                </a:solidFill>
              </a:rPr>
              <a:t>and Albacore tuna) pose the greatest risk. </a:t>
            </a:r>
          </a:p>
        </p:txBody>
      </p:sp>
      <p:sp>
        <p:nvSpPr>
          <p:cNvPr id="190472" name="Rectangle 8"/>
          <p:cNvSpPr>
            <a:spLocks noChangeArrowheads="1"/>
          </p:cNvSpPr>
          <p:nvPr/>
        </p:nvSpPr>
        <p:spPr bwMode="auto">
          <a:xfrm>
            <a:off x="1087438" y="5000625"/>
            <a:ext cx="6546850" cy="641350"/>
          </a:xfrm>
          <a:prstGeom prst="rect">
            <a:avLst/>
          </a:prstGeom>
          <a:noFill/>
          <a:ln w="9525">
            <a:noFill/>
            <a:miter lim="800000"/>
            <a:headEnd/>
            <a:tailEnd/>
          </a:ln>
          <a:effectLst/>
        </p:spPr>
        <p:txBody>
          <a:bodyPr wrap="none" anchor="ctr">
            <a:spAutoFit/>
          </a:bodyPr>
          <a:lstStyle/>
          <a:p>
            <a:r>
              <a:rPr lang="en-US" sz="1800">
                <a:solidFill>
                  <a:srgbClr val="FFFF66"/>
                </a:solidFill>
              </a:rPr>
              <a:t>Some of the most commonly eaten that are low in mercury are </a:t>
            </a:r>
          </a:p>
          <a:p>
            <a:r>
              <a:rPr lang="en-US" sz="1800">
                <a:solidFill>
                  <a:srgbClr val="FFFF66"/>
                </a:solidFill>
              </a:rPr>
              <a:t>shrimp, canned light tuna, salmon, pollock, and scallops. </a:t>
            </a:r>
          </a:p>
        </p:txBody>
      </p:sp>
      <p:sp>
        <p:nvSpPr>
          <p:cNvPr id="190473" name="Line 9"/>
          <p:cNvSpPr>
            <a:spLocks noChangeShapeType="1"/>
          </p:cNvSpPr>
          <p:nvPr/>
        </p:nvSpPr>
        <p:spPr bwMode="auto">
          <a:xfrm>
            <a:off x="4992688" y="5688013"/>
            <a:ext cx="0" cy="347662"/>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2"/>
          <p:cNvSpPr txBox="1">
            <a:spLocks noChangeArrowheads="1"/>
          </p:cNvSpPr>
          <p:nvPr/>
        </p:nvSpPr>
        <p:spPr bwMode="auto">
          <a:xfrm>
            <a:off x="1736725" y="2322513"/>
            <a:ext cx="5575300" cy="579437"/>
          </a:xfrm>
          <a:prstGeom prst="rect">
            <a:avLst/>
          </a:prstGeom>
          <a:noFill/>
          <a:ln w="9525">
            <a:noFill/>
            <a:miter lim="800000"/>
            <a:headEnd/>
            <a:tailEnd/>
          </a:ln>
          <a:effectLst/>
        </p:spPr>
        <p:txBody>
          <a:bodyPr wrap="none">
            <a:spAutoFit/>
          </a:bodyPr>
          <a:lstStyle/>
          <a:p>
            <a:r>
              <a:rPr lang="en-US" sz="3200"/>
              <a:t>Other Bioaccumulative Toxins</a:t>
            </a:r>
          </a:p>
        </p:txBody>
      </p:sp>
      <p:sp>
        <p:nvSpPr>
          <p:cNvPr id="229379" name="Text Box 3"/>
          <p:cNvSpPr txBox="1">
            <a:spLocks noChangeArrowheads="1"/>
          </p:cNvSpPr>
          <p:nvPr/>
        </p:nvSpPr>
        <p:spPr bwMode="auto">
          <a:xfrm>
            <a:off x="2438400" y="3048000"/>
            <a:ext cx="4100513" cy="457200"/>
          </a:xfrm>
          <a:prstGeom prst="rect">
            <a:avLst/>
          </a:prstGeom>
          <a:noFill/>
          <a:ln w="9525">
            <a:noFill/>
            <a:miter lim="800000"/>
            <a:headEnd/>
            <a:tailEnd/>
          </a:ln>
          <a:effectLst/>
        </p:spPr>
        <p:txBody>
          <a:bodyPr wrap="none">
            <a:spAutoFit/>
          </a:bodyPr>
          <a:lstStyle/>
          <a:p>
            <a:r>
              <a:rPr lang="en-US">
                <a:solidFill>
                  <a:srgbClr val="FFFF00"/>
                </a:solidFill>
              </a:rPr>
              <a:t>Synthetic Organic Chemicals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 Box 2"/>
          <p:cNvSpPr txBox="1">
            <a:spLocks noChangeArrowheads="1"/>
          </p:cNvSpPr>
          <p:nvPr/>
        </p:nvSpPr>
        <p:spPr bwMode="auto">
          <a:xfrm>
            <a:off x="1947863" y="252413"/>
            <a:ext cx="4756150" cy="519112"/>
          </a:xfrm>
          <a:prstGeom prst="rect">
            <a:avLst/>
          </a:prstGeom>
          <a:noFill/>
          <a:ln w="9525">
            <a:noFill/>
            <a:miter lim="800000"/>
            <a:headEnd/>
            <a:tailEnd/>
          </a:ln>
          <a:effectLst/>
        </p:spPr>
        <p:txBody>
          <a:bodyPr wrap="none">
            <a:spAutoFit/>
          </a:bodyPr>
          <a:lstStyle/>
          <a:p>
            <a:r>
              <a:rPr lang="en-US" sz="2800" u="sng"/>
              <a:t>Synthetic Organic Chemicals</a:t>
            </a:r>
          </a:p>
        </p:txBody>
      </p:sp>
      <p:sp>
        <p:nvSpPr>
          <p:cNvPr id="230403" name="Rectangle 3"/>
          <p:cNvSpPr>
            <a:spLocks noChangeArrowheads="1"/>
          </p:cNvSpPr>
          <p:nvPr/>
        </p:nvSpPr>
        <p:spPr bwMode="auto">
          <a:xfrm>
            <a:off x="3005138" y="1865313"/>
            <a:ext cx="2357437" cy="946150"/>
          </a:xfrm>
          <a:prstGeom prst="rect">
            <a:avLst/>
          </a:prstGeom>
          <a:noFill/>
          <a:ln w="9525">
            <a:noFill/>
            <a:miter lim="800000"/>
            <a:headEnd/>
            <a:tailEnd/>
          </a:ln>
          <a:effectLst/>
        </p:spPr>
        <p:txBody>
          <a:bodyPr>
            <a:spAutoFit/>
          </a:bodyPr>
          <a:lstStyle/>
          <a:p>
            <a:r>
              <a:rPr lang="en-US" sz="2800">
                <a:solidFill>
                  <a:srgbClr val="FFFF00"/>
                </a:solidFill>
              </a:rPr>
              <a:t>Dioxins</a:t>
            </a:r>
          </a:p>
          <a:p>
            <a:r>
              <a:rPr lang="en-US" sz="2800">
                <a:solidFill>
                  <a:srgbClr val="FFFF00"/>
                </a:solidFill>
              </a:rPr>
              <a:t>Pesticides</a:t>
            </a:r>
          </a:p>
        </p:txBody>
      </p:sp>
      <p:sp>
        <p:nvSpPr>
          <p:cNvPr id="230404" name="Rectangle 4"/>
          <p:cNvSpPr>
            <a:spLocks noChangeArrowheads="1"/>
          </p:cNvSpPr>
          <p:nvPr/>
        </p:nvSpPr>
        <p:spPr bwMode="auto">
          <a:xfrm>
            <a:off x="3033713" y="2735263"/>
            <a:ext cx="1092200" cy="519112"/>
          </a:xfrm>
          <a:prstGeom prst="rect">
            <a:avLst/>
          </a:prstGeom>
          <a:noFill/>
          <a:ln w="9525">
            <a:noFill/>
            <a:miter lim="800000"/>
            <a:headEnd/>
            <a:tailEnd/>
          </a:ln>
          <a:effectLst/>
        </p:spPr>
        <p:txBody>
          <a:bodyPr wrap="none">
            <a:spAutoFit/>
          </a:bodyPr>
          <a:lstStyle/>
          <a:p>
            <a:r>
              <a:rPr lang="en-US" sz="2800">
                <a:solidFill>
                  <a:srgbClr val="FFFF00"/>
                </a:solidFill>
              </a:rPr>
              <a:t>PCBs</a:t>
            </a:r>
          </a:p>
        </p:txBody>
      </p:sp>
      <p:sp>
        <p:nvSpPr>
          <p:cNvPr id="230405" name="Text Box 5"/>
          <p:cNvSpPr txBox="1">
            <a:spLocks noChangeArrowheads="1"/>
          </p:cNvSpPr>
          <p:nvPr/>
        </p:nvSpPr>
        <p:spPr bwMode="auto">
          <a:xfrm>
            <a:off x="2971800" y="3124200"/>
            <a:ext cx="3016250" cy="946150"/>
          </a:xfrm>
          <a:prstGeom prst="rect">
            <a:avLst/>
          </a:prstGeom>
          <a:noFill/>
          <a:ln w="9525">
            <a:noFill/>
            <a:miter lim="800000"/>
            <a:headEnd/>
            <a:tailEnd/>
          </a:ln>
          <a:effectLst/>
        </p:spPr>
        <p:txBody>
          <a:bodyPr wrap="none">
            <a:spAutoFit/>
          </a:bodyPr>
          <a:lstStyle/>
          <a:p>
            <a:r>
              <a:rPr lang="en-US" sz="2800">
                <a:solidFill>
                  <a:srgbClr val="FFFF00"/>
                </a:solidFill>
              </a:rPr>
              <a:t>Flame Retardants</a:t>
            </a:r>
          </a:p>
          <a:p>
            <a:endParaRPr lang="en-US" sz="2800">
              <a:solidFill>
                <a:srgbClr val="FFFF00"/>
              </a:solidFill>
            </a:endParaRPr>
          </a:p>
        </p:txBody>
      </p:sp>
      <p:sp>
        <p:nvSpPr>
          <p:cNvPr id="230406" name="Text Box 6"/>
          <p:cNvSpPr txBox="1">
            <a:spLocks noChangeArrowheads="1"/>
          </p:cNvSpPr>
          <p:nvPr/>
        </p:nvSpPr>
        <p:spPr bwMode="auto">
          <a:xfrm>
            <a:off x="636588" y="2066925"/>
            <a:ext cx="892175" cy="396875"/>
          </a:xfrm>
          <a:prstGeom prst="rect">
            <a:avLst/>
          </a:prstGeom>
          <a:noFill/>
          <a:ln w="9525">
            <a:noFill/>
            <a:miter lim="800000"/>
            <a:headEnd/>
            <a:tailEnd/>
          </a:ln>
          <a:effectLst/>
        </p:spPr>
        <p:txBody>
          <a:bodyPr wrap="none">
            <a:spAutoFit/>
          </a:bodyPr>
          <a:lstStyle/>
          <a:p>
            <a:r>
              <a:rPr lang="en-US" sz="2000" b="1">
                <a:solidFill>
                  <a:srgbClr val="00FF00"/>
                </a:solidFill>
              </a:rPr>
              <a:t>PBDE</a:t>
            </a:r>
          </a:p>
        </p:txBody>
      </p:sp>
      <p:grpSp>
        <p:nvGrpSpPr>
          <p:cNvPr id="230407" name="Group 7"/>
          <p:cNvGrpSpPr>
            <a:grpSpLocks/>
          </p:cNvGrpSpPr>
          <p:nvPr/>
        </p:nvGrpSpPr>
        <p:grpSpPr bwMode="auto">
          <a:xfrm>
            <a:off x="5408613" y="4275138"/>
            <a:ext cx="2898775" cy="1428750"/>
            <a:chOff x="2944" y="1877"/>
            <a:chExt cx="2315" cy="1376"/>
          </a:xfrm>
        </p:grpSpPr>
        <p:sp>
          <p:nvSpPr>
            <p:cNvPr id="230408" name="Rectangle 8"/>
            <p:cNvSpPr>
              <a:spLocks noChangeArrowheads="1"/>
            </p:cNvSpPr>
            <p:nvPr/>
          </p:nvSpPr>
          <p:spPr bwMode="auto">
            <a:xfrm>
              <a:off x="2944" y="1877"/>
              <a:ext cx="2294" cy="1376"/>
            </a:xfrm>
            <a:prstGeom prst="rect">
              <a:avLst/>
            </a:prstGeom>
            <a:solidFill>
              <a:schemeClr val="tx1"/>
            </a:solidFill>
            <a:ln w="9525">
              <a:solidFill>
                <a:schemeClr val="tx1"/>
              </a:solidFill>
              <a:miter lim="800000"/>
              <a:headEnd/>
              <a:tailEnd/>
            </a:ln>
            <a:effectLst/>
          </p:spPr>
          <p:txBody>
            <a:bodyPr wrap="none" anchor="ctr"/>
            <a:lstStyle/>
            <a:p>
              <a:endParaRPr lang="en-US"/>
            </a:p>
          </p:txBody>
        </p:sp>
        <p:pic>
          <p:nvPicPr>
            <p:cNvPr id="230409" name="Picture 9" descr="pcb1c"/>
            <p:cNvPicPr>
              <a:picLocks noChangeAspect="1" noChangeArrowheads="1"/>
            </p:cNvPicPr>
            <p:nvPr/>
          </p:nvPicPr>
          <p:blipFill>
            <a:blip r:embed="rId3" cstate="print"/>
            <a:srcRect/>
            <a:stretch>
              <a:fillRect/>
            </a:stretch>
          </p:blipFill>
          <p:spPr bwMode="auto">
            <a:xfrm>
              <a:off x="2963" y="1947"/>
              <a:ext cx="2276" cy="1205"/>
            </a:xfrm>
            <a:prstGeom prst="rect">
              <a:avLst/>
            </a:prstGeom>
            <a:noFill/>
          </p:spPr>
        </p:pic>
        <p:sp>
          <p:nvSpPr>
            <p:cNvPr id="230410" name="Oval 10"/>
            <p:cNvSpPr>
              <a:spLocks noChangeArrowheads="1"/>
            </p:cNvSpPr>
            <p:nvPr/>
          </p:nvSpPr>
          <p:spPr bwMode="auto">
            <a:xfrm>
              <a:off x="3264" y="2965"/>
              <a:ext cx="224" cy="192"/>
            </a:xfrm>
            <a:prstGeom prst="ellipse">
              <a:avLst/>
            </a:prstGeom>
            <a:solidFill>
              <a:schemeClr val="accent1">
                <a:alpha val="39000"/>
              </a:schemeClr>
            </a:solidFill>
            <a:ln w="9525">
              <a:solidFill>
                <a:schemeClr val="tx1"/>
              </a:solidFill>
              <a:round/>
              <a:headEnd/>
              <a:tailEnd/>
            </a:ln>
            <a:effectLst/>
          </p:spPr>
          <p:txBody>
            <a:bodyPr wrap="none" anchor="ctr"/>
            <a:lstStyle/>
            <a:p>
              <a:endParaRPr lang="en-US"/>
            </a:p>
          </p:txBody>
        </p:sp>
        <p:sp>
          <p:nvSpPr>
            <p:cNvPr id="230411" name="Oval 11"/>
            <p:cNvSpPr>
              <a:spLocks noChangeArrowheads="1"/>
            </p:cNvSpPr>
            <p:nvPr/>
          </p:nvSpPr>
          <p:spPr bwMode="auto">
            <a:xfrm>
              <a:off x="5035" y="2453"/>
              <a:ext cx="224" cy="192"/>
            </a:xfrm>
            <a:prstGeom prst="ellipse">
              <a:avLst/>
            </a:prstGeom>
            <a:solidFill>
              <a:schemeClr val="accent1">
                <a:alpha val="39000"/>
              </a:schemeClr>
            </a:solidFill>
            <a:ln w="9525">
              <a:solidFill>
                <a:schemeClr val="tx1"/>
              </a:solidFill>
              <a:round/>
              <a:headEnd/>
              <a:tailEnd/>
            </a:ln>
            <a:effectLst/>
          </p:spPr>
          <p:txBody>
            <a:bodyPr wrap="none" anchor="ctr"/>
            <a:lstStyle/>
            <a:p>
              <a:endParaRPr lang="en-US"/>
            </a:p>
          </p:txBody>
        </p:sp>
        <p:sp>
          <p:nvSpPr>
            <p:cNvPr id="230412" name="Oval 12"/>
            <p:cNvSpPr>
              <a:spLocks noChangeArrowheads="1"/>
            </p:cNvSpPr>
            <p:nvPr/>
          </p:nvSpPr>
          <p:spPr bwMode="auto">
            <a:xfrm>
              <a:off x="4160" y="2954"/>
              <a:ext cx="224" cy="192"/>
            </a:xfrm>
            <a:prstGeom prst="ellipse">
              <a:avLst/>
            </a:prstGeom>
            <a:solidFill>
              <a:schemeClr val="accent1">
                <a:alpha val="39000"/>
              </a:schemeClr>
            </a:solidFill>
            <a:ln w="9525">
              <a:solidFill>
                <a:schemeClr val="tx1"/>
              </a:solidFill>
              <a:round/>
              <a:headEnd/>
              <a:tailEnd/>
            </a:ln>
            <a:effectLst/>
          </p:spPr>
          <p:txBody>
            <a:bodyPr wrap="none" anchor="ctr"/>
            <a:lstStyle/>
            <a:p>
              <a:endParaRPr lang="en-US"/>
            </a:p>
          </p:txBody>
        </p:sp>
      </p:grpSp>
      <p:grpSp>
        <p:nvGrpSpPr>
          <p:cNvPr id="230413" name="Group 13"/>
          <p:cNvGrpSpPr>
            <a:grpSpLocks/>
          </p:cNvGrpSpPr>
          <p:nvPr/>
        </p:nvGrpSpPr>
        <p:grpSpPr bwMode="auto">
          <a:xfrm>
            <a:off x="1117600" y="4640263"/>
            <a:ext cx="2692400" cy="1709737"/>
            <a:chOff x="608" y="2827"/>
            <a:chExt cx="1696" cy="1077"/>
          </a:xfrm>
        </p:grpSpPr>
        <p:sp>
          <p:nvSpPr>
            <p:cNvPr id="230414" name="Rectangle 14"/>
            <p:cNvSpPr>
              <a:spLocks noChangeArrowheads="1"/>
            </p:cNvSpPr>
            <p:nvPr/>
          </p:nvSpPr>
          <p:spPr bwMode="auto">
            <a:xfrm>
              <a:off x="608" y="2827"/>
              <a:ext cx="1696" cy="1077"/>
            </a:xfrm>
            <a:prstGeom prst="rect">
              <a:avLst/>
            </a:prstGeom>
            <a:solidFill>
              <a:schemeClr val="tx1"/>
            </a:solidFill>
            <a:ln w="9525">
              <a:solidFill>
                <a:schemeClr val="tx1"/>
              </a:solidFill>
              <a:miter lim="800000"/>
              <a:headEnd/>
              <a:tailEnd/>
            </a:ln>
            <a:effectLst/>
          </p:spPr>
          <p:txBody>
            <a:bodyPr wrap="none" anchor="ctr"/>
            <a:lstStyle/>
            <a:p>
              <a:endParaRPr lang="en-US"/>
            </a:p>
          </p:txBody>
        </p:sp>
        <p:pic>
          <p:nvPicPr>
            <p:cNvPr id="230415" name="Picture 15" descr="DDT"/>
            <p:cNvPicPr>
              <a:picLocks noChangeAspect="1" noChangeArrowheads="1"/>
            </p:cNvPicPr>
            <p:nvPr/>
          </p:nvPicPr>
          <p:blipFill>
            <a:blip r:embed="rId4" cstate="print"/>
            <a:srcRect/>
            <a:stretch>
              <a:fillRect/>
            </a:stretch>
          </p:blipFill>
          <p:spPr bwMode="auto">
            <a:xfrm>
              <a:off x="766" y="2940"/>
              <a:ext cx="1380" cy="810"/>
            </a:xfrm>
            <a:prstGeom prst="rect">
              <a:avLst/>
            </a:prstGeom>
            <a:noFill/>
          </p:spPr>
        </p:pic>
      </p:grpSp>
      <p:grpSp>
        <p:nvGrpSpPr>
          <p:cNvPr id="230416" name="Group 16"/>
          <p:cNvGrpSpPr>
            <a:grpSpLocks/>
          </p:cNvGrpSpPr>
          <p:nvPr/>
        </p:nvGrpSpPr>
        <p:grpSpPr bwMode="auto">
          <a:xfrm>
            <a:off x="6399213" y="1990725"/>
            <a:ext cx="2346325" cy="1319213"/>
            <a:chOff x="672" y="384"/>
            <a:chExt cx="1867" cy="843"/>
          </a:xfrm>
        </p:grpSpPr>
        <p:sp>
          <p:nvSpPr>
            <p:cNvPr id="230417" name="Rectangle 17"/>
            <p:cNvSpPr>
              <a:spLocks noChangeArrowheads="1"/>
            </p:cNvSpPr>
            <p:nvPr/>
          </p:nvSpPr>
          <p:spPr bwMode="auto">
            <a:xfrm>
              <a:off x="672" y="384"/>
              <a:ext cx="1867" cy="843"/>
            </a:xfrm>
            <a:prstGeom prst="rect">
              <a:avLst/>
            </a:prstGeom>
            <a:solidFill>
              <a:schemeClr val="tx1"/>
            </a:solidFill>
            <a:ln w="9525">
              <a:solidFill>
                <a:schemeClr val="tx1"/>
              </a:solidFill>
              <a:miter lim="800000"/>
              <a:headEnd/>
              <a:tailEnd/>
            </a:ln>
            <a:effectLst/>
          </p:spPr>
          <p:txBody>
            <a:bodyPr wrap="none" anchor="ctr"/>
            <a:lstStyle/>
            <a:p>
              <a:endParaRPr lang="en-US"/>
            </a:p>
          </p:txBody>
        </p:sp>
        <p:pic>
          <p:nvPicPr>
            <p:cNvPr id="230418" name="Picture 18" descr="225px-TCDD_structure2"/>
            <p:cNvPicPr>
              <a:picLocks noChangeAspect="1" noChangeArrowheads="1"/>
            </p:cNvPicPr>
            <p:nvPr/>
          </p:nvPicPr>
          <p:blipFill>
            <a:blip r:embed="rId5" cstate="print"/>
            <a:srcRect/>
            <a:stretch>
              <a:fillRect/>
            </a:stretch>
          </p:blipFill>
          <p:spPr bwMode="auto">
            <a:xfrm>
              <a:off x="961" y="557"/>
              <a:ext cx="1350" cy="480"/>
            </a:xfrm>
            <a:prstGeom prst="rect">
              <a:avLst/>
            </a:prstGeom>
            <a:noFill/>
          </p:spPr>
        </p:pic>
      </p:grpSp>
      <p:sp>
        <p:nvSpPr>
          <p:cNvPr id="230419" name="Text Box 19"/>
          <p:cNvSpPr txBox="1">
            <a:spLocks noChangeArrowheads="1"/>
          </p:cNvSpPr>
          <p:nvPr/>
        </p:nvSpPr>
        <p:spPr bwMode="auto">
          <a:xfrm>
            <a:off x="6951663" y="1573213"/>
            <a:ext cx="960437" cy="396875"/>
          </a:xfrm>
          <a:prstGeom prst="rect">
            <a:avLst/>
          </a:prstGeom>
          <a:noFill/>
          <a:ln w="9525">
            <a:noFill/>
            <a:miter lim="800000"/>
            <a:headEnd/>
            <a:tailEnd/>
          </a:ln>
          <a:effectLst/>
        </p:spPr>
        <p:txBody>
          <a:bodyPr wrap="none">
            <a:spAutoFit/>
          </a:bodyPr>
          <a:lstStyle/>
          <a:p>
            <a:r>
              <a:rPr lang="en-US" sz="2000" b="1">
                <a:solidFill>
                  <a:srgbClr val="66FF33"/>
                </a:solidFill>
              </a:rPr>
              <a:t>Dioxin</a:t>
            </a:r>
          </a:p>
        </p:txBody>
      </p:sp>
      <p:sp>
        <p:nvSpPr>
          <p:cNvPr id="230420" name="Text Box 20"/>
          <p:cNvSpPr txBox="1">
            <a:spLocks noChangeArrowheads="1"/>
          </p:cNvSpPr>
          <p:nvPr/>
        </p:nvSpPr>
        <p:spPr bwMode="auto">
          <a:xfrm>
            <a:off x="6535738" y="3902075"/>
            <a:ext cx="722312" cy="396875"/>
          </a:xfrm>
          <a:prstGeom prst="rect">
            <a:avLst/>
          </a:prstGeom>
          <a:noFill/>
          <a:ln w="9525">
            <a:noFill/>
            <a:miter lim="800000"/>
            <a:headEnd/>
            <a:tailEnd/>
          </a:ln>
          <a:effectLst/>
        </p:spPr>
        <p:txBody>
          <a:bodyPr wrap="none">
            <a:spAutoFit/>
          </a:bodyPr>
          <a:lstStyle/>
          <a:p>
            <a:r>
              <a:rPr lang="en-US" sz="2000" b="1">
                <a:solidFill>
                  <a:srgbClr val="66FF33"/>
                </a:solidFill>
              </a:rPr>
              <a:t>PCB</a:t>
            </a:r>
          </a:p>
        </p:txBody>
      </p:sp>
      <p:sp>
        <p:nvSpPr>
          <p:cNvPr id="230421" name="Text Box 21"/>
          <p:cNvSpPr txBox="1">
            <a:spLocks noChangeArrowheads="1"/>
          </p:cNvSpPr>
          <p:nvPr/>
        </p:nvSpPr>
        <p:spPr bwMode="auto">
          <a:xfrm>
            <a:off x="2025650" y="4194175"/>
            <a:ext cx="708025" cy="396875"/>
          </a:xfrm>
          <a:prstGeom prst="rect">
            <a:avLst/>
          </a:prstGeom>
          <a:noFill/>
          <a:ln w="9525">
            <a:noFill/>
            <a:miter lim="800000"/>
            <a:headEnd/>
            <a:tailEnd/>
          </a:ln>
          <a:effectLst/>
        </p:spPr>
        <p:txBody>
          <a:bodyPr wrap="none">
            <a:spAutoFit/>
          </a:bodyPr>
          <a:lstStyle/>
          <a:p>
            <a:r>
              <a:rPr lang="en-US" sz="2000" b="1">
                <a:solidFill>
                  <a:srgbClr val="66FF33"/>
                </a:solidFill>
              </a:rPr>
              <a:t>DDT</a:t>
            </a:r>
          </a:p>
        </p:txBody>
      </p:sp>
      <p:sp>
        <p:nvSpPr>
          <p:cNvPr id="230422" name="Text Box 22"/>
          <p:cNvSpPr txBox="1">
            <a:spLocks noChangeArrowheads="1"/>
          </p:cNvSpPr>
          <p:nvPr/>
        </p:nvSpPr>
        <p:spPr bwMode="auto">
          <a:xfrm>
            <a:off x="4518025" y="6073775"/>
            <a:ext cx="2800350" cy="519113"/>
          </a:xfrm>
          <a:prstGeom prst="rect">
            <a:avLst/>
          </a:prstGeom>
          <a:noFill/>
          <a:ln w="9525">
            <a:noFill/>
            <a:miter lim="800000"/>
            <a:headEnd/>
            <a:tailEnd/>
          </a:ln>
          <a:effectLst/>
        </p:spPr>
        <p:txBody>
          <a:bodyPr wrap="none">
            <a:spAutoFit/>
          </a:bodyPr>
          <a:lstStyle/>
          <a:p>
            <a:r>
              <a:rPr lang="en-US" sz="2800">
                <a:solidFill>
                  <a:srgbClr val="00FF00"/>
                </a:solidFill>
              </a:rPr>
              <a:t>Organochlorines</a:t>
            </a:r>
          </a:p>
        </p:txBody>
      </p:sp>
      <p:sp>
        <p:nvSpPr>
          <p:cNvPr id="230423" name="Text Box 23"/>
          <p:cNvSpPr txBox="1">
            <a:spLocks noChangeArrowheads="1"/>
          </p:cNvSpPr>
          <p:nvPr/>
        </p:nvSpPr>
        <p:spPr bwMode="auto">
          <a:xfrm>
            <a:off x="2327275" y="911225"/>
            <a:ext cx="3924300" cy="366713"/>
          </a:xfrm>
          <a:prstGeom prst="rect">
            <a:avLst/>
          </a:prstGeom>
          <a:noFill/>
          <a:ln w="9525">
            <a:noFill/>
            <a:miter lim="800000"/>
            <a:headEnd/>
            <a:tailEnd/>
          </a:ln>
          <a:effectLst/>
        </p:spPr>
        <p:txBody>
          <a:bodyPr wrap="none">
            <a:spAutoFit/>
          </a:bodyPr>
          <a:lstStyle/>
          <a:p>
            <a:r>
              <a:rPr lang="en-US" sz="1800" b="1">
                <a:solidFill>
                  <a:srgbClr val="00FF00"/>
                </a:solidFill>
              </a:rPr>
              <a:t>Organic = carbon-rich compounds</a:t>
            </a:r>
          </a:p>
        </p:txBody>
      </p:sp>
      <p:pic>
        <p:nvPicPr>
          <p:cNvPr id="230424" name="Picture 24"/>
          <p:cNvPicPr>
            <a:picLocks noChangeAspect="1" noChangeArrowheads="1"/>
          </p:cNvPicPr>
          <p:nvPr/>
        </p:nvPicPr>
        <p:blipFill>
          <a:blip r:embed="rId6" cstate="print"/>
          <a:srcRect/>
          <a:stretch>
            <a:fillRect/>
          </a:stretch>
        </p:blipFill>
        <p:spPr bwMode="auto">
          <a:xfrm>
            <a:off x="165100" y="2559050"/>
            <a:ext cx="2160588" cy="825500"/>
          </a:xfrm>
          <a:prstGeom prst="rect">
            <a:avLst/>
          </a:prstGeom>
          <a:noFill/>
          <a:ln w="9525">
            <a:noFill/>
            <a:miter lim="800000"/>
            <a:headEnd/>
            <a:tailEnd/>
          </a:ln>
          <a:effectLst/>
        </p:spPr>
      </p:pic>
      <p:sp>
        <p:nvSpPr>
          <p:cNvPr id="230425" name="Rectangle 25"/>
          <p:cNvSpPr>
            <a:spLocks noChangeArrowheads="1"/>
          </p:cNvSpPr>
          <p:nvPr/>
        </p:nvSpPr>
        <p:spPr bwMode="auto">
          <a:xfrm>
            <a:off x="866775" y="6399213"/>
            <a:ext cx="3048000" cy="336550"/>
          </a:xfrm>
          <a:prstGeom prst="rect">
            <a:avLst/>
          </a:prstGeom>
          <a:noFill/>
          <a:ln w="9525">
            <a:noFill/>
            <a:miter lim="800000"/>
            <a:headEnd/>
            <a:tailEnd/>
          </a:ln>
          <a:effectLst/>
        </p:spPr>
        <p:txBody>
          <a:bodyPr wrap="none" anchor="ctr">
            <a:spAutoFit/>
          </a:bodyPr>
          <a:lstStyle/>
          <a:p>
            <a:pPr eaLnBrk="1" hangingPunct="1"/>
            <a:r>
              <a:rPr lang="en-US" sz="1600"/>
              <a:t>dichlorodiphenyltrichloroethane </a:t>
            </a:r>
          </a:p>
        </p:txBody>
      </p:sp>
      <p:sp>
        <p:nvSpPr>
          <p:cNvPr id="230426" name="Rectangle 26"/>
          <p:cNvSpPr>
            <a:spLocks noChangeArrowheads="1"/>
          </p:cNvSpPr>
          <p:nvPr/>
        </p:nvSpPr>
        <p:spPr bwMode="auto">
          <a:xfrm>
            <a:off x="0" y="3438525"/>
            <a:ext cx="2578100" cy="304800"/>
          </a:xfrm>
          <a:prstGeom prst="rect">
            <a:avLst/>
          </a:prstGeom>
          <a:noFill/>
          <a:ln w="9525">
            <a:noFill/>
            <a:miter lim="800000"/>
            <a:headEnd/>
            <a:tailEnd/>
          </a:ln>
          <a:effectLst/>
        </p:spPr>
        <p:txBody>
          <a:bodyPr wrap="none" anchor="ctr">
            <a:spAutoFit/>
          </a:bodyPr>
          <a:lstStyle/>
          <a:p>
            <a:pPr eaLnBrk="1" hangingPunct="1"/>
            <a:r>
              <a:rPr lang="en-US" sz="1400"/>
              <a:t>Polybrominateddiphenyl ether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ChangeArrowheads="1"/>
          </p:cNvSpPr>
          <p:nvPr/>
        </p:nvSpPr>
        <p:spPr bwMode="auto">
          <a:xfrm>
            <a:off x="6480175" y="2190750"/>
            <a:ext cx="2211388" cy="1042988"/>
          </a:xfrm>
          <a:prstGeom prst="rect">
            <a:avLst/>
          </a:prstGeom>
          <a:solidFill>
            <a:srgbClr val="FFFF00"/>
          </a:solidFill>
          <a:ln w="9525">
            <a:solidFill>
              <a:schemeClr val="tx1"/>
            </a:solidFill>
            <a:miter lim="800000"/>
            <a:headEnd/>
            <a:tailEnd/>
          </a:ln>
          <a:effectLst/>
        </p:spPr>
        <p:txBody>
          <a:bodyPr wrap="none" anchor="ctr"/>
          <a:lstStyle/>
          <a:p>
            <a:endParaRPr lang="en-US"/>
          </a:p>
        </p:txBody>
      </p:sp>
      <p:pic>
        <p:nvPicPr>
          <p:cNvPr id="232451" name="Picture 3" descr="Chloracne resulting from dioxin poisoning: Viktor Yushchenko as he appeared in July 2004 (left), and as he appeared in November 2004 after putative poisoning (see Notable Cases, below).">
            <a:hlinkClick r:id="rId3" tooltip="Chloracne resulting from dioxin poisoning: Viktor Yushchenko as he appeared in July 2004 (left), and as he appeared in November 2004 after putative poisoning (see Notable Cases, below)."/>
          </p:cNvPr>
          <p:cNvPicPr>
            <a:picLocks noChangeAspect="1" noChangeArrowheads="1"/>
          </p:cNvPicPr>
          <p:nvPr/>
        </p:nvPicPr>
        <p:blipFill>
          <a:blip r:embed="rId4" cstate="print"/>
          <a:srcRect r="49911"/>
          <a:stretch>
            <a:fillRect/>
          </a:stretch>
        </p:blipFill>
        <p:spPr bwMode="auto">
          <a:xfrm>
            <a:off x="2438400" y="1635125"/>
            <a:ext cx="1793875" cy="2452688"/>
          </a:xfrm>
          <a:prstGeom prst="rect">
            <a:avLst/>
          </a:prstGeom>
          <a:noFill/>
        </p:spPr>
      </p:pic>
      <p:sp>
        <p:nvSpPr>
          <p:cNvPr id="232452" name="Rectangle 4"/>
          <p:cNvSpPr>
            <a:spLocks noChangeArrowheads="1"/>
          </p:cNvSpPr>
          <p:nvPr/>
        </p:nvSpPr>
        <p:spPr bwMode="auto">
          <a:xfrm>
            <a:off x="2527300" y="4100513"/>
            <a:ext cx="3568700" cy="1066800"/>
          </a:xfrm>
          <a:prstGeom prst="rect">
            <a:avLst/>
          </a:prstGeom>
          <a:noFill/>
          <a:ln w="9525">
            <a:noFill/>
            <a:miter lim="800000"/>
            <a:headEnd/>
            <a:tailEnd/>
          </a:ln>
          <a:effectLst/>
        </p:spPr>
        <p:txBody>
          <a:bodyPr wrap="none" anchor="ctr">
            <a:spAutoFit/>
          </a:bodyPr>
          <a:lstStyle/>
          <a:p>
            <a:pPr eaLnBrk="1" hangingPunct="1"/>
            <a:r>
              <a:rPr lang="en-US" sz="3200">
                <a:solidFill>
                  <a:srgbClr val="FFFF00"/>
                </a:solidFill>
              </a:rPr>
              <a:t>Viktor Yushchenko</a:t>
            </a:r>
          </a:p>
          <a:p>
            <a:pPr eaLnBrk="1" hangingPunct="1"/>
            <a:r>
              <a:rPr lang="en-US">
                <a:solidFill>
                  <a:srgbClr val="FFFF00"/>
                </a:solidFill>
              </a:rPr>
              <a:t>   Ukrainian President</a:t>
            </a:r>
            <a:r>
              <a:rPr lang="en-US" sz="3200">
                <a:solidFill>
                  <a:srgbClr val="FFFF00"/>
                </a:solidFill>
              </a:rPr>
              <a:t> </a:t>
            </a:r>
          </a:p>
        </p:txBody>
      </p:sp>
      <p:sp>
        <p:nvSpPr>
          <p:cNvPr id="232453" name="Rectangle 5"/>
          <p:cNvSpPr>
            <a:spLocks noChangeArrowheads="1"/>
          </p:cNvSpPr>
          <p:nvPr/>
        </p:nvSpPr>
        <p:spPr bwMode="auto">
          <a:xfrm>
            <a:off x="381000" y="228600"/>
            <a:ext cx="3252788" cy="579438"/>
          </a:xfrm>
          <a:prstGeom prst="rect">
            <a:avLst/>
          </a:prstGeom>
          <a:noFill/>
          <a:ln w="9525">
            <a:noFill/>
            <a:miter lim="800000"/>
            <a:headEnd/>
            <a:tailEnd/>
          </a:ln>
          <a:effectLst/>
        </p:spPr>
        <p:txBody>
          <a:bodyPr wrap="none">
            <a:spAutoFit/>
          </a:bodyPr>
          <a:lstStyle/>
          <a:p>
            <a:r>
              <a:rPr lang="en-US" sz="3200" u="sng"/>
              <a:t>Potential Toxicity</a:t>
            </a:r>
          </a:p>
        </p:txBody>
      </p:sp>
      <p:sp>
        <p:nvSpPr>
          <p:cNvPr id="232454" name="Rectangle 6"/>
          <p:cNvSpPr>
            <a:spLocks noChangeArrowheads="1"/>
          </p:cNvSpPr>
          <p:nvPr/>
        </p:nvSpPr>
        <p:spPr bwMode="auto">
          <a:xfrm>
            <a:off x="255588" y="5410200"/>
            <a:ext cx="8753475" cy="579438"/>
          </a:xfrm>
          <a:prstGeom prst="rect">
            <a:avLst/>
          </a:prstGeom>
          <a:noFill/>
          <a:ln w="9525">
            <a:noFill/>
            <a:miter lim="800000"/>
            <a:headEnd/>
            <a:tailEnd/>
          </a:ln>
          <a:effectLst/>
        </p:spPr>
        <p:txBody>
          <a:bodyPr wrap="none" anchor="ctr">
            <a:spAutoFit/>
          </a:bodyPr>
          <a:lstStyle/>
          <a:p>
            <a:pPr eaLnBrk="1" hangingPunct="1"/>
            <a:r>
              <a:rPr lang="en-US" sz="3200"/>
              <a:t>6,000 times the usual concentration in his body </a:t>
            </a:r>
          </a:p>
        </p:txBody>
      </p:sp>
      <p:sp>
        <p:nvSpPr>
          <p:cNvPr id="232455" name="Text Box 7"/>
          <p:cNvSpPr txBox="1">
            <a:spLocks noChangeArrowheads="1"/>
          </p:cNvSpPr>
          <p:nvPr/>
        </p:nvSpPr>
        <p:spPr bwMode="auto">
          <a:xfrm>
            <a:off x="2803525" y="1006475"/>
            <a:ext cx="3341688" cy="579438"/>
          </a:xfrm>
          <a:prstGeom prst="rect">
            <a:avLst/>
          </a:prstGeom>
          <a:noFill/>
          <a:ln w="9525">
            <a:noFill/>
            <a:miter lim="800000"/>
            <a:headEnd/>
            <a:tailEnd/>
          </a:ln>
          <a:effectLst/>
        </p:spPr>
        <p:txBody>
          <a:bodyPr wrap="none">
            <a:spAutoFit/>
          </a:bodyPr>
          <a:lstStyle/>
          <a:p>
            <a:r>
              <a:rPr lang="en-US" sz="3200">
                <a:solidFill>
                  <a:srgbClr val="FFFF00"/>
                </a:solidFill>
              </a:rPr>
              <a:t>July     November</a:t>
            </a:r>
          </a:p>
        </p:txBody>
      </p:sp>
      <p:pic>
        <p:nvPicPr>
          <p:cNvPr id="232456" name="Picture 8" descr="225px-TCDD_structure2"/>
          <p:cNvPicPr>
            <a:picLocks noChangeAspect="1" noChangeArrowheads="1"/>
          </p:cNvPicPr>
          <p:nvPr/>
        </p:nvPicPr>
        <p:blipFill>
          <a:blip r:embed="rId5" cstate="print"/>
          <a:srcRect/>
          <a:stretch>
            <a:fillRect/>
          </a:stretch>
        </p:blipFill>
        <p:spPr bwMode="auto">
          <a:xfrm>
            <a:off x="6521450" y="2305050"/>
            <a:ext cx="2143125" cy="762000"/>
          </a:xfrm>
          <a:prstGeom prst="rect">
            <a:avLst/>
          </a:prstGeom>
          <a:noFill/>
        </p:spPr>
      </p:pic>
      <p:pic>
        <p:nvPicPr>
          <p:cNvPr id="232457" name="Picture 9" descr="Chloracne resulting from dioxin poisoning: Viktor Yushchenko as he appeared in July 2004 (left), and as he appeared in November 2004 after putative poisoning (see Notable Cases, below).">
            <a:hlinkClick r:id="rId3" tooltip="Chloracne resulting from dioxin poisoning: Viktor Yushchenko as he appeared in July 2004 (left), and as he appeared in November 2004 after putative poisoning (see Notable Cases, below)."/>
          </p:cNvPr>
          <p:cNvPicPr>
            <a:picLocks noChangeAspect="1" noChangeArrowheads="1"/>
          </p:cNvPicPr>
          <p:nvPr/>
        </p:nvPicPr>
        <p:blipFill>
          <a:blip r:embed="rId4" cstate="print"/>
          <a:srcRect l="48094"/>
          <a:stretch>
            <a:fillRect/>
          </a:stretch>
        </p:blipFill>
        <p:spPr bwMode="auto">
          <a:xfrm>
            <a:off x="4206875" y="1658938"/>
            <a:ext cx="1858963" cy="2452687"/>
          </a:xfrm>
          <a:prstGeom prst="rect">
            <a:avLst/>
          </a:prstGeom>
          <a:noFill/>
        </p:spPr>
      </p:pic>
      <p:sp>
        <p:nvSpPr>
          <p:cNvPr id="232458" name="Rectangle 10"/>
          <p:cNvSpPr>
            <a:spLocks noChangeArrowheads="1"/>
          </p:cNvSpPr>
          <p:nvPr/>
        </p:nvSpPr>
        <p:spPr bwMode="auto">
          <a:xfrm>
            <a:off x="1365250" y="6091238"/>
            <a:ext cx="6140450" cy="366712"/>
          </a:xfrm>
          <a:prstGeom prst="rect">
            <a:avLst/>
          </a:prstGeom>
          <a:noFill/>
          <a:ln w="9525">
            <a:noFill/>
            <a:miter lim="800000"/>
            <a:headEnd/>
            <a:tailEnd/>
          </a:ln>
          <a:effectLst/>
        </p:spPr>
        <p:txBody>
          <a:bodyPr wrap="none" anchor="ctr">
            <a:spAutoFit/>
          </a:bodyPr>
          <a:lstStyle/>
          <a:p>
            <a:pPr eaLnBrk="1" hangingPunct="1"/>
            <a:r>
              <a:rPr lang="en-US" sz="1800"/>
              <a:t>the second highest dioxin level ever measured in a human </a:t>
            </a:r>
          </a:p>
        </p:txBody>
      </p:sp>
      <p:sp>
        <p:nvSpPr>
          <p:cNvPr id="232459" name="Rectangle 11"/>
          <p:cNvSpPr>
            <a:spLocks noChangeArrowheads="1"/>
          </p:cNvSpPr>
          <p:nvPr/>
        </p:nvSpPr>
        <p:spPr bwMode="auto">
          <a:xfrm>
            <a:off x="708025" y="2322513"/>
            <a:ext cx="947738" cy="457200"/>
          </a:xfrm>
          <a:prstGeom prst="rect">
            <a:avLst/>
          </a:prstGeom>
          <a:noFill/>
          <a:ln w="9525">
            <a:noFill/>
            <a:miter lim="800000"/>
            <a:headEnd/>
            <a:tailEnd/>
          </a:ln>
          <a:effectLst/>
        </p:spPr>
        <p:txBody>
          <a:bodyPr wrap="none" anchor="ctr">
            <a:spAutoFit/>
          </a:bodyPr>
          <a:lstStyle/>
          <a:p>
            <a:pPr eaLnBrk="1" hangingPunct="1"/>
            <a:r>
              <a:rPr lang="en-US"/>
              <a:t>2004 </a:t>
            </a:r>
          </a:p>
        </p:txBody>
      </p:sp>
      <p:sp>
        <p:nvSpPr>
          <p:cNvPr id="232460" name="Rectangle 12"/>
          <p:cNvSpPr>
            <a:spLocks noChangeArrowheads="1"/>
          </p:cNvSpPr>
          <p:nvPr/>
        </p:nvSpPr>
        <p:spPr bwMode="auto">
          <a:xfrm>
            <a:off x="7086600" y="1676400"/>
            <a:ext cx="982663" cy="457200"/>
          </a:xfrm>
          <a:prstGeom prst="rect">
            <a:avLst/>
          </a:prstGeom>
          <a:noFill/>
          <a:ln w="9525">
            <a:noFill/>
            <a:miter lim="800000"/>
            <a:headEnd/>
            <a:tailEnd/>
          </a:ln>
          <a:effectLst/>
        </p:spPr>
        <p:txBody>
          <a:bodyPr wrap="none">
            <a:spAutoFit/>
          </a:bodyPr>
          <a:lstStyle/>
          <a:p>
            <a:r>
              <a:rPr lang="en-US"/>
              <a:t>dioxin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457"/>
                                        </p:tgtEl>
                                        <p:attrNameLst>
                                          <p:attrName>style.visibility</p:attrName>
                                        </p:attrNameLst>
                                      </p:cBhvr>
                                      <p:to>
                                        <p:strVal val="visible"/>
                                      </p:to>
                                    </p:set>
                                    <p:animEffect transition="in" filter="fade">
                                      <p:cBhvr>
                                        <p:cTn id="7" dur="2000"/>
                                        <p:tgtEl>
                                          <p:spTgt spid="2324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2454"/>
                                        </p:tgtEl>
                                        <p:attrNameLst>
                                          <p:attrName>style.visibility</p:attrName>
                                        </p:attrNameLst>
                                      </p:cBhvr>
                                      <p:to>
                                        <p:strVal val="visible"/>
                                      </p:to>
                                    </p:set>
                                    <p:animEffect transition="in" filter="fade">
                                      <p:cBhvr>
                                        <p:cTn id="10" dur="2000"/>
                                        <p:tgtEl>
                                          <p:spTgt spid="2324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2458"/>
                                        </p:tgtEl>
                                        <p:attrNameLst>
                                          <p:attrName>style.visibility</p:attrName>
                                        </p:attrNameLst>
                                      </p:cBhvr>
                                      <p:to>
                                        <p:strVal val="visible"/>
                                      </p:to>
                                    </p:set>
                                    <p:animEffect transition="in" filter="fade">
                                      <p:cBhvr>
                                        <p:cTn id="13" dur="2000"/>
                                        <p:tgtEl>
                                          <p:spTgt spid="232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4" grpId="0"/>
      <p:bldP spid="2324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p:cNvSpPr txBox="1">
            <a:spLocks noChangeArrowheads="1"/>
          </p:cNvSpPr>
          <p:nvPr/>
        </p:nvSpPr>
        <p:spPr bwMode="auto">
          <a:xfrm>
            <a:off x="577850" y="2282825"/>
            <a:ext cx="7589838" cy="1373188"/>
          </a:xfrm>
          <a:prstGeom prst="rect">
            <a:avLst/>
          </a:prstGeom>
          <a:noFill/>
          <a:ln w="9525">
            <a:noFill/>
            <a:miter lim="800000"/>
            <a:headEnd/>
            <a:tailEnd/>
          </a:ln>
          <a:effectLst/>
        </p:spPr>
        <p:txBody>
          <a:bodyPr wrap="none">
            <a:spAutoFit/>
          </a:bodyPr>
          <a:lstStyle/>
          <a:p>
            <a:pPr algn="ctr"/>
            <a:r>
              <a:rPr lang="en-US" sz="2800">
                <a:solidFill>
                  <a:srgbClr val="FFFF00"/>
                </a:solidFill>
              </a:rPr>
              <a:t>Chemicals like dioxin are acutely toxic</a:t>
            </a:r>
          </a:p>
          <a:p>
            <a:pPr algn="ctr"/>
            <a:r>
              <a:rPr lang="en-US" sz="2800">
                <a:solidFill>
                  <a:srgbClr val="FFFF00"/>
                </a:solidFill>
              </a:rPr>
              <a:t>In high doses, but they also can bioaccumulate</a:t>
            </a:r>
          </a:p>
          <a:p>
            <a:pPr algn="ctr"/>
            <a:r>
              <a:rPr lang="en-US" sz="2800">
                <a:solidFill>
                  <a:srgbClr val="FFFF00"/>
                </a:solidFill>
              </a:rPr>
              <a:t>at lower doses, creating chronic toxicity</a:t>
            </a:r>
          </a:p>
        </p:txBody>
      </p:sp>
      <p:sp>
        <p:nvSpPr>
          <p:cNvPr id="234499" name="Rectangle 3"/>
          <p:cNvSpPr>
            <a:spLocks noChangeArrowheads="1"/>
          </p:cNvSpPr>
          <p:nvPr/>
        </p:nvSpPr>
        <p:spPr bwMode="auto">
          <a:xfrm>
            <a:off x="3228975" y="788988"/>
            <a:ext cx="2211388" cy="1042987"/>
          </a:xfrm>
          <a:prstGeom prst="rect">
            <a:avLst/>
          </a:prstGeom>
          <a:solidFill>
            <a:srgbClr val="FFFF00"/>
          </a:solidFill>
          <a:ln w="9525">
            <a:solidFill>
              <a:schemeClr val="tx1"/>
            </a:solidFill>
            <a:miter lim="800000"/>
            <a:headEnd/>
            <a:tailEnd/>
          </a:ln>
          <a:effectLst/>
        </p:spPr>
        <p:txBody>
          <a:bodyPr wrap="none" anchor="ctr"/>
          <a:lstStyle/>
          <a:p>
            <a:endParaRPr lang="en-US"/>
          </a:p>
        </p:txBody>
      </p:sp>
      <p:pic>
        <p:nvPicPr>
          <p:cNvPr id="234500" name="Picture 4" descr="225px-TCDD_structure2"/>
          <p:cNvPicPr>
            <a:picLocks noChangeAspect="1" noChangeArrowheads="1"/>
          </p:cNvPicPr>
          <p:nvPr/>
        </p:nvPicPr>
        <p:blipFill>
          <a:blip r:embed="rId2" cstate="print"/>
          <a:srcRect/>
          <a:stretch>
            <a:fillRect/>
          </a:stretch>
        </p:blipFill>
        <p:spPr bwMode="auto">
          <a:xfrm>
            <a:off x="3270250" y="903288"/>
            <a:ext cx="2143125" cy="762000"/>
          </a:xfrm>
          <a:prstGeom prst="rect">
            <a:avLst/>
          </a:prstGeom>
          <a:noFill/>
        </p:spPr>
      </p:pic>
      <p:sp>
        <p:nvSpPr>
          <p:cNvPr id="234501" name="Text Box 5"/>
          <p:cNvSpPr txBox="1">
            <a:spLocks noChangeArrowheads="1"/>
          </p:cNvSpPr>
          <p:nvPr/>
        </p:nvSpPr>
        <p:spPr bwMode="auto">
          <a:xfrm>
            <a:off x="992188" y="4241800"/>
            <a:ext cx="6935787" cy="946150"/>
          </a:xfrm>
          <a:prstGeom prst="rect">
            <a:avLst/>
          </a:prstGeom>
          <a:noFill/>
          <a:ln w="9525">
            <a:noFill/>
            <a:miter lim="800000"/>
            <a:headEnd/>
            <a:tailEnd/>
          </a:ln>
          <a:effectLst/>
        </p:spPr>
        <p:txBody>
          <a:bodyPr wrap="none">
            <a:spAutoFit/>
          </a:bodyPr>
          <a:lstStyle/>
          <a:p>
            <a:pPr algn="ctr"/>
            <a:r>
              <a:rPr lang="en-US" sz="2800">
                <a:solidFill>
                  <a:srgbClr val="00FF00"/>
                </a:solidFill>
              </a:rPr>
              <a:t>The cause of their ability to bioaccumulate </a:t>
            </a:r>
          </a:p>
          <a:p>
            <a:pPr algn="ctr"/>
            <a:r>
              <a:rPr lang="en-US" sz="2800">
                <a:solidFill>
                  <a:srgbClr val="00FF00"/>
                </a:solidFill>
              </a:rPr>
              <a:t>is related to their </a:t>
            </a:r>
            <a:r>
              <a:rPr lang="en-US" sz="2800">
                <a:solidFill>
                  <a:srgbClr val="FFFF00"/>
                </a:solidFill>
              </a:rPr>
              <a:t>water solubility.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ext Box 2"/>
          <p:cNvSpPr txBox="1">
            <a:spLocks noChangeArrowheads="1"/>
          </p:cNvSpPr>
          <p:nvPr/>
        </p:nvSpPr>
        <p:spPr bwMode="auto">
          <a:xfrm>
            <a:off x="1820863" y="2938463"/>
            <a:ext cx="5194300" cy="1554162"/>
          </a:xfrm>
          <a:prstGeom prst="rect">
            <a:avLst/>
          </a:prstGeom>
          <a:noFill/>
          <a:ln w="9525">
            <a:noFill/>
            <a:miter lim="800000"/>
            <a:headEnd/>
            <a:tailEnd/>
          </a:ln>
          <a:effectLst/>
        </p:spPr>
        <p:txBody>
          <a:bodyPr wrap="none">
            <a:spAutoFit/>
          </a:bodyPr>
          <a:lstStyle/>
          <a:p>
            <a:r>
              <a:rPr lang="en-US" sz="3200">
                <a:solidFill>
                  <a:srgbClr val="66FF33"/>
                </a:solidFill>
              </a:rPr>
              <a:t>Sodium Chloride	350 g/L</a:t>
            </a:r>
          </a:p>
          <a:p>
            <a:endParaRPr lang="en-US" sz="3200">
              <a:solidFill>
                <a:srgbClr val="66FF33"/>
              </a:solidFill>
            </a:endParaRPr>
          </a:p>
          <a:p>
            <a:r>
              <a:rPr lang="en-US" sz="3200">
                <a:solidFill>
                  <a:srgbClr val="66FF33"/>
                </a:solidFill>
              </a:rPr>
              <a:t>Potassium Chloride	280 g/L</a:t>
            </a:r>
          </a:p>
        </p:txBody>
      </p:sp>
      <p:sp>
        <p:nvSpPr>
          <p:cNvPr id="235523" name="Text Box 3"/>
          <p:cNvSpPr txBox="1">
            <a:spLocks noChangeArrowheads="1"/>
          </p:cNvSpPr>
          <p:nvPr/>
        </p:nvSpPr>
        <p:spPr bwMode="auto">
          <a:xfrm>
            <a:off x="2566988" y="658813"/>
            <a:ext cx="3005137" cy="579437"/>
          </a:xfrm>
          <a:prstGeom prst="rect">
            <a:avLst/>
          </a:prstGeom>
          <a:noFill/>
          <a:ln w="9525">
            <a:noFill/>
            <a:miter lim="800000"/>
            <a:headEnd/>
            <a:tailEnd/>
          </a:ln>
          <a:effectLst/>
        </p:spPr>
        <p:txBody>
          <a:bodyPr wrap="none">
            <a:spAutoFit/>
          </a:bodyPr>
          <a:lstStyle/>
          <a:p>
            <a:r>
              <a:rPr lang="en-US" sz="3200" u="sng"/>
              <a:t>Water Solubility</a:t>
            </a:r>
          </a:p>
        </p:txBody>
      </p:sp>
      <p:sp>
        <p:nvSpPr>
          <p:cNvPr id="235525" name="Text Box 5"/>
          <p:cNvSpPr txBox="1">
            <a:spLocks noChangeArrowheads="1"/>
          </p:cNvSpPr>
          <p:nvPr/>
        </p:nvSpPr>
        <p:spPr bwMode="auto">
          <a:xfrm>
            <a:off x="2351088" y="1811338"/>
            <a:ext cx="3849687" cy="579437"/>
          </a:xfrm>
          <a:prstGeom prst="rect">
            <a:avLst/>
          </a:prstGeom>
          <a:noFill/>
          <a:ln w="9525">
            <a:noFill/>
            <a:miter lim="800000"/>
            <a:headEnd/>
            <a:tailEnd/>
          </a:ln>
          <a:effectLst/>
        </p:spPr>
        <p:txBody>
          <a:bodyPr wrap="none">
            <a:spAutoFit/>
          </a:bodyPr>
          <a:lstStyle/>
          <a:p>
            <a:r>
              <a:rPr lang="en-US" sz="3200">
                <a:solidFill>
                  <a:srgbClr val="FFFF00"/>
                </a:solidFill>
              </a:rPr>
              <a:t>NaCl		Na</a:t>
            </a:r>
            <a:r>
              <a:rPr lang="en-US" sz="3200" baseline="30000">
                <a:solidFill>
                  <a:srgbClr val="FFFF00"/>
                </a:solidFill>
              </a:rPr>
              <a:t>+</a:t>
            </a:r>
            <a:r>
              <a:rPr lang="en-US" sz="3200">
                <a:solidFill>
                  <a:srgbClr val="FFFF00"/>
                </a:solidFill>
              </a:rPr>
              <a:t>  +  Cl</a:t>
            </a:r>
            <a:r>
              <a:rPr lang="en-US" sz="3200" baseline="30000">
                <a:solidFill>
                  <a:srgbClr val="FFFF00"/>
                </a:solidFill>
              </a:rPr>
              <a:t>-</a:t>
            </a:r>
          </a:p>
        </p:txBody>
      </p:sp>
      <p:sp>
        <p:nvSpPr>
          <p:cNvPr id="235526" name="Line 6"/>
          <p:cNvSpPr>
            <a:spLocks noChangeShapeType="1"/>
          </p:cNvSpPr>
          <p:nvPr/>
        </p:nvSpPr>
        <p:spPr bwMode="auto">
          <a:xfrm flipV="1">
            <a:off x="3495675" y="2122488"/>
            <a:ext cx="635000"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map2"/>
          <p:cNvPicPr>
            <a:picLocks noChangeAspect="1" noChangeArrowheads="1"/>
          </p:cNvPicPr>
          <p:nvPr/>
        </p:nvPicPr>
        <p:blipFill>
          <a:blip r:embed="rId2" cstate="print">
            <a:clrChange>
              <a:clrFrom>
                <a:srgbClr val="010101"/>
              </a:clrFrom>
              <a:clrTo>
                <a:srgbClr val="010101">
                  <a:alpha val="0"/>
                </a:srgbClr>
              </a:clrTo>
            </a:clrChange>
          </a:blip>
          <a:srcRect l="11777" t="11908" r="42763" b="33595"/>
          <a:stretch>
            <a:fillRect/>
          </a:stretch>
        </p:blipFill>
        <p:spPr bwMode="auto">
          <a:xfrm>
            <a:off x="1347788" y="1622425"/>
            <a:ext cx="1697037" cy="1474788"/>
          </a:xfrm>
          <a:prstGeom prst="rect">
            <a:avLst/>
          </a:prstGeom>
          <a:noFill/>
        </p:spPr>
      </p:pic>
      <p:pic>
        <p:nvPicPr>
          <p:cNvPr id="237571" name="Picture 3" descr="map2"/>
          <p:cNvPicPr>
            <a:picLocks noChangeAspect="1" noChangeArrowheads="1"/>
          </p:cNvPicPr>
          <p:nvPr/>
        </p:nvPicPr>
        <p:blipFill>
          <a:blip r:embed="rId3" cstate="print">
            <a:clrChange>
              <a:clrFrom>
                <a:srgbClr val="010101"/>
              </a:clrFrom>
              <a:clrTo>
                <a:srgbClr val="010101">
                  <a:alpha val="0"/>
                </a:srgbClr>
              </a:clrTo>
            </a:clrChange>
          </a:blip>
          <a:srcRect l="33595" t="11777" r="11908" b="42763"/>
          <a:stretch>
            <a:fillRect/>
          </a:stretch>
        </p:blipFill>
        <p:spPr bwMode="auto">
          <a:xfrm rot="9018250">
            <a:off x="2638425" y="4640263"/>
            <a:ext cx="1514475" cy="1576387"/>
          </a:xfrm>
          <a:prstGeom prst="rect">
            <a:avLst/>
          </a:prstGeom>
          <a:noFill/>
        </p:spPr>
      </p:pic>
      <p:pic>
        <p:nvPicPr>
          <p:cNvPr id="237572" name="Picture 4" descr="map2"/>
          <p:cNvPicPr>
            <a:picLocks noChangeAspect="1" noChangeArrowheads="1"/>
          </p:cNvPicPr>
          <p:nvPr/>
        </p:nvPicPr>
        <p:blipFill>
          <a:blip r:embed="rId3" cstate="print">
            <a:clrChange>
              <a:clrFrom>
                <a:srgbClr val="010101"/>
              </a:clrFrom>
              <a:clrTo>
                <a:srgbClr val="010101">
                  <a:alpha val="0"/>
                </a:srgbClr>
              </a:clrTo>
            </a:clrChange>
          </a:blip>
          <a:srcRect l="33595" t="11777" r="11908" b="42763"/>
          <a:stretch>
            <a:fillRect/>
          </a:stretch>
        </p:blipFill>
        <p:spPr bwMode="auto">
          <a:xfrm rot="2378313">
            <a:off x="5951538" y="4724400"/>
            <a:ext cx="1401762" cy="1541463"/>
          </a:xfrm>
          <a:prstGeom prst="rect">
            <a:avLst/>
          </a:prstGeom>
          <a:noFill/>
        </p:spPr>
      </p:pic>
      <p:pic>
        <p:nvPicPr>
          <p:cNvPr id="237573" name="Picture 5" descr="map2"/>
          <p:cNvPicPr>
            <a:picLocks noChangeAspect="1" noChangeArrowheads="1"/>
          </p:cNvPicPr>
          <p:nvPr/>
        </p:nvPicPr>
        <p:blipFill>
          <a:blip r:embed="rId4" cstate="print">
            <a:clrChange>
              <a:clrFrom>
                <a:srgbClr val="010101"/>
              </a:clrFrom>
              <a:clrTo>
                <a:srgbClr val="010101">
                  <a:alpha val="0"/>
                </a:srgbClr>
              </a:clrTo>
            </a:clrChange>
          </a:blip>
          <a:srcRect l="42763" t="33595" r="11777" b="11908"/>
          <a:stretch>
            <a:fillRect/>
          </a:stretch>
        </p:blipFill>
        <p:spPr bwMode="auto">
          <a:xfrm>
            <a:off x="4398963" y="3633788"/>
            <a:ext cx="1598612" cy="1514475"/>
          </a:xfrm>
          <a:prstGeom prst="rect">
            <a:avLst/>
          </a:prstGeom>
          <a:noFill/>
        </p:spPr>
      </p:pic>
      <p:sp>
        <p:nvSpPr>
          <p:cNvPr id="237574" name="Text Box 6"/>
          <p:cNvSpPr txBox="1">
            <a:spLocks noChangeArrowheads="1"/>
          </p:cNvSpPr>
          <p:nvPr/>
        </p:nvSpPr>
        <p:spPr bwMode="auto">
          <a:xfrm>
            <a:off x="1919288" y="460375"/>
            <a:ext cx="4381500" cy="519113"/>
          </a:xfrm>
          <a:prstGeom prst="rect">
            <a:avLst/>
          </a:prstGeom>
          <a:noFill/>
          <a:ln w="9525">
            <a:noFill/>
            <a:miter lim="800000"/>
            <a:headEnd/>
            <a:tailEnd/>
          </a:ln>
          <a:effectLst/>
        </p:spPr>
        <p:txBody>
          <a:bodyPr wrap="none">
            <a:spAutoFit/>
          </a:bodyPr>
          <a:lstStyle/>
          <a:p>
            <a:r>
              <a:rPr lang="en-US" sz="2800"/>
              <a:t>Water Molecules are Polar</a:t>
            </a:r>
          </a:p>
        </p:txBody>
      </p:sp>
      <p:sp>
        <p:nvSpPr>
          <p:cNvPr id="237575" name="Text Box 7"/>
          <p:cNvSpPr txBox="1">
            <a:spLocks noChangeArrowheads="1"/>
          </p:cNvSpPr>
          <p:nvPr/>
        </p:nvSpPr>
        <p:spPr bwMode="auto">
          <a:xfrm>
            <a:off x="2855913" y="1374775"/>
            <a:ext cx="392112" cy="519113"/>
          </a:xfrm>
          <a:prstGeom prst="rect">
            <a:avLst/>
          </a:prstGeom>
          <a:noFill/>
          <a:ln w="9525">
            <a:noFill/>
            <a:miter lim="800000"/>
            <a:headEnd/>
            <a:tailEnd/>
          </a:ln>
          <a:effectLst/>
        </p:spPr>
        <p:txBody>
          <a:bodyPr wrap="none">
            <a:spAutoFit/>
          </a:bodyPr>
          <a:lstStyle/>
          <a:p>
            <a:r>
              <a:rPr lang="en-US" sz="2800"/>
              <a:t>+</a:t>
            </a:r>
          </a:p>
        </p:txBody>
      </p:sp>
      <p:sp>
        <p:nvSpPr>
          <p:cNvPr id="237576" name="Text Box 8"/>
          <p:cNvSpPr txBox="1">
            <a:spLocks noChangeArrowheads="1"/>
          </p:cNvSpPr>
          <p:nvPr/>
        </p:nvSpPr>
        <p:spPr bwMode="auto">
          <a:xfrm>
            <a:off x="1382713" y="1323975"/>
            <a:ext cx="392112" cy="519113"/>
          </a:xfrm>
          <a:prstGeom prst="rect">
            <a:avLst/>
          </a:prstGeom>
          <a:noFill/>
          <a:ln w="9525">
            <a:noFill/>
            <a:miter lim="800000"/>
            <a:headEnd/>
            <a:tailEnd/>
          </a:ln>
          <a:effectLst/>
        </p:spPr>
        <p:txBody>
          <a:bodyPr wrap="none">
            <a:spAutoFit/>
          </a:bodyPr>
          <a:lstStyle/>
          <a:p>
            <a:r>
              <a:rPr lang="en-US" sz="2800"/>
              <a:t>+</a:t>
            </a:r>
          </a:p>
        </p:txBody>
      </p:sp>
      <p:sp>
        <p:nvSpPr>
          <p:cNvPr id="237577" name="Text Box 9"/>
          <p:cNvSpPr txBox="1">
            <a:spLocks noChangeArrowheads="1"/>
          </p:cNvSpPr>
          <p:nvPr/>
        </p:nvSpPr>
        <p:spPr bwMode="auto">
          <a:xfrm>
            <a:off x="2082800" y="3143250"/>
            <a:ext cx="303213" cy="519113"/>
          </a:xfrm>
          <a:prstGeom prst="rect">
            <a:avLst/>
          </a:prstGeom>
          <a:noFill/>
          <a:ln w="9525">
            <a:noFill/>
            <a:miter lim="800000"/>
            <a:headEnd/>
            <a:tailEnd/>
          </a:ln>
          <a:effectLst/>
        </p:spPr>
        <p:txBody>
          <a:bodyPr wrap="none">
            <a:spAutoFit/>
          </a:bodyPr>
          <a:lstStyle/>
          <a:p>
            <a:r>
              <a:rPr lang="en-US" sz="2800"/>
              <a:t>-</a:t>
            </a:r>
          </a:p>
        </p:txBody>
      </p:sp>
      <p:sp>
        <p:nvSpPr>
          <p:cNvPr id="237578" name="Text Box 10"/>
          <p:cNvSpPr txBox="1">
            <a:spLocks noChangeArrowheads="1"/>
          </p:cNvSpPr>
          <p:nvPr/>
        </p:nvSpPr>
        <p:spPr bwMode="auto">
          <a:xfrm>
            <a:off x="3917950" y="1635125"/>
            <a:ext cx="3811588" cy="396875"/>
          </a:xfrm>
          <a:prstGeom prst="rect">
            <a:avLst/>
          </a:prstGeom>
          <a:noFill/>
          <a:ln w="9525">
            <a:noFill/>
            <a:miter lim="800000"/>
            <a:headEnd/>
            <a:tailEnd/>
          </a:ln>
          <a:effectLst/>
        </p:spPr>
        <p:txBody>
          <a:bodyPr wrap="none">
            <a:spAutoFit/>
          </a:bodyPr>
          <a:lstStyle/>
          <a:p>
            <a:r>
              <a:rPr lang="en-US" sz="2000">
                <a:solidFill>
                  <a:srgbClr val="FFFF00"/>
                </a:solidFill>
              </a:rPr>
              <a:t>Unequal distribution of electrons</a:t>
            </a:r>
          </a:p>
        </p:txBody>
      </p:sp>
      <p:sp>
        <p:nvSpPr>
          <p:cNvPr id="237579" name="Text Box 11"/>
          <p:cNvSpPr txBox="1">
            <a:spLocks noChangeArrowheads="1"/>
          </p:cNvSpPr>
          <p:nvPr/>
        </p:nvSpPr>
        <p:spPr bwMode="auto">
          <a:xfrm>
            <a:off x="3937000" y="2105025"/>
            <a:ext cx="3146425" cy="396875"/>
          </a:xfrm>
          <a:prstGeom prst="rect">
            <a:avLst/>
          </a:prstGeom>
          <a:noFill/>
          <a:ln w="9525">
            <a:noFill/>
            <a:miter lim="800000"/>
            <a:headEnd/>
            <a:tailEnd/>
          </a:ln>
          <a:effectLst/>
        </p:spPr>
        <p:txBody>
          <a:bodyPr wrap="none">
            <a:spAutoFit/>
          </a:bodyPr>
          <a:lstStyle/>
          <a:p>
            <a:r>
              <a:rPr lang="en-US" sz="2000">
                <a:solidFill>
                  <a:srgbClr val="FFFF00"/>
                </a:solidFill>
              </a:rPr>
              <a:t>Oxygen is electron-greedy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571"/>
                                        </p:tgtEl>
                                        <p:attrNameLst>
                                          <p:attrName>style.visibility</p:attrName>
                                        </p:attrNameLst>
                                      </p:cBhvr>
                                      <p:to>
                                        <p:strVal val="visible"/>
                                      </p:to>
                                    </p:set>
                                    <p:animEffect transition="in" filter="fade">
                                      <p:cBhvr>
                                        <p:cTn id="7" dur="2000"/>
                                        <p:tgtEl>
                                          <p:spTgt spid="237571"/>
                                        </p:tgtEl>
                                      </p:cBhvr>
                                    </p:animEffect>
                                  </p:childTnLst>
                                </p:cTn>
                              </p:par>
                              <p:par>
                                <p:cTn id="8" presetID="10" presetClass="entr" presetSubtype="0" fill="hold" nodeType="withEffect">
                                  <p:stCondLst>
                                    <p:cond delay="0"/>
                                  </p:stCondLst>
                                  <p:childTnLst>
                                    <p:set>
                                      <p:cBhvr>
                                        <p:cTn id="9" dur="1" fill="hold">
                                          <p:stCondLst>
                                            <p:cond delay="0"/>
                                          </p:stCondLst>
                                        </p:cTn>
                                        <p:tgtEl>
                                          <p:spTgt spid="237572"/>
                                        </p:tgtEl>
                                        <p:attrNameLst>
                                          <p:attrName>style.visibility</p:attrName>
                                        </p:attrNameLst>
                                      </p:cBhvr>
                                      <p:to>
                                        <p:strVal val="visible"/>
                                      </p:to>
                                    </p:set>
                                    <p:animEffect transition="in" filter="fade">
                                      <p:cBhvr>
                                        <p:cTn id="10" dur="2000"/>
                                        <p:tgtEl>
                                          <p:spTgt spid="237572"/>
                                        </p:tgtEl>
                                      </p:cBhvr>
                                    </p:animEffect>
                                  </p:childTnLst>
                                </p:cTn>
                              </p:par>
                              <p:par>
                                <p:cTn id="11" presetID="10" presetClass="entr" presetSubtype="0" fill="hold" nodeType="withEffect">
                                  <p:stCondLst>
                                    <p:cond delay="0"/>
                                  </p:stCondLst>
                                  <p:childTnLst>
                                    <p:set>
                                      <p:cBhvr>
                                        <p:cTn id="12" dur="1" fill="hold">
                                          <p:stCondLst>
                                            <p:cond delay="0"/>
                                          </p:stCondLst>
                                        </p:cTn>
                                        <p:tgtEl>
                                          <p:spTgt spid="237573"/>
                                        </p:tgtEl>
                                        <p:attrNameLst>
                                          <p:attrName>style.visibility</p:attrName>
                                        </p:attrNameLst>
                                      </p:cBhvr>
                                      <p:to>
                                        <p:strVal val="visible"/>
                                      </p:to>
                                    </p:set>
                                    <p:animEffect transition="in" filter="fade">
                                      <p:cBhvr>
                                        <p:cTn id="13" dur="2000"/>
                                        <p:tgtEl>
                                          <p:spTgt spid="237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2" descr="map2"/>
          <p:cNvPicPr>
            <a:picLocks noChangeAspect="1" noChangeArrowheads="1"/>
          </p:cNvPicPr>
          <p:nvPr/>
        </p:nvPicPr>
        <p:blipFill>
          <a:blip r:embed="rId2" cstate="print">
            <a:clrChange>
              <a:clrFrom>
                <a:srgbClr val="010101"/>
              </a:clrFrom>
              <a:clrTo>
                <a:srgbClr val="010101">
                  <a:alpha val="0"/>
                </a:srgbClr>
              </a:clrTo>
            </a:clrChange>
          </a:blip>
          <a:srcRect l="33595" t="11777" r="11908" b="42763"/>
          <a:stretch>
            <a:fillRect/>
          </a:stretch>
        </p:blipFill>
        <p:spPr bwMode="auto">
          <a:xfrm rot="8563860">
            <a:off x="5257800" y="1816100"/>
            <a:ext cx="1474788" cy="1697038"/>
          </a:xfrm>
          <a:prstGeom prst="rect">
            <a:avLst/>
          </a:prstGeom>
          <a:noFill/>
        </p:spPr>
      </p:pic>
      <p:pic>
        <p:nvPicPr>
          <p:cNvPr id="238595" name="Picture 3" descr="map2"/>
          <p:cNvPicPr>
            <a:picLocks noChangeAspect="1" noChangeArrowheads="1"/>
          </p:cNvPicPr>
          <p:nvPr/>
        </p:nvPicPr>
        <p:blipFill>
          <a:blip r:embed="rId2" cstate="print">
            <a:clrChange>
              <a:clrFrom>
                <a:srgbClr val="010101"/>
              </a:clrFrom>
              <a:clrTo>
                <a:srgbClr val="010101">
                  <a:alpha val="0"/>
                </a:srgbClr>
              </a:clrTo>
            </a:clrChange>
          </a:blip>
          <a:srcRect l="33595" t="11777" r="11908" b="42763"/>
          <a:stretch>
            <a:fillRect/>
          </a:stretch>
        </p:blipFill>
        <p:spPr bwMode="auto">
          <a:xfrm rot="-1604226">
            <a:off x="2595563" y="3895725"/>
            <a:ext cx="1514475" cy="1416050"/>
          </a:xfrm>
          <a:prstGeom prst="rect">
            <a:avLst/>
          </a:prstGeom>
          <a:noFill/>
        </p:spPr>
      </p:pic>
      <p:pic>
        <p:nvPicPr>
          <p:cNvPr id="238596" name="Picture 4" descr="map2"/>
          <p:cNvPicPr>
            <a:picLocks noChangeAspect="1" noChangeArrowheads="1"/>
          </p:cNvPicPr>
          <p:nvPr/>
        </p:nvPicPr>
        <p:blipFill>
          <a:blip r:embed="rId2" cstate="print">
            <a:clrChange>
              <a:clrFrom>
                <a:srgbClr val="010101"/>
              </a:clrFrom>
              <a:clrTo>
                <a:srgbClr val="010101">
                  <a:alpha val="0"/>
                </a:srgbClr>
              </a:clrTo>
            </a:clrChange>
          </a:blip>
          <a:srcRect l="33595" t="11777" r="11908" b="42763"/>
          <a:stretch>
            <a:fillRect/>
          </a:stretch>
        </p:blipFill>
        <p:spPr bwMode="auto">
          <a:xfrm rot="7766988">
            <a:off x="5259387" y="3867151"/>
            <a:ext cx="1401763" cy="1541462"/>
          </a:xfrm>
          <a:prstGeom prst="rect">
            <a:avLst/>
          </a:prstGeom>
          <a:noFill/>
        </p:spPr>
      </p:pic>
      <p:pic>
        <p:nvPicPr>
          <p:cNvPr id="238597" name="Picture 5" descr="map2"/>
          <p:cNvPicPr>
            <a:picLocks noChangeAspect="1" noChangeArrowheads="1"/>
          </p:cNvPicPr>
          <p:nvPr/>
        </p:nvPicPr>
        <p:blipFill>
          <a:blip r:embed="rId2" cstate="print">
            <a:clrChange>
              <a:clrFrom>
                <a:srgbClr val="010101"/>
              </a:clrFrom>
              <a:clrTo>
                <a:srgbClr val="010101">
                  <a:alpha val="0"/>
                </a:srgbClr>
              </a:clrTo>
            </a:clrChange>
          </a:blip>
          <a:srcRect l="33595" t="11777" r="11908" b="42763"/>
          <a:stretch>
            <a:fillRect/>
          </a:stretch>
        </p:blipFill>
        <p:spPr bwMode="auto">
          <a:xfrm rot="2536421">
            <a:off x="2408238" y="1935163"/>
            <a:ext cx="1514475" cy="1416050"/>
          </a:xfrm>
          <a:prstGeom prst="rect">
            <a:avLst/>
          </a:prstGeom>
          <a:noFill/>
        </p:spPr>
      </p:pic>
      <p:sp>
        <p:nvSpPr>
          <p:cNvPr id="238598" name="Text Box 6"/>
          <p:cNvSpPr txBox="1">
            <a:spLocks noChangeArrowheads="1"/>
          </p:cNvSpPr>
          <p:nvPr/>
        </p:nvSpPr>
        <p:spPr bwMode="auto">
          <a:xfrm>
            <a:off x="2243138" y="657225"/>
            <a:ext cx="3849687" cy="579438"/>
          </a:xfrm>
          <a:prstGeom prst="rect">
            <a:avLst/>
          </a:prstGeom>
          <a:noFill/>
          <a:ln w="9525">
            <a:noFill/>
            <a:miter lim="800000"/>
            <a:headEnd/>
            <a:tailEnd/>
          </a:ln>
          <a:effectLst/>
        </p:spPr>
        <p:txBody>
          <a:bodyPr wrap="none">
            <a:spAutoFit/>
          </a:bodyPr>
          <a:lstStyle/>
          <a:p>
            <a:r>
              <a:rPr lang="en-US" sz="3200"/>
              <a:t>NaCl		Na</a:t>
            </a:r>
            <a:r>
              <a:rPr lang="en-US" sz="3200" baseline="30000"/>
              <a:t>+</a:t>
            </a:r>
            <a:r>
              <a:rPr lang="en-US" sz="3200"/>
              <a:t>  +  Cl</a:t>
            </a:r>
            <a:r>
              <a:rPr lang="en-US" sz="3200" baseline="30000"/>
              <a:t>-</a:t>
            </a:r>
          </a:p>
        </p:txBody>
      </p:sp>
      <p:sp>
        <p:nvSpPr>
          <p:cNvPr id="238599" name="Line 7"/>
          <p:cNvSpPr>
            <a:spLocks noChangeShapeType="1"/>
          </p:cNvSpPr>
          <p:nvPr/>
        </p:nvSpPr>
        <p:spPr bwMode="auto">
          <a:xfrm flipV="1">
            <a:off x="3387725" y="952500"/>
            <a:ext cx="652463" cy="15875"/>
          </a:xfrm>
          <a:prstGeom prst="line">
            <a:avLst/>
          </a:prstGeom>
          <a:noFill/>
          <a:ln w="9525">
            <a:solidFill>
              <a:schemeClr val="tx1"/>
            </a:solidFill>
            <a:round/>
            <a:headEnd/>
            <a:tailEnd type="triangle" w="med" len="med"/>
          </a:ln>
          <a:effectLst/>
        </p:spPr>
        <p:txBody>
          <a:bodyPr/>
          <a:lstStyle/>
          <a:p>
            <a:endParaRPr lang="en-US"/>
          </a:p>
        </p:txBody>
      </p:sp>
      <p:sp>
        <p:nvSpPr>
          <p:cNvPr id="238600" name="Text Box 8"/>
          <p:cNvSpPr txBox="1">
            <a:spLocks noChangeArrowheads="1"/>
          </p:cNvSpPr>
          <p:nvPr/>
        </p:nvSpPr>
        <p:spPr bwMode="auto">
          <a:xfrm>
            <a:off x="4078288" y="665163"/>
            <a:ext cx="1119187" cy="579437"/>
          </a:xfrm>
          <a:prstGeom prst="rect">
            <a:avLst/>
          </a:prstGeom>
          <a:noFill/>
          <a:ln w="9525">
            <a:noFill/>
            <a:miter lim="800000"/>
            <a:headEnd/>
            <a:tailEnd/>
          </a:ln>
          <a:effectLst/>
        </p:spPr>
        <p:txBody>
          <a:bodyPr>
            <a:spAutoFit/>
          </a:bodyPr>
          <a:lstStyle/>
          <a:p>
            <a:r>
              <a:rPr lang="en-US" sz="3200"/>
              <a:t>Na</a:t>
            </a:r>
            <a:r>
              <a:rPr lang="en-US" sz="3200" baseline="30000"/>
              <a:t>+</a:t>
            </a:r>
          </a:p>
        </p:txBody>
      </p:sp>
      <p:sp>
        <p:nvSpPr>
          <p:cNvPr id="238601" name="Text Box 9"/>
          <p:cNvSpPr txBox="1">
            <a:spLocks noChangeArrowheads="1"/>
          </p:cNvSpPr>
          <p:nvPr/>
        </p:nvSpPr>
        <p:spPr bwMode="auto">
          <a:xfrm>
            <a:off x="5441950" y="660400"/>
            <a:ext cx="1119188" cy="579438"/>
          </a:xfrm>
          <a:prstGeom prst="rect">
            <a:avLst/>
          </a:prstGeom>
          <a:noFill/>
          <a:ln w="9525">
            <a:noFill/>
            <a:miter lim="800000"/>
            <a:headEnd/>
            <a:tailEnd/>
          </a:ln>
          <a:effectLst/>
        </p:spPr>
        <p:txBody>
          <a:bodyPr>
            <a:spAutoFit/>
          </a:bodyPr>
          <a:lstStyle/>
          <a:p>
            <a:r>
              <a:rPr lang="en-US" sz="3200"/>
              <a:t>Cl</a:t>
            </a:r>
            <a:r>
              <a:rPr lang="en-US" sz="3200" baseline="30000"/>
              <a:t>-</a:t>
            </a:r>
          </a:p>
        </p:txBody>
      </p:sp>
      <p:sp>
        <p:nvSpPr>
          <p:cNvPr id="238602" name="Rectangle 10"/>
          <p:cNvSpPr>
            <a:spLocks noChangeArrowheads="1"/>
          </p:cNvSpPr>
          <p:nvPr/>
        </p:nvSpPr>
        <p:spPr bwMode="auto">
          <a:xfrm>
            <a:off x="1943100" y="5778500"/>
            <a:ext cx="5159375" cy="396875"/>
          </a:xfrm>
          <a:prstGeom prst="rect">
            <a:avLst/>
          </a:prstGeom>
          <a:noFill/>
          <a:ln w="9525">
            <a:noFill/>
            <a:miter lim="800000"/>
            <a:headEnd/>
            <a:tailEnd/>
          </a:ln>
          <a:effectLst/>
        </p:spPr>
        <p:txBody>
          <a:bodyPr wrap="none">
            <a:spAutoFit/>
          </a:bodyPr>
          <a:lstStyle/>
          <a:p>
            <a:r>
              <a:rPr lang="en-US" sz="2000" b="1">
                <a:solidFill>
                  <a:srgbClr val="66FF33"/>
                </a:solidFill>
              </a:rPr>
              <a:t>Sodium Chloride water solubility: 350 g/L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597"/>
                                        </p:tgtEl>
                                        <p:attrNameLst>
                                          <p:attrName>style.visibility</p:attrName>
                                        </p:attrNameLst>
                                      </p:cBhvr>
                                      <p:to>
                                        <p:strVal val="visible"/>
                                      </p:to>
                                    </p:set>
                                    <p:animEffect transition="in" filter="fade">
                                      <p:cBhvr>
                                        <p:cTn id="7" dur="2000"/>
                                        <p:tgtEl>
                                          <p:spTgt spid="238597"/>
                                        </p:tgtEl>
                                      </p:cBhvr>
                                    </p:animEffect>
                                  </p:childTnLst>
                                </p:cTn>
                              </p:par>
                              <p:par>
                                <p:cTn id="8" presetID="10" presetClass="entr" presetSubtype="0" fill="hold" nodeType="withEffect">
                                  <p:stCondLst>
                                    <p:cond delay="0"/>
                                  </p:stCondLst>
                                  <p:childTnLst>
                                    <p:set>
                                      <p:cBhvr>
                                        <p:cTn id="9" dur="1" fill="hold">
                                          <p:stCondLst>
                                            <p:cond delay="0"/>
                                          </p:stCondLst>
                                        </p:cTn>
                                        <p:tgtEl>
                                          <p:spTgt spid="238594"/>
                                        </p:tgtEl>
                                        <p:attrNameLst>
                                          <p:attrName>style.visibility</p:attrName>
                                        </p:attrNameLst>
                                      </p:cBhvr>
                                      <p:to>
                                        <p:strVal val="visible"/>
                                      </p:to>
                                    </p:set>
                                    <p:animEffect transition="in" filter="fade">
                                      <p:cBhvr>
                                        <p:cTn id="10" dur="2000"/>
                                        <p:tgtEl>
                                          <p:spTgt spid="238594"/>
                                        </p:tgtEl>
                                      </p:cBhvr>
                                    </p:animEffect>
                                  </p:childTnLst>
                                </p:cTn>
                              </p:par>
                              <p:par>
                                <p:cTn id="11" presetID="10" presetClass="entr" presetSubtype="0" fill="hold" nodeType="withEffect">
                                  <p:stCondLst>
                                    <p:cond delay="0"/>
                                  </p:stCondLst>
                                  <p:childTnLst>
                                    <p:set>
                                      <p:cBhvr>
                                        <p:cTn id="12" dur="1" fill="hold">
                                          <p:stCondLst>
                                            <p:cond delay="0"/>
                                          </p:stCondLst>
                                        </p:cTn>
                                        <p:tgtEl>
                                          <p:spTgt spid="238596"/>
                                        </p:tgtEl>
                                        <p:attrNameLst>
                                          <p:attrName>style.visibility</p:attrName>
                                        </p:attrNameLst>
                                      </p:cBhvr>
                                      <p:to>
                                        <p:strVal val="visible"/>
                                      </p:to>
                                    </p:set>
                                    <p:animEffect transition="in" filter="fade">
                                      <p:cBhvr>
                                        <p:cTn id="13" dur="2000"/>
                                        <p:tgtEl>
                                          <p:spTgt spid="238596"/>
                                        </p:tgtEl>
                                      </p:cBhvr>
                                    </p:animEffect>
                                  </p:childTnLst>
                                </p:cTn>
                              </p:par>
                              <p:par>
                                <p:cTn id="14" presetID="10" presetClass="entr" presetSubtype="0" fill="hold" nodeType="withEffect">
                                  <p:stCondLst>
                                    <p:cond delay="0"/>
                                  </p:stCondLst>
                                  <p:childTnLst>
                                    <p:set>
                                      <p:cBhvr>
                                        <p:cTn id="15" dur="1" fill="hold">
                                          <p:stCondLst>
                                            <p:cond delay="0"/>
                                          </p:stCondLst>
                                        </p:cTn>
                                        <p:tgtEl>
                                          <p:spTgt spid="238595"/>
                                        </p:tgtEl>
                                        <p:attrNameLst>
                                          <p:attrName>style.visibility</p:attrName>
                                        </p:attrNameLst>
                                      </p:cBhvr>
                                      <p:to>
                                        <p:strVal val="visible"/>
                                      </p:to>
                                    </p:set>
                                    <p:animEffect transition="in" filter="fade">
                                      <p:cBhvr>
                                        <p:cTn id="16" dur="2000"/>
                                        <p:tgtEl>
                                          <p:spTgt spid="23859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1.94444E-6 -4.81481E-6 L -1.94444E-6 0.37153 " pathEditMode="relative" rAng="0" ptsTypes="AA">
                                      <p:cBhvr>
                                        <p:cTn id="20" dur="2000" fill="hold"/>
                                        <p:tgtEl>
                                          <p:spTgt spid="238600"/>
                                        </p:tgtEl>
                                        <p:attrNameLst>
                                          <p:attrName>ppt_x</p:attrName>
                                          <p:attrName>ppt_y</p:attrName>
                                        </p:attrNameLst>
                                      </p:cBhvr>
                                      <p:rCtr x="0" y="186"/>
                                    </p:animMotion>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10800000">
                                      <p:cBhvr>
                                        <p:cTn id="24" dur="2000" fill="hold"/>
                                        <p:tgtEl>
                                          <p:spTgt spid="238594"/>
                                        </p:tgtEl>
                                        <p:attrNameLst>
                                          <p:attrName>r</p:attrName>
                                        </p:attrNameLst>
                                      </p:cBhvr>
                                    </p:animRot>
                                  </p:childTnLst>
                                </p:cTn>
                              </p:par>
                              <p:par>
                                <p:cTn id="25" presetID="8" presetClass="emph" presetSubtype="0" fill="hold" nodeType="withEffect">
                                  <p:stCondLst>
                                    <p:cond delay="0"/>
                                  </p:stCondLst>
                                  <p:childTnLst>
                                    <p:animRot by="-5400000">
                                      <p:cBhvr>
                                        <p:cTn id="26" dur="2000" fill="hold"/>
                                        <p:tgtEl>
                                          <p:spTgt spid="238596"/>
                                        </p:tgtEl>
                                        <p:attrNameLst>
                                          <p:attrName>r</p:attrName>
                                        </p:attrNameLst>
                                      </p:cBhvr>
                                    </p:animRot>
                                  </p:childTnLst>
                                </p:cTn>
                              </p:par>
                              <p:par>
                                <p:cTn id="27" presetID="8" presetClass="emph" presetSubtype="0" fill="hold" nodeType="withEffect">
                                  <p:stCondLst>
                                    <p:cond delay="0"/>
                                  </p:stCondLst>
                                  <p:childTnLst>
                                    <p:animRot by="10800000">
                                      <p:cBhvr>
                                        <p:cTn id="28" dur="2000" fill="hold"/>
                                        <p:tgtEl>
                                          <p:spTgt spid="238597"/>
                                        </p:tgtEl>
                                        <p:attrNameLst>
                                          <p:attrName>r</p:attrName>
                                        </p:attrNameLst>
                                      </p:cBhvr>
                                    </p:animRot>
                                  </p:childTnLst>
                                </p:cTn>
                              </p:par>
                              <p:par>
                                <p:cTn id="29" presetID="8" presetClass="emph" presetSubtype="0" fill="hold" nodeType="withEffect">
                                  <p:stCondLst>
                                    <p:cond delay="0"/>
                                  </p:stCondLst>
                                  <p:childTnLst>
                                    <p:animRot by="10800000">
                                      <p:cBhvr>
                                        <p:cTn id="30" dur="2000" fill="hold"/>
                                        <p:tgtEl>
                                          <p:spTgt spid="238595"/>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2000"/>
                                        <p:tgtEl>
                                          <p:spTgt spid="238600"/>
                                        </p:tgtEl>
                                      </p:cBhvr>
                                    </p:animEffect>
                                    <p:set>
                                      <p:cBhvr>
                                        <p:cTn id="35" dur="1" fill="hold">
                                          <p:stCondLst>
                                            <p:cond delay="1999"/>
                                          </p:stCondLst>
                                        </p:cTn>
                                        <p:tgtEl>
                                          <p:spTgt spid="23860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3.88889E-6 -3.7037E-7 L -0.15434 0.36852 " pathEditMode="relative" rAng="0" ptsTypes="AA">
                                      <p:cBhvr>
                                        <p:cTn id="39" dur="2000" fill="hold"/>
                                        <p:tgtEl>
                                          <p:spTgt spid="238601"/>
                                        </p:tgtEl>
                                        <p:attrNameLst>
                                          <p:attrName>ppt_x</p:attrName>
                                          <p:attrName>ppt_y</p:attrName>
                                        </p:attrNameLst>
                                      </p:cBhvr>
                                      <p:rCtr x="-77" y="184"/>
                                    </p:animMotion>
                                  </p:childTnLst>
                                </p:cTn>
                              </p:par>
                            </p:childTnLst>
                          </p:cTn>
                        </p:par>
                      </p:childTnLst>
                    </p:cTn>
                  </p:par>
                  <p:par>
                    <p:cTn id="40" fill="hold">
                      <p:stCondLst>
                        <p:cond delay="indefinite"/>
                      </p:stCondLst>
                      <p:childTnLst>
                        <p:par>
                          <p:cTn id="41" fill="hold">
                            <p:stCondLst>
                              <p:cond delay="0"/>
                            </p:stCondLst>
                            <p:childTnLst>
                              <p:par>
                                <p:cTn id="42" presetID="8" presetClass="emph" presetSubtype="0" fill="hold" nodeType="clickEffect">
                                  <p:stCondLst>
                                    <p:cond delay="0"/>
                                  </p:stCondLst>
                                  <p:childTnLst>
                                    <p:animRot by="10800000">
                                      <p:cBhvr>
                                        <p:cTn id="43" dur="2000" fill="hold"/>
                                        <p:tgtEl>
                                          <p:spTgt spid="238594"/>
                                        </p:tgtEl>
                                        <p:attrNameLst>
                                          <p:attrName>r</p:attrName>
                                        </p:attrNameLst>
                                      </p:cBhvr>
                                    </p:animRot>
                                  </p:childTnLst>
                                </p:cTn>
                              </p:par>
                              <p:par>
                                <p:cTn id="44" presetID="8" presetClass="emph" presetSubtype="0" fill="hold" nodeType="withEffect">
                                  <p:stCondLst>
                                    <p:cond delay="0"/>
                                  </p:stCondLst>
                                  <p:childTnLst>
                                    <p:animRot by="10800000">
                                      <p:cBhvr>
                                        <p:cTn id="45" dur="2000" fill="hold"/>
                                        <p:tgtEl>
                                          <p:spTgt spid="238596"/>
                                        </p:tgtEl>
                                        <p:attrNameLst>
                                          <p:attrName>r</p:attrName>
                                        </p:attrNameLst>
                                      </p:cBhvr>
                                    </p:animRot>
                                  </p:childTnLst>
                                </p:cTn>
                              </p:par>
                              <p:par>
                                <p:cTn id="46" presetID="8" presetClass="emph" presetSubtype="0" fill="hold" nodeType="withEffect">
                                  <p:stCondLst>
                                    <p:cond delay="0"/>
                                  </p:stCondLst>
                                  <p:childTnLst>
                                    <p:animRot by="10800000">
                                      <p:cBhvr>
                                        <p:cTn id="47" dur="2000" fill="hold"/>
                                        <p:tgtEl>
                                          <p:spTgt spid="238595"/>
                                        </p:tgtEl>
                                        <p:attrNameLst>
                                          <p:attrName>r</p:attrName>
                                        </p:attrNameLst>
                                      </p:cBhvr>
                                    </p:animRot>
                                  </p:childTnLst>
                                </p:cTn>
                              </p:par>
                              <p:par>
                                <p:cTn id="48" presetID="8" presetClass="emph" presetSubtype="0" fill="hold" nodeType="withEffect">
                                  <p:stCondLst>
                                    <p:cond delay="0"/>
                                  </p:stCondLst>
                                  <p:childTnLst>
                                    <p:animRot by="10800000">
                                      <p:cBhvr>
                                        <p:cTn id="49" dur="2000" fill="hold"/>
                                        <p:tgtEl>
                                          <p:spTgt spid="238597"/>
                                        </p:tgtEl>
                                        <p:attrNameLst>
                                          <p:attrName>r</p:attrName>
                                        </p:attrNameLst>
                                      </p:cBhvr>
                                    </p:animRo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238602"/>
                                        </p:tgtEl>
                                        <p:attrNameLst>
                                          <p:attrName>style.visibility</p:attrName>
                                        </p:attrNameLst>
                                      </p:cBhvr>
                                      <p:to>
                                        <p:strVal val="visible"/>
                                      </p:to>
                                    </p:set>
                                    <p:animEffect transition="in" filter="fade">
                                      <p:cBhvr>
                                        <p:cTn id="53" dur="2000"/>
                                        <p:tgtEl>
                                          <p:spTgt spid="238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00" grpId="0"/>
      <p:bldP spid="238600" grpId="1"/>
      <p:bldP spid="238601" grpId="0"/>
      <p:bldP spid="23860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 Box 2"/>
          <p:cNvSpPr txBox="1">
            <a:spLocks noChangeArrowheads="1"/>
          </p:cNvSpPr>
          <p:nvPr/>
        </p:nvSpPr>
        <p:spPr bwMode="auto">
          <a:xfrm>
            <a:off x="1635125" y="2332038"/>
            <a:ext cx="5370513" cy="519112"/>
          </a:xfrm>
          <a:prstGeom prst="rect">
            <a:avLst/>
          </a:prstGeom>
          <a:noFill/>
          <a:ln w="9525">
            <a:noFill/>
            <a:miter lim="800000"/>
            <a:headEnd/>
            <a:tailEnd/>
          </a:ln>
          <a:effectLst/>
        </p:spPr>
        <p:txBody>
          <a:bodyPr wrap="none">
            <a:spAutoFit/>
          </a:bodyPr>
          <a:lstStyle/>
          <a:p>
            <a:r>
              <a:rPr lang="en-US" sz="2800"/>
              <a:t>Contrast with Organic Chemicals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ext Box 2"/>
          <p:cNvSpPr txBox="1">
            <a:spLocks noChangeArrowheads="1"/>
          </p:cNvSpPr>
          <p:nvPr/>
        </p:nvSpPr>
        <p:spPr bwMode="auto">
          <a:xfrm>
            <a:off x="2792413" y="398463"/>
            <a:ext cx="3194050" cy="519112"/>
          </a:xfrm>
          <a:prstGeom prst="rect">
            <a:avLst/>
          </a:prstGeom>
          <a:noFill/>
          <a:ln w="9525">
            <a:noFill/>
            <a:miter lim="800000"/>
            <a:headEnd/>
            <a:tailEnd/>
          </a:ln>
          <a:effectLst/>
        </p:spPr>
        <p:txBody>
          <a:bodyPr wrap="none">
            <a:spAutoFit/>
          </a:bodyPr>
          <a:lstStyle/>
          <a:p>
            <a:r>
              <a:rPr lang="en-US" sz="2800"/>
              <a:t>Organic Chemicals</a:t>
            </a:r>
          </a:p>
        </p:txBody>
      </p:sp>
      <p:sp>
        <p:nvSpPr>
          <p:cNvPr id="240643" name="Text Box 3"/>
          <p:cNvSpPr txBox="1">
            <a:spLocks noChangeArrowheads="1"/>
          </p:cNvSpPr>
          <p:nvPr/>
        </p:nvSpPr>
        <p:spPr bwMode="auto">
          <a:xfrm>
            <a:off x="822325" y="1873250"/>
            <a:ext cx="7521575" cy="457200"/>
          </a:xfrm>
          <a:prstGeom prst="rect">
            <a:avLst/>
          </a:prstGeom>
          <a:noFill/>
          <a:ln w="9525">
            <a:noFill/>
            <a:miter lim="800000"/>
            <a:headEnd/>
            <a:tailEnd/>
          </a:ln>
          <a:effectLst/>
        </p:spPr>
        <p:txBody>
          <a:bodyPr wrap="none">
            <a:spAutoFit/>
          </a:bodyPr>
          <a:lstStyle/>
          <a:p>
            <a:r>
              <a:rPr lang="en-US">
                <a:solidFill>
                  <a:srgbClr val="FFFF00"/>
                </a:solidFill>
              </a:rPr>
              <a:t>Greases, Oils, Paints, Pesticides, Industrial Chemicals</a:t>
            </a:r>
          </a:p>
        </p:txBody>
      </p:sp>
      <p:sp>
        <p:nvSpPr>
          <p:cNvPr id="240644" name="Rectangle 4"/>
          <p:cNvSpPr>
            <a:spLocks noChangeArrowheads="1"/>
          </p:cNvSpPr>
          <p:nvPr/>
        </p:nvSpPr>
        <p:spPr bwMode="auto">
          <a:xfrm>
            <a:off x="1630363" y="2730500"/>
            <a:ext cx="2417762" cy="457200"/>
          </a:xfrm>
          <a:prstGeom prst="rect">
            <a:avLst/>
          </a:prstGeom>
          <a:noFill/>
          <a:ln w="9525">
            <a:noFill/>
            <a:miter lim="800000"/>
            <a:headEnd/>
            <a:tailEnd/>
          </a:ln>
          <a:effectLst/>
        </p:spPr>
        <p:txBody>
          <a:bodyPr wrap="none" anchor="ctr">
            <a:spAutoFit/>
          </a:bodyPr>
          <a:lstStyle/>
          <a:p>
            <a:pPr algn="ctr" eaLnBrk="1" hangingPunct="1"/>
            <a:r>
              <a:rPr lang="en-US" b="1">
                <a:solidFill>
                  <a:srgbClr val="FFFF00"/>
                </a:solidFill>
              </a:rPr>
              <a:t>Grease and Oil</a:t>
            </a:r>
            <a:r>
              <a:rPr lang="en-US">
                <a:solidFill>
                  <a:srgbClr val="FFFF00"/>
                </a:solidFill>
              </a:rPr>
              <a:t> </a:t>
            </a:r>
          </a:p>
        </p:txBody>
      </p:sp>
      <p:graphicFrame>
        <p:nvGraphicFramePr>
          <p:cNvPr id="240645" name="Group 5"/>
          <p:cNvGraphicFramePr>
            <a:graphicFrameLocks noGrp="1"/>
          </p:cNvGraphicFramePr>
          <p:nvPr/>
        </p:nvGraphicFramePr>
        <p:xfrm>
          <a:off x="1101725" y="2816225"/>
          <a:ext cx="5040313" cy="1828800"/>
        </p:xfrm>
        <a:graphic>
          <a:graphicData uri="http://schemas.openxmlformats.org/drawingml/2006/table">
            <a:tbl>
              <a:tblPr/>
              <a:tblGrid>
                <a:gridCol w="2311400"/>
                <a:gridCol w="2728913"/>
              </a:tblGrid>
              <a:tr h="366713">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FF00"/>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FF00"/>
                        </a:solidFill>
                        <a:effectLst/>
                        <a:latin typeface="Arial" charset="0"/>
                      </a:endParaRPr>
                    </a:p>
                  </a:txBody>
                  <a:tcPr horzOverflow="overflow">
                    <a:lnL>
                      <a:noFill/>
                    </a:lnL>
                    <a:lnR cap="flat">
                      <a:noFill/>
                    </a:lnR>
                    <a:lnT cap="flat">
                      <a:noFill/>
                    </a:lnT>
                    <a:lnB>
                      <a:noFill/>
                    </a:lnB>
                    <a:lnTlToBr>
                      <a:noFill/>
                    </a:lnTlToBr>
                    <a:lnBlToTr>
                      <a:noFill/>
                    </a:lnBlToTr>
                    <a:no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FF00"/>
                          </a:solidFill>
                          <a:effectLst/>
                          <a:latin typeface="Arial" charset="0"/>
                        </a:rPr>
                        <a:t>Carbon</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FF00"/>
                          </a:solidFill>
                          <a:effectLst/>
                          <a:latin typeface="Arial" charset="0"/>
                        </a:rPr>
                        <a:t>83 to 87%</a:t>
                      </a:r>
                    </a:p>
                  </a:txBody>
                  <a:tcPr horzOverflow="overflow">
                    <a:lnL>
                      <a:noFill/>
                    </a:lnL>
                    <a:lnR cap="flat">
                      <a:noFill/>
                    </a:lnR>
                    <a:lnT>
                      <a:noFill/>
                    </a:lnT>
                    <a:lnB>
                      <a:noFill/>
                    </a:lnB>
                    <a:lnTlToBr>
                      <a:noFill/>
                    </a:lnTlToBr>
                    <a:lnBlToTr>
                      <a:noFill/>
                    </a:lnBlToTr>
                    <a:noFill/>
                  </a:tcPr>
                </a:tc>
              </a:tr>
              <a:tr h="35083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FF00"/>
                          </a:solidFill>
                          <a:effectLst/>
                          <a:latin typeface="Arial" charset="0"/>
                        </a:rPr>
                        <a:t>Hydrogen</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FF00"/>
                          </a:solidFill>
                          <a:effectLst/>
                          <a:latin typeface="Arial" charset="0"/>
                        </a:rPr>
                        <a:t>10 to 14%</a:t>
                      </a:r>
                    </a:p>
                  </a:txBody>
                  <a:tcPr horzOverflow="overflow">
                    <a:lnL>
                      <a:noFill/>
                    </a:lnL>
                    <a:lnR cap="flat">
                      <a:noFill/>
                    </a:lnR>
                    <a:lnT>
                      <a:noFill/>
                    </a:lnT>
                    <a:lnB>
                      <a:noFill/>
                    </a:lnB>
                    <a:lnTlToBr>
                      <a:noFill/>
                    </a:lnTlToBr>
                    <a:lnBlToTr>
                      <a:noFill/>
                    </a:lnBlToTr>
                    <a:no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FF00"/>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FF00"/>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240658" name="Rectangle 18"/>
          <p:cNvSpPr>
            <a:spLocks noChangeArrowheads="1"/>
          </p:cNvSpPr>
          <p:nvPr/>
        </p:nvSpPr>
        <p:spPr bwMode="auto">
          <a:xfrm>
            <a:off x="6135688" y="3303588"/>
            <a:ext cx="1600200" cy="457200"/>
          </a:xfrm>
          <a:prstGeom prst="rect">
            <a:avLst/>
          </a:prstGeom>
          <a:noFill/>
          <a:ln w="9525">
            <a:noFill/>
            <a:miter lim="800000"/>
            <a:headEnd/>
            <a:tailEnd/>
          </a:ln>
          <a:effectLst/>
        </p:spPr>
        <p:txBody>
          <a:bodyPr wrap="none" anchor="ctr">
            <a:spAutoFit/>
          </a:bodyPr>
          <a:lstStyle/>
          <a:p>
            <a:pPr eaLnBrk="1" hangingPunct="1"/>
            <a:r>
              <a:rPr lang="en-US" b="1">
                <a:solidFill>
                  <a:srgbClr val="00FF00"/>
                </a:solidFill>
              </a:rPr>
              <a:t>C</a:t>
            </a:r>
            <a:r>
              <a:rPr lang="en-US" b="1" baseline="-25000">
                <a:solidFill>
                  <a:srgbClr val="00FF00"/>
                </a:solidFill>
              </a:rPr>
              <a:t>16</a:t>
            </a:r>
            <a:r>
              <a:rPr lang="en-US" b="1">
                <a:solidFill>
                  <a:srgbClr val="00FF00"/>
                </a:solidFill>
              </a:rPr>
              <a:t>H</a:t>
            </a:r>
            <a:r>
              <a:rPr lang="en-US" b="1" baseline="-25000">
                <a:solidFill>
                  <a:srgbClr val="00FF00"/>
                </a:solidFill>
              </a:rPr>
              <a:t>14</a:t>
            </a:r>
            <a:r>
              <a:rPr lang="en-US" b="1">
                <a:solidFill>
                  <a:srgbClr val="00FF00"/>
                </a:solidFill>
              </a:rPr>
              <a:t>OS </a:t>
            </a:r>
          </a:p>
        </p:txBody>
      </p:sp>
      <p:sp>
        <p:nvSpPr>
          <p:cNvPr id="240659" name="Text Box 19"/>
          <p:cNvSpPr txBox="1">
            <a:spLocks noChangeArrowheads="1"/>
          </p:cNvSpPr>
          <p:nvPr/>
        </p:nvSpPr>
        <p:spPr bwMode="auto">
          <a:xfrm>
            <a:off x="6246813" y="2787650"/>
            <a:ext cx="1417637" cy="457200"/>
          </a:xfrm>
          <a:prstGeom prst="rect">
            <a:avLst/>
          </a:prstGeom>
          <a:noFill/>
          <a:ln w="9525">
            <a:noFill/>
            <a:miter lim="800000"/>
            <a:headEnd/>
            <a:tailEnd/>
          </a:ln>
          <a:effectLst/>
        </p:spPr>
        <p:txBody>
          <a:bodyPr wrap="none">
            <a:spAutoFit/>
          </a:bodyPr>
          <a:lstStyle/>
          <a:p>
            <a:r>
              <a:rPr lang="en-US" b="1">
                <a:solidFill>
                  <a:srgbClr val="FFFF00"/>
                </a:solidFill>
              </a:rPr>
              <a:t>Oil Paint</a:t>
            </a:r>
          </a:p>
        </p:txBody>
      </p:sp>
      <p:sp>
        <p:nvSpPr>
          <p:cNvPr id="240660" name="Text Box 20"/>
          <p:cNvSpPr txBox="1">
            <a:spLocks noChangeArrowheads="1"/>
          </p:cNvSpPr>
          <p:nvPr/>
        </p:nvSpPr>
        <p:spPr bwMode="auto">
          <a:xfrm>
            <a:off x="1614488" y="4983163"/>
            <a:ext cx="6016625" cy="822325"/>
          </a:xfrm>
          <a:prstGeom prst="rect">
            <a:avLst/>
          </a:prstGeom>
          <a:noFill/>
          <a:ln w="9525">
            <a:noFill/>
            <a:miter lim="800000"/>
            <a:headEnd/>
            <a:tailEnd/>
          </a:ln>
          <a:effectLst/>
        </p:spPr>
        <p:txBody>
          <a:bodyPr wrap="none">
            <a:spAutoFit/>
          </a:bodyPr>
          <a:lstStyle/>
          <a:p>
            <a:r>
              <a:rPr lang="en-US">
                <a:solidFill>
                  <a:srgbClr val="FFFF00"/>
                </a:solidFill>
              </a:rPr>
              <a:t>Composed mostly of carbon and hydrogen,</a:t>
            </a:r>
          </a:p>
          <a:p>
            <a:r>
              <a:rPr lang="en-US">
                <a:solidFill>
                  <a:srgbClr val="FFFF00"/>
                </a:solidFill>
              </a:rPr>
              <a:t>and </a:t>
            </a:r>
            <a:r>
              <a:rPr lang="en-US" b="1">
                <a:solidFill>
                  <a:srgbClr val="00FF00"/>
                </a:solidFill>
              </a:rPr>
              <a:t>possessing no electrical charge</a:t>
            </a:r>
            <a:r>
              <a:rPr lang="en-US">
                <a:solidFill>
                  <a:srgbClr val="FFFF00"/>
                </a:solidFill>
              </a:rPr>
              <a:t>.</a:t>
            </a:r>
          </a:p>
        </p:txBody>
      </p:sp>
      <p:sp>
        <p:nvSpPr>
          <p:cNvPr id="240661" name="Text Box 21"/>
          <p:cNvSpPr txBox="1">
            <a:spLocks noChangeArrowheads="1"/>
          </p:cNvSpPr>
          <p:nvPr/>
        </p:nvSpPr>
        <p:spPr bwMode="auto">
          <a:xfrm>
            <a:off x="2651125" y="1184275"/>
            <a:ext cx="3441700" cy="457200"/>
          </a:xfrm>
          <a:prstGeom prst="rect">
            <a:avLst/>
          </a:prstGeom>
          <a:noFill/>
          <a:ln w="9525">
            <a:noFill/>
            <a:miter lim="800000"/>
            <a:headEnd/>
            <a:tailEnd/>
          </a:ln>
          <a:effectLst/>
        </p:spPr>
        <p:txBody>
          <a:bodyPr wrap="none">
            <a:spAutoFit/>
          </a:bodyPr>
          <a:lstStyle/>
          <a:p>
            <a:r>
              <a:rPr lang="en-US">
                <a:solidFill>
                  <a:srgbClr val="00FF00"/>
                </a:solidFill>
              </a:rPr>
              <a:t>Carbon-rich compounds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descr="f1"/>
          <p:cNvPicPr>
            <a:picLocks noChangeAspect="1" noChangeArrowheads="1"/>
          </p:cNvPicPr>
          <p:nvPr/>
        </p:nvPicPr>
        <p:blipFill>
          <a:blip r:embed="rId3" cstate="print"/>
          <a:srcRect/>
          <a:stretch>
            <a:fillRect/>
          </a:stretch>
        </p:blipFill>
        <p:spPr bwMode="auto">
          <a:xfrm>
            <a:off x="1925638" y="823913"/>
            <a:ext cx="4857750" cy="4953000"/>
          </a:xfrm>
          <a:prstGeom prst="rect">
            <a:avLst/>
          </a:prstGeom>
          <a:noFill/>
          <a:ln w="9525">
            <a:noFill/>
            <a:miter lim="800000"/>
            <a:headEnd/>
            <a:tailEnd/>
          </a:ln>
        </p:spPr>
      </p:pic>
      <p:sp>
        <p:nvSpPr>
          <p:cNvPr id="260099" name="Text Box 3"/>
          <p:cNvSpPr txBox="1">
            <a:spLocks noChangeArrowheads="1"/>
          </p:cNvSpPr>
          <p:nvPr/>
        </p:nvSpPr>
        <p:spPr bwMode="auto">
          <a:xfrm>
            <a:off x="2790825" y="239713"/>
            <a:ext cx="3213100" cy="519112"/>
          </a:xfrm>
          <a:prstGeom prst="rect">
            <a:avLst/>
          </a:prstGeom>
          <a:noFill/>
          <a:ln w="9525">
            <a:noFill/>
            <a:miter lim="800000"/>
            <a:headEnd/>
            <a:tailEnd/>
          </a:ln>
        </p:spPr>
        <p:txBody>
          <a:bodyPr wrap="none">
            <a:spAutoFit/>
          </a:bodyPr>
          <a:lstStyle/>
          <a:p>
            <a:r>
              <a:rPr lang="en-US" sz="2800" u="sng"/>
              <a:t>Mercury Advisories</a:t>
            </a:r>
          </a:p>
        </p:txBody>
      </p:sp>
      <p:sp>
        <p:nvSpPr>
          <p:cNvPr id="260100" name="Text Box 4"/>
          <p:cNvSpPr txBox="1">
            <a:spLocks noChangeArrowheads="1"/>
          </p:cNvSpPr>
          <p:nvPr/>
        </p:nvSpPr>
        <p:spPr bwMode="auto">
          <a:xfrm>
            <a:off x="4076700" y="4692650"/>
            <a:ext cx="2339975" cy="519113"/>
          </a:xfrm>
          <a:prstGeom prst="rect">
            <a:avLst/>
          </a:prstGeom>
          <a:noFill/>
          <a:ln w="9525">
            <a:noFill/>
            <a:miter lim="800000"/>
            <a:headEnd/>
            <a:tailEnd/>
          </a:ln>
        </p:spPr>
        <p:txBody>
          <a:bodyPr wrap="none">
            <a:spAutoFit/>
          </a:bodyPr>
          <a:lstStyle/>
          <a:p>
            <a:r>
              <a:rPr lang="en-US" sz="2800">
                <a:solidFill>
                  <a:schemeClr val="bg1"/>
                </a:solidFill>
              </a:rPr>
              <a:t>70% of states</a:t>
            </a:r>
          </a:p>
        </p:txBody>
      </p:sp>
      <p:sp>
        <p:nvSpPr>
          <p:cNvPr id="260101" name="Text Box 5"/>
          <p:cNvSpPr txBox="1">
            <a:spLocks noChangeArrowheads="1"/>
          </p:cNvSpPr>
          <p:nvPr/>
        </p:nvSpPr>
        <p:spPr bwMode="auto">
          <a:xfrm>
            <a:off x="2157413" y="5883275"/>
            <a:ext cx="4360862" cy="519113"/>
          </a:xfrm>
          <a:prstGeom prst="rect">
            <a:avLst/>
          </a:prstGeom>
          <a:noFill/>
          <a:ln w="9525">
            <a:noFill/>
            <a:miter lim="800000"/>
            <a:headEnd/>
            <a:tailEnd/>
          </a:ln>
          <a:effectLst/>
        </p:spPr>
        <p:txBody>
          <a:bodyPr wrap="none">
            <a:spAutoFit/>
          </a:bodyPr>
          <a:lstStyle/>
          <a:p>
            <a:r>
              <a:rPr lang="en-US" sz="2800">
                <a:solidFill>
                  <a:srgbClr val="FFFF00"/>
                </a:solidFill>
              </a:rPr>
              <a:t>Where does it come from?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3238" y="569913"/>
            <a:ext cx="2947987" cy="1149350"/>
            <a:chOff x="1917" y="359"/>
            <a:chExt cx="1487" cy="724"/>
          </a:xfrm>
        </p:grpSpPr>
        <p:sp>
          <p:nvSpPr>
            <p:cNvPr id="62467" name="Rectangle 3"/>
            <p:cNvSpPr>
              <a:spLocks noChangeArrowheads="1"/>
            </p:cNvSpPr>
            <p:nvPr/>
          </p:nvSpPr>
          <p:spPr bwMode="auto">
            <a:xfrm>
              <a:off x="1917" y="359"/>
              <a:ext cx="1487" cy="724"/>
            </a:xfrm>
            <a:prstGeom prst="rect">
              <a:avLst/>
            </a:prstGeom>
            <a:solidFill>
              <a:srgbClr val="FFFF00"/>
            </a:solidFill>
            <a:ln w="9525">
              <a:solidFill>
                <a:schemeClr val="tx1"/>
              </a:solidFill>
              <a:miter lim="800000"/>
              <a:headEnd/>
              <a:tailEnd/>
            </a:ln>
            <a:effectLst/>
          </p:spPr>
          <p:txBody>
            <a:bodyPr wrap="none" anchor="ctr"/>
            <a:lstStyle/>
            <a:p>
              <a:endParaRPr lang="en-US"/>
            </a:p>
          </p:txBody>
        </p:sp>
        <p:pic>
          <p:nvPicPr>
            <p:cNvPr id="62468" name="Picture 4" descr="225px-TCDD_structure2"/>
            <p:cNvPicPr>
              <a:picLocks noChangeAspect="1" noChangeArrowheads="1"/>
            </p:cNvPicPr>
            <p:nvPr/>
          </p:nvPicPr>
          <p:blipFill>
            <a:blip r:embed="rId3" cstate="print"/>
            <a:srcRect/>
            <a:stretch>
              <a:fillRect/>
            </a:stretch>
          </p:blipFill>
          <p:spPr bwMode="auto">
            <a:xfrm>
              <a:off x="1978" y="480"/>
              <a:ext cx="1350" cy="480"/>
            </a:xfrm>
            <a:prstGeom prst="rect">
              <a:avLst/>
            </a:prstGeom>
            <a:solidFill>
              <a:srgbClr val="FFFF00"/>
            </a:solidFill>
          </p:spPr>
        </p:pic>
      </p:grpSp>
      <p:sp>
        <p:nvSpPr>
          <p:cNvPr id="62469" name="Rectangle 5"/>
          <p:cNvSpPr>
            <a:spLocks noChangeArrowheads="1"/>
          </p:cNvSpPr>
          <p:nvPr/>
        </p:nvSpPr>
        <p:spPr bwMode="auto">
          <a:xfrm>
            <a:off x="741363" y="935038"/>
            <a:ext cx="1454150" cy="641350"/>
          </a:xfrm>
          <a:prstGeom prst="rect">
            <a:avLst/>
          </a:prstGeom>
          <a:noFill/>
          <a:ln w="9525">
            <a:noFill/>
            <a:miter lim="800000"/>
            <a:headEnd/>
            <a:tailEnd/>
          </a:ln>
          <a:effectLst/>
        </p:spPr>
        <p:txBody>
          <a:bodyPr wrap="none">
            <a:spAutoFit/>
          </a:bodyPr>
          <a:lstStyle/>
          <a:p>
            <a:r>
              <a:rPr lang="en-US" sz="3600" u="sng">
                <a:solidFill>
                  <a:schemeClr val="hlink"/>
                </a:solidFill>
              </a:rPr>
              <a:t>Dioxin</a:t>
            </a:r>
          </a:p>
        </p:txBody>
      </p:sp>
      <p:sp>
        <p:nvSpPr>
          <p:cNvPr id="62476" name="Rectangle 12"/>
          <p:cNvSpPr>
            <a:spLocks noChangeArrowheads="1"/>
          </p:cNvSpPr>
          <p:nvPr/>
        </p:nvSpPr>
        <p:spPr bwMode="auto">
          <a:xfrm>
            <a:off x="920750" y="4068763"/>
            <a:ext cx="1123950" cy="641350"/>
          </a:xfrm>
          <a:prstGeom prst="rect">
            <a:avLst/>
          </a:prstGeom>
          <a:noFill/>
          <a:ln w="9525">
            <a:noFill/>
            <a:miter lim="800000"/>
            <a:headEnd/>
            <a:tailEnd/>
          </a:ln>
          <a:effectLst/>
        </p:spPr>
        <p:txBody>
          <a:bodyPr wrap="none">
            <a:spAutoFit/>
          </a:bodyPr>
          <a:lstStyle/>
          <a:p>
            <a:r>
              <a:rPr lang="en-US" sz="3600" u="sng">
                <a:solidFill>
                  <a:schemeClr val="hlink"/>
                </a:solidFill>
              </a:rPr>
              <a:t>PCB</a:t>
            </a:r>
          </a:p>
        </p:txBody>
      </p:sp>
      <p:pic>
        <p:nvPicPr>
          <p:cNvPr id="62477" name="Picture 13" descr="DDT"/>
          <p:cNvPicPr>
            <a:picLocks noChangeAspect="1" noChangeArrowheads="1"/>
          </p:cNvPicPr>
          <p:nvPr/>
        </p:nvPicPr>
        <p:blipFill>
          <a:blip r:embed="rId4" cstate="print"/>
          <a:srcRect/>
          <a:stretch>
            <a:fillRect/>
          </a:stretch>
        </p:blipFill>
        <p:spPr bwMode="auto">
          <a:xfrm>
            <a:off x="3019425" y="1985963"/>
            <a:ext cx="2892425" cy="1285875"/>
          </a:xfrm>
          <a:prstGeom prst="rect">
            <a:avLst/>
          </a:prstGeom>
          <a:noFill/>
        </p:spPr>
      </p:pic>
      <p:sp>
        <p:nvSpPr>
          <p:cNvPr id="62478" name="Rectangle 14"/>
          <p:cNvSpPr>
            <a:spLocks noChangeArrowheads="1"/>
          </p:cNvSpPr>
          <p:nvPr/>
        </p:nvSpPr>
        <p:spPr bwMode="auto">
          <a:xfrm>
            <a:off x="1012825" y="2300288"/>
            <a:ext cx="1123950" cy="641350"/>
          </a:xfrm>
          <a:prstGeom prst="rect">
            <a:avLst/>
          </a:prstGeom>
          <a:noFill/>
          <a:ln w="9525">
            <a:noFill/>
            <a:miter lim="800000"/>
            <a:headEnd/>
            <a:tailEnd/>
          </a:ln>
          <a:effectLst/>
        </p:spPr>
        <p:txBody>
          <a:bodyPr wrap="none">
            <a:spAutoFit/>
          </a:bodyPr>
          <a:lstStyle/>
          <a:p>
            <a:r>
              <a:rPr lang="en-US" sz="3600" u="sng">
                <a:solidFill>
                  <a:schemeClr val="hlink"/>
                </a:solidFill>
              </a:rPr>
              <a:t>DDT</a:t>
            </a:r>
          </a:p>
        </p:txBody>
      </p:sp>
      <p:sp>
        <p:nvSpPr>
          <p:cNvPr id="62481" name="Text Box 17"/>
          <p:cNvSpPr txBox="1">
            <a:spLocks noChangeArrowheads="1"/>
          </p:cNvSpPr>
          <p:nvPr/>
        </p:nvSpPr>
        <p:spPr bwMode="auto">
          <a:xfrm>
            <a:off x="2025650" y="5518150"/>
            <a:ext cx="4778375" cy="519113"/>
          </a:xfrm>
          <a:prstGeom prst="rect">
            <a:avLst/>
          </a:prstGeom>
          <a:noFill/>
          <a:ln w="9525">
            <a:noFill/>
            <a:miter lim="800000"/>
            <a:headEnd/>
            <a:tailEnd/>
          </a:ln>
          <a:effectLst/>
        </p:spPr>
        <p:txBody>
          <a:bodyPr wrap="none">
            <a:spAutoFit/>
          </a:bodyPr>
          <a:lstStyle/>
          <a:p>
            <a:r>
              <a:rPr lang="en-US" sz="2800">
                <a:solidFill>
                  <a:srgbClr val="FFFF00"/>
                </a:solidFill>
              </a:rPr>
              <a:t>Principally </a:t>
            </a:r>
            <a:r>
              <a:rPr lang="en-US" sz="2800" b="1">
                <a:solidFill>
                  <a:srgbClr val="00FF00"/>
                </a:solidFill>
              </a:rPr>
              <a:t>carbon</a:t>
            </a:r>
            <a:r>
              <a:rPr lang="en-US" sz="2800">
                <a:solidFill>
                  <a:srgbClr val="FFFF00"/>
                </a:solidFill>
              </a:rPr>
              <a:t>, hydrogen</a:t>
            </a:r>
          </a:p>
        </p:txBody>
      </p:sp>
      <p:sp>
        <p:nvSpPr>
          <p:cNvPr id="62484" name="Text Box 20"/>
          <p:cNvSpPr txBox="1">
            <a:spLocks noChangeArrowheads="1"/>
          </p:cNvSpPr>
          <p:nvPr/>
        </p:nvSpPr>
        <p:spPr bwMode="auto">
          <a:xfrm>
            <a:off x="6530975" y="1019175"/>
            <a:ext cx="1827213" cy="457200"/>
          </a:xfrm>
          <a:prstGeom prst="rect">
            <a:avLst/>
          </a:prstGeom>
          <a:noFill/>
          <a:ln w="9525">
            <a:noFill/>
            <a:miter lim="800000"/>
            <a:headEnd/>
            <a:tailEnd/>
          </a:ln>
          <a:effectLst/>
        </p:spPr>
        <p:txBody>
          <a:bodyPr wrap="none">
            <a:spAutoFit/>
          </a:bodyPr>
          <a:lstStyle/>
          <a:p>
            <a:r>
              <a:rPr lang="en-US" sz="2400">
                <a:solidFill>
                  <a:srgbClr val="00FF00"/>
                </a:solidFill>
              </a:rPr>
              <a:t>C</a:t>
            </a:r>
            <a:r>
              <a:rPr lang="en-US" sz="2400" baseline="-25000">
                <a:solidFill>
                  <a:srgbClr val="00FF00"/>
                </a:solidFill>
              </a:rPr>
              <a:t>11</a:t>
            </a:r>
            <a:r>
              <a:rPr lang="en-US" sz="2400">
                <a:solidFill>
                  <a:srgbClr val="00FF00"/>
                </a:solidFill>
              </a:rPr>
              <a:t>H</a:t>
            </a:r>
            <a:r>
              <a:rPr lang="en-US" sz="2400" baseline="-25000">
                <a:solidFill>
                  <a:srgbClr val="00FF00"/>
                </a:solidFill>
              </a:rPr>
              <a:t>18</a:t>
            </a:r>
            <a:r>
              <a:rPr lang="en-US" sz="2400">
                <a:solidFill>
                  <a:srgbClr val="FFFF00"/>
                </a:solidFill>
              </a:rPr>
              <a:t>O</a:t>
            </a:r>
            <a:r>
              <a:rPr lang="en-US" sz="2400" baseline="-25000">
                <a:solidFill>
                  <a:srgbClr val="FFFF00"/>
                </a:solidFill>
              </a:rPr>
              <a:t>2</a:t>
            </a:r>
            <a:r>
              <a:rPr lang="en-US" sz="2400">
                <a:solidFill>
                  <a:srgbClr val="FFFF00"/>
                </a:solidFill>
              </a:rPr>
              <a:t>Cl</a:t>
            </a:r>
            <a:r>
              <a:rPr lang="en-US" sz="2400" baseline="-25000">
                <a:solidFill>
                  <a:srgbClr val="FFFF00"/>
                </a:solidFill>
              </a:rPr>
              <a:t>4</a:t>
            </a:r>
          </a:p>
        </p:txBody>
      </p:sp>
      <p:sp>
        <p:nvSpPr>
          <p:cNvPr id="62485" name="Text Box 21"/>
          <p:cNvSpPr txBox="1">
            <a:spLocks noChangeArrowheads="1"/>
          </p:cNvSpPr>
          <p:nvPr/>
        </p:nvSpPr>
        <p:spPr bwMode="auto">
          <a:xfrm>
            <a:off x="6561138" y="2370138"/>
            <a:ext cx="1477962" cy="457200"/>
          </a:xfrm>
          <a:prstGeom prst="rect">
            <a:avLst/>
          </a:prstGeom>
          <a:noFill/>
          <a:ln w="9525">
            <a:noFill/>
            <a:miter lim="800000"/>
            <a:headEnd/>
            <a:tailEnd/>
          </a:ln>
          <a:effectLst/>
        </p:spPr>
        <p:txBody>
          <a:bodyPr wrap="none">
            <a:spAutoFit/>
          </a:bodyPr>
          <a:lstStyle/>
          <a:p>
            <a:r>
              <a:rPr lang="en-US" sz="2400">
                <a:solidFill>
                  <a:srgbClr val="00FF00"/>
                </a:solidFill>
              </a:rPr>
              <a:t>C</a:t>
            </a:r>
            <a:r>
              <a:rPr lang="en-US" sz="2400" baseline="-25000">
                <a:solidFill>
                  <a:srgbClr val="00FF00"/>
                </a:solidFill>
              </a:rPr>
              <a:t>14</a:t>
            </a:r>
            <a:r>
              <a:rPr lang="en-US" sz="2400">
                <a:solidFill>
                  <a:srgbClr val="00FF00"/>
                </a:solidFill>
              </a:rPr>
              <a:t>H</a:t>
            </a:r>
            <a:r>
              <a:rPr lang="en-US" sz="2400" baseline="-25000">
                <a:solidFill>
                  <a:srgbClr val="00FF00"/>
                </a:solidFill>
              </a:rPr>
              <a:t>22</a:t>
            </a:r>
            <a:r>
              <a:rPr lang="en-US" sz="2400">
                <a:solidFill>
                  <a:srgbClr val="FFFF00"/>
                </a:solidFill>
              </a:rPr>
              <a:t>Cl</a:t>
            </a:r>
            <a:r>
              <a:rPr lang="en-US" sz="2400" baseline="-25000">
                <a:solidFill>
                  <a:srgbClr val="FFFF00"/>
                </a:solidFill>
              </a:rPr>
              <a:t>5</a:t>
            </a:r>
          </a:p>
        </p:txBody>
      </p:sp>
      <p:sp>
        <p:nvSpPr>
          <p:cNvPr id="62486" name="Text Box 22"/>
          <p:cNvSpPr txBox="1">
            <a:spLocks noChangeArrowheads="1"/>
          </p:cNvSpPr>
          <p:nvPr/>
        </p:nvSpPr>
        <p:spPr bwMode="auto">
          <a:xfrm>
            <a:off x="6561138" y="4016375"/>
            <a:ext cx="1477962" cy="457200"/>
          </a:xfrm>
          <a:prstGeom prst="rect">
            <a:avLst/>
          </a:prstGeom>
          <a:noFill/>
          <a:ln w="9525">
            <a:noFill/>
            <a:miter lim="800000"/>
            <a:headEnd/>
            <a:tailEnd/>
          </a:ln>
          <a:effectLst/>
        </p:spPr>
        <p:txBody>
          <a:bodyPr wrap="none">
            <a:spAutoFit/>
          </a:bodyPr>
          <a:lstStyle/>
          <a:p>
            <a:r>
              <a:rPr lang="en-US" sz="2400">
                <a:solidFill>
                  <a:srgbClr val="00FF00"/>
                </a:solidFill>
              </a:rPr>
              <a:t>C</a:t>
            </a:r>
            <a:r>
              <a:rPr lang="en-US" sz="2400" baseline="-25000">
                <a:solidFill>
                  <a:srgbClr val="00FF00"/>
                </a:solidFill>
              </a:rPr>
              <a:t>12</a:t>
            </a:r>
            <a:r>
              <a:rPr lang="en-US" sz="2400">
                <a:solidFill>
                  <a:srgbClr val="00FF00"/>
                </a:solidFill>
              </a:rPr>
              <a:t>H</a:t>
            </a:r>
            <a:r>
              <a:rPr lang="en-US" sz="2400" baseline="-25000">
                <a:solidFill>
                  <a:srgbClr val="00FF00"/>
                </a:solidFill>
              </a:rPr>
              <a:t>21</a:t>
            </a:r>
            <a:r>
              <a:rPr lang="en-US" sz="2400">
                <a:solidFill>
                  <a:srgbClr val="FFFF00"/>
                </a:solidFill>
              </a:rPr>
              <a:t>Cl</a:t>
            </a:r>
            <a:r>
              <a:rPr lang="en-US" sz="2400" baseline="-25000">
                <a:solidFill>
                  <a:srgbClr val="FFFF00"/>
                </a:solidFill>
              </a:rPr>
              <a:t>8</a:t>
            </a:r>
          </a:p>
        </p:txBody>
      </p:sp>
      <p:sp>
        <p:nvSpPr>
          <p:cNvPr id="62487" name="Text Box 23"/>
          <p:cNvSpPr txBox="1">
            <a:spLocks noChangeArrowheads="1"/>
          </p:cNvSpPr>
          <p:nvPr/>
        </p:nvSpPr>
        <p:spPr bwMode="auto">
          <a:xfrm>
            <a:off x="1893888" y="6111875"/>
            <a:ext cx="5056187" cy="457200"/>
          </a:xfrm>
          <a:prstGeom prst="rect">
            <a:avLst/>
          </a:prstGeom>
          <a:noFill/>
          <a:ln w="9525">
            <a:noFill/>
            <a:miter lim="800000"/>
            <a:headEnd/>
            <a:tailEnd/>
          </a:ln>
          <a:effectLst/>
        </p:spPr>
        <p:txBody>
          <a:bodyPr wrap="none">
            <a:spAutoFit/>
          </a:bodyPr>
          <a:lstStyle/>
          <a:p>
            <a:r>
              <a:rPr lang="en-US" sz="2400" b="1">
                <a:solidFill>
                  <a:srgbClr val="00FF00"/>
                </a:solidFill>
              </a:rPr>
              <a:t>Generally poorly soluble in water </a:t>
            </a:r>
          </a:p>
        </p:txBody>
      </p:sp>
      <p:pic>
        <p:nvPicPr>
          <p:cNvPr id="62493" name="Picture 29" descr="pcb_molecule_1sm"/>
          <p:cNvPicPr>
            <a:picLocks noChangeAspect="1" noChangeArrowheads="1"/>
          </p:cNvPicPr>
          <p:nvPr/>
        </p:nvPicPr>
        <p:blipFill>
          <a:blip r:embed="rId5" cstate="print"/>
          <a:srcRect/>
          <a:stretch>
            <a:fillRect/>
          </a:stretch>
        </p:blipFill>
        <p:spPr bwMode="auto">
          <a:xfrm>
            <a:off x="2936875" y="3579813"/>
            <a:ext cx="2946400" cy="14446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descr="map2"/>
          <p:cNvPicPr>
            <a:picLocks noChangeAspect="1" noChangeArrowheads="1"/>
          </p:cNvPicPr>
          <p:nvPr/>
        </p:nvPicPr>
        <p:blipFill>
          <a:blip r:embed="rId2" cstate="print">
            <a:clrChange>
              <a:clrFrom>
                <a:srgbClr val="010101"/>
              </a:clrFrom>
              <a:clrTo>
                <a:srgbClr val="010101">
                  <a:alpha val="0"/>
                </a:srgbClr>
              </a:clrTo>
            </a:clrChange>
          </a:blip>
          <a:srcRect l="33595" t="11777" r="11908" b="42763"/>
          <a:stretch>
            <a:fillRect/>
          </a:stretch>
        </p:blipFill>
        <p:spPr bwMode="auto">
          <a:xfrm rot="8563860">
            <a:off x="5610225" y="1874838"/>
            <a:ext cx="1474788" cy="1697037"/>
          </a:xfrm>
          <a:prstGeom prst="rect">
            <a:avLst/>
          </a:prstGeom>
          <a:noFill/>
        </p:spPr>
      </p:pic>
      <p:pic>
        <p:nvPicPr>
          <p:cNvPr id="243715" name="Picture 3" descr="map2"/>
          <p:cNvPicPr>
            <a:picLocks noChangeAspect="1" noChangeArrowheads="1"/>
          </p:cNvPicPr>
          <p:nvPr/>
        </p:nvPicPr>
        <p:blipFill>
          <a:blip r:embed="rId2" cstate="print">
            <a:clrChange>
              <a:clrFrom>
                <a:srgbClr val="010101"/>
              </a:clrFrom>
              <a:clrTo>
                <a:srgbClr val="010101">
                  <a:alpha val="0"/>
                </a:srgbClr>
              </a:clrTo>
            </a:clrChange>
          </a:blip>
          <a:srcRect l="33595" t="11777" r="11908" b="42763"/>
          <a:stretch>
            <a:fillRect/>
          </a:stretch>
        </p:blipFill>
        <p:spPr bwMode="auto">
          <a:xfrm rot="-1604226">
            <a:off x="1974850" y="4592638"/>
            <a:ext cx="1368425" cy="1416050"/>
          </a:xfrm>
          <a:prstGeom prst="rect">
            <a:avLst/>
          </a:prstGeom>
          <a:noFill/>
        </p:spPr>
      </p:pic>
      <p:pic>
        <p:nvPicPr>
          <p:cNvPr id="243716" name="Picture 4" descr="map2"/>
          <p:cNvPicPr>
            <a:picLocks noChangeAspect="1" noChangeArrowheads="1"/>
          </p:cNvPicPr>
          <p:nvPr/>
        </p:nvPicPr>
        <p:blipFill>
          <a:blip r:embed="rId2" cstate="print">
            <a:clrChange>
              <a:clrFrom>
                <a:srgbClr val="010101"/>
              </a:clrFrom>
              <a:clrTo>
                <a:srgbClr val="010101">
                  <a:alpha val="0"/>
                </a:srgbClr>
              </a:clrTo>
            </a:clrChange>
          </a:blip>
          <a:srcRect l="33595" t="11777" r="11908" b="42763"/>
          <a:stretch>
            <a:fillRect/>
          </a:stretch>
        </p:blipFill>
        <p:spPr bwMode="auto">
          <a:xfrm rot="7766988">
            <a:off x="5497512" y="4514851"/>
            <a:ext cx="1401763" cy="1541462"/>
          </a:xfrm>
          <a:prstGeom prst="rect">
            <a:avLst/>
          </a:prstGeom>
          <a:noFill/>
        </p:spPr>
      </p:pic>
      <p:pic>
        <p:nvPicPr>
          <p:cNvPr id="243717" name="Picture 5" descr="map2"/>
          <p:cNvPicPr>
            <a:picLocks noChangeAspect="1" noChangeArrowheads="1"/>
          </p:cNvPicPr>
          <p:nvPr/>
        </p:nvPicPr>
        <p:blipFill>
          <a:blip r:embed="rId2" cstate="print">
            <a:clrChange>
              <a:clrFrom>
                <a:srgbClr val="010101"/>
              </a:clrFrom>
              <a:clrTo>
                <a:srgbClr val="010101">
                  <a:alpha val="0"/>
                </a:srgbClr>
              </a:clrTo>
            </a:clrChange>
          </a:blip>
          <a:srcRect l="33595" t="11777" r="11908" b="42763"/>
          <a:stretch>
            <a:fillRect/>
          </a:stretch>
        </p:blipFill>
        <p:spPr bwMode="auto">
          <a:xfrm rot="2536421">
            <a:off x="2057400" y="1962150"/>
            <a:ext cx="1514475" cy="1416050"/>
          </a:xfrm>
          <a:prstGeom prst="rect">
            <a:avLst/>
          </a:prstGeom>
          <a:noFill/>
        </p:spPr>
      </p:pic>
      <p:grpSp>
        <p:nvGrpSpPr>
          <p:cNvPr id="243718" name="Group 6"/>
          <p:cNvGrpSpPr>
            <a:grpSpLocks/>
          </p:cNvGrpSpPr>
          <p:nvPr/>
        </p:nvGrpSpPr>
        <p:grpSpPr bwMode="auto">
          <a:xfrm>
            <a:off x="3532188" y="796925"/>
            <a:ext cx="1739900" cy="938213"/>
            <a:chOff x="2215" y="482"/>
            <a:chExt cx="1220" cy="601"/>
          </a:xfrm>
        </p:grpSpPr>
        <p:sp>
          <p:nvSpPr>
            <p:cNvPr id="243719" name="Rectangle 7"/>
            <p:cNvSpPr>
              <a:spLocks noChangeArrowheads="1"/>
            </p:cNvSpPr>
            <p:nvPr/>
          </p:nvSpPr>
          <p:spPr bwMode="auto">
            <a:xfrm>
              <a:off x="2215" y="482"/>
              <a:ext cx="1220" cy="601"/>
            </a:xfrm>
            <a:prstGeom prst="rect">
              <a:avLst/>
            </a:prstGeom>
            <a:solidFill>
              <a:srgbClr val="FFFF00"/>
            </a:solidFill>
            <a:ln w="9525">
              <a:solidFill>
                <a:schemeClr val="tx1"/>
              </a:solidFill>
              <a:miter lim="800000"/>
              <a:headEnd/>
              <a:tailEnd/>
            </a:ln>
            <a:effectLst/>
          </p:spPr>
          <p:txBody>
            <a:bodyPr wrap="none" anchor="ctr"/>
            <a:lstStyle/>
            <a:p>
              <a:pPr algn="ctr"/>
              <a:endParaRPr lang="en-US" sz="2800"/>
            </a:p>
          </p:txBody>
        </p:sp>
        <p:pic>
          <p:nvPicPr>
            <p:cNvPr id="243720" name="Picture 8" descr="225px-TCDD_structure2"/>
            <p:cNvPicPr>
              <a:picLocks noChangeAspect="1" noChangeArrowheads="1"/>
            </p:cNvPicPr>
            <p:nvPr/>
          </p:nvPicPr>
          <p:blipFill>
            <a:blip r:embed="rId3" cstate="print"/>
            <a:srcRect/>
            <a:stretch>
              <a:fillRect/>
            </a:stretch>
          </p:blipFill>
          <p:spPr bwMode="auto">
            <a:xfrm>
              <a:off x="2255" y="562"/>
              <a:ext cx="1119" cy="398"/>
            </a:xfrm>
            <a:prstGeom prst="rect">
              <a:avLst/>
            </a:prstGeom>
            <a:solidFill>
              <a:srgbClr val="FFFF00"/>
            </a:solidFill>
          </p:spPr>
        </p:pic>
      </p:grpSp>
      <p:sp>
        <p:nvSpPr>
          <p:cNvPr id="243721" name="Text Box 9"/>
          <p:cNvSpPr txBox="1">
            <a:spLocks noChangeArrowheads="1"/>
          </p:cNvSpPr>
          <p:nvPr/>
        </p:nvSpPr>
        <p:spPr bwMode="auto">
          <a:xfrm>
            <a:off x="3763963" y="284163"/>
            <a:ext cx="1174750" cy="519112"/>
          </a:xfrm>
          <a:prstGeom prst="rect">
            <a:avLst/>
          </a:prstGeom>
          <a:noFill/>
          <a:ln w="9525">
            <a:noFill/>
            <a:miter lim="800000"/>
            <a:headEnd/>
            <a:tailEnd/>
          </a:ln>
          <a:effectLst/>
        </p:spPr>
        <p:txBody>
          <a:bodyPr wrap="none">
            <a:spAutoFit/>
          </a:bodyPr>
          <a:lstStyle/>
          <a:p>
            <a:r>
              <a:rPr lang="en-US" sz="2800">
                <a:solidFill>
                  <a:srgbClr val="00FF00"/>
                </a:solidFill>
              </a:rPr>
              <a:t>Dioxin</a:t>
            </a:r>
          </a:p>
        </p:txBody>
      </p:sp>
      <p:sp>
        <p:nvSpPr>
          <p:cNvPr id="243722" name="Rectangle 10"/>
          <p:cNvSpPr>
            <a:spLocks noChangeArrowheads="1"/>
          </p:cNvSpPr>
          <p:nvPr/>
        </p:nvSpPr>
        <p:spPr bwMode="auto">
          <a:xfrm>
            <a:off x="2376488" y="6175375"/>
            <a:ext cx="4117975" cy="396875"/>
          </a:xfrm>
          <a:prstGeom prst="rect">
            <a:avLst/>
          </a:prstGeom>
          <a:noFill/>
          <a:ln w="9525">
            <a:noFill/>
            <a:miter lim="800000"/>
            <a:headEnd/>
            <a:tailEnd/>
          </a:ln>
          <a:effectLst/>
        </p:spPr>
        <p:txBody>
          <a:bodyPr wrap="none" anchor="ctr">
            <a:spAutoFit/>
          </a:bodyPr>
          <a:lstStyle/>
          <a:p>
            <a:pPr eaLnBrk="1" hangingPunct="1"/>
            <a:r>
              <a:rPr lang="en-US" sz="2000" b="1">
                <a:solidFill>
                  <a:srgbClr val="00FF00"/>
                </a:solidFill>
              </a:rPr>
              <a:t>Dioxin water solubility:  0.2 µg/L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717"/>
                                        </p:tgtEl>
                                        <p:attrNameLst>
                                          <p:attrName>style.visibility</p:attrName>
                                        </p:attrNameLst>
                                      </p:cBhvr>
                                      <p:to>
                                        <p:strVal val="visible"/>
                                      </p:to>
                                    </p:set>
                                    <p:animEffect transition="in" filter="fade">
                                      <p:cBhvr>
                                        <p:cTn id="7" dur="2000"/>
                                        <p:tgtEl>
                                          <p:spTgt spid="243717"/>
                                        </p:tgtEl>
                                      </p:cBhvr>
                                    </p:animEffect>
                                  </p:childTnLst>
                                </p:cTn>
                              </p:par>
                              <p:par>
                                <p:cTn id="8" presetID="10" presetClass="entr" presetSubtype="0" fill="hold" nodeType="withEffect">
                                  <p:stCondLst>
                                    <p:cond delay="0"/>
                                  </p:stCondLst>
                                  <p:childTnLst>
                                    <p:set>
                                      <p:cBhvr>
                                        <p:cTn id="9" dur="1" fill="hold">
                                          <p:stCondLst>
                                            <p:cond delay="0"/>
                                          </p:stCondLst>
                                        </p:cTn>
                                        <p:tgtEl>
                                          <p:spTgt spid="243714"/>
                                        </p:tgtEl>
                                        <p:attrNameLst>
                                          <p:attrName>style.visibility</p:attrName>
                                        </p:attrNameLst>
                                      </p:cBhvr>
                                      <p:to>
                                        <p:strVal val="visible"/>
                                      </p:to>
                                    </p:set>
                                    <p:animEffect transition="in" filter="fade">
                                      <p:cBhvr>
                                        <p:cTn id="10" dur="2000"/>
                                        <p:tgtEl>
                                          <p:spTgt spid="243714"/>
                                        </p:tgtEl>
                                      </p:cBhvr>
                                    </p:animEffect>
                                  </p:childTnLst>
                                </p:cTn>
                              </p:par>
                              <p:par>
                                <p:cTn id="11" presetID="10" presetClass="entr" presetSubtype="0" fill="hold" nodeType="withEffect">
                                  <p:stCondLst>
                                    <p:cond delay="0"/>
                                  </p:stCondLst>
                                  <p:childTnLst>
                                    <p:set>
                                      <p:cBhvr>
                                        <p:cTn id="12" dur="1" fill="hold">
                                          <p:stCondLst>
                                            <p:cond delay="0"/>
                                          </p:stCondLst>
                                        </p:cTn>
                                        <p:tgtEl>
                                          <p:spTgt spid="243716"/>
                                        </p:tgtEl>
                                        <p:attrNameLst>
                                          <p:attrName>style.visibility</p:attrName>
                                        </p:attrNameLst>
                                      </p:cBhvr>
                                      <p:to>
                                        <p:strVal val="visible"/>
                                      </p:to>
                                    </p:set>
                                    <p:animEffect transition="in" filter="fade">
                                      <p:cBhvr>
                                        <p:cTn id="13" dur="2000"/>
                                        <p:tgtEl>
                                          <p:spTgt spid="243716"/>
                                        </p:tgtEl>
                                      </p:cBhvr>
                                    </p:animEffect>
                                  </p:childTnLst>
                                </p:cTn>
                              </p:par>
                              <p:par>
                                <p:cTn id="14" presetID="10" presetClass="entr" presetSubtype="0" fill="hold" nodeType="withEffect">
                                  <p:stCondLst>
                                    <p:cond delay="0"/>
                                  </p:stCondLst>
                                  <p:childTnLst>
                                    <p:set>
                                      <p:cBhvr>
                                        <p:cTn id="15" dur="1" fill="hold">
                                          <p:stCondLst>
                                            <p:cond delay="0"/>
                                          </p:stCondLst>
                                        </p:cTn>
                                        <p:tgtEl>
                                          <p:spTgt spid="243715"/>
                                        </p:tgtEl>
                                        <p:attrNameLst>
                                          <p:attrName>style.visibility</p:attrName>
                                        </p:attrNameLst>
                                      </p:cBhvr>
                                      <p:to>
                                        <p:strVal val="visible"/>
                                      </p:to>
                                    </p:set>
                                    <p:animEffect transition="in" filter="fade">
                                      <p:cBhvr>
                                        <p:cTn id="16" dur="2000"/>
                                        <p:tgtEl>
                                          <p:spTgt spid="24371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3.88889E-6 -7.40741E-7 L -0.01059 0.37384 " pathEditMode="relative" rAng="0" ptsTypes="AA">
                                      <p:cBhvr>
                                        <p:cTn id="20" dur="2000" fill="hold"/>
                                        <p:tgtEl>
                                          <p:spTgt spid="243718"/>
                                        </p:tgtEl>
                                        <p:attrNameLst>
                                          <p:attrName>ppt_x</p:attrName>
                                          <p:attrName>ppt_y</p:attrName>
                                        </p:attrNameLst>
                                      </p:cBhvr>
                                      <p:rCtr x="-5" y="187"/>
                                    </p:animMotion>
                                  </p:childTnLst>
                                </p:cTn>
                              </p:par>
                              <p:par>
                                <p:cTn id="21" presetID="10" presetClass="exit" presetSubtype="0" fill="hold" grpId="0" nodeType="withEffect">
                                  <p:stCondLst>
                                    <p:cond delay="0"/>
                                  </p:stCondLst>
                                  <p:childTnLst>
                                    <p:animEffect transition="out" filter="fade">
                                      <p:cBhvr>
                                        <p:cTn id="22" dur="2000"/>
                                        <p:tgtEl>
                                          <p:spTgt spid="243721"/>
                                        </p:tgtEl>
                                      </p:cBhvr>
                                    </p:animEffect>
                                    <p:set>
                                      <p:cBhvr>
                                        <p:cTn id="23" dur="1" fill="hold">
                                          <p:stCondLst>
                                            <p:cond delay="1999"/>
                                          </p:stCondLst>
                                        </p:cTn>
                                        <p:tgtEl>
                                          <p:spTgt spid="24372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43200000">
                                      <p:cBhvr>
                                        <p:cTn id="27" dur="3000" fill="hold"/>
                                        <p:tgtEl>
                                          <p:spTgt spid="243714"/>
                                        </p:tgtEl>
                                        <p:attrNameLst>
                                          <p:attrName>r</p:attrName>
                                        </p:attrNameLst>
                                      </p:cBhvr>
                                    </p:animRot>
                                  </p:childTnLst>
                                </p:cTn>
                              </p:par>
                              <p:par>
                                <p:cTn id="28" presetID="8" presetClass="emph" presetSubtype="0" fill="hold" nodeType="withEffect">
                                  <p:stCondLst>
                                    <p:cond delay="0"/>
                                  </p:stCondLst>
                                  <p:childTnLst>
                                    <p:animRot by="-43200000">
                                      <p:cBhvr>
                                        <p:cTn id="29" dur="3000" fill="hold"/>
                                        <p:tgtEl>
                                          <p:spTgt spid="243716"/>
                                        </p:tgtEl>
                                        <p:attrNameLst>
                                          <p:attrName>r</p:attrName>
                                        </p:attrNameLst>
                                      </p:cBhvr>
                                    </p:animRot>
                                  </p:childTnLst>
                                </p:cTn>
                              </p:par>
                              <p:par>
                                <p:cTn id="30" presetID="8" presetClass="emph" presetSubtype="0" fill="hold" nodeType="withEffect">
                                  <p:stCondLst>
                                    <p:cond delay="0"/>
                                  </p:stCondLst>
                                  <p:childTnLst>
                                    <p:animRot by="43200000">
                                      <p:cBhvr>
                                        <p:cTn id="31" dur="3000" fill="hold"/>
                                        <p:tgtEl>
                                          <p:spTgt spid="243717"/>
                                        </p:tgtEl>
                                        <p:attrNameLst>
                                          <p:attrName>r</p:attrName>
                                        </p:attrNameLst>
                                      </p:cBhvr>
                                    </p:animRot>
                                  </p:childTnLst>
                                </p:cTn>
                              </p:par>
                              <p:par>
                                <p:cTn id="32" presetID="8" presetClass="emph" presetSubtype="0" fill="hold" nodeType="withEffect">
                                  <p:stCondLst>
                                    <p:cond delay="0"/>
                                  </p:stCondLst>
                                  <p:childTnLst>
                                    <p:animRot by="43200000">
                                      <p:cBhvr>
                                        <p:cTn id="33" dur="3000" fill="hold"/>
                                        <p:tgtEl>
                                          <p:spTgt spid="243715"/>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3722"/>
                                        </p:tgtEl>
                                        <p:attrNameLst>
                                          <p:attrName>style.visibility</p:attrName>
                                        </p:attrNameLst>
                                      </p:cBhvr>
                                      <p:to>
                                        <p:strVal val="visible"/>
                                      </p:to>
                                    </p:set>
                                    <p:animEffect transition="in" filter="fade">
                                      <p:cBhvr>
                                        <p:cTn id="38" dur="2000"/>
                                        <p:tgtEl>
                                          <p:spTgt spid="243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1" grpId="0"/>
      <p:bldP spid="2437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4738" name="Group 2"/>
          <p:cNvGrpSpPr>
            <a:grpSpLocks/>
          </p:cNvGrpSpPr>
          <p:nvPr/>
        </p:nvGrpSpPr>
        <p:grpSpPr bwMode="auto">
          <a:xfrm>
            <a:off x="3043238" y="569913"/>
            <a:ext cx="2947987" cy="1149350"/>
            <a:chOff x="1917" y="359"/>
            <a:chExt cx="1487" cy="724"/>
          </a:xfrm>
        </p:grpSpPr>
        <p:sp>
          <p:nvSpPr>
            <p:cNvPr id="244739" name="Rectangle 3"/>
            <p:cNvSpPr>
              <a:spLocks noChangeArrowheads="1"/>
            </p:cNvSpPr>
            <p:nvPr/>
          </p:nvSpPr>
          <p:spPr bwMode="auto">
            <a:xfrm>
              <a:off x="1917" y="359"/>
              <a:ext cx="1487" cy="724"/>
            </a:xfrm>
            <a:prstGeom prst="rect">
              <a:avLst/>
            </a:prstGeom>
            <a:solidFill>
              <a:srgbClr val="FFFF00"/>
            </a:solidFill>
            <a:ln w="9525">
              <a:solidFill>
                <a:schemeClr val="tx1"/>
              </a:solidFill>
              <a:miter lim="800000"/>
              <a:headEnd/>
              <a:tailEnd/>
            </a:ln>
            <a:effectLst/>
          </p:spPr>
          <p:txBody>
            <a:bodyPr wrap="none" anchor="ctr"/>
            <a:lstStyle/>
            <a:p>
              <a:endParaRPr lang="en-US"/>
            </a:p>
          </p:txBody>
        </p:sp>
        <p:pic>
          <p:nvPicPr>
            <p:cNvPr id="244740" name="Picture 4" descr="225px-TCDD_structure2"/>
            <p:cNvPicPr>
              <a:picLocks noChangeAspect="1" noChangeArrowheads="1"/>
            </p:cNvPicPr>
            <p:nvPr/>
          </p:nvPicPr>
          <p:blipFill>
            <a:blip r:embed="rId3" cstate="print"/>
            <a:srcRect/>
            <a:stretch>
              <a:fillRect/>
            </a:stretch>
          </p:blipFill>
          <p:spPr bwMode="auto">
            <a:xfrm>
              <a:off x="1978" y="480"/>
              <a:ext cx="1350" cy="480"/>
            </a:xfrm>
            <a:prstGeom prst="rect">
              <a:avLst/>
            </a:prstGeom>
            <a:solidFill>
              <a:srgbClr val="FFFF00"/>
            </a:solidFill>
          </p:spPr>
        </p:pic>
      </p:grpSp>
      <p:sp>
        <p:nvSpPr>
          <p:cNvPr id="244741" name="Rectangle 5"/>
          <p:cNvSpPr>
            <a:spLocks noChangeArrowheads="1"/>
          </p:cNvSpPr>
          <p:nvPr/>
        </p:nvSpPr>
        <p:spPr bwMode="auto">
          <a:xfrm>
            <a:off x="741363" y="935038"/>
            <a:ext cx="1454150" cy="641350"/>
          </a:xfrm>
          <a:prstGeom prst="rect">
            <a:avLst/>
          </a:prstGeom>
          <a:noFill/>
          <a:ln w="9525">
            <a:noFill/>
            <a:miter lim="800000"/>
            <a:headEnd/>
            <a:tailEnd/>
          </a:ln>
          <a:effectLst/>
        </p:spPr>
        <p:txBody>
          <a:bodyPr wrap="none">
            <a:spAutoFit/>
          </a:bodyPr>
          <a:lstStyle/>
          <a:p>
            <a:r>
              <a:rPr lang="en-US" sz="3600" u="sng">
                <a:solidFill>
                  <a:schemeClr val="hlink"/>
                </a:solidFill>
              </a:rPr>
              <a:t>Dioxin</a:t>
            </a:r>
          </a:p>
        </p:txBody>
      </p:sp>
      <p:sp>
        <p:nvSpPr>
          <p:cNvPr id="244742" name="Rectangle 6"/>
          <p:cNvSpPr>
            <a:spLocks noChangeArrowheads="1"/>
          </p:cNvSpPr>
          <p:nvPr/>
        </p:nvSpPr>
        <p:spPr bwMode="auto">
          <a:xfrm>
            <a:off x="2989263" y="3713163"/>
            <a:ext cx="2946400" cy="1419225"/>
          </a:xfrm>
          <a:prstGeom prst="rect">
            <a:avLst/>
          </a:prstGeom>
          <a:solidFill>
            <a:srgbClr val="3366FF"/>
          </a:solidFill>
          <a:ln w="9525">
            <a:solidFill>
              <a:schemeClr val="tx1"/>
            </a:solidFill>
            <a:miter lim="800000"/>
            <a:headEnd/>
            <a:tailEnd/>
          </a:ln>
          <a:effectLst/>
        </p:spPr>
        <p:txBody>
          <a:bodyPr wrap="none" anchor="ctr"/>
          <a:lstStyle/>
          <a:p>
            <a:endParaRPr lang="en-US"/>
          </a:p>
        </p:txBody>
      </p:sp>
      <p:pic>
        <p:nvPicPr>
          <p:cNvPr id="244743" name="Picture 7" descr="pcb1c"/>
          <p:cNvPicPr>
            <a:picLocks noChangeAspect="1" noChangeArrowheads="1"/>
          </p:cNvPicPr>
          <p:nvPr/>
        </p:nvPicPr>
        <p:blipFill>
          <a:blip r:embed="rId4" cstate="print"/>
          <a:srcRect/>
          <a:stretch>
            <a:fillRect/>
          </a:stretch>
        </p:blipFill>
        <p:spPr bwMode="auto">
          <a:xfrm>
            <a:off x="3013075" y="3784600"/>
            <a:ext cx="2924175" cy="1243013"/>
          </a:xfrm>
          <a:prstGeom prst="rect">
            <a:avLst/>
          </a:prstGeom>
          <a:noFill/>
        </p:spPr>
      </p:pic>
      <p:sp>
        <p:nvSpPr>
          <p:cNvPr id="244744" name="Oval 8"/>
          <p:cNvSpPr>
            <a:spLocks noChangeArrowheads="1"/>
          </p:cNvSpPr>
          <p:nvPr/>
        </p:nvSpPr>
        <p:spPr bwMode="auto">
          <a:xfrm>
            <a:off x="3400425" y="4835525"/>
            <a:ext cx="287338" cy="198438"/>
          </a:xfrm>
          <a:prstGeom prst="ellipse">
            <a:avLst/>
          </a:prstGeom>
          <a:solidFill>
            <a:schemeClr val="accent1">
              <a:alpha val="39000"/>
            </a:schemeClr>
          </a:solidFill>
          <a:ln w="9525">
            <a:solidFill>
              <a:schemeClr val="tx1"/>
            </a:solidFill>
            <a:round/>
            <a:headEnd/>
            <a:tailEnd/>
          </a:ln>
          <a:effectLst/>
        </p:spPr>
        <p:txBody>
          <a:bodyPr wrap="none" anchor="ctr"/>
          <a:lstStyle/>
          <a:p>
            <a:endParaRPr lang="en-US"/>
          </a:p>
        </p:txBody>
      </p:sp>
      <p:sp>
        <p:nvSpPr>
          <p:cNvPr id="244745" name="Oval 9"/>
          <p:cNvSpPr>
            <a:spLocks noChangeArrowheads="1"/>
          </p:cNvSpPr>
          <p:nvPr/>
        </p:nvSpPr>
        <p:spPr bwMode="auto">
          <a:xfrm>
            <a:off x="5675313" y="4306888"/>
            <a:ext cx="287337" cy="198437"/>
          </a:xfrm>
          <a:prstGeom prst="ellipse">
            <a:avLst/>
          </a:prstGeom>
          <a:solidFill>
            <a:schemeClr val="accent1">
              <a:alpha val="39000"/>
            </a:schemeClr>
          </a:solidFill>
          <a:ln w="9525">
            <a:solidFill>
              <a:schemeClr val="tx1"/>
            </a:solidFill>
            <a:round/>
            <a:headEnd/>
            <a:tailEnd/>
          </a:ln>
          <a:effectLst/>
        </p:spPr>
        <p:txBody>
          <a:bodyPr wrap="none" anchor="ctr"/>
          <a:lstStyle/>
          <a:p>
            <a:endParaRPr lang="en-US"/>
          </a:p>
        </p:txBody>
      </p:sp>
      <p:sp>
        <p:nvSpPr>
          <p:cNvPr id="244746" name="Oval 10"/>
          <p:cNvSpPr>
            <a:spLocks noChangeArrowheads="1"/>
          </p:cNvSpPr>
          <p:nvPr/>
        </p:nvSpPr>
        <p:spPr bwMode="auto">
          <a:xfrm>
            <a:off x="4551363" y="4824413"/>
            <a:ext cx="287337" cy="196850"/>
          </a:xfrm>
          <a:prstGeom prst="ellipse">
            <a:avLst/>
          </a:prstGeom>
          <a:solidFill>
            <a:schemeClr val="accent1">
              <a:alpha val="39000"/>
            </a:schemeClr>
          </a:solidFill>
          <a:ln w="9525">
            <a:solidFill>
              <a:schemeClr val="tx1"/>
            </a:solidFill>
            <a:round/>
            <a:headEnd/>
            <a:tailEnd/>
          </a:ln>
          <a:effectLst/>
        </p:spPr>
        <p:txBody>
          <a:bodyPr wrap="none" anchor="ctr"/>
          <a:lstStyle/>
          <a:p>
            <a:endParaRPr lang="en-US"/>
          </a:p>
        </p:txBody>
      </p:sp>
      <p:sp>
        <p:nvSpPr>
          <p:cNvPr id="244747" name="Rectangle 11"/>
          <p:cNvSpPr>
            <a:spLocks noChangeArrowheads="1"/>
          </p:cNvSpPr>
          <p:nvPr/>
        </p:nvSpPr>
        <p:spPr bwMode="auto">
          <a:xfrm>
            <a:off x="920750" y="4068763"/>
            <a:ext cx="1123950" cy="641350"/>
          </a:xfrm>
          <a:prstGeom prst="rect">
            <a:avLst/>
          </a:prstGeom>
          <a:noFill/>
          <a:ln w="9525">
            <a:noFill/>
            <a:miter lim="800000"/>
            <a:headEnd/>
            <a:tailEnd/>
          </a:ln>
          <a:effectLst/>
        </p:spPr>
        <p:txBody>
          <a:bodyPr wrap="none">
            <a:spAutoFit/>
          </a:bodyPr>
          <a:lstStyle/>
          <a:p>
            <a:r>
              <a:rPr lang="en-US" sz="3600" u="sng">
                <a:solidFill>
                  <a:schemeClr val="hlink"/>
                </a:solidFill>
              </a:rPr>
              <a:t>PCB</a:t>
            </a:r>
          </a:p>
        </p:txBody>
      </p:sp>
      <p:pic>
        <p:nvPicPr>
          <p:cNvPr id="244748" name="Picture 12" descr="DDT"/>
          <p:cNvPicPr>
            <a:picLocks noChangeAspect="1" noChangeArrowheads="1"/>
          </p:cNvPicPr>
          <p:nvPr/>
        </p:nvPicPr>
        <p:blipFill>
          <a:blip r:embed="rId5" cstate="print"/>
          <a:srcRect/>
          <a:stretch>
            <a:fillRect/>
          </a:stretch>
        </p:blipFill>
        <p:spPr bwMode="auto">
          <a:xfrm>
            <a:off x="3019425" y="1985963"/>
            <a:ext cx="2892425" cy="1285875"/>
          </a:xfrm>
          <a:prstGeom prst="rect">
            <a:avLst/>
          </a:prstGeom>
          <a:noFill/>
        </p:spPr>
      </p:pic>
      <p:sp>
        <p:nvSpPr>
          <p:cNvPr id="244749" name="Rectangle 13"/>
          <p:cNvSpPr>
            <a:spLocks noChangeArrowheads="1"/>
          </p:cNvSpPr>
          <p:nvPr/>
        </p:nvSpPr>
        <p:spPr bwMode="auto">
          <a:xfrm>
            <a:off x="1012825" y="2300288"/>
            <a:ext cx="1123950" cy="641350"/>
          </a:xfrm>
          <a:prstGeom prst="rect">
            <a:avLst/>
          </a:prstGeom>
          <a:noFill/>
          <a:ln w="9525">
            <a:noFill/>
            <a:miter lim="800000"/>
            <a:headEnd/>
            <a:tailEnd/>
          </a:ln>
          <a:effectLst/>
        </p:spPr>
        <p:txBody>
          <a:bodyPr wrap="none">
            <a:spAutoFit/>
          </a:bodyPr>
          <a:lstStyle/>
          <a:p>
            <a:r>
              <a:rPr lang="en-US" sz="3600" u="sng">
                <a:solidFill>
                  <a:schemeClr val="hlink"/>
                </a:solidFill>
              </a:rPr>
              <a:t>DDT</a:t>
            </a:r>
          </a:p>
        </p:txBody>
      </p:sp>
      <p:sp>
        <p:nvSpPr>
          <p:cNvPr id="244750" name="Rectangle 14"/>
          <p:cNvSpPr>
            <a:spLocks noChangeArrowheads="1"/>
          </p:cNvSpPr>
          <p:nvPr/>
        </p:nvSpPr>
        <p:spPr bwMode="auto">
          <a:xfrm>
            <a:off x="6464300" y="4130675"/>
            <a:ext cx="1373188" cy="884238"/>
          </a:xfrm>
          <a:prstGeom prst="rect">
            <a:avLst/>
          </a:prstGeom>
          <a:noFill/>
          <a:ln w="9525">
            <a:noFill/>
            <a:miter lim="800000"/>
            <a:headEnd/>
            <a:tailEnd/>
          </a:ln>
          <a:effectLst/>
        </p:spPr>
        <p:txBody>
          <a:bodyPr wrap="none">
            <a:spAutoFit/>
          </a:bodyPr>
          <a:lstStyle/>
          <a:p>
            <a:r>
              <a:rPr lang="en-US" sz="2800"/>
              <a:t>10 </a:t>
            </a:r>
            <a:r>
              <a:rPr lang="en-US" sz="2800">
                <a:latin typeface="Arial Unicode MS" pitchFamily="34" charset="-128"/>
                <a:ea typeface="Arial Unicode MS" pitchFamily="34" charset="-128"/>
                <a:cs typeface="Arial Unicode MS" pitchFamily="34" charset="-128"/>
              </a:rPr>
              <a:t>µg/L</a:t>
            </a:r>
          </a:p>
          <a:p>
            <a:r>
              <a:rPr lang="en-US">
                <a:latin typeface="Arial Unicode MS" pitchFamily="34" charset="-128"/>
                <a:ea typeface="Arial Unicode MS" pitchFamily="34" charset="-128"/>
                <a:cs typeface="Arial Unicode MS" pitchFamily="34" charset="-128"/>
              </a:rPr>
              <a:t>  </a:t>
            </a:r>
            <a:endParaRPr lang="en-US" sz="2800">
              <a:latin typeface="Arial Unicode MS" pitchFamily="34" charset="-128"/>
              <a:ea typeface="Arial Unicode MS" pitchFamily="34" charset="-128"/>
              <a:cs typeface="Arial Unicode MS" pitchFamily="34" charset="-128"/>
            </a:endParaRPr>
          </a:p>
        </p:txBody>
      </p:sp>
      <p:sp>
        <p:nvSpPr>
          <p:cNvPr id="244751" name="Rectangle 15"/>
          <p:cNvSpPr>
            <a:spLocks noChangeArrowheads="1"/>
          </p:cNvSpPr>
          <p:nvPr/>
        </p:nvSpPr>
        <p:spPr bwMode="auto">
          <a:xfrm>
            <a:off x="6618288" y="931863"/>
            <a:ext cx="1576387" cy="519112"/>
          </a:xfrm>
          <a:prstGeom prst="rect">
            <a:avLst/>
          </a:prstGeom>
          <a:noFill/>
          <a:ln w="9525">
            <a:noFill/>
            <a:miter lim="800000"/>
            <a:headEnd/>
            <a:tailEnd/>
          </a:ln>
          <a:effectLst/>
        </p:spPr>
        <p:txBody>
          <a:bodyPr wrap="none" anchor="ctr">
            <a:spAutoFit/>
          </a:bodyPr>
          <a:lstStyle/>
          <a:p>
            <a:pPr eaLnBrk="1" hangingPunct="1"/>
            <a:r>
              <a:rPr lang="en-US" sz="2800"/>
              <a:t>0.2 µg/L </a:t>
            </a:r>
          </a:p>
        </p:txBody>
      </p:sp>
      <p:sp>
        <p:nvSpPr>
          <p:cNvPr id="244752" name="Text Box 16"/>
          <p:cNvSpPr txBox="1">
            <a:spLocks noChangeArrowheads="1"/>
          </p:cNvSpPr>
          <p:nvPr/>
        </p:nvSpPr>
        <p:spPr bwMode="auto">
          <a:xfrm>
            <a:off x="582613" y="5651500"/>
            <a:ext cx="8256587" cy="579438"/>
          </a:xfrm>
          <a:prstGeom prst="rect">
            <a:avLst/>
          </a:prstGeom>
          <a:noFill/>
          <a:ln w="9525">
            <a:noFill/>
            <a:miter lim="800000"/>
            <a:headEnd/>
            <a:tailEnd/>
          </a:ln>
          <a:effectLst/>
        </p:spPr>
        <p:txBody>
          <a:bodyPr wrap="none">
            <a:spAutoFit/>
          </a:bodyPr>
          <a:lstStyle/>
          <a:p>
            <a:r>
              <a:rPr lang="en-US" sz="3200">
                <a:solidFill>
                  <a:srgbClr val="FFFF00"/>
                </a:solidFill>
              </a:rPr>
              <a:t>Uncharged and principally </a:t>
            </a:r>
            <a:r>
              <a:rPr lang="en-US" sz="3200" b="1">
                <a:solidFill>
                  <a:srgbClr val="00FF00"/>
                </a:solidFill>
              </a:rPr>
              <a:t>carbon</a:t>
            </a:r>
            <a:r>
              <a:rPr lang="en-US" sz="3200">
                <a:solidFill>
                  <a:srgbClr val="FFFF00"/>
                </a:solidFill>
              </a:rPr>
              <a:t>, hydrogen</a:t>
            </a:r>
          </a:p>
        </p:txBody>
      </p:sp>
      <p:sp>
        <p:nvSpPr>
          <p:cNvPr id="244753" name="Rectangle 17"/>
          <p:cNvSpPr>
            <a:spLocks noChangeArrowheads="1"/>
          </p:cNvSpPr>
          <p:nvPr/>
        </p:nvSpPr>
        <p:spPr bwMode="auto">
          <a:xfrm>
            <a:off x="6303963" y="2386013"/>
            <a:ext cx="1882775" cy="519112"/>
          </a:xfrm>
          <a:prstGeom prst="rect">
            <a:avLst/>
          </a:prstGeom>
          <a:noFill/>
          <a:ln w="9525">
            <a:noFill/>
            <a:miter lim="800000"/>
            <a:headEnd/>
            <a:tailEnd/>
          </a:ln>
          <a:effectLst/>
        </p:spPr>
        <p:txBody>
          <a:bodyPr wrap="none" anchor="ctr">
            <a:spAutoFit/>
          </a:bodyPr>
          <a:lstStyle/>
          <a:p>
            <a:pPr eaLnBrk="1" hangingPunct="1"/>
            <a:r>
              <a:rPr lang="en-US" sz="2800"/>
              <a:t>&lt; 0.1 µg/L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2" descr="toxaphen"/>
          <p:cNvPicPr>
            <a:picLocks noChangeAspect="1" noChangeArrowheads="1"/>
          </p:cNvPicPr>
          <p:nvPr/>
        </p:nvPicPr>
        <p:blipFill>
          <a:blip r:embed="rId2" cstate="print"/>
          <a:srcRect/>
          <a:stretch>
            <a:fillRect/>
          </a:stretch>
        </p:blipFill>
        <p:spPr bwMode="auto">
          <a:xfrm>
            <a:off x="1778000" y="738188"/>
            <a:ext cx="2095500" cy="1685925"/>
          </a:xfrm>
          <a:prstGeom prst="rect">
            <a:avLst/>
          </a:prstGeom>
          <a:noFill/>
        </p:spPr>
      </p:pic>
      <p:sp>
        <p:nvSpPr>
          <p:cNvPr id="246787" name="Text Box 3"/>
          <p:cNvSpPr txBox="1">
            <a:spLocks noChangeArrowheads="1"/>
          </p:cNvSpPr>
          <p:nvPr/>
        </p:nvSpPr>
        <p:spPr bwMode="auto">
          <a:xfrm>
            <a:off x="4440238" y="1284288"/>
            <a:ext cx="2959100" cy="457200"/>
          </a:xfrm>
          <a:prstGeom prst="rect">
            <a:avLst/>
          </a:prstGeom>
          <a:noFill/>
          <a:ln w="9525">
            <a:noFill/>
            <a:miter lim="800000"/>
            <a:headEnd/>
            <a:tailEnd/>
          </a:ln>
          <a:effectLst/>
        </p:spPr>
        <p:txBody>
          <a:bodyPr wrap="none">
            <a:spAutoFit/>
          </a:bodyPr>
          <a:lstStyle/>
          <a:p>
            <a:r>
              <a:rPr lang="en-US" b="1">
                <a:solidFill>
                  <a:srgbClr val="00FF00"/>
                </a:solidFill>
              </a:rPr>
              <a:t>Toxaphene: 3 mg/L</a:t>
            </a:r>
          </a:p>
        </p:txBody>
      </p:sp>
      <p:pic>
        <p:nvPicPr>
          <p:cNvPr id="246788" name="Picture 4" descr="Dieldrin_1"/>
          <p:cNvPicPr>
            <a:picLocks noChangeAspect="1" noChangeArrowheads="1"/>
          </p:cNvPicPr>
          <p:nvPr/>
        </p:nvPicPr>
        <p:blipFill>
          <a:blip r:embed="rId3" cstate="print"/>
          <a:srcRect/>
          <a:stretch>
            <a:fillRect/>
          </a:stretch>
        </p:blipFill>
        <p:spPr bwMode="auto">
          <a:xfrm>
            <a:off x="1730375" y="2770188"/>
            <a:ext cx="2178050" cy="1458912"/>
          </a:xfrm>
          <a:prstGeom prst="rect">
            <a:avLst/>
          </a:prstGeom>
          <a:noFill/>
        </p:spPr>
      </p:pic>
      <p:sp>
        <p:nvSpPr>
          <p:cNvPr id="246789" name="Text Box 5"/>
          <p:cNvSpPr txBox="1">
            <a:spLocks noChangeArrowheads="1"/>
          </p:cNvSpPr>
          <p:nvPr/>
        </p:nvSpPr>
        <p:spPr bwMode="auto">
          <a:xfrm>
            <a:off x="4470400" y="3327400"/>
            <a:ext cx="2738438" cy="457200"/>
          </a:xfrm>
          <a:prstGeom prst="rect">
            <a:avLst/>
          </a:prstGeom>
          <a:noFill/>
          <a:ln w="9525">
            <a:noFill/>
            <a:miter lim="800000"/>
            <a:headEnd/>
            <a:tailEnd/>
          </a:ln>
          <a:effectLst/>
        </p:spPr>
        <p:txBody>
          <a:bodyPr wrap="none">
            <a:spAutoFit/>
          </a:bodyPr>
          <a:lstStyle/>
          <a:p>
            <a:r>
              <a:rPr lang="en-US" b="1">
                <a:solidFill>
                  <a:srgbClr val="00FF00"/>
                </a:solidFill>
              </a:rPr>
              <a:t>Dieldrin: 186 ug/L</a:t>
            </a:r>
          </a:p>
        </p:txBody>
      </p:sp>
      <p:pic>
        <p:nvPicPr>
          <p:cNvPr id="246790" name="Picture 6" descr="chlordane"/>
          <p:cNvPicPr>
            <a:picLocks noChangeAspect="1" noChangeArrowheads="1"/>
          </p:cNvPicPr>
          <p:nvPr/>
        </p:nvPicPr>
        <p:blipFill>
          <a:blip r:embed="rId4" cstate="print"/>
          <a:srcRect l="3673" t="3177" r="4590" b="5267"/>
          <a:stretch>
            <a:fillRect/>
          </a:stretch>
        </p:blipFill>
        <p:spPr bwMode="auto">
          <a:xfrm>
            <a:off x="1685925" y="4606925"/>
            <a:ext cx="2176463" cy="1835150"/>
          </a:xfrm>
          <a:prstGeom prst="rect">
            <a:avLst/>
          </a:prstGeom>
          <a:noFill/>
        </p:spPr>
      </p:pic>
      <p:sp>
        <p:nvSpPr>
          <p:cNvPr id="246791" name="Text Box 7"/>
          <p:cNvSpPr txBox="1">
            <a:spLocks noChangeArrowheads="1"/>
          </p:cNvSpPr>
          <p:nvPr/>
        </p:nvSpPr>
        <p:spPr bwMode="auto">
          <a:xfrm>
            <a:off x="4541838" y="5246688"/>
            <a:ext cx="2771775" cy="457200"/>
          </a:xfrm>
          <a:prstGeom prst="rect">
            <a:avLst/>
          </a:prstGeom>
          <a:noFill/>
          <a:ln w="9525">
            <a:noFill/>
            <a:miter lim="800000"/>
            <a:headEnd/>
            <a:tailEnd/>
          </a:ln>
          <a:effectLst/>
        </p:spPr>
        <p:txBody>
          <a:bodyPr wrap="none">
            <a:spAutoFit/>
          </a:bodyPr>
          <a:lstStyle/>
          <a:p>
            <a:r>
              <a:rPr lang="en-US" b="1">
                <a:solidFill>
                  <a:srgbClr val="00FF00"/>
                </a:solidFill>
              </a:rPr>
              <a:t>Chlordane: 9 ug/L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ext Box 2"/>
          <p:cNvSpPr txBox="1">
            <a:spLocks noChangeArrowheads="1"/>
          </p:cNvSpPr>
          <p:nvPr/>
        </p:nvSpPr>
        <p:spPr bwMode="auto">
          <a:xfrm>
            <a:off x="584200" y="2432050"/>
            <a:ext cx="8559800" cy="519113"/>
          </a:xfrm>
          <a:prstGeom prst="rect">
            <a:avLst/>
          </a:prstGeom>
          <a:noFill/>
          <a:ln w="9525">
            <a:noFill/>
            <a:miter lim="800000"/>
            <a:headEnd/>
            <a:tailEnd/>
          </a:ln>
          <a:effectLst/>
        </p:spPr>
        <p:txBody>
          <a:bodyPr wrap="none">
            <a:spAutoFit/>
          </a:bodyPr>
          <a:lstStyle/>
          <a:p>
            <a:r>
              <a:rPr lang="en-US" sz="2800"/>
              <a:t>These types of chemicals are poorly soluble in </a:t>
            </a:r>
            <a:r>
              <a:rPr lang="en-US" sz="2800">
                <a:solidFill>
                  <a:srgbClr val="FFFF00"/>
                </a:solidFill>
              </a:rPr>
              <a:t>water</a:t>
            </a:r>
            <a:r>
              <a:rPr lang="en-US" sz="2800"/>
              <a:t> </a:t>
            </a:r>
          </a:p>
        </p:txBody>
      </p:sp>
      <p:sp>
        <p:nvSpPr>
          <p:cNvPr id="247811" name="Text Box 3"/>
          <p:cNvSpPr txBox="1">
            <a:spLocks noChangeArrowheads="1"/>
          </p:cNvSpPr>
          <p:nvPr/>
        </p:nvSpPr>
        <p:spPr bwMode="auto">
          <a:xfrm>
            <a:off x="1857375" y="3598863"/>
            <a:ext cx="5235575" cy="457200"/>
          </a:xfrm>
          <a:prstGeom prst="rect">
            <a:avLst/>
          </a:prstGeom>
          <a:noFill/>
          <a:ln w="9525">
            <a:noFill/>
            <a:miter lim="800000"/>
            <a:headEnd/>
            <a:tailEnd/>
          </a:ln>
          <a:effectLst/>
        </p:spPr>
        <p:txBody>
          <a:bodyPr wrap="none">
            <a:spAutoFit/>
          </a:bodyPr>
          <a:lstStyle/>
          <a:p>
            <a:r>
              <a:rPr lang="en-US">
                <a:solidFill>
                  <a:srgbClr val="00FF00"/>
                </a:solidFill>
              </a:rPr>
              <a:t>In what substances do they dissolve?</a:t>
            </a:r>
          </a:p>
        </p:txBody>
      </p:sp>
      <p:sp>
        <p:nvSpPr>
          <p:cNvPr id="247812" name="Text Box 4"/>
          <p:cNvSpPr txBox="1">
            <a:spLocks noChangeArrowheads="1"/>
          </p:cNvSpPr>
          <p:nvPr/>
        </p:nvSpPr>
        <p:spPr bwMode="auto">
          <a:xfrm>
            <a:off x="741363" y="1384300"/>
            <a:ext cx="7689850" cy="457200"/>
          </a:xfrm>
          <a:prstGeom prst="rect">
            <a:avLst/>
          </a:prstGeom>
          <a:noFill/>
          <a:ln w="9525">
            <a:noFill/>
            <a:miter lim="800000"/>
            <a:headEnd/>
            <a:tailEnd/>
          </a:ln>
          <a:effectLst/>
        </p:spPr>
        <p:txBody>
          <a:bodyPr wrap="none">
            <a:spAutoFit/>
          </a:bodyPr>
          <a:lstStyle/>
          <a:p>
            <a:r>
              <a:rPr lang="en-US" b="1">
                <a:solidFill>
                  <a:srgbClr val="00FF00"/>
                </a:solidFill>
              </a:rPr>
              <a:t>Greases, Oils</a:t>
            </a:r>
            <a:r>
              <a:rPr lang="en-US">
                <a:solidFill>
                  <a:srgbClr val="FFFF00"/>
                </a:solidFill>
              </a:rPr>
              <a:t>, </a:t>
            </a:r>
            <a:r>
              <a:rPr lang="en-US" b="1">
                <a:solidFill>
                  <a:srgbClr val="00FF00"/>
                </a:solidFill>
              </a:rPr>
              <a:t>Paints,</a:t>
            </a:r>
            <a:r>
              <a:rPr lang="en-US">
                <a:solidFill>
                  <a:srgbClr val="FFFF00"/>
                </a:solidFill>
              </a:rPr>
              <a:t> Pesticides, Industrial Chemicals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descr="6209001"/>
          <p:cNvPicPr>
            <a:picLocks noChangeAspect="1" noChangeArrowheads="1"/>
          </p:cNvPicPr>
          <p:nvPr/>
        </p:nvPicPr>
        <p:blipFill>
          <a:blip r:embed="rId2" cstate="print"/>
          <a:srcRect/>
          <a:stretch>
            <a:fillRect/>
          </a:stretch>
        </p:blipFill>
        <p:spPr bwMode="auto">
          <a:xfrm>
            <a:off x="808038" y="815975"/>
            <a:ext cx="1905000" cy="1905000"/>
          </a:xfrm>
          <a:prstGeom prst="rect">
            <a:avLst/>
          </a:prstGeom>
          <a:noFill/>
        </p:spPr>
      </p:pic>
      <p:pic>
        <p:nvPicPr>
          <p:cNvPr id="249859" name="Picture 3" descr="Cutex-Quick-Gentle-Polish-Remover-Non-Acetone-6-fl-oz-B00005373I-M"/>
          <p:cNvPicPr>
            <a:picLocks noChangeAspect="1" noChangeArrowheads="1"/>
          </p:cNvPicPr>
          <p:nvPr/>
        </p:nvPicPr>
        <p:blipFill>
          <a:blip r:embed="rId3" cstate="print"/>
          <a:srcRect/>
          <a:stretch>
            <a:fillRect/>
          </a:stretch>
        </p:blipFill>
        <p:spPr bwMode="auto">
          <a:xfrm>
            <a:off x="3316288" y="1833563"/>
            <a:ext cx="1428750" cy="1428750"/>
          </a:xfrm>
          <a:prstGeom prst="rect">
            <a:avLst/>
          </a:prstGeom>
          <a:noFill/>
        </p:spPr>
      </p:pic>
      <p:pic>
        <p:nvPicPr>
          <p:cNvPr id="249860" name="Picture 4" descr="mineral_spirits"/>
          <p:cNvPicPr>
            <a:picLocks noChangeAspect="1" noChangeArrowheads="1"/>
          </p:cNvPicPr>
          <p:nvPr/>
        </p:nvPicPr>
        <p:blipFill>
          <a:blip r:embed="rId4" cstate="print"/>
          <a:srcRect/>
          <a:stretch>
            <a:fillRect/>
          </a:stretch>
        </p:blipFill>
        <p:spPr bwMode="auto">
          <a:xfrm>
            <a:off x="5554663" y="2317750"/>
            <a:ext cx="1676400" cy="2386013"/>
          </a:xfrm>
          <a:prstGeom prst="rect">
            <a:avLst/>
          </a:prstGeom>
          <a:noFill/>
        </p:spPr>
      </p:pic>
      <p:grpSp>
        <p:nvGrpSpPr>
          <p:cNvPr id="249861" name="Group 5"/>
          <p:cNvGrpSpPr>
            <a:grpSpLocks/>
          </p:cNvGrpSpPr>
          <p:nvPr/>
        </p:nvGrpSpPr>
        <p:grpSpPr bwMode="auto">
          <a:xfrm>
            <a:off x="5945188" y="5095875"/>
            <a:ext cx="2284412" cy="1244600"/>
            <a:chOff x="3211" y="2549"/>
            <a:chExt cx="2015" cy="1491"/>
          </a:xfrm>
        </p:grpSpPr>
        <p:pic>
          <p:nvPicPr>
            <p:cNvPr id="249862" name="Picture 6" descr="hexane"/>
            <p:cNvPicPr>
              <a:picLocks noChangeAspect="1" noChangeArrowheads="1"/>
            </p:cNvPicPr>
            <p:nvPr/>
          </p:nvPicPr>
          <p:blipFill>
            <a:blip r:embed="rId5" cstate="print">
              <a:clrChange>
                <a:clrFrom>
                  <a:srgbClr val="FEAAFF"/>
                </a:clrFrom>
                <a:clrTo>
                  <a:srgbClr val="FEAAFF">
                    <a:alpha val="0"/>
                  </a:srgbClr>
                </a:clrTo>
              </a:clrChange>
            </a:blip>
            <a:srcRect/>
            <a:stretch>
              <a:fillRect/>
            </a:stretch>
          </p:blipFill>
          <p:spPr bwMode="auto">
            <a:xfrm>
              <a:off x="3211" y="2549"/>
              <a:ext cx="2015" cy="967"/>
            </a:xfrm>
            <a:prstGeom prst="rect">
              <a:avLst/>
            </a:prstGeom>
            <a:noFill/>
          </p:spPr>
        </p:pic>
        <p:sp>
          <p:nvSpPr>
            <p:cNvPr id="249863" name="Text Box 7"/>
            <p:cNvSpPr txBox="1">
              <a:spLocks noChangeArrowheads="1"/>
            </p:cNvSpPr>
            <p:nvPr/>
          </p:nvSpPr>
          <p:spPr bwMode="auto">
            <a:xfrm>
              <a:off x="3792" y="3601"/>
              <a:ext cx="857" cy="439"/>
            </a:xfrm>
            <a:prstGeom prst="rect">
              <a:avLst/>
            </a:prstGeom>
            <a:noFill/>
            <a:ln w="9525">
              <a:noFill/>
              <a:miter lim="800000"/>
              <a:headEnd/>
              <a:tailEnd/>
            </a:ln>
            <a:effectLst/>
          </p:spPr>
          <p:txBody>
            <a:bodyPr wrap="none">
              <a:spAutoFit/>
            </a:bodyPr>
            <a:lstStyle/>
            <a:p>
              <a:r>
                <a:rPr lang="en-US" sz="1800"/>
                <a:t>Hexane</a:t>
              </a:r>
            </a:p>
          </p:txBody>
        </p:sp>
      </p:grpSp>
      <p:grpSp>
        <p:nvGrpSpPr>
          <p:cNvPr id="249864" name="Group 8"/>
          <p:cNvGrpSpPr>
            <a:grpSpLocks/>
          </p:cNvGrpSpPr>
          <p:nvPr/>
        </p:nvGrpSpPr>
        <p:grpSpPr bwMode="auto">
          <a:xfrm>
            <a:off x="3048000" y="3505200"/>
            <a:ext cx="1981200" cy="1295400"/>
            <a:chOff x="3252" y="840"/>
            <a:chExt cx="1932" cy="1188"/>
          </a:xfrm>
        </p:grpSpPr>
        <p:sp>
          <p:nvSpPr>
            <p:cNvPr id="249865" name="Rectangle 9"/>
            <p:cNvSpPr>
              <a:spLocks noChangeArrowheads="1"/>
            </p:cNvSpPr>
            <p:nvPr/>
          </p:nvSpPr>
          <p:spPr bwMode="auto">
            <a:xfrm>
              <a:off x="3252" y="840"/>
              <a:ext cx="1932" cy="1188"/>
            </a:xfrm>
            <a:prstGeom prst="rect">
              <a:avLst/>
            </a:prstGeom>
            <a:solidFill>
              <a:srgbClr val="FFFF00"/>
            </a:solidFill>
            <a:ln w="9525">
              <a:solidFill>
                <a:schemeClr val="tx1"/>
              </a:solidFill>
              <a:miter lim="800000"/>
              <a:headEnd/>
              <a:tailEnd/>
            </a:ln>
            <a:effectLst/>
          </p:spPr>
          <p:txBody>
            <a:bodyPr wrap="none" anchor="ctr"/>
            <a:lstStyle/>
            <a:p>
              <a:endParaRPr lang="en-US"/>
            </a:p>
          </p:txBody>
        </p:sp>
        <p:pic>
          <p:nvPicPr>
            <p:cNvPr id="249866" name="Picture 10" descr="Acetone"/>
            <p:cNvPicPr>
              <a:picLocks noChangeAspect="1" noChangeArrowheads="1"/>
            </p:cNvPicPr>
            <p:nvPr/>
          </p:nvPicPr>
          <p:blipFill>
            <a:blip r:embed="rId6" cstate="print"/>
            <a:srcRect/>
            <a:stretch>
              <a:fillRect/>
            </a:stretch>
          </p:blipFill>
          <p:spPr bwMode="auto">
            <a:xfrm>
              <a:off x="3504" y="960"/>
              <a:ext cx="1380" cy="1044"/>
            </a:xfrm>
            <a:prstGeom prst="rect">
              <a:avLst/>
            </a:prstGeom>
            <a:solidFill>
              <a:srgbClr val="FFFF00"/>
            </a:solidFill>
          </p:spPr>
        </p:pic>
      </p:grpSp>
      <p:sp>
        <p:nvSpPr>
          <p:cNvPr id="249867" name="Text Box 11"/>
          <p:cNvSpPr txBox="1">
            <a:spLocks noChangeArrowheads="1"/>
          </p:cNvSpPr>
          <p:nvPr/>
        </p:nvSpPr>
        <p:spPr bwMode="auto">
          <a:xfrm>
            <a:off x="568325" y="2841625"/>
            <a:ext cx="2136775" cy="457200"/>
          </a:xfrm>
          <a:prstGeom prst="rect">
            <a:avLst/>
          </a:prstGeom>
          <a:noFill/>
          <a:ln w="9525">
            <a:noFill/>
            <a:miter lim="800000"/>
            <a:headEnd/>
            <a:tailEnd/>
          </a:ln>
          <a:effectLst/>
        </p:spPr>
        <p:txBody>
          <a:bodyPr wrap="none">
            <a:spAutoFit/>
          </a:bodyPr>
          <a:lstStyle/>
          <a:p>
            <a:r>
              <a:rPr lang="en-US"/>
              <a:t>D-limonene oil</a:t>
            </a:r>
          </a:p>
        </p:txBody>
      </p:sp>
      <p:sp>
        <p:nvSpPr>
          <p:cNvPr id="249868" name="Text Box 12"/>
          <p:cNvSpPr txBox="1">
            <a:spLocks noChangeArrowheads="1"/>
          </p:cNvSpPr>
          <p:nvPr/>
        </p:nvSpPr>
        <p:spPr bwMode="auto">
          <a:xfrm>
            <a:off x="3870325" y="488950"/>
            <a:ext cx="4440238" cy="519113"/>
          </a:xfrm>
          <a:prstGeom prst="rect">
            <a:avLst/>
          </a:prstGeom>
          <a:noFill/>
          <a:ln w="9525">
            <a:noFill/>
            <a:miter lim="800000"/>
            <a:headEnd/>
            <a:tailEnd/>
          </a:ln>
          <a:effectLst/>
        </p:spPr>
        <p:txBody>
          <a:bodyPr wrap="none">
            <a:spAutoFit/>
          </a:bodyPr>
          <a:lstStyle/>
          <a:p>
            <a:r>
              <a:rPr lang="en-US" sz="2800" u="sng"/>
              <a:t>Common Organic Solvents</a:t>
            </a:r>
          </a:p>
        </p:txBody>
      </p:sp>
      <p:sp>
        <p:nvSpPr>
          <p:cNvPr id="249869" name="Text Box 13"/>
          <p:cNvSpPr txBox="1">
            <a:spLocks noChangeArrowheads="1"/>
          </p:cNvSpPr>
          <p:nvPr/>
        </p:nvSpPr>
        <p:spPr bwMode="auto">
          <a:xfrm>
            <a:off x="5411788" y="1200150"/>
            <a:ext cx="2119312" cy="457200"/>
          </a:xfrm>
          <a:prstGeom prst="rect">
            <a:avLst/>
          </a:prstGeom>
          <a:noFill/>
          <a:ln w="9525">
            <a:noFill/>
            <a:miter lim="800000"/>
            <a:headEnd/>
            <a:tailEnd/>
          </a:ln>
          <a:effectLst/>
        </p:spPr>
        <p:txBody>
          <a:bodyPr wrap="none">
            <a:spAutoFit/>
          </a:bodyPr>
          <a:lstStyle/>
          <a:p>
            <a:r>
              <a:rPr lang="en-US">
                <a:solidFill>
                  <a:srgbClr val="99FF33"/>
                </a:solidFill>
              </a:rPr>
              <a:t>Carbon-based</a:t>
            </a:r>
          </a:p>
        </p:txBody>
      </p:sp>
      <p:pic>
        <p:nvPicPr>
          <p:cNvPr id="249870" name="Picture 14" descr="ZGOJ7956"/>
          <p:cNvPicPr>
            <a:picLocks noChangeAspect="1" noChangeArrowheads="1"/>
          </p:cNvPicPr>
          <p:nvPr/>
        </p:nvPicPr>
        <p:blipFill>
          <a:blip r:embed="rId7" cstate="print"/>
          <a:srcRect/>
          <a:stretch>
            <a:fillRect/>
          </a:stretch>
        </p:blipFill>
        <p:spPr bwMode="auto">
          <a:xfrm>
            <a:off x="635000" y="4367213"/>
            <a:ext cx="1693863" cy="1693862"/>
          </a:xfrm>
          <a:prstGeom prst="rect">
            <a:avLst/>
          </a:prstGeom>
          <a:noFill/>
        </p:spPr>
      </p:pic>
      <p:sp>
        <p:nvSpPr>
          <p:cNvPr id="249871" name="Text Box 15"/>
          <p:cNvSpPr txBox="1">
            <a:spLocks noChangeArrowheads="1"/>
          </p:cNvSpPr>
          <p:nvPr/>
        </p:nvSpPr>
        <p:spPr bwMode="auto">
          <a:xfrm>
            <a:off x="2498725" y="5145088"/>
            <a:ext cx="1541463" cy="457200"/>
          </a:xfrm>
          <a:prstGeom prst="rect">
            <a:avLst/>
          </a:prstGeom>
          <a:noFill/>
          <a:ln w="9525">
            <a:noFill/>
            <a:miter lim="800000"/>
            <a:headEnd/>
            <a:tailEnd/>
          </a:ln>
          <a:effectLst/>
        </p:spPr>
        <p:txBody>
          <a:bodyPr wrap="none">
            <a:spAutoFit/>
          </a:bodyPr>
          <a:lstStyle/>
          <a:p>
            <a:r>
              <a:rPr lang="en-US"/>
              <a:t>petroleum</a:t>
            </a:r>
          </a:p>
        </p:txBody>
      </p:sp>
      <p:pic>
        <p:nvPicPr>
          <p:cNvPr id="249872" name="Picture 16" descr="ENGINE%20DEGREASER%2080043"/>
          <p:cNvPicPr>
            <a:picLocks noChangeAspect="1" noChangeArrowheads="1"/>
          </p:cNvPicPr>
          <p:nvPr/>
        </p:nvPicPr>
        <p:blipFill>
          <a:blip r:embed="rId8" cstate="print"/>
          <a:srcRect l="15721" t="5322" r="17499" b="3908"/>
          <a:stretch>
            <a:fillRect/>
          </a:stretch>
        </p:blipFill>
        <p:spPr bwMode="auto">
          <a:xfrm>
            <a:off x="7858125" y="2146300"/>
            <a:ext cx="817563" cy="2740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864"/>
                                        </p:tgtEl>
                                        <p:attrNameLst>
                                          <p:attrName>style.visibility</p:attrName>
                                        </p:attrNameLst>
                                      </p:cBhvr>
                                      <p:to>
                                        <p:strVal val="visible"/>
                                      </p:to>
                                    </p:set>
                                    <p:animEffect transition="in" filter="fade">
                                      <p:cBhvr>
                                        <p:cTn id="7" dur="2000"/>
                                        <p:tgtEl>
                                          <p:spTgt spid="249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484188" y="279400"/>
            <a:ext cx="3663950" cy="641350"/>
          </a:xfrm>
          <a:prstGeom prst="rect">
            <a:avLst/>
          </a:prstGeom>
          <a:noFill/>
          <a:ln w="9525">
            <a:noFill/>
            <a:miter lim="800000"/>
            <a:headEnd/>
            <a:tailEnd/>
          </a:ln>
          <a:effectLst/>
        </p:spPr>
        <p:txBody>
          <a:bodyPr wrap="none">
            <a:spAutoFit/>
          </a:bodyPr>
          <a:lstStyle/>
          <a:p>
            <a:r>
              <a:rPr lang="en-US" sz="3600" u="sng"/>
              <a:t>Organic Solvents</a:t>
            </a:r>
          </a:p>
        </p:txBody>
      </p:sp>
      <p:pic>
        <p:nvPicPr>
          <p:cNvPr id="138243" name="Picture 3" descr="water_molecules_lg"/>
          <p:cNvPicPr>
            <a:picLocks noChangeAspect="1" noChangeArrowheads="1"/>
          </p:cNvPicPr>
          <p:nvPr/>
        </p:nvPicPr>
        <p:blipFill>
          <a:blip r:embed="rId2" cstate="print"/>
          <a:srcRect/>
          <a:stretch>
            <a:fillRect/>
          </a:stretch>
        </p:blipFill>
        <p:spPr bwMode="auto">
          <a:xfrm>
            <a:off x="5133975" y="5297488"/>
            <a:ext cx="2306638" cy="1052512"/>
          </a:xfrm>
          <a:prstGeom prst="rect">
            <a:avLst/>
          </a:prstGeom>
          <a:noFill/>
        </p:spPr>
      </p:pic>
      <p:sp>
        <p:nvSpPr>
          <p:cNvPr id="138244" name="Text Box 4"/>
          <p:cNvSpPr txBox="1">
            <a:spLocks noChangeArrowheads="1"/>
          </p:cNvSpPr>
          <p:nvPr/>
        </p:nvSpPr>
        <p:spPr bwMode="auto">
          <a:xfrm>
            <a:off x="7586663" y="5519738"/>
            <a:ext cx="804862" cy="396875"/>
          </a:xfrm>
          <a:prstGeom prst="rect">
            <a:avLst/>
          </a:prstGeom>
          <a:noFill/>
          <a:ln w="9525">
            <a:noFill/>
            <a:miter lim="800000"/>
            <a:headEnd/>
            <a:tailEnd/>
          </a:ln>
          <a:effectLst/>
        </p:spPr>
        <p:txBody>
          <a:bodyPr wrap="none">
            <a:spAutoFit/>
          </a:bodyPr>
          <a:lstStyle/>
          <a:p>
            <a:r>
              <a:rPr lang="en-US" sz="2000"/>
              <a:t>water</a:t>
            </a:r>
          </a:p>
        </p:txBody>
      </p:sp>
      <p:sp>
        <p:nvSpPr>
          <p:cNvPr id="138245" name="Line 5"/>
          <p:cNvSpPr>
            <a:spLocks noChangeShapeType="1"/>
          </p:cNvSpPr>
          <p:nvPr/>
        </p:nvSpPr>
        <p:spPr bwMode="auto">
          <a:xfrm flipV="1">
            <a:off x="2795588" y="4087813"/>
            <a:ext cx="1992312" cy="30162"/>
          </a:xfrm>
          <a:prstGeom prst="line">
            <a:avLst/>
          </a:prstGeom>
          <a:noFill/>
          <a:ln w="152400">
            <a:solidFill>
              <a:srgbClr val="FFFF00"/>
            </a:solidFill>
            <a:round/>
            <a:headEnd/>
            <a:tailEnd type="triangle" w="med" len="med"/>
          </a:ln>
          <a:effectLst/>
        </p:spPr>
        <p:txBody>
          <a:bodyPr/>
          <a:lstStyle/>
          <a:p>
            <a:endParaRPr lang="en-US"/>
          </a:p>
        </p:txBody>
      </p:sp>
      <p:sp>
        <p:nvSpPr>
          <p:cNvPr id="138246" name="Line 6"/>
          <p:cNvSpPr>
            <a:spLocks noChangeShapeType="1"/>
          </p:cNvSpPr>
          <p:nvPr/>
        </p:nvSpPr>
        <p:spPr bwMode="auto">
          <a:xfrm>
            <a:off x="2714625" y="4648200"/>
            <a:ext cx="2282825" cy="877888"/>
          </a:xfrm>
          <a:prstGeom prst="line">
            <a:avLst/>
          </a:prstGeom>
          <a:noFill/>
          <a:ln w="9525">
            <a:solidFill>
              <a:schemeClr val="tx1"/>
            </a:solidFill>
            <a:round/>
            <a:headEnd/>
            <a:tailEnd type="triangle" w="med" len="med"/>
          </a:ln>
          <a:effectLst/>
        </p:spPr>
        <p:txBody>
          <a:bodyPr/>
          <a:lstStyle/>
          <a:p>
            <a:endParaRPr lang="en-US"/>
          </a:p>
        </p:txBody>
      </p:sp>
      <p:sp>
        <p:nvSpPr>
          <p:cNvPr id="138247" name="Line 7"/>
          <p:cNvSpPr>
            <a:spLocks noChangeShapeType="1"/>
          </p:cNvSpPr>
          <p:nvPr/>
        </p:nvSpPr>
        <p:spPr bwMode="auto">
          <a:xfrm flipV="1">
            <a:off x="2824163" y="2528888"/>
            <a:ext cx="2017712" cy="847725"/>
          </a:xfrm>
          <a:prstGeom prst="line">
            <a:avLst/>
          </a:prstGeom>
          <a:noFill/>
          <a:ln w="152400">
            <a:solidFill>
              <a:srgbClr val="FFFF00"/>
            </a:solidFill>
            <a:round/>
            <a:headEnd/>
            <a:tailEnd type="triangle" w="med" len="med"/>
          </a:ln>
          <a:effectLst/>
        </p:spPr>
        <p:txBody>
          <a:bodyPr/>
          <a:lstStyle/>
          <a:p>
            <a:endParaRPr lang="en-US"/>
          </a:p>
        </p:txBody>
      </p:sp>
      <p:sp>
        <p:nvSpPr>
          <p:cNvPr id="138248" name="Line 8"/>
          <p:cNvSpPr>
            <a:spLocks noChangeShapeType="1"/>
          </p:cNvSpPr>
          <p:nvPr/>
        </p:nvSpPr>
        <p:spPr bwMode="auto">
          <a:xfrm flipV="1">
            <a:off x="2447925" y="1060450"/>
            <a:ext cx="2487613" cy="1568450"/>
          </a:xfrm>
          <a:prstGeom prst="line">
            <a:avLst/>
          </a:prstGeom>
          <a:noFill/>
          <a:ln w="152400">
            <a:solidFill>
              <a:srgbClr val="FFFF00"/>
            </a:solidFill>
            <a:round/>
            <a:headEnd/>
            <a:tailEnd type="triangle" w="med" len="med"/>
          </a:ln>
          <a:effectLst/>
        </p:spPr>
        <p:txBody>
          <a:bodyPr/>
          <a:lstStyle/>
          <a:p>
            <a:endParaRPr lang="en-US"/>
          </a:p>
        </p:txBody>
      </p:sp>
      <p:sp>
        <p:nvSpPr>
          <p:cNvPr id="138252" name="Text Box 12"/>
          <p:cNvSpPr txBox="1">
            <a:spLocks noChangeArrowheads="1"/>
          </p:cNvSpPr>
          <p:nvPr/>
        </p:nvSpPr>
        <p:spPr bwMode="auto">
          <a:xfrm>
            <a:off x="412750" y="5227638"/>
            <a:ext cx="3670300" cy="1006475"/>
          </a:xfrm>
          <a:prstGeom prst="rect">
            <a:avLst/>
          </a:prstGeom>
          <a:noFill/>
          <a:ln w="9525">
            <a:noFill/>
            <a:miter lim="800000"/>
            <a:headEnd/>
            <a:tailEnd/>
          </a:ln>
          <a:effectLst/>
        </p:spPr>
        <p:txBody>
          <a:bodyPr wrap="none">
            <a:spAutoFit/>
          </a:bodyPr>
          <a:lstStyle/>
          <a:p>
            <a:r>
              <a:rPr lang="en-US" sz="2000">
                <a:solidFill>
                  <a:srgbClr val="FFFF00"/>
                </a:solidFill>
              </a:rPr>
              <a:t>Carbon-based compounds</a:t>
            </a:r>
          </a:p>
          <a:p>
            <a:r>
              <a:rPr lang="en-US" sz="2000">
                <a:solidFill>
                  <a:srgbClr val="FFFF00"/>
                </a:solidFill>
              </a:rPr>
              <a:t>dissolve more easily in carbon-</a:t>
            </a:r>
          </a:p>
          <a:p>
            <a:r>
              <a:rPr lang="en-US" sz="2000">
                <a:solidFill>
                  <a:srgbClr val="FFFF00"/>
                </a:solidFill>
              </a:rPr>
              <a:t>based solvents.</a:t>
            </a:r>
          </a:p>
        </p:txBody>
      </p:sp>
      <p:pic>
        <p:nvPicPr>
          <p:cNvPr id="138253" name="Picture 13" descr="dioxin"/>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311150" y="2771775"/>
            <a:ext cx="2165350" cy="1519238"/>
          </a:xfrm>
          <a:prstGeom prst="rect">
            <a:avLst/>
          </a:prstGeom>
          <a:noFill/>
        </p:spPr>
      </p:pic>
      <p:sp>
        <p:nvSpPr>
          <p:cNvPr id="138254" name="Text Box 14"/>
          <p:cNvSpPr txBox="1">
            <a:spLocks noChangeArrowheads="1"/>
          </p:cNvSpPr>
          <p:nvPr/>
        </p:nvSpPr>
        <p:spPr bwMode="auto">
          <a:xfrm>
            <a:off x="746125" y="4189413"/>
            <a:ext cx="1274763" cy="519112"/>
          </a:xfrm>
          <a:prstGeom prst="rect">
            <a:avLst/>
          </a:prstGeom>
          <a:noFill/>
          <a:ln w="9525">
            <a:noFill/>
            <a:miter lim="800000"/>
            <a:headEnd/>
            <a:tailEnd/>
          </a:ln>
          <a:effectLst/>
        </p:spPr>
        <p:txBody>
          <a:bodyPr wrap="none">
            <a:spAutoFit/>
          </a:bodyPr>
          <a:lstStyle/>
          <a:p>
            <a:r>
              <a:rPr lang="en-US" sz="2800">
                <a:solidFill>
                  <a:srgbClr val="FFFF00"/>
                </a:solidFill>
              </a:rPr>
              <a:t>carbon</a:t>
            </a:r>
          </a:p>
        </p:txBody>
      </p:sp>
      <p:sp>
        <p:nvSpPr>
          <p:cNvPr id="138255" name="Line 15"/>
          <p:cNvSpPr>
            <a:spLocks noChangeShapeType="1"/>
          </p:cNvSpPr>
          <p:nvPr/>
        </p:nvSpPr>
        <p:spPr bwMode="auto">
          <a:xfrm flipH="1" flipV="1">
            <a:off x="1047750" y="3943350"/>
            <a:ext cx="19050" cy="352425"/>
          </a:xfrm>
          <a:prstGeom prst="line">
            <a:avLst/>
          </a:prstGeom>
          <a:noFill/>
          <a:ln w="9525">
            <a:solidFill>
              <a:schemeClr val="tx1"/>
            </a:solidFill>
            <a:round/>
            <a:headEnd/>
            <a:tailEnd type="triangle" w="med" len="med"/>
          </a:ln>
          <a:effectLst/>
        </p:spPr>
        <p:txBody>
          <a:bodyPr/>
          <a:lstStyle/>
          <a:p>
            <a:endParaRPr lang="en-US"/>
          </a:p>
        </p:txBody>
      </p:sp>
      <p:sp>
        <p:nvSpPr>
          <p:cNvPr id="138256" name="Line 16"/>
          <p:cNvSpPr>
            <a:spLocks noChangeShapeType="1"/>
          </p:cNvSpPr>
          <p:nvPr/>
        </p:nvSpPr>
        <p:spPr bwMode="auto">
          <a:xfrm flipV="1">
            <a:off x="1581150" y="3905250"/>
            <a:ext cx="95250" cy="390525"/>
          </a:xfrm>
          <a:prstGeom prst="line">
            <a:avLst/>
          </a:prstGeom>
          <a:noFill/>
          <a:ln w="9525">
            <a:solidFill>
              <a:schemeClr val="tx1"/>
            </a:solidFill>
            <a:round/>
            <a:headEnd/>
            <a:tailEnd type="triangle" w="med" len="med"/>
          </a:ln>
          <a:effectLst/>
        </p:spPr>
        <p:txBody>
          <a:bodyPr/>
          <a:lstStyle/>
          <a:p>
            <a:endParaRPr lang="en-US"/>
          </a:p>
        </p:txBody>
      </p:sp>
      <p:pic>
        <p:nvPicPr>
          <p:cNvPr id="138257" name="Picture 17" descr="acetone"/>
          <p:cNvPicPr>
            <a:picLocks noChangeAspect="1" noChangeArrowheads="1"/>
          </p:cNvPicPr>
          <p:nvPr/>
        </p:nvPicPr>
        <p:blipFill>
          <a:blip r:embed="rId4" cstate="print"/>
          <a:srcRect/>
          <a:stretch>
            <a:fillRect/>
          </a:stretch>
        </p:blipFill>
        <p:spPr bwMode="auto">
          <a:xfrm>
            <a:off x="5081588" y="1831975"/>
            <a:ext cx="2249487" cy="1328738"/>
          </a:xfrm>
          <a:prstGeom prst="rect">
            <a:avLst/>
          </a:prstGeom>
          <a:noFill/>
        </p:spPr>
      </p:pic>
      <p:pic>
        <p:nvPicPr>
          <p:cNvPr id="138260" name="Picture 20" descr="hexane"/>
          <p:cNvPicPr>
            <a:picLocks noChangeAspect="1" noChangeArrowheads="1"/>
          </p:cNvPicPr>
          <p:nvPr/>
        </p:nvPicPr>
        <p:blipFill>
          <a:blip r:embed="rId5" cstate="print"/>
          <a:srcRect l="20631" t="15988" r="9801" b="16083"/>
          <a:stretch>
            <a:fillRect/>
          </a:stretch>
        </p:blipFill>
        <p:spPr bwMode="auto">
          <a:xfrm>
            <a:off x="5056188" y="268288"/>
            <a:ext cx="2278062" cy="1433512"/>
          </a:xfrm>
          <a:prstGeom prst="rect">
            <a:avLst/>
          </a:prstGeom>
          <a:noFill/>
        </p:spPr>
      </p:pic>
      <p:sp>
        <p:nvSpPr>
          <p:cNvPr id="138261" name="Text Box 21"/>
          <p:cNvSpPr txBox="1">
            <a:spLocks noChangeArrowheads="1"/>
          </p:cNvSpPr>
          <p:nvPr/>
        </p:nvSpPr>
        <p:spPr bwMode="auto">
          <a:xfrm>
            <a:off x="6307138" y="363538"/>
            <a:ext cx="725487" cy="304800"/>
          </a:xfrm>
          <a:prstGeom prst="rect">
            <a:avLst/>
          </a:prstGeom>
          <a:noFill/>
          <a:ln w="9525">
            <a:noFill/>
            <a:miter lim="800000"/>
            <a:headEnd/>
            <a:tailEnd/>
          </a:ln>
          <a:effectLst/>
        </p:spPr>
        <p:txBody>
          <a:bodyPr wrap="none">
            <a:spAutoFit/>
          </a:bodyPr>
          <a:lstStyle/>
          <a:p>
            <a:r>
              <a:rPr lang="en-US" sz="1400"/>
              <a:t>carbon</a:t>
            </a:r>
          </a:p>
        </p:txBody>
      </p:sp>
      <p:sp>
        <p:nvSpPr>
          <p:cNvPr id="138262" name="Line 22"/>
          <p:cNvSpPr>
            <a:spLocks noChangeShapeType="1"/>
          </p:cNvSpPr>
          <p:nvPr/>
        </p:nvSpPr>
        <p:spPr bwMode="auto">
          <a:xfrm flipH="1">
            <a:off x="6440488" y="727075"/>
            <a:ext cx="206375" cy="436563"/>
          </a:xfrm>
          <a:prstGeom prst="line">
            <a:avLst/>
          </a:prstGeom>
          <a:noFill/>
          <a:ln w="9525">
            <a:solidFill>
              <a:srgbClr val="FFFF00"/>
            </a:solidFill>
            <a:round/>
            <a:headEnd/>
            <a:tailEnd type="triangle" w="med" len="med"/>
          </a:ln>
          <a:effectLst/>
        </p:spPr>
        <p:txBody>
          <a:bodyPr/>
          <a:lstStyle/>
          <a:p>
            <a:endParaRPr lang="en-US"/>
          </a:p>
        </p:txBody>
      </p:sp>
      <p:sp>
        <p:nvSpPr>
          <p:cNvPr id="138263" name="Text Box 23"/>
          <p:cNvSpPr txBox="1">
            <a:spLocks noChangeArrowheads="1"/>
          </p:cNvSpPr>
          <p:nvPr/>
        </p:nvSpPr>
        <p:spPr bwMode="auto">
          <a:xfrm>
            <a:off x="5607050" y="1844675"/>
            <a:ext cx="725488" cy="304800"/>
          </a:xfrm>
          <a:prstGeom prst="rect">
            <a:avLst/>
          </a:prstGeom>
          <a:noFill/>
          <a:ln w="9525">
            <a:noFill/>
            <a:miter lim="800000"/>
            <a:headEnd/>
            <a:tailEnd/>
          </a:ln>
          <a:effectLst/>
        </p:spPr>
        <p:txBody>
          <a:bodyPr wrap="none">
            <a:spAutoFit/>
          </a:bodyPr>
          <a:lstStyle/>
          <a:p>
            <a:r>
              <a:rPr lang="en-US" sz="1400"/>
              <a:t>carbon</a:t>
            </a:r>
          </a:p>
        </p:txBody>
      </p:sp>
      <p:sp>
        <p:nvSpPr>
          <p:cNvPr id="138264" name="Line 24"/>
          <p:cNvSpPr>
            <a:spLocks noChangeShapeType="1"/>
          </p:cNvSpPr>
          <p:nvPr/>
        </p:nvSpPr>
        <p:spPr bwMode="auto">
          <a:xfrm>
            <a:off x="5989638" y="2125663"/>
            <a:ext cx="127000" cy="354012"/>
          </a:xfrm>
          <a:prstGeom prst="line">
            <a:avLst/>
          </a:prstGeom>
          <a:noFill/>
          <a:ln w="9525">
            <a:solidFill>
              <a:srgbClr val="FFFF00"/>
            </a:solidFill>
            <a:round/>
            <a:headEnd/>
            <a:tailEnd type="triangle" w="med" len="med"/>
          </a:ln>
          <a:effectLst/>
        </p:spPr>
        <p:txBody>
          <a:bodyPr/>
          <a:lstStyle/>
          <a:p>
            <a:endParaRPr lang="en-US"/>
          </a:p>
        </p:txBody>
      </p:sp>
      <p:sp>
        <p:nvSpPr>
          <p:cNvPr id="138265" name="Text Box 25"/>
          <p:cNvSpPr txBox="1">
            <a:spLocks noChangeArrowheads="1"/>
          </p:cNvSpPr>
          <p:nvPr/>
        </p:nvSpPr>
        <p:spPr bwMode="auto">
          <a:xfrm>
            <a:off x="925513" y="2698750"/>
            <a:ext cx="892175" cy="396875"/>
          </a:xfrm>
          <a:prstGeom prst="rect">
            <a:avLst/>
          </a:prstGeom>
          <a:noFill/>
          <a:ln w="9525">
            <a:noFill/>
            <a:miter lim="800000"/>
            <a:headEnd/>
            <a:tailEnd/>
          </a:ln>
          <a:effectLst/>
        </p:spPr>
        <p:txBody>
          <a:bodyPr wrap="none">
            <a:spAutoFit/>
          </a:bodyPr>
          <a:lstStyle/>
          <a:p>
            <a:r>
              <a:rPr lang="en-US" sz="2000"/>
              <a:t>Dioxin</a:t>
            </a:r>
          </a:p>
        </p:txBody>
      </p:sp>
      <p:pic>
        <p:nvPicPr>
          <p:cNvPr id="138267" name="Picture 27" descr="octane"/>
          <p:cNvPicPr>
            <a:picLocks noChangeAspect="1" noChangeArrowheads="1"/>
          </p:cNvPicPr>
          <p:nvPr/>
        </p:nvPicPr>
        <p:blipFill>
          <a:blip r:embed="rId6" cstate="print"/>
          <a:srcRect/>
          <a:stretch>
            <a:fillRect/>
          </a:stretch>
        </p:blipFill>
        <p:spPr bwMode="auto">
          <a:xfrm>
            <a:off x="5075238" y="3322638"/>
            <a:ext cx="2297112" cy="1663700"/>
          </a:xfrm>
          <a:prstGeom prst="rect">
            <a:avLst/>
          </a:prstGeom>
          <a:noFill/>
        </p:spPr>
      </p:pic>
      <p:pic>
        <p:nvPicPr>
          <p:cNvPr id="138269" name="Picture 29" descr="benzene"/>
          <p:cNvPicPr>
            <a:picLocks noChangeAspect="1" noChangeArrowheads="1"/>
          </p:cNvPicPr>
          <p:nvPr/>
        </p:nvPicPr>
        <p:blipFill>
          <a:blip r:embed="rId7" cstate="print"/>
          <a:srcRect/>
          <a:stretch>
            <a:fillRect/>
          </a:stretch>
        </p:blipFill>
        <p:spPr bwMode="auto">
          <a:xfrm>
            <a:off x="6480175" y="3316288"/>
            <a:ext cx="828675" cy="798512"/>
          </a:xfrm>
          <a:prstGeom prst="rect">
            <a:avLst/>
          </a:prstGeom>
          <a:noFill/>
        </p:spPr>
      </p:pic>
      <p:sp>
        <p:nvSpPr>
          <p:cNvPr id="138270" name="Text Box 30"/>
          <p:cNvSpPr txBox="1">
            <a:spLocks noChangeArrowheads="1"/>
          </p:cNvSpPr>
          <p:nvPr/>
        </p:nvSpPr>
        <p:spPr bwMode="auto">
          <a:xfrm>
            <a:off x="5507038" y="3341688"/>
            <a:ext cx="725487" cy="304800"/>
          </a:xfrm>
          <a:prstGeom prst="rect">
            <a:avLst/>
          </a:prstGeom>
          <a:noFill/>
          <a:ln w="9525">
            <a:noFill/>
            <a:miter lim="800000"/>
            <a:headEnd/>
            <a:tailEnd/>
          </a:ln>
          <a:effectLst/>
        </p:spPr>
        <p:txBody>
          <a:bodyPr wrap="none">
            <a:spAutoFit/>
          </a:bodyPr>
          <a:lstStyle/>
          <a:p>
            <a:r>
              <a:rPr lang="en-US" sz="1400"/>
              <a:t>carbon</a:t>
            </a:r>
          </a:p>
        </p:txBody>
      </p:sp>
      <p:sp>
        <p:nvSpPr>
          <p:cNvPr id="138271" name="Line 31"/>
          <p:cNvSpPr>
            <a:spLocks noChangeShapeType="1"/>
          </p:cNvSpPr>
          <p:nvPr/>
        </p:nvSpPr>
        <p:spPr bwMode="auto">
          <a:xfrm>
            <a:off x="6194425" y="3551238"/>
            <a:ext cx="485775" cy="14287"/>
          </a:xfrm>
          <a:prstGeom prst="line">
            <a:avLst/>
          </a:prstGeom>
          <a:noFill/>
          <a:ln w="9525">
            <a:solidFill>
              <a:srgbClr val="FFFF00"/>
            </a:solidFill>
            <a:round/>
            <a:headEnd/>
            <a:tailEnd type="triangle" w="med" len="med"/>
          </a:ln>
          <a:effectLst/>
        </p:spPr>
        <p:txBody>
          <a:bodyPr/>
          <a:lstStyle/>
          <a:p>
            <a:endParaRPr lang="en-US"/>
          </a:p>
        </p:txBody>
      </p:sp>
      <p:sp>
        <p:nvSpPr>
          <p:cNvPr id="138272" name="Text Box 32"/>
          <p:cNvSpPr txBox="1">
            <a:spLocks noChangeArrowheads="1"/>
          </p:cNvSpPr>
          <p:nvPr/>
        </p:nvSpPr>
        <p:spPr bwMode="auto">
          <a:xfrm>
            <a:off x="7545388" y="2455863"/>
            <a:ext cx="1336675" cy="822325"/>
          </a:xfrm>
          <a:prstGeom prst="rect">
            <a:avLst/>
          </a:prstGeom>
          <a:noFill/>
          <a:ln w="9525">
            <a:noFill/>
            <a:miter lim="800000"/>
            <a:headEnd/>
            <a:tailEnd/>
          </a:ln>
          <a:effectLst/>
        </p:spPr>
        <p:txBody>
          <a:bodyPr wrap="none">
            <a:spAutoFit/>
          </a:bodyPr>
          <a:lstStyle/>
          <a:p>
            <a:r>
              <a:rPr lang="en-US" sz="2400">
                <a:solidFill>
                  <a:srgbClr val="FFFF00"/>
                </a:solidFill>
              </a:rPr>
              <a:t>Organic </a:t>
            </a:r>
          </a:p>
          <a:p>
            <a:r>
              <a:rPr lang="en-US" sz="2400">
                <a:solidFill>
                  <a:srgbClr val="FFFF00"/>
                </a:solidFill>
              </a:rPr>
              <a:t>solvents</a:t>
            </a:r>
          </a:p>
        </p:txBody>
      </p:sp>
      <p:sp>
        <p:nvSpPr>
          <p:cNvPr id="138273" name="Line 33"/>
          <p:cNvSpPr>
            <a:spLocks noChangeShapeType="1"/>
          </p:cNvSpPr>
          <p:nvPr/>
        </p:nvSpPr>
        <p:spPr bwMode="auto">
          <a:xfrm flipH="1" flipV="1">
            <a:off x="7458075" y="1487488"/>
            <a:ext cx="304800" cy="862012"/>
          </a:xfrm>
          <a:prstGeom prst="line">
            <a:avLst/>
          </a:prstGeom>
          <a:noFill/>
          <a:ln w="9525">
            <a:solidFill>
              <a:schemeClr val="tx1"/>
            </a:solidFill>
            <a:round/>
            <a:headEnd/>
            <a:tailEnd type="triangle" w="med" len="med"/>
          </a:ln>
          <a:effectLst/>
        </p:spPr>
        <p:txBody>
          <a:bodyPr/>
          <a:lstStyle/>
          <a:p>
            <a:endParaRPr lang="en-US"/>
          </a:p>
        </p:txBody>
      </p:sp>
      <p:sp>
        <p:nvSpPr>
          <p:cNvPr id="138274" name="Line 34"/>
          <p:cNvSpPr>
            <a:spLocks noChangeShapeType="1"/>
          </p:cNvSpPr>
          <p:nvPr/>
        </p:nvSpPr>
        <p:spPr bwMode="auto">
          <a:xfrm flipH="1">
            <a:off x="7494588" y="3298825"/>
            <a:ext cx="412750" cy="896938"/>
          </a:xfrm>
          <a:prstGeom prst="line">
            <a:avLst/>
          </a:prstGeom>
          <a:noFill/>
          <a:ln w="9525">
            <a:solidFill>
              <a:schemeClr val="tx1"/>
            </a:solidFill>
            <a:round/>
            <a:headEnd/>
            <a:tailEnd type="triangle" w="med" len="med"/>
          </a:ln>
          <a:effectLst/>
        </p:spPr>
        <p:txBody>
          <a:bodyPr/>
          <a:lstStyle/>
          <a:p>
            <a:endParaRPr lang="en-US"/>
          </a:p>
        </p:txBody>
      </p:sp>
      <p:sp>
        <p:nvSpPr>
          <p:cNvPr id="138275" name="Text Box 35"/>
          <p:cNvSpPr txBox="1">
            <a:spLocks noChangeArrowheads="1"/>
          </p:cNvSpPr>
          <p:nvPr/>
        </p:nvSpPr>
        <p:spPr bwMode="auto">
          <a:xfrm>
            <a:off x="1593850" y="1235075"/>
            <a:ext cx="303213" cy="701675"/>
          </a:xfrm>
          <a:prstGeom prst="rect">
            <a:avLst/>
          </a:prstGeom>
          <a:noFill/>
          <a:ln w="9525">
            <a:noFill/>
            <a:miter lim="800000"/>
            <a:headEnd/>
            <a:tailEnd/>
          </a:ln>
          <a:effectLst/>
        </p:spPr>
        <p:txBody>
          <a:bodyPr>
            <a:spAutoFit/>
          </a:bodyPr>
          <a:lstStyle/>
          <a:p>
            <a:r>
              <a:rPr lang="en-US" sz="4000">
                <a:solidFill>
                  <a:srgbClr val="FF9900"/>
                </a:solidFill>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Text Box 4"/>
          <p:cNvSpPr txBox="1">
            <a:spLocks noChangeArrowheads="1"/>
          </p:cNvSpPr>
          <p:nvPr/>
        </p:nvSpPr>
        <p:spPr bwMode="auto">
          <a:xfrm>
            <a:off x="1036638" y="2239963"/>
            <a:ext cx="7080250" cy="457200"/>
          </a:xfrm>
          <a:prstGeom prst="rect">
            <a:avLst/>
          </a:prstGeom>
          <a:noFill/>
          <a:ln w="9525">
            <a:noFill/>
            <a:miter lim="800000"/>
            <a:headEnd/>
            <a:tailEnd/>
          </a:ln>
          <a:effectLst/>
        </p:spPr>
        <p:txBody>
          <a:bodyPr wrap="none">
            <a:spAutoFit/>
          </a:bodyPr>
          <a:lstStyle/>
          <a:p>
            <a:r>
              <a:rPr lang="en-US" sz="2400"/>
              <a:t>What is the most common solvent used every day?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76400" y="2514600"/>
            <a:ext cx="5638800" cy="750888"/>
            <a:chOff x="170" y="1920"/>
            <a:chExt cx="2784" cy="473"/>
          </a:xfrm>
        </p:grpSpPr>
        <p:sp>
          <p:nvSpPr>
            <p:cNvPr id="137219" name="Text Box 3"/>
            <p:cNvSpPr txBox="1">
              <a:spLocks noChangeArrowheads="1"/>
            </p:cNvSpPr>
            <p:nvPr/>
          </p:nvSpPr>
          <p:spPr bwMode="auto">
            <a:xfrm>
              <a:off x="170" y="1933"/>
              <a:ext cx="505" cy="404"/>
            </a:xfrm>
            <a:prstGeom prst="rect">
              <a:avLst/>
            </a:prstGeom>
            <a:noFill/>
            <a:ln w="9525">
              <a:noFill/>
              <a:miter lim="800000"/>
              <a:headEnd/>
              <a:tailEnd/>
            </a:ln>
            <a:effectLst/>
          </p:spPr>
          <p:txBody>
            <a:bodyPr wrap="none" lIns="91424" tIns="45712" rIns="91424" bIns="45712">
              <a:spAutoFit/>
            </a:bodyPr>
            <a:lstStyle/>
            <a:p>
              <a:pPr defTabSz="915988" eaLnBrk="1" hangingPunct="1"/>
              <a:r>
                <a:rPr lang="en-US" sz="3600" baseline="30000">
                  <a:solidFill>
                    <a:srgbClr val="FFFF00"/>
                  </a:solidFill>
                  <a:latin typeface="Times New Roman" pitchFamily="18" charset="0"/>
                </a:rPr>
                <a:t>-</a:t>
              </a:r>
              <a:r>
                <a:rPr lang="en-US" sz="3600">
                  <a:solidFill>
                    <a:srgbClr val="FFFF00"/>
                  </a:solidFill>
                  <a:latin typeface="Times New Roman" pitchFamily="18" charset="0"/>
                </a:rPr>
                <a:t>SO</a:t>
              </a:r>
              <a:r>
                <a:rPr lang="en-US" sz="3600" baseline="-25000">
                  <a:solidFill>
                    <a:srgbClr val="FFFF00"/>
                  </a:solidFill>
                  <a:latin typeface="Times New Roman" pitchFamily="18" charset="0"/>
                </a:rPr>
                <a:t>4</a:t>
              </a:r>
            </a:p>
          </p:txBody>
        </p:sp>
        <p:graphicFrame>
          <p:nvGraphicFramePr>
            <p:cNvPr id="137220" name="Object 4"/>
            <p:cNvGraphicFramePr>
              <a:graphicFrameLocks noChangeAspect="1"/>
            </p:cNvGraphicFramePr>
            <p:nvPr/>
          </p:nvGraphicFramePr>
          <p:xfrm>
            <a:off x="768" y="1920"/>
            <a:ext cx="2186" cy="473"/>
          </p:xfrm>
          <a:graphic>
            <a:graphicData uri="http://schemas.openxmlformats.org/presentationml/2006/ole">
              <p:oleObj spid="_x0000_s269316" name="Molecule" r:id="rId3" imgW="3048426" imgH="3048426" progId="WebLabViewerPro.Molecule">
                <p:embed/>
              </p:oleObj>
            </a:graphicData>
          </a:graphic>
        </p:graphicFrame>
      </p:grpSp>
      <p:sp>
        <p:nvSpPr>
          <p:cNvPr id="137221" name="Rectangle 5"/>
          <p:cNvSpPr>
            <a:spLocks noGrp="1" noChangeArrowheads="1"/>
          </p:cNvSpPr>
          <p:nvPr>
            <p:ph type="title" idx="4294967295"/>
          </p:nvPr>
        </p:nvSpPr>
        <p:spPr>
          <a:xfrm>
            <a:off x="1673225" y="347663"/>
            <a:ext cx="6904038" cy="549275"/>
          </a:xfrm>
        </p:spPr>
        <p:txBody>
          <a:bodyPr/>
          <a:lstStyle/>
          <a:p>
            <a:r>
              <a:rPr lang="en-US" sz="3200" u="sng">
                <a:solidFill>
                  <a:schemeClr val="tx1"/>
                </a:solidFill>
                <a:latin typeface="Arial" charset="0"/>
              </a:rPr>
              <a:t>Detergents</a:t>
            </a:r>
          </a:p>
        </p:txBody>
      </p:sp>
      <p:sp>
        <p:nvSpPr>
          <p:cNvPr id="137222" name="Line 6"/>
          <p:cNvSpPr>
            <a:spLocks noChangeShapeType="1"/>
          </p:cNvSpPr>
          <p:nvPr/>
        </p:nvSpPr>
        <p:spPr bwMode="auto">
          <a:xfrm>
            <a:off x="2667000" y="2819400"/>
            <a:ext cx="304800" cy="0"/>
          </a:xfrm>
          <a:prstGeom prst="line">
            <a:avLst/>
          </a:prstGeom>
          <a:noFill/>
          <a:ln w="12700">
            <a:solidFill>
              <a:schemeClr val="tx1"/>
            </a:solidFill>
            <a:round/>
            <a:headEnd/>
            <a:tailEnd/>
          </a:ln>
          <a:effectLst/>
        </p:spPr>
        <p:txBody>
          <a:bodyPr wrap="none">
            <a:spAutoFit/>
          </a:bodyPr>
          <a:lstStyle/>
          <a:p>
            <a:endParaRPr lang="en-US"/>
          </a:p>
        </p:txBody>
      </p:sp>
      <p:sp>
        <p:nvSpPr>
          <p:cNvPr id="137223" name="Text Box 7"/>
          <p:cNvSpPr txBox="1">
            <a:spLocks noChangeArrowheads="1"/>
          </p:cNvSpPr>
          <p:nvPr/>
        </p:nvSpPr>
        <p:spPr bwMode="auto">
          <a:xfrm>
            <a:off x="4343400" y="2057400"/>
            <a:ext cx="1428750" cy="366713"/>
          </a:xfrm>
          <a:prstGeom prst="rect">
            <a:avLst/>
          </a:prstGeom>
          <a:noFill/>
          <a:ln w="12700">
            <a:noFill/>
            <a:miter lim="800000"/>
            <a:headEnd/>
            <a:tailEnd/>
          </a:ln>
          <a:effectLst/>
        </p:spPr>
        <p:txBody>
          <a:bodyPr wrap="none">
            <a:spAutoFit/>
          </a:bodyPr>
          <a:lstStyle/>
          <a:p>
            <a:r>
              <a:rPr lang="en-US">
                <a:solidFill>
                  <a:srgbClr val="FFFF00"/>
                </a:solidFill>
              </a:rPr>
              <a:t>hydrophobic</a:t>
            </a:r>
          </a:p>
        </p:txBody>
      </p:sp>
      <p:sp>
        <p:nvSpPr>
          <p:cNvPr id="137224" name="Text Box 8"/>
          <p:cNvSpPr txBox="1">
            <a:spLocks noChangeArrowheads="1"/>
          </p:cNvSpPr>
          <p:nvPr/>
        </p:nvSpPr>
        <p:spPr bwMode="auto">
          <a:xfrm>
            <a:off x="1738313" y="2133600"/>
            <a:ext cx="1276350" cy="366713"/>
          </a:xfrm>
          <a:prstGeom prst="rect">
            <a:avLst/>
          </a:prstGeom>
          <a:noFill/>
          <a:ln w="12700">
            <a:noFill/>
            <a:miter lim="800000"/>
            <a:headEnd/>
            <a:tailEnd/>
          </a:ln>
          <a:effectLst/>
        </p:spPr>
        <p:txBody>
          <a:bodyPr wrap="none">
            <a:spAutoFit/>
          </a:bodyPr>
          <a:lstStyle/>
          <a:p>
            <a:r>
              <a:rPr lang="en-US">
                <a:solidFill>
                  <a:srgbClr val="FFFF00"/>
                </a:solidFill>
              </a:rPr>
              <a:t>hydrophilic</a:t>
            </a:r>
          </a:p>
        </p:txBody>
      </p:sp>
      <p:grpSp>
        <p:nvGrpSpPr>
          <p:cNvPr id="3" name="Group 9"/>
          <p:cNvGrpSpPr>
            <a:grpSpLocks/>
          </p:cNvGrpSpPr>
          <p:nvPr/>
        </p:nvGrpSpPr>
        <p:grpSpPr bwMode="auto">
          <a:xfrm>
            <a:off x="1524000" y="1143000"/>
            <a:ext cx="6108700" cy="4486275"/>
            <a:chOff x="960" y="720"/>
            <a:chExt cx="3848" cy="2826"/>
          </a:xfrm>
        </p:grpSpPr>
        <p:grpSp>
          <p:nvGrpSpPr>
            <p:cNvPr id="4" name="Group 10"/>
            <p:cNvGrpSpPr>
              <a:grpSpLocks/>
            </p:cNvGrpSpPr>
            <p:nvPr/>
          </p:nvGrpSpPr>
          <p:grpSpPr bwMode="auto">
            <a:xfrm>
              <a:off x="1296" y="960"/>
              <a:ext cx="3120" cy="2352"/>
              <a:chOff x="2880" y="1152"/>
              <a:chExt cx="2448" cy="2288"/>
            </a:xfrm>
          </p:grpSpPr>
          <p:graphicFrame>
            <p:nvGraphicFramePr>
              <p:cNvPr id="137227" name="Object 11"/>
              <p:cNvGraphicFramePr>
                <a:graphicFrameLocks noChangeAspect="1"/>
              </p:cNvGraphicFramePr>
              <p:nvPr/>
            </p:nvGraphicFramePr>
            <p:xfrm>
              <a:off x="4080" y="2208"/>
              <a:ext cx="1248" cy="155"/>
            </p:xfrm>
            <a:graphic>
              <a:graphicData uri="http://schemas.openxmlformats.org/presentationml/2006/ole">
                <p:oleObj spid="_x0000_s269314" name="Molecule" r:id="rId4" imgW="3048426" imgH="3048426" progId="WebLabViewerPro.Molecule">
                  <p:embed/>
                </p:oleObj>
              </a:graphicData>
            </a:graphic>
          </p:graphicFrame>
          <p:grpSp>
            <p:nvGrpSpPr>
              <p:cNvPr id="5" name="Group 12"/>
              <p:cNvGrpSpPr>
                <a:grpSpLocks/>
              </p:cNvGrpSpPr>
              <p:nvPr/>
            </p:nvGrpSpPr>
            <p:grpSpPr bwMode="auto">
              <a:xfrm>
                <a:off x="2880" y="1152"/>
                <a:ext cx="2160" cy="2288"/>
                <a:chOff x="2880" y="640"/>
                <a:chExt cx="2544" cy="2800"/>
              </a:xfrm>
            </p:grpSpPr>
            <p:graphicFrame>
              <p:nvGraphicFramePr>
                <p:cNvPr id="137229" name="Object 13"/>
                <p:cNvGraphicFramePr>
                  <a:graphicFrameLocks noChangeAspect="1"/>
                </p:cNvGraphicFramePr>
                <p:nvPr/>
              </p:nvGraphicFramePr>
              <p:xfrm>
                <a:off x="2880" y="1894"/>
                <a:ext cx="1539" cy="191"/>
              </p:xfrm>
              <a:graphic>
                <a:graphicData uri="http://schemas.openxmlformats.org/presentationml/2006/ole">
                  <p:oleObj spid="_x0000_s269315" name="Molecule" r:id="rId5" imgW="3048426" imgH="3048426" progId="WebLabViewerPro.Molecule">
                    <p:embed/>
                  </p:oleObj>
                </a:graphicData>
              </a:graphic>
            </p:graphicFrame>
            <p:pic>
              <p:nvPicPr>
                <p:cNvPr id="137230" name="Picture 14" descr="Image90"/>
                <p:cNvPicPr>
                  <a:picLocks noChangeAspect="1" noChangeArrowheads="1"/>
                </p:cNvPicPr>
                <p:nvPr/>
              </p:nvPicPr>
              <p:blipFill>
                <a:blip r:embed="rId6" cstate="print">
                  <a:clrChange>
                    <a:clrFrom>
                      <a:srgbClr val="FFFEFF"/>
                    </a:clrFrom>
                    <a:clrTo>
                      <a:srgbClr val="FFFEFF">
                        <a:alpha val="0"/>
                      </a:srgbClr>
                    </a:clrTo>
                  </a:clrChange>
                </a:blip>
                <a:srcRect/>
                <a:stretch>
                  <a:fillRect/>
                </a:stretch>
              </p:blipFill>
              <p:spPr bwMode="auto">
                <a:xfrm>
                  <a:off x="4224" y="640"/>
                  <a:ext cx="180" cy="1472"/>
                </a:xfrm>
                <a:prstGeom prst="rect">
                  <a:avLst/>
                </a:prstGeom>
                <a:noFill/>
              </p:spPr>
            </p:pic>
            <p:pic>
              <p:nvPicPr>
                <p:cNvPr id="137231" name="Picture 15" descr="Image90"/>
                <p:cNvPicPr>
                  <a:picLocks noChangeAspect="1" noChangeArrowheads="1"/>
                </p:cNvPicPr>
                <p:nvPr/>
              </p:nvPicPr>
              <p:blipFill>
                <a:blip r:embed="rId6" cstate="print">
                  <a:clrChange>
                    <a:clrFrom>
                      <a:srgbClr val="FFFEFF"/>
                    </a:clrFrom>
                    <a:clrTo>
                      <a:srgbClr val="FFFEFF">
                        <a:alpha val="0"/>
                      </a:srgbClr>
                    </a:clrTo>
                  </a:clrChange>
                </a:blip>
                <a:srcRect/>
                <a:stretch>
                  <a:fillRect/>
                </a:stretch>
              </p:blipFill>
              <p:spPr bwMode="auto">
                <a:xfrm>
                  <a:off x="4224" y="1968"/>
                  <a:ext cx="180" cy="1472"/>
                </a:xfrm>
                <a:prstGeom prst="rect">
                  <a:avLst/>
                </a:prstGeom>
                <a:noFill/>
              </p:spPr>
            </p:pic>
            <p:pic>
              <p:nvPicPr>
                <p:cNvPr id="137232" name="Picture 16" descr="Image45L"/>
                <p:cNvPicPr>
                  <a:picLocks noChangeAspect="1" noChangeArrowheads="1"/>
                </p:cNvPicPr>
                <p:nvPr/>
              </p:nvPicPr>
              <p:blipFill>
                <a:blip r:embed="rId7" cstate="print">
                  <a:clrChange>
                    <a:clrFrom>
                      <a:srgbClr val="FFFFFF"/>
                    </a:clrFrom>
                    <a:clrTo>
                      <a:srgbClr val="FFFFFF">
                        <a:alpha val="0"/>
                      </a:srgbClr>
                    </a:clrTo>
                  </a:clrChange>
                </a:blip>
                <a:srcRect r="3999" b="3999"/>
                <a:stretch>
                  <a:fillRect/>
                </a:stretch>
              </p:blipFill>
              <p:spPr bwMode="auto">
                <a:xfrm>
                  <a:off x="4272" y="1968"/>
                  <a:ext cx="1152" cy="1152"/>
                </a:xfrm>
                <a:prstGeom prst="rect">
                  <a:avLst/>
                </a:prstGeom>
                <a:noFill/>
              </p:spPr>
            </p:pic>
            <p:pic>
              <p:nvPicPr>
                <p:cNvPr id="137233" name="Picture 17" descr="Image45L"/>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16" y="864"/>
                  <a:ext cx="1144" cy="1144"/>
                </a:xfrm>
                <a:prstGeom prst="rect">
                  <a:avLst/>
                </a:prstGeom>
                <a:noFill/>
              </p:spPr>
            </p:pic>
            <p:pic>
              <p:nvPicPr>
                <p:cNvPr id="137234" name="Picture 18" descr="Image45R"/>
                <p:cNvPicPr>
                  <a:picLocks noChangeAspect="1" noChangeArrowheads="1"/>
                </p:cNvPicPr>
                <p:nvPr/>
              </p:nvPicPr>
              <p:blipFill>
                <a:blip r:embed="rId8" cstate="print">
                  <a:clrChange>
                    <a:clrFrom>
                      <a:srgbClr val="FFFFFF"/>
                    </a:clrFrom>
                    <a:clrTo>
                      <a:srgbClr val="FFFFFF">
                        <a:alpha val="0"/>
                      </a:srgbClr>
                    </a:clrTo>
                  </a:clrChange>
                </a:blip>
                <a:srcRect l="26775" t="26942" r="26942" b="26775"/>
                <a:stretch>
                  <a:fillRect/>
                </a:stretch>
              </p:blipFill>
              <p:spPr bwMode="auto">
                <a:xfrm>
                  <a:off x="4320" y="960"/>
                  <a:ext cx="1056" cy="1056"/>
                </a:xfrm>
                <a:prstGeom prst="rect">
                  <a:avLst/>
                </a:prstGeom>
                <a:noFill/>
              </p:spPr>
            </p:pic>
            <p:pic>
              <p:nvPicPr>
                <p:cNvPr id="137235" name="Picture 19" descr="Image45R"/>
                <p:cNvPicPr>
                  <a:picLocks noChangeAspect="1" noChangeArrowheads="1"/>
                </p:cNvPicPr>
                <p:nvPr/>
              </p:nvPicPr>
              <p:blipFill>
                <a:blip r:embed="rId8" cstate="print">
                  <a:clrChange>
                    <a:clrFrom>
                      <a:srgbClr val="FFFFFF"/>
                    </a:clrFrom>
                    <a:clrTo>
                      <a:srgbClr val="FFFFFF">
                        <a:alpha val="0"/>
                      </a:srgbClr>
                    </a:clrTo>
                  </a:clrChange>
                </a:blip>
                <a:srcRect l="26775" t="24838" r="24838" b="26775"/>
                <a:stretch>
                  <a:fillRect/>
                </a:stretch>
              </p:blipFill>
              <p:spPr bwMode="auto">
                <a:xfrm>
                  <a:off x="3360" y="1920"/>
                  <a:ext cx="1008" cy="1008"/>
                </a:xfrm>
                <a:prstGeom prst="rect">
                  <a:avLst/>
                </a:prstGeom>
                <a:noFill/>
              </p:spPr>
            </p:pic>
          </p:grpSp>
        </p:grpSp>
        <p:sp>
          <p:nvSpPr>
            <p:cNvPr id="137236" name="Text Box 20"/>
            <p:cNvSpPr txBox="1">
              <a:spLocks noChangeArrowheads="1"/>
            </p:cNvSpPr>
            <p:nvPr/>
          </p:nvSpPr>
          <p:spPr bwMode="auto">
            <a:xfrm>
              <a:off x="2640" y="3296"/>
              <a:ext cx="440" cy="250"/>
            </a:xfrm>
            <a:prstGeom prst="rect">
              <a:avLst/>
            </a:prstGeom>
            <a:noFill/>
            <a:ln w="12700">
              <a:noFill/>
              <a:miter lim="800000"/>
              <a:headEnd/>
              <a:tailEnd/>
            </a:ln>
            <a:effectLst/>
          </p:spPr>
          <p:txBody>
            <a:bodyPr wrap="none">
              <a:spAutoFit/>
            </a:bodyPr>
            <a:lstStyle/>
            <a:p>
              <a:r>
                <a:rPr lang="en-US" sz="2000" b="1">
                  <a:solidFill>
                    <a:srgbClr val="FFFF00"/>
                  </a:solidFill>
                </a:rPr>
                <a:t>SO</a:t>
              </a:r>
              <a:r>
                <a:rPr lang="en-US" sz="2000" b="1" baseline="-25000">
                  <a:solidFill>
                    <a:srgbClr val="FFFF00"/>
                  </a:solidFill>
                </a:rPr>
                <a:t>4</a:t>
              </a:r>
              <a:r>
                <a:rPr lang="en-US" sz="2000" b="1" baseline="30000">
                  <a:solidFill>
                    <a:srgbClr val="FFFF00"/>
                  </a:solidFill>
                </a:rPr>
                <a:t>-</a:t>
              </a:r>
            </a:p>
          </p:txBody>
        </p:sp>
        <p:sp>
          <p:nvSpPr>
            <p:cNvPr id="137237" name="Text Box 21"/>
            <p:cNvSpPr txBox="1">
              <a:spLocks noChangeArrowheads="1"/>
            </p:cNvSpPr>
            <p:nvPr/>
          </p:nvSpPr>
          <p:spPr bwMode="auto">
            <a:xfrm>
              <a:off x="3888" y="3024"/>
              <a:ext cx="440" cy="250"/>
            </a:xfrm>
            <a:prstGeom prst="rect">
              <a:avLst/>
            </a:prstGeom>
            <a:noFill/>
            <a:ln w="12700">
              <a:noFill/>
              <a:miter lim="800000"/>
              <a:headEnd/>
              <a:tailEnd/>
            </a:ln>
            <a:effectLst/>
          </p:spPr>
          <p:txBody>
            <a:bodyPr wrap="none">
              <a:spAutoFit/>
            </a:bodyPr>
            <a:lstStyle/>
            <a:p>
              <a:r>
                <a:rPr lang="en-US" sz="2000" b="1">
                  <a:solidFill>
                    <a:srgbClr val="FFFF00"/>
                  </a:solidFill>
                </a:rPr>
                <a:t>SO</a:t>
              </a:r>
              <a:r>
                <a:rPr lang="en-US" sz="2000" b="1" baseline="-25000">
                  <a:solidFill>
                    <a:srgbClr val="FFFF00"/>
                  </a:solidFill>
                </a:rPr>
                <a:t>4</a:t>
              </a:r>
              <a:r>
                <a:rPr lang="en-US" sz="2000" b="1" baseline="30000">
                  <a:solidFill>
                    <a:srgbClr val="FFFF00"/>
                  </a:solidFill>
                </a:rPr>
                <a:t>-</a:t>
              </a:r>
            </a:p>
          </p:txBody>
        </p:sp>
        <p:sp>
          <p:nvSpPr>
            <p:cNvPr id="137238" name="Text Box 22"/>
            <p:cNvSpPr txBox="1">
              <a:spLocks noChangeArrowheads="1"/>
            </p:cNvSpPr>
            <p:nvPr/>
          </p:nvSpPr>
          <p:spPr bwMode="auto">
            <a:xfrm>
              <a:off x="4368" y="2016"/>
              <a:ext cx="440" cy="250"/>
            </a:xfrm>
            <a:prstGeom prst="rect">
              <a:avLst/>
            </a:prstGeom>
            <a:noFill/>
            <a:ln w="12700">
              <a:noFill/>
              <a:miter lim="800000"/>
              <a:headEnd/>
              <a:tailEnd/>
            </a:ln>
            <a:effectLst/>
          </p:spPr>
          <p:txBody>
            <a:bodyPr wrap="none">
              <a:spAutoFit/>
            </a:bodyPr>
            <a:lstStyle/>
            <a:p>
              <a:r>
                <a:rPr lang="en-US" sz="2000" b="1">
                  <a:solidFill>
                    <a:srgbClr val="FFFF00"/>
                  </a:solidFill>
                </a:rPr>
                <a:t>SO</a:t>
              </a:r>
              <a:r>
                <a:rPr lang="en-US" sz="2000" b="1" baseline="-25000">
                  <a:solidFill>
                    <a:srgbClr val="FFFF00"/>
                  </a:solidFill>
                </a:rPr>
                <a:t>4</a:t>
              </a:r>
              <a:r>
                <a:rPr lang="en-US" sz="2000" b="1" baseline="30000">
                  <a:solidFill>
                    <a:srgbClr val="FFFF00"/>
                  </a:solidFill>
                </a:rPr>
                <a:t>-</a:t>
              </a:r>
            </a:p>
          </p:txBody>
        </p:sp>
        <p:sp>
          <p:nvSpPr>
            <p:cNvPr id="137239" name="Text Box 23"/>
            <p:cNvSpPr txBox="1">
              <a:spLocks noChangeArrowheads="1"/>
            </p:cNvSpPr>
            <p:nvPr/>
          </p:nvSpPr>
          <p:spPr bwMode="auto">
            <a:xfrm>
              <a:off x="3840" y="1008"/>
              <a:ext cx="440" cy="250"/>
            </a:xfrm>
            <a:prstGeom prst="rect">
              <a:avLst/>
            </a:prstGeom>
            <a:noFill/>
            <a:ln w="12700">
              <a:noFill/>
              <a:miter lim="800000"/>
              <a:headEnd/>
              <a:tailEnd/>
            </a:ln>
            <a:effectLst/>
          </p:spPr>
          <p:txBody>
            <a:bodyPr wrap="none">
              <a:spAutoFit/>
            </a:bodyPr>
            <a:lstStyle/>
            <a:p>
              <a:r>
                <a:rPr lang="en-US" sz="2000" b="1">
                  <a:solidFill>
                    <a:srgbClr val="FFFF00"/>
                  </a:solidFill>
                </a:rPr>
                <a:t>SO</a:t>
              </a:r>
              <a:r>
                <a:rPr lang="en-US" sz="2000" b="1" baseline="-25000">
                  <a:solidFill>
                    <a:srgbClr val="FFFF00"/>
                  </a:solidFill>
                </a:rPr>
                <a:t>4</a:t>
              </a:r>
              <a:r>
                <a:rPr lang="en-US" sz="2000" b="1" baseline="30000">
                  <a:solidFill>
                    <a:srgbClr val="FFFF00"/>
                  </a:solidFill>
                </a:rPr>
                <a:t>-</a:t>
              </a:r>
            </a:p>
          </p:txBody>
        </p:sp>
        <p:sp>
          <p:nvSpPr>
            <p:cNvPr id="137240" name="Text Box 24"/>
            <p:cNvSpPr txBox="1">
              <a:spLocks noChangeArrowheads="1"/>
            </p:cNvSpPr>
            <p:nvPr/>
          </p:nvSpPr>
          <p:spPr bwMode="auto">
            <a:xfrm>
              <a:off x="2640" y="720"/>
              <a:ext cx="440" cy="250"/>
            </a:xfrm>
            <a:prstGeom prst="rect">
              <a:avLst/>
            </a:prstGeom>
            <a:noFill/>
            <a:ln w="12700">
              <a:noFill/>
              <a:miter lim="800000"/>
              <a:headEnd/>
              <a:tailEnd/>
            </a:ln>
            <a:effectLst/>
          </p:spPr>
          <p:txBody>
            <a:bodyPr wrap="none">
              <a:spAutoFit/>
            </a:bodyPr>
            <a:lstStyle/>
            <a:p>
              <a:r>
                <a:rPr lang="en-US" sz="2000" b="1">
                  <a:solidFill>
                    <a:srgbClr val="FFFF00"/>
                  </a:solidFill>
                </a:rPr>
                <a:t>SO</a:t>
              </a:r>
              <a:r>
                <a:rPr lang="en-US" sz="2000" b="1" baseline="-25000">
                  <a:solidFill>
                    <a:srgbClr val="FFFF00"/>
                  </a:solidFill>
                </a:rPr>
                <a:t>4</a:t>
              </a:r>
              <a:r>
                <a:rPr lang="en-US" sz="2000" b="1" baseline="30000">
                  <a:solidFill>
                    <a:srgbClr val="FFFF00"/>
                  </a:solidFill>
                </a:rPr>
                <a:t>-</a:t>
              </a:r>
            </a:p>
          </p:txBody>
        </p:sp>
        <p:sp>
          <p:nvSpPr>
            <p:cNvPr id="137241" name="Text Box 25"/>
            <p:cNvSpPr txBox="1">
              <a:spLocks noChangeArrowheads="1"/>
            </p:cNvSpPr>
            <p:nvPr/>
          </p:nvSpPr>
          <p:spPr bwMode="auto">
            <a:xfrm>
              <a:off x="1584" y="2784"/>
              <a:ext cx="440" cy="250"/>
            </a:xfrm>
            <a:prstGeom prst="rect">
              <a:avLst/>
            </a:prstGeom>
            <a:noFill/>
            <a:ln w="12700">
              <a:noFill/>
              <a:miter lim="800000"/>
              <a:headEnd/>
              <a:tailEnd/>
            </a:ln>
            <a:effectLst/>
          </p:spPr>
          <p:txBody>
            <a:bodyPr wrap="none">
              <a:spAutoFit/>
            </a:bodyPr>
            <a:lstStyle/>
            <a:p>
              <a:r>
                <a:rPr lang="en-US" sz="2000" b="1">
                  <a:solidFill>
                    <a:srgbClr val="FFFF00"/>
                  </a:solidFill>
                </a:rPr>
                <a:t>SO</a:t>
              </a:r>
              <a:r>
                <a:rPr lang="en-US" sz="2000" b="1" baseline="-25000">
                  <a:solidFill>
                    <a:srgbClr val="FFFF00"/>
                  </a:solidFill>
                </a:rPr>
                <a:t>4</a:t>
              </a:r>
              <a:r>
                <a:rPr lang="en-US" sz="2000" b="1" baseline="30000">
                  <a:solidFill>
                    <a:srgbClr val="FFFF00"/>
                  </a:solidFill>
                </a:rPr>
                <a:t>-</a:t>
              </a:r>
            </a:p>
          </p:txBody>
        </p:sp>
        <p:sp>
          <p:nvSpPr>
            <p:cNvPr id="137242" name="Text Box 26"/>
            <p:cNvSpPr txBox="1">
              <a:spLocks noChangeArrowheads="1"/>
            </p:cNvSpPr>
            <p:nvPr/>
          </p:nvSpPr>
          <p:spPr bwMode="auto">
            <a:xfrm>
              <a:off x="960" y="1968"/>
              <a:ext cx="440" cy="250"/>
            </a:xfrm>
            <a:prstGeom prst="rect">
              <a:avLst/>
            </a:prstGeom>
            <a:noFill/>
            <a:ln w="12700">
              <a:noFill/>
              <a:miter lim="800000"/>
              <a:headEnd/>
              <a:tailEnd/>
            </a:ln>
            <a:effectLst/>
          </p:spPr>
          <p:txBody>
            <a:bodyPr wrap="none">
              <a:spAutoFit/>
            </a:bodyPr>
            <a:lstStyle/>
            <a:p>
              <a:r>
                <a:rPr lang="en-US" sz="2000" b="1">
                  <a:solidFill>
                    <a:srgbClr val="FFFF00"/>
                  </a:solidFill>
                </a:rPr>
                <a:t>SO</a:t>
              </a:r>
              <a:r>
                <a:rPr lang="en-US" sz="2000" b="1" baseline="-25000">
                  <a:solidFill>
                    <a:srgbClr val="FFFF00"/>
                  </a:solidFill>
                </a:rPr>
                <a:t>4</a:t>
              </a:r>
              <a:r>
                <a:rPr lang="en-US" sz="2000" b="1" baseline="30000">
                  <a:solidFill>
                    <a:srgbClr val="FFFF00"/>
                  </a:solidFill>
                </a:rPr>
                <a:t>-</a:t>
              </a:r>
            </a:p>
          </p:txBody>
        </p:sp>
        <p:sp>
          <p:nvSpPr>
            <p:cNvPr id="137243" name="Text Box 27"/>
            <p:cNvSpPr txBox="1">
              <a:spLocks noChangeArrowheads="1"/>
            </p:cNvSpPr>
            <p:nvPr/>
          </p:nvSpPr>
          <p:spPr bwMode="auto">
            <a:xfrm>
              <a:off x="1488" y="912"/>
              <a:ext cx="440" cy="250"/>
            </a:xfrm>
            <a:prstGeom prst="rect">
              <a:avLst/>
            </a:prstGeom>
            <a:noFill/>
            <a:ln w="12700">
              <a:noFill/>
              <a:miter lim="800000"/>
              <a:headEnd/>
              <a:tailEnd/>
            </a:ln>
            <a:effectLst/>
          </p:spPr>
          <p:txBody>
            <a:bodyPr wrap="none">
              <a:spAutoFit/>
            </a:bodyPr>
            <a:lstStyle/>
            <a:p>
              <a:r>
                <a:rPr lang="en-US" sz="2000" b="1">
                  <a:solidFill>
                    <a:srgbClr val="FFFF00"/>
                  </a:solidFill>
                </a:rPr>
                <a:t>SO</a:t>
              </a:r>
              <a:r>
                <a:rPr lang="en-US" sz="2000" b="1" baseline="-25000">
                  <a:solidFill>
                    <a:srgbClr val="FFFF00"/>
                  </a:solidFill>
                </a:rPr>
                <a:t>4</a:t>
              </a:r>
              <a:r>
                <a:rPr lang="en-US" sz="2000" b="1" baseline="30000">
                  <a:solidFill>
                    <a:srgbClr val="FFFF00"/>
                  </a:solidFill>
                </a:rPr>
                <a:t>-</a:t>
              </a:r>
            </a:p>
          </p:txBody>
        </p:sp>
      </p:grpSp>
      <p:pic>
        <p:nvPicPr>
          <p:cNvPr id="137244" name="Picture 28" descr="map2"/>
          <p:cNvPicPr>
            <a:picLocks noChangeAspect="1" noChangeArrowheads="1"/>
          </p:cNvPicPr>
          <p:nvPr/>
        </p:nvPicPr>
        <p:blipFill>
          <a:blip r:embed="rId9" cstate="print">
            <a:clrChange>
              <a:clrFrom>
                <a:srgbClr val="010101"/>
              </a:clrFrom>
              <a:clrTo>
                <a:srgbClr val="010101">
                  <a:alpha val="0"/>
                </a:srgbClr>
              </a:clrTo>
            </a:clrChange>
          </a:blip>
          <a:srcRect l="33595" t="11777" r="11908" b="42763"/>
          <a:stretch>
            <a:fillRect/>
          </a:stretch>
        </p:blipFill>
        <p:spPr bwMode="auto">
          <a:xfrm rot="10656588">
            <a:off x="328613" y="1409700"/>
            <a:ext cx="1514475" cy="1416050"/>
          </a:xfrm>
          <a:prstGeom prst="rect">
            <a:avLst/>
          </a:prstGeom>
          <a:noFill/>
        </p:spPr>
      </p:pic>
      <p:pic>
        <p:nvPicPr>
          <p:cNvPr id="137245" name="Picture 29" descr="micelle"/>
          <p:cNvPicPr>
            <a:picLocks noChangeAspect="1" noChangeArrowheads="1"/>
          </p:cNvPicPr>
          <p:nvPr/>
        </p:nvPicPr>
        <p:blipFill>
          <a:blip r:embed="rId10" cstate="print"/>
          <a:srcRect/>
          <a:stretch>
            <a:fillRect/>
          </a:stretch>
        </p:blipFill>
        <p:spPr bwMode="auto">
          <a:xfrm>
            <a:off x="1976438" y="1339850"/>
            <a:ext cx="4830762" cy="4010025"/>
          </a:xfrm>
          <a:prstGeom prst="rect">
            <a:avLst/>
          </a:prstGeom>
          <a:noFill/>
        </p:spPr>
      </p:pic>
      <p:sp>
        <p:nvSpPr>
          <p:cNvPr id="137246" name="Text Box 30"/>
          <p:cNvSpPr txBox="1">
            <a:spLocks noChangeArrowheads="1"/>
          </p:cNvSpPr>
          <p:nvPr/>
        </p:nvSpPr>
        <p:spPr bwMode="auto">
          <a:xfrm>
            <a:off x="3962400" y="5946775"/>
            <a:ext cx="4503738" cy="519113"/>
          </a:xfrm>
          <a:prstGeom prst="rect">
            <a:avLst/>
          </a:prstGeom>
          <a:noFill/>
          <a:ln w="9525">
            <a:noFill/>
            <a:miter lim="800000"/>
            <a:headEnd/>
            <a:tailEnd/>
          </a:ln>
          <a:effectLst/>
        </p:spPr>
        <p:txBody>
          <a:bodyPr wrap="none">
            <a:spAutoFit/>
          </a:bodyPr>
          <a:lstStyle/>
          <a:p>
            <a:r>
              <a:rPr lang="en-US" sz="2800">
                <a:solidFill>
                  <a:srgbClr val="FFFF00"/>
                </a:solidFill>
              </a:rPr>
              <a:t>High Carbon Concentration</a:t>
            </a:r>
          </a:p>
        </p:txBody>
      </p:sp>
      <p:sp>
        <p:nvSpPr>
          <p:cNvPr id="137247" name="Line 31"/>
          <p:cNvSpPr>
            <a:spLocks noChangeShapeType="1"/>
          </p:cNvSpPr>
          <p:nvPr/>
        </p:nvSpPr>
        <p:spPr bwMode="auto">
          <a:xfrm flipH="1" flipV="1">
            <a:off x="4446588" y="3657600"/>
            <a:ext cx="1393825" cy="2327275"/>
          </a:xfrm>
          <a:prstGeom prst="line">
            <a:avLst/>
          </a:prstGeom>
          <a:noFill/>
          <a:ln w="50800">
            <a:solidFill>
              <a:srgbClr val="FF6600"/>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7224"/>
                                        </p:tgtEl>
                                        <p:attrNameLst>
                                          <p:attrName>style.visibility</p:attrName>
                                        </p:attrNameLst>
                                      </p:cBhvr>
                                      <p:to>
                                        <p:strVal val="visible"/>
                                      </p:to>
                                    </p:set>
                                    <p:animEffect transition="in" filter="fade">
                                      <p:cBhvr>
                                        <p:cTn id="7" dur="2000"/>
                                        <p:tgtEl>
                                          <p:spTgt spid="137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223"/>
                                        </p:tgtEl>
                                        <p:attrNameLst>
                                          <p:attrName>style.visibility</p:attrName>
                                        </p:attrNameLst>
                                      </p:cBhvr>
                                      <p:to>
                                        <p:strVal val="visible"/>
                                      </p:to>
                                    </p:set>
                                    <p:animEffect transition="in" filter="fade">
                                      <p:cBhvr>
                                        <p:cTn id="12" dur="2000"/>
                                        <p:tgtEl>
                                          <p:spTgt spid="1372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244"/>
                                        </p:tgtEl>
                                        <p:attrNameLst>
                                          <p:attrName>style.visibility</p:attrName>
                                        </p:attrNameLst>
                                      </p:cBhvr>
                                      <p:to>
                                        <p:strVal val="visible"/>
                                      </p:to>
                                    </p:set>
                                    <p:animEffect transition="in" filter="fade">
                                      <p:cBhvr>
                                        <p:cTn id="17" dur="2000"/>
                                        <p:tgtEl>
                                          <p:spTgt spid="13724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10800000">
                                      <p:cBhvr>
                                        <p:cTn id="21" dur="2000" fill="hold"/>
                                        <p:tgtEl>
                                          <p:spTgt spid="137244"/>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2000"/>
                                        <p:tgtEl>
                                          <p:spTgt spid="137244"/>
                                        </p:tgtEl>
                                      </p:cBhvr>
                                    </p:animEffect>
                                    <p:set>
                                      <p:cBhvr>
                                        <p:cTn id="26" dur="1" fill="hold">
                                          <p:stCondLst>
                                            <p:cond delay="1999"/>
                                          </p:stCondLst>
                                        </p:cTn>
                                        <p:tgtEl>
                                          <p:spTgt spid="13724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2000"/>
                                        <p:tgtEl>
                                          <p:spTgt spid="2"/>
                                        </p:tgtEl>
                                      </p:cBhvr>
                                    </p:animEffect>
                                    <p:set>
                                      <p:cBhvr>
                                        <p:cTn id="31" dur="1" fill="hold">
                                          <p:stCondLst>
                                            <p:cond delay="1999"/>
                                          </p:stCondLst>
                                        </p:cTn>
                                        <p:tgtEl>
                                          <p:spTgt spid="2"/>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2000"/>
                                        <p:tgtEl>
                                          <p:spTgt spid="137222"/>
                                        </p:tgtEl>
                                      </p:cBhvr>
                                    </p:animEffect>
                                    <p:set>
                                      <p:cBhvr>
                                        <p:cTn id="34" dur="1" fill="hold">
                                          <p:stCondLst>
                                            <p:cond delay="1999"/>
                                          </p:stCondLst>
                                        </p:cTn>
                                        <p:tgtEl>
                                          <p:spTgt spid="137222"/>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2000"/>
                                        <p:tgtEl>
                                          <p:spTgt spid="137223"/>
                                        </p:tgtEl>
                                      </p:cBhvr>
                                    </p:animEffect>
                                    <p:set>
                                      <p:cBhvr>
                                        <p:cTn id="37" dur="1" fill="hold">
                                          <p:stCondLst>
                                            <p:cond delay="1999"/>
                                          </p:stCondLst>
                                        </p:cTn>
                                        <p:tgtEl>
                                          <p:spTgt spid="13722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000"/>
                                        <p:tgtEl>
                                          <p:spTgt spid="137224"/>
                                        </p:tgtEl>
                                      </p:cBhvr>
                                    </p:animEffect>
                                    <p:set>
                                      <p:cBhvr>
                                        <p:cTn id="40" dur="1" fill="hold">
                                          <p:stCondLst>
                                            <p:cond delay="1999"/>
                                          </p:stCondLst>
                                        </p:cTn>
                                        <p:tgtEl>
                                          <p:spTgt spid="137224"/>
                                        </p:tgtEl>
                                        <p:attrNameLst>
                                          <p:attrName>style.visibility</p:attrName>
                                        </p:attrNameLst>
                                      </p:cBhvr>
                                      <p:to>
                                        <p:strVal val="hidden"/>
                                      </p:to>
                                    </p:set>
                                  </p:childTnLst>
                                </p:cTn>
                              </p:par>
                              <p:par>
                                <p:cTn id="41" presetID="53"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2000" fill="hold"/>
                                        <p:tgtEl>
                                          <p:spTgt spid="3"/>
                                        </p:tgtEl>
                                        <p:attrNameLst>
                                          <p:attrName>ppt_w</p:attrName>
                                        </p:attrNameLst>
                                      </p:cBhvr>
                                      <p:tavLst>
                                        <p:tav tm="0">
                                          <p:val>
                                            <p:fltVal val="0"/>
                                          </p:val>
                                        </p:tav>
                                        <p:tav tm="100000">
                                          <p:val>
                                            <p:strVal val="#ppt_w"/>
                                          </p:val>
                                        </p:tav>
                                      </p:tavLst>
                                    </p:anim>
                                    <p:anim calcmode="lin" valueType="num">
                                      <p:cBhvr>
                                        <p:cTn id="44" dur="2000" fill="hold"/>
                                        <p:tgtEl>
                                          <p:spTgt spid="3"/>
                                        </p:tgtEl>
                                        <p:attrNameLst>
                                          <p:attrName>ppt_h</p:attrName>
                                        </p:attrNameLst>
                                      </p:cBhvr>
                                      <p:tavLst>
                                        <p:tav tm="0">
                                          <p:val>
                                            <p:fltVal val="0"/>
                                          </p:val>
                                        </p:tav>
                                        <p:tav tm="100000">
                                          <p:val>
                                            <p:strVal val="#ppt_h"/>
                                          </p:val>
                                        </p:tav>
                                      </p:tavLst>
                                    </p:anim>
                                    <p:animEffect transition="in" filter="fade">
                                      <p:cBhvr>
                                        <p:cTn id="45" dur="20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2000"/>
                                        <p:tgtEl>
                                          <p:spTgt spid="3"/>
                                        </p:tgtEl>
                                      </p:cBhvr>
                                    </p:animEffect>
                                    <p:set>
                                      <p:cBhvr>
                                        <p:cTn id="50" dur="1" fill="hold">
                                          <p:stCondLst>
                                            <p:cond delay="1999"/>
                                          </p:stCondLst>
                                        </p:cTn>
                                        <p:tgtEl>
                                          <p:spTgt spid="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37245"/>
                                        </p:tgtEl>
                                        <p:attrNameLst>
                                          <p:attrName>style.visibility</p:attrName>
                                        </p:attrNameLst>
                                      </p:cBhvr>
                                      <p:to>
                                        <p:strVal val="visible"/>
                                      </p:to>
                                    </p:set>
                                    <p:animEffect transition="in" filter="fade">
                                      <p:cBhvr>
                                        <p:cTn id="55" dur="2000"/>
                                        <p:tgtEl>
                                          <p:spTgt spid="137245"/>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137247"/>
                                        </p:tgtEl>
                                        <p:attrNameLst>
                                          <p:attrName>style.visibility</p:attrName>
                                        </p:attrNameLst>
                                      </p:cBhvr>
                                      <p:to>
                                        <p:strVal val="visible"/>
                                      </p:to>
                                    </p:set>
                                    <p:animEffect transition="in" filter="fade">
                                      <p:cBhvr>
                                        <p:cTn id="59" dur="2000"/>
                                        <p:tgtEl>
                                          <p:spTgt spid="13724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7246"/>
                                        </p:tgtEl>
                                        <p:attrNameLst>
                                          <p:attrName>style.visibility</p:attrName>
                                        </p:attrNameLst>
                                      </p:cBhvr>
                                      <p:to>
                                        <p:strVal val="visible"/>
                                      </p:to>
                                    </p:set>
                                    <p:animEffect transition="in" filter="fade">
                                      <p:cBhvr>
                                        <p:cTn id="62" dur="2000"/>
                                        <p:tgtEl>
                                          <p:spTgt spid="137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animBg="1"/>
      <p:bldP spid="137223" grpId="0"/>
      <p:bldP spid="137223" grpId="1"/>
      <p:bldP spid="137224" grpId="0"/>
      <p:bldP spid="137224" grpId="1"/>
      <p:bldP spid="137246" grpId="0"/>
      <p:bldP spid="13724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8" name="Picture 4" descr="micelle"/>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638175" y="1317625"/>
            <a:ext cx="4830763" cy="4010025"/>
          </a:xfrm>
          <a:prstGeom prst="rect">
            <a:avLst/>
          </a:prstGeom>
          <a:noFill/>
        </p:spPr>
      </p:pic>
      <p:pic>
        <p:nvPicPr>
          <p:cNvPr id="149510" name="Picture 6" descr="Oleocanth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65863" y="1570038"/>
            <a:ext cx="2054225" cy="2130425"/>
          </a:xfrm>
          <a:prstGeom prst="rect">
            <a:avLst/>
          </a:prstGeom>
          <a:noFill/>
        </p:spPr>
      </p:pic>
      <p:sp>
        <p:nvSpPr>
          <p:cNvPr id="149511" name="Text Box 7"/>
          <p:cNvSpPr txBox="1">
            <a:spLocks noChangeArrowheads="1"/>
          </p:cNvSpPr>
          <p:nvPr/>
        </p:nvSpPr>
        <p:spPr bwMode="auto">
          <a:xfrm>
            <a:off x="5951538" y="3962400"/>
            <a:ext cx="2746375" cy="822325"/>
          </a:xfrm>
          <a:prstGeom prst="rect">
            <a:avLst/>
          </a:prstGeom>
          <a:noFill/>
          <a:ln w="9525">
            <a:noFill/>
            <a:miter lim="800000"/>
            <a:headEnd/>
            <a:tailEnd/>
          </a:ln>
          <a:effectLst/>
        </p:spPr>
        <p:txBody>
          <a:bodyPr wrap="none">
            <a:spAutoFit/>
          </a:bodyPr>
          <a:lstStyle/>
          <a:p>
            <a:r>
              <a:rPr lang="en-US" sz="2400"/>
              <a:t>  Vegetable Oil</a:t>
            </a:r>
          </a:p>
          <a:p>
            <a:r>
              <a:rPr lang="en-US" sz="2400"/>
              <a:t>(insoluble in water)</a:t>
            </a:r>
          </a:p>
        </p:txBody>
      </p:sp>
      <p:sp>
        <p:nvSpPr>
          <p:cNvPr id="149512" name="Text Box 8"/>
          <p:cNvSpPr txBox="1">
            <a:spLocks noChangeArrowheads="1"/>
          </p:cNvSpPr>
          <p:nvPr/>
        </p:nvSpPr>
        <p:spPr bwMode="auto">
          <a:xfrm>
            <a:off x="2417763" y="455613"/>
            <a:ext cx="3544887" cy="579437"/>
          </a:xfrm>
          <a:prstGeom prst="rect">
            <a:avLst/>
          </a:prstGeom>
          <a:noFill/>
          <a:ln w="9525">
            <a:noFill/>
            <a:miter lim="800000"/>
            <a:headEnd/>
            <a:tailEnd/>
          </a:ln>
          <a:effectLst/>
        </p:spPr>
        <p:txBody>
          <a:bodyPr wrap="none">
            <a:spAutoFit/>
          </a:bodyPr>
          <a:lstStyle/>
          <a:p>
            <a:r>
              <a:rPr lang="en-US" sz="3200"/>
              <a:t>Detergent Micelles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5.55556E-7 2.37578E-6 L -0.46701 0.12017 " pathEditMode="relative" rAng="0" ptsTypes="AA">
                                      <p:cBhvr>
                                        <p:cTn id="6" dur="2000" fill="hold"/>
                                        <p:tgtEl>
                                          <p:spTgt spid="149510"/>
                                        </p:tgtEl>
                                        <p:attrNameLst>
                                          <p:attrName>ppt_x</p:attrName>
                                          <p:attrName>ppt_y</p:attrName>
                                        </p:attrNameLst>
                                      </p:cBhvr>
                                      <p:rCtr x="-234" y="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2"/>
          <p:cNvSpPr txBox="1">
            <a:spLocks noChangeArrowheads="1"/>
          </p:cNvSpPr>
          <p:nvPr/>
        </p:nvSpPr>
        <p:spPr bwMode="auto">
          <a:xfrm>
            <a:off x="1570038" y="1284288"/>
            <a:ext cx="5483225" cy="579437"/>
          </a:xfrm>
          <a:prstGeom prst="rect">
            <a:avLst/>
          </a:prstGeom>
          <a:noFill/>
          <a:ln w="9525">
            <a:noFill/>
            <a:miter lim="800000"/>
            <a:headEnd/>
            <a:tailEnd/>
          </a:ln>
        </p:spPr>
        <p:txBody>
          <a:bodyPr wrap="none">
            <a:spAutoFit/>
          </a:bodyPr>
          <a:lstStyle/>
          <a:p>
            <a:r>
              <a:rPr lang="en-US" sz="3200"/>
              <a:t>Mercury is naturally occurring</a:t>
            </a:r>
          </a:p>
        </p:txBody>
      </p:sp>
      <p:sp>
        <p:nvSpPr>
          <p:cNvPr id="262147" name="Text Box 3"/>
          <p:cNvSpPr txBox="1">
            <a:spLocks noChangeArrowheads="1"/>
          </p:cNvSpPr>
          <p:nvPr/>
        </p:nvSpPr>
        <p:spPr bwMode="auto">
          <a:xfrm>
            <a:off x="1397000" y="2619375"/>
            <a:ext cx="5930900" cy="946150"/>
          </a:xfrm>
          <a:prstGeom prst="rect">
            <a:avLst/>
          </a:prstGeom>
          <a:noFill/>
          <a:ln w="9525">
            <a:noFill/>
            <a:miter lim="800000"/>
            <a:headEnd/>
            <a:tailEnd/>
          </a:ln>
        </p:spPr>
        <p:txBody>
          <a:bodyPr wrap="none">
            <a:spAutoFit/>
          </a:bodyPr>
          <a:lstStyle/>
          <a:p>
            <a:pPr algn="ctr"/>
            <a:r>
              <a:rPr lang="en-US" sz="2800">
                <a:solidFill>
                  <a:srgbClr val="FFFF00"/>
                </a:solidFill>
              </a:rPr>
              <a:t>The number 1 anthropogenic source</a:t>
            </a:r>
          </a:p>
          <a:p>
            <a:pPr algn="ctr"/>
            <a:r>
              <a:rPr lang="en-US" sz="2800">
                <a:solidFill>
                  <a:srgbClr val="FFFF00"/>
                </a:solidFill>
              </a:rPr>
              <a:t>is the combustion of coal</a:t>
            </a:r>
          </a:p>
        </p:txBody>
      </p:sp>
      <p:sp>
        <p:nvSpPr>
          <p:cNvPr id="262148" name="Text Box 4"/>
          <p:cNvSpPr txBox="1">
            <a:spLocks noChangeArrowheads="1"/>
          </p:cNvSpPr>
          <p:nvPr/>
        </p:nvSpPr>
        <p:spPr bwMode="auto">
          <a:xfrm>
            <a:off x="293688" y="463550"/>
            <a:ext cx="8402637" cy="519113"/>
          </a:xfrm>
          <a:prstGeom prst="rect">
            <a:avLst/>
          </a:prstGeom>
          <a:noFill/>
          <a:ln w="9525">
            <a:noFill/>
            <a:miter lim="800000"/>
            <a:headEnd/>
            <a:tailEnd/>
          </a:ln>
        </p:spPr>
        <p:txBody>
          <a:bodyPr wrap="none">
            <a:spAutoFit/>
          </a:bodyPr>
          <a:lstStyle/>
          <a:p>
            <a:r>
              <a:rPr lang="en-US" sz="2800"/>
              <a:t>Enters water bodies principally from the atmosphere</a:t>
            </a:r>
          </a:p>
        </p:txBody>
      </p:sp>
      <p:sp>
        <p:nvSpPr>
          <p:cNvPr id="262149" name="Rectangle 5"/>
          <p:cNvSpPr>
            <a:spLocks noChangeArrowheads="1"/>
          </p:cNvSpPr>
          <p:nvPr/>
        </p:nvSpPr>
        <p:spPr bwMode="auto">
          <a:xfrm>
            <a:off x="1631950" y="1920875"/>
            <a:ext cx="5160963" cy="457200"/>
          </a:xfrm>
          <a:prstGeom prst="rect">
            <a:avLst/>
          </a:prstGeom>
          <a:noFill/>
          <a:ln w="9525">
            <a:noFill/>
            <a:miter lim="800000"/>
            <a:headEnd/>
            <a:tailEnd/>
          </a:ln>
        </p:spPr>
        <p:txBody>
          <a:bodyPr wrap="none">
            <a:spAutoFit/>
          </a:bodyPr>
          <a:lstStyle/>
          <a:p>
            <a:r>
              <a:rPr lang="en-US" b="1">
                <a:solidFill>
                  <a:srgbClr val="00FF00"/>
                </a:solidFill>
              </a:rPr>
              <a:t>(coal, volcanism, rock weathering)</a:t>
            </a:r>
          </a:p>
        </p:txBody>
      </p:sp>
      <p:pic>
        <p:nvPicPr>
          <p:cNvPr id="262150" name="Picture 8" descr="acpiex"/>
          <p:cNvPicPr>
            <a:picLocks noChangeAspect="1" noChangeArrowheads="1"/>
          </p:cNvPicPr>
          <p:nvPr/>
        </p:nvPicPr>
        <p:blipFill>
          <a:blip r:embed="rId3" cstate="print"/>
          <a:srcRect/>
          <a:stretch>
            <a:fillRect/>
          </a:stretch>
        </p:blipFill>
        <p:spPr bwMode="auto">
          <a:xfrm>
            <a:off x="2276475" y="4029075"/>
            <a:ext cx="3867150" cy="2076450"/>
          </a:xfrm>
          <a:prstGeom prst="rect">
            <a:avLst/>
          </a:prstGeom>
          <a:noFill/>
          <a:ln w="9525">
            <a:noFill/>
            <a:miter lim="800000"/>
            <a:headEnd/>
            <a:tailEnd/>
          </a:ln>
        </p:spPr>
      </p:pic>
      <p:pic>
        <p:nvPicPr>
          <p:cNvPr id="12295" name="Picture 7" descr="hg_deposition"/>
          <p:cNvPicPr>
            <a:picLocks noChangeAspect="1" noChangeArrowheads="1"/>
          </p:cNvPicPr>
          <p:nvPr/>
        </p:nvPicPr>
        <p:blipFill>
          <a:blip r:embed="rId4" cstate="print"/>
          <a:srcRect/>
          <a:stretch>
            <a:fillRect/>
          </a:stretch>
        </p:blipFill>
        <p:spPr bwMode="auto">
          <a:xfrm>
            <a:off x="1593850" y="614363"/>
            <a:ext cx="5622925" cy="5443537"/>
          </a:xfrm>
          <a:prstGeom prst="rect">
            <a:avLst/>
          </a:prstGeom>
          <a:noFill/>
          <a:ln w="9525">
            <a:noFill/>
            <a:miter lim="800000"/>
            <a:headEnd/>
            <a:tailEnd/>
          </a:ln>
        </p:spPr>
      </p:pic>
      <p:sp>
        <p:nvSpPr>
          <p:cNvPr id="262152" name="Rectangle 9"/>
          <p:cNvSpPr>
            <a:spLocks noChangeArrowheads="1"/>
          </p:cNvSpPr>
          <p:nvPr/>
        </p:nvSpPr>
        <p:spPr bwMode="auto">
          <a:xfrm>
            <a:off x="820738" y="6327775"/>
            <a:ext cx="7800975" cy="400050"/>
          </a:xfrm>
          <a:prstGeom prst="rect">
            <a:avLst/>
          </a:prstGeom>
          <a:noFill/>
          <a:ln w="9525">
            <a:noFill/>
            <a:miter lim="800000"/>
            <a:headEnd/>
            <a:tailEnd/>
          </a:ln>
        </p:spPr>
        <p:txBody>
          <a:bodyPr>
            <a:spAutoFit/>
          </a:bodyPr>
          <a:lstStyle/>
          <a:p>
            <a:r>
              <a:rPr lang="en-US" sz="2000">
                <a:solidFill>
                  <a:srgbClr val="FFFF00"/>
                </a:solidFill>
              </a:rPr>
              <a:t>48 tons of elemental mercury to the atmosphere each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fade">
                                      <p:cBhvr>
                                        <p:cTn id="7" dur="20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Text Box 4"/>
          <p:cNvSpPr txBox="1">
            <a:spLocks noChangeArrowheads="1"/>
          </p:cNvSpPr>
          <p:nvPr/>
        </p:nvSpPr>
        <p:spPr bwMode="auto">
          <a:xfrm>
            <a:off x="1862138" y="2198688"/>
            <a:ext cx="5686425" cy="519112"/>
          </a:xfrm>
          <a:prstGeom prst="rect">
            <a:avLst/>
          </a:prstGeom>
          <a:noFill/>
          <a:ln w="9525">
            <a:noFill/>
            <a:miter lim="800000"/>
            <a:headEnd/>
            <a:tailEnd/>
          </a:ln>
          <a:effectLst/>
        </p:spPr>
        <p:txBody>
          <a:bodyPr wrap="none">
            <a:spAutoFit/>
          </a:bodyPr>
          <a:lstStyle/>
          <a:p>
            <a:r>
              <a:rPr lang="en-US" sz="2800"/>
              <a:t>Synthetic Organics and Organisms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460375" y="2282825"/>
            <a:ext cx="7824788" cy="1373188"/>
          </a:xfrm>
          <a:prstGeom prst="rect">
            <a:avLst/>
          </a:prstGeom>
          <a:noFill/>
          <a:ln w="9525">
            <a:noFill/>
            <a:miter lim="800000"/>
            <a:headEnd/>
            <a:tailEnd/>
          </a:ln>
          <a:effectLst/>
        </p:spPr>
        <p:txBody>
          <a:bodyPr wrap="none">
            <a:spAutoFit/>
          </a:bodyPr>
          <a:lstStyle/>
          <a:p>
            <a:pPr algn="ctr"/>
            <a:r>
              <a:rPr lang="en-US" sz="2800">
                <a:solidFill>
                  <a:srgbClr val="FFFF00"/>
                </a:solidFill>
              </a:rPr>
              <a:t>Synthetic organic chemicals can be acutely toxic</a:t>
            </a:r>
          </a:p>
          <a:p>
            <a:pPr algn="ctr"/>
            <a:r>
              <a:rPr lang="en-US" sz="2800">
                <a:solidFill>
                  <a:srgbClr val="FFFF00"/>
                </a:solidFill>
              </a:rPr>
              <a:t>In high doses, but they also can bioaccumulate</a:t>
            </a:r>
          </a:p>
          <a:p>
            <a:pPr algn="ctr"/>
            <a:r>
              <a:rPr lang="en-US" sz="2800">
                <a:solidFill>
                  <a:srgbClr val="FFFF00"/>
                </a:solidFill>
              </a:rPr>
              <a:t>creating chronic toxicity at lower doses</a:t>
            </a:r>
          </a:p>
        </p:txBody>
      </p:sp>
      <p:sp>
        <p:nvSpPr>
          <p:cNvPr id="157699" name="Rectangle 3"/>
          <p:cNvSpPr>
            <a:spLocks noChangeArrowheads="1"/>
          </p:cNvSpPr>
          <p:nvPr/>
        </p:nvSpPr>
        <p:spPr bwMode="auto">
          <a:xfrm>
            <a:off x="3228975" y="788988"/>
            <a:ext cx="2211388" cy="1042987"/>
          </a:xfrm>
          <a:prstGeom prst="rect">
            <a:avLst/>
          </a:prstGeom>
          <a:solidFill>
            <a:srgbClr val="FFFF00"/>
          </a:solidFill>
          <a:ln w="9525">
            <a:solidFill>
              <a:schemeClr val="tx1"/>
            </a:solidFill>
            <a:miter lim="800000"/>
            <a:headEnd/>
            <a:tailEnd/>
          </a:ln>
          <a:effectLst/>
        </p:spPr>
        <p:txBody>
          <a:bodyPr wrap="none" anchor="ctr"/>
          <a:lstStyle/>
          <a:p>
            <a:endParaRPr lang="en-US"/>
          </a:p>
        </p:txBody>
      </p:sp>
      <p:pic>
        <p:nvPicPr>
          <p:cNvPr id="157700" name="Picture 4" descr="225px-TCDD_structure2"/>
          <p:cNvPicPr>
            <a:picLocks noChangeAspect="1" noChangeArrowheads="1"/>
          </p:cNvPicPr>
          <p:nvPr/>
        </p:nvPicPr>
        <p:blipFill>
          <a:blip r:embed="rId2" cstate="print"/>
          <a:srcRect/>
          <a:stretch>
            <a:fillRect/>
          </a:stretch>
        </p:blipFill>
        <p:spPr bwMode="auto">
          <a:xfrm>
            <a:off x="3270250" y="903288"/>
            <a:ext cx="2143125" cy="762000"/>
          </a:xfrm>
          <a:prstGeom prst="rect">
            <a:avLst/>
          </a:prstGeom>
          <a:noFill/>
        </p:spPr>
      </p:pic>
      <p:sp>
        <p:nvSpPr>
          <p:cNvPr id="157701" name="Text Box 5"/>
          <p:cNvSpPr txBox="1">
            <a:spLocks noChangeArrowheads="1"/>
          </p:cNvSpPr>
          <p:nvPr/>
        </p:nvSpPr>
        <p:spPr bwMode="auto">
          <a:xfrm>
            <a:off x="1065213" y="4264025"/>
            <a:ext cx="6464300" cy="946150"/>
          </a:xfrm>
          <a:prstGeom prst="rect">
            <a:avLst/>
          </a:prstGeom>
          <a:noFill/>
          <a:ln w="9525">
            <a:noFill/>
            <a:miter lim="800000"/>
            <a:headEnd/>
            <a:tailEnd/>
          </a:ln>
          <a:effectLst/>
        </p:spPr>
        <p:txBody>
          <a:bodyPr>
            <a:spAutoFit/>
          </a:bodyPr>
          <a:lstStyle/>
          <a:p>
            <a:pPr algn="ctr"/>
            <a:r>
              <a:rPr lang="en-US" sz="2800">
                <a:solidFill>
                  <a:srgbClr val="00FF00"/>
                </a:solidFill>
              </a:rPr>
              <a:t>Their ability to bioaccumulate </a:t>
            </a:r>
          </a:p>
          <a:p>
            <a:pPr algn="ctr"/>
            <a:r>
              <a:rPr lang="en-US" sz="2800">
                <a:solidFill>
                  <a:srgbClr val="00FF00"/>
                </a:solidFill>
              </a:rPr>
              <a:t>is related to their poor </a:t>
            </a:r>
            <a:r>
              <a:rPr lang="en-US" sz="2800">
                <a:solidFill>
                  <a:srgbClr val="FFFF00"/>
                </a:solidFill>
              </a:rPr>
              <a:t>water solubility.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1768475" y="5481638"/>
            <a:ext cx="5314950" cy="457200"/>
          </a:xfrm>
          <a:prstGeom prst="rect">
            <a:avLst/>
          </a:prstGeom>
          <a:noFill/>
          <a:ln w="9525">
            <a:noFill/>
            <a:miter lim="800000"/>
            <a:headEnd/>
            <a:tailEnd/>
          </a:ln>
          <a:effectLst/>
        </p:spPr>
        <p:txBody>
          <a:bodyPr>
            <a:spAutoFit/>
          </a:bodyPr>
          <a:lstStyle/>
          <a:p>
            <a:r>
              <a:rPr lang="en-US" sz="2400" b="1">
                <a:solidFill>
                  <a:srgbClr val="FFFF00"/>
                </a:solidFill>
              </a:rPr>
              <a:t>Principally Carbon and Hydrogen</a:t>
            </a:r>
          </a:p>
        </p:txBody>
      </p:sp>
      <p:sp>
        <p:nvSpPr>
          <p:cNvPr id="154627" name="Text Box 3"/>
          <p:cNvSpPr txBox="1">
            <a:spLocks noChangeArrowheads="1"/>
          </p:cNvSpPr>
          <p:nvPr/>
        </p:nvSpPr>
        <p:spPr bwMode="auto">
          <a:xfrm>
            <a:off x="1584325" y="242888"/>
            <a:ext cx="5665788" cy="579437"/>
          </a:xfrm>
          <a:prstGeom prst="rect">
            <a:avLst/>
          </a:prstGeom>
          <a:noFill/>
          <a:ln w="9525">
            <a:noFill/>
            <a:miter lim="800000"/>
            <a:headEnd/>
            <a:tailEnd/>
          </a:ln>
          <a:effectLst/>
        </p:spPr>
        <p:txBody>
          <a:bodyPr wrap="none">
            <a:spAutoFit/>
          </a:bodyPr>
          <a:lstStyle/>
          <a:p>
            <a:r>
              <a:rPr lang="en-US" sz="3200" u="sng"/>
              <a:t>Bioaccumulation in Organisms</a:t>
            </a:r>
          </a:p>
        </p:txBody>
      </p:sp>
      <p:pic>
        <p:nvPicPr>
          <p:cNvPr id="154628" name="Picture 4" descr="fat%2520structure"/>
          <p:cNvPicPr>
            <a:picLocks noChangeAspect="1" noChangeArrowheads="1"/>
          </p:cNvPicPr>
          <p:nvPr/>
        </p:nvPicPr>
        <p:blipFill>
          <a:blip r:embed="rId2" cstate="print"/>
          <a:srcRect/>
          <a:stretch>
            <a:fillRect/>
          </a:stretch>
        </p:blipFill>
        <p:spPr bwMode="auto">
          <a:xfrm>
            <a:off x="1709738" y="1662113"/>
            <a:ext cx="5083175" cy="3443287"/>
          </a:xfrm>
          <a:prstGeom prst="rect">
            <a:avLst/>
          </a:prstGeom>
          <a:noFill/>
        </p:spPr>
      </p:pic>
      <p:sp>
        <p:nvSpPr>
          <p:cNvPr id="154631" name="Text Box 7"/>
          <p:cNvSpPr txBox="1">
            <a:spLocks noChangeArrowheads="1"/>
          </p:cNvSpPr>
          <p:nvPr/>
        </p:nvSpPr>
        <p:spPr bwMode="auto">
          <a:xfrm>
            <a:off x="2286000" y="1093788"/>
            <a:ext cx="3694113" cy="457200"/>
          </a:xfrm>
          <a:prstGeom prst="rect">
            <a:avLst/>
          </a:prstGeom>
          <a:noFill/>
          <a:ln w="9525">
            <a:noFill/>
            <a:miter lim="800000"/>
            <a:headEnd/>
            <a:tailEnd/>
          </a:ln>
          <a:effectLst/>
        </p:spPr>
        <p:txBody>
          <a:bodyPr wrap="none">
            <a:spAutoFit/>
          </a:bodyPr>
          <a:lstStyle/>
          <a:p>
            <a:r>
              <a:rPr lang="en-US" sz="2400">
                <a:solidFill>
                  <a:srgbClr val="FFFF00"/>
                </a:solidFill>
              </a:rPr>
              <a:t>Lipid Tissue in Organisms</a:t>
            </a:r>
          </a:p>
        </p:txBody>
      </p:sp>
      <p:pic>
        <p:nvPicPr>
          <p:cNvPr id="154633" name="Picture 9" descr="lipid"/>
          <p:cNvPicPr>
            <a:picLocks noChangeAspect="1" noChangeArrowheads="1"/>
          </p:cNvPicPr>
          <p:nvPr/>
        </p:nvPicPr>
        <p:blipFill>
          <a:blip r:embed="rId3" cstate="print"/>
          <a:srcRect/>
          <a:stretch>
            <a:fillRect/>
          </a:stretch>
        </p:blipFill>
        <p:spPr bwMode="auto">
          <a:xfrm>
            <a:off x="6569075" y="2554288"/>
            <a:ext cx="2024063" cy="1857375"/>
          </a:xfrm>
          <a:prstGeom prst="rect">
            <a:avLst/>
          </a:prstGeom>
          <a:noFill/>
        </p:spPr>
      </p:pic>
      <p:sp>
        <p:nvSpPr>
          <p:cNvPr id="154634" name="Text Box 10"/>
          <p:cNvSpPr txBox="1">
            <a:spLocks noChangeArrowheads="1"/>
          </p:cNvSpPr>
          <p:nvPr/>
        </p:nvSpPr>
        <p:spPr bwMode="auto">
          <a:xfrm>
            <a:off x="7134225" y="3232150"/>
            <a:ext cx="960438" cy="396875"/>
          </a:xfrm>
          <a:prstGeom prst="rect">
            <a:avLst/>
          </a:prstGeom>
          <a:noFill/>
          <a:ln w="9525">
            <a:noFill/>
            <a:miter lim="800000"/>
            <a:headEnd/>
            <a:tailEnd/>
          </a:ln>
          <a:effectLst/>
        </p:spPr>
        <p:txBody>
          <a:bodyPr wrap="none">
            <a:spAutoFit/>
          </a:bodyPr>
          <a:lstStyle/>
          <a:p>
            <a:r>
              <a:rPr lang="en-US" sz="2000"/>
              <a:t>carbon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Text Box 3"/>
          <p:cNvSpPr txBox="1">
            <a:spLocks noChangeArrowheads="1"/>
          </p:cNvSpPr>
          <p:nvPr/>
        </p:nvSpPr>
        <p:spPr bwMode="auto">
          <a:xfrm>
            <a:off x="1298575" y="474663"/>
            <a:ext cx="5665788" cy="579437"/>
          </a:xfrm>
          <a:prstGeom prst="rect">
            <a:avLst/>
          </a:prstGeom>
          <a:noFill/>
          <a:ln w="9525">
            <a:noFill/>
            <a:miter lim="800000"/>
            <a:headEnd/>
            <a:tailEnd/>
          </a:ln>
          <a:effectLst/>
        </p:spPr>
        <p:txBody>
          <a:bodyPr wrap="none">
            <a:spAutoFit/>
          </a:bodyPr>
          <a:lstStyle/>
          <a:p>
            <a:r>
              <a:rPr lang="en-US" sz="3200" u="sng"/>
              <a:t>Bioaccumulation in Organisms</a:t>
            </a:r>
          </a:p>
        </p:txBody>
      </p:sp>
      <p:sp>
        <p:nvSpPr>
          <p:cNvPr id="150536" name="Text Box 8"/>
          <p:cNvSpPr txBox="1">
            <a:spLocks noChangeArrowheads="1"/>
          </p:cNvSpPr>
          <p:nvPr/>
        </p:nvSpPr>
        <p:spPr bwMode="auto">
          <a:xfrm>
            <a:off x="741363" y="5448300"/>
            <a:ext cx="7594600" cy="457200"/>
          </a:xfrm>
          <a:prstGeom prst="rect">
            <a:avLst/>
          </a:prstGeom>
          <a:noFill/>
          <a:ln w="9525">
            <a:noFill/>
            <a:miter lim="800000"/>
            <a:headEnd/>
            <a:tailEnd/>
          </a:ln>
          <a:effectLst/>
        </p:spPr>
        <p:txBody>
          <a:bodyPr wrap="none">
            <a:spAutoFit/>
          </a:bodyPr>
          <a:lstStyle/>
          <a:p>
            <a:r>
              <a:rPr lang="en-US" sz="2400"/>
              <a:t>The chemical essentially dissolves into the lipid tissues</a:t>
            </a:r>
          </a:p>
        </p:txBody>
      </p:sp>
      <p:pic>
        <p:nvPicPr>
          <p:cNvPr id="150537" name="Picture 9" descr="lipid"/>
          <p:cNvPicPr>
            <a:picLocks noChangeAspect="1" noChangeArrowheads="1"/>
          </p:cNvPicPr>
          <p:nvPr/>
        </p:nvPicPr>
        <p:blipFill>
          <a:blip r:embed="rId2" cstate="print"/>
          <a:srcRect/>
          <a:stretch>
            <a:fillRect/>
          </a:stretch>
        </p:blipFill>
        <p:spPr bwMode="auto">
          <a:xfrm>
            <a:off x="4348163" y="1411288"/>
            <a:ext cx="3679825" cy="3376612"/>
          </a:xfrm>
          <a:prstGeom prst="rect">
            <a:avLst/>
          </a:prstGeom>
          <a:noFill/>
        </p:spPr>
      </p:pic>
      <p:sp>
        <p:nvSpPr>
          <p:cNvPr id="150538" name="Text Box 10"/>
          <p:cNvSpPr txBox="1">
            <a:spLocks noChangeArrowheads="1"/>
          </p:cNvSpPr>
          <p:nvPr/>
        </p:nvSpPr>
        <p:spPr bwMode="auto">
          <a:xfrm>
            <a:off x="7256463" y="2981325"/>
            <a:ext cx="960437" cy="396875"/>
          </a:xfrm>
          <a:prstGeom prst="rect">
            <a:avLst/>
          </a:prstGeom>
          <a:noFill/>
          <a:ln w="9525">
            <a:noFill/>
            <a:miter lim="800000"/>
            <a:headEnd/>
            <a:tailEnd/>
          </a:ln>
          <a:effectLst/>
        </p:spPr>
        <p:txBody>
          <a:bodyPr wrap="none">
            <a:spAutoFit/>
          </a:bodyPr>
          <a:lstStyle/>
          <a:p>
            <a:r>
              <a:rPr lang="en-US" sz="2000"/>
              <a:t>carbon</a:t>
            </a:r>
          </a:p>
        </p:txBody>
      </p:sp>
      <p:pic>
        <p:nvPicPr>
          <p:cNvPr id="150539" name="Picture 11" descr="dioxin"/>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158875" y="2616200"/>
            <a:ext cx="2165350" cy="1519238"/>
          </a:xfrm>
          <a:prstGeom prst="rect">
            <a:avLst/>
          </a:prstGeom>
          <a:noFill/>
        </p:spPr>
      </p:pic>
      <p:sp>
        <p:nvSpPr>
          <p:cNvPr id="150540" name="Text Box 12"/>
          <p:cNvSpPr txBox="1">
            <a:spLocks noChangeArrowheads="1"/>
          </p:cNvSpPr>
          <p:nvPr/>
        </p:nvSpPr>
        <p:spPr bwMode="auto">
          <a:xfrm>
            <a:off x="1601788" y="2268538"/>
            <a:ext cx="1033462" cy="457200"/>
          </a:xfrm>
          <a:prstGeom prst="rect">
            <a:avLst/>
          </a:prstGeom>
          <a:noFill/>
          <a:ln w="9525">
            <a:noFill/>
            <a:miter lim="800000"/>
            <a:headEnd/>
            <a:tailEnd/>
          </a:ln>
          <a:effectLst/>
        </p:spPr>
        <p:txBody>
          <a:bodyPr wrap="none">
            <a:spAutoFit/>
          </a:bodyPr>
          <a:lstStyle/>
          <a:p>
            <a:r>
              <a:rPr lang="en-US" sz="2400"/>
              <a:t>Dioxin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11111E-6 -3.4874E-6 L 0.43055 -0.01941 " pathEditMode="relative" rAng="0" ptsTypes="AA">
                                      <p:cBhvr>
                                        <p:cTn id="6" dur="2000" fill="hold"/>
                                        <p:tgtEl>
                                          <p:spTgt spid="150539"/>
                                        </p:tgtEl>
                                        <p:attrNameLst>
                                          <p:attrName>ppt_x</p:attrName>
                                          <p:attrName>ppt_y</p:attrName>
                                        </p:attrNameLst>
                                      </p:cBhvr>
                                      <p:rCtr x="215" y="-10"/>
                                    </p:animMotion>
                                  </p:childTnLst>
                                </p:cTn>
                              </p:par>
                              <p:par>
                                <p:cTn id="7" presetID="10" presetClass="exit" presetSubtype="0" fill="hold" grpId="0" nodeType="withEffect">
                                  <p:stCondLst>
                                    <p:cond delay="0"/>
                                  </p:stCondLst>
                                  <p:childTnLst>
                                    <p:animEffect transition="out" filter="fade">
                                      <p:cBhvr>
                                        <p:cTn id="8" dur="2000"/>
                                        <p:tgtEl>
                                          <p:spTgt spid="150540"/>
                                        </p:tgtEl>
                                      </p:cBhvr>
                                    </p:animEffect>
                                    <p:set>
                                      <p:cBhvr>
                                        <p:cTn id="9" dur="1" fill="hold">
                                          <p:stCondLst>
                                            <p:cond delay="1999"/>
                                          </p:stCondLst>
                                        </p:cTn>
                                        <p:tgtEl>
                                          <p:spTgt spid="150540"/>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150536"/>
                                        </p:tgtEl>
                                        <p:attrNameLst>
                                          <p:attrName>style.visibility</p:attrName>
                                        </p:attrNameLst>
                                      </p:cBhvr>
                                      <p:to>
                                        <p:strVal val="visible"/>
                                      </p:to>
                                    </p:set>
                                    <p:animEffect transition="in" filter="fade">
                                      <p:cBhvr>
                                        <p:cTn id="12" dur="2000"/>
                                        <p:tgtEl>
                                          <p:spTgt spid="150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6" grpId="0"/>
      <p:bldP spid="15054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203200" y="889000"/>
            <a:ext cx="8858250" cy="519113"/>
          </a:xfrm>
          <a:prstGeom prst="rect">
            <a:avLst/>
          </a:prstGeom>
          <a:noFill/>
          <a:ln w="9525">
            <a:noFill/>
            <a:miter lim="800000"/>
            <a:headEnd/>
            <a:tailEnd/>
          </a:ln>
          <a:effectLst/>
        </p:spPr>
        <p:txBody>
          <a:bodyPr wrap="none">
            <a:spAutoFit/>
          </a:bodyPr>
          <a:lstStyle/>
          <a:p>
            <a:r>
              <a:rPr lang="en-US" sz="2800"/>
              <a:t>Synthetic organic chemicals are poorly soluble in water</a:t>
            </a:r>
          </a:p>
        </p:txBody>
      </p:sp>
      <p:sp>
        <p:nvSpPr>
          <p:cNvPr id="70661" name="Text Box 5"/>
          <p:cNvSpPr txBox="1">
            <a:spLocks noChangeArrowheads="1"/>
          </p:cNvSpPr>
          <p:nvPr/>
        </p:nvSpPr>
        <p:spPr bwMode="auto">
          <a:xfrm>
            <a:off x="898525" y="1843088"/>
            <a:ext cx="7473950" cy="519112"/>
          </a:xfrm>
          <a:prstGeom prst="rect">
            <a:avLst/>
          </a:prstGeom>
          <a:noFill/>
          <a:ln w="9525">
            <a:noFill/>
            <a:miter lim="800000"/>
            <a:headEnd/>
            <a:tailEnd/>
          </a:ln>
          <a:effectLst/>
        </p:spPr>
        <p:txBody>
          <a:bodyPr wrap="none">
            <a:spAutoFit/>
          </a:bodyPr>
          <a:lstStyle/>
          <a:p>
            <a:r>
              <a:rPr lang="en-US" sz="2800">
                <a:solidFill>
                  <a:srgbClr val="FFFF00"/>
                </a:solidFill>
              </a:rPr>
              <a:t>They are </a:t>
            </a:r>
            <a:r>
              <a:rPr lang="en-US" sz="2800">
                <a:solidFill>
                  <a:srgbClr val="FF9900"/>
                </a:solidFill>
              </a:rPr>
              <a:t>soluble</a:t>
            </a:r>
            <a:r>
              <a:rPr lang="en-US" sz="2800">
                <a:solidFill>
                  <a:srgbClr val="FFFF00"/>
                </a:solidFill>
              </a:rPr>
              <a:t> in organic solvents and lipids</a:t>
            </a:r>
          </a:p>
        </p:txBody>
      </p:sp>
      <p:sp>
        <p:nvSpPr>
          <p:cNvPr id="70662" name="Text Box 6"/>
          <p:cNvSpPr txBox="1">
            <a:spLocks noChangeArrowheads="1"/>
          </p:cNvSpPr>
          <p:nvPr/>
        </p:nvSpPr>
        <p:spPr bwMode="auto">
          <a:xfrm>
            <a:off x="1857375" y="2859088"/>
            <a:ext cx="5295900" cy="519112"/>
          </a:xfrm>
          <a:prstGeom prst="rect">
            <a:avLst/>
          </a:prstGeom>
          <a:noFill/>
          <a:ln w="9525">
            <a:noFill/>
            <a:miter lim="800000"/>
            <a:headEnd/>
            <a:tailEnd/>
          </a:ln>
          <a:effectLst/>
        </p:spPr>
        <p:txBody>
          <a:bodyPr wrap="none">
            <a:spAutoFit/>
          </a:bodyPr>
          <a:lstStyle/>
          <a:p>
            <a:r>
              <a:rPr lang="en-US" sz="2800">
                <a:solidFill>
                  <a:srgbClr val="00FF00"/>
                </a:solidFill>
              </a:rPr>
              <a:t>Lipids are found in all organisms</a:t>
            </a:r>
          </a:p>
        </p:txBody>
      </p:sp>
      <p:sp>
        <p:nvSpPr>
          <p:cNvPr id="70663" name="Text Box 7"/>
          <p:cNvSpPr txBox="1">
            <a:spLocks noChangeArrowheads="1"/>
          </p:cNvSpPr>
          <p:nvPr/>
        </p:nvSpPr>
        <p:spPr bwMode="auto">
          <a:xfrm>
            <a:off x="354013" y="3854450"/>
            <a:ext cx="8421687" cy="1373188"/>
          </a:xfrm>
          <a:prstGeom prst="rect">
            <a:avLst/>
          </a:prstGeom>
          <a:noFill/>
          <a:ln w="9525">
            <a:noFill/>
            <a:miter lim="800000"/>
            <a:headEnd/>
            <a:tailEnd/>
          </a:ln>
          <a:effectLst/>
        </p:spPr>
        <p:txBody>
          <a:bodyPr wrap="none">
            <a:spAutoFit/>
          </a:bodyPr>
          <a:lstStyle/>
          <a:p>
            <a:pPr algn="ctr"/>
            <a:r>
              <a:rPr lang="en-US" sz="2800">
                <a:solidFill>
                  <a:srgbClr val="FFFF00"/>
                </a:solidFill>
              </a:rPr>
              <a:t>Despite low levels of organic chemicals in water due</a:t>
            </a:r>
          </a:p>
          <a:p>
            <a:pPr algn="ctr"/>
            <a:r>
              <a:rPr lang="en-US" sz="2800">
                <a:solidFill>
                  <a:srgbClr val="FFFF00"/>
                </a:solidFill>
              </a:rPr>
              <a:t>to their low water solubility, high amounts can</a:t>
            </a:r>
          </a:p>
          <a:p>
            <a:pPr algn="ctr"/>
            <a:r>
              <a:rPr lang="en-US" sz="2800">
                <a:solidFill>
                  <a:srgbClr val="FFFF00"/>
                </a:solidFill>
              </a:rPr>
              <a:t>accumulate in the tissues of living organisms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zooplankton"/>
          <p:cNvPicPr>
            <a:picLocks noChangeAspect="1" noChangeArrowheads="1"/>
          </p:cNvPicPr>
          <p:nvPr/>
        </p:nvPicPr>
        <p:blipFill>
          <a:blip r:embed="rId2" cstate="print"/>
          <a:srcRect/>
          <a:stretch>
            <a:fillRect/>
          </a:stretch>
        </p:blipFill>
        <p:spPr bwMode="auto">
          <a:xfrm>
            <a:off x="1885950" y="1905000"/>
            <a:ext cx="4911725" cy="3113088"/>
          </a:xfrm>
          <a:prstGeom prst="rect">
            <a:avLst/>
          </a:prstGeom>
          <a:noFill/>
        </p:spPr>
      </p:pic>
      <p:sp>
        <p:nvSpPr>
          <p:cNvPr id="71685" name="Rectangle 5"/>
          <p:cNvSpPr>
            <a:spLocks noChangeArrowheads="1"/>
          </p:cNvSpPr>
          <p:nvPr/>
        </p:nvSpPr>
        <p:spPr bwMode="auto">
          <a:xfrm>
            <a:off x="2703513" y="5881688"/>
            <a:ext cx="3235325" cy="457200"/>
          </a:xfrm>
          <a:prstGeom prst="rect">
            <a:avLst/>
          </a:prstGeom>
          <a:noFill/>
          <a:ln w="9525">
            <a:noFill/>
            <a:miter lim="800000"/>
            <a:headEnd/>
            <a:tailEnd/>
          </a:ln>
          <a:effectLst/>
        </p:spPr>
        <p:txBody>
          <a:bodyPr wrap="none">
            <a:spAutoFit/>
          </a:bodyPr>
          <a:lstStyle/>
          <a:p>
            <a:r>
              <a:rPr lang="en-US" sz="2400">
                <a:solidFill>
                  <a:srgbClr val="00FF00"/>
                </a:solidFill>
              </a:rPr>
              <a:t>Magnification of  800 x</a:t>
            </a:r>
          </a:p>
        </p:txBody>
      </p:sp>
      <p:sp>
        <p:nvSpPr>
          <p:cNvPr id="71686" name="Text Box 6"/>
          <p:cNvSpPr txBox="1">
            <a:spLocks noChangeArrowheads="1"/>
          </p:cNvSpPr>
          <p:nvPr/>
        </p:nvSpPr>
        <p:spPr bwMode="auto">
          <a:xfrm>
            <a:off x="2098675" y="1270000"/>
            <a:ext cx="4351338" cy="457200"/>
          </a:xfrm>
          <a:prstGeom prst="rect">
            <a:avLst/>
          </a:prstGeom>
          <a:noFill/>
          <a:ln w="9525">
            <a:noFill/>
            <a:miter lim="800000"/>
            <a:headEnd/>
            <a:tailEnd/>
          </a:ln>
          <a:effectLst/>
        </p:spPr>
        <p:txBody>
          <a:bodyPr wrap="none">
            <a:spAutoFit/>
          </a:bodyPr>
          <a:lstStyle/>
          <a:p>
            <a:r>
              <a:rPr lang="en-US" sz="2400">
                <a:solidFill>
                  <a:srgbClr val="00FF00"/>
                </a:solidFill>
              </a:rPr>
              <a:t>Water Concentration = 0.2</a:t>
            </a:r>
            <a:r>
              <a:rPr lang="el-GR" sz="2400">
                <a:solidFill>
                  <a:srgbClr val="00FF00"/>
                </a:solidFill>
                <a:cs typeface="Arial" charset="0"/>
              </a:rPr>
              <a:t>μ</a:t>
            </a:r>
            <a:r>
              <a:rPr lang="en-US" sz="2400">
                <a:solidFill>
                  <a:srgbClr val="00FF00"/>
                </a:solidFill>
                <a:cs typeface="Arial" charset="0"/>
              </a:rPr>
              <a:t>g/L</a:t>
            </a:r>
            <a:endParaRPr lang="el-GR" sz="2400">
              <a:solidFill>
                <a:srgbClr val="00FF00"/>
              </a:solidFill>
              <a:cs typeface="Arial" charset="0"/>
            </a:endParaRPr>
          </a:p>
        </p:txBody>
      </p:sp>
      <p:sp>
        <p:nvSpPr>
          <p:cNvPr id="71687" name="Text Box 7"/>
          <p:cNvSpPr txBox="1">
            <a:spLocks noChangeArrowheads="1"/>
          </p:cNvSpPr>
          <p:nvPr/>
        </p:nvSpPr>
        <p:spPr bwMode="auto">
          <a:xfrm>
            <a:off x="1731963" y="5265738"/>
            <a:ext cx="5319712" cy="457200"/>
          </a:xfrm>
          <a:prstGeom prst="rect">
            <a:avLst/>
          </a:prstGeom>
          <a:noFill/>
          <a:ln w="9525">
            <a:noFill/>
            <a:miter lim="800000"/>
            <a:headEnd/>
            <a:tailEnd/>
          </a:ln>
          <a:effectLst/>
        </p:spPr>
        <p:txBody>
          <a:bodyPr wrap="none">
            <a:spAutoFit/>
          </a:bodyPr>
          <a:lstStyle/>
          <a:p>
            <a:r>
              <a:rPr lang="en-US" sz="2400">
                <a:solidFill>
                  <a:srgbClr val="FFFF00"/>
                </a:solidFill>
              </a:rPr>
              <a:t>Zooplankton concentration = 160 </a:t>
            </a:r>
            <a:r>
              <a:rPr lang="el-GR" sz="2400">
                <a:solidFill>
                  <a:srgbClr val="FFFF00"/>
                </a:solidFill>
                <a:cs typeface="Arial" charset="0"/>
              </a:rPr>
              <a:t>μ</a:t>
            </a:r>
            <a:r>
              <a:rPr lang="en-US" sz="2400">
                <a:solidFill>
                  <a:srgbClr val="FFFF00"/>
                </a:solidFill>
                <a:cs typeface="Arial" charset="0"/>
              </a:rPr>
              <a:t>g/L</a:t>
            </a:r>
            <a:endParaRPr lang="el-GR" sz="2400">
              <a:solidFill>
                <a:srgbClr val="FFFF00"/>
              </a:solidFill>
              <a:cs typeface="Arial" charset="0"/>
            </a:endParaRPr>
          </a:p>
        </p:txBody>
      </p:sp>
      <p:sp>
        <p:nvSpPr>
          <p:cNvPr id="71688" name="Text Box 8"/>
          <p:cNvSpPr txBox="1">
            <a:spLocks noChangeArrowheads="1"/>
          </p:cNvSpPr>
          <p:nvPr/>
        </p:nvSpPr>
        <p:spPr bwMode="auto">
          <a:xfrm>
            <a:off x="2830513" y="520700"/>
            <a:ext cx="2897187" cy="519113"/>
          </a:xfrm>
          <a:prstGeom prst="rect">
            <a:avLst/>
          </a:prstGeom>
          <a:noFill/>
          <a:ln w="9525">
            <a:noFill/>
            <a:miter lim="800000"/>
            <a:headEnd/>
            <a:tailEnd/>
          </a:ln>
          <a:effectLst/>
        </p:spPr>
        <p:txBody>
          <a:bodyPr wrap="none">
            <a:spAutoFit/>
          </a:bodyPr>
          <a:lstStyle/>
          <a:p>
            <a:r>
              <a:rPr lang="en-US" sz="2800"/>
              <a:t>Bioaccumulation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5"/>
                                        </p:tgtEl>
                                        <p:attrNameLst>
                                          <p:attrName>style.visibility</p:attrName>
                                        </p:attrNameLst>
                                      </p:cBhvr>
                                      <p:to>
                                        <p:strVal val="visible"/>
                                      </p:to>
                                    </p:set>
                                    <p:animEffect transition="in" filter="fade">
                                      <p:cBhvr>
                                        <p:cTn id="7" dur="2000"/>
                                        <p:tgtEl>
                                          <p:spTgt spid="7168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1687"/>
                                        </p:tgtEl>
                                        <p:attrNameLst>
                                          <p:attrName>style.visibility</p:attrName>
                                        </p:attrNameLst>
                                      </p:cBhvr>
                                      <p:to>
                                        <p:strVal val="visible"/>
                                      </p:to>
                                    </p:set>
                                    <p:animEffect transition="in" filter="fade">
                                      <p:cBhvr>
                                        <p:cTn id="11" dur="2000"/>
                                        <p:tgtEl>
                                          <p:spTgt spid="71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p:bldP spid="7168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689225" y="320675"/>
            <a:ext cx="3297238" cy="579438"/>
          </a:xfrm>
          <a:prstGeom prst="rect">
            <a:avLst/>
          </a:prstGeom>
          <a:noFill/>
          <a:ln w="9525">
            <a:noFill/>
            <a:miter lim="800000"/>
            <a:headEnd/>
            <a:tailEnd/>
          </a:ln>
          <a:effectLst/>
        </p:spPr>
        <p:txBody>
          <a:bodyPr wrap="none">
            <a:spAutoFit/>
          </a:bodyPr>
          <a:lstStyle/>
          <a:p>
            <a:r>
              <a:rPr lang="en-US" sz="3200" u="sng"/>
              <a:t>Bio-Magnification</a:t>
            </a:r>
          </a:p>
        </p:txBody>
      </p:sp>
      <p:pic>
        <p:nvPicPr>
          <p:cNvPr id="36867" name="Picture 3" descr="zooplankton"/>
          <p:cNvPicPr>
            <a:picLocks noChangeAspect="1" noChangeArrowheads="1"/>
          </p:cNvPicPr>
          <p:nvPr/>
        </p:nvPicPr>
        <p:blipFill>
          <a:blip r:embed="rId3" cstate="print"/>
          <a:srcRect/>
          <a:stretch>
            <a:fillRect/>
          </a:stretch>
        </p:blipFill>
        <p:spPr bwMode="auto">
          <a:xfrm>
            <a:off x="454025" y="1193800"/>
            <a:ext cx="3276600" cy="2076450"/>
          </a:xfrm>
          <a:prstGeom prst="rect">
            <a:avLst/>
          </a:prstGeom>
          <a:noFill/>
        </p:spPr>
      </p:pic>
      <p:sp>
        <p:nvSpPr>
          <p:cNvPr id="36868" name="Rectangle 4"/>
          <p:cNvSpPr>
            <a:spLocks noChangeArrowheads="1"/>
          </p:cNvSpPr>
          <p:nvPr/>
        </p:nvSpPr>
        <p:spPr bwMode="auto">
          <a:xfrm>
            <a:off x="3860800" y="1370013"/>
            <a:ext cx="3682226" cy="830997"/>
          </a:xfrm>
          <a:prstGeom prst="rect">
            <a:avLst/>
          </a:prstGeom>
          <a:noFill/>
          <a:ln w="9525">
            <a:noFill/>
            <a:miter lim="800000"/>
            <a:headEnd/>
            <a:tailEnd/>
          </a:ln>
          <a:effectLst/>
        </p:spPr>
        <p:txBody>
          <a:bodyPr wrap="none">
            <a:spAutoFit/>
          </a:bodyPr>
          <a:lstStyle/>
          <a:p>
            <a:r>
              <a:rPr lang="en-US" dirty="0"/>
              <a:t>Water and phytoplankton </a:t>
            </a:r>
            <a:endParaRPr lang="en-US" dirty="0" smtClean="0"/>
          </a:p>
          <a:p>
            <a:r>
              <a:rPr lang="en-US" dirty="0" smtClean="0"/>
              <a:t> </a:t>
            </a:r>
            <a:r>
              <a:rPr lang="en-US" dirty="0"/>
              <a:t>to zooplankton: 800 x</a:t>
            </a:r>
          </a:p>
        </p:txBody>
      </p:sp>
      <p:grpSp>
        <p:nvGrpSpPr>
          <p:cNvPr id="2" name="Group 5"/>
          <p:cNvGrpSpPr>
            <a:grpSpLocks/>
          </p:cNvGrpSpPr>
          <p:nvPr/>
        </p:nvGrpSpPr>
        <p:grpSpPr bwMode="auto">
          <a:xfrm>
            <a:off x="319088" y="2568575"/>
            <a:ext cx="6369050" cy="2232025"/>
            <a:chOff x="201" y="1618"/>
            <a:chExt cx="4012" cy="1406"/>
          </a:xfrm>
        </p:grpSpPr>
        <p:pic>
          <p:nvPicPr>
            <p:cNvPr id="36870" name="Picture 6" descr="Neoniphon_Sammara(Soldier_Fish)"/>
            <p:cNvPicPr>
              <a:picLocks noChangeAspect="1" noChangeArrowheads="1"/>
            </p:cNvPicPr>
            <p:nvPr/>
          </p:nvPicPr>
          <p:blipFill>
            <a:blip r:embed="rId4" cstate="print"/>
            <a:srcRect b="8470"/>
            <a:stretch>
              <a:fillRect/>
            </a:stretch>
          </p:blipFill>
          <p:spPr bwMode="auto">
            <a:xfrm>
              <a:off x="1880" y="1618"/>
              <a:ext cx="2333" cy="1394"/>
            </a:xfrm>
            <a:prstGeom prst="rect">
              <a:avLst/>
            </a:prstGeom>
            <a:noFill/>
          </p:spPr>
        </p:pic>
        <p:sp>
          <p:nvSpPr>
            <p:cNvPr id="36871" name="Rectangle 7"/>
            <p:cNvSpPr>
              <a:spLocks noChangeArrowheads="1"/>
            </p:cNvSpPr>
            <p:nvPr/>
          </p:nvSpPr>
          <p:spPr bwMode="auto">
            <a:xfrm>
              <a:off x="201" y="2793"/>
              <a:ext cx="1684" cy="231"/>
            </a:xfrm>
            <a:prstGeom prst="rect">
              <a:avLst/>
            </a:prstGeom>
            <a:noFill/>
            <a:ln w="9525">
              <a:noFill/>
              <a:miter lim="800000"/>
              <a:headEnd/>
              <a:tailEnd/>
            </a:ln>
            <a:effectLst/>
          </p:spPr>
          <p:txBody>
            <a:bodyPr wrap="none">
              <a:spAutoFit/>
            </a:bodyPr>
            <a:lstStyle/>
            <a:p>
              <a:r>
                <a:rPr lang="en-US"/>
                <a:t>Zooplankton to fish: 31 x</a:t>
              </a:r>
            </a:p>
          </p:txBody>
        </p:sp>
      </p:grpSp>
      <p:sp>
        <p:nvSpPr>
          <p:cNvPr id="36872" name="Text Box 8"/>
          <p:cNvSpPr txBox="1">
            <a:spLocks noChangeArrowheads="1"/>
          </p:cNvSpPr>
          <p:nvPr/>
        </p:nvSpPr>
        <p:spPr bwMode="auto">
          <a:xfrm>
            <a:off x="682625" y="6256338"/>
            <a:ext cx="7458075" cy="457200"/>
          </a:xfrm>
          <a:prstGeom prst="rect">
            <a:avLst/>
          </a:prstGeom>
          <a:noFill/>
          <a:ln w="9525">
            <a:noFill/>
            <a:miter lim="800000"/>
            <a:headEnd/>
            <a:tailEnd/>
          </a:ln>
          <a:effectLst/>
        </p:spPr>
        <p:txBody>
          <a:bodyPr wrap="none">
            <a:spAutoFit/>
          </a:bodyPr>
          <a:lstStyle/>
          <a:p>
            <a:r>
              <a:rPr lang="en-US" sz="2400">
                <a:solidFill>
                  <a:srgbClr val="99CC00"/>
                </a:solidFill>
              </a:rPr>
              <a:t>Overall:  120,000 times original concentration in water</a:t>
            </a:r>
          </a:p>
        </p:txBody>
      </p:sp>
      <p:grpSp>
        <p:nvGrpSpPr>
          <p:cNvPr id="3" name="Group 9"/>
          <p:cNvGrpSpPr>
            <a:grpSpLocks/>
          </p:cNvGrpSpPr>
          <p:nvPr/>
        </p:nvGrpSpPr>
        <p:grpSpPr bwMode="auto">
          <a:xfrm>
            <a:off x="4105275" y="3617913"/>
            <a:ext cx="4559300" cy="2419350"/>
            <a:chOff x="2586" y="2279"/>
            <a:chExt cx="2872" cy="1524"/>
          </a:xfrm>
        </p:grpSpPr>
        <p:sp>
          <p:nvSpPr>
            <p:cNvPr id="36874" name="Rectangle 10"/>
            <p:cNvSpPr>
              <a:spLocks noChangeArrowheads="1"/>
            </p:cNvSpPr>
            <p:nvPr/>
          </p:nvSpPr>
          <p:spPr bwMode="auto">
            <a:xfrm>
              <a:off x="2586" y="3475"/>
              <a:ext cx="1292" cy="231"/>
            </a:xfrm>
            <a:prstGeom prst="rect">
              <a:avLst/>
            </a:prstGeom>
            <a:noFill/>
            <a:ln w="9525">
              <a:noFill/>
              <a:miter lim="800000"/>
              <a:headEnd/>
              <a:tailEnd/>
            </a:ln>
            <a:effectLst/>
          </p:spPr>
          <p:txBody>
            <a:bodyPr wrap="none">
              <a:spAutoFit/>
            </a:bodyPr>
            <a:lstStyle/>
            <a:p>
              <a:r>
                <a:rPr lang="en-US"/>
                <a:t>Fish to eagle: 4.8x</a:t>
              </a:r>
            </a:p>
          </p:txBody>
        </p:sp>
        <p:pic>
          <p:nvPicPr>
            <p:cNvPr id="36875" name="Picture 11" descr="Fish-Eagle"/>
            <p:cNvPicPr>
              <a:picLocks noChangeAspect="1" noChangeArrowheads="1"/>
            </p:cNvPicPr>
            <p:nvPr/>
          </p:nvPicPr>
          <p:blipFill>
            <a:blip r:embed="rId5" cstate="print"/>
            <a:srcRect/>
            <a:stretch>
              <a:fillRect/>
            </a:stretch>
          </p:blipFill>
          <p:spPr bwMode="auto">
            <a:xfrm>
              <a:off x="3922" y="2279"/>
              <a:ext cx="1536" cy="1524"/>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36872"/>
                                        </p:tgtEl>
                                        <p:attrNameLst>
                                          <p:attrName>style.visibility</p:attrName>
                                        </p:attrNameLst>
                                      </p:cBhvr>
                                      <p:to>
                                        <p:strVal val="visible"/>
                                      </p:to>
                                    </p:set>
                                    <p:anim calcmode="lin" valueType="num">
                                      <p:cBhvr>
                                        <p:cTn id="17" dur="1000" fill="hold"/>
                                        <p:tgtEl>
                                          <p:spTgt spid="36872"/>
                                        </p:tgtEl>
                                        <p:attrNameLst>
                                          <p:attrName>ppt_w</p:attrName>
                                        </p:attrNameLst>
                                      </p:cBhvr>
                                      <p:tavLst>
                                        <p:tav tm="0">
                                          <p:val>
                                            <p:fltVal val="0"/>
                                          </p:val>
                                        </p:tav>
                                        <p:tav tm="100000">
                                          <p:val>
                                            <p:strVal val="#ppt_w"/>
                                          </p:val>
                                        </p:tav>
                                      </p:tavLst>
                                    </p:anim>
                                    <p:anim calcmode="lin" valueType="num">
                                      <p:cBhvr>
                                        <p:cTn id="18" dur="1000" fill="hold"/>
                                        <p:tgtEl>
                                          <p:spTgt spid="36872"/>
                                        </p:tgtEl>
                                        <p:attrNameLst>
                                          <p:attrName>ppt_h</p:attrName>
                                        </p:attrNameLst>
                                      </p:cBhvr>
                                      <p:tavLst>
                                        <p:tav tm="0">
                                          <p:val>
                                            <p:fltVal val="0"/>
                                          </p:val>
                                        </p:tav>
                                        <p:tav tm="100000">
                                          <p:val>
                                            <p:strVal val="#ppt_h"/>
                                          </p:val>
                                        </p:tav>
                                      </p:tavLst>
                                    </p:anim>
                                    <p:animEffect transition="in" filter="fade">
                                      <p:cBhvr>
                                        <p:cTn id="19" dur="10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Text Box 4"/>
          <p:cNvSpPr txBox="1">
            <a:spLocks noChangeArrowheads="1"/>
          </p:cNvSpPr>
          <p:nvPr/>
        </p:nvSpPr>
        <p:spPr bwMode="auto">
          <a:xfrm>
            <a:off x="2493963" y="2493963"/>
            <a:ext cx="3506787" cy="519112"/>
          </a:xfrm>
          <a:prstGeom prst="rect">
            <a:avLst/>
          </a:prstGeom>
          <a:noFill/>
          <a:ln w="9525">
            <a:noFill/>
            <a:miter lim="800000"/>
            <a:headEnd/>
            <a:tailEnd/>
          </a:ln>
          <a:effectLst/>
        </p:spPr>
        <p:txBody>
          <a:bodyPr wrap="none">
            <a:spAutoFit/>
          </a:bodyPr>
          <a:lstStyle/>
          <a:p>
            <a:r>
              <a:rPr lang="en-US" sz="2800">
                <a:solidFill>
                  <a:srgbClr val="FFFF00"/>
                </a:solidFill>
              </a:rPr>
              <a:t>PCBs and Pesticides</a:t>
            </a:r>
          </a:p>
        </p:txBody>
      </p:sp>
      <p:sp>
        <p:nvSpPr>
          <p:cNvPr id="80901" name="Text Box 5"/>
          <p:cNvSpPr txBox="1">
            <a:spLocks noChangeArrowheads="1"/>
          </p:cNvSpPr>
          <p:nvPr/>
        </p:nvSpPr>
        <p:spPr bwMode="auto">
          <a:xfrm>
            <a:off x="2184400" y="1724025"/>
            <a:ext cx="4302125" cy="519113"/>
          </a:xfrm>
          <a:prstGeom prst="rect">
            <a:avLst/>
          </a:prstGeom>
          <a:noFill/>
          <a:ln w="9525">
            <a:noFill/>
            <a:miter lim="800000"/>
            <a:headEnd/>
            <a:tailEnd/>
          </a:ln>
          <a:effectLst/>
        </p:spPr>
        <p:txBody>
          <a:bodyPr wrap="none">
            <a:spAutoFit/>
          </a:bodyPr>
          <a:lstStyle/>
          <a:p>
            <a:r>
              <a:rPr lang="en-US" sz="2800"/>
              <a:t>Bioaccumulative Organics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347663" y="238125"/>
            <a:ext cx="1352550" cy="641350"/>
          </a:xfrm>
          <a:prstGeom prst="rect">
            <a:avLst/>
          </a:prstGeom>
          <a:noFill/>
          <a:ln w="9525">
            <a:noFill/>
            <a:miter lim="800000"/>
            <a:headEnd/>
            <a:tailEnd/>
          </a:ln>
          <a:effectLst/>
        </p:spPr>
        <p:txBody>
          <a:bodyPr wrap="none">
            <a:spAutoFit/>
          </a:bodyPr>
          <a:lstStyle/>
          <a:p>
            <a:r>
              <a:rPr lang="en-US" sz="3600"/>
              <a:t>PCBs</a:t>
            </a:r>
          </a:p>
        </p:txBody>
      </p:sp>
      <p:pic>
        <p:nvPicPr>
          <p:cNvPr id="82947" name="Picture 3" descr="transformer"/>
          <p:cNvPicPr>
            <a:picLocks noChangeAspect="1" noChangeArrowheads="1"/>
          </p:cNvPicPr>
          <p:nvPr/>
        </p:nvPicPr>
        <p:blipFill>
          <a:blip r:embed="rId3" cstate="print"/>
          <a:srcRect/>
          <a:stretch>
            <a:fillRect/>
          </a:stretch>
        </p:blipFill>
        <p:spPr bwMode="auto">
          <a:xfrm>
            <a:off x="344488" y="1160463"/>
            <a:ext cx="1373187" cy="2306637"/>
          </a:xfrm>
          <a:prstGeom prst="rect">
            <a:avLst/>
          </a:prstGeom>
          <a:noFill/>
        </p:spPr>
      </p:pic>
      <p:sp>
        <p:nvSpPr>
          <p:cNvPr id="82948" name="Rectangle 4"/>
          <p:cNvSpPr>
            <a:spLocks noChangeArrowheads="1"/>
          </p:cNvSpPr>
          <p:nvPr/>
        </p:nvSpPr>
        <p:spPr bwMode="auto">
          <a:xfrm>
            <a:off x="4859338" y="2300288"/>
            <a:ext cx="3397250" cy="1465262"/>
          </a:xfrm>
          <a:prstGeom prst="rect">
            <a:avLst/>
          </a:prstGeom>
          <a:noFill/>
          <a:ln w="9525">
            <a:noFill/>
            <a:miter lim="800000"/>
            <a:headEnd/>
            <a:tailEnd/>
          </a:ln>
          <a:effectLst/>
        </p:spPr>
        <p:txBody>
          <a:bodyPr wrap="none" anchor="ctr">
            <a:spAutoFit/>
          </a:bodyPr>
          <a:lstStyle/>
          <a:p>
            <a:pPr eaLnBrk="1" hangingPunct="1"/>
            <a:r>
              <a:rPr lang="en-US" dirty="0">
                <a:solidFill>
                  <a:srgbClr val="FFFF00"/>
                </a:solidFill>
              </a:rPr>
              <a:t>Electrical equipment</a:t>
            </a:r>
          </a:p>
          <a:p>
            <a:pPr eaLnBrk="1" hangingPunct="1"/>
            <a:r>
              <a:rPr lang="en-US" dirty="0">
                <a:solidFill>
                  <a:srgbClr val="FFFF00"/>
                </a:solidFill>
              </a:rPr>
              <a:t>plasticizers in</a:t>
            </a:r>
            <a:r>
              <a:rPr lang="en-US" dirty="0"/>
              <a:t> </a:t>
            </a:r>
            <a:r>
              <a:rPr lang="en-US" dirty="0">
                <a:solidFill>
                  <a:srgbClr val="FFFF00"/>
                </a:solidFill>
              </a:rPr>
              <a:t>paints, </a:t>
            </a:r>
          </a:p>
          <a:p>
            <a:pPr eaLnBrk="1" hangingPunct="1"/>
            <a:r>
              <a:rPr lang="en-US" dirty="0">
                <a:solidFill>
                  <a:srgbClr val="FFFF00"/>
                </a:solidFill>
              </a:rPr>
              <a:t>plastics and rubber products</a:t>
            </a:r>
          </a:p>
          <a:p>
            <a:pPr eaLnBrk="1" hangingPunct="1"/>
            <a:r>
              <a:rPr lang="en-US" dirty="0">
                <a:solidFill>
                  <a:srgbClr val="FFFF00"/>
                </a:solidFill>
              </a:rPr>
              <a:t>pigments, dyes and</a:t>
            </a:r>
            <a:r>
              <a:rPr lang="en-US" dirty="0"/>
              <a:t> </a:t>
            </a:r>
            <a:r>
              <a:rPr lang="en-US" dirty="0">
                <a:solidFill>
                  <a:srgbClr val="FFFF00"/>
                </a:solidFill>
              </a:rPr>
              <a:t>carbonless </a:t>
            </a:r>
          </a:p>
          <a:p>
            <a:pPr eaLnBrk="1" hangingPunct="1"/>
            <a:r>
              <a:rPr lang="en-US" dirty="0">
                <a:solidFill>
                  <a:srgbClr val="FFFF00"/>
                </a:solidFill>
              </a:rPr>
              <a:t>copy paper</a:t>
            </a:r>
            <a:r>
              <a:rPr lang="en-US" dirty="0"/>
              <a:t> </a:t>
            </a:r>
          </a:p>
        </p:txBody>
      </p:sp>
      <p:sp>
        <p:nvSpPr>
          <p:cNvPr id="82950" name="Text Box 6"/>
          <p:cNvSpPr txBox="1">
            <a:spLocks noChangeArrowheads="1"/>
          </p:cNvSpPr>
          <p:nvPr/>
        </p:nvSpPr>
        <p:spPr bwMode="auto">
          <a:xfrm>
            <a:off x="4614863" y="5637213"/>
            <a:ext cx="4102100" cy="457200"/>
          </a:xfrm>
          <a:prstGeom prst="rect">
            <a:avLst/>
          </a:prstGeom>
          <a:noFill/>
          <a:ln w="9525">
            <a:noFill/>
            <a:miter lim="800000"/>
            <a:headEnd/>
            <a:tailEnd/>
          </a:ln>
          <a:effectLst/>
        </p:spPr>
        <p:txBody>
          <a:bodyPr wrap="none">
            <a:spAutoFit/>
          </a:bodyPr>
          <a:lstStyle/>
          <a:p>
            <a:r>
              <a:rPr lang="en-US" sz="2400">
                <a:solidFill>
                  <a:srgbClr val="FFFF00"/>
                </a:solidFill>
              </a:rPr>
              <a:t>PCBs were “banned” in 1979</a:t>
            </a:r>
          </a:p>
        </p:txBody>
      </p:sp>
      <p:sp>
        <p:nvSpPr>
          <p:cNvPr id="82951" name="Rectangle 7"/>
          <p:cNvSpPr>
            <a:spLocks noChangeArrowheads="1"/>
          </p:cNvSpPr>
          <p:nvPr/>
        </p:nvSpPr>
        <p:spPr bwMode="auto">
          <a:xfrm>
            <a:off x="4648200" y="457200"/>
            <a:ext cx="4070350" cy="915988"/>
          </a:xfrm>
          <a:prstGeom prst="rect">
            <a:avLst/>
          </a:prstGeom>
          <a:noFill/>
          <a:ln w="9525">
            <a:noFill/>
            <a:miter lim="800000"/>
            <a:headEnd/>
            <a:tailEnd/>
          </a:ln>
          <a:effectLst/>
        </p:spPr>
        <p:txBody>
          <a:bodyPr>
            <a:spAutoFit/>
          </a:bodyPr>
          <a:lstStyle/>
          <a:p>
            <a:r>
              <a:rPr lang="en-US" b="1" dirty="0">
                <a:solidFill>
                  <a:srgbClr val="00FF00"/>
                </a:solidFill>
              </a:rPr>
              <a:t>Used as insulating fluids and coolants in electrical equipment and machinery from 1929-1977</a:t>
            </a:r>
            <a:r>
              <a:rPr lang="en-US" dirty="0">
                <a:solidFill>
                  <a:srgbClr val="FFFF00"/>
                </a:solidFill>
              </a:rPr>
              <a:t>.</a:t>
            </a:r>
          </a:p>
        </p:txBody>
      </p:sp>
      <p:sp>
        <p:nvSpPr>
          <p:cNvPr id="82952" name="Rectangle 8"/>
          <p:cNvSpPr>
            <a:spLocks noChangeArrowheads="1"/>
          </p:cNvSpPr>
          <p:nvPr/>
        </p:nvSpPr>
        <p:spPr bwMode="auto">
          <a:xfrm>
            <a:off x="254000" y="3785166"/>
            <a:ext cx="4164013" cy="2246769"/>
          </a:xfrm>
          <a:prstGeom prst="rect">
            <a:avLst/>
          </a:prstGeom>
          <a:noFill/>
          <a:ln w="9525">
            <a:noFill/>
            <a:miter lim="800000"/>
            <a:headEnd/>
            <a:tailEnd/>
          </a:ln>
          <a:effectLst/>
        </p:spPr>
        <p:txBody>
          <a:bodyPr anchor="ctr">
            <a:spAutoFit/>
          </a:bodyPr>
          <a:lstStyle/>
          <a:p>
            <a:pPr eaLnBrk="1" hangingPunct="1"/>
            <a:r>
              <a:rPr lang="en-US" sz="2000" dirty="0"/>
              <a:t>EPA estimates that </a:t>
            </a:r>
            <a:r>
              <a:rPr lang="en-US" sz="2000" b="1" dirty="0">
                <a:solidFill>
                  <a:srgbClr val="00FF00"/>
                </a:solidFill>
              </a:rPr>
              <a:t>150 million </a:t>
            </a:r>
          </a:p>
          <a:p>
            <a:pPr eaLnBrk="1" hangingPunct="1"/>
            <a:r>
              <a:rPr lang="en-US" sz="2000" b="1" dirty="0">
                <a:solidFill>
                  <a:srgbClr val="00FF00"/>
                </a:solidFill>
              </a:rPr>
              <a:t>pounds of PCBs</a:t>
            </a:r>
            <a:r>
              <a:rPr lang="en-US" sz="2000" dirty="0"/>
              <a:t> are dispersed </a:t>
            </a:r>
          </a:p>
          <a:p>
            <a:pPr eaLnBrk="1" hangingPunct="1"/>
            <a:r>
              <a:rPr lang="en-US" sz="2000" dirty="0"/>
              <a:t>throughout the environment,</a:t>
            </a:r>
          </a:p>
          <a:p>
            <a:pPr eaLnBrk="1" hangingPunct="1"/>
            <a:r>
              <a:rPr lang="en-US" sz="2000" dirty="0"/>
              <a:t>including air and water supplies; </a:t>
            </a:r>
          </a:p>
          <a:p>
            <a:pPr eaLnBrk="1" hangingPunct="1"/>
            <a:r>
              <a:rPr lang="en-US" sz="2000" dirty="0"/>
              <a:t>an additional </a:t>
            </a:r>
            <a:r>
              <a:rPr lang="en-US" sz="2000" b="1" dirty="0">
                <a:solidFill>
                  <a:srgbClr val="00FF00"/>
                </a:solidFill>
              </a:rPr>
              <a:t>290 million pounds</a:t>
            </a:r>
            <a:r>
              <a:rPr lang="en-US" sz="2000" dirty="0"/>
              <a:t> </a:t>
            </a:r>
          </a:p>
          <a:p>
            <a:pPr eaLnBrk="1" hangingPunct="1"/>
            <a:r>
              <a:rPr lang="en-US" sz="2000" dirty="0"/>
              <a:t>are located in </a:t>
            </a:r>
            <a:r>
              <a:rPr lang="en-US" sz="2000" b="1" dirty="0">
                <a:solidFill>
                  <a:srgbClr val="00FF00"/>
                </a:solidFill>
              </a:rPr>
              <a:t>landfills</a:t>
            </a:r>
            <a:r>
              <a:rPr lang="en-US" sz="2000" dirty="0"/>
              <a:t> in this country </a:t>
            </a:r>
          </a:p>
        </p:txBody>
      </p:sp>
      <p:pic>
        <p:nvPicPr>
          <p:cNvPr id="82953" name="Picture 9" descr="under45_pcb_clear_1"/>
          <p:cNvPicPr>
            <a:picLocks noChangeAspect="1" noChangeArrowheads="1"/>
          </p:cNvPicPr>
          <p:nvPr/>
        </p:nvPicPr>
        <p:blipFill>
          <a:blip r:embed="rId4" cstate="print"/>
          <a:srcRect/>
          <a:stretch>
            <a:fillRect/>
          </a:stretch>
        </p:blipFill>
        <p:spPr bwMode="auto">
          <a:xfrm>
            <a:off x="1908175" y="1249363"/>
            <a:ext cx="2381250" cy="2057400"/>
          </a:xfrm>
          <a:prstGeom prst="rect">
            <a:avLst/>
          </a:prstGeom>
          <a:noFill/>
        </p:spPr>
      </p:pic>
      <p:sp>
        <p:nvSpPr>
          <p:cNvPr id="82954" name="Rectangle 10"/>
          <p:cNvSpPr>
            <a:spLocks noChangeArrowheads="1"/>
          </p:cNvSpPr>
          <p:nvPr/>
        </p:nvSpPr>
        <p:spPr bwMode="auto">
          <a:xfrm>
            <a:off x="4764088" y="4332288"/>
            <a:ext cx="4133850" cy="701675"/>
          </a:xfrm>
          <a:prstGeom prst="rect">
            <a:avLst/>
          </a:prstGeom>
          <a:noFill/>
          <a:ln w="9525">
            <a:noFill/>
            <a:miter lim="800000"/>
            <a:headEnd/>
            <a:tailEnd/>
          </a:ln>
          <a:effectLst/>
        </p:spPr>
        <p:txBody>
          <a:bodyPr wrap="none" anchor="ctr">
            <a:spAutoFit/>
          </a:bodyPr>
          <a:lstStyle/>
          <a:p>
            <a:pPr eaLnBrk="1" hangingPunct="1"/>
            <a:r>
              <a:rPr lang="en-US" sz="2000"/>
              <a:t>some PCBs act like hormones, </a:t>
            </a:r>
          </a:p>
          <a:p>
            <a:pPr eaLnBrk="1" hangingPunct="1"/>
            <a:r>
              <a:rPr lang="en-US" sz="2000"/>
              <a:t>and other PCBs are nerve poisons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t-pcb-concentrations-animal"/>
          <p:cNvPicPr>
            <a:picLocks noChangeAspect="1" noChangeArrowheads="1"/>
          </p:cNvPicPr>
          <p:nvPr/>
        </p:nvPicPr>
        <p:blipFill>
          <a:blip r:embed="rId2" cstate="print"/>
          <a:srcRect/>
          <a:stretch>
            <a:fillRect/>
          </a:stretch>
        </p:blipFill>
        <p:spPr bwMode="auto">
          <a:xfrm>
            <a:off x="2370138" y="0"/>
            <a:ext cx="4356100" cy="6772275"/>
          </a:xfrm>
          <a:prstGeom prst="rect">
            <a:avLst/>
          </a:prstGeom>
          <a:noFill/>
        </p:spPr>
      </p:pic>
      <p:sp>
        <p:nvSpPr>
          <p:cNvPr id="72707" name="Text Box 3"/>
          <p:cNvSpPr txBox="1">
            <a:spLocks noChangeArrowheads="1"/>
          </p:cNvSpPr>
          <p:nvPr/>
        </p:nvSpPr>
        <p:spPr bwMode="auto">
          <a:xfrm>
            <a:off x="3527425" y="1047750"/>
            <a:ext cx="4876800" cy="579438"/>
          </a:xfrm>
          <a:prstGeom prst="rect">
            <a:avLst/>
          </a:prstGeom>
          <a:noFill/>
          <a:ln w="9525">
            <a:noFill/>
            <a:miter lim="800000"/>
            <a:headEnd/>
            <a:tailEnd/>
          </a:ln>
          <a:effectLst/>
        </p:spPr>
        <p:txBody>
          <a:bodyPr wrap="none">
            <a:spAutoFit/>
          </a:bodyPr>
          <a:lstStyle/>
          <a:p>
            <a:r>
              <a:rPr lang="en-US" sz="3200" u="sng"/>
              <a:t>PCBs in Marine Mammals</a:t>
            </a:r>
          </a:p>
        </p:txBody>
      </p:sp>
      <p:sp>
        <p:nvSpPr>
          <p:cNvPr id="72708" name="Text Box 4"/>
          <p:cNvSpPr txBox="1">
            <a:spLocks noChangeArrowheads="1"/>
          </p:cNvSpPr>
          <p:nvPr/>
        </p:nvSpPr>
        <p:spPr bwMode="auto">
          <a:xfrm>
            <a:off x="88900" y="4935538"/>
            <a:ext cx="1497013" cy="1006475"/>
          </a:xfrm>
          <a:prstGeom prst="rect">
            <a:avLst/>
          </a:prstGeom>
          <a:noFill/>
          <a:ln w="9525">
            <a:noFill/>
            <a:miter lim="800000"/>
            <a:headEnd/>
            <a:tailEnd/>
          </a:ln>
          <a:effectLst/>
        </p:spPr>
        <p:txBody>
          <a:bodyPr wrap="none">
            <a:spAutoFit/>
          </a:bodyPr>
          <a:lstStyle/>
          <a:p>
            <a:r>
              <a:rPr lang="en-US" sz="2000">
                <a:solidFill>
                  <a:srgbClr val="FFFF00"/>
                </a:solidFill>
              </a:rPr>
              <a:t>Hazardous</a:t>
            </a:r>
          </a:p>
          <a:p>
            <a:r>
              <a:rPr lang="en-US" sz="2000">
                <a:solidFill>
                  <a:srgbClr val="FFFF00"/>
                </a:solidFill>
              </a:rPr>
              <a:t>Waste level</a:t>
            </a:r>
          </a:p>
          <a:p>
            <a:r>
              <a:rPr lang="en-US" sz="2000">
                <a:solidFill>
                  <a:srgbClr val="FFFF00"/>
                </a:solidFill>
              </a:rPr>
              <a:t>(Canada)</a:t>
            </a:r>
          </a:p>
        </p:txBody>
      </p:sp>
      <p:sp>
        <p:nvSpPr>
          <p:cNvPr id="72709" name="Line 5"/>
          <p:cNvSpPr>
            <a:spLocks noChangeShapeType="1"/>
          </p:cNvSpPr>
          <p:nvPr/>
        </p:nvSpPr>
        <p:spPr bwMode="auto">
          <a:xfrm>
            <a:off x="1695450" y="5181600"/>
            <a:ext cx="552450" cy="0"/>
          </a:xfrm>
          <a:prstGeom prst="line">
            <a:avLst/>
          </a:prstGeom>
          <a:noFill/>
          <a:ln w="9525">
            <a:solidFill>
              <a:schemeClr val="tx1"/>
            </a:solidFill>
            <a:round/>
            <a:headEnd/>
            <a:tailEnd type="triangle" w="med" len="med"/>
          </a:ln>
          <a:effectLst/>
        </p:spPr>
        <p:txBody>
          <a:bodyPr/>
          <a:lstStyle/>
          <a:p>
            <a:endParaRPr lang="en-US"/>
          </a:p>
        </p:txBody>
      </p:sp>
      <p:sp>
        <p:nvSpPr>
          <p:cNvPr id="72710" name="Text Box 6"/>
          <p:cNvSpPr txBox="1">
            <a:spLocks noChangeArrowheads="1"/>
          </p:cNvSpPr>
          <p:nvPr/>
        </p:nvSpPr>
        <p:spPr bwMode="auto">
          <a:xfrm>
            <a:off x="738188" y="268288"/>
            <a:ext cx="1965325" cy="822325"/>
          </a:xfrm>
          <a:prstGeom prst="rect">
            <a:avLst/>
          </a:prstGeom>
          <a:noFill/>
          <a:ln w="9525">
            <a:noFill/>
            <a:miter lim="800000"/>
            <a:headEnd/>
            <a:tailEnd/>
          </a:ln>
          <a:effectLst/>
        </p:spPr>
        <p:txBody>
          <a:bodyPr wrap="none">
            <a:spAutoFit/>
          </a:bodyPr>
          <a:lstStyle/>
          <a:p>
            <a:r>
              <a:rPr lang="en-US" sz="2400">
                <a:solidFill>
                  <a:srgbClr val="99FF33"/>
                </a:solidFill>
              </a:rPr>
              <a:t>Killer Whales</a:t>
            </a:r>
          </a:p>
          <a:p>
            <a:r>
              <a:rPr lang="en-US" sz="2400">
                <a:solidFill>
                  <a:srgbClr val="99FF33"/>
                </a:solidFill>
              </a:rPr>
              <a:t>(1000 ppm)</a:t>
            </a:r>
          </a:p>
        </p:txBody>
      </p:sp>
      <p:sp>
        <p:nvSpPr>
          <p:cNvPr id="72711" name="Text Box 7"/>
          <p:cNvSpPr txBox="1">
            <a:spLocks noChangeArrowheads="1"/>
          </p:cNvSpPr>
          <p:nvPr/>
        </p:nvSpPr>
        <p:spPr bwMode="auto">
          <a:xfrm>
            <a:off x="3667125" y="1731963"/>
            <a:ext cx="2728913" cy="822325"/>
          </a:xfrm>
          <a:prstGeom prst="rect">
            <a:avLst/>
          </a:prstGeom>
          <a:noFill/>
          <a:ln w="9525">
            <a:noFill/>
            <a:miter lim="800000"/>
            <a:headEnd/>
            <a:tailEnd/>
          </a:ln>
          <a:effectLst/>
        </p:spPr>
        <p:txBody>
          <a:bodyPr wrap="none">
            <a:spAutoFit/>
          </a:bodyPr>
          <a:lstStyle/>
          <a:p>
            <a:r>
              <a:rPr lang="en-US" sz="2400">
                <a:solidFill>
                  <a:srgbClr val="FFFF00"/>
                </a:solidFill>
              </a:rPr>
              <a:t>High on food chain</a:t>
            </a:r>
          </a:p>
          <a:p>
            <a:r>
              <a:rPr lang="en-US" sz="2400">
                <a:solidFill>
                  <a:srgbClr val="FFFF00"/>
                </a:solidFill>
              </a:rPr>
              <a:t>Lipid tissues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Group 2"/>
          <p:cNvGraphicFramePr>
            <a:graphicFrameLocks noGrp="1"/>
          </p:cNvGraphicFramePr>
          <p:nvPr/>
        </p:nvGraphicFramePr>
        <p:xfrm>
          <a:off x="1419225" y="2160588"/>
          <a:ext cx="5467350" cy="2286000"/>
        </p:xfrm>
        <a:graphic>
          <a:graphicData uri="http://schemas.openxmlformats.org/drawingml/2006/table">
            <a:tbl>
              <a:tblPr/>
              <a:tblGrid>
                <a:gridCol w="331788"/>
                <a:gridCol w="5135562"/>
              </a:tblGrid>
              <a:tr h="168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99FF33"/>
                          </a:solidFill>
                          <a:effectLst>
                            <a:outerShdw blurRad="38100" dist="38100" dir="2700000" algn="tl">
                              <a:srgbClr val="000000"/>
                            </a:outerShdw>
                          </a:effectLst>
                          <a:latin typeface="Arial" charset="0"/>
                        </a:rPr>
                        <a:t>blindness, deafness brain damage</a:t>
                      </a:r>
                      <a:br>
                        <a:rPr kumimoji="0" lang="en-US" sz="2400" b="0" i="0" u="none" strike="noStrike" cap="none" normalizeH="0" baseline="0" smtClean="0">
                          <a:ln>
                            <a:noFill/>
                          </a:ln>
                          <a:solidFill>
                            <a:srgbClr val="99FF33"/>
                          </a:solidFill>
                          <a:effectLst>
                            <a:outerShdw blurRad="38100" dist="38100" dir="2700000" algn="tl">
                              <a:srgbClr val="000000"/>
                            </a:outerShdw>
                          </a:effectLst>
                          <a:latin typeface="Arial" charset="0"/>
                        </a:rPr>
                      </a:br>
                      <a:r>
                        <a:rPr kumimoji="0" lang="en-US" sz="2400" b="0" i="0" u="none" strike="noStrike" cap="none" normalizeH="0" baseline="0" smtClean="0">
                          <a:ln>
                            <a:noFill/>
                          </a:ln>
                          <a:solidFill>
                            <a:srgbClr val="99FF33"/>
                          </a:solidFill>
                          <a:effectLst>
                            <a:outerShdw blurRad="38100" dist="38100" dir="2700000" algn="tl">
                              <a:srgbClr val="000000"/>
                            </a:outerShdw>
                          </a:effectLst>
                          <a:latin typeface="Arial" charset="0"/>
                        </a:rPr>
                        <a:t>digestive problems</a:t>
                      </a:r>
                      <a:br>
                        <a:rPr kumimoji="0" lang="en-US" sz="2400" b="0" i="0" u="none" strike="noStrike" cap="none" normalizeH="0" baseline="0" smtClean="0">
                          <a:ln>
                            <a:noFill/>
                          </a:ln>
                          <a:solidFill>
                            <a:srgbClr val="99FF33"/>
                          </a:solidFill>
                          <a:effectLst>
                            <a:outerShdw blurRad="38100" dist="38100" dir="2700000" algn="tl">
                              <a:srgbClr val="000000"/>
                            </a:outerShdw>
                          </a:effectLst>
                          <a:latin typeface="Arial" charset="0"/>
                        </a:rPr>
                      </a:br>
                      <a:r>
                        <a:rPr kumimoji="0" lang="en-US" sz="2400" b="0" i="0" u="none" strike="noStrike" cap="none" normalizeH="0" baseline="0" smtClean="0">
                          <a:ln>
                            <a:noFill/>
                          </a:ln>
                          <a:solidFill>
                            <a:srgbClr val="99FF33"/>
                          </a:solidFill>
                          <a:effectLst>
                            <a:outerShdw blurRad="38100" dist="38100" dir="2700000" algn="tl">
                              <a:srgbClr val="000000"/>
                            </a:outerShdw>
                          </a:effectLst>
                          <a:latin typeface="Arial" charset="0"/>
                        </a:rPr>
                        <a:t>kidney damage</a:t>
                      </a:r>
                      <a:br>
                        <a:rPr kumimoji="0" lang="en-US" sz="2400" b="0" i="0" u="none" strike="noStrike" cap="none" normalizeH="0" baseline="0" smtClean="0">
                          <a:ln>
                            <a:noFill/>
                          </a:ln>
                          <a:solidFill>
                            <a:srgbClr val="99FF33"/>
                          </a:solidFill>
                          <a:effectLst>
                            <a:outerShdw blurRad="38100" dist="38100" dir="2700000" algn="tl">
                              <a:srgbClr val="000000"/>
                            </a:outerShdw>
                          </a:effectLst>
                          <a:latin typeface="Arial" charset="0"/>
                        </a:rPr>
                      </a:br>
                      <a:r>
                        <a:rPr kumimoji="0" lang="en-US" sz="2400" b="0" i="0" u="none" strike="noStrike" cap="none" normalizeH="0" baseline="0" smtClean="0">
                          <a:ln>
                            <a:noFill/>
                          </a:ln>
                          <a:solidFill>
                            <a:srgbClr val="99FF33"/>
                          </a:solidFill>
                          <a:effectLst>
                            <a:outerShdw blurRad="38100" dist="38100" dir="2700000" algn="tl">
                              <a:srgbClr val="000000"/>
                            </a:outerShdw>
                          </a:effectLst>
                          <a:latin typeface="Arial" charset="0"/>
                        </a:rPr>
                        <a:t>lack of coordination</a:t>
                      </a:r>
                      <a:br>
                        <a:rPr kumimoji="0" lang="en-US" sz="2400" b="0" i="0" u="none" strike="noStrike" cap="none" normalizeH="0" baseline="0" smtClean="0">
                          <a:ln>
                            <a:noFill/>
                          </a:ln>
                          <a:solidFill>
                            <a:srgbClr val="99FF33"/>
                          </a:solidFill>
                          <a:effectLst>
                            <a:outerShdw blurRad="38100" dist="38100" dir="2700000" algn="tl">
                              <a:srgbClr val="000000"/>
                            </a:outerShdw>
                          </a:effectLst>
                          <a:latin typeface="Arial" charset="0"/>
                        </a:rPr>
                      </a:br>
                      <a:r>
                        <a:rPr kumimoji="0" lang="en-US" sz="2400" b="0" i="0" u="none" strike="noStrike" cap="none" normalizeH="0" baseline="0" smtClean="0">
                          <a:ln>
                            <a:noFill/>
                          </a:ln>
                          <a:solidFill>
                            <a:srgbClr val="99FF33"/>
                          </a:solidFill>
                          <a:effectLst>
                            <a:outerShdw blurRad="38100" dist="38100" dir="2700000" algn="tl">
                              <a:srgbClr val="000000"/>
                            </a:outerShdw>
                          </a:effectLst>
                          <a:latin typeface="Arial" charset="0"/>
                        </a:rPr>
                        <a:t>cognitive degeneration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FF33"/>
                        </a:solidFill>
                        <a:effectLst>
                          <a:outerShdw blurRad="38100" dist="38100" dir="2700000" algn="tl">
                            <a:srgbClr val="000000"/>
                          </a:outerShdw>
                        </a:effectLst>
                        <a:latin typeface="Arial" charset="0"/>
                      </a:endParaRPr>
                    </a:p>
                  </a:txBody>
                  <a:tcPr anchor="ctr" horzOverflow="overflow">
                    <a:lnL>
                      <a:noFill/>
                    </a:lnL>
                    <a:lnR>
                      <a:noFill/>
                    </a:lnR>
                    <a:lnT>
                      <a:noFill/>
                    </a:lnT>
                    <a:lnB>
                      <a:noFill/>
                    </a:lnB>
                    <a:lnTlToBr>
                      <a:noFill/>
                    </a:lnTlToBr>
                    <a:lnBlToTr>
                      <a:noFill/>
                    </a:lnBlToTr>
                    <a:noFill/>
                  </a:tcPr>
                </a:tc>
              </a:tr>
            </a:tbl>
          </a:graphicData>
        </a:graphic>
      </p:graphicFrame>
      <p:sp>
        <p:nvSpPr>
          <p:cNvPr id="264197" name="Rectangle 11"/>
          <p:cNvSpPr>
            <a:spLocks noChangeArrowheads="1"/>
          </p:cNvSpPr>
          <p:nvPr/>
        </p:nvSpPr>
        <p:spPr bwMode="auto">
          <a:xfrm>
            <a:off x="3468688" y="511175"/>
            <a:ext cx="1668462" cy="519113"/>
          </a:xfrm>
          <a:prstGeom prst="rect">
            <a:avLst/>
          </a:prstGeom>
          <a:noFill/>
          <a:ln w="9525">
            <a:noFill/>
            <a:miter lim="800000"/>
            <a:headEnd/>
            <a:tailEnd/>
          </a:ln>
        </p:spPr>
        <p:txBody>
          <a:bodyPr wrap="none">
            <a:spAutoFit/>
          </a:bodyPr>
          <a:lstStyle/>
          <a:p>
            <a:pPr eaLnBrk="1" hangingPunct="1"/>
            <a:r>
              <a:rPr lang="en-US" sz="2800" b="1"/>
              <a:t>Mercury</a:t>
            </a:r>
            <a:r>
              <a:rPr lang="en-US" sz="2800"/>
              <a:t> </a:t>
            </a:r>
          </a:p>
        </p:txBody>
      </p:sp>
      <p:sp>
        <p:nvSpPr>
          <p:cNvPr id="264198" name="Rectangle 12"/>
          <p:cNvSpPr>
            <a:spLocks noChangeArrowheads="1"/>
          </p:cNvSpPr>
          <p:nvPr/>
        </p:nvSpPr>
        <p:spPr bwMode="auto">
          <a:xfrm>
            <a:off x="476250" y="4764088"/>
            <a:ext cx="4432300" cy="1308100"/>
          </a:xfrm>
          <a:prstGeom prst="rect">
            <a:avLst/>
          </a:prstGeom>
          <a:noFill/>
          <a:ln w="9525">
            <a:noFill/>
            <a:miter lim="800000"/>
            <a:headEnd/>
            <a:tailEnd/>
          </a:ln>
        </p:spPr>
        <p:txBody>
          <a:bodyPr wrap="none" lIns="44436" tIns="44436" rIns="44436" bIns="44436" anchor="ctr">
            <a:spAutoFit/>
          </a:bodyPr>
          <a:lstStyle/>
          <a:p>
            <a:pPr eaLnBrk="1" hangingPunct="1"/>
            <a:r>
              <a:rPr lang="en-US" sz="2000">
                <a:solidFill>
                  <a:srgbClr val="FFFF00"/>
                </a:solidFill>
              </a:rPr>
              <a:t>Electrical products such as dry-cell </a:t>
            </a:r>
          </a:p>
          <a:p>
            <a:pPr eaLnBrk="1" hangingPunct="1"/>
            <a:r>
              <a:rPr lang="en-US" sz="2000">
                <a:solidFill>
                  <a:srgbClr val="FFFF00"/>
                </a:solidFill>
              </a:rPr>
              <a:t>batteries, </a:t>
            </a:r>
            <a:r>
              <a:rPr lang="en-US" sz="2000" b="1">
                <a:solidFill>
                  <a:srgbClr val="99FF33"/>
                </a:solidFill>
              </a:rPr>
              <a:t>fluorescent light bulbs</a:t>
            </a:r>
            <a:r>
              <a:rPr lang="en-US" sz="2000">
                <a:solidFill>
                  <a:srgbClr val="99FF33"/>
                </a:solidFill>
              </a:rPr>
              <a:t>,</a:t>
            </a:r>
            <a:r>
              <a:rPr lang="en-US" sz="2000">
                <a:solidFill>
                  <a:srgbClr val="FFFF00"/>
                </a:solidFill>
              </a:rPr>
              <a:t> </a:t>
            </a:r>
          </a:p>
          <a:p>
            <a:pPr eaLnBrk="1" hangingPunct="1"/>
            <a:r>
              <a:rPr lang="en-US" sz="2000">
                <a:solidFill>
                  <a:srgbClr val="FFFF00"/>
                </a:solidFill>
              </a:rPr>
              <a:t>switches, and other control equipment </a:t>
            </a:r>
          </a:p>
          <a:p>
            <a:pPr eaLnBrk="1" hangingPunct="1"/>
            <a:r>
              <a:rPr lang="en-US" sz="2000">
                <a:solidFill>
                  <a:srgbClr val="FFFF00"/>
                </a:solidFill>
              </a:rPr>
              <a:t>account for 50% of mercury used.</a:t>
            </a:r>
          </a:p>
        </p:txBody>
      </p:sp>
      <p:sp>
        <p:nvSpPr>
          <p:cNvPr id="264199" name="Rectangle 13"/>
          <p:cNvSpPr>
            <a:spLocks noChangeArrowheads="1"/>
          </p:cNvSpPr>
          <p:nvPr/>
        </p:nvSpPr>
        <p:spPr bwMode="auto">
          <a:xfrm>
            <a:off x="411163" y="1311275"/>
            <a:ext cx="8189912" cy="457200"/>
          </a:xfrm>
          <a:prstGeom prst="rect">
            <a:avLst/>
          </a:prstGeom>
          <a:noFill/>
          <a:ln w="9525">
            <a:noFill/>
            <a:miter lim="800000"/>
            <a:headEnd/>
            <a:tailEnd/>
          </a:ln>
        </p:spPr>
        <p:txBody>
          <a:bodyPr wrap="none" anchor="ctr">
            <a:spAutoFit/>
          </a:bodyPr>
          <a:lstStyle/>
          <a:p>
            <a:pPr eaLnBrk="1" hangingPunct="1"/>
            <a:r>
              <a:rPr lang="en-US" b="1">
                <a:solidFill>
                  <a:srgbClr val="FFFF00"/>
                </a:solidFill>
              </a:rPr>
              <a:t>The drinking water standard for Mercury is 0.002 mg/L. </a:t>
            </a:r>
          </a:p>
        </p:txBody>
      </p:sp>
      <p:pic>
        <p:nvPicPr>
          <p:cNvPr id="264200" name="Picture 14" descr="f2"/>
          <p:cNvPicPr>
            <a:picLocks noChangeAspect="1" noChangeArrowheads="1"/>
          </p:cNvPicPr>
          <p:nvPr/>
        </p:nvPicPr>
        <p:blipFill>
          <a:blip r:embed="rId3" cstate="print"/>
          <a:srcRect/>
          <a:stretch>
            <a:fillRect/>
          </a:stretch>
        </p:blipFill>
        <p:spPr bwMode="auto">
          <a:xfrm>
            <a:off x="5848350" y="4333875"/>
            <a:ext cx="2713038" cy="2092325"/>
          </a:xfrm>
          <a:prstGeom prst="rect">
            <a:avLst/>
          </a:prstGeom>
          <a:noFill/>
          <a:ln w="9525">
            <a:noFill/>
            <a:miter lim="800000"/>
            <a:headEnd/>
            <a:tailEnd/>
          </a:ln>
        </p:spPr>
      </p:pic>
      <p:sp>
        <p:nvSpPr>
          <p:cNvPr id="264201" name="Line 15"/>
          <p:cNvSpPr>
            <a:spLocks noChangeShapeType="1"/>
          </p:cNvSpPr>
          <p:nvPr/>
        </p:nvSpPr>
        <p:spPr bwMode="auto">
          <a:xfrm flipH="1">
            <a:off x="7156450" y="3849688"/>
            <a:ext cx="79375" cy="1173162"/>
          </a:xfrm>
          <a:prstGeom prst="line">
            <a:avLst/>
          </a:prstGeom>
          <a:noFill/>
          <a:ln w="9525">
            <a:solidFill>
              <a:schemeClr val="tx1"/>
            </a:solidFill>
            <a:round/>
            <a:headEnd/>
            <a:tailEnd type="triangle" w="med" len="med"/>
          </a:ln>
        </p:spPr>
        <p:txBody>
          <a:bodyPr/>
          <a:lstStyle/>
          <a:p>
            <a:endParaRPr lang="en-US"/>
          </a:p>
        </p:txBody>
      </p:sp>
      <p:sp>
        <p:nvSpPr>
          <p:cNvPr id="264202" name="Text Box 16"/>
          <p:cNvSpPr txBox="1">
            <a:spLocks noChangeArrowheads="1"/>
          </p:cNvSpPr>
          <p:nvPr/>
        </p:nvSpPr>
        <p:spPr bwMode="auto">
          <a:xfrm>
            <a:off x="6862763" y="3529013"/>
            <a:ext cx="817562" cy="336550"/>
          </a:xfrm>
          <a:prstGeom prst="rect">
            <a:avLst/>
          </a:prstGeom>
          <a:noFill/>
          <a:ln w="9525">
            <a:noFill/>
            <a:miter lim="800000"/>
            <a:headEnd/>
            <a:tailEnd/>
          </a:ln>
        </p:spPr>
        <p:txBody>
          <a:bodyPr wrap="none">
            <a:spAutoFit/>
          </a:bodyPr>
          <a:lstStyle/>
          <a:p>
            <a:r>
              <a:rPr lang="en-US" sz="1600"/>
              <a:t>1 gram</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503238" y="2135188"/>
            <a:ext cx="2114550" cy="641350"/>
          </a:xfrm>
          <a:prstGeom prst="rect">
            <a:avLst/>
          </a:prstGeom>
          <a:noFill/>
          <a:ln w="9525">
            <a:noFill/>
            <a:miter lim="800000"/>
            <a:headEnd/>
            <a:tailEnd/>
          </a:ln>
          <a:effectLst/>
        </p:spPr>
        <p:txBody>
          <a:bodyPr wrap="none">
            <a:spAutoFit/>
          </a:bodyPr>
          <a:lstStyle/>
          <a:p>
            <a:r>
              <a:rPr lang="en-US" sz="3600">
                <a:solidFill>
                  <a:srgbClr val="FFFF00"/>
                </a:solidFill>
              </a:rPr>
              <a:t>Seawater</a:t>
            </a:r>
          </a:p>
        </p:txBody>
      </p:sp>
      <p:sp>
        <p:nvSpPr>
          <p:cNvPr id="134147" name="Rectangle 3"/>
          <p:cNvSpPr>
            <a:spLocks noChangeArrowheads="1"/>
          </p:cNvSpPr>
          <p:nvPr/>
        </p:nvSpPr>
        <p:spPr bwMode="auto">
          <a:xfrm>
            <a:off x="431800" y="3460750"/>
            <a:ext cx="2609850" cy="1190625"/>
          </a:xfrm>
          <a:prstGeom prst="rect">
            <a:avLst/>
          </a:prstGeom>
          <a:noFill/>
          <a:ln w="9525">
            <a:noFill/>
            <a:miter lim="800000"/>
            <a:headEnd/>
            <a:tailEnd/>
          </a:ln>
          <a:effectLst/>
        </p:spPr>
        <p:txBody>
          <a:bodyPr>
            <a:spAutoFit/>
          </a:bodyPr>
          <a:lstStyle/>
          <a:p>
            <a:r>
              <a:rPr lang="en-US" sz="3600">
                <a:solidFill>
                  <a:srgbClr val="66FF33"/>
                </a:solidFill>
              </a:rPr>
              <a:t>Arctic cod muscle</a:t>
            </a:r>
          </a:p>
        </p:txBody>
      </p:sp>
      <p:sp>
        <p:nvSpPr>
          <p:cNvPr id="134148" name="Rectangle 4"/>
          <p:cNvSpPr>
            <a:spLocks noChangeArrowheads="1"/>
          </p:cNvSpPr>
          <p:nvPr/>
        </p:nvSpPr>
        <p:spPr bwMode="auto">
          <a:xfrm>
            <a:off x="433388" y="5300663"/>
            <a:ext cx="1987550" cy="1190625"/>
          </a:xfrm>
          <a:prstGeom prst="rect">
            <a:avLst/>
          </a:prstGeom>
          <a:noFill/>
          <a:ln w="9525">
            <a:noFill/>
            <a:miter lim="800000"/>
            <a:headEnd/>
            <a:tailEnd/>
          </a:ln>
          <a:effectLst/>
        </p:spPr>
        <p:txBody>
          <a:bodyPr wrap="none">
            <a:spAutoFit/>
          </a:bodyPr>
          <a:lstStyle/>
          <a:p>
            <a:r>
              <a:rPr lang="en-US" sz="3600">
                <a:solidFill>
                  <a:srgbClr val="FFFF00"/>
                </a:solidFill>
              </a:rPr>
              <a:t>Narwhal </a:t>
            </a:r>
          </a:p>
          <a:p>
            <a:r>
              <a:rPr lang="en-US" sz="3600">
                <a:solidFill>
                  <a:srgbClr val="FFFF00"/>
                </a:solidFill>
              </a:rPr>
              <a:t>blubber</a:t>
            </a:r>
          </a:p>
        </p:txBody>
      </p:sp>
      <p:pic>
        <p:nvPicPr>
          <p:cNvPr id="134149" name="Picture 5" descr="cod_fish_noaa"/>
          <p:cNvPicPr>
            <a:picLocks noChangeAspect="1" noChangeArrowheads="1"/>
          </p:cNvPicPr>
          <p:nvPr/>
        </p:nvPicPr>
        <p:blipFill>
          <a:blip r:embed="rId3" cstate="print"/>
          <a:srcRect/>
          <a:stretch>
            <a:fillRect/>
          </a:stretch>
        </p:blipFill>
        <p:spPr bwMode="auto">
          <a:xfrm>
            <a:off x="2930525" y="3579813"/>
            <a:ext cx="1836738" cy="1133475"/>
          </a:xfrm>
          <a:prstGeom prst="rect">
            <a:avLst/>
          </a:prstGeom>
          <a:noFill/>
        </p:spPr>
      </p:pic>
      <p:sp>
        <p:nvSpPr>
          <p:cNvPr id="134150" name="Rectangle 6"/>
          <p:cNvSpPr>
            <a:spLocks noChangeArrowheads="1"/>
          </p:cNvSpPr>
          <p:nvPr/>
        </p:nvSpPr>
        <p:spPr bwMode="auto">
          <a:xfrm>
            <a:off x="5603875" y="3749675"/>
            <a:ext cx="1987550" cy="519113"/>
          </a:xfrm>
          <a:prstGeom prst="rect">
            <a:avLst/>
          </a:prstGeom>
          <a:noFill/>
          <a:ln w="9525">
            <a:noFill/>
            <a:miter lim="800000"/>
            <a:headEnd/>
            <a:tailEnd/>
          </a:ln>
          <a:effectLst/>
        </p:spPr>
        <p:txBody>
          <a:bodyPr wrap="none">
            <a:spAutoFit/>
          </a:bodyPr>
          <a:lstStyle/>
          <a:p>
            <a:r>
              <a:rPr lang="en-US" sz="2800">
                <a:solidFill>
                  <a:srgbClr val="00E3DE"/>
                </a:solidFill>
              </a:rPr>
              <a:t>14 - 46 ppb</a:t>
            </a:r>
          </a:p>
        </p:txBody>
      </p:sp>
      <p:sp>
        <p:nvSpPr>
          <p:cNvPr id="134151" name="Rectangle 7"/>
          <p:cNvSpPr>
            <a:spLocks noChangeArrowheads="1"/>
          </p:cNvSpPr>
          <p:nvPr/>
        </p:nvSpPr>
        <p:spPr bwMode="auto">
          <a:xfrm>
            <a:off x="5297488" y="2312988"/>
            <a:ext cx="1968500" cy="519112"/>
          </a:xfrm>
          <a:prstGeom prst="rect">
            <a:avLst/>
          </a:prstGeom>
          <a:noFill/>
          <a:ln w="9525">
            <a:noFill/>
            <a:miter lim="800000"/>
            <a:headEnd/>
            <a:tailEnd/>
          </a:ln>
          <a:effectLst/>
        </p:spPr>
        <p:txBody>
          <a:bodyPr wrap="none">
            <a:spAutoFit/>
          </a:bodyPr>
          <a:lstStyle/>
          <a:p>
            <a:r>
              <a:rPr lang="en-US" sz="2800"/>
              <a:t>0.0003 ppb</a:t>
            </a:r>
          </a:p>
        </p:txBody>
      </p:sp>
      <p:sp>
        <p:nvSpPr>
          <p:cNvPr id="134152" name="Rectangle 8"/>
          <p:cNvSpPr>
            <a:spLocks noChangeArrowheads="1"/>
          </p:cNvSpPr>
          <p:nvPr/>
        </p:nvSpPr>
        <p:spPr bwMode="auto">
          <a:xfrm>
            <a:off x="5051425" y="5459413"/>
            <a:ext cx="2781300" cy="519112"/>
          </a:xfrm>
          <a:prstGeom prst="rect">
            <a:avLst/>
          </a:prstGeom>
          <a:noFill/>
          <a:ln w="9525">
            <a:noFill/>
            <a:miter lim="800000"/>
            <a:headEnd/>
            <a:tailEnd/>
          </a:ln>
          <a:effectLst/>
        </p:spPr>
        <p:txBody>
          <a:bodyPr wrap="none">
            <a:spAutoFit/>
          </a:bodyPr>
          <a:lstStyle/>
          <a:p>
            <a:r>
              <a:rPr lang="en-US" sz="2800">
                <a:solidFill>
                  <a:srgbClr val="FFFF00"/>
                </a:solidFill>
              </a:rPr>
              <a:t>2440 - 9160 ppb</a:t>
            </a:r>
          </a:p>
        </p:txBody>
      </p:sp>
      <p:pic>
        <p:nvPicPr>
          <p:cNvPr id="134153" name="Picture 9" descr="animal_narwhal"/>
          <p:cNvPicPr>
            <a:picLocks noChangeAspect="1" noChangeArrowheads="1"/>
          </p:cNvPicPr>
          <p:nvPr/>
        </p:nvPicPr>
        <p:blipFill>
          <a:blip r:embed="rId4" cstate="print"/>
          <a:srcRect/>
          <a:stretch>
            <a:fillRect/>
          </a:stretch>
        </p:blipFill>
        <p:spPr bwMode="auto">
          <a:xfrm>
            <a:off x="3005138" y="5018088"/>
            <a:ext cx="1450975" cy="1450975"/>
          </a:xfrm>
          <a:prstGeom prst="rect">
            <a:avLst/>
          </a:prstGeom>
          <a:noFill/>
        </p:spPr>
      </p:pic>
      <p:pic>
        <p:nvPicPr>
          <p:cNvPr id="134154" name="Picture 10" descr="seawater-3"/>
          <p:cNvPicPr>
            <a:picLocks noChangeAspect="1" noChangeArrowheads="1"/>
          </p:cNvPicPr>
          <p:nvPr/>
        </p:nvPicPr>
        <p:blipFill>
          <a:blip r:embed="rId5" cstate="print"/>
          <a:srcRect/>
          <a:stretch>
            <a:fillRect/>
          </a:stretch>
        </p:blipFill>
        <p:spPr bwMode="auto">
          <a:xfrm>
            <a:off x="2949575" y="2106613"/>
            <a:ext cx="1481138" cy="1111250"/>
          </a:xfrm>
          <a:prstGeom prst="rect">
            <a:avLst/>
          </a:prstGeom>
          <a:noFill/>
        </p:spPr>
      </p:pic>
      <p:sp>
        <p:nvSpPr>
          <p:cNvPr id="134155" name="Rectangle 11"/>
          <p:cNvSpPr>
            <a:spLocks noChangeArrowheads="1"/>
          </p:cNvSpPr>
          <p:nvPr/>
        </p:nvSpPr>
        <p:spPr bwMode="auto">
          <a:xfrm>
            <a:off x="765175" y="123825"/>
            <a:ext cx="2597150" cy="641350"/>
          </a:xfrm>
          <a:prstGeom prst="rect">
            <a:avLst/>
          </a:prstGeom>
          <a:noFill/>
          <a:ln w="9525">
            <a:noFill/>
            <a:miter lim="800000"/>
            <a:headEnd/>
            <a:tailEnd/>
          </a:ln>
          <a:effectLst/>
        </p:spPr>
        <p:txBody>
          <a:bodyPr wrap="none">
            <a:spAutoFit/>
          </a:bodyPr>
          <a:lstStyle/>
          <a:p>
            <a:r>
              <a:rPr lang="en-US" sz="3600" b="1" u="sng"/>
              <a:t>Toxaphene</a:t>
            </a:r>
          </a:p>
        </p:txBody>
      </p:sp>
      <p:sp>
        <p:nvSpPr>
          <p:cNvPr id="134156" name="Text Box 12"/>
          <p:cNvSpPr txBox="1">
            <a:spLocks noChangeArrowheads="1"/>
          </p:cNvSpPr>
          <p:nvPr/>
        </p:nvSpPr>
        <p:spPr bwMode="auto">
          <a:xfrm>
            <a:off x="5614988" y="4271963"/>
            <a:ext cx="1404937" cy="457200"/>
          </a:xfrm>
          <a:prstGeom prst="rect">
            <a:avLst/>
          </a:prstGeom>
          <a:noFill/>
          <a:ln w="9525">
            <a:noFill/>
            <a:miter lim="800000"/>
            <a:headEnd/>
            <a:tailEnd/>
          </a:ln>
          <a:effectLst/>
        </p:spPr>
        <p:txBody>
          <a:bodyPr wrap="none">
            <a:spAutoFit/>
          </a:bodyPr>
          <a:lstStyle/>
          <a:p>
            <a:r>
              <a:rPr lang="en-US" sz="2400">
                <a:cs typeface="Arial" charset="0"/>
              </a:rPr>
              <a:t>50,000 X</a:t>
            </a:r>
          </a:p>
        </p:txBody>
      </p:sp>
      <p:sp>
        <p:nvSpPr>
          <p:cNvPr id="134157" name="Text Box 13"/>
          <p:cNvSpPr txBox="1">
            <a:spLocks noChangeArrowheads="1"/>
          </p:cNvSpPr>
          <p:nvPr/>
        </p:nvSpPr>
        <p:spPr bwMode="auto">
          <a:xfrm>
            <a:off x="5789613" y="5915025"/>
            <a:ext cx="1241425" cy="457200"/>
          </a:xfrm>
          <a:prstGeom prst="rect">
            <a:avLst/>
          </a:prstGeom>
          <a:noFill/>
          <a:ln w="9525">
            <a:noFill/>
            <a:miter lim="800000"/>
            <a:headEnd/>
            <a:tailEnd/>
          </a:ln>
          <a:effectLst/>
        </p:spPr>
        <p:txBody>
          <a:bodyPr wrap="none">
            <a:spAutoFit/>
          </a:bodyPr>
          <a:lstStyle/>
          <a:p>
            <a:r>
              <a:rPr lang="en-US" sz="2400">
                <a:cs typeface="Arial" charset="0"/>
              </a:rPr>
              <a:t>~ 8 M X</a:t>
            </a:r>
          </a:p>
        </p:txBody>
      </p:sp>
      <p:pic>
        <p:nvPicPr>
          <p:cNvPr id="134158" name="Picture 14" descr="lipid"/>
          <p:cNvPicPr>
            <a:picLocks noChangeAspect="1" noChangeArrowheads="1"/>
          </p:cNvPicPr>
          <p:nvPr/>
        </p:nvPicPr>
        <p:blipFill>
          <a:blip r:embed="rId6" cstate="print"/>
          <a:srcRect/>
          <a:stretch>
            <a:fillRect/>
          </a:stretch>
        </p:blipFill>
        <p:spPr bwMode="auto">
          <a:xfrm>
            <a:off x="5783263" y="317500"/>
            <a:ext cx="2024062" cy="1857375"/>
          </a:xfrm>
          <a:prstGeom prst="rect">
            <a:avLst/>
          </a:prstGeom>
          <a:noFill/>
        </p:spPr>
      </p:pic>
      <p:sp>
        <p:nvSpPr>
          <p:cNvPr id="134159" name="Text Box 15"/>
          <p:cNvSpPr txBox="1">
            <a:spLocks noChangeArrowheads="1"/>
          </p:cNvSpPr>
          <p:nvPr/>
        </p:nvSpPr>
        <p:spPr bwMode="auto">
          <a:xfrm>
            <a:off x="6288088" y="1014413"/>
            <a:ext cx="960437" cy="396875"/>
          </a:xfrm>
          <a:prstGeom prst="rect">
            <a:avLst/>
          </a:prstGeom>
          <a:noFill/>
          <a:ln w="9525">
            <a:noFill/>
            <a:miter lim="800000"/>
            <a:headEnd/>
            <a:tailEnd/>
          </a:ln>
          <a:effectLst/>
        </p:spPr>
        <p:txBody>
          <a:bodyPr wrap="none">
            <a:spAutoFit/>
          </a:bodyPr>
          <a:lstStyle/>
          <a:p>
            <a:r>
              <a:rPr lang="en-US" sz="2000"/>
              <a:t>carbon</a:t>
            </a:r>
          </a:p>
        </p:txBody>
      </p:sp>
      <p:sp>
        <p:nvSpPr>
          <p:cNvPr id="134160" name="Text Box 16"/>
          <p:cNvSpPr txBox="1">
            <a:spLocks noChangeArrowheads="1"/>
          </p:cNvSpPr>
          <p:nvPr/>
        </p:nvSpPr>
        <p:spPr bwMode="auto">
          <a:xfrm>
            <a:off x="7886700" y="915988"/>
            <a:ext cx="819150" cy="519112"/>
          </a:xfrm>
          <a:prstGeom prst="rect">
            <a:avLst/>
          </a:prstGeom>
          <a:noFill/>
          <a:ln w="9525">
            <a:noFill/>
            <a:miter lim="800000"/>
            <a:headEnd/>
            <a:tailEnd/>
          </a:ln>
          <a:effectLst/>
        </p:spPr>
        <p:txBody>
          <a:bodyPr wrap="none">
            <a:spAutoFit/>
          </a:bodyPr>
          <a:lstStyle/>
          <a:p>
            <a:r>
              <a:rPr lang="en-US" sz="2800">
                <a:solidFill>
                  <a:srgbClr val="FFFF00"/>
                </a:solidFill>
              </a:rPr>
              <a:t>lipid</a:t>
            </a:r>
          </a:p>
        </p:txBody>
      </p:sp>
      <p:sp>
        <p:nvSpPr>
          <p:cNvPr id="134161" name="Rectangle 17"/>
          <p:cNvSpPr>
            <a:spLocks noChangeArrowheads="1"/>
          </p:cNvSpPr>
          <p:nvPr/>
        </p:nvSpPr>
        <p:spPr bwMode="auto">
          <a:xfrm>
            <a:off x="450850" y="1131888"/>
            <a:ext cx="3897313" cy="457200"/>
          </a:xfrm>
          <a:prstGeom prst="rect">
            <a:avLst/>
          </a:prstGeom>
          <a:noFill/>
          <a:ln w="9525">
            <a:noFill/>
            <a:miter lim="800000"/>
            <a:headEnd/>
            <a:tailEnd/>
          </a:ln>
          <a:effectLst/>
        </p:spPr>
        <p:txBody>
          <a:bodyPr wrap="none">
            <a:spAutoFit/>
          </a:bodyPr>
          <a:lstStyle/>
          <a:p>
            <a:r>
              <a:rPr lang="en-US" sz="2400">
                <a:solidFill>
                  <a:srgbClr val="FFFF00"/>
                </a:solidFill>
              </a:rPr>
              <a:t>400,000 tons: 1946 to 1974</a:t>
            </a:r>
          </a:p>
        </p:txBody>
      </p:sp>
      <p:sp>
        <p:nvSpPr>
          <p:cNvPr id="134162" name="Rectangle 18"/>
          <p:cNvSpPr>
            <a:spLocks noChangeArrowheads="1"/>
          </p:cNvSpPr>
          <p:nvPr/>
        </p:nvSpPr>
        <p:spPr bwMode="auto">
          <a:xfrm>
            <a:off x="3284538" y="254000"/>
            <a:ext cx="2455862" cy="457200"/>
          </a:xfrm>
          <a:prstGeom prst="rect">
            <a:avLst/>
          </a:prstGeom>
          <a:noFill/>
          <a:ln w="9525">
            <a:noFill/>
            <a:miter lim="800000"/>
            <a:headEnd/>
            <a:tailEnd/>
          </a:ln>
          <a:effectLst/>
        </p:spPr>
        <p:txBody>
          <a:bodyPr wrap="none">
            <a:spAutoFit/>
          </a:bodyPr>
          <a:lstStyle/>
          <a:p>
            <a:r>
              <a:rPr lang="en-US" sz="2400" b="1" u="sng"/>
              <a:t>(670 chemicals)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Grlakes_lawrence_map"/>
          <p:cNvPicPr>
            <a:picLocks noChangeAspect="1" noChangeArrowheads="1"/>
          </p:cNvPicPr>
          <p:nvPr/>
        </p:nvPicPr>
        <p:blipFill>
          <a:blip r:embed="rId3" cstate="print"/>
          <a:srcRect/>
          <a:stretch>
            <a:fillRect/>
          </a:stretch>
        </p:blipFill>
        <p:spPr bwMode="auto">
          <a:xfrm>
            <a:off x="1714500" y="1128713"/>
            <a:ext cx="5715000" cy="4600575"/>
          </a:xfrm>
          <a:prstGeom prst="rect">
            <a:avLst/>
          </a:prstGeom>
          <a:noFill/>
        </p:spPr>
      </p:pic>
      <p:pic>
        <p:nvPicPr>
          <p:cNvPr id="43011" name="Picture 3" descr="beluga"/>
          <p:cNvPicPr>
            <a:picLocks noChangeAspect="1" noChangeArrowheads="1"/>
          </p:cNvPicPr>
          <p:nvPr/>
        </p:nvPicPr>
        <p:blipFill>
          <a:blip r:embed="rId4" cstate="print"/>
          <a:srcRect/>
          <a:stretch>
            <a:fillRect/>
          </a:stretch>
        </p:blipFill>
        <p:spPr bwMode="auto">
          <a:xfrm>
            <a:off x="1631950" y="1050925"/>
            <a:ext cx="5867400" cy="4962525"/>
          </a:xfrm>
          <a:prstGeom prst="rect">
            <a:avLst/>
          </a:prstGeom>
          <a:noFill/>
        </p:spPr>
      </p:pic>
      <p:pic>
        <p:nvPicPr>
          <p:cNvPr id="43012" name="Picture 4" descr="beluga%2520dead"/>
          <p:cNvPicPr>
            <a:picLocks noChangeAspect="1" noChangeArrowheads="1"/>
          </p:cNvPicPr>
          <p:nvPr/>
        </p:nvPicPr>
        <p:blipFill>
          <a:blip r:embed="rId5" cstate="print"/>
          <a:srcRect/>
          <a:stretch>
            <a:fillRect/>
          </a:stretch>
        </p:blipFill>
        <p:spPr bwMode="auto">
          <a:xfrm>
            <a:off x="1119188" y="1052513"/>
            <a:ext cx="7275512" cy="5224462"/>
          </a:xfrm>
          <a:prstGeom prst="rect">
            <a:avLst/>
          </a:prstGeom>
          <a:noFill/>
        </p:spPr>
      </p:pic>
      <p:sp>
        <p:nvSpPr>
          <p:cNvPr id="43013" name="Text Box 5"/>
          <p:cNvSpPr txBox="1">
            <a:spLocks noChangeArrowheads="1"/>
          </p:cNvSpPr>
          <p:nvPr/>
        </p:nvSpPr>
        <p:spPr bwMode="auto">
          <a:xfrm>
            <a:off x="819150" y="241300"/>
            <a:ext cx="7423150" cy="641350"/>
          </a:xfrm>
          <a:prstGeom prst="rect">
            <a:avLst/>
          </a:prstGeom>
          <a:noFill/>
          <a:ln w="9525">
            <a:noFill/>
            <a:miter lim="800000"/>
            <a:headEnd/>
            <a:tailEnd/>
          </a:ln>
          <a:effectLst/>
        </p:spPr>
        <p:txBody>
          <a:bodyPr wrap="none">
            <a:spAutoFit/>
          </a:bodyPr>
          <a:lstStyle/>
          <a:p>
            <a:r>
              <a:rPr lang="en-US" sz="3600"/>
              <a:t>Toxaphene and Mirex:  1959 - 1976</a:t>
            </a:r>
          </a:p>
        </p:txBody>
      </p:sp>
      <p:sp>
        <p:nvSpPr>
          <p:cNvPr id="43014" name="Rectangle 6"/>
          <p:cNvSpPr>
            <a:spLocks noChangeArrowheads="1"/>
          </p:cNvSpPr>
          <p:nvPr/>
        </p:nvSpPr>
        <p:spPr bwMode="auto">
          <a:xfrm>
            <a:off x="1882775" y="6226175"/>
            <a:ext cx="5743575" cy="396875"/>
          </a:xfrm>
          <a:prstGeom prst="rect">
            <a:avLst/>
          </a:prstGeom>
          <a:noFill/>
          <a:ln w="9525">
            <a:noFill/>
            <a:miter lim="800000"/>
            <a:headEnd/>
            <a:tailEnd/>
          </a:ln>
          <a:effectLst/>
        </p:spPr>
        <p:txBody>
          <a:bodyPr wrap="none">
            <a:spAutoFit/>
          </a:bodyPr>
          <a:lstStyle/>
          <a:p>
            <a:pPr eaLnBrk="1" hangingPunct="1">
              <a:spcBef>
                <a:spcPct val="30000"/>
              </a:spcBef>
            </a:pPr>
            <a:r>
              <a:rPr lang="en-US" sz="2000"/>
              <a:t>highest levels ever recorded in a living organism. </a:t>
            </a:r>
          </a:p>
        </p:txBody>
      </p:sp>
      <p:pic>
        <p:nvPicPr>
          <p:cNvPr id="43015" name="Picture 7" descr="sign_caution-haz-waste"/>
          <p:cNvPicPr>
            <a:picLocks noChangeAspect="1" noChangeArrowheads="1"/>
          </p:cNvPicPr>
          <p:nvPr/>
        </p:nvPicPr>
        <p:blipFill>
          <a:blip r:embed="rId6" cstate="print"/>
          <a:srcRect/>
          <a:stretch>
            <a:fillRect/>
          </a:stretch>
        </p:blipFill>
        <p:spPr bwMode="auto">
          <a:xfrm>
            <a:off x="2371725" y="4148138"/>
            <a:ext cx="1724025" cy="1209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fade">
                                      <p:cBhvr>
                                        <p:cTn id="7" dur="2000"/>
                                        <p:tgtEl>
                                          <p:spTgt spid="430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2"/>
                                        </p:tgtEl>
                                        <p:attrNameLst>
                                          <p:attrName>style.visibility</p:attrName>
                                        </p:attrNameLst>
                                      </p:cBhvr>
                                      <p:to>
                                        <p:strVal val="visible"/>
                                      </p:to>
                                    </p:set>
                                    <p:animEffect transition="in" filter="fade">
                                      <p:cBhvr>
                                        <p:cTn id="12" dur="2000"/>
                                        <p:tgtEl>
                                          <p:spTgt spid="430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3014"/>
                                        </p:tgtEl>
                                        <p:attrNameLst>
                                          <p:attrName>style.visibility</p:attrName>
                                        </p:attrNameLst>
                                      </p:cBhvr>
                                      <p:to>
                                        <p:strVal val="visible"/>
                                      </p:to>
                                    </p:set>
                                    <p:animEffect transition="in" filter="fade">
                                      <p:cBhvr>
                                        <p:cTn id="15" dur="2000"/>
                                        <p:tgtEl>
                                          <p:spTgt spid="430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3015"/>
                                        </p:tgtEl>
                                        <p:attrNameLst>
                                          <p:attrName>style.visibility</p:attrName>
                                        </p:attrNameLst>
                                      </p:cBhvr>
                                      <p:to>
                                        <p:strVal val="visible"/>
                                      </p:to>
                                    </p:set>
                                    <p:animEffect transition="in" filter="fade">
                                      <p:cBhvr>
                                        <p:cTn id="20" dur="20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2438400"/>
            <a:ext cx="5161991" cy="523220"/>
          </a:xfrm>
          <a:prstGeom prst="rect">
            <a:avLst/>
          </a:prstGeom>
          <a:noFill/>
        </p:spPr>
        <p:txBody>
          <a:bodyPr wrap="none" rtlCol="0">
            <a:spAutoFit/>
          </a:bodyPr>
          <a:lstStyle/>
          <a:p>
            <a:r>
              <a:rPr lang="en-US" sz="2800" dirty="0" smtClean="0"/>
              <a:t>Persistence in the Environment</a:t>
            </a:r>
            <a:endParaRPr lang="en-US" sz="2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1636713" y="4175125"/>
            <a:ext cx="6092825" cy="1066800"/>
          </a:xfrm>
          <a:prstGeom prst="rect">
            <a:avLst/>
          </a:prstGeom>
          <a:noFill/>
          <a:ln w="9525">
            <a:noFill/>
            <a:miter lim="800000"/>
            <a:headEnd/>
            <a:tailEnd/>
          </a:ln>
          <a:effectLst/>
        </p:spPr>
        <p:txBody>
          <a:bodyPr wrap="none">
            <a:spAutoFit/>
          </a:bodyPr>
          <a:lstStyle/>
          <a:p>
            <a:pPr algn="ctr"/>
            <a:r>
              <a:rPr lang="en-US" sz="3200">
                <a:solidFill>
                  <a:srgbClr val="66FF33"/>
                </a:solidFill>
              </a:rPr>
              <a:t>Where in these environments</a:t>
            </a:r>
          </a:p>
          <a:p>
            <a:pPr algn="ctr"/>
            <a:r>
              <a:rPr lang="en-US" sz="3200">
                <a:solidFill>
                  <a:srgbClr val="66FF33"/>
                </a:solidFill>
              </a:rPr>
              <a:t>do we find high levels of carbon?</a:t>
            </a:r>
          </a:p>
        </p:txBody>
      </p:sp>
      <p:sp>
        <p:nvSpPr>
          <p:cNvPr id="91139" name="Text Box 3"/>
          <p:cNvSpPr txBox="1">
            <a:spLocks noChangeArrowheads="1"/>
          </p:cNvSpPr>
          <p:nvPr/>
        </p:nvSpPr>
        <p:spPr bwMode="auto">
          <a:xfrm>
            <a:off x="923925" y="831850"/>
            <a:ext cx="7431088" cy="1373188"/>
          </a:xfrm>
          <a:prstGeom prst="rect">
            <a:avLst/>
          </a:prstGeom>
          <a:noFill/>
          <a:ln w="9525">
            <a:noFill/>
            <a:miter lim="800000"/>
            <a:headEnd/>
            <a:tailEnd/>
          </a:ln>
          <a:effectLst/>
        </p:spPr>
        <p:txBody>
          <a:bodyPr wrap="none">
            <a:spAutoFit/>
          </a:bodyPr>
          <a:lstStyle/>
          <a:p>
            <a:r>
              <a:rPr lang="en-US" sz="2800"/>
              <a:t>Many synthetic organic chemicals, particularly</a:t>
            </a:r>
          </a:p>
          <a:p>
            <a:r>
              <a:rPr lang="en-US" sz="2800"/>
              <a:t>those like PCBs and DDT are very persistent</a:t>
            </a:r>
          </a:p>
          <a:p>
            <a:r>
              <a:rPr lang="en-US" sz="2800"/>
              <a:t>in the environment. They last for decades.</a:t>
            </a:r>
          </a:p>
        </p:txBody>
      </p:sp>
      <p:sp>
        <p:nvSpPr>
          <p:cNvPr id="91140" name="Text Box 4"/>
          <p:cNvSpPr txBox="1">
            <a:spLocks noChangeArrowheads="1"/>
          </p:cNvSpPr>
          <p:nvPr/>
        </p:nvSpPr>
        <p:spPr bwMode="auto">
          <a:xfrm>
            <a:off x="458788" y="2660650"/>
            <a:ext cx="8499475" cy="946150"/>
          </a:xfrm>
          <a:prstGeom prst="rect">
            <a:avLst/>
          </a:prstGeom>
          <a:noFill/>
          <a:ln w="9525">
            <a:noFill/>
            <a:miter lim="800000"/>
            <a:headEnd/>
            <a:tailEnd/>
          </a:ln>
          <a:effectLst/>
        </p:spPr>
        <p:txBody>
          <a:bodyPr wrap="none">
            <a:spAutoFit/>
          </a:bodyPr>
          <a:lstStyle/>
          <a:p>
            <a:pPr algn="ctr"/>
            <a:r>
              <a:rPr lang="en-US" sz="2800">
                <a:solidFill>
                  <a:srgbClr val="FFFF00"/>
                </a:solidFill>
              </a:rPr>
              <a:t>They become stored in organic materials</a:t>
            </a:r>
          </a:p>
          <a:p>
            <a:pPr algn="ctr"/>
            <a:r>
              <a:rPr lang="en-US" sz="2800">
                <a:solidFill>
                  <a:srgbClr val="FFFF00"/>
                </a:solidFill>
              </a:rPr>
              <a:t>that naturally occur in aquatic and terrestrial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fade">
                                      <p:cBhvr>
                                        <p:cTn id="7" dur="2000"/>
                                        <p:tgtEl>
                                          <p:spTgt spid="91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descr="Cork"/>
          <p:cNvSpPr>
            <a:spLocks noChangeArrowheads="1"/>
          </p:cNvSpPr>
          <p:nvPr/>
        </p:nvSpPr>
        <p:spPr bwMode="auto">
          <a:xfrm>
            <a:off x="722313" y="4241800"/>
            <a:ext cx="7805737" cy="1233488"/>
          </a:xfrm>
          <a:prstGeom prst="rect">
            <a:avLst/>
          </a:prstGeom>
          <a:blipFill dpi="0" rotWithShape="1">
            <a:blip r:embed="rId3" cstate="print"/>
            <a:srcRect/>
            <a:tile tx="0" ty="0" sx="100000" sy="100000" flip="none" algn="tl"/>
          </a:blipFill>
          <a:ln w="9525">
            <a:noFill/>
            <a:miter lim="800000"/>
            <a:headEnd/>
            <a:tailEnd/>
          </a:ln>
          <a:effectLst/>
        </p:spPr>
        <p:txBody>
          <a:bodyPr wrap="none" anchor="ctr"/>
          <a:lstStyle/>
          <a:p>
            <a:endParaRPr lang="en-US"/>
          </a:p>
        </p:txBody>
      </p:sp>
      <p:sp>
        <p:nvSpPr>
          <p:cNvPr id="92163" name="Rectangle 3"/>
          <p:cNvSpPr>
            <a:spLocks noChangeArrowheads="1"/>
          </p:cNvSpPr>
          <p:nvPr/>
        </p:nvSpPr>
        <p:spPr bwMode="auto">
          <a:xfrm>
            <a:off x="701675" y="1071563"/>
            <a:ext cx="7805738" cy="3168650"/>
          </a:xfrm>
          <a:prstGeom prst="rect">
            <a:avLst/>
          </a:prstGeom>
          <a:solidFill>
            <a:srgbClr val="3366FF"/>
          </a:solidFill>
          <a:ln w="9525">
            <a:noFill/>
            <a:miter lim="800000"/>
            <a:headEnd/>
            <a:tailEnd/>
          </a:ln>
          <a:effectLst/>
        </p:spPr>
        <p:txBody>
          <a:bodyPr wrap="none" anchor="ctr"/>
          <a:lstStyle/>
          <a:p>
            <a:pPr algn="ctr"/>
            <a:endParaRPr lang="en-US" sz="3600"/>
          </a:p>
        </p:txBody>
      </p:sp>
      <p:sp>
        <p:nvSpPr>
          <p:cNvPr id="92164" name="Text Box 4"/>
          <p:cNvSpPr txBox="1">
            <a:spLocks noChangeArrowheads="1"/>
          </p:cNvSpPr>
          <p:nvPr/>
        </p:nvSpPr>
        <p:spPr bwMode="auto">
          <a:xfrm>
            <a:off x="7000875" y="1235075"/>
            <a:ext cx="1173163" cy="519113"/>
          </a:xfrm>
          <a:prstGeom prst="rect">
            <a:avLst/>
          </a:prstGeom>
          <a:noFill/>
          <a:ln w="9525">
            <a:noFill/>
            <a:miter lim="800000"/>
            <a:headEnd/>
            <a:tailEnd/>
          </a:ln>
          <a:effectLst/>
        </p:spPr>
        <p:txBody>
          <a:bodyPr wrap="none">
            <a:spAutoFit/>
          </a:bodyPr>
          <a:lstStyle/>
          <a:p>
            <a:r>
              <a:rPr lang="en-US" sz="2800" b="1"/>
              <a:t>Water</a:t>
            </a:r>
          </a:p>
        </p:txBody>
      </p:sp>
      <p:sp>
        <p:nvSpPr>
          <p:cNvPr id="92165" name="Text Box 5"/>
          <p:cNvSpPr txBox="1">
            <a:spLocks noChangeArrowheads="1"/>
          </p:cNvSpPr>
          <p:nvPr/>
        </p:nvSpPr>
        <p:spPr bwMode="auto">
          <a:xfrm>
            <a:off x="5430838" y="4592638"/>
            <a:ext cx="2960687" cy="457200"/>
          </a:xfrm>
          <a:prstGeom prst="rect">
            <a:avLst/>
          </a:prstGeom>
          <a:noFill/>
          <a:ln w="9525">
            <a:noFill/>
            <a:miter lim="800000"/>
            <a:headEnd/>
            <a:tailEnd/>
          </a:ln>
          <a:effectLst/>
        </p:spPr>
        <p:txBody>
          <a:bodyPr wrap="none">
            <a:spAutoFit/>
          </a:bodyPr>
          <a:lstStyle/>
          <a:p>
            <a:r>
              <a:rPr lang="en-US" sz="2400" b="1">
                <a:solidFill>
                  <a:schemeClr val="accent2"/>
                </a:solidFill>
              </a:rPr>
              <a:t>Organic Sediments</a:t>
            </a:r>
          </a:p>
        </p:txBody>
      </p:sp>
      <p:sp>
        <p:nvSpPr>
          <p:cNvPr id="92166" name="Text Box 6"/>
          <p:cNvSpPr txBox="1">
            <a:spLocks noChangeArrowheads="1"/>
          </p:cNvSpPr>
          <p:nvPr/>
        </p:nvSpPr>
        <p:spPr bwMode="auto">
          <a:xfrm>
            <a:off x="276225" y="255588"/>
            <a:ext cx="5619750" cy="641350"/>
          </a:xfrm>
          <a:prstGeom prst="rect">
            <a:avLst/>
          </a:prstGeom>
          <a:noFill/>
          <a:ln w="9525">
            <a:noFill/>
            <a:miter lim="800000"/>
            <a:headEnd/>
            <a:tailEnd/>
          </a:ln>
          <a:effectLst/>
        </p:spPr>
        <p:txBody>
          <a:bodyPr wrap="none">
            <a:spAutoFit/>
          </a:bodyPr>
          <a:lstStyle/>
          <a:p>
            <a:r>
              <a:rPr lang="en-US" sz="3600" u="sng"/>
              <a:t>Environmental Persistence</a:t>
            </a:r>
          </a:p>
        </p:txBody>
      </p:sp>
      <p:grpSp>
        <p:nvGrpSpPr>
          <p:cNvPr id="2" name="Group 7"/>
          <p:cNvGrpSpPr>
            <a:grpSpLocks/>
          </p:cNvGrpSpPr>
          <p:nvPr/>
        </p:nvGrpSpPr>
        <p:grpSpPr bwMode="auto">
          <a:xfrm>
            <a:off x="730250" y="1944688"/>
            <a:ext cx="5786438" cy="2911475"/>
            <a:chOff x="460" y="1446"/>
            <a:chExt cx="3645" cy="1834"/>
          </a:xfrm>
        </p:grpSpPr>
        <p:sp>
          <p:nvSpPr>
            <p:cNvPr id="92168" name="Line 8"/>
            <p:cNvSpPr>
              <a:spLocks noChangeShapeType="1"/>
            </p:cNvSpPr>
            <p:nvPr/>
          </p:nvSpPr>
          <p:spPr bwMode="auto">
            <a:xfrm>
              <a:off x="1274" y="2356"/>
              <a:ext cx="629" cy="924"/>
            </a:xfrm>
            <a:prstGeom prst="line">
              <a:avLst/>
            </a:prstGeom>
            <a:noFill/>
            <a:ln w="155575">
              <a:solidFill>
                <a:srgbClr val="FF9900"/>
              </a:solidFill>
              <a:round/>
              <a:headEnd/>
              <a:tailEnd type="triangle" w="med" len="med"/>
            </a:ln>
            <a:effectLst>
              <a:outerShdw dist="35921" dir="2700000" algn="ctr" rotWithShape="0">
                <a:schemeClr val="bg2"/>
              </a:outerShdw>
            </a:effectLst>
          </p:spPr>
          <p:txBody>
            <a:bodyPr/>
            <a:lstStyle/>
            <a:p>
              <a:endParaRPr lang="en-US"/>
            </a:p>
          </p:txBody>
        </p:sp>
        <p:sp>
          <p:nvSpPr>
            <p:cNvPr id="92169" name="Line 9"/>
            <p:cNvSpPr>
              <a:spLocks noChangeShapeType="1"/>
            </p:cNvSpPr>
            <p:nvPr/>
          </p:nvSpPr>
          <p:spPr bwMode="auto">
            <a:xfrm flipV="1">
              <a:off x="1883" y="1782"/>
              <a:ext cx="683" cy="134"/>
            </a:xfrm>
            <a:prstGeom prst="line">
              <a:avLst/>
            </a:prstGeom>
            <a:noFill/>
            <a:ln w="9525">
              <a:solidFill>
                <a:schemeClr val="tx1"/>
              </a:solidFill>
              <a:round/>
              <a:headEnd/>
              <a:tailEnd type="triangle" w="med" len="med"/>
            </a:ln>
            <a:effectLst/>
          </p:spPr>
          <p:txBody>
            <a:bodyPr/>
            <a:lstStyle/>
            <a:p>
              <a:endParaRPr lang="en-US"/>
            </a:p>
          </p:txBody>
        </p:sp>
        <p:sp>
          <p:nvSpPr>
            <p:cNvPr id="92170" name="Text Box 10"/>
            <p:cNvSpPr txBox="1">
              <a:spLocks noChangeArrowheads="1"/>
            </p:cNvSpPr>
            <p:nvPr/>
          </p:nvSpPr>
          <p:spPr bwMode="auto">
            <a:xfrm>
              <a:off x="2566" y="1688"/>
              <a:ext cx="1539" cy="231"/>
            </a:xfrm>
            <a:prstGeom prst="rect">
              <a:avLst/>
            </a:prstGeom>
            <a:noFill/>
            <a:ln w="9525">
              <a:noFill/>
              <a:miter lim="800000"/>
              <a:headEnd/>
              <a:tailEnd/>
            </a:ln>
            <a:effectLst/>
          </p:spPr>
          <p:txBody>
            <a:bodyPr wrap="none">
              <a:spAutoFit/>
            </a:bodyPr>
            <a:lstStyle/>
            <a:p>
              <a:r>
                <a:rPr lang="en-US">
                  <a:solidFill>
                    <a:srgbClr val="FFFF00"/>
                  </a:solidFill>
                </a:rPr>
                <a:t>Solubility of &lt; 0.1 </a:t>
              </a:r>
              <a:r>
                <a:rPr lang="el-GR">
                  <a:solidFill>
                    <a:srgbClr val="FFFF00"/>
                  </a:solidFill>
                  <a:cs typeface="Arial" charset="0"/>
                </a:rPr>
                <a:t>μ</a:t>
              </a:r>
              <a:r>
                <a:rPr lang="en-US">
                  <a:solidFill>
                    <a:srgbClr val="FFFF00"/>
                  </a:solidFill>
                </a:rPr>
                <a:t>g/L</a:t>
              </a:r>
            </a:p>
          </p:txBody>
        </p:sp>
        <p:pic>
          <p:nvPicPr>
            <p:cNvPr id="92171" name="Picture 11" descr="ddt"/>
            <p:cNvPicPr>
              <a:picLocks noChangeAspect="1" noChangeArrowheads="1"/>
            </p:cNvPicPr>
            <p:nvPr/>
          </p:nvPicPr>
          <p:blipFill>
            <a:blip r:embed="rId4" cstate="print"/>
            <a:srcRect/>
            <a:stretch>
              <a:fillRect/>
            </a:stretch>
          </p:blipFill>
          <p:spPr bwMode="auto">
            <a:xfrm>
              <a:off x="460" y="1446"/>
              <a:ext cx="1469" cy="1048"/>
            </a:xfrm>
            <a:prstGeom prst="rect">
              <a:avLst/>
            </a:prstGeom>
            <a:noFill/>
          </p:spPr>
        </p:pic>
      </p:grpSp>
      <p:pic>
        <p:nvPicPr>
          <p:cNvPr id="92172" name="Picture 12" descr="ddt"/>
          <p:cNvPicPr>
            <a:picLocks noChangeAspect="1" noChangeArrowheads="1"/>
          </p:cNvPicPr>
          <p:nvPr/>
        </p:nvPicPr>
        <p:blipFill>
          <a:blip r:embed="rId5" cstate="print"/>
          <a:srcRect/>
          <a:stretch>
            <a:fillRect/>
          </a:stretch>
        </p:blipFill>
        <p:spPr bwMode="auto">
          <a:xfrm>
            <a:off x="3127375" y="4286250"/>
            <a:ext cx="1535113" cy="1095375"/>
          </a:xfrm>
          <a:prstGeom prst="rect">
            <a:avLst/>
          </a:prstGeom>
          <a:noFill/>
        </p:spPr>
      </p:pic>
      <p:sp>
        <p:nvSpPr>
          <p:cNvPr id="92173" name="Text Box 13"/>
          <p:cNvSpPr txBox="1">
            <a:spLocks noChangeArrowheads="1"/>
          </p:cNvSpPr>
          <p:nvPr/>
        </p:nvSpPr>
        <p:spPr bwMode="auto">
          <a:xfrm>
            <a:off x="1290638" y="5691188"/>
            <a:ext cx="6419850" cy="396875"/>
          </a:xfrm>
          <a:prstGeom prst="rect">
            <a:avLst/>
          </a:prstGeom>
          <a:noFill/>
          <a:ln w="9525">
            <a:noFill/>
            <a:miter lim="800000"/>
            <a:headEnd/>
            <a:tailEnd/>
          </a:ln>
          <a:effectLst/>
        </p:spPr>
        <p:txBody>
          <a:bodyPr wrap="none">
            <a:spAutoFit/>
          </a:bodyPr>
          <a:lstStyle/>
          <a:p>
            <a:r>
              <a:rPr lang="en-US" sz="2000">
                <a:solidFill>
                  <a:srgbClr val="FFFF00"/>
                </a:solidFill>
              </a:rPr>
              <a:t>Organic chemicals become stored in organic sediments</a:t>
            </a:r>
          </a:p>
        </p:txBody>
      </p:sp>
      <p:sp>
        <p:nvSpPr>
          <p:cNvPr id="92174" name="Text Box 14"/>
          <p:cNvSpPr txBox="1">
            <a:spLocks noChangeArrowheads="1"/>
          </p:cNvSpPr>
          <p:nvPr/>
        </p:nvSpPr>
        <p:spPr bwMode="auto">
          <a:xfrm>
            <a:off x="333375" y="6126163"/>
            <a:ext cx="8578850" cy="366712"/>
          </a:xfrm>
          <a:prstGeom prst="rect">
            <a:avLst/>
          </a:prstGeom>
          <a:noFill/>
          <a:ln w="9525">
            <a:noFill/>
            <a:miter lim="800000"/>
            <a:headEnd/>
            <a:tailEnd/>
          </a:ln>
          <a:effectLst/>
        </p:spPr>
        <p:txBody>
          <a:bodyPr wrap="none">
            <a:spAutoFit/>
          </a:bodyPr>
          <a:lstStyle/>
          <a:p>
            <a:r>
              <a:rPr lang="en-US">
                <a:solidFill>
                  <a:srgbClr val="FFFF00"/>
                </a:solidFill>
              </a:rPr>
              <a:t>This protects them from degradation and increases their lifetime in the environment</a:t>
            </a:r>
          </a:p>
        </p:txBody>
      </p:sp>
      <p:sp>
        <p:nvSpPr>
          <p:cNvPr id="92175" name="Text Box 15"/>
          <p:cNvSpPr txBox="1">
            <a:spLocks noChangeArrowheads="1"/>
          </p:cNvSpPr>
          <p:nvPr/>
        </p:nvSpPr>
        <p:spPr bwMode="auto">
          <a:xfrm>
            <a:off x="1403350" y="1679575"/>
            <a:ext cx="708025" cy="396875"/>
          </a:xfrm>
          <a:prstGeom prst="rect">
            <a:avLst/>
          </a:prstGeom>
          <a:noFill/>
          <a:ln w="9525">
            <a:noFill/>
            <a:miter lim="800000"/>
            <a:headEnd/>
            <a:tailEnd/>
          </a:ln>
          <a:effectLst/>
        </p:spPr>
        <p:txBody>
          <a:bodyPr wrap="none">
            <a:spAutoFit/>
          </a:bodyPr>
          <a:lstStyle/>
          <a:p>
            <a:r>
              <a:rPr lang="en-US" sz="2000" b="1"/>
              <a:t>DDT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72"/>
                                        </p:tgtEl>
                                        <p:attrNameLst>
                                          <p:attrName>style.visibility</p:attrName>
                                        </p:attrNameLst>
                                      </p:cBhvr>
                                      <p:to>
                                        <p:strVal val="visible"/>
                                      </p:to>
                                    </p:set>
                                    <p:animEffect transition="in" filter="fade">
                                      <p:cBhvr>
                                        <p:cTn id="7" dur="2000"/>
                                        <p:tgtEl>
                                          <p:spTgt spid="92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2000"/>
                                        <p:tgtEl>
                                          <p:spTgt spid="92175"/>
                                        </p:tgtEl>
                                      </p:cBhvr>
                                    </p:animEffect>
                                    <p:set>
                                      <p:cBhvr>
                                        <p:cTn id="15" dur="1" fill="hold">
                                          <p:stCondLst>
                                            <p:cond delay="1999"/>
                                          </p:stCondLst>
                                        </p:cTn>
                                        <p:tgtEl>
                                          <p:spTgt spid="921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2117725" y="4164013"/>
            <a:ext cx="4570413" cy="1066800"/>
          </a:xfrm>
          <a:prstGeom prst="rect">
            <a:avLst/>
          </a:prstGeom>
          <a:noFill/>
          <a:ln w="9525">
            <a:noFill/>
            <a:miter lim="800000"/>
            <a:headEnd/>
            <a:tailEnd/>
          </a:ln>
          <a:effectLst/>
        </p:spPr>
        <p:txBody>
          <a:bodyPr wrap="none" anchor="ctr">
            <a:spAutoFit/>
          </a:bodyPr>
          <a:lstStyle/>
          <a:p>
            <a:pPr eaLnBrk="1" hangingPunct="1"/>
            <a:r>
              <a:rPr lang="en-US" sz="3200">
                <a:solidFill>
                  <a:srgbClr val="FFFF66"/>
                </a:solidFill>
              </a:rPr>
              <a:t>DDT 	28 days</a:t>
            </a:r>
          </a:p>
          <a:p>
            <a:pPr eaLnBrk="1" hangingPunct="1"/>
            <a:r>
              <a:rPr lang="en-US" sz="3200">
                <a:solidFill>
                  <a:srgbClr val="FFFF66"/>
                </a:solidFill>
              </a:rPr>
              <a:t>	        15 – 20 years </a:t>
            </a:r>
          </a:p>
        </p:txBody>
      </p:sp>
      <p:sp>
        <p:nvSpPr>
          <p:cNvPr id="94211" name="Text Box 3"/>
          <p:cNvSpPr txBox="1">
            <a:spLocks noChangeArrowheads="1"/>
          </p:cNvSpPr>
          <p:nvPr/>
        </p:nvSpPr>
        <p:spPr bwMode="auto">
          <a:xfrm>
            <a:off x="2160588" y="1468438"/>
            <a:ext cx="3917950" cy="1190625"/>
          </a:xfrm>
          <a:prstGeom prst="rect">
            <a:avLst/>
          </a:prstGeom>
          <a:noFill/>
          <a:ln w="9525">
            <a:noFill/>
            <a:miter lim="800000"/>
            <a:headEnd/>
            <a:tailEnd/>
          </a:ln>
          <a:effectLst/>
        </p:spPr>
        <p:txBody>
          <a:bodyPr wrap="none">
            <a:spAutoFit/>
          </a:bodyPr>
          <a:lstStyle/>
          <a:p>
            <a:r>
              <a:rPr lang="en-US" sz="3600">
                <a:solidFill>
                  <a:srgbClr val="FFFF00"/>
                </a:solidFill>
              </a:rPr>
              <a:t>PCBs 	1 month</a:t>
            </a:r>
          </a:p>
          <a:p>
            <a:r>
              <a:rPr lang="en-US" sz="3600">
                <a:solidFill>
                  <a:srgbClr val="FFFF00"/>
                </a:solidFill>
              </a:rPr>
              <a:t>		2-6 years</a:t>
            </a:r>
          </a:p>
        </p:txBody>
      </p:sp>
      <p:sp>
        <p:nvSpPr>
          <p:cNvPr id="94212" name="Text Box 4"/>
          <p:cNvSpPr txBox="1">
            <a:spLocks noChangeArrowheads="1"/>
          </p:cNvSpPr>
          <p:nvPr/>
        </p:nvSpPr>
        <p:spPr bwMode="auto">
          <a:xfrm>
            <a:off x="3833813" y="2540000"/>
            <a:ext cx="2457450" cy="641350"/>
          </a:xfrm>
          <a:prstGeom prst="rect">
            <a:avLst/>
          </a:prstGeom>
          <a:noFill/>
          <a:ln w="9525">
            <a:noFill/>
            <a:miter lim="800000"/>
            <a:headEnd/>
            <a:tailEnd/>
          </a:ln>
          <a:effectLst/>
        </p:spPr>
        <p:txBody>
          <a:bodyPr wrap="none">
            <a:spAutoFit/>
          </a:bodyPr>
          <a:lstStyle/>
          <a:p>
            <a:r>
              <a:rPr lang="en-US" sz="3600">
                <a:solidFill>
                  <a:srgbClr val="FFFF00"/>
                </a:solidFill>
              </a:rPr>
              <a:t> &gt; 60 years</a:t>
            </a:r>
          </a:p>
        </p:txBody>
      </p:sp>
      <p:sp>
        <p:nvSpPr>
          <p:cNvPr id="94213" name="Text Box 5"/>
          <p:cNvSpPr txBox="1">
            <a:spLocks noChangeArrowheads="1"/>
          </p:cNvSpPr>
          <p:nvPr/>
        </p:nvSpPr>
        <p:spPr bwMode="auto">
          <a:xfrm>
            <a:off x="3505200" y="5162550"/>
            <a:ext cx="3430588" cy="579438"/>
          </a:xfrm>
          <a:prstGeom prst="rect">
            <a:avLst/>
          </a:prstGeom>
          <a:noFill/>
          <a:ln w="9525">
            <a:noFill/>
            <a:miter lim="800000"/>
            <a:headEnd/>
            <a:tailEnd/>
          </a:ln>
          <a:effectLst/>
        </p:spPr>
        <p:txBody>
          <a:bodyPr wrap="none">
            <a:spAutoFit/>
          </a:bodyPr>
          <a:lstStyle/>
          <a:p>
            <a:r>
              <a:rPr lang="en-US" sz="3200">
                <a:solidFill>
                  <a:srgbClr val="FFFF66"/>
                </a:solidFill>
              </a:rPr>
              <a:t>    up to 150 years</a:t>
            </a:r>
          </a:p>
        </p:txBody>
      </p:sp>
      <p:sp>
        <p:nvSpPr>
          <p:cNvPr id="94214" name="Text Box 6"/>
          <p:cNvSpPr txBox="1">
            <a:spLocks noChangeArrowheads="1"/>
          </p:cNvSpPr>
          <p:nvPr/>
        </p:nvSpPr>
        <p:spPr bwMode="auto">
          <a:xfrm>
            <a:off x="1214438" y="312738"/>
            <a:ext cx="5797550" cy="641350"/>
          </a:xfrm>
          <a:prstGeom prst="rect">
            <a:avLst/>
          </a:prstGeom>
          <a:noFill/>
          <a:ln w="9525">
            <a:noFill/>
            <a:miter lim="800000"/>
            <a:headEnd/>
            <a:tailEnd/>
          </a:ln>
          <a:effectLst/>
        </p:spPr>
        <p:txBody>
          <a:bodyPr wrap="none">
            <a:spAutoFit/>
          </a:bodyPr>
          <a:lstStyle/>
          <a:p>
            <a:r>
              <a:rPr lang="en-US" sz="3600" u="sng"/>
              <a:t>½ Life and Organochlorines</a:t>
            </a:r>
          </a:p>
        </p:txBody>
      </p:sp>
      <p:sp>
        <p:nvSpPr>
          <p:cNvPr id="94215" name="Rectangle 7"/>
          <p:cNvSpPr>
            <a:spLocks noChangeArrowheads="1"/>
          </p:cNvSpPr>
          <p:nvPr/>
        </p:nvSpPr>
        <p:spPr bwMode="auto">
          <a:xfrm>
            <a:off x="2074863" y="3359150"/>
            <a:ext cx="7075487" cy="579438"/>
          </a:xfrm>
          <a:prstGeom prst="rect">
            <a:avLst/>
          </a:prstGeom>
          <a:noFill/>
          <a:ln w="9525">
            <a:noFill/>
            <a:miter lim="800000"/>
            <a:headEnd/>
            <a:tailEnd/>
          </a:ln>
          <a:effectLst/>
        </p:spPr>
        <p:txBody>
          <a:bodyPr wrap="none" anchor="ctr">
            <a:spAutoFit/>
          </a:bodyPr>
          <a:lstStyle/>
          <a:p>
            <a:pPr eaLnBrk="1" hangingPunct="1"/>
            <a:r>
              <a:rPr lang="en-US" sz="3200">
                <a:solidFill>
                  <a:srgbClr val="00FF00"/>
                </a:solidFill>
              </a:rPr>
              <a:t>Dioxin 	1 - 30 years </a:t>
            </a:r>
            <a:r>
              <a:rPr lang="en-US" sz="2400">
                <a:solidFill>
                  <a:srgbClr val="00FF00"/>
                </a:solidFill>
              </a:rPr>
              <a:t>(7 years in humans)</a:t>
            </a:r>
            <a:r>
              <a:rPr lang="en-US" sz="3200">
                <a:solidFill>
                  <a:srgbClr val="00FF00"/>
                </a:solidFill>
              </a:rPr>
              <a:t> </a:t>
            </a:r>
          </a:p>
        </p:txBody>
      </p:sp>
      <p:pic>
        <p:nvPicPr>
          <p:cNvPr id="94216" name="Picture 8" descr="Go to fullsize image">
            <a:hlinkClick r:id="rId2"/>
          </p:cNvPr>
          <p:cNvPicPr>
            <a:picLocks noChangeAspect="1" noChangeArrowheads="1"/>
          </p:cNvPicPr>
          <p:nvPr/>
        </p:nvPicPr>
        <p:blipFill>
          <a:blip r:embed="rId3" cstate="print"/>
          <a:srcRect/>
          <a:stretch>
            <a:fillRect/>
          </a:stretch>
        </p:blipFill>
        <p:spPr bwMode="auto">
          <a:xfrm>
            <a:off x="6523038" y="1238250"/>
            <a:ext cx="1381125" cy="1028700"/>
          </a:xfrm>
          <a:prstGeom prst="rect">
            <a:avLst/>
          </a:prstGeom>
          <a:noFill/>
        </p:spPr>
      </p:pic>
      <p:pic>
        <p:nvPicPr>
          <p:cNvPr id="94217" name="Picture 9" descr="Go to fullsize image">
            <a:hlinkClick r:id="rId4"/>
          </p:cNvPr>
          <p:cNvPicPr>
            <a:picLocks noChangeAspect="1" noChangeArrowheads="1"/>
          </p:cNvPicPr>
          <p:nvPr/>
        </p:nvPicPr>
        <p:blipFill>
          <a:blip r:embed="rId5" cstate="print"/>
          <a:srcRect/>
          <a:stretch>
            <a:fillRect/>
          </a:stretch>
        </p:blipFill>
        <p:spPr bwMode="auto">
          <a:xfrm>
            <a:off x="7596188" y="1824038"/>
            <a:ext cx="962025" cy="1381125"/>
          </a:xfrm>
          <a:prstGeom prst="rect">
            <a:avLst/>
          </a:prstGeom>
          <a:noFill/>
        </p:spPr>
      </p:pic>
      <p:pic>
        <p:nvPicPr>
          <p:cNvPr id="94218" name="Picture 10" descr="Histosol"/>
          <p:cNvPicPr>
            <a:picLocks noChangeAspect="1" noChangeArrowheads="1"/>
          </p:cNvPicPr>
          <p:nvPr/>
        </p:nvPicPr>
        <p:blipFill>
          <a:blip r:embed="rId6" cstate="print"/>
          <a:srcRect t="27113"/>
          <a:stretch>
            <a:fillRect/>
          </a:stretch>
        </p:blipFill>
        <p:spPr bwMode="auto">
          <a:xfrm>
            <a:off x="254000" y="3889375"/>
            <a:ext cx="1585913" cy="2551113"/>
          </a:xfrm>
          <a:prstGeom prst="rect">
            <a:avLst/>
          </a:prstGeom>
          <a:noFill/>
        </p:spPr>
      </p:pic>
      <p:sp>
        <p:nvSpPr>
          <p:cNvPr id="94219" name="Text Box 11"/>
          <p:cNvSpPr txBox="1">
            <a:spLocks noChangeArrowheads="1"/>
          </p:cNvSpPr>
          <p:nvPr/>
        </p:nvSpPr>
        <p:spPr bwMode="auto">
          <a:xfrm>
            <a:off x="1841500" y="6215063"/>
            <a:ext cx="4084638" cy="457200"/>
          </a:xfrm>
          <a:prstGeom prst="rect">
            <a:avLst/>
          </a:prstGeom>
          <a:noFill/>
          <a:ln w="9525">
            <a:noFill/>
            <a:miter lim="800000"/>
            <a:headEnd/>
            <a:tailEnd/>
          </a:ln>
          <a:effectLst/>
        </p:spPr>
        <p:txBody>
          <a:bodyPr wrap="none">
            <a:spAutoFit/>
          </a:bodyPr>
          <a:lstStyle/>
          <a:p>
            <a:r>
              <a:rPr lang="en-US" sz="2400"/>
              <a:t>Muck: high in organic carbon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cstate="print"/>
          <a:srcRect/>
          <a:stretch>
            <a:fillRect/>
          </a:stretch>
        </p:blipFill>
        <p:spPr bwMode="auto">
          <a:xfrm>
            <a:off x="762000" y="5065713"/>
            <a:ext cx="5748338" cy="1077912"/>
          </a:xfrm>
          <a:prstGeom prst="rect">
            <a:avLst/>
          </a:prstGeom>
          <a:noFill/>
          <a:ln w="9525">
            <a:noFill/>
            <a:miter lim="800000"/>
            <a:headEnd/>
            <a:tailEnd/>
          </a:ln>
          <a:effectLst/>
        </p:spPr>
      </p:pic>
      <p:sp>
        <p:nvSpPr>
          <p:cNvPr id="95235" name="Text Box 3"/>
          <p:cNvSpPr txBox="1">
            <a:spLocks noChangeArrowheads="1"/>
          </p:cNvSpPr>
          <p:nvPr/>
        </p:nvSpPr>
        <p:spPr bwMode="auto">
          <a:xfrm>
            <a:off x="960438" y="282575"/>
            <a:ext cx="2482850" cy="519113"/>
          </a:xfrm>
          <a:prstGeom prst="rect">
            <a:avLst/>
          </a:prstGeom>
          <a:noFill/>
          <a:ln w="9525">
            <a:noFill/>
            <a:miter lim="800000"/>
            <a:headEnd/>
            <a:tailEnd/>
          </a:ln>
          <a:effectLst/>
        </p:spPr>
        <p:txBody>
          <a:bodyPr wrap="none">
            <a:spAutoFit/>
          </a:bodyPr>
          <a:lstStyle/>
          <a:p>
            <a:r>
              <a:rPr lang="en-US" sz="2800" u="sng"/>
              <a:t>Lake Michigan</a:t>
            </a:r>
          </a:p>
        </p:txBody>
      </p:sp>
      <p:sp>
        <p:nvSpPr>
          <p:cNvPr id="95236" name="Text Box 4"/>
          <p:cNvSpPr txBox="1">
            <a:spLocks noChangeArrowheads="1"/>
          </p:cNvSpPr>
          <p:nvPr/>
        </p:nvSpPr>
        <p:spPr bwMode="auto">
          <a:xfrm>
            <a:off x="6681788" y="5441950"/>
            <a:ext cx="2305050" cy="641350"/>
          </a:xfrm>
          <a:prstGeom prst="rect">
            <a:avLst/>
          </a:prstGeom>
          <a:noFill/>
          <a:ln w="9525">
            <a:noFill/>
            <a:miter lim="800000"/>
            <a:headEnd/>
            <a:tailEnd/>
          </a:ln>
          <a:effectLst/>
        </p:spPr>
        <p:txBody>
          <a:bodyPr wrap="none">
            <a:spAutoFit/>
          </a:bodyPr>
          <a:lstStyle/>
          <a:p>
            <a:r>
              <a:rPr lang="en-US">
                <a:solidFill>
                  <a:srgbClr val="FFFF00"/>
                </a:solidFill>
                <a:latin typeface="Arial Unicode MS" pitchFamily="34" charset="-128"/>
                <a:ea typeface="Arial Unicode MS" pitchFamily="34" charset="-128"/>
                <a:cs typeface="Arial Unicode MS" pitchFamily="34" charset="-128"/>
              </a:rPr>
              <a:t>µ</a:t>
            </a:r>
            <a:r>
              <a:rPr lang="en-US">
                <a:solidFill>
                  <a:srgbClr val="FFFF00"/>
                </a:solidFill>
              </a:rPr>
              <a:t>g PCB/Kg sediment</a:t>
            </a:r>
          </a:p>
          <a:p>
            <a:r>
              <a:rPr lang="en-US">
                <a:solidFill>
                  <a:srgbClr val="FFFF00"/>
                </a:solidFill>
              </a:rPr>
              <a:t>   (parts per billion)</a:t>
            </a:r>
          </a:p>
        </p:txBody>
      </p:sp>
      <p:pic>
        <p:nvPicPr>
          <p:cNvPr id="95237" name="Picture 5"/>
          <p:cNvPicPr>
            <a:picLocks noChangeAspect="1" noChangeArrowheads="1"/>
          </p:cNvPicPr>
          <p:nvPr/>
        </p:nvPicPr>
        <p:blipFill>
          <a:blip r:embed="rId3" cstate="print"/>
          <a:srcRect/>
          <a:stretch>
            <a:fillRect/>
          </a:stretch>
        </p:blipFill>
        <p:spPr bwMode="auto">
          <a:xfrm>
            <a:off x="5348288" y="311150"/>
            <a:ext cx="1978025" cy="3171825"/>
          </a:xfrm>
          <a:prstGeom prst="rect">
            <a:avLst/>
          </a:prstGeom>
          <a:noFill/>
          <a:ln w="9525">
            <a:noFill/>
            <a:miter lim="800000"/>
            <a:headEnd/>
            <a:tailEnd/>
          </a:ln>
          <a:effectLst/>
        </p:spPr>
      </p:pic>
      <p:sp>
        <p:nvSpPr>
          <p:cNvPr id="95238" name="Text Box 6"/>
          <p:cNvSpPr txBox="1">
            <a:spLocks noChangeArrowheads="1"/>
          </p:cNvSpPr>
          <p:nvPr/>
        </p:nvSpPr>
        <p:spPr bwMode="auto">
          <a:xfrm>
            <a:off x="3221038" y="2901950"/>
            <a:ext cx="1557337" cy="457200"/>
          </a:xfrm>
          <a:prstGeom prst="rect">
            <a:avLst/>
          </a:prstGeom>
          <a:noFill/>
          <a:ln w="9525">
            <a:noFill/>
            <a:miter lim="800000"/>
            <a:headEnd/>
            <a:tailEnd/>
          </a:ln>
          <a:effectLst/>
        </p:spPr>
        <p:txBody>
          <a:bodyPr wrap="none">
            <a:spAutoFit/>
          </a:bodyPr>
          <a:lstStyle/>
          <a:p>
            <a:r>
              <a:rPr lang="en-US" sz="2400">
                <a:solidFill>
                  <a:srgbClr val="FFFF00"/>
                </a:solidFill>
              </a:rPr>
              <a:t>EPA 2004</a:t>
            </a:r>
          </a:p>
        </p:txBody>
      </p:sp>
      <p:grpSp>
        <p:nvGrpSpPr>
          <p:cNvPr id="2" name="Group 7"/>
          <p:cNvGrpSpPr>
            <a:grpSpLocks/>
          </p:cNvGrpSpPr>
          <p:nvPr/>
        </p:nvGrpSpPr>
        <p:grpSpPr bwMode="auto">
          <a:xfrm>
            <a:off x="741363" y="3709988"/>
            <a:ext cx="8583612" cy="1423987"/>
            <a:chOff x="467" y="2337"/>
            <a:chExt cx="5407" cy="897"/>
          </a:xfrm>
        </p:grpSpPr>
        <p:pic>
          <p:nvPicPr>
            <p:cNvPr id="95240" name="Picture 8"/>
            <p:cNvPicPr>
              <a:picLocks noChangeAspect="1" noChangeArrowheads="1"/>
            </p:cNvPicPr>
            <p:nvPr/>
          </p:nvPicPr>
          <p:blipFill>
            <a:blip r:embed="rId4" cstate="print"/>
            <a:srcRect/>
            <a:stretch>
              <a:fillRect/>
            </a:stretch>
          </p:blipFill>
          <p:spPr bwMode="auto">
            <a:xfrm>
              <a:off x="467" y="2579"/>
              <a:ext cx="3614" cy="655"/>
            </a:xfrm>
            <a:prstGeom prst="rect">
              <a:avLst/>
            </a:prstGeom>
            <a:noFill/>
            <a:ln w="9525">
              <a:noFill/>
              <a:miter lim="800000"/>
              <a:headEnd/>
              <a:tailEnd/>
            </a:ln>
            <a:effectLst/>
          </p:spPr>
        </p:pic>
        <p:sp>
          <p:nvSpPr>
            <p:cNvPr id="95241" name="Text Box 9"/>
            <p:cNvSpPr txBox="1">
              <a:spLocks noChangeArrowheads="1"/>
            </p:cNvSpPr>
            <p:nvPr/>
          </p:nvSpPr>
          <p:spPr bwMode="auto">
            <a:xfrm>
              <a:off x="4262" y="2808"/>
              <a:ext cx="1612" cy="231"/>
            </a:xfrm>
            <a:prstGeom prst="rect">
              <a:avLst/>
            </a:prstGeom>
            <a:noFill/>
            <a:ln w="9525">
              <a:noFill/>
              <a:miter lim="800000"/>
              <a:headEnd/>
              <a:tailEnd/>
            </a:ln>
            <a:effectLst/>
          </p:spPr>
          <p:txBody>
            <a:bodyPr wrap="none">
              <a:spAutoFit/>
            </a:bodyPr>
            <a:lstStyle/>
            <a:p>
              <a:r>
                <a:rPr lang="en-US">
                  <a:solidFill>
                    <a:srgbClr val="FFFF00"/>
                  </a:solidFill>
                </a:rPr>
                <a:t>mg Carbon /g sediment</a:t>
              </a:r>
            </a:p>
          </p:txBody>
        </p:sp>
        <p:pic>
          <p:nvPicPr>
            <p:cNvPr id="95242" name="Picture 10"/>
            <p:cNvPicPr>
              <a:picLocks noChangeAspect="1" noChangeArrowheads="1"/>
            </p:cNvPicPr>
            <p:nvPr/>
          </p:nvPicPr>
          <p:blipFill>
            <a:blip r:embed="rId5" cstate="print"/>
            <a:srcRect/>
            <a:stretch>
              <a:fillRect/>
            </a:stretch>
          </p:blipFill>
          <p:spPr bwMode="auto">
            <a:xfrm>
              <a:off x="1649" y="2337"/>
              <a:ext cx="969" cy="240"/>
            </a:xfrm>
            <a:prstGeom prst="rect">
              <a:avLst/>
            </a:prstGeom>
            <a:noFill/>
            <a:ln w="9525">
              <a:noFill/>
              <a:miter lim="800000"/>
              <a:headEnd/>
              <a:tailEnd/>
            </a:ln>
            <a:effectLst/>
          </p:spPr>
        </p:pic>
        <p:sp>
          <p:nvSpPr>
            <p:cNvPr id="95243" name="Rectangle 11"/>
            <p:cNvSpPr>
              <a:spLocks noChangeArrowheads="1"/>
            </p:cNvSpPr>
            <p:nvPr/>
          </p:nvSpPr>
          <p:spPr bwMode="auto">
            <a:xfrm>
              <a:off x="2614" y="2347"/>
              <a:ext cx="554" cy="234"/>
            </a:xfrm>
            <a:prstGeom prst="rect">
              <a:avLst/>
            </a:prstGeom>
            <a:solidFill>
              <a:schemeClr val="tx1"/>
            </a:solidFill>
            <a:ln w="9525">
              <a:solidFill>
                <a:srgbClr val="000000"/>
              </a:solidFill>
              <a:miter lim="800000"/>
              <a:headEnd/>
              <a:tailEnd/>
            </a:ln>
            <a:effectLst/>
          </p:spPr>
          <p:txBody>
            <a:bodyPr wrap="none" anchor="ctr"/>
            <a:lstStyle/>
            <a:p>
              <a:pPr algn="ctr"/>
              <a:r>
                <a:rPr lang="en-US">
                  <a:solidFill>
                    <a:schemeClr val="bg2"/>
                  </a:solidFill>
                </a:rPr>
                <a:t>N</a:t>
              </a:r>
            </a:p>
          </p:txBody>
        </p:sp>
        <p:sp>
          <p:nvSpPr>
            <p:cNvPr id="95244" name="Rectangle 12"/>
            <p:cNvSpPr>
              <a:spLocks noChangeArrowheads="1"/>
            </p:cNvSpPr>
            <p:nvPr/>
          </p:nvSpPr>
          <p:spPr bwMode="auto">
            <a:xfrm>
              <a:off x="3168" y="2347"/>
              <a:ext cx="907" cy="224"/>
            </a:xfrm>
            <a:prstGeom prst="rect">
              <a:avLst/>
            </a:prstGeom>
            <a:solidFill>
              <a:schemeClr val="tx1"/>
            </a:solidFill>
            <a:ln w="9525">
              <a:solidFill>
                <a:srgbClr val="000000"/>
              </a:solidFill>
              <a:miter lim="800000"/>
              <a:headEnd/>
              <a:tailEnd/>
            </a:ln>
            <a:effectLst/>
          </p:spPr>
          <p:txBody>
            <a:bodyPr wrap="none" anchor="ctr"/>
            <a:lstStyle/>
            <a:p>
              <a:pPr algn="ctr"/>
              <a:r>
                <a:rPr lang="en-US" sz="1200">
                  <a:solidFill>
                    <a:schemeClr val="bg2"/>
                  </a:solidFill>
                </a:rPr>
                <a:t>Concentration</a:t>
              </a:r>
            </a:p>
          </p:txBody>
        </p:sp>
        <p:sp>
          <p:nvSpPr>
            <p:cNvPr id="95245" name="Rectangle 13"/>
            <p:cNvSpPr>
              <a:spLocks noChangeArrowheads="1"/>
            </p:cNvSpPr>
            <p:nvPr/>
          </p:nvSpPr>
          <p:spPr bwMode="auto">
            <a:xfrm>
              <a:off x="524" y="2618"/>
              <a:ext cx="963" cy="241"/>
            </a:xfrm>
            <a:prstGeom prst="rect">
              <a:avLst/>
            </a:prstGeom>
            <a:solidFill>
              <a:schemeClr val="accent1"/>
            </a:solidFill>
            <a:ln w="9525">
              <a:solidFill>
                <a:schemeClr val="tx1"/>
              </a:solidFill>
              <a:miter lim="800000"/>
              <a:headEnd/>
              <a:tailEnd/>
            </a:ln>
            <a:effectLst/>
          </p:spPr>
          <p:txBody>
            <a:bodyPr wrap="none" anchor="ctr"/>
            <a:lstStyle/>
            <a:p>
              <a:pPr algn="ctr"/>
              <a:r>
                <a:rPr lang="en-US" sz="1400"/>
                <a:t>Organic Carbon</a:t>
              </a:r>
            </a:p>
          </p:txBody>
        </p:sp>
      </p:grpSp>
      <p:sp>
        <p:nvSpPr>
          <p:cNvPr id="95246" name="Rectangle 14"/>
          <p:cNvSpPr>
            <a:spLocks noChangeArrowheads="1"/>
          </p:cNvSpPr>
          <p:nvPr/>
        </p:nvSpPr>
        <p:spPr bwMode="auto">
          <a:xfrm>
            <a:off x="865188" y="5170488"/>
            <a:ext cx="1546225" cy="315912"/>
          </a:xfrm>
          <a:prstGeom prst="rect">
            <a:avLst/>
          </a:prstGeom>
          <a:solidFill>
            <a:schemeClr val="accent1"/>
          </a:solidFill>
          <a:ln w="9525">
            <a:solidFill>
              <a:schemeClr val="tx1"/>
            </a:solidFill>
            <a:miter lim="800000"/>
            <a:headEnd/>
            <a:tailEnd/>
          </a:ln>
          <a:effectLst/>
        </p:spPr>
        <p:txBody>
          <a:bodyPr wrap="none" anchor="ctr"/>
          <a:lstStyle/>
          <a:p>
            <a:pPr algn="ctr"/>
            <a:r>
              <a:rPr lang="en-US" sz="1600"/>
              <a:t>PCBs</a:t>
            </a:r>
          </a:p>
        </p:txBody>
      </p:sp>
      <p:sp>
        <p:nvSpPr>
          <p:cNvPr id="95247" name="Text Box 15"/>
          <p:cNvSpPr txBox="1">
            <a:spLocks noChangeArrowheads="1"/>
          </p:cNvSpPr>
          <p:nvPr/>
        </p:nvSpPr>
        <p:spPr bwMode="auto">
          <a:xfrm>
            <a:off x="1738313" y="1104900"/>
            <a:ext cx="1133475" cy="519113"/>
          </a:xfrm>
          <a:prstGeom prst="rect">
            <a:avLst/>
          </a:prstGeom>
          <a:noFill/>
          <a:ln w="9525">
            <a:noFill/>
            <a:miter lim="800000"/>
            <a:headEnd/>
            <a:tailEnd/>
          </a:ln>
          <a:effectLst/>
        </p:spPr>
        <p:txBody>
          <a:bodyPr wrap="none">
            <a:spAutoFit/>
          </a:bodyPr>
          <a:lstStyle/>
          <a:p>
            <a:r>
              <a:rPr lang="en-US" sz="2800" b="1">
                <a:solidFill>
                  <a:srgbClr val="FFFF00"/>
                </a:solidFill>
              </a:rPr>
              <a:t>PCBs</a:t>
            </a:r>
          </a:p>
        </p:txBody>
      </p:sp>
      <p:sp>
        <p:nvSpPr>
          <p:cNvPr id="95248" name="Text Box 16"/>
          <p:cNvSpPr txBox="1">
            <a:spLocks noChangeArrowheads="1"/>
          </p:cNvSpPr>
          <p:nvPr/>
        </p:nvSpPr>
        <p:spPr bwMode="auto">
          <a:xfrm>
            <a:off x="884238" y="1624013"/>
            <a:ext cx="2881312" cy="519112"/>
          </a:xfrm>
          <a:prstGeom prst="rect">
            <a:avLst/>
          </a:prstGeom>
          <a:noFill/>
          <a:ln w="9525">
            <a:noFill/>
            <a:miter lim="800000"/>
            <a:headEnd/>
            <a:tailEnd/>
          </a:ln>
          <a:effectLst/>
        </p:spPr>
        <p:txBody>
          <a:bodyPr wrap="none">
            <a:spAutoFit/>
          </a:bodyPr>
          <a:lstStyle/>
          <a:p>
            <a:r>
              <a:rPr lang="en-US" sz="2800">
                <a:solidFill>
                  <a:srgbClr val="FFFF00"/>
                </a:solidFill>
              </a:rPr>
              <a:t>“banned” in 1979</a:t>
            </a:r>
          </a:p>
        </p:txBody>
      </p:sp>
      <p:sp>
        <p:nvSpPr>
          <p:cNvPr id="95249" name="Text Box 17"/>
          <p:cNvSpPr txBox="1">
            <a:spLocks noChangeArrowheads="1"/>
          </p:cNvSpPr>
          <p:nvPr/>
        </p:nvSpPr>
        <p:spPr bwMode="auto">
          <a:xfrm>
            <a:off x="968375" y="6297613"/>
            <a:ext cx="7183438" cy="457200"/>
          </a:xfrm>
          <a:prstGeom prst="rect">
            <a:avLst/>
          </a:prstGeom>
          <a:noFill/>
          <a:ln w="9525">
            <a:noFill/>
            <a:miter lim="800000"/>
            <a:headEnd/>
            <a:tailEnd/>
          </a:ln>
          <a:effectLst/>
        </p:spPr>
        <p:txBody>
          <a:bodyPr wrap="none">
            <a:spAutoFit/>
          </a:bodyPr>
          <a:lstStyle/>
          <a:p>
            <a:r>
              <a:rPr lang="en-US" sz="2400">
                <a:solidFill>
                  <a:srgbClr val="66FF33"/>
                </a:solidFill>
              </a:rPr>
              <a:t>Open water PCB concentration = &lt; 1 part per trillion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fade">
                                      <p:cBhvr>
                                        <p:cTn id="7" dur="2000"/>
                                        <p:tgtEl>
                                          <p:spTgt spid="952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236"/>
                                        </p:tgtEl>
                                        <p:attrNameLst>
                                          <p:attrName>style.visibility</p:attrName>
                                        </p:attrNameLst>
                                      </p:cBhvr>
                                      <p:to>
                                        <p:strVal val="visible"/>
                                      </p:to>
                                    </p:set>
                                    <p:animEffect transition="in" filter="fade">
                                      <p:cBhvr>
                                        <p:cTn id="10" dur="2000"/>
                                        <p:tgtEl>
                                          <p:spTgt spid="952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5246"/>
                                        </p:tgtEl>
                                        <p:attrNameLst>
                                          <p:attrName>style.visibility</p:attrName>
                                        </p:attrNameLst>
                                      </p:cBhvr>
                                      <p:to>
                                        <p:strVal val="visible"/>
                                      </p:to>
                                    </p:set>
                                    <p:animEffect transition="in" filter="fade">
                                      <p:cBhvr>
                                        <p:cTn id="13" dur="2000"/>
                                        <p:tgtEl>
                                          <p:spTgt spid="952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5249"/>
                                        </p:tgtEl>
                                        <p:attrNameLst>
                                          <p:attrName>style.visibility</p:attrName>
                                        </p:attrNameLst>
                                      </p:cBhvr>
                                      <p:to>
                                        <p:strVal val="visible"/>
                                      </p:to>
                                    </p:set>
                                    <p:animEffect transition="in" filter="fade">
                                      <p:cBhvr>
                                        <p:cTn id="16" dur="2000"/>
                                        <p:tgtEl>
                                          <p:spTgt spid="95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p:bldP spid="95246" grpId="0" animBg="1"/>
      <p:bldP spid="9524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1028700" y="1600200"/>
            <a:ext cx="7299325" cy="3690938"/>
          </a:xfrm>
          <a:prstGeom prst="rect">
            <a:avLst/>
          </a:prstGeom>
          <a:solidFill>
            <a:srgbClr val="DDDDDD"/>
          </a:solidFill>
          <a:ln w="9525">
            <a:solidFill>
              <a:schemeClr val="tx1"/>
            </a:solidFill>
            <a:miter lim="800000"/>
            <a:headEnd/>
            <a:tailEnd/>
          </a:ln>
          <a:effectLst/>
        </p:spPr>
        <p:txBody>
          <a:bodyPr wrap="none" anchor="ctr"/>
          <a:lstStyle/>
          <a:p>
            <a:pPr algn="ctr"/>
            <a:endParaRPr lang="en-US" sz="3200"/>
          </a:p>
        </p:txBody>
      </p:sp>
      <p:pic>
        <p:nvPicPr>
          <p:cNvPr id="136195" name="Picture 3" descr="image008_7"/>
          <p:cNvPicPr>
            <a:picLocks noChangeAspect="1" noChangeArrowheads="1"/>
          </p:cNvPicPr>
          <p:nvPr/>
        </p:nvPicPr>
        <p:blipFill>
          <a:blip r:embed="rId2" cstate="print"/>
          <a:srcRect/>
          <a:stretch>
            <a:fillRect/>
          </a:stretch>
        </p:blipFill>
        <p:spPr bwMode="auto">
          <a:xfrm>
            <a:off x="1604963" y="2052638"/>
            <a:ext cx="5934075" cy="2752725"/>
          </a:xfrm>
          <a:prstGeom prst="rect">
            <a:avLst/>
          </a:prstGeom>
          <a:noFill/>
        </p:spPr>
      </p:pic>
      <p:sp>
        <p:nvSpPr>
          <p:cNvPr id="136196" name="Text Box 4"/>
          <p:cNvSpPr txBox="1">
            <a:spLocks noChangeArrowheads="1"/>
          </p:cNvSpPr>
          <p:nvPr/>
        </p:nvSpPr>
        <p:spPr bwMode="auto">
          <a:xfrm>
            <a:off x="2473325" y="669925"/>
            <a:ext cx="3998913" cy="579438"/>
          </a:xfrm>
          <a:prstGeom prst="rect">
            <a:avLst/>
          </a:prstGeom>
          <a:noFill/>
          <a:ln w="9525">
            <a:noFill/>
            <a:miter lim="800000"/>
            <a:headEnd/>
            <a:tailEnd/>
          </a:ln>
          <a:effectLst/>
        </p:spPr>
        <p:txBody>
          <a:bodyPr wrap="none">
            <a:spAutoFit/>
          </a:bodyPr>
          <a:lstStyle/>
          <a:p>
            <a:r>
              <a:rPr lang="en-US" sz="3200"/>
              <a:t>Lake Erie PCB levels</a:t>
            </a:r>
          </a:p>
        </p:txBody>
      </p:sp>
      <p:sp>
        <p:nvSpPr>
          <p:cNvPr id="136197" name="Text Box 5"/>
          <p:cNvSpPr txBox="1">
            <a:spLocks noChangeArrowheads="1"/>
          </p:cNvSpPr>
          <p:nvPr/>
        </p:nvSpPr>
        <p:spPr bwMode="auto">
          <a:xfrm>
            <a:off x="3921125" y="1749425"/>
            <a:ext cx="1223963" cy="579438"/>
          </a:xfrm>
          <a:prstGeom prst="rect">
            <a:avLst/>
          </a:prstGeom>
          <a:noFill/>
          <a:ln w="9525">
            <a:noFill/>
            <a:miter lim="800000"/>
            <a:headEnd/>
            <a:tailEnd/>
          </a:ln>
          <a:effectLst/>
        </p:spPr>
        <p:txBody>
          <a:bodyPr wrap="none">
            <a:spAutoFit/>
          </a:bodyPr>
          <a:lstStyle/>
          <a:p>
            <a:r>
              <a:rPr lang="en-US" sz="3200">
                <a:solidFill>
                  <a:schemeClr val="bg2"/>
                </a:solidFill>
              </a:rPr>
              <a:t>PCBs</a:t>
            </a:r>
          </a:p>
        </p:txBody>
      </p:sp>
      <p:sp>
        <p:nvSpPr>
          <p:cNvPr id="136198" name="Text Box 6"/>
          <p:cNvSpPr txBox="1">
            <a:spLocks noChangeArrowheads="1"/>
          </p:cNvSpPr>
          <p:nvPr/>
        </p:nvSpPr>
        <p:spPr bwMode="auto">
          <a:xfrm>
            <a:off x="1604963" y="5676900"/>
            <a:ext cx="6203950" cy="366713"/>
          </a:xfrm>
          <a:prstGeom prst="rect">
            <a:avLst/>
          </a:prstGeom>
          <a:noFill/>
          <a:ln w="9525">
            <a:noFill/>
            <a:miter lim="800000"/>
            <a:headEnd/>
            <a:tailEnd/>
          </a:ln>
          <a:effectLst/>
        </p:spPr>
        <p:txBody>
          <a:bodyPr wrap="none">
            <a:spAutoFit/>
          </a:bodyPr>
          <a:lstStyle/>
          <a:p>
            <a:r>
              <a:rPr lang="en-US">
                <a:solidFill>
                  <a:srgbClr val="FFFF00"/>
                </a:solidFill>
              </a:rPr>
              <a:t>After 30 years, PCBs continue to persist in the Environment</a:t>
            </a:r>
          </a:p>
        </p:txBody>
      </p:sp>
      <p:sp>
        <p:nvSpPr>
          <p:cNvPr id="136199" name="Text Box 7"/>
          <p:cNvSpPr txBox="1">
            <a:spLocks noChangeArrowheads="1"/>
          </p:cNvSpPr>
          <p:nvPr/>
        </p:nvSpPr>
        <p:spPr bwMode="auto">
          <a:xfrm>
            <a:off x="6765925" y="4794250"/>
            <a:ext cx="1276350" cy="366713"/>
          </a:xfrm>
          <a:prstGeom prst="rect">
            <a:avLst/>
          </a:prstGeom>
          <a:noFill/>
          <a:ln w="9525">
            <a:noFill/>
            <a:miter lim="800000"/>
            <a:headEnd/>
            <a:tailEnd/>
          </a:ln>
          <a:effectLst/>
        </p:spPr>
        <p:txBody>
          <a:bodyPr wrap="none">
            <a:spAutoFit/>
          </a:bodyPr>
          <a:lstStyle/>
          <a:p>
            <a:r>
              <a:rPr lang="en-US">
                <a:solidFill>
                  <a:schemeClr val="bg2"/>
                </a:solidFill>
              </a:rPr>
              <a:t>EPA, 2004</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cstate="print"/>
          <a:srcRect/>
          <a:stretch>
            <a:fillRect/>
          </a:stretch>
        </p:blipFill>
        <p:spPr bwMode="auto">
          <a:xfrm>
            <a:off x="1308100" y="2141538"/>
            <a:ext cx="5789613" cy="3736975"/>
          </a:xfrm>
          <a:prstGeom prst="rect">
            <a:avLst/>
          </a:prstGeom>
          <a:noFill/>
          <a:ln w="9525">
            <a:noFill/>
            <a:miter lim="800000"/>
            <a:headEnd/>
            <a:tailEnd/>
          </a:ln>
          <a:effectLst/>
        </p:spPr>
      </p:pic>
      <p:pic>
        <p:nvPicPr>
          <p:cNvPr id="96259" name="Picture 3" descr="greatlakes"/>
          <p:cNvPicPr>
            <a:picLocks noChangeAspect="1" noChangeArrowheads="1"/>
          </p:cNvPicPr>
          <p:nvPr/>
        </p:nvPicPr>
        <p:blipFill>
          <a:blip r:embed="rId3" cstate="print"/>
          <a:srcRect/>
          <a:stretch>
            <a:fillRect/>
          </a:stretch>
        </p:blipFill>
        <p:spPr bwMode="auto">
          <a:xfrm>
            <a:off x="314325" y="657225"/>
            <a:ext cx="2095500" cy="2095500"/>
          </a:xfrm>
          <a:prstGeom prst="rect">
            <a:avLst/>
          </a:prstGeom>
          <a:noFill/>
        </p:spPr>
      </p:pic>
      <p:sp>
        <p:nvSpPr>
          <p:cNvPr id="96260" name="Text Box 4"/>
          <p:cNvSpPr txBox="1">
            <a:spLocks noChangeArrowheads="1"/>
          </p:cNvSpPr>
          <p:nvPr/>
        </p:nvSpPr>
        <p:spPr bwMode="auto">
          <a:xfrm>
            <a:off x="2890838" y="814388"/>
            <a:ext cx="5113337" cy="519112"/>
          </a:xfrm>
          <a:prstGeom prst="rect">
            <a:avLst/>
          </a:prstGeom>
          <a:noFill/>
          <a:ln w="9525">
            <a:noFill/>
            <a:miter lim="800000"/>
            <a:headEnd/>
            <a:tailEnd/>
          </a:ln>
          <a:effectLst/>
        </p:spPr>
        <p:txBody>
          <a:bodyPr wrap="none">
            <a:spAutoFit/>
          </a:bodyPr>
          <a:lstStyle/>
          <a:p>
            <a:r>
              <a:rPr lang="en-US" sz="2800" u="sng"/>
              <a:t>Persistence in the Environment</a:t>
            </a:r>
          </a:p>
        </p:txBody>
      </p:sp>
      <p:sp>
        <p:nvSpPr>
          <p:cNvPr id="96261" name="Text Box 5"/>
          <p:cNvSpPr txBox="1">
            <a:spLocks noChangeArrowheads="1"/>
          </p:cNvSpPr>
          <p:nvPr/>
        </p:nvSpPr>
        <p:spPr bwMode="auto">
          <a:xfrm>
            <a:off x="7337425" y="4838700"/>
            <a:ext cx="1806575" cy="396875"/>
          </a:xfrm>
          <a:prstGeom prst="rect">
            <a:avLst/>
          </a:prstGeom>
          <a:noFill/>
          <a:ln w="9525">
            <a:noFill/>
            <a:miter lim="800000"/>
            <a:headEnd/>
            <a:tailEnd/>
          </a:ln>
          <a:effectLst/>
        </p:spPr>
        <p:txBody>
          <a:bodyPr wrap="none">
            <a:spAutoFit/>
          </a:bodyPr>
          <a:lstStyle/>
          <a:p>
            <a:r>
              <a:rPr lang="en-US" sz="2000">
                <a:solidFill>
                  <a:srgbClr val="66FF33"/>
                </a:solidFill>
              </a:rPr>
              <a:t>Old sediments</a:t>
            </a:r>
          </a:p>
        </p:txBody>
      </p:sp>
      <p:sp>
        <p:nvSpPr>
          <p:cNvPr id="96262" name="Line 6"/>
          <p:cNvSpPr>
            <a:spLocks noChangeShapeType="1"/>
          </p:cNvSpPr>
          <p:nvPr/>
        </p:nvSpPr>
        <p:spPr bwMode="auto">
          <a:xfrm flipH="1">
            <a:off x="6275388" y="5029200"/>
            <a:ext cx="1101725" cy="0"/>
          </a:xfrm>
          <a:prstGeom prst="line">
            <a:avLst/>
          </a:prstGeom>
          <a:noFill/>
          <a:ln w="25400">
            <a:solidFill>
              <a:srgbClr val="FF66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152650" y="2508250"/>
            <a:ext cx="5145088" cy="579438"/>
          </a:xfrm>
          <a:prstGeom prst="rect">
            <a:avLst/>
          </a:prstGeom>
          <a:noFill/>
          <a:ln w="9525">
            <a:noFill/>
            <a:miter lim="800000"/>
            <a:headEnd/>
            <a:tailEnd/>
          </a:ln>
          <a:effectLst/>
        </p:spPr>
        <p:txBody>
          <a:bodyPr wrap="none">
            <a:spAutoFit/>
          </a:bodyPr>
          <a:lstStyle/>
          <a:p>
            <a:r>
              <a:rPr lang="en-US" sz="3200"/>
              <a:t>Florida Lakes and Organics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2"/>
          <p:cNvSpPr txBox="1">
            <a:spLocks noChangeArrowheads="1"/>
          </p:cNvSpPr>
          <p:nvPr/>
        </p:nvSpPr>
        <p:spPr bwMode="auto">
          <a:xfrm>
            <a:off x="292100" y="228600"/>
            <a:ext cx="3095625" cy="519113"/>
          </a:xfrm>
          <a:prstGeom prst="rect">
            <a:avLst/>
          </a:prstGeom>
          <a:noFill/>
          <a:ln w="9525">
            <a:noFill/>
            <a:miter lim="800000"/>
            <a:headEnd/>
            <a:tailEnd/>
          </a:ln>
        </p:spPr>
        <p:txBody>
          <a:bodyPr wrap="none">
            <a:spAutoFit/>
          </a:bodyPr>
          <a:lstStyle/>
          <a:p>
            <a:r>
              <a:rPr lang="en-US" sz="2800" u="sng"/>
              <a:t>Fluorescent Lights</a:t>
            </a:r>
          </a:p>
        </p:txBody>
      </p:sp>
      <p:sp>
        <p:nvSpPr>
          <p:cNvPr id="266243" name="Rectangle 3"/>
          <p:cNvSpPr>
            <a:spLocks noChangeArrowheads="1"/>
          </p:cNvSpPr>
          <p:nvPr/>
        </p:nvSpPr>
        <p:spPr bwMode="auto">
          <a:xfrm>
            <a:off x="914400" y="914400"/>
            <a:ext cx="6724650" cy="2014538"/>
          </a:xfrm>
          <a:prstGeom prst="rect">
            <a:avLst/>
          </a:prstGeom>
          <a:noFill/>
          <a:ln w="9525">
            <a:noFill/>
            <a:miter lim="800000"/>
            <a:headEnd/>
            <a:tailEnd/>
          </a:ln>
        </p:spPr>
        <p:txBody>
          <a:bodyPr wrap="none" anchor="ctr">
            <a:spAutoFit/>
          </a:bodyPr>
          <a:lstStyle/>
          <a:p>
            <a:pPr eaLnBrk="1" hangingPunct="1"/>
            <a:r>
              <a:rPr lang="en-US" sz="1800">
                <a:solidFill>
                  <a:srgbClr val="FFFF00"/>
                </a:solidFill>
              </a:rPr>
              <a:t>A typical fluorescent lamp is composed of a phosphor-coated </a:t>
            </a:r>
          </a:p>
          <a:p>
            <a:pPr eaLnBrk="1" hangingPunct="1"/>
            <a:r>
              <a:rPr lang="en-US" sz="1800">
                <a:solidFill>
                  <a:srgbClr val="FFFF00"/>
                </a:solidFill>
              </a:rPr>
              <a:t>glass tube with electrodes located at either end. </a:t>
            </a:r>
            <a:r>
              <a:rPr lang="en-US" sz="1800" b="1">
                <a:solidFill>
                  <a:srgbClr val="FF9900"/>
                </a:solidFill>
              </a:rPr>
              <a:t>The tube </a:t>
            </a:r>
          </a:p>
          <a:p>
            <a:pPr eaLnBrk="1" hangingPunct="1"/>
            <a:r>
              <a:rPr lang="en-US" sz="1800" b="1">
                <a:solidFill>
                  <a:srgbClr val="FF9900"/>
                </a:solidFill>
              </a:rPr>
              <a:t>contains a small amount of mercury vapor</a:t>
            </a:r>
            <a:r>
              <a:rPr lang="en-US" sz="1800">
                <a:solidFill>
                  <a:srgbClr val="FFFF00"/>
                </a:solidFill>
              </a:rPr>
              <a:t>. When a voltage is</a:t>
            </a:r>
          </a:p>
          <a:p>
            <a:pPr eaLnBrk="1" hangingPunct="1"/>
            <a:r>
              <a:rPr lang="en-US" sz="1800">
                <a:solidFill>
                  <a:srgbClr val="FFFF00"/>
                </a:solidFill>
              </a:rPr>
              <a:t>applied, the electrodes energize the mercury vapor, causing </a:t>
            </a:r>
          </a:p>
          <a:p>
            <a:pPr eaLnBrk="1" hangingPunct="1"/>
            <a:r>
              <a:rPr lang="en-US" sz="1800">
                <a:solidFill>
                  <a:srgbClr val="FFFF00"/>
                </a:solidFill>
              </a:rPr>
              <a:t>it to emit ultraviolet (UV) energy. The phosphor coating </a:t>
            </a:r>
          </a:p>
          <a:p>
            <a:pPr eaLnBrk="1" hangingPunct="1"/>
            <a:r>
              <a:rPr lang="en-US" sz="1800">
                <a:solidFill>
                  <a:srgbClr val="FFFF00"/>
                </a:solidFill>
              </a:rPr>
              <a:t>absorbs the UV energy, causing the phosphorus to fluoresce </a:t>
            </a:r>
          </a:p>
          <a:p>
            <a:pPr eaLnBrk="1" hangingPunct="1"/>
            <a:r>
              <a:rPr lang="en-US" sz="1800">
                <a:solidFill>
                  <a:srgbClr val="FFFF00"/>
                </a:solidFill>
              </a:rPr>
              <a:t>and emit visible light. </a:t>
            </a:r>
          </a:p>
        </p:txBody>
      </p:sp>
      <p:sp>
        <p:nvSpPr>
          <p:cNvPr id="266244" name="AutoShape 7" descr="60%">
            <a:hlinkClick r:id="rId2"/>
          </p:cNvPr>
          <p:cNvSpPr>
            <a:spLocks noChangeArrowheads="1"/>
          </p:cNvSpPr>
          <p:nvPr/>
        </p:nvSpPr>
        <p:spPr bwMode="auto">
          <a:xfrm rot="5400000">
            <a:off x="4123531" y="2240757"/>
            <a:ext cx="803275" cy="5249862"/>
          </a:xfrm>
          <a:prstGeom prst="can">
            <a:avLst>
              <a:gd name="adj" fmla="val 23782"/>
            </a:avLst>
          </a:prstGeom>
          <a:pattFill prst="pct60">
            <a:fgClr>
              <a:schemeClr val="tx2"/>
            </a:fgClr>
            <a:bgClr>
              <a:srgbClr val="FFFF66"/>
            </a:bgClr>
          </a:pattFill>
          <a:ln w="9525">
            <a:solidFill>
              <a:schemeClr val="tx1"/>
            </a:solidFill>
            <a:round/>
            <a:headEnd/>
            <a:tailEnd/>
          </a:ln>
        </p:spPr>
        <p:txBody>
          <a:bodyPr rot="10800000" vert="eaVert" wrap="none" anchor="ctr"/>
          <a:lstStyle/>
          <a:p>
            <a:endParaRPr lang="en-US" sz="2800"/>
          </a:p>
        </p:txBody>
      </p:sp>
      <p:sp>
        <p:nvSpPr>
          <p:cNvPr id="266245" name="Rectangle 15"/>
          <p:cNvSpPr>
            <a:spLocks noChangeArrowheads="1"/>
          </p:cNvSpPr>
          <p:nvPr/>
        </p:nvSpPr>
        <p:spPr bwMode="auto">
          <a:xfrm>
            <a:off x="1662113" y="4664075"/>
            <a:ext cx="255587" cy="88900"/>
          </a:xfrm>
          <a:prstGeom prst="rect">
            <a:avLst/>
          </a:prstGeom>
          <a:solidFill>
            <a:schemeClr val="accent1"/>
          </a:solidFill>
          <a:ln w="9525">
            <a:solidFill>
              <a:schemeClr val="tx1"/>
            </a:solidFill>
            <a:miter lim="800000"/>
            <a:headEnd/>
            <a:tailEnd/>
          </a:ln>
        </p:spPr>
        <p:txBody>
          <a:bodyPr wrap="none" anchor="ctr"/>
          <a:lstStyle/>
          <a:p>
            <a:endParaRPr lang="en-US" sz="2800"/>
          </a:p>
        </p:txBody>
      </p:sp>
      <p:sp>
        <p:nvSpPr>
          <p:cNvPr id="266246" name="Rectangle 16"/>
          <p:cNvSpPr>
            <a:spLocks noChangeArrowheads="1"/>
          </p:cNvSpPr>
          <p:nvPr/>
        </p:nvSpPr>
        <p:spPr bwMode="auto">
          <a:xfrm>
            <a:off x="1668463" y="4908550"/>
            <a:ext cx="255587" cy="88900"/>
          </a:xfrm>
          <a:prstGeom prst="rect">
            <a:avLst/>
          </a:prstGeom>
          <a:solidFill>
            <a:schemeClr val="accent1"/>
          </a:solidFill>
          <a:ln w="9525">
            <a:solidFill>
              <a:schemeClr val="tx1"/>
            </a:solidFill>
            <a:miter lim="800000"/>
            <a:headEnd/>
            <a:tailEnd/>
          </a:ln>
        </p:spPr>
        <p:txBody>
          <a:bodyPr wrap="none" anchor="ctr"/>
          <a:lstStyle/>
          <a:p>
            <a:endParaRPr lang="en-US" sz="2800"/>
          </a:p>
        </p:txBody>
      </p:sp>
      <p:sp>
        <p:nvSpPr>
          <p:cNvPr id="266247" name="Rectangle 17"/>
          <p:cNvSpPr>
            <a:spLocks noChangeArrowheads="1"/>
          </p:cNvSpPr>
          <p:nvPr/>
        </p:nvSpPr>
        <p:spPr bwMode="auto">
          <a:xfrm>
            <a:off x="7051675" y="4713288"/>
            <a:ext cx="255588" cy="88900"/>
          </a:xfrm>
          <a:prstGeom prst="rect">
            <a:avLst/>
          </a:prstGeom>
          <a:solidFill>
            <a:schemeClr val="accent1"/>
          </a:solidFill>
          <a:ln w="9525">
            <a:solidFill>
              <a:schemeClr val="tx1"/>
            </a:solidFill>
            <a:miter lim="800000"/>
            <a:headEnd/>
            <a:tailEnd/>
          </a:ln>
        </p:spPr>
        <p:txBody>
          <a:bodyPr wrap="none" anchor="ctr"/>
          <a:lstStyle/>
          <a:p>
            <a:endParaRPr lang="en-US" sz="2800"/>
          </a:p>
        </p:txBody>
      </p:sp>
      <p:sp>
        <p:nvSpPr>
          <p:cNvPr id="266248" name="Rectangle 18"/>
          <p:cNvSpPr>
            <a:spLocks noChangeArrowheads="1"/>
          </p:cNvSpPr>
          <p:nvPr/>
        </p:nvSpPr>
        <p:spPr bwMode="auto">
          <a:xfrm>
            <a:off x="7072313" y="4932363"/>
            <a:ext cx="255587" cy="88900"/>
          </a:xfrm>
          <a:prstGeom prst="rect">
            <a:avLst/>
          </a:prstGeom>
          <a:solidFill>
            <a:schemeClr val="accent1"/>
          </a:solidFill>
          <a:ln w="9525">
            <a:solidFill>
              <a:schemeClr val="tx1"/>
            </a:solidFill>
            <a:miter lim="800000"/>
            <a:headEnd/>
            <a:tailEnd/>
          </a:ln>
        </p:spPr>
        <p:txBody>
          <a:bodyPr wrap="none" anchor="ctr"/>
          <a:lstStyle/>
          <a:p>
            <a:endParaRPr lang="en-US" sz="2800"/>
          </a:p>
        </p:txBody>
      </p:sp>
      <p:sp>
        <p:nvSpPr>
          <p:cNvPr id="266249" name="Text Box 19"/>
          <p:cNvSpPr txBox="1">
            <a:spLocks noChangeArrowheads="1"/>
          </p:cNvSpPr>
          <p:nvPr/>
        </p:nvSpPr>
        <p:spPr bwMode="auto">
          <a:xfrm>
            <a:off x="3600450" y="5991225"/>
            <a:ext cx="1392238" cy="519113"/>
          </a:xfrm>
          <a:prstGeom prst="rect">
            <a:avLst/>
          </a:prstGeom>
          <a:noFill/>
          <a:ln w="9525">
            <a:noFill/>
            <a:miter lim="800000"/>
            <a:headEnd/>
            <a:tailEnd/>
          </a:ln>
        </p:spPr>
        <p:txBody>
          <a:bodyPr wrap="none">
            <a:spAutoFit/>
          </a:bodyPr>
          <a:lstStyle/>
          <a:p>
            <a:r>
              <a:rPr lang="en-US" sz="2800"/>
              <a:t>Voltage</a:t>
            </a:r>
          </a:p>
        </p:txBody>
      </p:sp>
      <p:sp>
        <p:nvSpPr>
          <p:cNvPr id="266250" name="Line 20"/>
          <p:cNvSpPr>
            <a:spLocks noChangeShapeType="1"/>
          </p:cNvSpPr>
          <p:nvPr/>
        </p:nvSpPr>
        <p:spPr bwMode="auto">
          <a:xfrm>
            <a:off x="5173663" y="6253163"/>
            <a:ext cx="2597150" cy="0"/>
          </a:xfrm>
          <a:prstGeom prst="line">
            <a:avLst/>
          </a:prstGeom>
          <a:noFill/>
          <a:ln w="9525">
            <a:solidFill>
              <a:schemeClr val="tx1"/>
            </a:solidFill>
            <a:round/>
            <a:headEnd/>
            <a:tailEnd/>
          </a:ln>
        </p:spPr>
        <p:txBody>
          <a:bodyPr/>
          <a:lstStyle/>
          <a:p>
            <a:endParaRPr lang="en-US"/>
          </a:p>
        </p:txBody>
      </p:sp>
      <p:sp>
        <p:nvSpPr>
          <p:cNvPr id="266251" name="Line 21"/>
          <p:cNvSpPr>
            <a:spLocks noChangeShapeType="1"/>
          </p:cNvSpPr>
          <p:nvPr/>
        </p:nvSpPr>
        <p:spPr bwMode="auto">
          <a:xfrm flipH="1">
            <a:off x="1058863" y="6234113"/>
            <a:ext cx="2468562" cy="0"/>
          </a:xfrm>
          <a:prstGeom prst="line">
            <a:avLst/>
          </a:prstGeom>
          <a:noFill/>
          <a:ln w="9525">
            <a:solidFill>
              <a:schemeClr val="tx1"/>
            </a:solidFill>
            <a:round/>
            <a:headEnd/>
            <a:tailEnd/>
          </a:ln>
        </p:spPr>
        <p:txBody>
          <a:bodyPr/>
          <a:lstStyle/>
          <a:p>
            <a:endParaRPr lang="en-US"/>
          </a:p>
        </p:txBody>
      </p:sp>
      <p:sp>
        <p:nvSpPr>
          <p:cNvPr id="266252" name="Line 22"/>
          <p:cNvSpPr>
            <a:spLocks noChangeShapeType="1"/>
          </p:cNvSpPr>
          <p:nvPr/>
        </p:nvSpPr>
        <p:spPr bwMode="auto">
          <a:xfrm flipV="1">
            <a:off x="1041400" y="4865688"/>
            <a:ext cx="0" cy="1335087"/>
          </a:xfrm>
          <a:prstGeom prst="line">
            <a:avLst/>
          </a:prstGeom>
          <a:noFill/>
          <a:ln w="9525">
            <a:solidFill>
              <a:schemeClr val="tx1"/>
            </a:solidFill>
            <a:round/>
            <a:headEnd/>
            <a:tailEnd/>
          </a:ln>
        </p:spPr>
        <p:txBody>
          <a:bodyPr/>
          <a:lstStyle/>
          <a:p>
            <a:endParaRPr lang="en-US"/>
          </a:p>
        </p:txBody>
      </p:sp>
      <p:sp>
        <p:nvSpPr>
          <p:cNvPr id="266253" name="Line 23"/>
          <p:cNvSpPr>
            <a:spLocks noChangeShapeType="1"/>
          </p:cNvSpPr>
          <p:nvPr/>
        </p:nvSpPr>
        <p:spPr bwMode="auto">
          <a:xfrm>
            <a:off x="1041400" y="4865688"/>
            <a:ext cx="603250" cy="0"/>
          </a:xfrm>
          <a:prstGeom prst="line">
            <a:avLst/>
          </a:prstGeom>
          <a:noFill/>
          <a:ln w="9525">
            <a:solidFill>
              <a:schemeClr val="tx1"/>
            </a:solidFill>
            <a:round/>
            <a:headEnd/>
            <a:tailEnd/>
          </a:ln>
        </p:spPr>
        <p:txBody>
          <a:bodyPr/>
          <a:lstStyle/>
          <a:p>
            <a:endParaRPr lang="en-US"/>
          </a:p>
        </p:txBody>
      </p:sp>
      <p:sp>
        <p:nvSpPr>
          <p:cNvPr id="266254" name="Line 24"/>
          <p:cNvSpPr>
            <a:spLocks noChangeShapeType="1"/>
          </p:cNvSpPr>
          <p:nvPr/>
        </p:nvSpPr>
        <p:spPr bwMode="auto">
          <a:xfrm flipV="1">
            <a:off x="7807325" y="4919663"/>
            <a:ext cx="0" cy="1317625"/>
          </a:xfrm>
          <a:prstGeom prst="line">
            <a:avLst/>
          </a:prstGeom>
          <a:noFill/>
          <a:ln w="9525">
            <a:solidFill>
              <a:schemeClr val="tx1"/>
            </a:solidFill>
            <a:round/>
            <a:headEnd/>
            <a:tailEnd/>
          </a:ln>
        </p:spPr>
        <p:txBody>
          <a:bodyPr/>
          <a:lstStyle/>
          <a:p>
            <a:endParaRPr lang="en-US"/>
          </a:p>
        </p:txBody>
      </p:sp>
      <p:sp>
        <p:nvSpPr>
          <p:cNvPr id="266255" name="Line 25"/>
          <p:cNvSpPr>
            <a:spLocks noChangeShapeType="1"/>
          </p:cNvSpPr>
          <p:nvPr/>
        </p:nvSpPr>
        <p:spPr bwMode="auto">
          <a:xfrm flipH="1">
            <a:off x="7386638" y="4919663"/>
            <a:ext cx="439737" cy="0"/>
          </a:xfrm>
          <a:prstGeom prst="line">
            <a:avLst/>
          </a:prstGeom>
          <a:noFill/>
          <a:ln w="9525">
            <a:solidFill>
              <a:schemeClr val="tx1"/>
            </a:solidFill>
            <a:round/>
            <a:headEnd/>
            <a:tailEnd/>
          </a:ln>
        </p:spPr>
        <p:txBody>
          <a:bodyPr/>
          <a:lstStyle/>
          <a:p>
            <a:endParaRPr lang="en-US"/>
          </a:p>
        </p:txBody>
      </p:sp>
      <p:sp>
        <p:nvSpPr>
          <p:cNvPr id="266256" name="Oval 9">
            <a:hlinkClick r:id="rId3"/>
          </p:cNvPr>
          <p:cNvSpPr>
            <a:spLocks noChangeArrowheads="1"/>
          </p:cNvSpPr>
          <p:nvPr/>
        </p:nvSpPr>
        <p:spPr bwMode="auto">
          <a:xfrm>
            <a:off x="4205288" y="2852738"/>
            <a:ext cx="1390650" cy="1262062"/>
          </a:xfrm>
          <a:prstGeom prst="ellipse">
            <a:avLst/>
          </a:prstGeom>
          <a:solidFill>
            <a:schemeClr val="accent1"/>
          </a:solidFill>
          <a:ln w="50800">
            <a:solidFill>
              <a:srgbClr val="FFFF66"/>
            </a:solidFill>
            <a:round/>
            <a:headEnd/>
            <a:tailEnd/>
          </a:ln>
        </p:spPr>
        <p:txBody>
          <a:bodyPr wrap="none" anchor="ctr"/>
          <a:lstStyle/>
          <a:p>
            <a:pPr algn="ctr"/>
            <a:r>
              <a:rPr lang="en-US" sz="1800"/>
              <a:t>Hg gas</a:t>
            </a:r>
          </a:p>
        </p:txBody>
      </p:sp>
      <p:sp>
        <p:nvSpPr>
          <p:cNvPr id="266257" name="Line 11"/>
          <p:cNvSpPr>
            <a:spLocks noChangeShapeType="1"/>
          </p:cNvSpPr>
          <p:nvPr/>
        </p:nvSpPr>
        <p:spPr bwMode="auto">
          <a:xfrm flipH="1">
            <a:off x="5505450" y="2998788"/>
            <a:ext cx="895350" cy="55562"/>
          </a:xfrm>
          <a:prstGeom prst="line">
            <a:avLst/>
          </a:prstGeom>
          <a:noFill/>
          <a:ln w="9525">
            <a:solidFill>
              <a:schemeClr val="tx1"/>
            </a:solidFill>
            <a:round/>
            <a:headEnd/>
            <a:tailEnd type="triangle" w="med" len="med"/>
          </a:ln>
        </p:spPr>
        <p:txBody>
          <a:bodyPr/>
          <a:lstStyle/>
          <a:p>
            <a:endParaRPr lang="en-US"/>
          </a:p>
        </p:txBody>
      </p:sp>
      <p:sp>
        <p:nvSpPr>
          <p:cNvPr id="266258" name="Text Box 13"/>
          <p:cNvSpPr txBox="1">
            <a:spLocks noChangeArrowheads="1"/>
          </p:cNvSpPr>
          <p:nvPr/>
        </p:nvSpPr>
        <p:spPr bwMode="auto">
          <a:xfrm>
            <a:off x="4679950" y="3578225"/>
            <a:ext cx="465138" cy="336550"/>
          </a:xfrm>
          <a:prstGeom prst="rect">
            <a:avLst/>
          </a:prstGeom>
          <a:noFill/>
          <a:ln w="9525">
            <a:noFill/>
            <a:miter lim="800000"/>
            <a:headEnd/>
            <a:tailEnd/>
          </a:ln>
        </p:spPr>
        <p:txBody>
          <a:bodyPr wrap="none">
            <a:spAutoFit/>
          </a:bodyPr>
          <a:lstStyle/>
          <a:p>
            <a:r>
              <a:rPr lang="en-US" sz="1600"/>
              <a:t>UV</a:t>
            </a:r>
          </a:p>
        </p:txBody>
      </p:sp>
      <p:sp>
        <p:nvSpPr>
          <p:cNvPr id="266259" name="Line 14"/>
          <p:cNvSpPr>
            <a:spLocks noChangeShapeType="1"/>
          </p:cNvSpPr>
          <p:nvPr/>
        </p:nvSpPr>
        <p:spPr bwMode="auto">
          <a:xfrm>
            <a:off x="5029200" y="3749675"/>
            <a:ext cx="201613" cy="127000"/>
          </a:xfrm>
          <a:prstGeom prst="line">
            <a:avLst/>
          </a:prstGeom>
          <a:noFill/>
          <a:ln w="9525">
            <a:solidFill>
              <a:schemeClr val="tx1"/>
            </a:solidFill>
            <a:round/>
            <a:headEnd/>
            <a:tailEnd type="triangle" w="med" len="med"/>
          </a:ln>
        </p:spPr>
        <p:txBody>
          <a:bodyPr/>
          <a:lstStyle/>
          <a:p>
            <a:endParaRPr lang="en-US"/>
          </a:p>
        </p:txBody>
      </p:sp>
      <p:sp>
        <p:nvSpPr>
          <p:cNvPr id="266260" name="Text Box 10"/>
          <p:cNvSpPr txBox="1">
            <a:spLocks noChangeArrowheads="1"/>
          </p:cNvSpPr>
          <p:nvPr/>
        </p:nvSpPr>
        <p:spPr bwMode="auto">
          <a:xfrm>
            <a:off x="6527800" y="2660650"/>
            <a:ext cx="1808163" cy="946150"/>
          </a:xfrm>
          <a:prstGeom prst="rect">
            <a:avLst/>
          </a:prstGeom>
          <a:noFill/>
          <a:ln w="9525">
            <a:noFill/>
            <a:miter lim="800000"/>
            <a:headEnd/>
            <a:tailEnd/>
          </a:ln>
        </p:spPr>
        <p:txBody>
          <a:bodyPr wrap="none">
            <a:spAutoFit/>
          </a:bodyPr>
          <a:lstStyle/>
          <a:p>
            <a:r>
              <a:rPr lang="en-US" sz="2800">
                <a:solidFill>
                  <a:srgbClr val="99FF33"/>
                </a:solidFill>
              </a:rPr>
              <a:t>Phosphor </a:t>
            </a:r>
          </a:p>
          <a:p>
            <a:r>
              <a:rPr lang="en-US" sz="2800">
                <a:solidFill>
                  <a:srgbClr val="99FF33"/>
                </a:solidFill>
              </a:rPr>
              <a:t>Coating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621088" y="249238"/>
            <a:ext cx="1123950" cy="641350"/>
          </a:xfrm>
          <a:prstGeom prst="rect">
            <a:avLst/>
          </a:prstGeom>
          <a:noFill/>
          <a:ln w="9525">
            <a:noFill/>
            <a:miter lim="800000"/>
            <a:headEnd/>
            <a:tailEnd/>
          </a:ln>
          <a:effectLst/>
        </p:spPr>
        <p:txBody>
          <a:bodyPr wrap="none">
            <a:spAutoFit/>
          </a:bodyPr>
          <a:lstStyle/>
          <a:p>
            <a:r>
              <a:rPr lang="en-US" sz="3600" u="sng"/>
              <a:t>DDT</a:t>
            </a:r>
          </a:p>
        </p:txBody>
      </p:sp>
      <p:sp>
        <p:nvSpPr>
          <p:cNvPr id="9219" name="Rectangle 3"/>
          <p:cNvSpPr>
            <a:spLocks noChangeArrowheads="1"/>
          </p:cNvSpPr>
          <p:nvPr/>
        </p:nvSpPr>
        <p:spPr bwMode="auto">
          <a:xfrm>
            <a:off x="1700213" y="1055688"/>
            <a:ext cx="5516562" cy="519112"/>
          </a:xfrm>
          <a:prstGeom prst="rect">
            <a:avLst/>
          </a:prstGeom>
          <a:noFill/>
          <a:ln w="9525">
            <a:noFill/>
            <a:miter lim="800000"/>
            <a:headEnd/>
            <a:tailEnd/>
          </a:ln>
          <a:effectLst/>
        </p:spPr>
        <p:txBody>
          <a:bodyPr wrap="none" anchor="ctr">
            <a:spAutoFit/>
          </a:bodyPr>
          <a:lstStyle/>
          <a:p>
            <a:pPr eaLnBrk="1" hangingPunct="1"/>
            <a:r>
              <a:rPr lang="en-US" sz="2800" b="1" i="1"/>
              <a:t>d</a:t>
            </a:r>
            <a:r>
              <a:rPr lang="en-US" sz="2800" i="1">
                <a:solidFill>
                  <a:srgbClr val="FFFF00"/>
                </a:solidFill>
              </a:rPr>
              <a:t>ichloro-</a:t>
            </a:r>
            <a:r>
              <a:rPr lang="en-US" sz="2800" b="1" i="1"/>
              <a:t>d</a:t>
            </a:r>
            <a:r>
              <a:rPr lang="en-US" sz="2800" i="1">
                <a:solidFill>
                  <a:srgbClr val="FFFF00"/>
                </a:solidFill>
              </a:rPr>
              <a:t>iphenyl-</a:t>
            </a:r>
            <a:r>
              <a:rPr lang="en-US" sz="2800" b="1" i="1"/>
              <a:t>t</a:t>
            </a:r>
            <a:r>
              <a:rPr lang="en-US" sz="2800" i="1">
                <a:solidFill>
                  <a:srgbClr val="FFFF00"/>
                </a:solidFill>
              </a:rPr>
              <a:t>richloroethane</a:t>
            </a:r>
            <a:r>
              <a:rPr lang="en-US" sz="2800">
                <a:solidFill>
                  <a:srgbClr val="FFFF00"/>
                </a:solidFill>
              </a:rPr>
              <a:t> </a:t>
            </a:r>
          </a:p>
        </p:txBody>
      </p:sp>
      <p:sp>
        <p:nvSpPr>
          <p:cNvPr id="9220" name="Text Box 4"/>
          <p:cNvSpPr txBox="1">
            <a:spLocks noChangeArrowheads="1"/>
          </p:cNvSpPr>
          <p:nvPr/>
        </p:nvSpPr>
        <p:spPr bwMode="auto">
          <a:xfrm>
            <a:off x="2212975" y="1685925"/>
            <a:ext cx="4221163" cy="579438"/>
          </a:xfrm>
          <a:prstGeom prst="rect">
            <a:avLst/>
          </a:prstGeom>
          <a:noFill/>
          <a:ln w="9525">
            <a:noFill/>
            <a:miter lim="800000"/>
            <a:headEnd/>
            <a:tailEnd/>
          </a:ln>
          <a:effectLst/>
        </p:spPr>
        <p:txBody>
          <a:bodyPr wrap="none">
            <a:spAutoFit/>
          </a:bodyPr>
          <a:lstStyle/>
          <a:p>
            <a:r>
              <a:rPr lang="en-US" sz="3200"/>
              <a:t>First Modern Pesticide</a:t>
            </a:r>
          </a:p>
        </p:txBody>
      </p:sp>
      <p:pic>
        <p:nvPicPr>
          <p:cNvPr id="9221" name="Picture 5" descr="ddt"/>
          <p:cNvPicPr>
            <a:picLocks noChangeAspect="1" noChangeArrowheads="1"/>
          </p:cNvPicPr>
          <p:nvPr/>
        </p:nvPicPr>
        <p:blipFill>
          <a:blip r:embed="rId3" cstate="print"/>
          <a:srcRect/>
          <a:stretch>
            <a:fillRect/>
          </a:stretch>
        </p:blipFill>
        <p:spPr bwMode="auto">
          <a:xfrm>
            <a:off x="2682875" y="2916238"/>
            <a:ext cx="3286125" cy="2344737"/>
          </a:xfrm>
          <a:prstGeom prst="rect">
            <a:avLst/>
          </a:prstGeom>
          <a:noFill/>
        </p:spPr>
      </p:pic>
      <p:sp>
        <p:nvSpPr>
          <p:cNvPr id="9222" name="Text Box 6"/>
          <p:cNvSpPr txBox="1">
            <a:spLocks noChangeArrowheads="1"/>
          </p:cNvSpPr>
          <p:nvPr/>
        </p:nvSpPr>
        <p:spPr bwMode="auto">
          <a:xfrm>
            <a:off x="660400" y="5537200"/>
            <a:ext cx="7442200" cy="457200"/>
          </a:xfrm>
          <a:prstGeom prst="rect">
            <a:avLst/>
          </a:prstGeom>
          <a:noFill/>
          <a:ln w="9525">
            <a:noFill/>
            <a:miter lim="800000"/>
            <a:headEnd/>
            <a:tailEnd/>
          </a:ln>
          <a:effectLst/>
        </p:spPr>
        <p:txBody>
          <a:bodyPr wrap="none">
            <a:spAutoFit/>
          </a:bodyPr>
          <a:lstStyle/>
          <a:p>
            <a:r>
              <a:rPr lang="en-US" sz="2400">
                <a:solidFill>
                  <a:srgbClr val="66FF33"/>
                </a:solidFill>
              </a:rPr>
              <a:t>Insecticide developed to combat insect-borne disease</a:t>
            </a:r>
          </a:p>
        </p:txBody>
      </p:sp>
      <p:sp>
        <p:nvSpPr>
          <p:cNvPr id="9223" name="Text Box 7"/>
          <p:cNvSpPr txBox="1">
            <a:spLocks noChangeArrowheads="1"/>
          </p:cNvSpPr>
          <p:nvPr/>
        </p:nvSpPr>
        <p:spPr bwMode="auto">
          <a:xfrm>
            <a:off x="1006475" y="6100763"/>
            <a:ext cx="6357938" cy="457200"/>
          </a:xfrm>
          <a:prstGeom prst="rect">
            <a:avLst/>
          </a:prstGeom>
          <a:noFill/>
          <a:ln w="9525">
            <a:noFill/>
            <a:miter lim="800000"/>
            <a:headEnd/>
            <a:tailEnd/>
          </a:ln>
          <a:effectLst/>
        </p:spPr>
        <p:txBody>
          <a:bodyPr wrap="none">
            <a:spAutoFit/>
          </a:bodyPr>
          <a:lstStyle/>
          <a:p>
            <a:r>
              <a:rPr lang="en-US" sz="2400">
                <a:solidFill>
                  <a:srgbClr val="FFFF00"/>
                </a:solidFill>
              </a:rPr>
              <a:t>Use was later expanded to include agriculture</a:t>
            </a:r>
          </a:p>
        </p:txBody>
      </p:sp>
      <p:sp>
        <p:nvSpPr>
          <p:cNvPr id="9224" name="Rectangle 8"/>
          <p:cNvSpPr>
            <a:spLocks noChangeArrowheads="1"/>
          </p:cNvSpPr>
          <p:nvPr/>
        </p:nvSpPr>
        <p:spPr bwMode="auto">
          <a:xfrm>
            <a:off x="1200150" y="2305050"/>
            <a:ext cx="6765925" cy="457200"/>
          </a:xfrm>
          <a:prstGeom prst="rect">
            <a:avLst/>
          </a:prstGeom>
          <a:noFill/>
          <a:ln w="9525">
            <a:noFill/>
            <a:miter lim="800000"/>
            <a:headEnd/>
            <a:tailEnd/>
          </a:ln>
          <a:effectLst/>
        </p:spPr>
        <p:txBody>
          <a:bodyPr wrap="none" anchor="ctr">
            <a:spAutoFit/>
          </a:bodyPr>
          <a:lstStyle/>
          <a:p>
            <a:pPr eaLnBrk="1" hangingPunct="1"/>
            <a:r>
              <a:rPr lang="en-US" sz="2400" b="1">
                <a:solidFill>
                  <a:srgbClr val="FF9900"/>
                </a:solidFill>
              </a:rPr>
              <a:t>1948 Nobel Prize in Physiology and Medicine </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Silent_Spring_cover"/>
          <p:cNvPicPr>
            <a:picLocks noChangeAspect="1" noChangeArrowheads="1"/>
          </p:cNvPicPr>
          <p:nvPr/>
        </p:nvPicPr>
        <p:blipFill>
          <a:blip r:embed="rId3" cstate="print"/>
          <a:srcRect/>
          <a:stretch>
            <a:fillRect/>
          </a:stretch>
        </p:blipFill>
        <p:spPr bwMode="auto">
          <a:xfrm>
            <a:off x="3343275" y="1938338"/>
            <a:ext cx="2411413" cy="3781425"/>
          </a:xfrm>
          <a:prstGeom prst="rect">
            <a:avLst/>
          </a:prstGeom>
          <a:noFill/>
        </p:spPr>
      </p:pic>
      <p:sp>
        <p:nvSpPr>
          <p:cNvPr id="45059" name="Text Box 3"/>
          <p:cNvSpPr txBox="1">
            <a:spLocks noChangeArrowheads="1"/>
          </p:cNvSpPr>
          <p:nvPr/>
        </p:nvSpPr>
        <p:spPr bwMode="auto">
          <a:xfrm>
            <a:off x="309563" y="249238"/>
            <a:ext cx="4784725" cy="1066800"/>
          </a:xfrm>
          <a:prstGeom prst="rect">
            <a:avLst/>
          </a:prstGeom>
          <a:noFill/>
          <a:ln w="9525">
            <a:noFill/>
            <a:miter lim="800000"/>
            <a:headEnd/>
            <a:tailEnd/>
          </a:ln>
          <a:effectLst/>
        </p:spPr>
        <p:txBody>
          <a:bodyPr wrap="none">
            <a:spAutoFit/>
          </a:bodyPr>
          <a:lstStyle/>
          <a:p>
            <a:r>
              <a:rPr lang="en-US" sz="3200"/>
              <a:t>Launch of the </a:t>
            </a:r>
          </a:p>
          <a:p>
            <a:r>
              <a:rPr lang="en-US" sz="3200" u="sng"/>
              <a:t>Environmental Movement</a:t>
            </a:r>
          </a:p>
        </p:txBody>
      </p:sp>
      <p:sp>
        <p:nvSpPr>
          <p:cNvPr id="45060" name="Text Box 4"/>
          <p:cNvSpPr txBox="1">
            <a:spLocks noChangeArrowheads="1"/>
          </p:cNvSpPr>
          <p:nvPr/>
        </p:nvSpPr>
        <p:spPr bwMode="auto">
          <a:xfrm>
            <a:off x="4919663" y="5368925"/>
            <a:ext cx="863600" cy="457200"/>
          </a:xfrm>
          <a:prstGeom prst="rect">
            <a:avLst/>
          </a:prstGeom>
          <a:noFill/>
          <a:ln w="9525">
            <a:noFill/>
            <a:miter lim="800000"/>
            <a:headEnd/>
            <a:tailEnd/>
          </a:ln>
          <a:effectLst/>
        </p:spPr>
        <p:txBody>
          <a:bodyPr wrap="none">
            <a:spAutoFit/>
          </a:bodyPr>
          <a:lstStyle/>
          <a:p>
            <a:r>
              <a:rPr lang="en-US" sz="2400"/>
              <a:t>1962</a:t>
            </a:r>
          </a:p>
        </p:txBody>
      </p:sp>
      <p:sp>
        <p:nvSpPr>
          <p:cNvPr id="45061" name="Rectangle 5"/>
          <p:cNvSpPr>
            <a:spLocks noChangeArrowheads="1"/>
          </p:cNvSpPr>
          <p:nvPr/>
        </p:nvSpPr>
        <p:spPr bwMode="auto">
          <a:xfrm>
            <a:off x="6056313" y="5214938"/>
            <a:ext cx="2841625" cy="701675"/>
          </a:xfrm>
          <a:prstGeom prst="rect">
            <a:avLst/>
          </a:prstGeom>
          <a:noFill/>
          <a:ln w="9525">
            <a:noFill/>
            <a:miter lim="800000"/>
            <a:headEnd/>
            <a:tailEnd/>
          </a:ln>
          <a:effectLst/>
        </p:spPr>
        <p:txBody>
          <a:bodyPr anchor="ctr">
            <a:spAutoFit/>
          </a:bodyPr>
          <a:lstStyle/>
          <a:p>
            <a:pPr eaLnBrk="1" hangingPunct="1"/>
            <a:r>
              <a:rPr lang="en-US" sz="2000">
                <a:solidFill>
                  <a:srgbClr val="99FF33"/>
                </a:solidFill>
              </a:rPr>
              <a:t>human volunteers ingested 35 mg of DDT </a:t>
            </a:r>
          </a:p>
        </p:txBody>
      </p:sp>
      <p:sp>
        <p:nvSpPr>
          <p:cNvPr id="45062" name="Rectangle 6"/>
          <p:cNvSpPr>
            <a:spLocks noChangeArrowheads="1"/>
          </p:cNvSpPr>
          <p:nvPr/>
        </p:nvSpPr>
        <p:spPr bwMode="auto">
          <a:xfrm>
            <a:off x="6029325" y="3960813"/>
            <a:ext cx="3114675" cy="1006475"/>
          </a:xfrm>
          <a:prstGeom prst="rect">
            <a:avLst/>
          </a:prstGeom>
          <a:noFill/>
          <a:ln w="9525">
            <a:noFill/>
            <a:miter lim="800000"/>
            <a:headEnd/>
            <a:tailEnd/>
          </a:ln>
          <a:effectLst/>
        </p:spPr>
        <p:txBody>
          <a:bodyPr anchor="ctr">
            <a:spAutoFit/>
          </a:bodyPr>
          <a:lstStyle/>
          <a:p>
            <a:pPr eaLnBrk="1" hangingPunct="1"/>
            <a:r>
              <a:rPr lang="en-US" sz="2000">
                <a:solidFill>
                  <a:srgbClr val="99FF33"/>
                </a:solidFill>
              </a:rPr>
              <a:t>primates were fed 33,000 times more DDT than the estimated exposure </a:t>
            </a:r>
          </a:p>
        </p:txBody>
      </p:sp>
      <p:sp>
        <p:nvSpPr>
          <p:cNvPr id="45063" name="Rectangle 7"/>
          <p:cNvSpPr>
            <a:spLocks noChangeArrowheads="1"/>
          </p:cNvSpPr>
          <p:nvPr/>
        </p:nvSpPr>
        <p:spPr bwMode="auto">
          <a:xfrm>
            <a:off x="0" y="1901825"/>
            <a:ext cx="3195638" cy="1720850"/>
          </a:xfrm>
          <a:prstGeom prst="rect">
            <a:avLst/>
          </a:prstGeom>
          <a:noFill/>
          <a:ln w="9525">
            <a:noFill/>
            <a:miter lim="800000"/>
            <a:headEnd/>
            <a:tailEnd/>
          </a:ln>
          <a:effectLst/>
        </p:spPr>
        <p:txBody>
          <a:bodyPr wrap="none" anchor="ctr">
            <a:spAutoFit/>
          </a:bodyPr>
          <a:lstStyle/>
          <a:p>
            <a:pPr eaLnBrk="1" hangingPunct="1"/>
            <a:r>
              <a:rPr lang="en-US" sz="2000">
                <a:solidFill>
                  <a:srgbClr val="FFFF00"/>
                </a:solidFill>
              </a:rPr>
              <a:t>Thinning egg shells</a:t>
            </a:r>
          </a:p>
          <a:p>
            <a:pPr eaLnBrk="1" hangingPunct="1"/>
            <a:endParaRPr lang="en-US" sz="900">
              <a:solidFill>
                <a:srgbClr val="FFFF00"/>
              </a:solidFill>
            </a:endParaRPr>
          </a:p>
          <a:p>
            <a:pPr eaLnBrk="1" hangingPunct="1"/>
            <a:r>
              <a:rPr lang="en-US" sz="2000">
                <a:solidFill>
                  <a:srgbClr val="FFFF00"/>
                </a:solidFill>
              </a:rPr>
              <a:t>Lower hatching rates</a:t>
            </a:r>
          </a:p>
          <a:p>
            <a:pPr eaLnBrk="1" hangingPunct="1"/>
            <a:endParaRPr lang="en-US" sz="900">
              <a:solidFill>
                <a:srgbClr val="FFFF00"/>
              </a:solidFill>
            </a:endParaRPr>
          </a:p>
          <a:p>
            <a:pPr eaLnBrk="1" hangingPunct="1"/>
            <a:r>
              <a:rPr lang="en-US" sz="2000">
                <a:solidFill>
                  <a:srgbClr val="FFFF00"/>
                </a:solidFill>
              </a:rPr>
              <a:t>Declining Eagle population</a:t>
            </a:r>
          </a:p>
          <a:p>
            <a:pPr eaLnBrk="1" hangingPunct="1"/>
            <a:endParaRPr lang="en-US" sz="900">
              <a:solidFill>
                <a:srgbClr val="FFFF00"/>
              </a:solidFill>
            </a:endParaRPr>
          </a:p>
          <a:p>
            <a:pPr eaLnBrk="1" hangingPunct="1"/>
            <a:r>
              <a:rPr lang="en-US" sz="2000">
                <a:solidFill>
                  <a:srgbClr val="FFFF00"/>
                </a:solidFill>
              </a:rPr>
              <a:t>Carcinogenic </a:t>
            </a:r>
          </a:p>
        </p:txBody>
      </p:sp>
      <p:pic>
        <p:nvPicPr>
          <p:cNvPr id="45064" name="Picture 8" descr="Carson's Government Photo (1940s)">
            <a:hlinkClick r:id="rId4" tooltip="Carson's Government Photo (1940s)"/>
          </p:cNvPr>
          <p:cNvPicPr>
            <a:picLocks noChangeAspect="1" noChangeArrowheads="1"/>
          </p:cNvPicPr>
          <p:nvPr/>
        </p:nvPicPr>
        <p:blipFill>
          <a:blip r:embed="rId5" cstate="print"/>
          <a:srcRect/>
          <a:stretch>
            <a:fillRect/>
          </a:stretch>
        </p:blipFill>
        <p:spPr bwMode="auto">
          <a:xfrm>
            <a:off x="6745288" y="415925"/>
            <a:ext cx="1152525" cy="1457325"/>
          </a:xfrm>
          <a:prstGeom prst="rect">
            <a:avLst/>
          </a:prstGeom>
          <a:noFill/>
        </p:spPr>
      </p:pic>
      <p:sp>
        <p:nvSpPr>
          <p:cNvPr id="45065" name="Rectangle 9"/>
          <p:cNvSpPr>
            <a:spLocks noChangeArrowheads="1"/>
          </p:cNvSpPr>
          <p:nvPr/>
        </p:nvSpPr>
        <p:spPr bwMode="auto">
          <a:xfrm>
            <a:off x="6019800" y="2162175"/>
            <a:ext cx="2654300" cy="1616075"/>
          </a:xfrm>
          <a:prstGeom prst="rect">
            <a:avLst/>
          </a:prstGeom>
          <a:noFill/>
          <a:ln w="9525">
            <a:noFill/>
            <a:miter lim="800000"/>
            <a:headEnd/>
            <a:tailEnd/>
          </a:ln>
          <a:effectLst/>
        </p:spPr>
        <p:txBody>
          <a:bodyPr anchor="ctr">
            <a:spAutoFit/>
          </a:bodyPr>
          <a:lstStyle/>
          <a:p>
            <a:pPr eaLnBrk="1" hangingPunct="1"/>
            <a:r>
              <a:rPr lang="en-US" sz="2000">
                <a:solidFill>
                  <a:srgbClr val="99FF33"/>
                </a:solidFill>
              </a:rPr>
              <a:t>decline in the eagle population occurred before the DDT years </a:t>
            </a:r>
          </a:p>
          <a:p>
            <a:pPr eaLnBrk="1" hangingPunct="1"/>
            <a:r>
              <a:rPr lang="en-US" sz="2000">
                <a:solidFill>
                  <a:srgbClr val="99FF33"/>
                </a:solidFill>
              </a:rPr>
              <a:t>(bounties between 1917 and 1942)</a:t>
            </a:r>
          </a:p>
        </p:txBody>
      </p:sp>
      <p:pic>
        <p:nvPicPr>
          <p:cNvPr id="45066" name="Picture 10" descr="Fish-Eagle"/>
          <p:cNvPicPr>
            <a:picLocks noChangeAspect="1" noChangeArrowheads="1"/>
          </p:cNvPicPr>
          <p:nvPr/>
        </p:nvPicPr>
        <p:blipFill>
          <a:blip r:embed="rId6" cstate="print"/>
          <a:srcRect/>
          <a:stretch>
            <a:fillRect/>
          </a:stretch>
        </p:blipFill>
        <p:spPr bwMode="auto">
          <a:xfrm>
            <a:off x="760413" y="4191000"/>
            <a:ext cx="1560512" cy="1547813"/>
          </a:xfrm>
          <a:prstGeom prst="rect">
            <a:avLst/>
          </a:prstGeom>
          <a:noFill/>
        </p:spPr>
      </p:pic>
      <p:sp>
        <p:nvSpPr>
          <p:cNvPr id="45067" name="Rectangle 11"/>
          <p:cNvSpPr>
            <a:spLocks noChangeArrowheads="1"/>
          </p:cNvSpPr>
          <p:nvPr/>
        </p:nvSpPr>
        <p:spPr bwMode="auto">
          <a:xfrm>
            <a:off x="158750" y="6300788"/>
            <a:ext cx="8531225" cy="304800"/>
          </a:xfrm>
          <a:prstGeom prst="rect">
            <a:avLst/>
          </a:prstGeom>
          <a:noFill/>
          <a:ln w="9525">
            <a:noFill/>
            <a:miter lim="800000"/>
            <a:headEnd/>
            <a:tailEnd/>
          </a:ln>
          <a:effectLst/>
        </p:spPr>
        <p:txBody>
          <a:bodyPr wrap="none">
            <a:spAutoFit/>
          </a:bodyPr>
          <a:lstStyle/>
          <a:p>
            <a:r>
              <a:rPr lang="en-US" sz="1400"/>
              <a:t>http://faculty.unionky.edu/rbotkin/RECM_480_ISSUE_16A_YES_BLUE.PPT#291,22,Issue%2016:%20Yes</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2088561679_e8dc8092f6"/>
          <p:cNvPicPr>
            <a:picLocks noChangeAspect="1" noChangeArrowheads="1"/>
          </p:cNvPicPr>
          <p:nvPr/>
        </p:nvPicPr>
        <p:blipFill>
          <a:blip r:embed="rId3" cstate="print"/>
          <a:srcRect/>
          <a:stretch>
            <a:fillRect/>
          </a:stretch>
        </p:blipFill>
        <p:spPr bwMode="auto">
          <a:xfrm>
            <a:off x="500063" y="1276350"/>
            <a:ext cx="2892425" cy="2170113"/>
          </a:xfrm>
          <a:prstGeom prst="rect">
            <a:avLst/>
          </a:prstGeom>
          <a:noFill/>
        </p:spPr>
      </p:pic>
      <p:pic>
        <p:nvPicPr>
          <p:cNvPr id="12291" name="Picture 3" descr="2088556995_e8ca92195f"/>
          <p:cNvPicPr>
            <a:picLocks noChangeAspect="1" noChangeArrowheads="1"/>
          </p:cNvPicPr>
          <p:nvPr/>
        </p:nvPicPr>
        <p:blipFill>
          <a:blip r:embed="rId4" cstate="print"/>
          <a:srcRect/>
          <a:stretch>
            <a:fillRect/>
          </a:stretch>
        </p:blipFill>
        <p:spPr bwMode="auto">
          <a:xfrm>
            <a:off x="1941513" y="2971800"/>
            <a:ext cx="3267075" cy="1836738"/>
          </a:xfrm>
          <a:prstGeom prst="rect">
            <a:avLst/>
          </a:prstGeom>
          <a:noFill/>
        </p:spPr>
      </p:pic>
      <p:pic>
        <p:nvPicPr>
          <p:cNvPr id="12292" name="Picture 4" descr="okee%2520map%25203"/>
          <p:cNvPicPr>
            <a:picLocks noChangeAspect="1" noChangeArrowheads="1"/>
          </p:cNvPicPr>
          <p:nvPr/>
        </p:nvPicPr>
        <p:blipFill>
          <a:blip r:embed="rId5" cstate="print"/>
          <a:srcRect/>
          <a:stretch>
            <a:fillRect/>
          </a:stretch>
        </p:blipFill>
        <p:spPr bwMode="auto">
          <a:xfrm>
            <a:off x="6065838" y="598488"/>
            <a:ext cx="2227262" cy="2679700"/>
          </a:xfrm>
          <a:prstGeom prst="rect">
            <a:avLst/>
          </a:prstGeom>
          <a:noFill/>
        </p:spPr>
      </p:pic>
      <p:pic>
        <p:nvPicPr>
          <p:cNvPr id="12293" name="Picture 5" descr="300px-Okeechobee_lake"/>
          <p:cNvPicPr>
            <a:picLocks noChangeAspect="1" noChangeArrowheads="1"/>
          </p:cNvPicPr>
          <p:nvPr/>
        </p:nvPicPr>
        <p:blipFill>
          <a:blip r:embed="rId6" cstate="print"/>
          <a:srcRect/>
          <a:stretch>
            <a:fillRect/>
          </a:stretch>
        </p:blipFill>
        <p:spPr bwMode="auto">
          <a:xfrm>
            <a:off x="5989638" y="3530600"/>
            <a:ext cx="2857500" cy="2828925"/>
          </a:xfrm>
          <a:prstGeom prst="rect">
            <a:avLst/>
          </a:prstGeom>
          <a:noFill/>
        </p:spPr>
      </p:pic>
      <p:sp>
        <p:nvSpPr>
          <p:cNvPr id="12294" name="Rectangle 6"/>
          <p:cNvSpPr>
            <a:spLocks noChangeArrowheads="1"/>
          </p:cNvSpPr>
          <p:nvPr/>
        </p:nvSpPr>
        <p:spPr bwMode="auto">
          <a:xfrm>
            <a:off x="457200" y="5243513"/>
            <a:ext cx="4356100" cy="1187450"/>
          </a:xfrm>
          <a:prstGeom prst="rect">
            <a:avLst/>
          </a:prstGeom>
          <a:noFill/>
          <a:ln w="9525">
            <a:noFill/>
            <a:miter lim="800000"/>
            <a:headEnd/>
            <a:tailEnd/>
          </a:ln>
          <a:effectLst/>
        </p:spPr>
        <p:txBody>
          <a:bodyPr wrap="none">
            <a:spAutoFit/>
          </a:bodyPr>
          <a:lstStyle/>
          <a:p>
            <a:r>
              <a:rPr lang="en-US" sz="2400">
                <a:solidFill>
                  <a:srgbClr val="FFFF00"/>
                </a:solidFill>
              </a:rPr>
              <a:t>DDT levels ranging from </a:t>
            </a:r>
          </a:p>
          <a:p>
            <a:r>
              <a:rPr lang="en-US" sz="2400">
                <a:solidFill>
                  <a:srgbClr val="FFFF00"/>
                </a:solidFill>
              </a:rPr>
              <a:t>2,200 to 110,000 µg/kg (ppb) </a:t>
            </a:r>
          </a:p>
          <a:p>
            <a:r>
              <a:rPr lang="en-US" sz="2400">
                <a:solidFill>
                  <a:srgbClr val="FFFF00"/>
                </a:solidFill>
              </a:rPr>
              <a:t>in organic soils and sediments.</a:t>
            </a:r>
          </a:p>
        </p:txBody>
      </p:sp>
      <p:sp>
        <p:nvSpPr>
          <p:cNvPr id="12295" name="Text Box 7"/>
          <p:cNvSpPr txBox="1">
            <a:spLocks noChangeArrowheads="1"/>
          </p:cNvSpPr>
          <p:nvPr/>
        </p:nvSpPr>
        <p:spPr bwMode="auto">
          <a:xfrm>
            <a:off x="615950" y="327025"/>
            <a:ext cx="4152900" cy="579438"/>
          </a:xfrm>
          <a:prstGeom prst="rect">
            <a:avLst/>
          </a:prstGeom>
          <a:noFill/>
          <a:ln w="9525">
            <a:noFill/>
            <a:miter lim="800000"/>
            <a:headEnd/>
            <a:tailEnd/>
          </a:ln>
          <a:effectLst/>
        </p:spPr>
        <p:txBody>
          <a:bodyPr wrap="none">
            <a:spAutoFit/>
          </a:bodyPr>
          <a:lstStyle/>
          <a:p>
            <a:r>
              <a:rPr lang="en-US" sz="3200" u="sng"/>
              <a:t>Torry and Rita Islands</a:t>
            </a:r>
          </a:p>
        </p:txBody>
      </p:sp>
      <p:sp>
        <p:nvSpPr>
          <p:cNvPr id="12296" name="Text Box 8"/>
          <p:cNvSpPr txBox="1">
            <a:spLocks noChangeArrowheads="1"/>
          </p:cNvSpPr>
          <p:nvPr/>
        </p:nvSpPr>
        <p:spPr bwMode="auto">
          <a:xfrm>
            <a:off x="3502025" y="2319338"/>
            <a:ext cx="1947863" cy="457200"/>
          </a:xfrm>
          <a:prstGeom prst="rect">
            <a:avLst/>
          </a:prstGeom>
          <a:noFill/>
          <a:ln w="9525">
            <a:noFill/>
            <a:miter lim="800000"/>
            <a:headEnd/>
            <a:tailEnd/>
          </a:ln>
          <a:effectLst/>
        </p:spPr>
        <p:txBody>
          <a:bodyPr wrap="none">
            <a:spAutoFit/>
          </a:bodyPr>
          <a:lstStyle/>
          <a:p>
            <a:r>
              <a:rPr lang="en-US" sz="2400">
                <a:solidFill>
                  <a:srgbClr val="FFFF00"/>
                </a:solidFill>
              </a:rPr>
              <a:t>Organic soils</a:t>
            </a:r>
          </a:p>
        </p:txBody>
      </p:sp>
      <p:sp>
        <p:nvSpPr>
          <p:cNvPr id="12297" name="Oval 9"/>
          <p:cNvSpPr>
            <a:spLocks noChangeArrowheads="1"/>
          </p:cNvSpPr>
          <p:nvPr/>
        </p:nvSpPr>
        <p:spPr bwMode="auto">
          <a:xfrm>
            <a:off x="7137400" y="5759450"/>
            <a:ext cx="850900" cy="527050"/>
          </a:xfrm>
          <a:prstGeom prst="ellipse">
            <a:avLst/>
          </a:prstGeom>
          <a:solidFill>
            <a:schemeClr val="accent1">
              <a:alpha val="28999"/>
            </a:schemeClr>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lake_apopka_florida"/>
          <p:cNvPicPr>
            <a:picLocks noChangeAspect="1" noChangeArrowheads="1"/>
          </p:cNvPicPr>
          <p:nvPr/>
        </p:nvPicPr>
        <p:blipFill>
          <a:blip r:embed="rId2" cstate="print"/>
          <a:srcRect/>
          <a:stretch>
            <a:fillRect/>
          </a:stretch>
        </p:blipFill>
        <p:spPr bwMode="auto">
          <a:xfrm>
            <a:off x="4216400" y="798513"/>
            <a:ext cx="3609975" cy="2911475"/>
          </a:xfrm>
          <a:prstGeom prst="rect">
            <a:avLst/>
          </a:prstGeom>
          <a:noFill/>
        </p:spPr>
      </p:pic>
      <p:sp>
        <p:nvSpPr>
          <p:cNvPr id="14339" name="Rectangle 3"/>
          <p:cNvSpPr>
            <a:spLocks noChangeArrowheads="1"/>
          </p:cNvSpPr>
          <p:nvPr/>
        </p:nvSpPr>
        <p:spPr bwMode="auto">
          <a:xfrm>
            <a:off x="768350" y="4232275"/>
            <a:ext cx="5715000" cy="1311275"/>
          </a:xfrm>
          <a:prstGeom prst="rect">
            <a:avLst/>
          </a:prstGeom>
          <a:noFill/>
          <a:ln w="9525">
            <a:noFill/>
            <a:miter lim="800000"/>
            <a:headEnd/>
            <a:tailEnd/>
          </a:ln>
          <a:effectLst/>
        </p:spPr>
        <p:txBody>
          <a:bodyPr>
            <a:spAutoFit/>
          </a:bodyPr>
          <a:lstStyle/>
          <a:p>
            <a:r>
              <a:rPr lang="en-US" sz="2000">
                <a:solidFill>
                  <a:srgbClr val="FFFF00"/>
                </a:solidFill>
              </a:rPr>
              <a:t>Historically characterized by clear water and a highly prized sports fishery, it served as a popular destination for boaters, swimmers, and fishermen for decades.</a:t>
            </a:r>
          </a:p>
        </p:txBody>
      </p:sp>
      <p:sp>
        <p:nvSpPr>
          <p:cNvPr id="14340" name="Rectangle 4"/>
          <p:cNvSpPr>
            <a:spLocks noChangeArrowheads="1"/>
          </p:cNvSpPr>
          <p:nvPr/>
        </p:nvSpPr>
        <p:spPr bwMode="auto">
          <a:xfrm>
            <a:off x="619125" y="496888"/>
            <a:ext cx="2552700" cy="579437"/>
          </a:xfrm>
          <a:prstGeom prst="rect">
            <a:avLst/>
          </a:prstGeom>
          <a:noFill/>
          <a:ln w="9525">
            <a:noFill/>
            <a:miter lim="800000"/>
            <a:headEnd/>
            <a:tailEnd/>
          </a:ln>
          <a:effectLst/>
        </p:spPr>
        <p:txBody>
          <a:bodyPr wrap="none">
            <a:spAutoFit/>
          </a:bodyPr>
          <a:lstStyle/>
          <a:p>
            <a:r>
              <a:rPr lang="en-US" sz="3200"/>
              <a:t>Lake Apopka</a:t>
            </a:r>
          </a:p>
        </p:txBody>
      </p:sp>
      <p:sp>
        <p:nvSpPr>
          <p:cNvPr id="14341" name="Rectangle 5"/>
          <p:cNvSpPr>
            <a:spLocks noChangeArrowheads="1"/>
          </p:cNvSpPr>
          <p:nvPr/>
        </p:nvSpPr>
        <p:spPr bwMode="auto">
          <a:xfrm>
            <a:off x="654050" y="1863725"/>
            <a:ext cx="1947863" cy="457200"/>
          </a:xfrm>
          <a:prstGeom prst="rect">
            <a:avLst/>
          </a:prstGeom>
          <a:noFill/>
          <a:ln w="9525">
            <a:noFill/>
            <a:miter lim="800000"/>
            <a:headEnd/>
            <a:tailEnd/>
          </a:ln>
          <a:effectLst/>
        </p:spPr>
        <p:txBody>
          <a:bodyPr wrap="none">
            <a:spAutoFit/>
          </a:bodyPr>
          <a:lstStyle/>
          <a:p>
            <a:r>
              <a:rPr lang="en-US" sz="2400">
                <a:solidFill>
                  <a:srgbClr val="66FF33"/>
                </a:solidFill>
              </a:rPr>
              <a:t>30,800 acres</a:t>
            </a:r>
          </a:p>
        </p:txBody>
      </p:sp>
      <p:sp>
        <p:nvSpPr>
          <p:cNvPr id="14342" name="Rectangle 6"/>
          <p:cNvSpPr>
            <a:spLocks noChangeArrowheads="1"/>
          </p:cNvSpPr>
          <p:nvPr/>
        </p:nvSpPr>
        <p:spPr bwMode="auto">
          <a:xfrm>
            <a:off x="625475" y="2484438"/>
            <a:ext cx="3616325" cy="457200"/>
          </a:xfrm>
          <a:prstGeom prst="rect">
            <a:avLst/>
          </a:prstGeom>
          <a:noFill/>
          <a:ln w="9525">
            <a:noFill/>
            <a:miter lim="800000"/>
            <a:headEnd/>
            <a:tailEnd/>
          </a:ln>
          <a:effectLst/>
        </p:spPr>
        <p:txBody>
          <a:bodyPr>
            <a:spAutoFit/>
          </a:bodyPr>
          <a:lstStyle/>
          <a:p>
            <a:r>
              <a:rPr lang="en-US" sz="2400">
                <a:solidFill>
                  <a:srgbClr val="66FF33"/>
                </a:solidFill>
              </a:rPr>
              <a:t>mean depth is 5.4 feet</a:t>
            </a:r>
          </a:p>
        </p:txBody>
      </p:sp>
      <p:sp>
        <p:nvSpPr>
          <p:cNvPr id="14343" name="Rectangle 7"/>
          <p:cNvSpPr>
            <a:spLocks noChangeArrowheads="1"/>
          </p:cNvSpPr>
          <p:nvPr/>
        </p:nvSpPr>
        <p:spPr bwMode="auto">
          <a:xfrm>
            <a:off x="674688" y="3287713"/>
            <a:ext cx="3219450" cy="366712"/>
          </a:xfrm>
          <a:prstGeom prst="rect">
            <a:avLst/>
          </a:prstGeom>
          <a:noFill/>
          <a:ln w="9525">
            <a:noFill/>
            <a:miter lim="800000"/>
            <a:headEnd/>
            <a:tailEnd/>
          </a:ln>
          <a:effectLst/>
        </p:spPr>
        <p:txBody>
          <a:bodyPr wrap="none">
            <a:spAutoFit/>
          </a:bodyPr>
          <a:lstStyle/>
          <a:p>
            <a:r>
              <a:rPr lang="en-US">
                <a:solidFill>
                  <a:srgbClr val="66FF33"/>
                </a:solidFill>
              </a:rPr>
              <a:t>15 miles northwest of Orlando</a:t>
            </a:r>
          </a:p>
        </p:txBody>
      </p:sp>
      <p:pic>
        <p:nvPicPr>
          <p:cNvPr id="14344" name="Picture 8" descr="orlando-satellite-image"/>
          <p:cNvPicPr>
            <a:picLocks noChangeAspect="1" noChangeArrowheads="1"/>
          </p:cNvPicPr>
          <p:nvPr/>
        </p:nvPicPr>
        <p:blipFill>
          <a:blip r:embed="rId3" cstate="print"/>
          <a:srcRect l="11307" t="19017" r="55739" b="37256"/>
          <a:stretch>
            <a:fillRect/>
          </a:stretch>
        </p:blipFill>
        <p:spPr bwMode="auto">
          <a:xfrm>
            <a:off x="6854825" y="2951163"/>
            <a:ext cx="1852613" cy="1781175"/>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orlando-satellite-image"/>
          <p:cNvPicPr>
            <a:picLocks noChangeAspect="1" noChangeArrowheads="1"/>
          </p:cNvPicPr>
          <p:nvPr/>
        </p:nvPicPr>
        <p:blipFill>
          <a:blip r:embed="rId2" cstate="print"/>
          <a:srcRect l="11307" t="19017" r="55739" b="37256"/>
          <a:stretch>
            <a:fillRect/>
          </a:stretch>
        </p:blipFill>
        <p:spPr bwMode="auto">
          <a:xfrm>
            <a:off x="2257425" y="1428750"/>
            <a:ext cx="3992563" cy="3840163"/>
          </a:xfrm>
          <a:prstGeom prst="rect">
            <a:avLst/>
          </a:prstGeom>
          <a:noFill/>
        </p:spPr>
      </p:pic>
      <p:sp>
        <p:nvSpPr>
          <p:cNvPr id="19459" name="Freeform 3"/>
          <p:cNvSpPr>
            <a:spLocks/>
          </p:cNvSpPr>
          <p:nvPr/>
        </p:nvSpPr>
        <p:spPr bwMode="auto">
          <a:xfrm>
            <a:off x="3124200" y="2300288"/>
            <a:ext cx="1292225" cy="949325"/>
          </a:xfrm>
          <a:custGeom>
            <a:avLst/>
            <a:gdLst/>
            <a:ahLst/>
            <a:cxnLst>
              <a:cxn ang="0">
                <a:pos x="110" y="598"/>
              </a:cxn>
              <a:cxn ang="0">
                <a:pos x="20" y="514"/>
              </a:cxn>
              <a:cxn ang="0">
                <a:pos x="2" y="394"/>
              </a:cxn>
              <a:cxn ang="0">
                <a:pos x="32" y="256"/>
              </a:cxn>
              <a:cxn ang="0">
                <a:pos x="56" y="154"/>
              </a:cxn>
              <a:cxn ang="0">
                <a:pos x="254" y="130"/>
              </a:cxn>
              <a:cxn ang="0">
                <a:pos x="338" y="154"/>
              </a:cxn>
              <a:cxn ang="0">
                <a:pos x="404" y="142"/>
              </a:cxn>
              <a:cxn ang="0">
                <a:pos x="410" y="28"/>
              </a:cxn>
              <a:cxn ang="0">
                <a:pos x="524" y="10"/>
              </a:cxn>
              <a:cxn ang="0">
                <a:pos x="620" y="88"/>
              </a:cxn>
              <a:cxn ang="0">
                <a:pos x="656" y="214"/>
              </a:cxn>
              <a:cxn ang="0">
                <a:pos x="764" y="298"/>
              </a:cxn>
              <a:cxn ang="0">
                <a:pos x="806" y="430"/>
              </a:cxn>
              <a:cxn ang="0">
                <a:pos x="812" y="574"/>
              </a:cxn>
            </a:cxnLst>
            <a:rect l="0" t="0" r="r" b="b"/>
            <a:pathLst>
              <a:path w="814" h="598">
                <a:moveTo>
                  <a:pt x="110" y="598"/>
                </a:moveTo>
                <a:cubicBezTo>
                  <a:pt x="74" y="573"/>
                  <a:pt x="38" y="548"/>
                  <a:pt x="20" y="514"/>
                </a:cubicBezTo>
                <a:cubicBezTo>
                  <a:pt x="2" y="480"/>
                  <a:pt x="0" y="437"/>
                  <a:pt x="2" y="394"/>
                </a:cubicBezTo>
                <a:cubicBezTo>
                  <a:pt x="4" y="351"/>
                  <a:pt x="23" y="296"/>
                  <a:pt x="32" y="256"/>
                </a:cubicBezTo>
                <a:cubicBezTo>
                  <a:pt x="41" y="216"/>
                  <a:pt x="19" y="175"/>
                  <a:pt x="56" y="154"/>
                </a:cubicBezTo>
                <a:cubicBezTo>
                  <a:pt x="93" y="133"/>
                  <a:pt x="207" y="130"/>
                  <a:pt x="254" y="130"/>
                </a:cubicBezTo>
                <a:cubicBezTo>
                  <a:pt x="301" y="130"/>
                  <a:pt x="313" y="152"/>
                  <a:pt x="338" y="154"/>
                </a:cubicBezTo>
                <a:cubicBezTo>
                  <a:pt x="363" y="156"/>
                  <a:pt x="392" y="163"/>
                  <a:pt x="404" y="142"/>
                </a:cubicBezTo>
                <a:cubicBezTo>
                  <a:pt x="416" y="121"/>
                  <a:pt x="390" y="50"/>
                  <a:pt x="410" y="28"/>
                </a:cubicBezTo>
                <a:cubicBezTo>
                  <a:pt x="430" y="6"/>
                  <a:pt x="489" y="0"/>
                  <a:pt x="524" y="10"/>
                </a:cubicBezTo>
                <a:cubicBezTo>
                  <a:pt x="559" y="20"/>
                  <a:pt x="598" y="54"/>
                  <a:pt x="620" y="88"/>
                </a:cubicBezTo>
                <a:cubicBezTo>
                  <a:pt x="642" y="122"/>
                  <a:pt x="632" y="179"/>
                  <a:pt x="656" y="214"/>
                </a:cubicBezTo>
                <a:cubicBezTo>
                  <a:pt x="680" y="249"/>
                  <a:pt x="739" y="262"/>
                  <a:pt x="764" y="298"/>
                </a:cubicBezTo>
                <a:cubicBezTo>
                  <a:pt x="789" y="334"/>
                  <a:pt x="798" y="384"/>
                  <a:pt x="806" y="430"/>
                </a:cubicBezTo>
                <a:cubicBezTo>
                  <a:pt x="814" y="476"/>
                  <a:pt x="811" y="550"/>
                  <a:pt x="812" y="574"/>
                </a:cubicBezTo>
              </a:path>
            </a:pathLst>
          </a:custGeom>
          <a:noFill/>
          <a:ln w="25400">
            <a:solidFill>
              <a:schemeClr val="tx1"/>
            </a:solidFill>
            <a:round/>
            <a:headEnd/>
            <a:tailEnd/>
          </a:ln>
          <a:effectLst/>
        </p:spPr>
        <p:txBody>
          <a:bodyPr/>
          <a:lstStyle/>
          <a:p>
            <a:endParaRPr lang="en-US"/>
          </a:p>
        </p:txBody>
      </p:sp>
      <p:pic>
        <p:nvPicPr>
          <p:cNvPr id="19460" name="Picture 4" descr="Lake Apopka Basin Small Map"/>
          <p:cNvPicPr>
            <a:picLocks noChangeAspect="1" noChangeArrowheads="1"/>
          </p:cNvPicPr>
          <p:nvPr/>
        </p:nvPicPr>
        <p:blipFill>
          <a:blip r:embed="rId3" cstate="print">
            <a:clrChange>
              <a:clrFrom>
                <a:srgbClr val="E4F6EA"/>
              </a:clrFrom>
              <a:clrTo>
                <a:srgbClr val="E4F6EA">
                  <a:alpha val="0"/>
                </a:srgbClr>
              </a:clrTo>
            </a:clrChange>
          </a:blip>
          <a:srcRect l="16937" t="27873" r="19687" b="12877"/>
          <a:stretch>
            <a:fillRect/>
          </a:stretch>
        </p:blipFill>
        <p:spPr bwMode="auto">
          <a:xfrm>
            <a:off x="3019425" y="2197100"/>
            <a:ext cx="1520825" cy="1801813"/>
          </a:xfrm>
          <a:prstGeom prst="rect">
            <a:avLst/>
          </a:prstGeom>
          <a:noFill/>
        </p:spPr>
      </p:pic>
      <p:sp>
        <p:nvSpPr>
          <p:cNvPr id="19464" name="Text Box 8"/>
          <p:cNvSpPr txBox="1">
            <a:spLocks noChangeArrowheads="1"/>
          </p:cNvSpPr>
          <p:nvPr/>
        </p:nvSpPr>
        <p:spPr bwMode="auto">
          <a:xfrm>
            <a:off x="4330700" y="1898650"/>
            <a:ext cx="1809750" cy="457200"/>
          </a:xfrm>
          <a:prstGeom prst="rect">
            <a:avLst/>
          </a:prstGeom>
          <a:noFill/>
          <a:ln w="9525">
            <a:noFill/>
            <a:miter lim="800000"/>
            <a:headEnd/>
            <a:tailEnd/>
          </a:ln>
          <a:effectLst>
            <a:outerShdw dist="35921" dir="2700000" algn="ctr" rotWithShape="0">
              <a:schemeClr val="bg2"/>
            </a:outerShdw>
          </a:effectLst>
        </p:spPr>
        <p:txBody>
          <a:bodyPr wrap="none">
            <a:spAutoFit/>
          </a:bodyPr>
          <a:lstStyle/>
          <a:p>
            <a:r>
              <a:rPr lang="en-US" sz="2400" b="1"/>
              <a:t>Agriculture</a:t>
            </a:r>
          </a:p>
        </p:txBody>
      </p:sp>
      <p:sp>
        <p:nvSpPr>
          <p:cNvPr id="19465" name="Line 9"/>
          <p:cNvSpPr>
            <a:spLocks noChangeShapeType="1"/>
          </p:cNvSpPr>
          <p:nvPr/>
        </p:nvSpPr>
        <p:spPr bwMode="auto">
          <a:xfrm flipH="1">
            <a:off x="4213225" y="2344738"/>
            <a:ext cx="292100" cy="249237"/>
          </a:xfrm>
          <a:prstGeom prst="line">
            <a:avLst/>
          </a:prstGeom>
          <a:noFill/>
          <a:ln w="9525">
            <a:solidFill>
              <a:srgbClr val="000080"/>
            </a:solidFill>
            <a:round/>
            <a:headEnd/>
            <a:tailEnd type="triangle" w="med" len="med"/>
          </a:ln>
          <a:effectLst/>
        </p:spPr>
        <p:txBody>
          <a:bodyPr/>
          <a:lstStyle/>
          <a:p>
            <a:endParaRPr lang="en-US"/>
          </a:p>
        </p:txBody>
      </p:sp>
      <p:sp>
        <p:nvSpPr>
          <p:cNvPr id="19466" name="Text Box 10"/>
          <p:cNvSpPr txBox="1">
            <a:spLocks noChangeArrowheads="1"/>
          </p:cNvSpPr>
          <p:nvPr/>
        </p:nvSpPr>
        <p:spPr bwMode="auto">
          <a:xfrm>
            <a:off x="1281113" y="481013"/>
            <a:ext cx="5900737" cy="519112"/>
          </a:xfrm>
          <a:prstGeom prst="rect">
            <a:avLst/>
          </a:prstGeom>
          <a:noFill/>
          <a:ln w="9525">
            <a:noFill/>
            <a:miter lim="800000"/>
            <a:headEnd/>
            <a:tailEnd/>
          </a:ln>
          <a:effectLst/>
        </p:spPr>
        <p:txBody>
          <a:bodyPr wrap="none">
            <a:spAutoFit/>
          </a:bodyPr>
          <a:lstStyle/>
          <a:p>
            <a:r>
              <a:rPr lang="en-US" sz="2800" b="1"/>
              <a:t>Pesticide Use in Agricultural Area</a:t>
            </a:r>
          </a:p>
        </p:txBody>
      </p:sp>
      <p:sp>
        <p:nvSpPr>
          <p:cNvPr id="19467" name="Text Box 11"/>
          <p:cNvSpPr txBox="1">
            <a:spLocks noChangeArrowheads="1"/>
          </p:cNvSpPr>
          <p:nvPr/>
        </p:nvSpPr>
        <p:spPr bwMode="auto">
          <a:xfrm>
            <a:off x="1363663" y="5789613"/>
            <a:ext cx="6186487" cy="457200"/>
          </a:xfrm>
          <a:prstGeom prst="rect">
            <a:avLst/>
          </a:prstGeom>
          <a:noFill/>
          <a:ln w="9525">
            <a:noFill/>
            <a:miter lim="800000"/>
            <a:headEnd/>
            <a:tailEnd/>
          </a:ln>
          <a:effectLst/>
        </p:spPr>
        <p:txBody>
          <a:bodyPr wrap="none">
            <a:spAutoFit/>
          </a:bodyPr>
          <a:lstStyle/>
          <a:p>
            <a:r>
              <a:rPr lang="en-US" sz="2400">
                <a:solidFill>
                  <a:srgbClr val="FFFF00"/>
                </a:solidFill>
              </a:rPr>
              <a:t>Pesticide use included high amounts of DDT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2000"/>
                                        <p:tgtEl>
                                          <p:spTgt spid="19460"/>
                                        </p:tgtEl>
                                      </p:cBhvr>
                                    </p:animEffect>
                                  </p:childTnLst>
                                </p:cTn>
                              </p:par>
                              <p:par>
                                <p:cTn id="8" presetID="10" presetClass="exit" presetSubtype="0" fill="hold" grpId="0" nodeType="withEffect">
                                  <p:stCondLst>
                                    <p:cond delay="0"/>
                                  </p:stCondLst>
                                  <p:childTnLst>
                                    <p:animEffect transition="out" filter="fade">
                                      <p:cBhvr>
                                        <p:cTn id="9" dur="2000"/>
                                        <p:tgtEl>
                                          <p:spTgt spid="19459"/>
                                        </p:tgtEl>
                                      </p:cBhvr>
                                    </p:animEffect>
                                    <p:set>
                                      <p:cBhvr>
                                        <p:cTn id="10" dur="1" fill="hold">
                                          <p:stCondLst>
                                            <p:cond delay="1999"/>
                                          </p:stCondLst>
                                        </p:cTn>
                                        <p:tgtEl>
                                          <p:spTgt spid="194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425575" y="407988"/>
            <a:ext cx="5435600" cy="457200"/>
          </a:xfrm>
          <a:prstGeom prst="rect">
            <a:avLst/>
          </a:prstGeom>
          <a:noFill/>
          <a:ln w="9525">
            <a:noFill/>
            <a:miter lim="800000"/>
            <a:headEnd/>
            <a:tailEnd/>
          </a:ln>
          <a:effectLst/>
        </p:spPr>
        <p:txBody>
          <a:bodyPr wrap="none" anchor="ctr">
            <a:spAutoFit/>
          </a:bodyPr>
          <a:lstStyle/>
          <a:p>
            <a:pPr eaLnBrk="1" hangingPunct="1"/>
            <a:r>
              <a:rPr lang="en-US" sz="2400"/>
              <a:t>"Lake Apopka is a big chemical soup," </a:t>
            </a:r>
          </a:p>
        </p:txBody>
      </p:sp>
      <p:sp>
        <p:nvSpPr>
          <p:cNvPr id="17411" name="Rectangle 3"/>
          <p:cNvSpPr>
            <a:spLocks noChangeArrowheads="1"/>
          </p:cNvSpPr>
          <p:nvPr/>
        </p:nvSpPr>
        <p:spPr bwMode="auto">
          <a:xfrm>
            <a:off x="1169988" y="841375"/>
            <a:ext cx="6089650" cy="366713"/>
          </a:xfrm>
          <a:prstGeom prst="rect">
            <a:avLst/>
          </a:prstGeom>
          <a:noFill/>
          <a:ln w="9525">
            <a:noFill/>
            <a:miter lim="800000"/>
            <a:headEnd/>
            <a:tailEnd/>
          </a:ln>
          <a:effectLst/>
        </p:spPr>
        <p:txBody>
          <a:bodyPr wrap="none" anchor="ctr">
            <a:spAutoFit/>
          </a:bodyPr>
          <a:lstStyle/>
          <a:p>
            <a:pPr eaLnBrk="1" hangingPunct="1"/>
            <a:r>
              <a:rPr lang="en-US">
                <a:solidFill>
                  <a:srgbClr val="FFFF00"/>
                </a:solidFill>
              </a:rPr>
              <a:t>Michael Fry, a researcher from the University of California </a:t>
            </a:r>
          </a:p>
        </p:txBody>
      </p:sp>
      <p:sp>
        <p:nvSpPr>
          <p:cNvPr id="17412" name="Rectangle 4"/>
          <p:cNvSpPr>
            <a:spLocks noChangeArrowheads="1"/>
          </p:cNvSpPr>
          <p:nvPr/>
        </p:nvSpPr>
        <p:spPr bwMode="auto">
          <a:xfrm>
            <a:off x="279400" y="2713038"/>
            <a:ext cx="3429000" cy="396875"/>
          </a:xfrm>
          <a:prstGeom prst="rect">
            <a:avLst/>
          </a:prstGeom>
          <a:noFill/>
          <a:ln w="9525">
            <a:noFill/>
            <a:miter lim="800000"/>
            <a:headEnd/>
            <a:tailEnd/>
          </a:ln>
          <a:effectLst/>
        </p:spPr>
        <p:txBody>
          <a:bodyPr wrap="none" anchor="ctr">
            <a:spAutoFit/>
          </a:bodyPr>
          <a:lstStyle/>
          <a:p>
            <a:pPr eaLnBrk="1" hangingPunct="1"/>
            <a:r>
              <a:rPr lang="en-US" sz="2000" b="1">
                <a:solidFill>
                  <a:srgbClr val="FFFF00"/>
                </a:solidFill>
              </a:rPr>
              <a:t>Tower Chemical Company </a:t>
            </a:r>
          </a:p>
        </p:txBody>
      </p:sp>
      <p:sp>
        <p:nvSpPr>
          <p:cNvPr id="17413" name="Rectangle 5"/>
          <p:cNvSpPr>
            <a:spLocks noChangeArrowheads="1"/>
          </p:cNvSpPr>
          <p:nvPr/>
        </p:nvSpPr>
        <p:spPr bwMode="auto">
          <a:xfrm>
            <a:off x="1017588" y="5343525"/>
            <a:ext cx="7169150" cy="915988"/>
          </a:xfrm>
          <a:prstGeom prst="rect">
            <a:avLst/>
          </a:prstGeom>
          <a:noFill/>
          <a:ln w="9525">
            <a:noFill/>
            <a:miter lim="800000"/>
            <a:headEnd/>
            <a:tailEnd/>
          </a:ln>
          <a:effectLst/>
        </p:spPr>
        <p:txBody>
          <a:bodyPr wrap="none" anchor="ctr">
            <a:spAutoFit/>
          </a:bodyPr>
          <a:lstStyle/>
          <a:p>
            <a:pPr eaLnBrk="1" hangingPunct="1"/>
            <a:r>
              <a:rPr lang="en-US">
                <a:solidFill>
                  <a:srgbClr val="66FF33"/>
                </a:solidFill>
              </a:rPr>
              <a:t>Produced dicofol, a mixture of the pesticide DDT and DDE, </a:t>
            </a:r>
          </a:p>
          <a:p>
            <a:pPr eaLnBrk="1" hangingPunct="1"/>
            <a:r>
              <a:rPr lang="en-US">
                <a:solidFill>
                  <a:srgbClr val="66FF33"/>
                </a:solidFill>
              </a:rPr>
              <a:t>a by-product of DDT. Periodic spills occurred there, but a particularly </a:t>
            </a:r>
          </a:p>
          <a:p>
            <a:pPr eaLnBrk="1" hangingPunct="1"/>
            <a:r>
              <a:rPr lang="en-US">
                <a:solidFill>
                  <a:srgbClr val="66FF33"/>
                </a:solidFill>
              </a:rPr>
              <a:t>large accident in </a:t>
            </a:r>
            <a:r>
              <a:rPr lang="en-US">
                <a:solidFill>
                  <a:srgbClr val="FFFF00"/>
                </a:solidFill>
              </a:rPr>
              <a:t>1980</a:t>
            </a:r>
            <a:r>
              <a:rPr lang="en-US">
                <a:solidFill>
                  <a:srgbClr val="66FF33"/>
                </a:solidFill>
              </a:rPr>
              <a:t> caused dicofol to spread into the lake </a:t>
            </a:r>
          </a:p>
        </p:txBody>
      </p:sp>
      <p:pic>
        <p:nvPicPr>
          <p:cNvPr id="17414" name="Picture 6" descr="superfund_GRIZZLEY5481320554"/>
          <p:cNvPicPr>
            <a:picLocks noChangeAspect="1" noChangeArrowheads="1"/>
          </p:cNvPicPr>
          <p:nvPr/>
        </p:nvPicPr>
        <p:blipFill>
          <a:blip r:embed="rId3" cstate="print"/>
          <a:srcRect/>
          <a:stretch>
            <a:fillRect/>
          </a:stretch>
        </p:blipFill>
        <p:spPr bwMode="auto">
          <a:xfrm>
            <a:off x="4060825" y="1644650"/>
            <a:ext cx="3810000" cy="2857500"/>
          </a:xfrm>
          <a:prstGeom prst="rect">
            <a:avLst/>
          </a:prstGeom>
          <a:noFill/>
        </p:spPr>
      </p:pic>
      <p:sp>
        <p:nvSpPr>
          <p:cNvPr id="17415" name="Line 7"/>
          <p:cNvSpPr>
            <a:spLocks noChangeShapeType="1"/>
          </p:cNvSpPr>
          <p:nvPr/>
        </p:nvSpPr>
        <p:spPr bwMode="auto">
          <a:xfrm>
            <a:off x="3449638" y="2909888"/>
            <a:ext cx="1974850" cy="665162"/>
          </a:xfrm>
          <a:prstGeom prst="line">
            <a:avLst/>
          </a:prstGeom>
          <a:noFill/>
          <a:ln w="25400">
            <a:solidFill>
              <a:srgbClr val="FF6600"/>
            </a:solidFill>
            <a:round/>
            <a:headEnd/>
            <a:tailEnd type="triangle" w="med" len="med"/>
          </a:ln>
          <a:effectLst/>
        </p:spPr>
        <p:txBody>
          <a:bodyPr/>
          <a:lstStyle/>
          <a:p>
            <a:endParaRPr lang="en-US"/>
          </a:p>
        </p:txBody>
      </p:sp>
      <p:sp>
        <p:nvSpPr>
          <p:cNvPr id="17416" name="Rectangle 8"/>
          <p:cNvSpPr>
            <a:spLocks noChangeArrowheads="1"/>
          </p:cNvSpPr>
          <p:nvPr/>
        </p:nvSpPr>
        <p:spPr bwMode="auto">
          <a:xfrm>
            <a:off x="3117850" y="4533900"/>
            <a:ext cx="6026150" cy="366713"/>
          </a:xfrm>
          <a:prstGeom prst="rect">
            <a:avLst/>
          </a:prstGeom>
          <a:noFill/>
          <a:ln w="9525">
            <a:noFill/>
            <a:miter lim="800000"/>
            <a:headEnd/>
            <a:tailEnd/>
          </a:ln>
          <a:effectLst/>
        </p:spPr>
        <p:txBody>
          <a:bodyPr wrap="none" anchor="ctr">
            <a:spAutoFit/>
          </a:bodyPr>
          <a:lstStyle/>
          <a:p>
            <a:pPr eaLnBrk="1" hangingPunct="1"/>
            <a:r>
              <a:rPr lang="en-US"/>
              <a:t>Sediment Organic carbon content ranges from 33 to 37%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89000" y="422275"/>
            <a:ext cx="7388225" cy="2282825"/>
          </a:xfrm>
          <a:prstGeom prst="rect">
            <a:avLst/>
          </a:prstGeom>
          <a:noFill/>
          <a:ln w="9525">
            <a:noFill/>
            <a:miter lim="800000"/>
            <a:headEnd/>
            <a:tailEnd/>
          </a:ln>
          <a:effectLst/>
        </p:spPr>
        <p:txBody>
          <a:bodyPr wrap="none">
            <a:spAutoFit/>
          </a:bodyPr>
          <a:lstStyle/>
          <a:p>
            <a:r>
              <a:rPr lang="en-US" sz="2400"/>
              <a:t>In the 1970s, scientists considered Lake Apopka </a:t>
            </a:r>
          </a:p>
          <a:p>
            <a:r>
              <a:rPr lang="en-US" sz="2400"/>
              <a:t>a prime place to harvest eggs and hatchlings to study</a:t>
            </a:r>
          </a:p>
          <a:p>
            <a:r>
              <a:rPr lang="en-US" sz="2400"/>
              <a:t>them in captivity. </a:t>
            </a:r>
          </a:p>
          <a:p>
            <a:endParaRPr lang="en-US" sz="2400"/>
          </a:p>
          <a:p>
            <a:r>
              <a:rPr lang="en-US" sz="2400"/>
              <a:t>In 1980 and 1981, scientists counted populations of </a:t>
            </a:r>
          </a:p>
          <a:p>
            <a:r>
              <a:rPr lang="en-US" sz="2400"/>
              <a:t>1,200 to 2,000 alligators in a single night on the lake</a:t>
            </a:r>
          </a:p>
        </p:txBody>
      </p:sp>
      <p:pic>
        <p:nvPicPr>
          <p:cNvPr id="15363" name="Picture 3" descr="497419390_d3681c8d97"/>
          <p:cNvPicPr>
            <a:picLocks noChangeAspect="1" noChangeArrowheads="1"/>
          </p:cNvPicPr>
          <p:nvPr/>
        </p:nvPicPr>
        <p:blipFill>
          <a:blip r:embed="rId3" cstate="print"/>
          <a:srcRect/>
          <a:stretch>
            <a:fillRect/>
          </a:stretch>
        </p:blipFill>
        <p:spPr bwMode="auto">
          <a:xfrm>
            <a:off x="2565400" y="2982913"/>
            <a:ext cx="3349625" cy="2513012"/>
          </a:xfrm>
          <a:prstGeom prst="rect">
            <a:avLst/>
          </a:prstGeom>
          <a:noFill/>
        </p:spPr>
      </p:pic>
      <p:sp>
        <p:nvSpPr>
          <p:cNvPr id="15364" name="Rectangle 4"/>
          <p:cNvSpPr>
            <a:spLocks noChangeArrowheads="1"/>
          </p:cNvSpPr>
          <p:nvPr/>
        </p:nvSpPr>
        <p:spPr bwMode="auto">
          <a:xfrm>
            <a:off x="1208088" y="5856288"/>
            <a:ext cx="6964362" cy="457200"/>
          </a:xfrm>
          <a:prstGeom prst="rect">
            <a:avLst/>
          </a:prstGeom>
          <a:noFill/>
          <a:ln w="9525">
            <a:noFill/>
            <a:miter lim="800000"/>
            <a:headEnd/>
            <a:tailEnd/>
          </a:ln>
          <a:effectLst/>
        </p:spPr>
        <p:txBody>
          <a:bodyPr wrap="none">
            <a:spAutoFit/>
          </a:bodyPr>
          <a:lstStyle/>
          <a:p>
            <a:r>
              <a:rPr lang="en-US" sz="2400">
                <a:solidFill>
                  <a:srgbClr val="FFFF00"/>
                </a:solidFill>
              </a:rPr>
              <a:t>By the late 1980s, they counted only 150 per night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ChangeArrowheads="1"/>
          </p:cNvSpPr>
          <p:nvPr/>
        </p:nvSpPr>
        <p:spPr bwMode="auto">
          <a:xfrm>
            <a:off x="314325" y="669925"/>
            <a:ext cx="8656638" cy="457200"/>
          </a:xfrm>
          <a:prstGeom prst="rect">
            <a:avLst/>
          </a:prstGeom>
          <a:noFill/>
          <a:ln w="9525">
            <a:noFill/>
            <a:miter lim="800000"/>
            <a:headEnd/>
            <a:tailEnd/>
          </a:ln>
          <a:effectLst/>
        </p:spPr>
        <p:txBody>
          <a:bodyPr wrap="none" anchor="ctr">
            <a:spAutoFit/>
          </a:bodyPr>
          <a:lstStyle/>
          <a:p>
            <a:pPr eaLnBrk="1" hangingPunct="1"/>
            <a:r>
              <a:rPr lang="en-US" sz="2400" b="1"/>
              <a:t>Alligator Population crash was linked to poor egg viability </a:t>
            </a:r>
          </a:p>
        </p:txBody>
      </p:sp>
      <p:sp>
        <p:nvSpPr>
          <p:cNvPr id="68616" name="Text Box 8"/>
          <p:cNvSpPr txBox="1">
            <a:spLocks noChangeArrowheads="1"/>
          </p:cNvSpPr>
          <p:nvPr/>
        </p:nvSpPr>
        <p:spPr bwMode="auto">
          <a:xfrm>
            <a:off x="552450" y="1417638"/>
            <a:ext cx="7612063" cy="822325"/>
          </a:xfrm>
          <a:prstGeom prst="rect">
            <a:avLst/>
          </a:prstGeom>
          <a:noFill/>
          <a:ln w="9525">
            <a:noFill/>
            <a:miter lim="800000"/>
            <a:headEnd/>
            <a:tailEnd/>
          </a:ln>
          <a:effectLst/>
        </p:spPr>
        <p:txBody>
          <a:bodyPr wrap="none">
            <a:spAutoFit/>
          </a:bodyPr>
          <a:lstStyle/>
          <a:p>
            <a:r>
              <a:rPr lang="en-US" sz="2400">
                <a:solidFill>
                  <a:srgbClr val="FFFF00"/>
                </a:solidFill>
              </a:rPr>
              <a:t>Alligators typically produce 40-45 eggs with a hatching </a:t>
            </a:r>
          </a:p>
          <a:p>
            <a:r>
              <a:rPr lang="en-US" sz="2400">
                <a:solidFill>
                  <a:srgbClr val="FFFF00"/>
                </a:solidFill>
              </a:rPr>
              <a:t>rate of about 65%. In Lake Apopka, only 15-20% hatch</a:t>
            </a:r>
          </a:p>
        </p:txBody>
      </p:sp>
      <p:pic>
        <p:nvPicPr>
          <p:cNvPr id="68618" name="Picture 10" descr="HatchingAlligator"/>
          <p:cNvPicPr>
            <a:picLocks noChangeAspect="1" noChangeArrowheads="1"/>
          </p:cNvPicPr>
          <p:nvPr/>
        </p:nvPicPr>
        <p:blipFill>
          <a:blip r:embed="rId2" cstate="print"/>
          <a:srcRect/>
          <a:stretch>
            <a:fillRect/>
          </a:stretch>
        </p:blipFill>
        <p:spPr bwMode="auto">
          <a:xfrm>
            <a:off x="2141538" y="2692400"/>
            <a:ext cx="4143375" cy="280035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779463" y="3582988"/>
            <a:ext cx="7289800" cy="822325"/>
          </a:xfrm>
          <a:prstGeom prst="rect">
            <a:avLst/>
          </a:prstGeom>
          <a:noFill/>
          <a:ln w="9525">
            <a:noFill/>
            <a:miter lim="800000"/>
            <a:headEnd/>
            <a:tailEnd/>
          </a:ln>
          <a:effectLst/>
        </p:spPr>
        <p:txBody>
          <a:bodyPr wrap="none" anchor="ctr">
            <a:spAutoFit/>
          </a:bodyPr>
          <a:lstStyle/>
          <a:p>
            <a:pPr eaLnBrk="1" hangingPunct="1"/>
            <a:r>
              <a:rPr lang="en-US" sz="2400">
                <a:solidFill>
                  <a:srgbClr val="FFFF00"/>
                </a:solidFill>
              </a:rPr>
              <a:t>Apopka's juvenile alligators have abnormal </a:t>
            </a:r>
          </a:p>
          <a:p>
            <a:pPr eaLnBrk="1" hangingPunct="1"/>
            <a:r>
              <a:rPr lang="en-US" sz="2400">
                <a:solidFill>
                  <a:srgbClr val="FFFF00"/>
                </a:solidFill>
              </a:rPr>
              <a:t>testes and ovaries and abnormal hormone balances </a:t>
            </a:r>
          </a:p>
        </p:txBody>
      </p:sp>
      <p:sp>
        <p:nvSpPr>
          <p:cNvPr id="20483" name="Rectangle 3"/>
          <p:cNvSpPr>
            <a:spLocks noChangeArrowheads="1"/>
          </p:cNvSpPr>
          <p:nvPr/>
        </p:nvSpPr>
        <p:spPr bwMode="auto">
          <a:xfrm>
            <a:off x="1100138" y="1701800"/>
            <a:ext cx="6770687" cy="1462088"/>
          </a:xfrm>
          <a:prstGeom prst="rect">
            <a:avLst/>
          </a:prstGeom>
          <a:noFill/>
          <a:ln w="9525">
            <a:noFill/>
            <a:miter lim="800000"/>
            <a:headEnd/>
            <a:tailEnd/>
          </a:ln>
          <a:effectLst/>
        </p:spPr>
        <p:txBody>
          <a:bodyPr wrap="none">
            <a:spAutoFit/>
          </a:bodyPr>
          <a:lstStyle/>
          <a:p>
            <a:r>
              <a:rPr lang="en-US" sz="2400">
                <a:solidFill>
                  <a:srgbClr val="00FF00"/>
                </a:solidFill>
              </a:rPr>
              <a:t>DDE, a breakdown product of DDT, is</a:t>
            </a:r>
          </a:p>
          <a:p>
            <a:r>
              <a:rPr lang="en-US" sz="2400">
                <a:solidFill>
                  <a:srgbClr val="00FF00"/>
                </a:solidFill>
              </a:rPr>
              <a:t> a major contaminant in Lake Apopka </a:t>
            </a:r>
          </a:p>
          <a:p>
            <a:endParaRPr lang="en-US" sz="1000">
              <a:solidFill>
                <a:srgbClr val="00FF00"/>
              </a:solidFill>
            </a:endParaRPr>
          </a:p>
          <a:p>
            <a:r>
              <a:rPr lang="en-US" sz="2400">
                <a:solidFill>
                  <a:srgbClr val="00FF00"/>
                </a:solidFill>
              </a:rPr>
              <a:t>DDE</a:t>
            </a:r>
            <a:r>
              <a:rPr lang="en-US" sz="3200">
                <a:solidFill>
                  <a:srgbClr val="00FF00"/>
                </a:solidFill>
              </a:rPr>
              <a:t> </a:t>
            </a:r>
            <a:r>
              <a:rPr lang="en-US" sz="2400">
                <a:solidFill>
                  <a:srgbClr val="00FF00"/>
                </a:solidFill>
              </a:rPr>
              <a:t>is known to block the action of testosterone</a:t>
            </a:r>
          </a:p>
        </p:txBody>
      </p:sp>
      <p:sp>
        <p:nvSpPr>
          <p:cNvPr id="20485" name="Rectangle 5"/>
          <p:cNvSpPr>
            <a:spLocks noChangeArrowheads="1"/>
          </p:cNvSpPr>
          <p:nvPr/>
        </p:nvSpPr>
        <p:spPr bwMode="auto">
          <a:xfrm>
            <a:off x="1335088" y="4954588"/>
            <a:ext cx="5519737" cy="579437"/>
          </a:xfrm>
          <a:prstGeom prst="rect">
            <a:avLst/>
          </a:prstGeom>
          <a:noFill/>
          <a:ln w="9525">
            <a:noFill/>
            <a:miter lim="800000"/>
            <a:headEnd/>
            <a:tailEnd/>
          </a:ln>
          <a:effectLst/>
        </p:spPr>
        <p:txBody>
          <a:bodyPr wrap="none" anchor="ctr">
            <a:spAutoFit/>
          </a:bodyPr>
          <a:lstStyle/>
          <a:p>
            <a:pPr eaLnBrk="1" hangingPunct="1"/>
            <a:r>
              <a:rPr lang="en-US" sz="3200"/>
              <a:t>Estradiol		 Testosterone </a:t>
            </a:r>
          </a:p>
        </p:txBody>
      </p:sp>
      <p:sp>
        <p:nvSpPr>
          <p:cNvPr id="20486" name="Line 6"/>
          <p:cNvSpPr>
            <a:spLocks noChangeShapeType="1"/>
          </p:cNvSpPr>
          <p:nvPr/>
        </p:nvSpPr>
        <p:spPr bwMode="auto">
          <a:xfrm>
            <a:off x="3203575" y="5254625"/>
            <a:ext cx="847725"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0487" name="Rectangle 7"/>
          <p:cNvSpPr>
            <a:spLocks noChangeArrowheads="1"/>
          </p:cNvSpPr>
          <p:nvPr/>
        </p:nvSpPr>
        <p:spPr bwMode="auto">
          <a:xfrm>
            <a:off x="647700" y="6011863"/>
            <a:ext cx="7575550" cy="396875"/>
          </a:xfrm>
          <a:prstGeom prst="rect">
            <a:avLst/>
          </a:prstGeom>
          <a:noFill/>
          <a:ln w="9525">
            <a:noFill/>
            <a:miter lim="800000"/>
            <a:headEnd/>
            <a:tailEnd/>
          </a:ln>
          <a:effectLst/>
        </p:spPr>
        <p:txBody>
          <a:bodyPr wrap="none" anchor="ctr">
            <a:spAutoFit/>
          </a:bodyPr>
          <a:lstStyle/>
          <a:p>
            <a:pPr eaLnBrk="1" hangingPunct="1"/>
            <a:r>
              <a:rPr lang="en-US" sz="2000">
                <a:solidFill>
                  <a:srgbClr val="FFFF00"/>
                </a:solidFill>
              </a:rPr>
              <a:t>Apopka males had high levels of estradiol relative to testosterone </a:t>
            </a:r>
          </a:p>
        </p:txBody>
      </p:sp>
      <p:sp>
        <p:nvSpPr>
          <p:cNvPr id="20489" name="Text Box 9"/>
          <p:cNvSpPr txBox="1">
            <a:spLocks noChangeArrowheads="1"/>
          </p:cNvSpPr>
          <p:nvPr/>
        </p:nvSpPr>
        <p:spPr bwMode="auto">
          <a:xfrm>
            <a:off x="1001713" y="628650"/>
            <a:ext cx="6635750" cy="519113"/>
          </a:xfrm>
          <a:prstGeom prst="rect">
            <a:avLst/>
          </a:prstGeom>
          <a:noFill/>
          <a:ln w="9525">
            <a:noFill/>
            <a:miter lim="800000"/>
            <a:headEnd/>
            <a:tailEnd/>
          </a:ln>
          <a:effectLst/>
        </p:spPr>
        <p:txBody>
          <a:bodyPr wrap="none">
            <a:spAutoFit/>
          </a:bodyPr>
          <a:lstStyle/>
          <a:p>
            <a:r>
              <a:rPr lang="en-US" sz="2800"/>
              <a:t>DDT, DDE and Feminization of Alligators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2000"/>
                                        <p:tgtEl>
                                          <p:spTgt spid="2048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486"/>
                                        </p:tgtEl>
                                        <p:attrNameLst>
                                          <p:attrName>style.visibility</p:attrName>
                                        </p:attrNameLst>
                                      </p:cBhvr>
                                      <p:to>
                                        <p:strVal val="visible"/>
                                      </p:to>
                                    </p:set>
                                    <p:animEffect transition="in" filter="fade">
                                      <p:cBhvr>
                                        <p:cTn id="15" dur="2000"/>
                                        <p:tgtEl>
                                          <p:spTgt spid="2048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487"/>
                                        </p:tgtEl>
                                        <p:attrNameLst>
                                          <p:attrName>style.visibility</p:attrName>
                                        </p:attrNameLst>
                                      </p:cBhvr>
                                      <p:to>
                                        <p:strVal val="visible"/>
                                      </p:to>
                                    </p:set>
                                    <p:animEffect transition="in" filter="fade">
                                      <p:cBhvr>
                                        <p:cTn id="18" dur="2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5" grpId="0"/>
      <p:bldP spid="20486" grpId="0" animBg="1"/>
      <p:bldP spid="2048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58763" y="1712913"/>
            <a:ext cx="8551862" cy="2192337"/>
          </a:xfrm>
          <a:prstGeom prst="rect">
            <a:avLst/>
          </a:prstGeom>
          <a:noFill/>
          <a:ln w="9525">
            <a:noFill/>
            <a:miter lim="800000"/>
            <a:headEnd/>
            <a:tailEnd/>
          </a:ln>
          <a:effectLst/>
        </p:spPr>
        <p:txBody>
          <a:bodyPr wrap="none" anchor="ctr">
            <a:spAutoFit/>
          </a:bodyPr>
          <a:lstStyle/>
          <a:p>
            <a:pPr algn="ctr"/>
            <a:r>
              <a:rPr lang="en-US" sz="2400" b="1" i="1"/>
              <a:t>' </a:t>
            </a:r>
            <a:r>
              <a:rPr lang="en-US" sz="2400" b="1"/>
              <a:t>Teeny Weenies </a:t>
            </a:r>
            <a:r>
              <a:rPr lang="en-US" sz="2400" b="1" i="1"/>
              <a:t>'</a:t>
            </a:r>
            <a:endParaRPr lang="en-US" sz="2400" b="1"/>
          </a:p>
          <a:p>
            <a:pPr algn="ctr"/>
            <a:endParaRPr lang="en-US" sz="2400" b="1"/>
          </a:p>
          <a:p>
            <a:pPr algn="ctr"/>
            <a:r>
              <a:rPr lang="en-US" sz="2400" b="1">
                <a:solidFill>
                  <a:srgbClr val="FFFF00"/>
                </a:solidFill>
              </a:rPr>
              <a:t>Alligators in Florida's Lake Apopka have Smaller Penises</a:t>
            </a:r>
            <a:r>
              <a:rPr lang="en-US" sz="2400" b="1"/>
              <a:t> </a:t>
            </a:r>
          </a:p>
          <a:p>
            <a:pPr algn="ctr"/>
            <a:endParaRPr lang="en-US" sz="2400" b="1"/>
          </a:p>
          <a:p>
            <a:pPr algn="ctr"/>
            <a:r>
              <a:rPr lang="en-US" sz="2400" b="1">
                <a:solidFill>
                  <a:srgbClr val="66FF33"/>
                </a:solidFill>
              </a:rPr>
              <a:t>Kyla Dunne for PBS June, 1998</a:t>
            </a:r>
          </a:p>
          <a:p>
            <a:pPr algn="ctr"/>
            <a:endParaRPr lang="en-US">
              <a:solidFill>
                <a:srgbClr val="66FF33"/>
              </a:solidFill>
            </a:endParaRPr>
          </a:p>
        </p:txBody>
      </p:sp>
      <p:sp>
        <p:nvSpPr>
          <p:cNvPr id="21507" name="Rectangle 3"/>
          <p:cNvSpPr>
            <a:spLocks noChangeArrowheads="1"/>
          </p:cNvSpPr>
          <p:nvPr/>
        </p:nvSpPr>
        <p:spPr bwMode="auto">
          <a:xfrm>
            <a:off x="635000" y="4429125"/>
            <a:ext cx="7891463" cy="396875"/>
          </a:xfrm>
          <a:prstGeom prst="rect">
            <a:avLst/>
          </a:prstGeom>
          <a:noFill/>
          <a:ln w="9525">
            <a:noFill/>
            <a:miter lim="800000"/>
            <a:headEnd/>
            <a:tailEnd/>
          </a:ln>
          <a:effectLst/>
        </p:spPr>
        <p:txBody>
          <a:bodyPr wrap="none">
            <a:spAutoFit/>
          </a:bodyPr>
          <a:lstStyle/>
          <a:p>
            <a:r>
              <a:rPr lang="en-US" sz="2000"/>
              <a:t>http://www.mindfully.org/Pesticide/Alligators-Apopka-PBS2jun98.htm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6" name="Picture 4" descr="Fluorescent Recycling Kits"/>
          <p:cNvPicPr>
            <a:picLocks noChangeAspect="1" noChangeArrowheads="1"/>
          </p:cNvPicPr>
          <p:nvPr/>
        </p:nvPicPr>
        <p:blipFill>
          <a:blip r:embed="rId2" cstate="print"/>
          <a:srcRect/>
          <a:stretch>
            <a:fillRect/>
          </a:stretch>
        </p:blipFill>
        <p:spPr bwMode="auto">
          <a:xfrm>
            <a:off x="685800" y="2133600"/>
            <a:ext cx="3322638" cy="1854200"/>
          </a:xfrm>
          <a:prstGeom prst="rect">
            <a:avLst/>
          </a:prstGeom>
          <a:noFill/>
          <a:ln w="9525">
            <a:noFill/>
            <a:miter lim="800000"/>
            <a:headEnd/>
            <a:tailEnd/>
          </a:ln>
        </p:spPr>
      </p:pic>
      <p:sp>
        <p:nvSpPr>
          <p:cNvPr id="267268" name="Rectangle 5"/>
          <p:cNvSpPr>
            <a:spLocks noChangeArrowheads="1"/>
          </p:cNvSpPr>
          <p:nvPr/>
        </p:nvSpPr>
        <p:spPr bwMode="auto">
          <a:xfrm>
            <a:off x="781050" y="4818063"/>
            <a:ext cx="7858125" cy="701675"/>
          </a:xfrm>
          <a:prstGeom prst="rect">
            <a:avLst/>
          </a:prstGeom>
          <a:noFill/>
          <a:ln w="9525">
            <a:noFill/>
            <a:miter lim="800000"/>
            <a:headEnd/>
            <a:tailEnd/>
          </a:ln>
        </p:spPr>
        <p:txBody>
          <a:bodyPr wrap="none" anchor="ctr">
            <a:spAutoFit/>
          </a:bodyPr>
          <a:lstStyle/>
          <a:p>
            <a:pPr eaLnBrk="1" hangingPunct="1"/>
            <a:r>
              <a:rPr lang="en-US" sz="2000">
                <a:solidFill>
                  <a:srgbClr val="00FF00"/>
                </a:solidFill>
              </a:rPr>
              <a:t>Each year, an estimated 600 million fluorescent lamps are disposed </a:t>
            </a:r>
          </a:p>
          <a:p>
            <a:pPr eaLnBrk="1" hangingPunct="1"/>
            <a:r>
              <a:rPr lang="en-US" sz="2000">
                <a:solidFill>
                  <a:srgbClr val="00FF00"/>
                </a:solidFill>
              </a:rPr>
              <a:t>of in US landfills amounting to 30,000 pounds of mercury waste. </a:t>
            </a:r>
          </a:p>
        </p:txBody>
      </p:sp>
      <p:sp>
        <p:nvSpPr>
          <p:cNvPr id="267269" name="Text Box 5"/>
          <p:cNvSpPr txBox="1">
            <a:spLocks noChangeArrowheads="1"/>
          </p:cNvSpPr>
          <p:nvPr/>
        </p:nvSpPr>
        <p:spPr bwMode="auto">
          <a:xfrm>
            <a:off x="2449513" y="942975"/>
            <a:ext cx="3929062" cy="519113"/>
          </a:xfrm>
          <a:prstGeom prst="rect">
            <a:avLst/>
          </a:prstGeom>
          <a:noFill/>
          <a:ln w="9525">
            <a:noFill/>
            <a:miter lim="800000"/>
            <a:headEnd/>
            <a:tailEnd/>
          </a:ln>
          <a:effectLst/>
        </p:spPr>
        <p:txBody>
          <a:bodyPr wrap="none">
            <a:spAutoFit/>
          </a:bodyPr>
          <a:lstStyle/>
          <a:p>
            <a:r>
              <a:rPr lang="en-US" sz="2800"/>
              <a:t>Recycling and Handling</a:t>
            </a:r>
          </a:p>
        </p:txBody>
      </p:sp>
      <p:sp>
        <p:nvSpPr>
          <p:cNvPr id="267270" name="Text Box 6"/>
          <p:cNvSpPr txBox="1">
            <a:spLocks noChangeArrowheads="1"/>
          </p:cNvSpPr>
          <p:nvPr/>
        </p:nvSpPr>
        <p:spPr bwMode="auto">
          <a:xfrm>
            <a:off x="6934200" y="2819400"/>
            <a:ext cx="1336675" cy="457200"/>
          </a:xfrm>
          <a:prstGeom prst="rect">
            <a:avLst/>
          </a:prstGeom>
          <a:noFill/>
          <a:ln w="9525">
            <a:noFill/>
            <a:miter lim="800000"/>
            <a:headEnd/>
            <a:tailEnd/>
          </a:ln>
          <a:effectLst/>
        </p:spPr>
        <p:txBody>
          <a:bodyPr wrap="none">
            <a:spAutoFit/>
          </a:bodyPr>
          <a:lstStyle/>
          <a:p>
            <a:r>
              <a:rPr lang="en-US"/>
              <a:t>4 mg Hg</a:t>
            </a:r>
          </a:p>
        </p:txBody>
      </p:sp>
      <p:pic>
        <p:nvPicPr>
          <p:cNvPr id="267272" name="Picture 8" descr="cfl-bulb"/>
          <p:cNvPicPr>
            <a:picLocks noChangeAspect="1" noChangeArrowheads="1"/>
          </p:cNvPicPr>
          <p:nvPr/>
        </p:nvPicPr>
        <p:blipFill>
          <a:blip r:embed="rId3" cstate="print"/>
          <a:srcRect/>
          <a:stretch>
            <a:fillRect/>
          </a:stretch>
        </p:blipFill>
        <p:spPr bwMode="auto">
          <a:xfrm>
            <a:off x="4876800" y="1905000"/>
            <a:ext cx="1995488" cy="245745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582738" y="2486025"/>
            <a:ext cx="5778500" cy="579438"/>
          </a:xfrm>
          <a:prstGeom prst="rect">
            <a:avLst/>
          </a:prstGeom>
          <a:noFill/>
          <a:ln w="9525">
            <a:noFill/>
            <a:miter lim="800000"/>
            <a:headEnd/>
            <a:tailEnd/>
          </a:ln>
          <a:effectLst/>
        </p:spPr>
        <p:txBody>
          <a:bodyPr wrap="none">
            <a:spAutoFit/>
          </a:bodyPr>
          <a:lstStyle/>
          <a:p>
            <a:r>
              <a:rPr lang="en-US" sz="3200">
                <a:solidFill>
                  <a:srgbClr val="FFFF00"/>
                </a:solidFill>
              </a:rPr>
              <a:t>Assessing the Danger: Octanol</a:t>
            </a:r>
          </a:p>
        </p:txBody>
      </p:sp>
      <p:sp>
        <p:nvSpPr>
          <p:cNvPr id="26627" name="Text Box 3"/>
          <p:cNvSpPr txBox="1">
            <a:spLocks noChangeArrowheads="1"/>
          </p:cNvSpPr>
          <p:nvPr/>
        </p:nvSpPr>
        <p:spPr bwMode="auto">
          <a:xfrm>
            <a:off x="1146175" y="1763713"/>
            <a:ext cx="6792913" cy="579437"/>
          </a:xfrm>
          <a:prstGeom prst="rect">
            <a:avLst/>
          </a:prstGeom>
          <a:noFill/>
          <a:ln w="9525">
            <a:noFill/>
            <a:miter lim="800000"/>
            <a:headEnd/>
            <a:tailEnd/>
          </a:ln>
          <a:effectLst/>
        </p:spPr>
        <p:txBody>
          <a:bodyPr wrap="none">
            <a:spAutoFit/>
          </a:bodyPr>
          <a:lstStyle/>
          <a:p>
            <a:r>
              <a:rPr lang="en-US" sz="3200"/>
              <a:t>Synthetic Organics, Organochlorines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84188" y="279400"/>
            <a:ext cx="2012950" cy="641350"/>
          </a:xfrm>
          <a:prstGeom prst="rect">
            <a:avLst/>
          </a:prstGeom>
          <a:noFill/>
          <a:ln w="9525">
            <a:noFill/>
            <a:miter lim="800000"/>
            <a:headEnd/>
            <a:tailEnd/>
          </a:ln>
          <a:effectLst/>
        </p:spPr>
        <p:txBody>
          <a:bodyPr wrap="none">
            <a:spAutoFit/>
          </a:bodyPr>
          <a:lstStyle/>
          <a:p>
            <a:r>
              <a:rPr lang="en-US" sz="3600" u="sng"/>
              <a:t>Solubility</a:t>
            </a:r>
          </a:p>
        </p:txBody>
      </p:sp>
      <p:sp>
        <p:nvSpPr>
          <p:cNvPr id="22533" name="Line 5"/>
          <p:cNvSpPr>
            <a:spLocks noChangeShapeType="1"/>
          </p:cNvSpPr>
          <p:nvPr/>
        </p:nvSpPr>
        <p:spPr bwMode="auto">
          <a:xfrm flipV="1">
            <a:off x="2795588" y="3997325"/>
            <a:ext cx="1525587" cy="120650"/>
          </a:xfrm>
          <a:prstGeom prst="line">
            <a:avLst/>
          </a:prstGeom>
          <a:noFill/>
          <a:ln w="152400">
            <a:solidFill>
              <a:srgbClr val="FFFF00"/>
            </a:solidFill>
            <a:round/>
            <a:headEnd/>
            <a:tailEnd type="triangle" w="med" len="med"/>
          </a:ln>
          <a:effectLst/>
        </p:spPr>
        <p:txBody>
          <a:bodyPr/>
          <a:lstStyle/>
          <a:p>
            <a:endParaRPr lang="en-US"/>
          </a:p>
        </p:txBody>
      </p:sp>
      <p:sp>
        <p:nvSpPr>
          <p:cNvPr id="22535" name="Line 7"/>
          <p:cNvSpPr>
            <a:spLocks noChangeShapeType="1"/>
          </p:cNvSpPr>
          <p:nvPr/>
        </p:nvSpPr>
        <p:spPr bwMode="auto">
          <a:xfrm flipV="1">
            <a:off x="2824163" y="2654300"/>
            <a:ext cx="1712912" cy="722313"/>
          </a:xfrm>
          <a:prstGeom prst="line">
            <a:avLst/>
          </a:prstGeom>
          <a:noFill/>
          <a:ln w="152400">
            <a:solidFill>
              <a:srgbClr val="FFFF00"/>
            </a:solidFill>
            <a:round/>
            <a:headEnd/>
            <a:tailEnd type="triangle" w="med" len="med"/>
          </a:ln>
          <a:effectLst/>
        </p:spPr>
        <p:txBody>
          <a:bodyPr/>
          <a:lstStyle/>
          <a:p>
            <a:endParaRPr lang="en-US"/>
          </a:p>
        </p:txBody>
      </p:sp>
      <p:sp>
        <p:nvSpPr>
          <p:cNvPr id="22536" name="Line 8"/>
          <p:cNvSpPr>
            <a:spLocks noChangeShapeType="1"/>
          </p:cNvSpPr>
          <p:nvPr/>
        </p:nvSpPr>
        <p:spPr bwMode="auto">
          <a:xfrm flipV="1">
            <a:off x="2447925" y="1365250"/>
            <a:ext cx="2003425" cy="1263650"/>
          </a:xfrm>
          <a:prstGeom prst="line">
            <a:avLst/>
          </a:prstGeom>
          <a:noFill/>
          <a:ln w="152400">
            <a:solidFill>
              <a:srgbClr val="FFFF00"/>
            </a:solidFill>
            <a:round/>
            <a:headEnd/>
            <a:tailEnd type="triangle" w="med" len="med"/>
          </a:ln>
          <a:effectLst/>
        </p:spPr>
        <p:txBody>
          <a:bodyPr/>
          <a:lstStyle/>
          <a:p>
            <a:endParaRPr lang="en-US"/>
          </a:p>
        </p:txBody>
      </p:sp>
      <p:sp>
        <p:nvSpPr>
          <p:cNvPr id="22537" name="Text Box 9"/>
          <p:cNvSpPr txBox="1">
            <a:spLocks noChangeArrowheads="1"/>
          </p:cNvSpPr>
          <p:nvPr/>
        </p:nvSpPr>
        <p:spPr bwMode="auto">
          <a:xfrm>
            <a:off x="7223125" y="863600"/>
            <a:ext cx="1236663" cy="457200"/>
          </a:xfrm>
          <a:prstGeom prst="rect">
            <a:avLst/>
          </a:prstGeom>
          <a:noFill/>
          <a:ln w="9525">
            <a:noFill/>
            <a:miter lim="800000"/>
            <a:headEnd/>
            <a:tailEnd/>
          </a:ln>
          <a:effectLst/>
        </p:spPr>
        <p:txBody>
          <a:bodyPr wrap="none">
            <a:spAutoFit/>
          </a:bodyPr>
          <a:lstStyle/>
          <a:p>
            <a:r>
              <a:rPr lang="en-US" sz="2400">
                <a:solidFill>
                  <a:srgbClr val="FFFF00"/>
                </a:solidFill>
              </a:rPr>
              <a:t>Hexane</a:t>
            </a:r>
          </a:p>
        </p:txBody>
      </p:sp>
      <p:sp>
        <p:nvSpPr>
          <p:cNvPr id="22538" name="Text Box 10"/>
          <p:cNvSpPr txBox="1">
            <a:spLocks noChangeArrowheads="1"/>
          </p:cNvSpPr>
          <p:nvPr/>
        </p:nvSpPr>
        <p:spPr bwMode="auto">
          <a:xfrm>
            <a:off x="7285038" y="2319338"/>
            <a:ext cx="1303337" cy="457200"/>
          </a:xfrm>
          <a:prstGeom prst="rect">
            <a:avLst/>
          </a:prstGeom>
          <a:noFill/>
          <a:ln w="9525">
            <a:noFill/>
            <a:miter lim="800000"/>
            <a:headEnd/>
            <a:tailEnd/>
          </a:ln>
          <a:effectLst/>
        </p:spPr>
        <p:txBody>
          <a:bodyPr wrap="none">
            <a:spAutoFit/>
          </a:bodyPr>
          <a:lstStyle/>
          <a:p>
            <a:r>
              <a:rPr lang="en-US" sz="2400">
                <a:solidFill>
                  <a:srgbClr val="FFFF00"/>
                </a:solidFill>
              </a:rPr>
              <a:t>Acetone</a:t>
            </a:r>
          </a:p>
        </p:txBody>
      </p:sp>
      <p:sp>
        <p:nvSpPr>
          <p:cNvPr id="22539" name="Text Box 11"/>
          <p:cNvSpPr txBox="1">
            <a:spLocks noChangeArrowheads="1"/>
          </p:cNvSpPr>
          <p:nvPr/>
        </p:nvSpPr>
        <p:spPr bwMode="auto">
          <a:xfrm>
            <a:off x="7302500" y="3856038"/>
            <a:ext cx="982663" cy="457200"/>
          </a:xfrm>
          <a:prstGeom prst="rect">
            <a:avLst/>
          </a:prstGeom>
          <a:noFill/>
          <a:ln w="9525">
            <a:noFill/>
            <a:miter lim="800000"/>
            <a:headEnd/>
            <a:tailEnd/>
          </a:ln>
          <a:effectLst/>
        </p:spPr>
        <p:txBody>
          <a:bodyPr wrap="none">
            <a:spAutoFit/>
          </a:bodyPr>
          <a:lstStyle/>
          <a:p>
            <a:r>
              <a:rPr lang="en-US" sz="2400">
                <a:solidFill>
                  <a:srgbClr val="FFFF00"/>
                </a:solidFill>
              </a:rPr>
              <a:t>Lipids</a:t>
            </a:r>
          </a:p>
        </p:txBody>
      </p:sp>
      <p:sp>
        <p:nvSpPr>
          <p:cNvPr id="22540" name="Text Box 12"/>
          <p:cNvSpPr txBox="1">
            <a:spLocks noChangeArrowheads="1"/>
          </p:cNvSpPr>
          <p:nvPr/>
        </p:nvSpPr>
        <p:spPr bwMode="auto">
          <a:xfrm>
            <a:off x="250825" y="5451475"/>
            <a:ext cx="3670300" cy="1006475"/>
          </a:xfrm>
          <a:prstGeom prst="rect">
            <a:avLst/>
          </a:prstGeom>
          <a:noFill/>
          <a:ln w="9525">
            <a:noFill/>
            <a:miter lim="800000"/>
            <a:headEnd/>
            <a:tailEnd/>
          </a:ln>
          <a:effectLst/>
        </p:spPr>
        <p:txBody>
          <a:bodyPr wrap="none">
            <a:spAutoFit/>
          </a:bodyPr>
          <a:lstStyle/>
          <a:p>
            <a:r>
              <a:rPr lang="en-US" sz="2000">
                <a:solidFill>
                  <a:srgbClr val="FFFF00"/>
                </a:solidFill>
              </a:rPr>
              <a:t>Carbon-based compounds</a:t>
            </a:r>
          </a:p>
          <a:p>
            <a:r>
              <a:rPr lang="en-US" sz="2000">
                <a:solidFill>
                  <a:srgbClr val="FFFF00"/>
                </a:solidFill>
              </a:rPr>
              <a:t>dissolve more easily in carbon-</a:t>
            </a:r>
          </a:p>
          <a:p>
            <a:r>
              <a:rPr lang="en-US" sz="2000">
                <a:solidFill>
                  <a:srgbClr val="FFFF00"/>
                </a:solidFill>
              </a:rPr>
              <a:t>based solvents.</a:t>
            </a:r>
          </a:p>
        </p:txBody>
      </p:sp>
      <p:pic>
        <p:nvPicPr>
          <p:cNvPr id="22541" name="Picture 13" descr="dioxin"/>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311150" y="2771775"/>
            <a:ext cx="2165350" cy="1519238"/>
          </a:xfrm>
          <a:prstGeom prst="rect">
            <a:avLst/>
          </a:prstGeom>
          <a:noFill/>
        </p:spPr>
      </p:pic>
      <p:sp>
        <p:nvSpPr>
          <p:cNvPr id="22542" name="Text Box 14"/>
          <p:cNvSpPr txBox="1">
            <a:spLocks noChangeArrowheads="1"/>
          </p:cNvSpPr>
          <p:nvPr/>
        </p:nvSpPr>
        <p:spPr bwMode="auto">
          <a:xfrm>
            <a:off x="406400" y="4019550"/>
            <a:ext cx="1865313" cy="396875"/>
          </a:xfrm>
          <a:prstGeom prst="rect">
            <a:avLst/>
          </a:prstGeom>
          <a:noFill/>
          <a:ln w="9525">
            <a:noFill/>
            <a:miter lim="800000"/>
            <a:headEnd/>
            <a:tailEnd/>
          </a:ln>
          <a:effectLst/>
        </p:spPr>
        <p:txBody>
          <a:bodyPr wrap="none">
            <a:spAutoFit/>
          </a:bodyPr>
          <a:lstStyle/>
          <a:p>
            <a:r>
              <a:rPr lang="en-US" sz="2000">
                <a:solidFill>
                  <a:srgbClr val="FFFF00"/>
                </a:solidFill>
              </a:rPr>
              <a:t>organochlorine</a:t>
            </a:r>
          </a:p>
        </p:txBody>
      </p:sp>
      <p:pic>
        <p:nvPicPr>
          <p:cNvPr id="22545" name="Picture 17" descr="acetone"/>
          <p:cNvPicPr>
            <a:picLocks noChangeAspect="1" noChangeArrowheads="1"/>
          </p:cNvPicPr>
          <p:nvPr/>
        </p:nvPicPr>
        <p:blipFill>
          <a:blip r:embed="rId3" cstate="print"/>
          <a:srcRect/>
          <a:stretch>
            <a:fillRect/>
          </a:stretch>
        </p:blipFill>
        <p:spPr bwMode="auto">
          <a:xfrm>
            <a:off x="5081588" y="1831975"/>
            <a:ext cx="2016125" cy="1328738"/>
          </a:xfrm>
          <a:prstGeom prst="rect">
            <a:avLst/>
          </a:prstGeom>
          <a:noFill/>
        </p:spPr>
      </p:pic>
      <p:pic>
        <p:nvPicPr>
          <p:cNvPr id="22546" name="Picture 18" descr="lipid"/>
          <p:cNvPicPr>
            <a:picLocks noChangeAspect="1" noChangeArrowheads="1"/>
          </p:cNvPicPr>
          <p:nvPr/>
        </p:nvPicPr>
        <p:blipFill>
          <a:blip r:embed="rId4" cstate="print"/>
          <a:srcRect/>
          <a:stretch>
            <a:fillRect/>
          </a:stretch>
        </p:blipFill>
        <p:spPr bwMode="auto">
          <a:xfrm>
            <a:off x="5097463" y="3268663"/>
            <a:ext cx="2024062" cy="1857375"/>
          </a:xfrm>
          <a:prstGeom prst="rect">
            <a:avLst/>
          </a:prstGeom>
          <a:noFill/>
        </p:spPr>
      </p:pic>
      <p:sp>
        <p:nvSpPr>
          <p:cNvPr id="22547" name="Text Box 19"/>
          <p:cNvSpPr txBox="1">
            <a:spLocks noChangeArrowheads="1"/>
          </p:cNvSpPr>
          <p:nvPr/>
        </p:nvSpPr>
        <p:spPr bwMode="auto">
          <a:xfrm>
            <a:off x="5727700" y="3987800"/>
            <a:ext cx="960438" cy="396875"/>
          </a:xfrm>
          <a:prstGeom prst="rect">
            <a:avLst/>
          </a:prstGeom>
          <a:noFill/>
          <a:ln w="9525">
            <a:noFill/>
            <a:miter lim="800000"/>
            <a:headEnd/>
            <a:tailEnd/>
          </a:ln>
          <a:effectLst/>
        </p:spPr>
        <p:txBody>
          <a:bodyPr wrap="none">
            <a:spAutoFit/>
          </a:bodyPr>
          <a:lstStyle/>
          <a:p>
            <a:r>
              <a:rPr lang="en-US" sz="2000"/>
              <a:t>carbon</a:t>
            </a:r>
          </a:p>
        </p:txBody>
      </p:sp>
      <p:pic>
        <p:nvPicPr>
          <p:cNvPr id="22548" name="Picture 20" descr="hexane"/>
          <p:cNvPicPr>
            <a:picLocks noChangeAspect="1" noChangeArrowheads="1"/>
          </p:cNvPicPr>
          <p:nvPr/>
        </p:nvPicPr>
        <p:blipFill>
          <a:blip r:embed="rId5" cstate="print"/>
          <a:srcRect l="20631" t="15988" r="9801" b="16083"/>
          <a:stretch>
            <a:fillRect/>
          </a:stretch>
        </p:blipFill>
        <p:spPr bwMode="auto">
          <a:xfrm>
            <a:off x="5056188" y="268288"/>
            <a:ext cx="2027237" cy="1433512"/>
          </a:xfrm>
          <a:prstGeom prst="rect">
            <a:avLst/>
          </a:prstGeom>
          <a:noFill/>
        </p:spPr>
      </p:pic>
      <p:sp>
        <p:nvSpPr>
          <p:cNvPr id="22549" name="Text Box 21"/>
          <p:cNvSpPr txBox="1">
            <a:spLocks noChangeArrowheads="1"/>
          </p:cNvSpPr>
          <p:nvPr/>
        </p:nvSpPr>
        <p:spPr bwMode="auto">
          <a:xfrm>
            <a:off x="6307138" y="363538"/>
            <a:ext cx="725487" cy="304800"/>
          </a:xfrm>
          <a:prstGeom prst="rect">
            <a:avLst/>
          </a:prstGeom>
          <a:noFill/>
          <a:ln w="9525">
            <a:noFill/>
            <a:miter lim="800000"/>
            <a:headEnd/>
            <a:tailEnd/>
          </a:ln>
          <a:effectLst/>
        </p:spPr>
        <p:txBody>
          <a:bodyPr wrap="none">
            <a:spAutoFit/>
          </a:bodyPr>
          <a:lstStyle/>
          <a:p>
            <a:r>
              <a:rPr lang="en-US" sz="1400"/>
              <a:t>carbon</a:t>
            </a:r>
          </a:p>
        </p:txBody>
      </p:sp>
      <p:sp>
        <p:nvSpPr>
          <p:cNvPr id="22550" name="Line 22"/>
          <p:cNvSpPr>
            <a:spLocks noChangeShapeType="1"/>
          </p:cNvSpPr>
          <p:nvPr/>
        </p:nvSpPr>
        <p:spPr bwMode="auto">
          <a:xfrm flipH="1">
            <a:off x="6297613" y="727075"/>
            <a:ext cx="206375" cy="436563"/>
          </a:xfrm>
          <a:prstGeom prst="line">
            <a:avLst/>
          </a:prstGeom>
          <a:noFill/>
          <a:ln w="9525">
            <a:solidFill>
              <a:srgbClr val="FFFF00"/>
            </a:solidFill>
            <a:round/>
            <a:headEnd/>
            <a:tailEnd type="triangle" w="med" len="med"/>
          </a:ln>
          <a:effectLst/>
        </p:spPr>
        <p:txBody>
          <a:bodyPr/>
          <a:lstStyle/>
          <a:p>
            <a:endParaRPr lang="en-US"/>
          </a:p>
        </p:txBody>
      </p:sp>
      <p:sp>
        <p:nvSpPr>
          <p:cNvPr id="22551" name="Text Box 23"/>
          <p:cNvSpPr txBox="1">
            <a:spLocks noChangeArrowheads="1"/>
          </p:cNvSpPr>
          <p:nvPr/>
        </p:nvSpPr>
        <p:spPr bwMode="auto">
          <a:xfrm>
            <a:off x="5607050" y="1844675"/>
            <a:ext cx="725488" cy="304800"/>
          </a:xfrm>
          <a:prstGeom prst="rect">
            <a:avLst/>
          </a:prstGeom>
          <a:noFill/>
          <a:ln w="9525">
            <a:noFill/>
            <a:miter lim="800000"/>
            <a:headEnd/>
            <a:tailEnd/>
          </a:ln>
          <a:effectLst/>
        </p:spPr>
        <p:txBody>
          <a:bodyPr wrap="none">
            <a:spAutoFit/>
          </a:bodyPr>
          <a:lstStyle/>
          <a:p>
            <a:r>
              <a:rPr lang="en-US" sz="1400"/>
              <a:t>carbon</a:t>
            </a:r>
          </a:p>
        </p:txBody>
      </p:sp>
      <p:sp>
        <p:nvSpPr>
          <p:cNvPr id="22552" name="Line 24"/>
          <p:cNvSpPr>
            <a:spLocks noChangeShapeType="1"/>
          </p:cNvSpPr>
          <p:nvPr/>
        </p:nvSpPr>
        <p:spPr bwMode="auto">
          <a:xfrm>
            <a:off x="5989638" y="2125663"/>
            <a:ext cx="127000" cy="354012"/>
          </a:xfrm>
          <a:prstGeom prst="line">
            <a:avLst/>
          </a:prstGeom>
          <a:noFill/>
          <a:ln w="9525">
            <a:solidFill>
              <a:srgbClr val="FFFF00"/>
            </a:solidFill>
            <a:round/>
            <a:headEnd/>
            <a:tailEnd type="triangle" w="med" len="med"/>
          </a:ln>
          <a:effectLst/>
        </p:spPr>
        <p:txBody>
          <a:bodyPr/>
          <a:lstStyle/>
          <a:p>
            <a:endParaRPr lang="en-US"/>
          </a:p>
        </p:txBody>
      </p:sp>
      <p:sp>
        <p:nvSpPr>
          <p:cNvPr id="22553" name="Text Box 25"/>
          <p:cNvSpPr txBox="1">
            <a:spLocks noChangeArrowheads="1"/>
          </p:cNvSpPr>
          <p:nvPr/>
        </p:nvSpPr>
        <p:spPr bwMode="auto">
          <a:xfrm>
            <a:off x="925513" y="2698750"/>
            <a:ext cx="892175" cy="396875"/>
          </a:xfrm>
          <a:prstGeom prst="rect">
            <a:avLst/>
          </a:prstGeom>
          <a:noFill/>
          <a:ln w="9525">
            <a:noFill/>
            <a:miter lim="800000"/>
            <a:headEnd/>
            <a:tailEnd/>
          </a:ln>
          <a:effectLst/>
        </p:spPr>
        <p:txBody>
          <a:bodyPr wrap="none">
            <a:spAutoFit/>
          </a:bodyPr>
          <a:lstStyle/>
          <a:p>
            <a:r>
              <a:rPr lang="en-US" sz="2000"/>
              <a:t>Dioxin</a:t>
            </a:r>
          </a:p>
        </p:txBody>
      </p:sp>
      <p:sp>
        <p:nvSpPr>
          <p:cNvPr id="22554" name="Line 26"/>
          <p:cNvSpPr>
            <a:spLocks noChangeShapeType="1"/>
          </p:cNvSpPr>
          <p:nvPr/>
        </p:nvSpPr>
        <p:spPr bwMode="auto">
          <a:xfrm>
            <a:off x="2624138" y="4700588"/>
            <a:ext cx="1795462" cy="774700"/>
          </a:xfrm>
          <a:prstGeom prst="line">
            <a:avLst/>
          </a:prstGeom>
          <a:noFill/>
          <a:ln w="152400">
            <a:solidFill>
              <a:srgbClr val="FFFF00"/>
            </a:solidFill>
            <a:round/>
            <a:headEnd/>
            <a:tailEnd type="triangle" w="med" len="med"/>
          </a:ln>
          <a:effectLst/>
        </p:spPr>
        <p:txBody>
          <a:bodyPr/>
          <a:lstStyle/>
          <a:p>
            <a:endParaRPr lang="en-US"/>
          </a:p>
        </p:txBody>
      </p:sp>
      <p:pic>
        <p:nvPicPr>
          <p:cNvPr id="22555" name="Picture 27" descr="Histosol"/>
          <p:cNvPicPr>
            <a:picLocks noChangeAspect="1" noChangeArrowheads="1"/>
          </p:cNvPicPr>
          <p:nvPr/>
        </p:nvPicPr>
        <p:blipFill>
          <a:blip r:embed="rId6" cstate="print"/>
          <a:srcRect t="27113"/>
          <a:stretch>
            <a:fillRect/>
          </a:stretch>
        </p:blipFill>
        <p:spPr bwMode="auto">
          <a:xfrm>
            <a:off x="5148263" y="5254625"/>
            <a:ext cx="1908175" cy="1439863"/>
          </a:xfrm>
          <a:prstGeom prst="rect">
            <a:avLst/>
          </a:prstGeom>
          <a:noFill/>
        </p:spPr>
      </p:pic>
      <p:sp>
        <p:nvSpPr>
          <p:cNvPr id="22556" name="Text Box 28"/>
          <p:cNvSpPr txBox="1">
            <a:spLocks noChangeArrowheads="1"/>
          </p:cNvSpPr>
          <p:nvPr/>
        </p:nvSpPr>
        <p:spPr bwMode="auto">
          <a:xfrm>
            <a:off x="7259638" y="5324475"/>
            <a:ext cx="1625600" cy="822325"/>
          </a:xfrm>
          <a:prstGeom prst="rect">
            <a:avLst/>
          </a:prstGeom>
          <a:noFill/>
          <a:ln w="9525">
            <a:noFill/>
            <a:miter lim="800000"/>
            <a:headEnd/>
            <a:tailEnd/>
          </a:ln>
          <a:effectLst/>
        </p:spPr>
        <p:txBody>
          <a:bodyPr wrap="none">
            <a:spAutoFit/>
          </a:bodyPr>
          <a:lstStyle/>
          <a:p>
            <a:r>
              <a:rPr lang="en-US" sz="2400">
                <a:solidFill>
                  <a:srgbClr val="FFFF00"/>
                </a:solidFill>
              </a:rPr>
              <a:t>Organic</a:t>
            </a:r>
          </a:p>
          <a:p>
            <a:r>
              <a:rPr lang="en-US" sz="2400">
                <a:solidFill>
                  <a:srgbClr val="FFFF00"/>
                </a:solidFill>
              </a:rPr>
              <a:t>Sediments</a:t>
            </a:r>
          </a:p>
        </p:txBody>
      </p:sp>
      <p:sp>
        <p:nvSpPr>
          <p:cNvPr id="22557" name="Text Box 29"/>
          <p:cNvSpPr txBox="1">
            <a:spLocks noChangeArrowheads="1"/>
          </p:cNvSpPr>
          <p:nvPr/>
        </p:nvSpPr>
        <p:spPr bwMode="auto">
          <a:xfrm>
            <a:off x="5646738" y="5735638"/>
            <a:ext cx="960437" cy="396875"/>
          </a:xfrm>
          <a:prstGeom prst="rect">
            <a:avLst/>
          </a:prstGeom>
          <a:noFill/>
          <a:ln w="9525">
            <a:noFill/>
            <a:miter lim="800000"/>
            <a:headEnd/>
            <a:tailEnd/>
          </a:ln>
          <a:effectLst/>
        </p:spPr>
        <p:txBody>
          <a:bodyPr wrap="none">
            <a:spAutoFit/>
          </a:bodyPr>
          <a:lstStyle/>
          <a:p>
            <a:r>
              <a:rPr lang="en-US" sz="2000"/>
              <a:t>carbon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4"/>
          <p:cNvSpPr txBox="1">
            <a:spLocks noChangeArrowheads="1"/>
          </p:cNvSpPr>
          <p:nvPr/>
        </p:nvSpPr>
        <p:spPr bwMode="auto">
          <a:xfrm>
            <a:off x="2022475" y="1957388"/>
            <a:ext cx="4876800" cy="519112"/>
          </a:xfrm>
          <a:prstGeom prst="rect">
            <a:avLst/>
          </a:prstGeom>
          <a:noFill/>
          <a:ln w="9525">
            <a:noFill/>
            <a:miter lim="800000"/>
            <a:headEnd/>
            <a:tailEnd/>
          </a:ln>
          <a:effectLst/>
        </p:spPr>
        <p:txBody>
          <a:bodyPr wrap="none">
            <a:spAutoFit/>
          </a:bodyPr>
          <a:lstStyle/>
          <a:p>
            <a:r>
              <a:rPr lang="en-US" sz="2800"/>
              <a:t>How strong is the interaction?</a:t>
            </a:r>
          </a:p>
        </p:txBody>
      </p:sp>
      <p:sp>
        <p:nvSpPr>
          <p:cNvPr id="69637" name="Text Box 5"/>
          <p:cNvSpPr txBox="1">
            <a:spLocks noChangeArrowheads="1"/>
          </p:cNvSpPr>
          <p:nvPr/>
        </p:nvSpPr>
        <p:spPr bwMode="auto">
          <a:xfrm>
            <a:off x="3189288" y="2760663"/>
            <a:ext cx="2424112" cy="822325"/>
          </a:xfrm>
          <a:prstGeom prst="rect">
            <a:avLst/>
          </a:prstGeom>
          <a:noFill/>
          <a:ln w="9525">
            <a:noFill/>
            <a:miter lim="800000"/>
            <a:headEnd/>
            <a:tailEnd/>
          </a:ln>
          <a:effectLst/>
        </p:spPr>
        <p:txBody>
          <a:bodyPr wrap="none">
            <a:spAutoFit/>
          </a:bodyPr>
          <a:lstStyle/>
          <a:p>
            <a:pPr algn="ctr"/>
            <a:r>
              <a:rPr lang="en-US" sz="2400">
                <a:solidFill>
                  <a:srgbClr val="FFFF00"/>
                </a:solidFill>
              </a:rPr>
              <a:t>Bioaccumulation</a:t>
            </a:r>
          </a:p>
          <a:p>
            <a:pPr algn="ctr"/>
            <a:r>
              <a:rPr lang="en-US" sz="2400">
                <a:solidFill>
                  <a:srgbClr val="FFFF00"/>
                </a:solidFill>
              </a:rPr>
              <a:t>Persistence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855663" y="1285875"/>
            <a:ext cx="7069137" cy="579438"/>
          </a:xfrm>
          <a:prstGeom prst="rect">
            <a:avLst/>
          </a:prstGeom>
          <a:noFill/>
          <a:ln w="9525">
            <a:noFill/>
            <a:miter lim="800000"/>
            <a:headEnd/>
            <a:tailEnd/>
          </a:ln>
          <a:effectLst/>
        </p:spPr>
        <p:txBody>
          <a:bodyPr wrap="none">
            <a:spAutoFit/>
          </a:bodyPr>
          <a:lstStyle/>
          <a:p>
            <a:r>
              <a:rPr lang="en-US" sz="3200"/>
              <a:t>An Important Organic Solvent:	Octanol</a:t>
            </a:r>
          </a:p>
        </p:txBody>
      </p:sp>
      <p:sp>
        <p:nvSpPr>
          <p:cNvPr id="27651" name="Rectangle 3"/>
          <p:cNvSpPr>
            <a:spLocks noChangeArrowheads="1"/>
          </p:cNvSpPr>
          <p:nvPr/>
        </p:nvSpPr>
        <p:spPr bwMode="auto">
          <a:xfrm>
            <a:off x="1270000" y="2879725"/>
            <a:ext cx="6197600" cy="965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pic>
        <p:nvPicPr>
          <p:cNvPr id="27652" name="Picture 4" descr="1-Octanol"/>
          <p:cNvPicPr>
            <a:picLocks noChangeAspect="1" noChangeArrowheads="1"/>
          </p:cNvPicPr>
          <p:nvPr/>
        </p:nvPicPr>
        <p:blipFill>
          <a:blip r:embed="rId2" cstate="print"/>
          <a:srcRect/>
          <a:stretch>
            <a:fillRect/>
          </a:stretch>
        </p:blipFill>
        <p:spPr bwMode="auto">
          <a:xfrm>
            <a:off x="1562100" y="3067050"/>
            <a:ext cx="5343525" cy="590550"/>
          </a:xfrm>
          <a:prstGeom prst="rect">
            <a:avLst/>
          </a:prstGeom>
          <a:noFill/>
        </p:spPr>
      </p:pic>
      <p:sp>
        <p:nvSpPr>
          <p:cNvPr id="27653" name="Text Box 5"/>
          <p:cNvSpPr txBox="1">
            <a:spLocks noChangeArrowheads="1"/>
          </p:cNvSpPr>
          <p:nvPr/>
        </p:nvSpPr>
        <p:spPr bwMode="auto">
          <a:xfrm>
            <a:off x="3706813" y="2457450"/>
            <a:ext cx="944562" cy="366713"/>
          </a:xfrm>
          <a:prstGeom prst="rect">
            <a:avLst/>
          </a:prstGeom>
          <a:noFill/>
          <a:ln w="9525">
            <a:noFill/>
            <a:miter lim="800000"/>
            <a:headEnd/>
            <a:tailEnd/>
          </a:ln>
          <a:effectLst/>
        </p:spPr>
        <p:txBody>
          <a:bodyPr wrap="none">
            <a:spAutoFit/>
          </a:bodyPr>
          <a:lstStyle/>
          <a:p>
            <a:r>
              <a:rPr lang="en-US" b="1">
                <a:solidFill>
                  <a:srgbClr val="FFFF00"/>
                </a:solidFill>
              </a:rPr>
              <a:t>C</a:t>
            </a:r>
            <a:r>
              <a:rPr lang="en-US" b="1" baseline="-25000">
                <a:solidFill>
                  <a:srgbClr val="FFFF00"/>
                </a:solidFill>
              </a:rPr>
              <a:t>8</a:t>
            </a:r>
            <a:r>
              <a:rPr lang="en-US" b="1">
                <a:solidFill>
                  <a:srgbClr val="FFFF00"/>
                </a:solidFill>
              </a:rPr>
              <a:t>H</a:t>
            </a:r>
            <a:r>
              <a:rPr lang="en-US" b="1" baseline="-25000">
                <a:solidFill>
                  <a:srgbClr val="FFFF00"/>
                </a:solidFill>
              </a:rPr>
              <a:t>18</a:t>
            </a:r>
            <a:r>
              <a:rPr lang="en-US" b="1">
                <a:solidFill>
                  <a:srgbClr val="FFFF00"/>
                </a:solidFill>
              </a:rPr>
              <a:t>O</a:t>
            </a:r>
          </a:p>
        </p:txBody>
      </p:sp>
      <p:sp>
        <p:nvSpPr>
          <p:cNvPr id="27654" name="Text Box 6"/>
          <p:cNvSpPr txBox="1">
            <a:spLocks noChangeArrowheads="1"/>
          </p:cNvSpPr>
          <p:nvPr/>
        </p:nvSpPr>
        <p:spPr bwMode="auto">
          <a:xfrm>
            <a:off x="473075" y="4251325"/>
            <a:ext cx="8489950" cy="366713"/>
          </a:xfrm>
          <a:prstGeom prst="rect">
            <a:avLst/>
          </a:prstGeom>
          <a:noFill/>
          <a:ln w="9525">
            <a:noFill/>
            <a:miter lim="800000"/>
            <a:headEnd/>
            <a:tailEnd/>
          </a:ln>
          <a:effectLst/>
        </p:spPr>
        <p:txBody>
          <a:bodyPr wrap="none">
            <a:spAutoFit/>
          </a:bodyPr>
          <a:lstStyle/>
          <a:p>
            <a:r>
              <a:rPr lang="en-US" b="1">
                <a:solidFill>
                  <a:srgbClr val="FFFF00"/>
                </a:solidFill>
              </a:rPr>
              <a:t>Octanol is used as a </a:t>
            </a:r>
            <a:r>
              <a:rPr lang="en-US" b="1">
                <a:solidFill>
                  <a:srgbClr val="FF9900"/>
                </a:solidFill>
              </a:rPr>
              <a:t>reference organic solvent</a:t>
            </a:r>
            <a:r>
              <a:rPr lang="en-US" b="1">
                <a:solidFill>
                  <a:srgbClr val="FFFF00"/>
                </a:solidFill>
              </a:rPr>
              <a:t> for neutral organic chemicals</a:t>
            </a:r>
          </a:p>
        </p:txBody>
      </p:sp>
      <p:sp>
        <p:nvSpPr>
          <p:cNvPr id="27655" name="Text Box 7"/>
          <p:cNvSpPr txBox="1">
            <a:spLocks noChangeArrowheads="1"/>
          </p:cNvSpPr>
          <p:nvPr/>
        </p:nvSpPr>
        <p:spPr bwMode="auto">
          <a:xfrm>
            <a:off x="2041525" y="3265488"/>
            <a:ext cx="361950" cy="519112"/>
          </a:xfrm>
          <a:prstGeom prst="rect">
            <a:avLst/>
          </a:prstGeom>
          <a:noFill/>
          <a:ln w="9525">
            <a:noFill/>
            <a:miter lim="800000"/>
            <a:headEnd/>
            <a:tailEnd/>
          </a:ln>
          <a:effectLst/>
        </p:spPr>
        <p:txBody>
          <a:bodyPr wrap="none">
            <a:spAutoFit/>
          </a:bodyPr>
          <a:lstStyle/>
          <a:p>
            <a:r>
              <a:rPr lang="en-US" sz="2800"/>
              <a:t>c</a:t>
            </a:r>
          </a:p>
        </p:txBody>
      </p:sp>
      <p:sp>
        <p:nvSpPr>
          <p:cNvPr id="27656" name="Text Box 8"/>
          <p:cNvSpPr txBox="1">
            <a:spLocks noChangeArrowheads="1"/>
          </p:cNvSpPr>
          <p:nvPr/>
        </p:nvSpPr>
        <p:spPr bwMode="auto">
          <a:xfrm>
            <a:off x="1431925" y="2943225"/>
            <a:ext cx="361950" cy="519113"/>
          </a:xfrm>
          <a:prstGeom prst="rect">
            <a:avLst/>
          </a:prstGeom>
          <a:noFill/>
          <a:ln w="9525">
            <a:noFill/>
            <a:miter lim="800000"/>
            <a:headEnd/>
            <a:tailEnd/>
          </a:ln>
          <a:effectLst/>
        </p:spPr>
        <p:txBody>
          <a:bodyPr wrap="none">
            <a:spAutoFit/>
          </a:bodyPr>
          <a:lstStyle/>
          <a:p>
            <a:r>
              <a:rPr lang="en-US" sz="2800"/>
              <a:t>c</a:t>
            </a:r>
          </a:p>
        </p:txBody>
      </p:sp>
      <p:sp>
        <p:nvSpPr>
          <p:cNvPr id="27657" name="Text Box 9"/>
          <p:cNvSpPr txBox="1">
            <a:spLocks noChangeArrowheads="1"/>
          </p:cNvSpPr>
          <p:nvPr/>
        </p:nvSpPr>
        <p:spPr bwMode="auto">
          <a:xfrm>
            <a:off x="2635250" y="2978150"/>
            <a:ext cx="361950" cy="519113"/>
          </a:xfrm>
          <a:prstGeom prst="rect">
            <a:avLst/>
          </a:prstGeom>
          <a:noFill/>
          <a:ln w="9525">
            <a:noFill/>
            <a:miter lim="800000"/>
            <a:headEnd/>
            <a:tailEnd/>
          </a:ln>
          <a:effectLst/>
        </p:spPr>
        <p:txBody>
          <a:bodyPr wrap="none">
            <a:spAutoFit/>
          </a:bodyPr>
          <a:lstStyle/>
          <a:p>
            <a:r>
              <a:rPr lang="en-US" sz="2800"/>
              <a:t>c</a:t>
            </a:r>
          </a:p>
        </p:txBody>
      </p:sp>
      <p:sp>
        <p:nvSpPr>
          <p:cNvPr id="27658" name="Text Box 10"/>
          <p:cNvSpPr txBox="1">
            <a:spLocks noChangeArrowheads="1"/>
          </p:cNvSpPr>
          <p:nvPr/>
        </p:nvSpPr>
        <p:spPr bwMode="auto">
          <a:xfrm>
            <a:off x="3209925" y="3265488"/>
            <a:ext cx="361950" cy="519112"/>
          </a:xfrm>
          <a:prstGeom prst="rect">
            <a:avLst/>
          </a:prstGeom>
          <a:noFill/>
          <a:ln w="9525">
            <a:noFill/>
            <a:miter lim="800000"/>
            <a:headEnd/>
            <a:tailEnd/>
          </a:ln>
          <a:effectLst/>
        </p:spPr>
        <p:txBody>
          <a:bodyPr wrap="none">
            <a:spAutoFit/>
          </a:bodyPr>
          <a:lstStyle/>
          <a:p>
            <a:r>
              <a:rPr lang="en-US" sz="2800"/>
              <a:t>c</a:t>
            </a:r>
          </a:p>
        </p:txBody>
      </p:sp>
      <p:sp>
        <p:nvSpPr>
          <p:cNvPr id="27659" name="Text Box 11"/>
          <p:cNvSpPr txBox="1">
            <a:spLocks noChangeArrowheads="1"/>
          </p:cNvSpPr>
          <p:nvPr/>
        </p:nvSpPr>
        <p:spPr bwMode="auto">
          <a:xfrm>
            <a:off x="4429125" y="3214688"/>
            <a:ext cx="361950" cy="519112"/>
          </a:xfrm>
          <a:prstGeom prst="rect">
            <a:avLst/>
          </a:prstGeom>
          <a:noFill/>
          <a:ln w="9525">
            <a:noFill/>
            <a:miter lim="800000"/>
            <a:headEnd/>
            <a:tailEnd/>
          </a:ln>
          <a:effectLst/>
        </p:spPr>
        <p:txBody>
          <a:bodyPr wrap="none">
            <a:spAutoFit/>
          </a:bodyPr>
          <a:lstStyle/>
          <a:p>
            <a:r>
              <a:rPr lang="en-US" sz="2800"/>
              <a:t>c</a:t>
            </a:r>
          </a:p>
        </p:txBody>
      </p:sp>
      <p:sp>
        <p:nvSpPr>
          <p:cNvPr id="27660" name="Text Box 12"/>
          <p:cNvSpPr txBox="1">
            <a:spLocks noChangeArrowheads="1"/>
          </p:cNvSpPr>
          <p:nvPr/>
        </p:nvSpPr>
        <p:spPr bwMode="auto">
          <a:xfrm>
            <a:off x="3835400" y="2960688"/>
            <a:ext cx="361950" cy="519112"/>
          </a:xfrm>
          <a:prstGeom prst="rect">
            <a:avLst/>
          </a:prstGeom>
          <a:noFill/>
          <a:ln w="9525">
            <a:noFill/>
            <a:miter lim="800000"/>
            <a:headEnd/>
            <a:tailEnd/>
          </a:ln>
          <a:effectLst/>
        </p:spPr>
        <p:txBody>
          <a:bodyPr wrap="none">
            <a:spAutoFit/>
          </a:bodyPr>
          <a:lstStyle/>
          <a:p>
            <a:r>
              <a:rPr lang="en-US" sz="2800"/>
              <a:t>c</a:t>
            </a:r>
          </a:p>
        </p:txBody>
      </p:sp>
      <p:sp>
        <p:nvSpPr>
          <p:cNvPr id="27661" name="Text Box 13"/>
          <p:cNvSpPr txBox="1">
            <a:spLocks noChangeArrowheads="1"/>
          </p:cNvSpPr>
          <p:nvPr/>
        </p:nvSpPr>
        <p:spPr bwMode="auto">
          <a:xfrm>
            <a:off x="5021263" y="2944813"/>
            <a:ext cx="361950" cy="519112"/>
          </a:xfrm>
          <a:prstGeom prst="rect">
            <a:avLst/>
          </a:prstGeom>
          <a:noFill/>
          <a:ln w="9525">
            <a:noFill/>
            <a:miter lim="800000"/>
            <a:headEnd/>
            <a:tailEnd/>
          </a:ln>
          <a:effectLst/>
        </p:spPr>
        <p:txBody>
          <a:bodyPr wrap="none">
            <a:spAutoFit/>
          </a:bodyPr>
          <a:lstStyle/>
          <a:p>
            <a:r>
              <a:rPr lang="en-US" sz="2800"/>
              <a:t>c</a:t>
            </a:r>
          </a:p>
        </p:txBody>
      </p:sp>
      <p:sp>
        <p:nvSpPr>
          <p:cNvPr id="27662" name="Text Box 14"/>
          <p:cNvSpPr txBox="1">
            <a:spLocks noChangeArrowheads="1"/>
          </p:cNvSpPr>
          <p:nvPr/>
        </p:nvSpPr>
        <p:spPr bwMode="auto">
          <a:xfrm>
            <a:off x="5648325" y="3281363"/>
            <a:ext cx="361950" cy="519112"/>
          </a:xfrm>
          <a:prstGeom prst="rect">
            <a:avLst/>
          </a:prstGeom>
          <a:noFill/>
          <a:ln w="9525">
            <a:noFill/>
            <a:miter lim="800000"/>
            <a:headEnd/>
            <a:tailEnd/>
          </a:ln>
          <a:effectLst/>
        </p:spPr>
        <p:txBody>
          <a:bodyPr wrap="none">
            <a:spAutoFit/>
          </a:bodyPr>
          <a:lstStyle/>
          <a:p>
            <a:r>
              <a:rPr lang="en-US" sz="2800"/>
              <a:t>c</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3490913" y="4030663"/>
            <a:ext cx="1844675" cy="2517775"/>
          </a:xfrm>
          <a:prstGeom prst="can">
            <a:avLst>
              <a:gd name="adj" fmla="val 20751"/>
            </a:avLst>
          </a:prstGeom>
          <a:solidFill>
            <a:schemeClr val="tx1"/>
          </a:solidFill>
          <a:ln w="9525">
            <a:solidFill>
              <a:schemeClr val="bg2"/>
            </a:solidFill>
            <a:round/>
            <a:headEnd/>
            <a:tailEnd/>
          </a:ln>
          <a:effectLst/>
        </p:spPr>
        <p:txBody>
          <a:bodyPr wrap="none" anchor="ctr"/>
          <a:lstStyle/>
          <a:p>
            <a:endParaRPr lang="en-US"/>
          </a:p>
        </p:txBody>
      </p:sp>
      <p:sp>
        <p:nvSpPr>
          <p:cNvPr id="28675" name="Rectangle 3"/>
          <p:cNvSpPr>
            <a:spLocks noChangeArrowheads="1"/>
          </p:cNvSpPr>
          <p:nvPr/>
        </p:nvSpPr>
        <p:spPr bwMode="auto">
          <a:xfrm>
            <a:off x="1439863" y="1574800"/>
            <a:ext cx="6197600" cy="965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8676" name="Text Box 4"/>
          <p:cNvSpPr txBox="1">
            <a:spLocks noChangeArrowheads="1"/>
          </p:cNvSpPr>
          <p:nvPr/>
        </p:nvSpPr>
        <p:spPr bwMode="auto">
          <a:xfrm>
            <a:off x="2670175" y="277813"/>
            <a:ext cx="3152775" cy="519112"/>
          </a:xfrm>
          <a:prstGeom prst="rect">
            <a:avLst/>
          </a:prstGeom>
          <a:noFill/>
          <a:ln w="9525">
            <a:noFill/>
            <a:miter lim="800000"/>
            <a:headEnd/>
            <a:tailEnd/>
          </a:ln>
          <a:effectLst/>
        </p:spPr>
        <p:txBody>
          <a:bodyPr wrap="none">
            <a:spAutoFit/>
          </a:bodyPr>
          <a:lstStyle/>
          <a:p>
            <a:r>
              <a:rPr lang="en-US" sz="2800" u="sng"/>
              <a:t>Octanol and Water</a:t>
            </a:r>
          </a:p>
        </p:txBody>
      </p:sp>
      <p:pic>
        <p:nvPicPr>
          <p:cNvPr id="28677" name="Picture 5" descr="1-Octanol"/>
          <p:cNvPicPr>
            <a:picLocks noChangeAspect="1" noChangeArrowheads="1"/>
          </p:cNvPicPr>
          <p:nvPr/>
        </p:nvPicPr>
        <p:blipFill>
          <a:blip r:embed="rId2" cstate="print"/>
          <a:srcRect/>
          <a:stretch>
            <a:fillRect/>
          </a:stretch>
        </p:blipFill>
        <p:spPr bwMode="auto">
          <a:xfrm>
            <a:off x="1731963" y="1762125"/>
            <a:ext cx="5343525" cy="590550"/>
          </a:xfrm>
          <a:prstGeom prst="rect">
            <a:avLst/>
          </a:prstGeom>
          <a:noFill/>
        </p:spPr>
      </p:pic>
      <p:sp>
        <p:nvSpPr>
          <p:cNvPr id="28678" name="Rectangle 6"/>
          <p:cNvSpPr>
            <a:spLocks noChangeArrowheads="1"/>
          </p:cNvSpPr>
          <p:nvPr/>
        </p:nvSpPr>
        <p:spPr bwMode="auto">
          <a:xfrm>
            <a:off x="1209675" y="2874963"/>
            <a:ext cx="7132638" cy="457200"/>
          </a:xfrm>
          <a:prstGeom prst="rect">
            <a:avLst/>
          </a:prstGeom>
          <a:noFill/>
          <a:ln w="9525">
            <a:noFill/>
            <a:miter lim="800000"/>
            <a:headEnd/>
            <a:tailEnd/>
          </a:ln>
          <a:effectLst/>
        </p:spPr>
        <p:txBody>
          <a:bodyPr wrap="none" anchor="ctr">
            <a:spAutoFit/>
          </a:bodyPr>
          <a:lstStyle/>
          <a:p>
            <a:pPr eaLnBrk="1" hangingPunct="1"/>
            <a:r>
              <a:rPr lang="en-US" sz="2400">
                <a:solidFill>
                  <a:srgbClr val="FFFF00"/>
                </a:solidFill>
              </a:rPr>
              <a:t>Octanol and water are immiscible (they do not mix) </a:t>
            </a:r>
          </a:p>
        </p:txBody>
      </p:sp>
      <p:sp>
        <p:nvSpPr>
          <p:cNvPr id="28679" name="Rectangle 7"/>
          <p:cNvSpPr>
            <a:spLocks noChangeArrowheads="1"/>
          </p:cNvSpPr>
          <p:nvPr/>
        </p:nvSpPr>
        <p:spPr bwMode="auto">
          <a:xfrm>
            <a:off x="2087563" y="3500438"/>
            <a:ext cx="4933950" cy="366712"/>
          </a:xfrm>
          <a:prstGeom prst="rect">
            <a:avLst/>
          </a:prstGeom>
          <a:noFill/>
          <a:ln w="9525">
            <a:noFill/>
            <a:miter lim="800000"/>
            <a:headEnd/>
            <a:tailEnd/>
          </a:ln>
          <a:effectLst/>
        </p:spPr>
        <p:txBody>
          <a:bodyPr wrap="none" anchor="ctr">
            <a:spAutoFit/>
          </a:bodyPr>
          <a:lstStyle/>
          <a:p>
            <a:pPr eaLnBrk="1" hangingPunct="1"/>
            <a:r>
              <a:rPr lang="en-US"/>
              <a:t>Octanol is less dense than water: 0.824 g/cm3 </a:t>
            </a:r>
          </a:p>
        </p:txBody>
      </p:sp>
      <p:sp>
        <p:nvSpPr>
          <p:cNvPr id="28680" name="AutoShape 8"/>
          <p:cNvSpPr>
            <a:spLocks noChangeArrowheads="1"/>
          </p:cNvSpPr>
          <p:nvPr/>
        </p:nvSpPr>
        <p:spPr bwMode="auto">
          <a:xfrm>
            <a:off x="3592513" y="4470400"/>
            <a:ext cx="1693862" cy="2078038"/>
          </a:xfrm>
          <a:prstGeom prst="can">
            <a:avLst>
              <a:gd name="adj" fmla="val 18652"/>
            </a:avLst>
          </a:prstGeom>
          <a:solidFill>
            <a:srgbClr val="00FFFF"/>
          </a:solidFill>
          <a:ln w="9525">
            <a:solidFill>
              <a:schemeClr val="tx1"/>
            </a:solidFill>
            <a:round/>
            <a:headEnd/>
            <a:tailEnd/>
          </a:ln>
          <a:effectLst/>
        </p:spPr>
        <p:txBody>
          <a:bodyPr wrap="none" anchor="ctr"/>
          <a:lstStyle/>
          <a:p>
            <a:endParaRPr lang="en-US"/>
          </a:p>
        </p:txBody>
      </p:sp>
      <p:sp>
        <p:nvSpPr>
          <p:cNvPr id="28681" name="AutoShape 9"/>
          <p:cNvSpPr>
            <a:spLocks noChangeArrowheads="1"/>
          </p:cNvSpPr>
          <p:nvPr/>
        </p:nvSpPr>
        <p:spPr bwMode="auto">
          <a:xfrm>
            <a:off x="3575050" y="5351463"/>
            <a:ext cx="1676400" cy="1163637"/>
          </a:xfrm>
          <a:prstGeom prst="can">
            <a:avLst>
              <a:gd name="adj" fmla="val 25241"/>
            </a:avLst>
          </a:prstGeom>
          <a:solidFill>
            <a:schemeClr val="accent1"/>
          </a:solidFill>
          <a:ln w="9525">
            <a:solidFill>
              <a:schemeClr val="tx1"/>
            </a:solidFill>
            <a:round/>
            <a:headEnd/>
            <a:tailEnd/>
          </a:ln>
          <a:effectLst/>
        </p:spPr>
        <p:txBody>
          <a:bodyPr wrap="none" anchor="ctr"/>
          <a:lstStyle/>
          <a:p>
            <a:endParaRPr lang="en-US"/>
          </a:p>
        </p:txBody>
      </p:sp>
      <p:sp>
        <p:nvSpPr>
          <p:cNvPr id="28682" name="Text Box 10"/>
          <p:cNvSpPr txBox="1">
            <a:spLocks noChangeArrowheads="1"/>
          </p:cNvSpPr>
          <p:nvPr/>
        </p:nvSpPr>
        <p:spPr bwMode="auto">
          <a:xfrm>
            <a:off x="4025900" y="4902200"/>
            <a:ext cx="920750" cy="366713"/>
          </a:xfrm>
          <a:prstGeom prst="rect">
            <a:avLst/>
          </a:prstGeom>
          <a:noFill/>
          <a:ln w="9525">
            <a:noFill/>
            <a:miter lim="800000"/>
            <a:headEnd/>
            <a:tailEnd/>
          </a:ln>
          <a:effectLst/>
        </p:spPr>
        <p:txBody>
          <a:bodyPr wrap="none">
            <a:spAutoFit/>
          </a:bodyPr>
          <a:lstStyle/>
          <a:p>
            <a:r>
              <a:rPr lang="en-US">
                <a:solidFill>
                  <a:schemeClr val="bg2"/>
                </a:solidFill>
              </a:rPr>
              <a:t>octanol</a:t>
            </a:r>
          </a:p>
        </p:txBody>
      </p:sp>
      <p:sp>
        <p:nvSpPr>
          <p:cNvPr id="28683" name="Text Box 11"/>
          <p:cNvSpPr txBox="1">
            <a:spLocks noChangeArrowheads="1"/>
          </p:cNvSpPr>
          <p:nvPr/>
        </p:nvSpPr>
        <p:spPr bwMode="auto">
          <a:xfrm>
            <a:off x="4121150" y="5940425"/>
            <a:ext cx="742950" cy="366713"/>
          </a:xfrm>
          <a:prstGeom prst="rect">
            <a:avLst/>
          </a:prstGeom>
          <a:noFill/>
          <a:ln w="9525">
            <a:noFill/>
            <a:miter lim="800000"/>
            <a:headEnd/>
            <a:tailEnd/>
          </a:ln>
          <a:effectLst/>
        </p:spPr>
        <p:txBody>
          <a:bodyPr wrap="none">
            <a:spAutoFit/>
          </a:bodyPr>
          <a:lstStyle/>
          <a:p>
            <a:r>
              <a:rPr lang="en-US"/>
              <a:t>water</a:t>
            </a:r>
          </a:p>
        </p:txBody>
      </p:sp>
      <p:sp>
        <p:nvSpPr>
          <p:cNvPr id="28684" name="Text Box 12"/>
          <p:cNvSpPr txBox="1">
            <a:spLocks noChangeArrowheads="1"/>
          </p:cNvSpPr>
          <p:nvPr/>
        </p:nvSpPr>
        <p:spPr bwMode="auto">
          <a:xfrm>
            <a:off x="5487988" y="4811713"/>
            <a:ext cx="944562" cy="366712"/>
          </a:xfrm>
          <a:prstGeom prst="rect">
            <a:avLst/>
          </a:prstGeom>
          <a:noFill/>
          <a:ln w="9525">
            <a:noFill/>
            <a:miter lim="800000"/>
            <a:headEnd/>
            <a:tailEnd/>
          </a:ln>
          <a:effectLst/>
        </p:spPr>
        <p:txBody>
          <a:bodyPr wrap="none">
            <a:spAutoFit/>
          </a:bodyPr>
          <a:lstStyle/>
          <a:p>
            <a:r>
              <a:rPr lang="en-US" b="1">
                <a:solidFill>
                  <a:srgbClr val="FFFF00"/>
                </a:solidFill>
              </a:rPr>
              <a:t>C</a:t>
            </a:r>
            <a:r>
              <a:rPr lang="en-US" b="1" baseline="-25000">
                <a:solidFill>
                  <a:srgbClr val="FFFF00"/>
                </a:solidFill>
              </a:rPr>
              <a:t>8</a:t>
            </a:r>
            <a:r>
              <a:rPr lang="en-US" b="1">
                <a:solidFill>
                  <a:srgbClr val="FFFF00"/>
                </a:solidFill>
              </a:rPr>
              <a:t>H</a:t>
            </a:r>
            <a:r>
              <a:rPr lang="en-US" b="1" baseline="-25000">
                <a:solidFill>
                  <a:srgbClr val="FFFF00"/>
                </a:solidFill>
              </a:rPr>
              <a:t>18</a:t>
            </a:r>
            <a:r>
              <a:rPr lang="en-US" b="1">
                <a:solidFill>
                  <a:srgbClr val="FFFF00"/>
                </a:solidFill>
              </a:rPr>
              <a:t>O</a:t>
            </a:r>
          </a:p>
        </p:txBody>
      </p:sp>
      <p:sp>
        <p:nvSpPr>
          <p:cNvPr id="28685" name="Text Box 13"/>
          <p:cNvSpPr txBox="1">
            <a:spLocks noChangeArrowheads="1"/>
          </p:cNvSpPr>
          <p:nvPr/>
        </p:nvSpPr>
        <p:spPr bwMode="auto">
          <a:xfrm>
            <a:off x="3859213" y="1152525"/>
            <a:ext cx="944562" cy="366713"/>
          </a:xfrm>
          <a:prstGeom prst="rect">
            <a:avLst/>
          </a:prstGeom>
          <a:noFill/>
          <a:ln w="9525">
            <a:noFill/>
            <a:miter lim="800000"/>
            <a:headEnd/>
            <a:tailEnd/>
          </a:ln>
          <a:effectLst/>
        </p:spPr>
        <p:txBody>
          <a:bodyPr wrap="none">
            <a:spAutoFit/>
          </a:bodyPr>
          <a:lstStyle/>
          <a:p>
            <a:r>
              <a:rPr lang="en-US" b="1">
                <a:solidFill>
                  <a:srgbClr val="FFFF00"/>
                </a:solidFill>
              </a:rPr>
              <a:t>C</a:t>
            </a:r>
            <a:r>
              <a:rPr lang="en-US" b="1" baseline="-25000">
                <a:solidFill>
                  <a:srgbClr val="FFFF00"/>
                </a:solidFill>
              </a:rPr>
              <a:t>8</a:t>
            </a:r>
            <a:r>
              <a:rPr lang="en-US" b="1">
                <a:solidFill>
                  <a:srgbClr val="FFFF00"/>
                </a:solidFill>
              </a:rPr>
              <a:t>H</a:t>
            </a:r>
            <a:r>
              <a:rPr lang="en-US" b="1" baseline="-25000">
                <a:solidFill>
                  <a:srgbClr val="FFFF00"/>
                </a:solidFill>
              </a:rPr>
              <a:t>18</a:t>
            </a:r>
            <a:r>
              <a:rPr lang="en-US" b="1">
                <a:solidFill>
                  <a:srgbClr val="FFFF00"/>
                </a:solidFill>
              </a:rPr>
              <a:t>O</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rrowheads="1"/>
          </p:cNvSpPr>
          <p:nvPr/>
        </p:nvSpPr>
        <p:spPr bwMode="auto">
          <a:xfrm>
            <a:off x="4356100" y="2168525"/>
            <a:ext cx="1758950" cy="2517775"/>
          </a:xfrm>
          <a:prstGeom prst="can">
            <a:avLst>
              <a:gd name="adj" fmla="val 21763"/>
            </a:avLst>
          </a:prstGeom>
          <a:solidFill>
            <a:schemeClr val="tx1"/>
          </a:solidFill>
          <a:ln w="9525">
            <a:solidFill>
              <a:schemeClr val="bg2"/>
            </a:solidFill>
            <a:round/>
            <a:headEnd/>
            <a:tailEnd/>
          </a:ln>
          <a:effectLst/>
        </p:spPr>
        <p:txBody>
          <a:bodyPr wrap="none" anchor="ctr"/>
          <a:lstStyle/>
          <a:p>
            <a:endParaRPr lang="en-US"/>
          </a:p>
        </p:txBody>
      </p:sp>
      <p:sp>
        <p:nvSpPr>
          <p:cNvPr id="29699" name="AutoShape 3"/>
          <p:cNvSpPr>
            <a:spLocks noChangeArrowheads="1"/>
          </p:cNvSpPr>
          <p:nvPr/>
        </p:nvSpPr>
        <p:spPr bwMode="auto">
          <a:xfrm>
            <a:off x="4389438" y="2608263"/>
            <a:ext cx="1693862" cy="2078037"/>
          </a:xfrm>
          <a:prstGeom prst="can">
            <a:avLst>
              <a:gd name="adj" fmla="val 18652"/>
            </a:avLst>
          </a:prstGeom>
          <a:solidFill>
            <a:srgbClr val="00FFFF"/>
          </a:solidFill>
          <a:ln w="9525">
            <a:solidFill>
              <a:schemeClr val="tx1"/>
            </a:solidFill>
            <a:round/>
            <a:headEnd/>
            <a:tailEnd/>
          </a:ln>
          <a:effectLst/>
        </p:spPr>
        <p:txBody>
          <a:bodyPr wrap="none" anchor="ctr"/>
          <a:lstStyle/>
          <a:p>
            <a:endParaRPr lang="en-US"/>
          </a:p>
        </p:txBody>
      </p:sp>
      <p:sp>
        <p:nvSpPr>
          <p:cNvPr id="29700" name="AutoShape 4"/>
          <p:cNvSpPr>
            <a:spLocks noChangeArrowheads="1"/>
          </p:cNvSpPr>
          <p:nvPr/>
        </p:nvSpPr>
        <p:spPr bwMode="auto">
          <a:xfrm>
            <a:off x="4371975" y="3489325"/>
            <a:ext cx="1727200" cy="1163638"/>
          </a:xfrm>
          <a:prstGeom prst="can">
            <a:avLst>
              <a:gd name="adj" fmla="val 25241"/>
            </a:avLst>
          </a:prstGeom>
          <a:solidFill>
            <a:schemeClr val="accent1"/>
          </a:solidFill>
          <a:ln w="9525">
            <a:solidFill>
              <a:schemeClr val="tx1"/>
            </a:solidFill>
            <a:round/>
            <a:headEnd/>
            <a:tailEnd/>
          </a:ln>
          <a:effectLst/>
        </p:spPr>
        <p:txBody>
          <a:bodyPr wrap="none" anchor="ctr"/>
          <a:lstStyle/>
          <a:p>
            <a:endParaRPr lang="en-US"/>
          </a:p>
        </p:txBody>
      </p:sp>
      <p:sp>
        <p:nvSpPr>
          <p:cNvPr id="29701" name="Text Box 5"/>
          <p:cNvSpPr txBox="1">
            <a:spLocks noChangeArrowheads="1"/>
          </p:cNvSpPr>
          <p:nvPr/>
        </p:nvSpPr>
        <p:spPr bwMode="auto">
          <a:xfrm>
            <a:off x="6161088" y="2951163"/>
            <a:ext cx="2990850" cy="366712"/>
          </a:xfrm>
          <a:prstGeom prst="rect">
            <a:avLst/>
          </a:prstGeom>
          <a:noFill/>
          <a:ln w="9525">
            <a:noFill/>
            <a:miter lim="800000"/>
            <a:headEnd/>
            <a:tailEnd/>
          </a:ln>
          <a:effectLst/>
        </p:spPr>
        <p:txBody>
          <a:bodyPr wrap="none">
            <a:spAutoFit/>
          </a:bodyPr>
          <a:lstStyle/>
          <a:p>
            <a:r>
              <a:rPr lang="en-US"/>
              <a:t>Octanol (Carbon/Hydrogen)</a:t>
            </a:r>
          </a:p>
        </p:txBody>
      </p:sp>
      <p:sp>
        <p:nvSpPr>
          <p:cNvPr id="29702" name="Text Box 6"/>
          <p:cNvSpPr txBox="1">
            <a:spLocks noChangeArrowheads="1"/>
          </p:cNvSpPr>
          <p:nvPr/>
        </p:nvSpPr>
        <p:spPr bwMode="auto">
          <a:xfrm>
            <a:off x="6224588" y="3914775"/>
            <a:ext cx="742950" cy="366713"/>
          </a:xfrm>
          <a:prstGeom prst="rect">
            <a:avLst/>
          </a:prstGeom>
          <a:noFill/>
          <a:ln w="9525">
            <a:noFill/>
            <a:miter lim="800000"/>
            <a:headEnd/>
            <a:tailEnd/>
          </a:ln>
          <a:effectLst/>
        </p:spPr>
        <p:txBody>
          <a:bodyPr wrap="none">
            <a:spAutoFit/>
          </a:bodyPr>
          <a:lstStyle/>
          <a:p>
            <a:r>
              <a:rPr lang="en-US"/>
              <a:t>water</a:t>
            </a:r>
          </a:p>
        </p:txBody>
      </p:sp>
      <p:sp>
        <p:nvSpPr>
          <p:cNvPr id="29703" name="Text Box 7"/>
          <p:cNvSpPr txBox="1">
            <a:spLocks noChangeArrowheads="1"/>
          </p:cNvSpPr>
          <p:nvPr/>
        </p:nvSpPr>
        <p:spPr bwMode="auto">
          <a:xfrm>
            <a:off x="831850" y="2938463"/>
            <a:ext cx="2146300" cy="396875"/>
          </a:xfrm>
          <a:prstGeom prst="rect">
            <a:avLst/>
          </a:prstGeom>
          <a:noFill/>
          <a:ln w="9525">
            <a:noFill/>
            <a:miter lim="800000"/>
            <a:headEnd/>
            <a:tailEnd/>
          </a:ln>
          <a:effectLst/>
        </p:spPr>
        <p:txBody>
          <a:bodyPr wrap="none">
            <a:spAutoFit/>
          </a:bodyPr>
          <a:lstStyle/>
          <a:p>
            <a:r>
              <a:rPr lang="en-US" sz="2000"/>
              <a:t>Carbon/hydrogen</a:t>
            </a:r>
          </a:p>
        </p:txBody>
      </p:sp>
      <p:sp>
        <p:nvSpPr>
          <p:cNvPr id="29704" name="Line 8"/>
          <p:cNvSpPr>
            <a:spLocks noChangeShapeType="1"/>
          </p:cNvSpPr>
          <p:nvPr/>
        </p:nvSpPr>
        <p:spPr bwMode="auto">
          <a:xfrm flipV="1">
            <a:off x="3076575" y="3062288"/>
            <a:ext cx="1212850" cy="681037"/>
          </a:xfrm>
          <a:prstGeom prst="line">
            <a:avLst/>
          </a:prstGeom>
          <a:noFill/>
          <a:ln w="152400">
            <a:solidFill>
              <a:srgbClr val="FFFF00"/>
            </a:solidFill>
            <a:round/>
            <a:headEnd/>
            <a:tailEnd type="triangle" w="med" len="med"/>
          </a:ln>
          <a:effectLst/>
        </p:spPr>
        <p:txBody>
          <a:bodyPr/>
          <a:lstStyle/>
          <a:p>
            <a:endParaRPr lang="en-US"/>
          </a:p>
        </p:txBody>
      </p:sp>
      <p:sp>
        <p:nvSpPr>
          <p:cNvPr id="29705" name="Line 9"/>
          <p:cNvSpPr>
            <a:spLocks noChangeShapeType="1"/>
          </p:cNvSpPr>
          <p:nvPr/>
        </p:nvSpPr>
        <p:spPr bwMode="auto">
          <a:xfrm>
            <a:off x="3241675" y="4168775"/>
            <a:ext cx="1074738" cy="149225"/>
          </a:xfrm>
          <a:prstGeom prst="line">
            <a:avLst/>
          </a:prstGeom>
          <a:noFill/>
          <a:ln w="9525">
            <a:solidFill>
              <a:schemeClr val="tx1"/>
            </a:solidFill>
            <a:round/>
            <a:headEnd/>
            <a:tailEnd type="triangle" w="med" len="med"/>
          </a:ln>
          <a:effectLst/>
        </p:spPr>
        <p:txBody>
          <a:bodyPr/>
          <a:lstStyle/>
          <a:p>
            <a:endParaRPr lang="en-US"/>
          </a:p>
        </p:txBody>
      </p:sp>
      <p:sp>
        <p:nvSpPr>
          <p:cNvPr id="29706" name="Text Box 10"/>
          <p:cNvSpPr txBox="1">
            <a:spLocks noChangeArrowheads="1"/>
          </p:cNvSpPr>
          <p:nvPr/>
        </p:nvSpPr>
        <p:spPr bwMode="auto">
          <a:xfrm>
            <a:off x="381000" y="492125"/>
            <a:ext cx="8312150" cy="641350"/>
          </a:xfrm>
          <a:prstGeom prst="rect">
            <a:avLst/>
          </a:prstGeom>
          <a:noFill/>
          <a:ln w="9525">
            <a:noFill/>
            <a:miter lim="800000"/>
            <a:headEnd/>
            <a:tailEnd/>
          </a:ln>
          <a:effectLst/>
        </p:spPr>
        <p:txBody>
          <a:bodyPr wrap="none">
            <a:spAutoFit/>
          </a:bodyPr>
          <a:lstStyle/>
          <a:p>
            <a:r>
              <a:rPr lang="en-US" sz="3600" u="sng"/>
              <a:t>Partitioning Between Octanol and Water</a:t>
            </a:r>
          </a:p>
        </p:txBody>
      </p:sp>
      <p:grpSp>
        <p:nvGrpSpPr>
          <p:cNvPr id="2" name="Group 11"/>
          <p:cNvGrpSpPr>
            <a:grpSpLocks/>
          </p:cNvGrpSpPr>
          <p:nvPr/>
        </p:nvGrpSpPr>
        <p:grpSpPr bwMode="auto">
          <a:xfrm>
            <a:off x="914400" y="3571875"/>
            <a:ext cx="1828800" cy="838200"/>
            <a:chOff x="1152" y="1920"/>
            <a:chExt cx="1242" cy="576"/>
          </a:xfrm>
        </p:grpSpPr>
        <p:sp>
          <p:nvSpPr>
            <p:cNvPr id="29708" name="AutoShape 12"/>
            <p:cNvSpPr>
              <a:spLocks noChangeArrowheads="1"/>
            </p:cNvSpPr>
            <p:nvPr/>
          </p:nvSpPr>
          <p:spPr bwMode="auto">
            <a:xfrm rot="1821529">
              <a:off x="1152" y="1920"/>
              <a:ext cx="666" cy="576"/>
            </a:xfrm>
            <a:prstGeom prst="hexagon">
              <a:avLst>
                <a:gd name="adj" fmla="val 28906"/>
                <a:gd name="vf" fmla="val 115470"/>
              </a:avLst>
            </a:prstGeom>
            <a:gradFill rotWithShape="0">
              <a:gsLst>
                <a:gs pos="0">
                  <a:srgbClr val="000082"/>
                </a:gs>
                <a:gs pos="30000">
                  <a:srgbClr val="66008F"/>
                </a:gs>
                <a:gs pos="64999">
                  <a:srgbClr val="BA0066"/>
                </a:gs>
                <a:gs pos="89999">
                  <a:srgbClr val="FF0000"/>
                </a:gs>
                <a:gs pos="100000">
                  <a:srgbClr val="FF8200"/>
                </a:gs>
              </a:gsLst>
              <a:lin ang="5400000" scaled="1"/>
            </a:gradFill>
            <a:ln w="9525">
              <a:solidFill>
                <a:schemeClr val="tx1"/>
              </a:solidFill>
              <a:miter lim="800000"/>
              <a:headEnd/>
              <a:tailEnd/>
            </a:ln>
            <a:effectLst/>
          </p:spPr>
          <p:txBody>
            <a:bodyPr wrap="none" anchor="ctr"/>
            <a:lstStyle/>
            <a:p>
              <a:endParaRPr lang="en-US"/>
            </a:p>
          </p:txBody>
        </p:sp>
        <p:sp>
          <p:nvSpPr>
            <p:cNvPr id="29709" name="AutoShape 13"/>
            <p:cNvSpPr>
              <a:spLocks noChangeArrowheads="1"/>
            </p:cNvSpPr>
            <p:nvPr/>
          </p:nvSpPr>
          <p:spPr bwMode="auto">
            <a:xfrm rot="1821529">
              <a:off x="1728" y="1920"/>
              <a:ext cx="666" cy="576"/>
            </a:xfrm>
            <a:prstGeom prst="hexagon">
              <a:avLst>
                <a:gd name="adj" fmla="val 28906"/>
                <a:gd name="vf" fmla="val 115470"/>
              </a:avLst>
            </a:prstGeom>
            <a:gradFill rotWithShape="0">
              <a:gsLst>
                <a:gs pos="0">
                  <a:srgbClr val="000082"/>
                </a:gs>
                <a:gs pos="30000">
                  <a:srgbClr val="66008F"/>
                </a:gs>
                <a:gs pos="64999">
                  <a:srgbClr val="BA0066"/>
                </a:gs>
                <a:gs pos="89999">
                  <a:srgbClr val="FF0000"/>
                </a:gs>
                <a:gs pos="100000">
                  <a:srgbClr val="FF8200"/>
                </a:gs>
              </a:gsLst>
              <a:lin ang="5400000" scaled="1"/>
            </a:gradFill>
            <a:ln w="9525">
              <a:solidFill>
                <a:schemeClr val="tx1"/>
              </a:solidFill>
              <a:miter lim="800000"/>
              <a:headEnd/>
              <a:tailEnd/>
            </a:ln>
            <a:effectLst/>
          </p:spPr>
          <p:txBody>
            <a:bodyPr wrap="none" anchor="ctr"/>
            <a:lstStyle/>
            <a:p>
              <a:endParaRPr lang="en-US"/>
            </a:p>
          </p:txBody>
        </p:sp>
      </p:grpSp>
      <p:sp>
        <p:nvSpPr>
          <p:cNvPr id="29710" name="Text Box 14"/>
          <p:cNvSpPr txBox="1">
            <a:spLocks noChangeArrowheads="1"/>
          </p:cNvSpPr>
          <p:nvPr/>
        </p:nvSpPr>
        <p:spPr bwMode="auto">
          <a:xfrm>
            <a:off x="1414463" y="4643438"/>
            <a:ext cx="850900" cy="366712"/>
          </a:xfrm>
          <a:prstGeom prst="rect">
            <a:avLst/>
          </a:prstGeom>
          <a:noFill/>
          <a:ln w="9525">
            <a:noFill/>
            <a:miter lim="800000"/>
            <a:headEnd/>
            <a:tailEnd/>
          </a:ln>
          <a:effectLst/>
        </p:spPr>
        <p:txBody>
          <a:bodyPr wrap="none">
            <a:spAutoFit/>
          </a:bodyPr>
          <a:lstStyle/>
          <a:p>
            <a:r>
              <a:rPr lang="en-US"/>
              <a:t>C</a:t>
            </a:r>
            <a:r>
              <a:rPr lang="en-US" baseline="-25000"/>
              <a:t>10</a:t>
            </a:r>
            <a:r>
              <a:rPr lang="en-US"/>
              <a:t>H</a:t>
            </a:r>
            <a:r>
              <a:rPr lang="en-US" baseline="-25000"/>
              <a:t>20</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533525" y="879475"/>
            <a:ext cx="6142038" cy="519113"/>
          </a:xfrm>
          <a:prstGeom prst="rect">
            <a:avLst/>
          </a:prstGeom>
          <a:noFill/>
          <a:ln w="9525">
            <a:noFill/>
            <a:miter lim="800000"/>
            <a:headEnd/>
            <a:tailEnd/>
          </a:ln>
          <a:effectLst/>
        </p:spPr>
        <p:txBody>
          <a:bodyPr wrap="none">
            <a:spAutoFit/>
          </a:bodyPr>
          <a:lstStyle/>
          <a:p>
            <a:r>
              <a:rPr lang="en-US" sz="2800" u="sng"/>
              <a:t>Octanol-Water Partitioning Coefficient</a:t>
            </a:r>
          </a:p>
        </p:txBody>
      </p:sp>
      <p:sp>
        <p:nvSpPr>
          <p:cNvPr id="30723" name="Text Box 3"/>
          <p:cNvSpPr txBox="1">
            <a:spLocks noChangeArrowheads="1"/>
          </p:cNvSpPr>
          <p:nvPr/>
        </p:nvSpPr>
        <p:spPr bwMode="auto">
          <a:xfrm>
            <a:off x="738188" y="2422525"/>
            <a:ext cx="1871662" cy="579438"/>
          </a:xfrm>
          <a:prstGeom prst="rect">
            <a:avLst/>
          </a:prstGeom>
          <a:noFill/>
          <a:ln w="9525">
            <a:noFill/>
            <a:miter lim="800000"/>
            <a:headEnd/>
            <a:tailEnd/>
          </a:ln>
          <a:effectLst/>
        </p:spPr>
        <p:txBody>
          <a:bodyPr>
            <a:spAutoFit/>
          </a:bodyPr>
          <a:lstStyle/>
          <a:p>
            <a:r>
              <a:rPr lang="en-US" sz="3200">
                <a:solidFill>
                  <a:srgbClr val="FFFF00"/>
                </a:solidFill>
              </a:rPr>
              <a:t>Kow  =</a:t>
            </a:r>
          </a:p>
        </p:txBody>
      </p:sp>
      <p:sp>
        <p:nvSpPr>
          <p:cNvPr id="30724" name="Text Box 4"/>
          <p:cNvSpPr txBox="1">
            <a:spLocks noChangeArrowheads="1"/>
          </p:cNvSpPr>
          <p:nvPr/>
        </p:nvSpPr>
        <p:spPr bwMode="auto">
          <a:xfrm>
            <a:off x="2209800" y="2300288"/>
            <a:ext cx="5927725" cy="946150"/>
          </a:xfrm>
          <a:prstGeom prst="rect">
            <a:avLst/>
          </a:prstGeom>
          <a:noFill/>
          <a:ln w="9525">
            <a:noFill/>
            <a:miter lim="800000"/>
            <a:headEnd/>
            <a:tailEnd/>
          </a:ln>
          <a:effectLst/>
        </p:spPr>
        <p:txBody>
          <a:bodyPr wrap="none">
            <a:spAutoFit/>
          </a:bodyPr>
          <a:lstStyle/>
          <a:p>
            <a:r>
              <a:rPr lang="en-US" sz="2800" u="sng">
                <a:solidFill>
                  <a:srgbClr val="FFFF00"/>
                </a:solidFill>
              </a:rPr>
              <a:t>Concentration of chemical in octanol</a:t>
            </a:r>
          </a:p>
          <a:p>
            <a:r>
              <a:rPr lang="en-US" sz="2800">
                <a:solidFill>
                  <a:srgbClr val="FFFF00"/>
                </a:solidFill>
              </a:rPr>
              <a:t>Concentration of chemical in water</a:t>
            </a:r>
          </a:p>
        </p:txBody>
      </p:sp>
      <p:sp>
        <p:nvSpPr>
          <p:cNvPr id="30725" name="Text Box 5"/>
          <p:cNvSpPr txBox="1">
            <a:spLocks noChangeArrowheads="1"/>
          </p:cNvSpPr>
          <p:nvPr/>
        </p:nvSpPr>
        <p:spPr bwMode="auto">
          <a:xfrm>
            <a:off x="3276600" y="3875088"/>
            <a:ext cx="2343150" cy="519112"/>
          </a:xfrm>
          <a:prstGeom prst="rect">
            <a:avLst/>
          </a:prstGeom>
          <a:noFill/>
          <a:ln w="9525">
            <a:noFill/>
            <a:miter lim="800000"/>
            <a:headEnd/>
            <a:tailEnd/>
          </a:ln>
          <a:effectLst/>
        </p:spPr>
        <p:txBody>
          <a:bodyPr wrap="none">
            <a:spAutoFit/>
          </a:bodyPr>
          <a:lstStyle/>
          <a:p>
            <a:r>
              <a:rPr lang="en-US" sz="2800">
                <a:solidFill>
                  <a:srgbClr val="99FF33"/>
                </a:solidFill>
              </a:rPr>
              <a:t>At equilibrium</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ChangeArrowheads="1"/>
          </p:cNvSpPr>
          <p:nvPr/>
        </p:nvSpPr>
        <p:spPr bwMode="auto">
          <a:xfrm>
            <a:off x="1239838" y="1965325"/>
            <a:ext cx="1793875" cy="2517775"/>
          </a:xfrm>
          <a:prstGeom prst="can">
            <a:avLst>
              <a:gd name="adj" fmla="val 21339"/>
            </a:avLst>
          </a:prstGeom>
          <a:solidFill>
            <a:schemeClr val="tx1"/>
          </a:solidFill>
          <a:ln w="9525">
            <a:solidFill>
              <a:schemeClr val="bg2"/>
            </a:solidFill>
            <a:round/>
            <a:headEnd/>
            <a:tailEnd/>
          </a:ln>
          <a:effectLst/>
        </p:spPr>
        <p:txBody>
          <a:bodyPr wrap="none" anchor="ctr"/>
          <a:lstStyle/>
          <a:p>
            <a:endParaRPr lang="en-US"/>
          </a:p>
        </p:txBody>
      </p:sp>
      <p:sp>
        <p:nvSpPr>
          <p:cNvPr id="31747" name="AutoShape 3"/>
          <p:cNvSpPr>
            <a:spLocks noChangeArrowheads="1"/>
          </p:cNvSpPr>
          <p:nvPr/>
        </p:nvSpPr>
        <p:spPr bwMode="auto">
          <a:xfrm>
            <a:off x="1290638" y="2405063"/>
            <a:ext cx="1693862" cy="2078037"/>
          </a:xfrm>
          <a:prstGeom prst="can">
            <a:avLst>
              <a:gd name="adj" fmla="val 18652"/>
            </a:avLst>
          </a:prstGeom>
          <a:solidFill>
            <a:srgbClr val="00FFFF"/>
          </a:solidFill>
          <a:ln w="9525">
            <a:solidFill>
              <a:schemeClr val="tx1"/>
            </a:solidFill>
            <a:round/>
            <a:headEnd/>
            <a:tailEnd/>
          </a:ln>
          <a:effectLst/>
        </p:spPr>
        <p:txBody>
          <a:bodyPr wrap="none" anchor="ctr"/>
          <a:lstStyle/>
          <a:p>
            <a:pPr algn="ctr"/>
            <a:endParaRPr lang="en-US" sz="2800"/>
          </a:p>
        </p:txBody>
      </p:sp>
      <p:sp>
        <p:nvSpPr>
          <p:cNvPr id="31748" name="AutoShape 4"/>
          <p:cNvSpPr>
            <a:spLocks noChangeArrowheads="1"/>
          </p:cNvSpPr>
          <p:nvPr/>
        </p:nvSpPr>
        <p:spPr bwMode="auto">
          <a:xfrm>
            <a:off x="1273175" y="3286125"/>
            <a:ext cx="1676400" cy="1163638"/>
          </a:xfrm>
          <a:prstGeom prst="can">
            <a:avLst>
              <a:gd name="adj" fmla="val 25241"/>
            </a:avLst>
          </a:prstGeom>
          <a:solidFill>
            <a:schemeClr val="accent1"/>
          </a:solidFill>
          <a:ln w="9525">
            <a:solidFill>
              <a:schemeClr val="tx1"/>
            </a:solidFill>
            <a:round/>
            <a:headEnd/>
            <a:tailEnd/>
          </a:ln>
          <a:effectLst/>
        </p:spPr>
        <p:txBody>
          <a:bodyPr wrap="none" anchor="ctr"/>
          <a:lstStyle/>
          <a:p>
            <a:pPr algn="ctr"/>
            <a:r>
              <a:rPr lang="en-US" sz="2400"/>
              <a:t>water</a:t>
            </a:r>
          </a:p>
        </p:txBody>
      </p:sp>
      <p:sp>
        <p:nvSpPr>
          <p:cNvPr id="31749" name="Text Box 5"/>
          <p:cNvSpPr txBox="1">
            <a:spLocks noChangeArrowheads="1"/>
          </p:cNvSpPr>
          <p:nvPr/>
        </p:nvSpPr>
        <p:spPr bwMode="auto">
          <a:xfrm>
            <a:off x="1227138" y="1052513"/>
            <a:ext cx="1352550" cy="641350"/>
          </a:xfrm>
          <a:prstGeom prst="rect">
            <a:avLst/>
          </a:prstGeom>
          <a:noFill/>
          <a:ln w="9525">
            <a:noFill/>
            <a:miter lim="800000"/>
            <a:headEnd/>
            <a:tailEnd/>
          </a:ln>
          <a:effectLst/>
        </p:spPr>
        <p:txBody>
          <a:bodyPr wrap="none">
            <a:spAutoFit/>
          </a:bodyPr>
          <a:lstStyle/>
          <a:p>
            <a:r>
              <a:rPr lang="en-US"/>
              <a:t>1 L Octanol</a:t>
            </a:r>
          </a:p>
          <a:p>
            <a:r>
              <a:rPr lang="en-US"/>
              <a:t>1L  Water</a:t>
            </a:r>
          </a:p>
        </p:txBody>
      </p:sp>
      <p:sp>
        <p:nvSpPr>
          <p:cNvPr id="31750" name="Text Box 6"/>
          <p:cNvSpPr txBox="1">
            <a:spLocks noChangeArrowheads="1"/>
          </p:cNvSpPr>
          <p:nvPr/>
        </p:nvSpPr>
        <p:spPr bwMode="auto">
          <a:xfrm>
            <a:off x="3700463" y="357188"/>
            <a:ext cx="2254250" cy="366712"/>
          </a:xfrm>
          <a:prstGeom prst="rect">
            <a:avLst/>
          </a:prstGeom>
          <a:noFill/>
          <a:ln w="9525">
            <a:noFill/>
            <a:miter lim="800000"/>
            <a:headEnd/>
            <a:tailEnd/>
          </a:ln>
          <a:effectLst/>
        </p:spPr>
        <p:txBody>
          <a:bodyPr wrap="none">
            <a:spAutoFit/>
          </a:bodyPr>
          <a:lstStyle/>
          <a:p>
            <a:r>
              <a:rPr lang="en-US">
                <a:solidFill>
                  <a:srgbClr val="FFFF00"/>
                </a:solidFill>
              </a:rPr>
              <a:t>Add 10 mg chemical</a:t>
            </a:r>
          </a:p>
        </p:txBody>
      </p:sp>
      <p:sp>
        <p:nvSpPr>
          <p:cNvPr id="31751" name="AutoShape 7" descr="60%"/>
          <p:cNvSpPr>
            <a:spLocks noChangeArrowheads="1"/>
          </p:cNvSpPr>
          <p:nvPr/>
        </p:nvSpPr>
        <p:spPr bwMode="auto">
          <a:xfrm>
            <a:off x="3948113" y="2084388"/>
            <a:ext cx="1709737" cy="2517775"/>
          </a:xfrm>
          <a:prstGeom prst="can">
            <a:avLst>
              <a:gd name="adj" fmla="val 22389"/>
            </a:avLst>
          </a:prstGeom>
          <a:pattFill prst="pct60">
            <a:fgClr>
              <a:schemeClr val="hlink"/>
            </a:fgClr>
            <a:bgClr>
              <a:schemeClr val="accent1"/>
            </a:bgClr>
          </a:pattFill>
          <a:ln w="9525">
            <a:solidFill>
              <a:schemeClr val="bg2"/>
            </a:solidFill>
            <a:round/>
            <a:headEnd/>
            <a:tailEnd/>
          </a:ln>
          <a:effectLst/>
        </p:spPr>
        <p:txBody>
          <a:bodyPr wrap="none" anchor="ctr"/>
          <a:lstStyle/>
          <a:p>
            <a:endParaRPr lang="en-US"/>
          </a:p>
        </p:txBody>
      </p:sp>
      <p:grpSp>
        <p:nvGrpSpPr>
          <p:cNvPr id="2" name="Group 8"/>
          <p:cNvGrpSpPr>
            <a:grpSpLocks/>
          </p:cNvGrpSpPr>
          <p:nvPr/>
        </p:nvGrpSpPr>
        <p:grpSpPr bwMode="auto">
          <a:xfrm>
            <a:off x="6742113" y="1271588"/>
            <a:ext cx="1758950" cy="3313112"/>
            <a:chOff x="4247" y="801"/>
            <a:chExt cx="1108" cy="2087"/>
          </a:xfrm>
        </p:grpSpPr>
        <p:sp>
          <p:nvSpPr>
            <p:cNvPr id="31753" name="AutoShape 9"/>
            <p:cNvSpPr>
              <a:spLocks noChangeArrowheads="1"/>
            </p:cNvSpPr>
            <p:nvPr/>
          </p:nvSpPr>
          <p:spPr bwMode="auto">
            <a:xfrm>
              <a:off x="4247" y="1302"/>
              <a:ext cx="1108" cy="1586"/>
            </a:xfrm>
            <a:prstGeom prst="can">
              <a:avLst>
                <a:gd name="adj" fmla="val 21763"/>
              </a:avLst>
            </a:prstGeom>
            <a:solidFill>
              <a:schemeClr val="tx1"/>
            </a:solidFill>
            <a:ln w="9525">
              <a:solidFill>
                <a:schemeClr val="bg2"/>
              </a:solidFill>
              <a:round/>
              <a:headEnd/>
              <a:tailEnd/>
            </a:ln>
            <a:effectLst/>
          </p:spPr>
          <p:txBody>
            <a:bodyPr wrap="none" anchor="ctr"/>
            <a:lstStyle/>
            <a:p>
              <a:endParaRPr lang="en-US"/>
            </a:p>
          </p:txBody>
        </p:sp>
        <p:sp>
          <p:nvSpPr>
            <p:cNvPr id="31754" name="AutoShape 10"/>
            <p:cNvSpPr>
              <a:spLocks noChangeArrowheads="1"/>
            </p:cNvSpPr>
            <p:nvPr/>
          </p:nvSpPr>
          <p:spPr bwMode="auto">
            <a:xfrm>
              <a:off x="4279" y="1579"/>
              <a:ext cx="1067" cy="1309"/>
            </a:xfrm>
            <a:prstGeom prst="can">
              <a:avLst>
                <a:gd name="adj" fmla="val 18652"/>
              </a:avLst>
            </a:prstGeom>
            <a:solidFill>
              <a:srgbClr val="00FFFF"/>
            </a:solidFill>
            <a:ln w="9525">
              <a:solidFill>
                <a:schemeClr val="tx1"/>
              </a:solidFill>
              <a:round/>
              <a:headEnd/>
              <a:tailEnd/>
            </a:ln>
            <a:effectLst/>
          </p:spPr>
          <p:txBody>
            <a:bodyPr wrap="none" anchor="ctr"/>
            <a:lstStyle/>
            <a:p>
              <a:endParaRPr lang="en-US"/>
            </a:p>
          </p:txBody>
        </p:sp>
        <p:sp>
          <p:nvSpPr>
            <p:cNvPr id="31755" name="AutoShape 11"/>
            <p:cNvSpPr>
              <a:spLocks noChangeArrowheads="1"/>
            </p:cNvSpPr>
            <p:nvPr/>
          </p:nvSpPr>
          <p:spPr bwMode="auto">
            <a:xfrm>
              <a:off x="4268" y="2134"/>
              <a:ext cx="1056" cy="733"/>
            </a:xfrm>
            <a:prstGeom prst="can">
              <a:avLst>
                <a:gd name="adj" fmla="val 25241"/>
              </a:avLst>
            </a:prstGeom>
            <a:solidFill>
              <a:schemeClr val="accent1"/>
            </a:solidFill>
            <a:ln w="9525">
              <a:solidFill>
                <a:schemeClr val="tx1"/>
              </a:solidFill>
              <a:round/>
              <a:headEnd/>
              <a:tailEnd/>
            </a:ln>
            <a:effectLst/>
          </p:spPr>
          <p:txBody>
            <a:bodyPr wrap="none" anchor="ctr"/>
            <a:lstStyle/>
            <a:p>
              <a:endParaRPr lang="en-US"/>
            </a:p>
          </p:txBody>
        </p:sp>
        <p:sp>
          <p:nvSpPr>
            <p:cNvPr id="31756" name="Text Box 12"/>
            <p:cNvSpPr txBox="1">
              <a:spLocks noChangeArrowheads="1"/>
            </p:cNvSpPr>
            <p:nvPr/>
          </p:nvSpPr>
          <p:spPr bwMode="auto">
            <a:xfrm>
              <a:off x="4422" y="801"/>
              <a:ext cx="676" cy="231"/>
            </a:xfrm>
            <a:prstGeom prst="rect">
              <a:avLst/>
            </a:prstGeom>
            <a:noFill/>
            <a:ln w="9525">
              <a:noFill/>
              <a:miter lim="800000"/>
              <a:headEnd/>
              <a:tailEnd/>
            </a:ln>
            <a:effectLst/>
          </p:spPr>
          <p:txBody>
            <a:bodyPr wrap="none">
              <a:spAutoFit/>
            </a:bodyPr>
            <a:lstStyle/>
            <a:p>
              <a:r>
                <a:rPr lang="en-US"/>
                <a:t>separate</a:t>
              </a:r>
            </a:p>
          </p:txBody>
        </p:sp>
        <p:sp>
          <p:nvSpPr>
            <p:cNvPr id="31757" name="Rectangle 13"/>
            <p:cNvSpPr>
              <a:spLocks noChangeArrowheads="1"/>
            </p:cNvSpPr>
            <p:nvPr/>
          </p:nvSpPr>
          <p:spPr bwMode="auto">
            <a:xfrm>
              <a:off x="4447" y="1842"/>
              <a:ext cx="732" cy="231"/>
            </a:xfrm>
            <a:prstGeom prst="rect">
              <a:avLst/>
            </a:prstGeom>
            <a:noFill/>
            <a:ln w="9525">
              <a:noFill/>
              <a:miter lim="800000"/>
              <a:headEnd/>
              <a:tailEnd/>
            </a:ln>
            <a:effectLst/>
          </p:spPr>
          <p:txBody>
            <a:bodyPr wrap="none">
              <a:spAutoFit/>
            </a:bodyPr>
            <a:lstStyle/>
            <a:p>
              <a:r>
                <a:rPr lang="en-US" b="1">
                  <a:solidFill>
                    <a:schemeClr val="accent1"/>
                  </a:solidFill>
                </a:rPr>
                <a:t>chemical</a:t>
              </a:r>
            </a:p>
          </p:txBody>
        </p:sp>
        <p:sp>
          <p:nvSpPr>
            <p:cNvPr id="31758" name="Rectangle 14"/>
            <p:cNvSpPr>
              <a:spLocks noChangeArrowheads="1"/>
            </p:cNvSpPr>
            <p:nvPr/>
          </p:nvSpPr>
          <p:spPr bwMode="auto">
            <a:xfrm>
              <a:off x="4479" y="2429"/>
              <a:ext cx="684" cy="231"/>
            </a:xfrm>
            <a:prstGeom prst="rect">
              <a:avLst/>
            </a:prstGeom>
            <a:noFill/>
            <a:ln w="9525">
              <a:noFill/>
              <a:miter lim="800000"/>
              <a:headEnd/>
              <a:tailEnd/>
            </a:ln>
            <a:effectLst/>
          </p:spPr>
          <p:txBody>
            <a:bodyPr wrap="none">
              <a:spAutoFit/>
            </a:bodyPr>
            <a:lstStyle/>
            <a:p>
              <a:r>
                <a:rPr lang="en-US"/>
                <a:t>chemical</a:t>
              </a:r>
            </a:p>
          </p:txBody>
        </p:sp>
      </p:grpSp>
      <p:sp>
        <p:nvSpPr>
          <p:cNvPr id="31759" name="Text Box 15"/>
          <p:cNvSpPr txBox="1">
            <a:spLocks noChangeArrowheads="1"/>
          </p:cNvSpPr>
          <p:nvPr/>
        </p:nvSpPr>
        <p:spPr bwMode="auto">
          <a:xfrm>
            <a:off x="466725" y="5251450"/>
            <a:ext cx="7759700" cy="915988"/>
          </a:xfrm>
          <a:prstGeom prst="rect">
            <a:avLst/>
          </a:prstGeom>
          <a:noFill/>
          <a:ln w="9525">
            <a:noFill/>
            <a:miter lim="800000"/>
            <a:headEnd/>
            <a:tailEnd/>
          </a:ln>
          <a:effectLst/>
        </p:spPr>
        <p:txBody>
          <a:bodyPr wrap="none">
            <a:spAutoFit/>
          </a:bodyPr>
          <a:lstStyle/>
          <a:p>
            <a:r>
              <a:rPr lang="en-US"/>
              <a:t>Analyze the water phase for the chemical.</a:t>
            </a:r>
          </a:p>
          <a:p>
            <a:r>
              <a:rPr lang="en-US"/>
              <a:t>Difference between initial amount and amount in water = amount in octanol</a:t>
            </a:r>
          </a:p>
          <a:p>
            <a:r>
              <a:rPr lang="en-US"/>
              <a:t>The ratio between the two yields the K</a:t>
            </a:r>
            <a:r>
              <a:rPr lang="en-US" baseline="-25000"/>
              <a:t>ow</a:t>
            </a:r>
          </a:p>
        </p:txBody>
      </p:sp>
      <p:grpSp>
        <p:nvGrpSpPr>
          <p:cNvPr id="3" name="Group 16"/>
          <p:cNvGrpSpPr>
            <a:grpSpLocks/>
          </p:cNvGrpSpPr>
          <p:nvPr/>
        </p:nvGrpSpPr>
        <p:grpSpPr bwMode="auto">
          <a:xfrm>
            <a:off x="4081463" y="981075"/>
            <a:ext cx="1524000" cy="669925"/>
            <a:chOff x="1152" y="1920"/>
            <a:chExt cx="1242" cy="576"/>
          </a:xfrm>
        </p:grpSpPr>
        <p:sp>
          <p:nvSpPr>
            <p:cNvPr id="31761" name="AutoShape 17"/>
            <p:cNvSpPr>
              <a:spLocks noChangeArrowheads="1"/>
            </p:cNvSpPr>
            <p:nvPr/>
          </p:nvSpPr>
          <p:spPr bwMode="auto">
            <a:xfrm rot="1821529">
              <a:off x="1152" y="1920"/>
              <a:ext cx="666" cy="576"/>
            </a:xfrm>
            <a:prstGeom prst="hexagon">
              <a:avLst>
                <a:gd name="adj" fmla="val 28906"/>
                <a:gd name="vf" fmla="val 115470"/>
              </a:avLst>
            </a:prstGeom>
            <a:gradFill rotWithShape="0">
              <a:gsLst>
                <a:gs pos="0">
                  <a:srgbClr val="000082"/>
                </a:gs>
                <a:gs pos="30000">
                  <a:srgbClr val="66008F"/>
                </a:gs>
                <a:gs pos="64999">
                  <a:srgbClr val="BA0066"/>
                </a:gs>
                <a:gs pos="89999">
                  <a:srgbClr val="FF0000"/>
                </a:gs>
                <a:gs pos="100000">
                  <a:srgbClr val="FF8200"/>
                </a:gs>
              </a:gsLst>
              <a:lin ang="5400000" scaled="1"/>
            </a:gradFill>
            <a:ln w="9525">
              <a:solidFill>
                <a:schemeClr val="tx1"/>
              </a:solidFill>
              <a:miter lim="800000"/>
              <a:headEnd/>
              <a:tailEnd/>
            </a:ln>
            <a:effectLst/>
          </p:spPr>
          <p:txBody>
            <a:bodyPr wrap="none" anchor="ctr"/>
            <a:lstStyle/>
            <a:p>
              <a:endParaRPr lang="en-US"/>
            </a:p>
          </p:txBody>
        </p:sp>
        <p:sp>
          <p:nvSpPr>
            <p:cNvPr id="31762" name="AutoShape 18"/>
            <p:cNvSpPr>
              <a:spLocks noChangeArrowheads="1"/>
            </p:cNvSpPr>
            <p:nvPr/>
          </p:nvSpPr>
          <p:spPr bwMode="auto">
            <a:xfrm rot="1821529">
              <a:off x="1728" y="1920"/>
              <a:ext cx="666" cy="576"/>
            </a:xfrm>
            <a:prstGeom prst="hexagon">
              <a:avLst>
                <a:gd name="adj" fmla="val 28906"/>
                <a:gd name="vf" fmla="val 115470"/>
              </a:avLst>
            </a:prstGeom>
            <a:gradFill rotWithShape="0">
              <a:gsLst>
                <a:gs pos="0">
                  <a:srgbClr val="000082"/>
                </a:gs>
                <a:gs pos="30000">
                  <a:srgbClr val="66008F"/>
                </a:gs>
                <a:gs pos="64999">
                  <a:srgbClr val="BA0066"/>
                </a:gs>
                <a:gs pos="89999">
                  <a:srgbClr val="FF0000"/>
                </a:gs>
                <a:gs pos="100000">
                  <a:srgbClr val="FF8200"/>
                </a:gs>
              </a:gsLst>
              <a:lin ang="5400000" scaled="1"/>
            </a:gradFill>
            <a:ln w="9525">
              <a:solidFill>
                <a:schemeClr val="tx1"/>
              </a:solidFill>
              <a:miter lim="800000"/>
              <a:headEnd/>
              <a:tailEnd/>
            </a:ln>
            <a:effectLst/>
          </p:spPr>
          <p:txBody>
            <a:bodyPr wrap="none" anchor="ctr"/>
            <a:lstStyle/>
            <a:p>
              <a:endParaRPr lang="en-US"/>
            </a:p>
          </p:txBody>
        </p:sp>
      </p:grpSp>
      <p:sp>
        <p:nvSpPr>
          <p:cNvPr id="31763" name="Text Box 19"/>
          <p:cNvSpPr txBox="1">
            <a:spLocks noChangeArrowheads="1"/>
          </p:cNvSpPr>
          <p:nvPr/>
        </p:nvSpPr>
        <p:spPr bwMode="auto">
          <a:xfrm>
            <a:off x="1517650" y="2792413"/>
            <a:ext cx="1168400" cy="457200"/>
          </a:xfrm>
          <a:prstGeom prst="rect">
            <a:avLst/>
          </a:prstGeom>
          <a:noFill/>
          <a:ln w="9525">
            <a:noFill/>
            <a:miter lim="800000"/>
            <a:headEnd/>
            <a:tailEnd/>
          </a:ln>
          <a:effectLst/>
        </p:spPr>
        <p:txBody>
          <a:bodyPr wrap="none">
            <a:spAutoFit/>
          </a:bodyPr>
          <a:lstStyle/>
          <a:p>
            <a:r>
              <a:rPr lang="en-US" sz="2400">
                <a:solidFill>
                  <a:schemeClr val="bg2"/>
                </a:solidFill>
              </a:rPr>
              <a:t>octanol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fade">
                                      <p:cBhvr>
                                        <p:cTn id="7" dur="2000"/>
                                        <p:tgtEl>
                                          <p:spTgt spid="317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751"/>
                                        </p:tgtEl>
                                        <p:attrNameLst>
                                          <p:attrName>style.visibility</p:attrName>
                                        </p:attrNameLst>
                                      </p:cBhvr>
                                      <p:to>
                                        <p:strVal val="visible"/>
                                      </p:to>
                                    </p:set>
                                    <p:animEffect transition="in" filter="fade">
                                      <p:cBhvr>
                                        <p:cTn id="10" dur="2000"/>
                                        <p:tgtEl>
                                          <p:spTgt spid="31751"/>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repeatCount="4000" accel="50000" decel="50000" fill="hold" grpId="1" nodeType="clickEffect">
                                  <p:stCondLst>
                                    <p:cond delay="0"/>
                                  </p:stCondLst>
                                  <p:childTnLst>
                                    <p:animMotion origin="layout" path="M -3.61111E-6 0 L -0.00173 0.06435 " pathEditMode="relative" rAng="0" ptsTypes="AA">
                                      <p:cBhvr>
                                        <p:cTn id="17" dur="500" fill="hold"/>
                                        <p:tgtEl>
                                          <p:spTgt spid="31751"/>
                                        </p:tgtEl>
                                        <p:attrNameLst>
                                          <p:attrName>ppt_x</p:attrName>
                                          <p:attrName>ppt_y</p:attrName>
                                        </p:attrNameLst>
                                      </p:cBhvr>
                                      <p:rCtr x="-1" y="32"/>
                                    </p:animMotion>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759">
                                            <p:txEl>
                                              <p:pRg st="0" end="0"/>
                                            </p:txEl>
                                          </p:spTgt>
                                        </p:tgtEl>
                                        <p:attrNameLst>
                                          <p:attrName>style.visibility</p:attrName>
                                        </p:attrNameLst>
                                      </p:cBhvr>
                                      <p:to>
                                        <p:strVal val="visible"/>
                                      </p:to>
                                    </p:set>
                                    <p:animEffect transition="in" filter="wipe(left)">
                                      <p:cBhvr>
                                        <p:cTn id="27" dur="1000"/>
                                        <p:tgtEl>
                                          <p:spTgt spid="3175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759">
                                            <p:txEl>
                                              <p:pRg st="1" end="1"/>
                                            </p:txEl>
                                          </p:spTgt>
                                        </p:tgtEl>
                                        <p:attrNameLst>
                                          <p:attrName>style.visibility</p:attrName>
                                        </p:attrNameLst>
                                      </p:cBhvr>
                                      <p:to>
                                        <p:strVal val="visible"/>
                                      </p:to>
                                    </p:set>
                                    <p:animEffect transition="in" filter="wipe(left)">
                                      <p:cBhvr>
                                        <p:cTn id="32" dur="1000"/>
                                        <p:tgtEl>
                                          <p:spTgt spid="3175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759">
                                            <p:txEl>
                                              <p:pRg st="2" end="2"/>
                                            </p:txEl>
                                          </p:spTgt>
                                        </p:tgtEl>
                                        <p:attrNameLst>
                                          <p:attrName>style.visibility</p:attrName>
                                        </p:attrNameLst>
                                      </p:cBhvr>
                                      <p:to>
                                        <p:strVal val="visible"/>
                                      </p:to>
                                    </p:set>
                                    <p:animEffect transition="in" filter="wipe(left)">
                                      <p:cBhvr>
                                        <p:cTn id="37" dur="1000"/>
                                        <p:tgtEl>
                                          <p:spTgt spid="317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P spid="31751" grpId="0" animBg="1"/>
      <p:bldP spid="31751" grpId="1" animBg="1"/>
      <p:bldP spid="31759"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ChangeArrowheads="1"/>
          </p:cNvSpPr>
          <p:nvPr/>
        </p:nvSpPr>
        <p:spPr bwMode="auto">
          <a:xfrm>
            <a:off x="1065213" y="1808163"/>
            <a:ext cx="1793875" cy="2517775"/>
          </a:xfrm>
          <a:prstGeom prst="can">
            <a:avLst>
              <a:gd name="adj" fmla="val 21339"/>
            </a:avLst>
          </a:prstGeom>
          <a:solidFill>
            <a:schemeClr val="tx1"/>
          </a:solidFill>
          <a:ln w="9525">
            <a:solidFill>
              <a:schemeClr val="bg2"/>
            </a:solidFill>
            <a:round/>
            <a:headEnd/>
            <a:tailEnd/>
          </a:ln>
          <a:effectLst/>
        </p:spPr>
        <p:txBody>
          <a:bodyPr wrap="none" anchor="ctr"/>
          <a:lstStyle/>
          <a:p>
            <a:endParaRPr lang="en-US"/>
          </a:p>
        </p:txBody>
      </p:sp>
      <p:sp>
        <p:nvSpPr>
          <p:cNvPr id="32771" name="AutoShape 3"/>
          <p:cNvSpPr>
            <a:spLocks noChangeArrowheads="1"/>
          </p:cNvSpPr>
          <p:nvPr/>
        </p:nvSpPr>
        <p:spPr bwMode="auto">
          <a:xfrm>
            <a:off x="1116013" y="2247900"/>
            <a:ext cx="1693862" cy="2078038"/>
          </a:xfrm>
          <a:prstGeom prst="can">
            <a:avLst>
              <a:gd name="adj" fmla="val 18652"/>
            </a:avLst>
          </a:prstGeom>
          <a:solidFill>
            <a:srgbClr val="00FFFF"/>
          </a:solidFill>
          <a:ln w="9525">
            <a:solidFill>
              <a:schemeClr val="tx1"/>
            </a:solidFill>
            <a:round/>
            <a:headEnd/>
            <a:tailEnd/>
          </a:ln>
          <a:effectLst/>
        </p:spPr>
        <p:txBody>
          <a:bodyPr wrap="none" anchor="ctr"/>
          <a:lstStyle/>
          <a:p>
            <a:endParaRPr lang="en-US"/>
          </a:p>
        </p:txBody>
      </p:sp>
      <p:sp>
        <p:nvSpPr>
          <p:cNvPr id="32772" name="AutoShape 4"/>
          <p:cNvSpPr>
            <a:spLocks noChangeArrowheads="1"/>
          </p:cNvSpPr>
          <p:nvPr/>
        </p:nvSpPr>
        <p:spPr bwMode="auto">
          <a:xfrm>
            <a:off x="1098550" y="3128963"/>
            <a:ext cx="1711325" cy="1163637"/>
          </a:xfrm>
          <a:prstGeom prst="can">
            <a:avLst>
              <a:gd name="adj" fmla="val 25241"/>
            </a:avLst>
          </a:prstGeom>
          <a:solidFill>
            <a:schemeClr val="accent1"/>
          </a:solidFill>
          <a:ln w="9525">
            <a:solidFill>
              <a:schemeClr val="tx1"/>
            </a:solidFill>
            <a:round/>
            <a:headEnd/>
            <a:tailEnd/>
          </a:ln>
          <a:effectLst/>
        </p:spPr>
        <p:txBody>
          <a:bodyPr wrap="none" anchor="ctr"/>
          <a:lstStyle/>
          <a:p>
            <a:endParaRPr lang="en-US"/>
          </a:p>
        </p:txBody>
      </p:sp>
      <p:sp>
        <p:nvSpPr>
          <p:cNvPr id="32773" name="Text Box 5"/>
          <p:cNvSpPr txBox="1">
            <a:spLocks noChangeArrowheads="1"/>
          </p:cNvSpPr>
          <p:nvPr/>
        </p:nvSpPr>
        <p:spPr bwMode="auto">
          <a:xfrm>
            <a:off x="3508375" y="319088"/>
            <a:ext cx="2254250" cy="366712"/>
          </a:xfrm>
          <a:prstGeom prst="rect">
            <a:avLst/>
          </a:prstGeom>
          <a:noFill/>
          <a:ln w="9525">
            <a:noFill/>
            <a:miter lim="800000"/>
            <a:headEnd/>
            <a:tailEnd/>
          </a:ln>
          <a:effectLst/>
        </p:spPr>
        <p:txBody>
          <a:bodyPr wrap="none">
            <a:spAutoFit/>
          </a:bodyPr>
          <a:lstStyle/>
          <a:p>
            <a:r>
              <a:rPr lang="en-US"/>
              <a:t>Add 10 mg chemical</a:t>
            </a:r>
          </a:p>
        </p:txBody>
      </p:sp>
      <p:sp>
        <p:nvSpPr>
          <p:cNvPr id="32774" name="AutoShape 6" descr="60%"/>
          <p:cNvSpPr>
            <a:spLocks noChangeArrowheads="1"/>
          </p:cNvSpPr>
          <p:nvPr/>
        </p:nvSpPr>
        <p:spPr bwMode="auto">
          <a:xfrm>
            <a:off x="3773488" y="1927225"/>
            <a:ext cx="1709737" cy="2517775"/>
          </a:xfrm>
          <a:prstGeom prst="can">
            <a:avLst>
              <a:gd name="adj" fmla="val 22389"/>
            </a:avLst>
          </a:prstGeom>
          <a:pattFill prst="pct60">
            <a:fgClr>
              <a:schemeClr val="hlink"/>
            </a:fgClr>
            <a:bgClr>
              <a:schemeClr val="accent1"/>
            </a:bgClr>
          </a:pattFill>
          <a:ln w="9525">
            <a:solidFill>
              <a:schemeClr val="bg2"/>
            </a:solidFill>
            <a:round/>
            <a:headEnd/>
            <a:tailEnd/>
          </a:ln>
          <a:effectLst/>
        </p:spPr>
        <p:txBody>
          <a:bodyPr wrap="none" anchor="ctr"/>
          <a:lstStyle/>
          <a:p>
            <a:endParaRPr lang="en-US"/>
          </a:p>
        </p:txBody>
      </p:sp>
      <p:grpSp>
        <p:nvGrpSpPr>
          <p:cNvPr id="2" name="Group 7"/>
          <p:cNvGrpSpPr>
            <a:grpSpLocks/>
          </p:cNvGrpSpPr>
          <p:nvPr/>
        </p:nvGrpSpPr>
        <p:grpSpPr bwMode="auto">
          <a:xfrm>
            <a:off x="6567488" y="1114425"/>
            <a:ext cx="1758950" cy="3313113"/>
            <a:chOff x="4137" y="702"/>
            <a:chExt cx="1108" cy="2087"/>
          </a:xfrm>
        </p:grpSpPr>
        <p:sp>
          <p:nvSpPr>
            <p:cNvPr id="32776" name="AutoShape 8"/>
            <p:cNvSpPr>
              <a:spLocks noChangeArrowheads="1"/>
            </p:cNvSpPr>
            <p:nvPr/>
          </p:nvSpPr>
          <p:spPr bwMode="auto">
            <a:xfrm>
              <a:off x="4137" y="1203"/>
              <a:ext cx="1108" cy="1586"/>
            </a:xfrm>
            <a:prstGeom prst="can">
              <a:avLst>
                <a:gd name="adj" fmla="val 21763"/>
              </a:avLst>
            </a:prstGeom>
            <a:solidFill>
              <a:schemeClr val="tx1"/>
            </a:solidFill>
            <a:ln w="9525">
              <a:solidFill>
                <a:schemeClr val="bg2"/>
              </a:solidFill>
              <a:round/>
              <a:headEnd/>
              <a:tailEnd/>
            </a:ln>
            <a:effectLst/>
          </p:spPr>
          <p:txBody>
            <a:bodyPr wrap="none" anchor="ctr"/>
            <a:lstStyle/>
            <a:p>
              <a:endParaRPr lang="en-US"/>
            </a:p>
          </p:txBody>
        </p:sp>
        <p:sp>
          <p:nvSpPr>
            <p:cNvPr id="32777" name="AutoShape 9"/>
            <p:cNvSpPr>
              <a:spLocks noChangeArrowheads="1"/>
            </p:cNvSpPr>
            <p:nvPr/>
          </p:nvSpPr>
          <p:spPr bwMode="auto">
            <a:xfrm>
              <a:off x="4169" y="1480"/>
              <a:ext cx="1067" cy="1309"/>
            </a:xfrm>
            <a:prstGeom prst="can">
              <a:avLst>
                <a:gd name="adj" fmla="val 18652"/>
              </a:avLst>
            </a:prstGeom>
            <a:solidFill>
              <a:srgbClr val="00FFFF"/>
            </a:solidFill>
            <a:ln w="9525">
              <a:solidFill>
                <a:schemeClr val="tx1"/>
              </a:solidFill>
              <a:round/>
              <a:headEnd/>
              <a:tailEnd/>
            </a:ln>
            <a:effectLst/>
          </p:spPr>
          <p:txBody>
            <a:bodyPr wrap="none" anchor="ctr"/>
            <a:lstStyle/>
            <a:p>
              <a:endParaRPr lang="en-US"/>
            </a:p>
          </p:txBody>
        </p:sp>
        <p:sp>
          <p:nvSpPr>
            <p:cNvPr id="32778" name="AutoShape 10"/>
            <p:cNvSpPr>
              <a:spLocks noChangeArrowheads="1"/>
            </p:cNvSpPr>
            <p:nvPr/>
          </p:nvSpPr>
          <p:spPr bwMode="auto">
            <a:xfrm>
              <a:off x="4158" y="2035"/>
              <a:ext cx="1056" cy="733"/>
            </a:xfrm>
            <a:prstGeom prst="can">
              <a:avLst>
                <a:gd name="adj" fmla="val 25241"/>
              </a:avLst>
            </a:prstGeom>
            <a:solidFill>
              <a:schemeClr val="accent1"/>
            </a:solidFill>
            <a:ln w="9525">
              <a:solidFill>
                <a:schemeClr val="tx1"/>
              </a:solidFill>
              <a:round/>
              <a:headEnd/>
              <a:tailEnd/>
            </a:ln>
            <a:effectLst/>
          </p:spPr>
          <p:txBody>
            <a:bodyPr wrap="none" anchor="ctr"/>
            <a:lstStyle/>
            <a:p>
              <a:endParaRPr lang="en-US"/>
            </a:p>
          </p:txBody>
        </p:sp>
        <p:sp>
          <p:nvSpPr>
            <p:cNvPr id="32779" name="Text Box 11"/>
            <p:cNvSpPr txBox="1">
              <a:spLocks noChangeArrowheads="1"/>
            </p:cNvSpPr>
            <p:nvPr/>
          </p:nvSpPr>
          <p:spPr bwMode="auto">
            <a:xfrm>
              <a:off x="4312" y="702"/>
              <a:ext cx="676" cy="231"/>
            </a:xfrm>
            <a:prstGeom prst="rect">
              <a:avLst/>
            </a:prstGeom>
            <a:noFill/>
            <a:ln w="9525">
              <a:noFill/>
              <a:miter lim="800000"/>
              <a:headEnd/>
              <a:tailEnd/>
            </a:ln>
            <a:effectLst/>
          </p:spPr>
          <p:txBody>
            <a:bodyPr wrap="none">
              <a:spAutoFit/>
            </a:bodyPr>
            <a:lstStyle/>
            <a:p>
              <a:r>
                <a:rPr lang="en-US"/>
                <a:t>separate</a:t>
              </a:r>
            </a:p>
          </p:txBody>
        </p:sp>
        <p:sp>
          <p:nvSpPr>
            <p:cNvPr id="32780" name="Rectangle 12"/>
            <p:cNvSpPr>
              <a:spLocks noChangeArrowheads="1"/>
            </p:cNvSpPr>
            <p:nvPr/>
          </p:nvSpPr>
          <p:spPr bwMode="auto">
            <a:xfrm>
              <a:off x="4337" y="1743"/>
              <a:ext cx="796" cy="404"/>
            </a:xfrm>
            <a:prstGeom prst="rect">
              <a:avLst/>
            </a:prstGeom>
            <a:noFill/>
            <a:ln w="9525">
              <a:noFill/>
              <a:miter lim="800000"/>
              <a:headEnd/>
              <a:tailEnd/>
            </a:ln>
            <a:effectLst/>
          </p:spPr>
          <p:txBody>
            <a:bodyPr wrap="none">
              <a:spAutoFit/>
            </a:bodyPr>
            <a:lstStyle/>
            <a:p>
              <a:r>
                <a:rPr lang="en-US" b="1">
                  <a:solidFill>
                    <a:schemeClr val="accent1"/>
                  </a:solidFill>
                </a:rPr>
                <a:t>Chemical</a:t>
              </a:r>
            </a:p>
            <a:p>
              <a:r>
                <a:rPr lang="en-US" b="1">
                  <a:solidFill>
                    <a:schemeClr val="accent1"/>
                  </a:solidFill>
                </a:rPr>
                <a:t>In octanol</a:t>
              </a:r>
            </a:p>
          </p:txBody>
        </p:sp>
        <p:sp>
          <p:nvSpPr>
            <p:cNvPr id="32781" name="Rectangle 13"/>
            <p:cNvSpPr>
              <a:spLocks noChangeArrowheads="1"/>
            </p:cNvSpPr>
            <p:nvPr/>
          </p:nvSpPr>
          <p:spPr bwMode="auto">
            <a:xfrm>
              <a:off x="4369" y="2330"/>
              <a:ext cx="716" cy="404"/>
            </a:xfrm>
            <a:prstGeom prst="rect">
              <a:avLst/>
            </a:prstGeom>
            <a:noFill/>
            <a:ln w="9525">
              <a:noFill/>
              <a:miter lim="800000"/>
              <a:headEnd/>
              <a:tailEnd/>
            </a:ln>
            <a:effectLst/>
          </p:spPr>
          <p:txBody>
            <a:bodyPr wrap="none">
              <a:spAutoFit/>
            </a:bodyPr>
            <a:lstStyle/>
            <a:p>
              <a:r>
                <a:rPr lang="en-US"/>
                <a:t>Chemical</a:t>
              </a:r>
            </a:p>
            <a:p>
              <a:r>
                <a:rPr lang="en-US"/>
                <a:t>In water</a:t>
              </a:r>
            </a:p>
          </p:txBody>
        </p:sp>
      </p:grpSp>
      <p:sp>
        <p:nvSpPr>
          <p:cNvPr id="32782" name="Line 14"/>
          <p:cNvSpPr>
            <a:spLocks noChangeShapeType="1"/>
          </p:cNvSpPr>
          <p:nvPr/>
        </p:nvSpPr>
        <p:spPr bwMode="auto">
          <a:xfrm flipH="1">
            <a:off x="2217738" y="4216400"/>
            <a:ext cx="4556125" cy="795338"/>
          </a:xfrm>
          <a:prstGeom prst="line">
            <a:avLst/>
          </a:prstGeom>
          <a:noFill/>
          <a:ln w="9525">
            <a:solidFill>
              <a:schemeClr val="tx1"/>
            </a:solidFill>
            <a:round/>
            <a:headEnd/>
            <a:tailEnd type="triangle" w="med" len="med"/>
          </a:ln>
          <a:effectLst/>
        </p:spPr>
        <p:txBody>
          <a:bodyPr/>
          <a:lstStyle/>
          <a:p>
            <a:endParaRPr lang="en-US"/>
          </a:p>
        </p:txBody>
      </p:sp>
      <p:sp>
        <p:nvSpPr>
          <p:cNvPr id="32783" name="Text Box 15"/>
          <p:cNvSpPr txBox="1">
            <a:spLocks noChangeArrowheads="1"/>
          </p:cNvSpPr>
          <p:nvPr/>
        </p:nvSpPr>
        <p:spPr bwMode="auto">
          <a:xfrm>
            <a:off x="1246188" y="5083175"/>
            <a:ext cx="1009650" cy="641350"/>
          </a:xfrm>
          <a:prstGeom prst="rect">
            <a:avLst/>
          </a:prstGeom>
          <a:noFill/>
          <a:ln w="9525">
            <a:noFill/>
            <a:miter lim="800000"/>
            <a:headEnd/>
            <a:tailEnd/>
          </a:ln>
          <a:effectLst/>
        </p:spPr>
        <p:txBody>
          <a:bodyPr wrap="none">
            <a:spAutoFit/>
          </a:bodyPr>
          <a:lstStyle/>
          <a:p>
            <a:r>
              <a:rPr lang="en-US"/>
              <a:t>0.01 </a:t>
            </a:r>
            <a:r>
              <a:rPr lang="en-US" u="sng"/>
              <a:t>mg</a:t>
            </a:r>
          </a:p>
          <a:p>
            <a:r>
              <a:rPr lang="en-US"/>
              <a:t>         L</a:t>
            </a:r>
          </a:p>
        </p:txBody>
      </p:sp>
      <p:sp>
        <p:nvSpPr>
          <p:cNvPr id="32784" name="Line 16"/>
          <p:cNvSpPr>
            <a:spLocks noChangeShapeType="1"/>
          </p:cNvSpPr>
          <p:nvPr/>
        </p:nvSpPr>
        <p:spPr bwMode="auto">
          <a:xfrm>
            <a:off x="2286000" y="5384800"/>
            <a:ext cx="558800" cy="0"/>
          </a:xfrm>
          <a:prstGeom prst="line">
            <a:avLst/>
          </a:prstGeom>
          <a:noFill/>
          <a:ln w="9525">
            <a:solidFill>
              <a:schemeClr val="tx1"/>
            </a:solidFill>
            <a:round/>
            <a:headEnd/>
            <a:tailEnd type="triangle" w="med" len="med"/>
          </a:ln>
          <a:effectLst/>
        </p:spPr>
        <p:txBody>
          <a:bodyPr/>
          <a:lstStyle/>
          <a:p>
            <a:endParaRPr lang="en-US"/>
          </a:p>
        </p:txBody>
      </p:sp>
      <p:sp>
        <p:nvSpPr>
          <p:cNvPr id="32785" name="Text Box 17"/>
          <p:cNvSpPr txBox="1">
            <a:spLocks noChangeArrowheads="1"/>
          </p:cNvSpPr>
          <p:nvPr/>
        </p:nvSpPr>
        <p:spPr bwMode="auto">
          <a:xfrm>
            <a:off x="2940050" y="5081588"/>
            <a:ext cx="1009650" cy="641350"/>
          </a:xfrm>
          <a:prstGeom prst="rect">
            <a:avLst/>
          </a:prstGeom>
          <a:noFill/>
          <a:ln w="9525">
            <a:noFill/>
            <a:miter lim="800000"/>
            <a:headEnd/>
            <a:tailEnd/>
          </a:ln>
          <a:effectLst/>
        </p:spPr>
        <p:txBody>
          <a:bodyPr wrap="none">
            <a:spAutoFit/>
          </a:bodyPr>
          <a:lstStyle/>
          <a:p>
            <a:r>
              <a:rPr lang="en-US"/>
              <a:t>9.99 </a:t>
            </a:r>
            <a:r>
              <a:rPr lang="en-US" u="sng"/>
              <a:t>mg</a:t>
            </a:r>
          </a:p>
          <a:p>
            <a:r>
              <a:rPr lang="en-US"/>
              <a:t>          L</a:t>
            </a:r>
          </a:p>
        </p:txBody>
      </p:sp>
      <p:sp>
        <p:nvSpPr>
          <p:cNvPr id="32786" name="Text Box 18"/>
          <p:cNvSpPr txBox="1">
            <a:spLocks noChangeArrowheads="1"/>
          </p:cNvSpPr>
          <p:nvPr/>
        </p:nvSpPr>
        <p:spPr bwMode="auto">
          <a:xfrm>
            <a:off x="855663" y="5759450"/>
            <a:ext cx="1479550" cy="366713"/>
          </a:xfrm>
          <a:prstGeom prst="rect">
            <a:avLst/>
          </a:prstGeom>
          <a:noFill/>
          <a:ln w="9525">
            <a:noFill/>
            <a:miter lim="800000"/>
            <a:headEnd/>
            <a:tailEnd/>
          </a:ln>
          <a:effectLst/>
        </p:spPr>
        <p:txBody>
          <a:bodyPr wrap="none">
            <a:spAutoFit/>
          </a:bodyPr>
          <a:lstStyle/>
          <a:p>
            <a:r>
              <a:rPr lang="en-US">
                <a:solidFill>
                  <a:srgbClr val="FFFF00"/>
                </a:solidFill>
              </a:rPr>
              <a:t>Water phase</a:t>
            </a:r>
          </a:p>
        </p:txBody>
      </p:sp>
      <p:sp>
        <p:nvSpPr>
          <p:cNvPr id="32787" name="Text Box 19"/>
          <p:cNvSpPr txBox="1">
            <a:spLocks noChangeArrowheads="1"/>
          </p:cNvSpPr>
          <p:nvPr/>
        </p:nvSpPr>
        <p:spPr bwMode="auto">
          <a:xfrm>
            <a:off x="2819400" y="5757863"/>
            <a:ext cx="1606550" cy="366712"/>
          </a:xfrm>
          <a:prstGeom prst="rect">
            <a:avLst/>
          </a:prstGeom>
          <a:noFill/>
          <a:ln w="9525">
            <a:noFill/>
            <a:miter lim="800000"/>
            <a:headEnd/>
            <a:tailEnd/>
          </a:ln>
          <a:effectLst/>
        </p:spPr>
        <p:txBody>
          <a:bodyPr wrap="none">
            <a:spAutoFit/>
          </a:bodyPr>
          <a:lstStyle/>
          <a:p>
            <a:r>
              <a:rPr lang="en-US">
                <a:solidFill>
                  <a:srgbClr val="FFFF00"/>
                </a:solidFill>
              </a:rPr>
              <a:t>octanol phase</a:t>
            </a:r>
          </a:p>
        </p:txBody>
      </p:sp>
      <p:sp>
        <p:nvSpPr>
          <p:cNvPr id="32788" name="Line 20"/>
          <p:cNvSpPr>
            <a:spLocks noChangeShapeType="1"/>
          </p:cNvSpPr>
          <p:nvPr/>
        </p:nvSpPr>
        <p:spPr bwMode="auto">
          <a:xfrm>
            <a:off x="4132263" y="5402263"/>
            <a:ext cx="828675" cy="0"/>
          </a:xfrm>
          <a:prstGeom prst="line">
            <a:avLst/>
          </a:prstGeom>
          <a:noFill/>
          <a:ln w="9525">
            <a:solidFill>
              <a:schemeClr val="tx1"/>
            </a:solidFill>
            <a:round/>
            <a:headEnd/>
            <a:tailEnd type="triangle" w="med" len="med"/>
          </a:ln>
          <a:effectLst/>
        </p:spPr>
        <p:txBody>
          <a:bodyPr/>
          <a:lstStyle/>
          <a:p>
            <a:endParaRPr lang="en-US"/>
          </a:p>
        </p:txBody>
      </p:sp>
      <p:sp>
        <p:nvSpPr>
          <p:cNvPr id="32789" name="Text Box 21"/>
          <p:cNvSpPr txBox="1">
            <a:spLocks noChangeArrowheads="1"/>
          </p:cNvSpPr>
          <p:nvPr/>
        </p:nvSpPr>
        <p:spPr bwMode="auto">
          <a:xfrm>
            <a:off x="5067300" y="5213350"/>
            <a:ext cx="1292225" cy="457200"/>
          </a:xfrm>
          <a:prstGeom prst="rect">
            <a:avLst/>
          </a:prstGeom>
          <a:noFill/>
          <a:ln w="9525">
            <a:noFill/>
            <a:miter lim="800000"/>
            <a:headEnd/>
            <a:tailEnd/>
          </a:ln>
          <a:effectLst/>
        </p:spPr>
        <p:txBody>
          <a:bodyPr wrap="none">
            <a:spAutoFit/>
          </a:bodyPr>
          <a:lstStyle/>
          <a:p>
            <a:r>
              <a:rPr lang="en-US" sz="2400"/>
              <a:t>Kow  =  </a:t>
            </a:r>
          </a:p>
        </p:txBody>
      </p:sp>
      <p:sp>
        <p:nvSpPr>
          <p:cNvPr id="32790" name="Text Box 22"/>
          <p:cNvSpPr txBox="1">
            <a:spLocks noChangeArrowheads="1"/>
          </p:cNvSpPr>
          <p:nvPr/>
        </p:nvSpPr>
        <p:spPr bwMode="auto">
          <a:xfrm>
            <a:off x="6292850" y="4962525"/>
            <a:ext cx="1009650" cy="641350"/>
          </a:xfrm>
          <a:prstGeom prst="rect">
            <a:avLst/>
          </a:prstGeom>
          <a:noFill/>
          <a:ln w="9525">
            <a:noFill/>
            <a:miter lim="800000"/>
            <a:headEnd/>
            <a:tailEnd/>
          </a:ln>
          <a:effectLst/>
        </p:spPr>
        <p:txBody>
          <a:bodyPr wrap="none">
            <a:spAutoFit/>
          </a:bodyPr>
          <a:lstStyle/>
          <a:p>
            <a:r>
              <a:rPr lang="en-US"/>
              <a:t>9.99 </a:t>
            </a:r>
            <a:r>
              <a:rPr lang="en-US" u="sng"/>
              <a:t>mg</a:t>
            </a:r>
          </a:p>
          <a:p>
            <a:r>
              <a:rPr lang="en-US"/>
              <a:t>        L</a:t>
            </a:r>
          </a:p>
        </p:txBody>
      </p:sp>
      <p:sp>
        <p:nvSpPr>
          <p:cNvPr id="32791" name="Text Box 23"/>
          <p:cNvSpPr txBox="1">
            <a:spLocks noChangeArrowheads="1"/>
          </p:cNvSpPr>
          <p:nvPr/>
        </p:nvSpPr>
        <p:spPr bwMode="auto">
          <a:xfrm>
            <a:off x="6308725" y="5624513"/>
            <a:ext cx="1009650" cy="641350"/>
          </a:xfrm>
          <a:prstGeom prst="rect">
            <a:avLst/>
          </a:prstGeom>
          <a:noFill/>
          <a:ln w="9525">
            <a:noFill/>
            <a:miter lim="800000"/>
            <a:headEnd/>
            <a:tailEnd/>
          </a:ln>
          <a:effectLst/>
        </p:spPr>
        <p:txBody>
          <a:bodyPr wrap="none">
            <a:spAutoFit/>
          </a:bodyPr>
          <a:lstStyle/>
          <a:p>
            <a:r>
              <a:rPr lang="en-US"/>
              <a:t>0.01 </a:t>
            </a:r>
            <a:r>
              <a:rPr lang="en-US" u="sng"/>
              <a:t>mg</a:t>
            </a:r>
          </a:p>
          <a:p>
            <a:r>
              <a:rPr lang="en-US"/>
              <a:t>        L</a:t>
            </a:r>
          </a:p>
        </p:txBody>
      </p:sp>
      <p:sp>
        <p:nvSpPr>
          <p:cNvPr id="32792" name="Line 24"/>
          <p:cNvSpPr>
            <a:spLocks noChangeShapeType="1"/>
          </p:cNvSpPr>
          <p:nvPr/>
        </p:nvSpPr>
        <p:spPr bwMode="auto">
          <a:xfrm>
            <a:off x="6350000" y="5605463"/>
            <a:ext cx="947738" cy="0"/>
          </a:xfrm>
          <a:prstGeom prst="line">
            <a:avLst/>
          </a:prstGeom>
          <a:noFill/>
          <a:ln w="9525">
            <a:solidFill>
              <a:schemeClr val="tx1"/>
            </a:solidFill>
            <a:round/>
            <a:headEnd/>
            <a:tailEnd/>
          </a:ln>
          <a:effectLst/>
        </p:spPr>
        <p:txBody>
          <a:bodyPr/>
          <a:lstStyle/>
          <a:p>
            <a:endParaRPr lang="en-US"/>
          </a:p>
        </p:txBody>
      </p:sp>
      <p:sp>
        <p:nvSpPr>
          <p:cNvPr id="32793" name="Text Box 25"/>
          <p:cNvSpPr txBox="1">
            <a:spLocks noChangeArrowheads="1"/>
          </p:cNvSpPr>
          <p:nvPr/>
        </p:nvSpPr>
        <p:spPr bwMode="auto">
          <a:xfrm>
            <a:off x="7459663" y="5421313"/>
            <a:ext cx="889000" cy="366712"/>
          </a:xfrm>
          <a:prstGeom prst="rect">
            <a:avLst/>
          </a:prstGeom>
          <a:noFill/>
          <a:ln w="9525">
            <a:noFill/>
            <a:miter lim="800000"/>
            <a:headEnd/>
            <a:tailEnd/>
          </a:ln>
          <a:effectLst/>
        </p:spPr>
        <p:txBody>
          <a:bodyPr wrap="none">
            <a:spAutoFit/>
          </a:bodyPr>
          <a:lstStyle/>
          <a:p>
            <a:r>
              <a:rPr lang="en-US"/>
              <a:t>=   999</a:t>
            </a:r>
          </a:p>
        </p:txBody>
      </p:sp>
      <p:grpSp>
        <p:nvGrpSpPr>
          <p:cNvPr id="3" name="Group 26"/>
          <p:cNvGrpSpPr>
            <a:grpSpLocks/>
          </p:cNvGrpSpPr>
          <p:nvPr/>
        </p:nvGrpSpPr>
        <p:grpSpPr bwMode="auto">
          <a:xfrm>
            <a:off x="3876675" y="830263"/>
            <a:ext cx="1455738" cy="635000"/>
            <a:chOff x="1152" y="1920"/>
            <a:chExt cx="1242" cy="576"/>
          </a:xfrm>
        </p:grpSpPr>
        <p:sp>
          <p:nvSpPr>
            <p:cNvPr id="32795" name="AutoShape 27"/>
            <p:cNvSpPr>
              <a:spLocks noChangeArrowheads="1"/>
            </p:cNvSpPr>
            <p:nvPr/>
          </p:nvSpPr>
          <p:spPr bwMode="auto">
            <a:xfrm rot="1821529">
              <a:off x="1152" y="1920"/>
              <a:ext cx="666" cy="576"/>
            </a:xfrm>
            <a:prstGeom prst="hexagon">
              <a:avLst>
                <a:gd name="adj" fmla="val 28906"/>
                <a:gd name="vf" fmla="val 115470"/>
              </a:avLst>
            </a:prstGeom>
            <a:gradFill rotWithShape="0">
              <a:gsLst>
                <a:gs pos="0">
                  <a:srgbClr val="000082"/>
                </a:gs>
                <a:gs pos="30000">
                  <a:srgbClr val="66008F"/>
                </a:gs>
                <a:gs pos="64999">
                  <a:srgbClr val="BA0066"/>
                </a:gs>
                <a:gs pos="89999">
                  <a:srgbClr val="FF0000"/>
                </a:gs>
                <a:gs pos="100000">
                  <a:srgbClr val="FF8200"/>
                </a:gs>
              </a:gsLst>
              <a:lin ang="5400000" scaled="1"/>
            </a:gradFill>
            <a:ln w="9525">
              <a:solidFill>
                <a:schemeClr val="tx1"/>
              </a:solidFill>
              <a:miter lim="800000"/>
              <a:headEnd/>
              <a:tailEnd/>
            </a:ln>
            <a:effectLst/>
          </p:spPr>
          <p:txBody>
            <a:bodyPr wrap="none" anchor="ctr"/>
            <a:lstStyle/>
            <a:p>
              <a:endParaRPr lang="en-US"/>
            </a:p>
          </p:txBody>
        </p:sp>
        <p:sp>
          <p:nvSpPr>
            <p:cNvPr id="32796" name="AutoShape 28"/>
            <p:cNvSpPr>
              <a:spLocks noChangeArrowheads="1"/>
            </p:cNvSpPr>
            <p:nvPr/>
          </p:nvSpPr>
          <p:spPr bwMode="auto">
            <a:xfrm rot="1821529">
              <a:off x="1728" y="1920"/>
              <a:ext cx="666" cy="576"/>
            </a:xfrm>
            <a:prstGeom prst="hexagon">
              <a:avLst>
                <a:gd name="adj" fmla="val 28906"/>
                <a:gd name="vf" fmla="val 115470"/>
              </a:avLst>
            </a:prstGeom>
            <a:gradFill rotWithShape="0">
              <a:gsLst>
                <a:gs pos="0">
                  <a:srgbClr val="000082"/>
                </a:gs>
                <a:gs pos="30000">
                  <a:srgbClr val="66008F"/>
                </a:gs>
                <a:gs pos="64999">
                  <a:srgbClr val="BA0066"/>
                </a:gs>
                <a:gs pos="89999">
                  <a:srgbClr val="FF0000"/>
                </a:gs>
                <a:gs pos="100000">
                  <a:srgbClr val="FF8200"/>
                </a:gs>
              </a:gsLst>
              <a:lin ang="5400000" scaled="1"/>
            </a:gradFill>
            <a:ln w="9525">
              <a:solidFill>
                <a:schemeClr val="tx1"/>
              </a:solidFill>
              <a:miter lim="800000"/>
              <a:headEnd/>
              <a:tailEnd/>
            </a:ln>
            <a:effectLst/>
          </p:spPr>
          <p:txBody>
            <a:bodyPr wrap="none" anchor="ctr"/>
            <a:lstStyle/>
            <a:p>
              <a:endParaRPr lang="en-US"/>
            </a:p>
          </p:txBody>
        </p:sp>
      </p:grpSp>
      <p:sp>
        <p:nvSpPr>
          <p:cNvPr id="32797" name="Text Box 29"/>
          <p:cNvSpPr txBox="1">
            <a:spLocks noChangeArrowheads="1"/>
          </p:cNvSpPr>
          <p:nvPr/>
        </p:nvSpPr>
        <p:spPr bwMode="auto">
          <a:xfrm>
            <a:off x="1244600" y="933450"/>
            <a:ext cx="1352550" cy="641350"/>
          </a:xfrm>
          <a:prstGeom prst="rect">
            <a:avLst/>
          </a:prstGeom>
          <a:noFill/>
          <a:ln w="9525">
            <a:noFill/>
            <a:miter lim="800000"/>
            <a:headEnd/>
            <a:tailEnd/>
          </a:ln>
          <a:effectLst/>
        </p:spPr>
        <p:txBody>
          <a:bodyPr wrap="none">
            <a:spAutoFit/>
          </a:bodyPr>
          <a:lstStyle/>
          <a:p>
            <a:r>
              <a:rPr lang="en-US"/>
              <a:t>1 L Octanol</a:t>
            </a:r>
          </a:p>
          <a:p>
            <a:r>
              <a:rPr lang="en-US"/>
              <a:t>1L  Waterl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fade">
                                      <p:cBhvr>
                                        <p:cTn id="7" dur="2000"/>
                                        <p:tgtEl>
                                          <p:spTgt spid="327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774"/>
                                        </p:tgtEl>
                                        <p:attrNameLst>
                                          <p:attrName>style.visibility</p:attrName>
                                        </p:attrNameLst>
                                      </p:cBhvr>
                                      <p:to>
                                        <p:strVal val="visible"/>
                                      </p:to>
                                    </p:set>
                                    <p:animEffect transition="in" filter="fade">
                                      <p:cBhvr>
                                        <p:cTn id="10" dur="2000"/>
                                        <p:tgtEl>
                                          <p:spTgt spid="3277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repeatCount="4000" accel="50000" decel="50000" fill="hold" grpId="1" nodeType="clickEffect">
                                  <p:stCondLst>
                                    <p:cond delay="0"/>
                                  </p:stCondLst>
                                  <p:childTnLst>
                                    <p:animMotion origin="layout" path="M -3.61111E-6 0 L -0.00173 0.06435 " pathEditMode="relative" rAng="0" ptsTypes="AA">
                                      <p:cBhvr>
                                        <p:cTn id="17" dur="500" fill="hold"/>
                                        <p:tgtEl>
                                          <p:spTgt spid="32774"/>
                                        </p:tgtEl>
                                        <p:attrNameLst>
                                          <p:attrName>ppt_x</p:attrName>
                                          <p:attrName>ppt_y</p:attrName>
                                        </p:attrNameLst>
                                      </p:cBhvr>
                                      <p:rCtr x="-1" y="32"/>
                                    </p:animMotion>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2786"/>
                                        </p:tgtEl>
                                        <p:attrNameLst>
                                          <p:attrName>style.visibility</p:attrName>
                                        </p:attrNameLst>
                                      </p:cBhvr>
                                      <p:to>
                                        <p:strVal val="visible"/>
                                      </p:to>
                                    </p:set>
                                    <p:animEffect transition="in" filter="wipe(right)">
                                      <p:cBhvr>
                                        <p:cTn id="27" dur="500"/>
                                        <p:tgtEl>
                                          <p:spTgt spid="32786"/>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32783"/>
                                        </p:tgtEl>
                                        <p:attrNameLst>
                                          <p:attrName>style.visibility</p:attrName>
                                        </p:attrNameLst>
                                      </p:cBhvr>
                                      <p:to>
                                        <p:strVal val="visible"/>
                                      </p:to>
                                    </p:set>
                                    <p:animEffect transition="in" filter="wipe(right)">
                                      <p:cBhvr>
                                        <p:cTn id="30" dur="500"/>
                                        <p:tgtEl>
                                          <p:spTgt spid="32783"/>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2782"/>
                                        </p:tgtEl>
                                        <p:attrNameLst>
                                          <p:attrName>style.visibility</p:attrName>
                                        </p:attrNameLst>
                                      </p:cBhvr>
                                      <p:to>
                                        <p:strVal val="visible"/>
                                      </p:to>
                                    </p:set>
                                    <p:animEffect transition="in" filter="wipe(right)">
                                      <p:cBhvr>
                                        <p:cTn id="33" dur="500"/>
                                        <p:tgtEl>
                                          <p:spTgt spid="3278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2784"/>
                                        </p:tgtEl>
                                        <p:attrNameLst>
                                          <p:attrName>style.visibility</p:attrName>
                                        </p:attrNameLst>
                                      </p:cBhvr>
                                      <p:to>
                                        <p:strVal val="visible"/>
                                      </p:to>
                                    </p:set>
                                    <p:animEffect transition="in" filter="wipe(left)">
                                      <p:cBhvr>
                                        <p:cTn id="38" dur="1000"/>
                                        <p:tgtEl>
                                          <p:spTgt spid="3278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2785"/>
                                        </p:tgtEl>
                                        <p:attrNameLst>
                                          <p:attrName>style.visibility</p:attrName>
                                        </p:attrNameLst>
                                      </p:cBhvr>
                                      <p:to>
                                        <p:strVal val="visible"/>
                                      </p:to>
                                    </p:set>
                                    <p:animEffect transition="in" filter="wipe(left)">
                                      <p:cBhvr>
                                        <p:cTn id="41" dur="1000"/>
                                        <p:tgtEl>
                                          <p:spTgt spid="32785"/>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2787"/>
                                        </p:tgtEl>
                                        <p:attrNameLst>
                                          <p:attrName>style.visibility</p:attrName>
                                        </p:attrNameLst>
                                      </p:cBhvr>
                                      <p:to>
                                        <p:strVal val="visible"/>
                                      </p:to>
                                    </p:set>
                                    <p:animEffect transition="in" filter="wipe(left)">
                                      <p:cBhvr>
                                        <p:cTn id="44" dur="1000"/>
                                        <p:tgtEl>
                                          <p:spTgt spid="3278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2788"/>
                                        </p:tgtEl>
                                        <p:attrNameLst>
                                          <p:attrName>style.visibility</p:attrName>
                                        </p:attrNameLst>
                                      </p:cBhvr>
                                      <p:to>
                                        <p:strVal val="visible"/>
                                      </p:to>
                                    </p:set>
                                    <p:animEffect transition="in" filter="wipe(left)">
                                      <p:cBhvr>
                                        <p:cTn id="49" dur="1000"/>
                                        <p:tgtEl>
                                          <p:spTgt spid="3278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2789"/>
                                        </p:tgtEl>
                                        <p:attrNameLst>
                                          <p:attrName>style.visibility</p:attrName>
                                        </p:attrNameLst>
                                      </p:cBhvr>
                                      <p:to>
                                        <p:strVal val="visible"/>
                                      </p:to>
                                    </p:set>
                                    <p:animEffect transition="in" filter="wipe(left)">
                                      <p:cBhvr>
                                        <p:cTn id="52" dur="1000"/>
                                        <p:tgtEl>
                                          <p:spTgt spid="3278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2790"/>
                                        </p:tgtEl>
                                        <p:attrNameLst>
                                          <p:attrName>style.visibility</p:attrName>
                                        </p:attrNameLst>
                                      </p:cBhvr>
                                      <p:to>
                                        <p:strVal val="visible"/>
                                      </p:to>
                                    </p:set>
                                    <p:animEffect transition="in" filter="wipe(left)">
                                      <p:cBhvr>
                                        <p:cTn id="55" dur="1000"/>
                                        <p:tgtEl>
                                          <p:spTgt spid="3279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2792"/>
                                        </p:tgtEl>
                                        <p:attrNameLst>
                                          <p:attrName>style.visibility</p:attrName>
                                        </p:attrNameLst>
                                      </p:cBhvr>
                                      <p:to>
                                        <p:strVal val="visible"/>
                                      </p:to>
                                    </p:set>
                                    <p:animEffect transition="in" filter="wipe(left)">
                                      <p:cBhvr>
                                        <p:cTn id="58" dur="1000"/>
                                        <p:tgtEl>
                                          <p:spTgt spid="3279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2791"/>
                                        </p:tgtEl>
                                        <p:attrNameLst>
                                          <p:attrName>style.visibility</p:attrName>
                                        </p:attrNameLst>
                                      </p:cBhvr>
                                      <p:to>
                                        <p:strVal val="visible"/>
                                      </p:to>
                                    </p:set>
                                    <p:animEffect transition="in" filter="wipe(left)">
                                      <p:cBhvr>
                                        <p:cTn id="61" dur="1000"/>
                                        <p:tgtEl>
                                          <p:spTgt spid="3279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2793"/>
                                        </p:tgtEl>
                                        <p:attrNameLst>
                                          <p:attrName>style.visibility</p:attrName>
                                        </p:attrNameLst>
                                      </p:cBhvr>
                                      <p:to>
                                        <p:strVal val="visible"/>
                                      </p:to>
                                    </p:set>
                                    <p:animEffect transition="in" filter="wipe(left)">
                                      <p:cBhvr>
                                        <p:cTn id="64" dur="1000"/>
                                        <p:tgtEl>
                                          <p:spTgt spid="32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4" grpId="0" animBg="1"/>
      <p:bldP spid="32774" grpId="1" animBg="1"/>
      <p:bldP spid="32782" grpId="0" animBg="1"/>
      <p:bldP spid="32783" grpId="0"/>
      <p:bldP spid="32784" grpId="0" animBg="1"/>
      <p:bldP spid="32785" grpId="0"/>
      <p:bldP spid="32786" grpId="0"/>
      <p:bldP spid="32787" grpId="0"/>
      <p:bldP spid="32788" grpId="0" animBg="1"/>
      <p:bldP spid="32789" grpId="0"/>
      <p:bldP spid="32790" grpId="0"/>
      <p:bldP spid="32791" grpId="0"/>
      <p:bldP spid="32792" grpId="0" animBg="1"/>
      <p:bldP spid="3279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709613"/>
            <a:ext cx="7348538" cy="4111625"/>
          </a:xfrm>
          <a:prstGeom prst="rect">
            <a:avLst/>
          </a:prstGeom>
          <a:noFill/>
          <a:ln w="9525">
            <a:noFill/>
            <a:miter lim="800000"/>
            <a:headEnd/>
            <a:tailEnd/>
          </a:ln>
          <a:effectLst/>
        </p:spPr>
        <p:txBody>
          <a:bodyPr>
            <a:spAutoFit/>
          </a:bodyPr>
          <a:lstStyle/>
          <a:p>
            <a:r>
              <a:rPr lang="en-US" b="1">
                <a:solidFill>
                  <a:srgbClr val="FFFF00"/>
                </a:solidFill>
              </a:rPr>
              <a:t> </a:t>
            </a:r>
            <a:r>
              <a:rPr lang="en-US" sz="2800" b="1"/>
              <a:t>K</a:t>
            </a:r>
            <a:r>
              <a:rPr lang="en-US" sz="2800" b="1" baseline="-25000"/>
              <a:t>ow</a:t>
            </a:r>
            <a:r>
              <a:rPr lang="en-US" sz="2800" b="1"/>
              <a:t> of some Organochlorine Compounds</a:t>
            </a:r>
          </a:p>
          <a:p>
            <a:endParaRPr lang="en-US" sz="1600" b="1"/>
          </a:p>
          <a:p>
            <a:endParaRPr lang="en-US" sz="2800" b="1"/>
          </a:p>
          <a:p>
            <a:r>
              <a:rPr lang="en-US"/>
              <a:t>		 </a:t>
            </a:r>
            <a:r>
              <a:rPr lang="en-US" sz="2400">
                <a:solidFill>
                  <a:srgbClr val="FFFF00"/>
                </a:solidFill>
              </a:rPr>
              <a:t>DDT        	8,000,000</a:t>
            </a:r>
            <a:endParaRPr lang="en-US" sz="2400"/>
          </a:p>
          <a:p>
            <a:endParaRPr lang="en-US" sz="2400"/>
          </a:p>
          <a:p>
            <a:r>
              <a:rPr lang="en-US" sz="2400"/>
              <a:t>		</a:t>
            </a:r>
            <a:r>
              <a:rPr lang="en-US" sz="2400">
                <a:solidFill>
                  <a:srgbClr val="FFFF00"/>
                </a:solidFill>
              </a:rPr>
              <a:t>PCBs</a:t>
            </a:r>
            <a:r>
              <a:rPr lang="en-US" sz="2400"/>
              <a:t>   	</a:t>
            </a:r>
            <a:r>
              <a:rPr lang="en-US" sz="2400">
                <a:solidFill>
                  <a:srgbClr val="FFFF00"/>
                </a:solidFill>
              </a:rPr>
              <a:t>2,000,000 +</a:t>
            </a:r>
          </a:p>
          <a:p>
            <a:endParaRPr lang="en-US" sz="2400">
              <a:solidFill>
                <a:srgbClr val="FFFF00"/>
              </a:solidFill>
            </a:endParaRPr>
          </a:p>
          <a:p>
            <a:r>
              <a:rPr lang="en-US" sz="2400">
                <a:solidFill>
                  <a:srgbClr val="FFFF00"/>
                </a:solidFill>
              </a:rPr>
              <a:t>		Dieldrin	1,600,000 </a:t>
            </a:r>
          </a:p>
          <a:p>
            <a:endParaRPr lang="en-US" sz="2400">
              <a:solidFill>
                <a:srgbClr val="FFFF00"/>
              </a:solidFill>
            </a:endParaRPr>
          </a:p>
          <a:p>
            <a:r>
              <a:rPr lang="en-US" sz="2400">
                <a:solidFill>
                  <a:srgbClr val="FFFF00"/>
                </a:solidFill>
              </a:rPr>
              <a:t>		Mirex		3,000,000   </a:t>
            </a:r>
          </a:p>
          <a:p>
            <a:r>
              <a:rPr lang="en-US" sz="2400">
                <a:solidFill>
                  <a:srgbClr val="FFFF00"/>
                </a:solidFill>
              </a:rPr>
              <a:t>		</a:t>
            </a:r>
            <a:endParaRPr lang="en-US"/>
          </a:p>
        </p:txBody>
      </p:sp>
      <p:sp>
        <p:nvSpPr>
          <p:cNvPr id="33795" name="Text Box 3"/>
          <p:cNvSpPr txBox="1">
            <a:spLocks noChangeArrowheads="1"/>
          </p:cNvSpPr>
          <p:nvPr/>
        </p:nvSpPr>
        <p:spPr bwMode="auto">
          <a:xfrm>
            <a:off x="763588" y="5200650"/>
            <a:ext cx="6996112" cy="1373188"/>
          </a:xfrm>
          <a:prstGeom prst="rect">
            <a:avLst/>
          </a:prstGeom>
          <a:noFill/>
          <a:ln w="9525">
            <a:noFill/>
            <a:miter lim="800000"/>
            <a:headEnd/>
            <a:tailEnd/>
          </a:ln>
          <a:effectLst/>
        </p:spPr>
        <p:txBody>
          <a:bodyPr wrap="none">
            <a:spAutoFit/>
          </a:bodyPr>
          <a:lstStyle/>
          <a:p>
            <a:r>
              <a:rPr lang="en-US" sz="2800">
                <a:solidFill>
                  <a:srgbClr val="99FF33"/>
                </a:solidFill>
              </a:rPr>
              <a:t>A high K</a:t>
            </a:r>
            <a:r>
              <a:rPr lang="en-US" sz="2800" baseline="-25000">
                <a:solidFill>
                  <a:srgbClr val="99FF33"/>
                </a:solidFill>
              </a:rPr>
              <a:t>ow</a:t>
            </a:r>
            <a:r>
              <a:rPr lang="en-US" sz="2800">
                <a:solidFill>
                  <a:srgbClr val="99FF33"/>
                </a:solidFill>
              </a:rPr>
              <a:t> indicates strong interaction with</a:t>
            </a:r>
          </a:p>
          <a:p>
            <a:r>
              <a:rPr lang="en-US" sz="2800">
                <a:solidFill>
                  <a:srgbClr val="99FF33"/>
                </a:solidFill>
              </a:rPr>
              <a:t>organic solvents and, therefore, sediments </a:t>
            </a:r>
          </a:p>
          <a:p>
            <a:r>
              <a:rPr lang="en-US" sz="2800">
                <a:solidFill>
                  <a:srgbClr val="99FF33"/>
                </a:solidFill>
              </a:rPr>
              <a:t>and lipid tissues</a:t>
            </a:r>
          </a:p>
        </p:txBody>
      </p:sp>
      <p:sp>
        <p:nvSpPr>
          <p:cNvPr id="33796" name="Text Box 4"/>
          <p:cNvSpPr txBox="1">
            <a:spLocks noChangeArrowheads="1"/>
          </p:cNvSpPr>
          <p:nvPr/>
        </p:nvSpPr>
        <p:spPr bwMode="auto">
          <a:xfrm>
            <a:off x="6103938" y="1493838"/>
            <a:ext cx="2538412" cy="701675"/>
          </a:xfrm>
          <a:prstGeom prst="rect">
            <a:avLst/>
          </a:prstGeom>
          <a:noFill/>
          <a:ln w="9525">
            <a:noFill/>
            <a:miter lim="800000"/>
            <a:headEnd/>
            <a:tailEnd/>
          </a:ln>
          <a:effectLst/>
        </p:spPr>
        <p:txBody>
          <a:bodyPr wrap="none">
            <a:spAutoFit/>
          </a:bodyPr>
          <a:lstStyle/>
          <a:p>
            <a:r>
              <a:rPr lang="en-US" sz="2000" b="1" u="sng">
                <a:solidFill>
                  <a:srgbClr val="99FF33"/>
                </a:solidFill>
              </a:rPr>
              <a:t>chemical in octanol</a:t>
            </a:r>
          </a:p>
          <a:p>
            <a:r>
              <a:rPr lang="en-US" sz="2000" b="1">
                <a:solidFill>
                  <a:srgbClr val="99FF33"/>
                </a:solidFill>
              </a:rPr>
              <a:t>chemical in water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663575" y="533400"/>
            <a:ext cx="3362325" cy="579438"/>
          </a:xfrm>
          <a:prstGeom prst="rect">
            <a:avLst/>
          </a:prstGeom>
          <a:noFill/>
          <a:ln w="9525">
            <a:noFill/>
            <a:miter lim="800000"/>
            <a:headEnd/>
            <a:tailEnd/>
          </a:ln>
        </p:spPr>
        <p:txBody>
          <a:bodyPr wrap="none">
            <a:spAutoFit/>
          </a:bodyPr>
          <a:lstStyle/>
          <a:p>
            <a:r>
              <a:rPr lang="en-US" sz="3200" u="sng"/>
              <a:t>Forms of Mercury</a:t>
            </a:r>
          </a:p>
        </p:txBody>
      </p:sp>
      <p:sp>
        <p:nvSpPr>
          <p:cNvPr id="171011" name="Text Box 3"/>
          <p:cNvSpPr txBox="1">
            <a:spLocks noChangeArrowheads="1"/>
          </p:cNvSpPr>
          <p:nvPr/>
        </p:nvSpPr>
        <p:spPr bwMode="auto">
          <a:xfrm>
            <a:off x="838200" y="1447800"/>
            <a:ext cx="6958956" cy="954107"/>
          </a:xfrm>
          <a:prstGeom prst="rect">
            <a:avLst/>
          </a:prstGeom>
          <a:noFill/>
          <a:ln w="9525">
            <a:noFill/>
            <a:miter lim="800000"/>
            <a:headEnd/>
            <a:tailEnd/>
          </a:ln>
        </p:spPr>
        <p:txBody>
          <a:bodyPr wrap="none">
            <a:spAutoFit/>
          </a:bodyPr>
          <a:lstStyle/>
          <a:p>
            <a:pPr algn="ctr"/>
            <a:r>
              <a:rPr lang="en-US" sz="2800" dirty="0">
                <a:solidFill>
                  <a:srgbClr val="FFFF00"/>
                </a:solidFill>
              </a:rPr>
              <a:t>The dominant inorganic forms are </a:t>
            </a:r>
            <a:r>
              <a:rPr lang="en-US" sz="2800" dirty="0" err="1">
                <a:solidFill>
                  <a:srgbClr val="FFFF00"/>
                </a:solidFill>
              </a:rPr>
              <a:t>Hg</a:t>
            </a:r>
            <a:r>
              <a:rPr lang="en-US" sz="2800" baseline="30000" dirty="0" err="1">
                <a:solidFill>
                  <a:srgbClr val="FFFF00"/>
                </a:solidFill>
              </a:rPr>
              <a:t>o</a:t>
            </a:r>
            <a:r>
              <a:rPr lang="en-US" sz="2800" dirty="0">
                <a:solidFill>
                  <a:srgbClr val="FFFF00"/>
                </a:solidFill>
              </a:rPr>
              <a:t> </a:t>
            </a:r>
            <a:r>
              <a:rPr lang="en-US" sz="2800" dirty="0" smtClean="0">
                <a:solidFill>
                  <a:srgbClr val="FFFF00"/>
                </a:solidFill>
              </a:rPr>
              <a:t>and</a:t>
            </a:r>
          </a:p>
          <a:p>
            <a:pPr algn="ctr"/>
            <a:r>
              <a:rPr lang="en-US" sz="2800" dirty="0" smtClean="0">
                <a:solidFill>
                  <a:srgbClr val="FFFF00"/>
                </a:solidFill>
              </a:rPr>
              <a:t>Hg</a:t>
            </a:r>
            <a:r>
              <a:rPr lang="en-US" sz="2800" baseline="30000" dirty="0" smtClean="0">
                <a:solidFill>
                  <a:srgbClr val="FFFF00"/>
                </a:solidFill>
              </a:rPr>
              <a:t>2+ </a:t>
            </a:r>
            <a:r>
              <a:rPr lang="en-US" sz="2800" dirty="0" smtClean="0">
                <a:solidFill>
                  <a:srgbClr val="FFFF00"/>
                </a:solidFill>
              </a:rPr>
              <a:t>in </a:t>
            </a:r>
            <a:r>
              <a:rPr lang="en-US" sz="2800" dirty="0">
                <a:solidFill>
                  <a:srgbClr val="FFFF00"/>
                </a:solidFill>
              </a:rPr>
              <a:t>many aqueous environments.</a:t>
            </a:r>
          </a:p>
        </p:txBody>
      </p:sp>
      <p:sp>
        <p:nvSpPr>
          <p:cNvPr id="16389" name="Text Box 5"/>
          <p:cNvSpPr txBox="1">
            <a:spLocks noChangeArrowheads="1"/>
          </p:cNvSpPr>
          <p:nvPr/>
        </p:nvSpPr>
        <p:spPr bwMode="auto">
          <a:xfrm>
            <a:off x="665163" y="3744913"/>
            <a:ext cx="915987" cy="519112"/>
          </a:xfrm>
          <a:prstGeom prst="rect">
            <a:avLst/>
          </a:prstGeom>
          <a:noFill/>
          <a:ln w="9525">
            <a:noFill/>
            <a:miter lim="800000"/>
            <a:headEnd/>
            <a:tailEnd/>
          </a:ln>
        </p:spPr>
        <p:txBody>
          <a:bodyPr wrap="none">
            <a:spAutoFit/>
          </a:bodyPr>
          <a:lstStyle/>
          <a:p>
            <a:r>
              <a:rPr lang="en-US" sz="2800">
                <a:solidFill>
                  <a:srgbClr val="FFFF00"/>
                </a:solidFill>
              </a:rPr>
              <a:t>Hg</a:t>
            </a:r>
            <a:r>
              <a:rPr lang="en-US" sz="2800" baseline="30000">
                <a:solidFill>
                  <a:srgbClr val="FFFF00"/>
                </a:solidFill>
              </a:rPr>
              <a:t>2+</a:t>
            </a:r>
            <a:endParaRPr lang="en-US" sz="2800">
              <a:solidFill>
                <a:srgbClr val="FFFF00"/>
              </a:solidFill>
            </a:endParaRPr>
          </a:p>
        </p:txBody>
      </p:sp>
      <p:sp>
        <p:nvSpPr>
          <p:cNvPr id="16390" name="Text Box 6"/>
          <p:cNvSpPr txBox="1">
            <a:spLocks noChangeArrowheads="1"/>
          </p:cNvSpPr>
          <p:nvPr/>
        </p:nvSpPr>
        <p:spPr bwMode="auto">
          <a:xfrm>
            <a:off x="1485900" y="3752850"/>
            <a:ext cx="6918325" cy="1373188"/>
          </a:xfrm>
          <a:prstGeom prst="rect">
            <a:avLst/>
          </a:prstGeom>
          <a:noFill/>
          <a:ln w="9525">
            <a:noFill/>
            <a:miter lim="800000"/>
            <a:headEnd/>
            <a:tailEnd/>
          </a:ln>
        </p:spPr>
        <p:txBody>
          <a:bodyPr wrap="none">
            <a:spAutoFit/>
          </a:bodyPr>
          <a:lstStyle/>
          <a:p>
            <a:r>
              <a:rPr lang="en-US" sz="2800">
                <a:solidFill>
                  <a:srgbClr val="FFFF00"/>
                </a:solidFill>
              </a:rPr>
              <a:t>(inorganic) interacts with soil and sediment</a:t>
            </a:r>
          </a:p>
          <a:p>
            <a:r>
              <a:rPr lang="en-US" sz="2800">
                <a:solidFill>
                  <a:srgbClr val="FFFF00"/>
                </a:solidFill>
              </a:rPr>
              <a:t>particles (- charge) becoming part of lake </a:t>
            </a:r>
          </a:p>
          <a:p>
            <a:r>
              <a:rPr lang="en-US" sz="2800">
                <a:solidFill>
                  <a:srgbClr val="FFFF00"/>
                </a:solidFill>
              </a:rPr>
              <a:t>bottom sediments (limits availability)</a:t>
            </a:r>
          </a:p>
        </p:txBody>
      </p:sp>
      <p:sp>
        <p:nvSpPr>
          <p:cNvPr id="8" name="Rectangle 7"/>
          <p:cNvSpPr/>
          <p:nvPr/>
        </p:nvSpPr>
        <p:spPr>
          <a:xfrm>
            <a:off x="1828800" y="2514600"/>
            <a:ext cx="5160387" cy="461665"/>
          </a:xfrm>
          <a:prstGeom prst="rect">
            <a:avLst/>
          </a:prstGeom>
        </p:spPr>
        <p:txBody>
          <a:bodyPr wrap="none">
            <a:spAutoFit/>
          </a:bodyPr>
          <a:lstStyle/>
          <a:p>
            <a:r>
              <a:rPr lang="en-US" dirty="0" err="1" smtClean="0">
                <a:solidFill>
                  <a:srgbClr val="00FF00"/>
                </a:solidFill>
              </a:rPr>
              <a:t>Hg</a:t>
            </a:r>
            <a:r>
              <a:rPr lang="en-US" baseline="30000" dirty="0" err="1" smtClean="0">
                <a:solidFill>
                  <a:srgbClr val="00FF00"/>
                </a:solidFill>
              </a:rPr>
              <a:t>o</a:t>
            </a:r>
            <a:r>
              <a:rPr lang="en-US" dirty="0" smtClean="0">
                <a:solidFill>
                  <a:srgbClr val="00FF00"/>
                </a:solidFill>
              </a:rPr>
              <a:t> exists as both a liquid and a gas</a:t>
            </a:r>
            <a:endParaRPr lang="en-US" dirty="0">
              <a:solidFill>
                <a:srgbClr val="00FF00"/>
              </a:solidFill>
            </a:endParaRPr>
          </a:p>
        </p:txBody>
      </p:sp>
      <p:sp>
        <p:nvSpPr>
          <p:cNvPr id="9" name="Text Box 5"/>
          <p:cNvSpPr txBox="1">
            <a:spLocks noChangeArrowheads="1"/>
          </p:cNvSpPr>
          <p:nvPr/>
        </p:nvSpPr>
        <p:spPr bwMode="auto">
          <a:xfrm>
            <a:off x="1600200" y="2971800"/>
            <a:ext cx="5654112" cy="523220"/>
          </a:xfrm>
          <a:prstGeom prst="rect">
            <a:avLst/>
          </a:prstGeom>
          <a:noFill/>
          <a:ln w="9525">
            <a:noFill/>
            <a:miter lim="800000"/>
            <a:headEnd/>
            <a:tailEnd/>
          </a:ln>
        </p:spPr>
        <p:txBody>
          <a:bodyPr wrap="none">
            <a:spAutoFit/>
          </a:bodyPr>
          <a:lstStyle/>
          <a:p>
            <a:r>
              <a:rPr lang="en-US" sz="2800" dirty="0">
                <a:solidFill>
                  <a:srgbClr val="00FF00"/>
                </a:solidFill>
              </a:rPr>
              <a:t>Hg</a:t>
            </a:r>
            <a:r>
              <a:rPr lang="en-US" sz="2800" baseline="30000" dirty="0">
                <a:solidFill>
                  <a:srgbClr val="00FF00"/>
                </a:solidFill>
              </a:rPr>
              <a:t>2</a:t>
            </a:r>
            <a:r>
              <a:rPr lang="en-US" sz="2800" baseline="30000" dirty="0" smtClean="0">
                <a:solidFill>
                  <a:srgbClr val="00FF00"/>
                </a:solidFill>
              </a:rPr>
              <a:t>+</a:t>
            </a:r>
            <a:r>
              <a:rPr lang="en-US" sz="2800" dirty="0" smtClean="0">
                <a:solidFill>
                  <a:srgbClr val="00FF00"/>
                </a:solidFill>
              </a:rPr>
              <a:t> is the dissolved form in water</a:t>
            </a:r>
            <a:endParaRPr lang="en-US" sz="2800"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fade">
                                      <p:cBhvr>
                                        <p:cTn id="7" dur="2000"/>
                                        <p:tgtEl>
                                          <p:spTgt spid="163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90"/>
                                        </p:tgtEl>
                                        <p:attrNameLst>
                                          <p:attrName>style.visibility</p:attrName>
                                        </p:attrNameLst>
                                      </p:cBhvr>
                                      <p:to>
                                        <p:strVal val="visible"/>
                                      </p:to>
                                    </p:set>
                                    <p:animEffect transition="in" filter="fade">
                                      <p:cBhvr>
                                        <p:cTn id="10" dur="2000"/>
                                        <p:tgtEl>
                                          <p:spTgt spid="163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p:bldP spid="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6" name="Rectangle 10"/>
          <p:cNvSpPr>
            <a:spLocks noChangeArrowheads="1"/>
          </p:cNvSpPr>
          <p:nvPr/>
        </p:nvSpPr>
        <p:spPr bwMode="auto">
          <a:xfrm>
            <a:off x="6096000" y="2797175"/>
            <a:ext cx="2241550" cy="15240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55298" name="Text Box 2"/>
          <p:cNvSpPr txBox="1">
            <a:spLocks noChangeArrowheads="1"/>
          </p:cNvSpPr>
          <p:nvPr/>
        </p:nvSpPr>
        <p:spPr bwMode="auto">
          <a:xfrm>
            <a:off x="1252538" y="420688"/>
            <a:ext cx="5807075" cy="519112"/>
          </a:xfrm>
          <a:prstGeom prst="rect">
            <a:avLst/>
          </a:prstGeom>
          <a:noFill/>
          <a:ln w="9525">
            <a:noFill/>
            <a:miter lim="800000"/>
            <a:headEnd/>
            <a:tailEnd/>
          </a:ln>
          <a:effectLst/>
        </p:spPr>
        <p:txBody>
          <a:bodyPr wrap="none">
            <a:spAutoFit/>
          </a:bodyPr>
          <a:lstStyle/>
          <a:p>
            <a:r>
              <a:rPr lang="en-US" sz="2800" u="sng"/>
              <a:t>Range for Some Modern Pesticides</a:t>
            </a:r>
          </a:p>
        </p:txBody>
      </p:sp>
      <p:sp>
        <p:nvSpPr>
          <p:cNvPr id="55299" name="Text Box 3"/>
          <p:cNvSpPr txBox="1">
            <a:spLocks noChangeArrowheads="1"/>
          </p:cNvSpPr>
          <p:nvPr/>
        </p:nvSpPr>
        <p:spPr bwMode="auto">
          <a:xfrm>
            <a:off x="649288" y="1231900"/>
            <a:ext cx="4503737" cy="579438"/>
          </a:xfrm>
          <a:prstGeom prst="rect">
            <a:avLst/>
          </a:prstGeom>
          <a:noFill/>
          <a:ln w="9525">
            <a:noFill/>
            <a:miter lim="800000"/>
            <a:headEnd/>
            <a:tailEnd/>
          </a:ln>
          <a:effectLst/>
        </p:spPr>
        <p:txBody>
          <a:bodyPr wrap="none">
            <a:spAutoFit/>
          </a:bodyPr>
          <a:lstStyle/>
          <a:p>
            <a:r>
              <a:rPr lang="en-US" sz="3200" b="1">
                <a:solidFill>
                  <a:srgbClr val="FFFF00"/>
                </a:solidFill>
              </a:rPr>
              <a:t>Kow = 2 – 10,000 mL/g</a:t>
            </a:r>
          </a:p>
        </p:txBody>
      </p:sp>
      <p:sp>
        <p:nvSpPr>
          <p:cNvPr id="55300" name="Text Box 4"/>
          <p:cNvSpPr txBox="1">
            <a:spLocks noChangeArrowheads="1"/>
          </p:cNvSpPr>
          <p:nvPr/>
        </p:nvSpPr>
        <p:spPr bwMode="auto">
          <a:xfrm>
            <a:off x="722313" y="1976438"/>
            <a:ext cx="4525962" cy="1554162"/>
          </a:xfrm>
          <a:prstGeom prst="rect">
            <a:avLst/>
          </a:prstGeom>
          <a:noFill/>
          <a:ln w="9525">
            <a:noFill/>
            <a:miter lim="800000"/>
            <a:headEnd/>
            <a:tailEnd/>
          </a:ln>
          <a:effectLst/>
        </p:spPr>
        <p:txBody>
          <a:bodyPr wrap="none">
            <a:spAutoFit/>
          </a:bodyPr>
          <a:lstStyle/>
          <a:p>
            <a:r>
              <a:rPr lang="en-US" sz="3200">
                <a:solidFill>
                  <a:srgbClr val="FF9900"/>
                </a:solidFill>
              </a:rPr>
              <a:t>Dicamba = 4</a:t>
            </a:r>
          </a:p>
          <a:p>
            <a:r>
              <a:rPr lang="en-US" sz="3200">
                <a:solidFill>
                  <a:srgbClr val="FF9900"/>
                </a:solidFill>
              </a:rPr>
              <a:t>Malathion = 2919</a:t>
            </a:r>
          </a:p>
          <a:p>
            <a:r>
              <a:rPr lang="en-US" sz="3200">
                <a:solidFill>
                  <a:srgbClr val="FF9900"/>
                </a:solidFill>
              </a:rPr>
              <a:t>Chlorpyrophos = 10,521</a:t>
            </a:r>
          </a:p>
        </p:txBody>
      </p:sp>
      <p:sp>
        <p:nvSpPr>
          <p:cNvPr id="55301" name="Text Box 5"/>
          <p:cNvSpPr txBox="1">
            <a:spLocks noChangeArrowheads="1"/>
          </p:cNvSpPr>
          <p:nvPr/>
        </p:nvSpPr>
        <p:spPr bwMode="auto">
          <a:xfrm>
            <a:off x="1181100" y="5522913"/>
            <a:ext cx="7577138" cy="822325"/>
          </a:xfrm>
          <a:prstGeom prst="rect">
            <a:avLst/>
          </a:prstGeom>
          <a:noFill/>
          <a:ln w="9525">
            <a:noFill/>
            <a:miter lim="800000"/>
            <a:headEnd/>
            <a:tailEnd/>
          </a:ln>
          <a:effectLst/>
        </p:spPr>
        <p:txBody>
          <a:bodyPr wrap="none">
            <a:spAutoFit/>
          </a:bodyPr>
          <a:lstStyle/>
          <a:p>
            <a:r>
              <a:rPr lang="en-US" sz="2400">
                <a:solidFill>
                  <a:srgbClr val="FFFF00"/>
                </a:solidFill>
              </a:rPr>
              <a:t>Far less potential for bioaccumulation</a:t>
            </a:r>
          </a:p>
          <a:p>
            <a:r>
              <a:rPr lang="en-US" sz="2400">
                <a:solidFill>
                  <a:srgbClr val="FFFF00"/>
                </a:solidFill>
              </a:rPr>
              <a:t>Rapid Breakdown (1/2 life measured in days or weeks)</a:t>
            </a:r>
          </a:p>
        </p:txBody>
      </p:sp>
      <p:pic>
        <p:nvPicPr>
          <p:cNvPr id="55303" name="Picture 7" descr="200px-Chlorpyrifos">
            <a:hlinkClick r:id="rId3"/>
          </p:cNvPr>
          <p:cNvPicPr>
            <a:picLocks noChangeAspect="1" noChangeArrowheads="1"/>
          </p:cNvPicPr>
          <p:nvPr/>
        </p:nvPicPr>
        <p:blipFill>
          <a:blip r:embed="rId4" cstate="print"/>
          <a:srcRect/>
          <a:stretch>
            <a:fillRect/>
          </a:stretch>
        </p:blipFill>
        <p:spPr bwMode="auto">
          <a:xfrm>
            <a:off x="6345238" y="1312863"/>
            <a:ext cx="1905000" cy="1257300"/>
          </a:xfrm>
          <a:prstGeom prst="rect">
            <a:avLst/>
          </a:prstGeom>
          <a:noFill/>
        </p:spPr>
      </p:pic>
      <p:pic>
        <p:nvPicPr>
          <p:cNvPr id="55305" name="Picture 9" descr="200px-Diazinon-2D-skeletal">
            <a:hlinkClick r:id="rId5"/>
          </p:cNvPr>
          <p:cNvPicPr>
            <a:picLocks noChangeAspect="1" noChangeArrowheads="1"/>
          </p:cNvPicPr>
          <p:nvPr/>
        </p:nvPicPr>
        <p:blipFill>
          <a:blip r:embed="rId6" cstate="print"/>
          <a:srcRect/>
          <a:stretch>
            <a:fillRect/>
          </a:stretch>
        </p:blipFill>
        <p:spPr bwMode="auto">
          <a:xfrm>
            <a:off x="6219825" y="2874963"/>
            <a:ext cx="1905000" cy="1466850"/>
          </a:xfrm>
          <a:prstGeom prst="rect">
            <a:avLst/>
          </a:prstGeom>
          <a:noFill/>
        </p:spPr>
      </p:pic>
      <p:sp>
        <p:nvSpPr>
          <p:cNvPr id="55307" name="Rectangle 11"/>
          <p:cNvSpPr>
            <a:spLocks noChangeArrowheads="1"/>
          </p:cNvSpPr>
          <p:nvPr/>
        </p:nvSpPr>
        <p:spPr bwMode="auto">
          <a:xfrm>
            <a:off x="1143000" y="4524375"/>
            <a:ext cx="6437313" cy="822325"/>
          </a:xfrm>
          <a:prstGeom prst="rect">
            <a:avLst/>
          </a:prstGeom>
          <a:noFill/>
          <a:ln w="9525">
            <a:noFill/>
            <a:miter lim="800000"/>
            <a:headEnd/>
            <a:tailEnd/>
          </a:ln>
          <a:effectLst/>
        </p:spPr>
        <p:txBody>
          <a:bodyPr wrap="none" anchor="ctr">
            <a:spAutoFit/>
          </a:bodyPr>
          <a:lstStyle/>
          <a:p>
            <a:pPr eaLnBrk="1" hangingPunct="1"/>
            <a:r>
              <a:rPr lang="en-US" sz="2400">
                <a:solidFill>
                  <a:srgbClr val="FFFF00"/>
                </a:solidFill>
              </a:rPr>
              <a:t>Inhibit acetyl cholinesterase, an enzyme </a:t>
            </a:r>
          </a:p>
          <a:p>
            <a:pPr eaLnBrk="1" hangingPunct="1"/>
            <a:r>
              <a:rPr lang="en-US" sz="2400">
                <a:solidFill>
                  <a:srgbClr val="FFFF00"/>
                </a:solidFill>
              </a:rPr>
              <a:t>necessary for proper nervous system function </a:t>
            </a:r>
          </a:p>
        </p:txBody>
      </p:sp>
      <p:sp>
        <p:nvSpPr>
          <p:cNvPr id="55308" name="Text Box 12"/>
          <p:cNvSpPr txBox="1">
            <a:spLocks noChangeArrowheads="1"/>
          </p:cNvSpPr>
          <p:nvPr/>
        </p:nvSpPr>
        <p:spPr bwMode="auto">
          <a:xfrm>
            <a:off x="1127125" y="4122738"/>
            <a:ext cx="3709988" cy="457200"/>
          </a:xfrm>
          <a:prstGeom prst="rect">
            <a:avLst/>
          </a:prstGeom>
          <a:noFill/>
          <a:ln w="9525">
            <a:noFill/>
            <a:miter lim="800000"/>
            <a:headEnd/>
            <a:tailEnd/>
          </a:ln>
          <a:effectLst/>
        </p:spPr>
        <p:txBody>
          <a:bodyPr wrap="none">
            <a:spAutoFit/>
          </a:bodyPr>
          <a:lstStyle/>
          <a:p>
            <a:r>
              <a:rPr lang="en-US" sz="2400"/>
              <a:t>Can be more acutely toxic</a:t>
            </a:r>
          </a:p>
        </p:txBody>
      </p:sp>
      <p:sp>
        <p:nvSpPr>
          <p:cNvPr id="55309" name="Text Box 13"/>
          <p:cNvSpPr txBox="1">
            <a:spLocks noChangeArrowheads="1"/>
          </p:cNvSpPr>
          <p:nvPr/>
        </p:nvSpPr>
        <p:spPr bwMode="auto">
          <a:xfrm>
            <a:off x="7294563" y="2843213"/>
            <a:ext cx="1131887" cy="396875"/>
          </a:xfrm>
          <a:prstGeom prst="rect">
            <a:avLst/>
          </a:prstGeom>
          <a:noFill/>
          <a:ln w="9525">
            <a:noFill/>
            <a:miter lim="800000"/>
            <a:headEnd/>
            <a:tailEnd/>
          </a:ln>
          <a:effectLst/>
        </p:spPr>
        <p:txBody>
          <a:bodyPr wrap="none">
            <a:spAutoFit/>
          </a:bodyPr>
          <a:lstStyle/>
          <a:p>
            <a:r>
              <a:rPr lang="en-US" sz="2000">
                <a:solidFill>
                  <a:schemeClr val="bg2"/>
                </a:solidFill>
              </a:rPr>
              <a:t>diazinon</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1169988" y="1452563"/>
            <a:ext cx="6848475" cy="519112"/>
          </a:xfrm>
          <a:prstGeom prst="rect">
            <a:avLst/>
          </a:prstGeom>
          <a:noFill/>
          <a:ln w="9525">
            <a:noFill/>
            <a:miter lim="800000"/>
            <a:headEnd/>
            <a:tailEnd/>
          </a:ln>
          <a:effectLst/>
        </p:spPr>
        <p:txBody>
          <a:bodyPr wrap="none">
            <a:spAutoFit/>
          </a:bodyPr>
          <a:lstStyle/>
          <a:p>
            <a:r>
              <a:rPr lang="en-US" sz="2800" b="1">
                <a:solidFill>
                  <a:srgbClr val="00FF00"/>
                </a:solidFill>
              </a:rPr>
              <a:t>What is the most common component?</a:t>
            </a:r>
          </a:p>
        </p:txBody>
      </p:sp>
      <p:sp>
        <p:nvSpPr>
          <p:cNvPr id="40966" name="Text Box 6"/>
          <p:cNvSpPr txBox="1">
            <a:spLocks noChangeArrowheads="1"/>
          </p:cNvSpPr>
          <p:nvPr/>
        </p:nvSpPr>
        <p:spPr bwMode="auto">
          <a:xfrm>
            <a:off x="3205163" y="547688"/>
            <a:ext cx="2484437" cy="579437"/>
          </a:xfrm>
          <a:prstGeom prst="rect">
            <a:avLst/>
          </a:prstGeom>
          <a:noFill/>
          <a:ln w="9525">
            <a:noFill/>
            <a:miter lim="800000"/>
            <a:headEnd/>
            <a:tailEnd/>
          </a:ln>
          <a:effectLst/>
        </p:spPr>
        <p:txBody>
          <a:bodyPr wrap="none">
            <a:spAutoFit/>
          </a:bodyPr>
          <a:lstStyle/>
          <a:p>
            <a:r>
              <a:rPr lang="en-US" sz="3200" u="sng">
                <a:solidFill>
                  <a:srgbClr val="FFFF00"/>
                </a:solidFill>
              </a:rPr>
              <a:t>Water Filters</a:t>
            </a:r>
          </a:p>
        </p:txBody>
      </p:sp>
      <p:pic>
        <p:nvPicPr>
          <p:cNvPr id="40968" name="Picture 8" descr="Water_filter"/>
          <p:cNvPicPr>
            <a:picLocks noChangeAspect="1" noChangeArrowheads="1"/>
          </p:cNvPicPr>
          <p:nvPr/>
        </p:nvPicPr>
        <p:blipFill>
          <a:blip r:embed="rId2" cstate="print"/>
          <a:srcRect/>
          <a:stretch>
            <a:fillRect/>
          </a:stretch>
        </p:blipFill>
        <p:spPr bwMode="auto">
          <a:xfrm>
            <a:off x="938213" y="2562225"/>
            <a:ext cx="2857500" cy="2847975"/>
          </a:xfrm>
          <a:prstGeom prst="rect">
            <a:avLst/>
          </a:prstGeom>
          <a:noFill/>
        </p:spPr>
      </p:pic>
      <p:pic>
        <p:nvPicPr>
          <p:cNvPr id="40970" name="Picture 10" descr="Coconut_shell_activated_carbon"/>
          <p:cNvPicPr>
            <a:picLocks noChangeAspect="1" noChangeArrowheads="1"/>
          </p:cNvPicPr>
          <p:nvPr/>
        </p:nvPicPr>
        <p:blipFill>
          <a:blip r:embed="rId3" cstate="print"/>
          <a:srcRect/>
          <a:stretch>
            <a:fillRect/>
          </a:stretch>
        </p:blipFill>
        <p:spPr bwMode="auto">
          <a:xfrm>
            <a:off x="4371975" y="2546350"/>
            <a:ext cx="4238625" cy="3200400"/>
          </a:xfrm>
          <a:prstGeom prst="rect">
            <a:avLst/>
          </a:prstGeom>
          <a:noFill/>
        </p:spPr>
      </p:pic>
      <p:sp>
        <p:nvSpPr>
          <p:cNvPr id="40971" name="Text Box 11"/>
          <p:cNvSpPr txBox="1">
            <a:spLocks noChangeArrowheads="1"/>
          </p:cNvSpPr>
          <p:nvPr/>
        </p:nvSpPr>
        <p:spPr bwMode="auto">
          <a:xfrm>
            <a:off x="5521325" y="5880100"/>
            <a:ext cx="1250950" cy="457200"/>
          </a:xfrm>
          <a:prstGeom prst="rect">
            <a:avLst/>
          </a:prstGeom>
          <a:noFill/>
          <a:ln w="9525">
            <a:noFill/>
            <a:miter lim="800000"/>
            <a:headEnd/>
            <a:tailEnd/>
          </a:ln>
          <a:effectLst/>
        </p:spPr>
        <p:txBody>
          <a:bodyPr wrap="none">
            <a:spAutoFit/>
          </a:bodyPr>
          <a:lstStyle/>
          <a:p>
            <a:r>
              <a:rPr lang="en-US" sz="2400" b="1">
                <a:solidFill>
                  <a:srgbClr val="FF9900"/>
                </a:solidFill>
              </a:rPr>
              <a:t>Carbon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70"/>
                                        </p:tgtEl>
                                        <p:attrNameLst>
                                          <p:attrName>style.visibility</p:attrName>
                                        </p:attrNameLst>
                                      </p:cBhvr>
                                      <p:to>
                                        <p:strVal val="visible"/>
                                      </p:to>
                                    </p:set>
                                    <p:animEffect transition="in" filter="fade">
                                      <p:cBhvr>
                                        <p:cTn id="7" dur="2000"/>
                                        <p:tgtEl>
                                          <p:spTgt spid="409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71"/>
                                        </p:tgtEl>
                                        <p:attrNameLst>
                                          <p:attrName>style.visibility</p:attrName>
                                        </p:attrNameLst>
                                      </p:cBhvr>
                                      <p:to>
                                        <p:strVal val="visible"/>
                                      </p:to>
                                    </p:set>
                                    <p:animEffect transition="in" filter="fade">
                                      <p:cBhvr>
                                        <p:cTn id="10" dur="20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5" name="Picture 5" descr="PurWaterFilter_TDG_Nester_fb"/>
          <p:cNvPicPr>
            <a:picLocks noChangeAspect="1" noChangeArrowheads="1"/>
          </p:cNvPicPr>
          <p:nvPr/>
        </p:nvPicPr>
        <p:blipFill>
          <a:blip r:embed="rId2" cstate="print"/>
          <a:srcRect/>
          <a:stretch>
            <a:fillRect/>
          </a:stretch>
        </p:blipFill>
        <p:spPr bwMode="auto">
          <a:xfrm>
            <a:off x="760413" y="1290638"/>
            <a:ext cx="2924175" cy="3736975"/>
          </a:xfrm>
          <a:prstGeom prst="rect">
            <a:avLst/>
          </a:prstGeom>
          <a:noFill/>
        </p:spPr>
      </p:pic>
      <p:sp>
        <p:nvSpPr>
          <p:cNvPr id="71686" name="Text Box 6"/>
          <p:cNvSpPr txBox="1">
            <a:spLocks noChangeArrowheads="1"/>
          </p:cNvSpPr>
          <p:nvPr/>
        </p:nvSpPr>
        <p:spPr bwMode="auto">
          <a:xfrm>
            <a:off x="4014788" y="1809750"/>
            <a:ext cx="4298950" cy="1187450"/>
          </a:xfrm>
          <a:prstGeom prst="rect">
            <a:avLst/>
          </a:prstGeom>
          <a:noFill/>
          <a:ln w="9525">
            <a:noFill/>
            <a:miter lim="800000"/>
            <a:headEnd/>
            <a:tailEnd/>
          </a:ln>
          <a:effectLst/>
        </p:spPr>
        <p:txBody>
          <a:bodyPr wrap="none">
            <a:spAutoFit/>
          </a:bodyPr>
          <a:lstStyle/>
          <a:p>
            <a:r>
              <a:rPr lang="en-US" sz="2400" b="1">
                <a:solidFill>
                  <a:srgbClr val="FF9900"/>
                </a:solidFill>
              </a:rPr>
              <a:t>Is this effective at removing</a:t>
            </a:r>
          </a:p>
          <a:p>
            <a:r>
              <a:rPr lang="en-US" sz="2400" b="1">
                <a:solidFill>
                  <a:srgbClr val="FF9900"/>
                </a:solidFill>
              </a:rPr>
              <a:t>Synthetic organic chemicals</a:t>
            </a:r>
          </a:p>
          <a:p>
            <a:r>
              <a:rPr lang="en-US" sz="2400" b="1">
                <a:solidFill>
                  <a:srgbClr val="FF9900"/>
                </a:solidFill>
              </a:rPr>
              <a:t>from your tap water?</a:t>
            </a:r>
          </a:p>
        </p:txBody>
      </p:sp>
      <p:sp>
        <p:nvSpPr>
          <p:cNvPr id="71687" name="Text Box 7"/>
          <p:cNvSpPr txBox="1">
            <a:spLocks noChangeArrowheads="1"/>
          </p:cNvSpPr>
          <p:nvPr/>
        </p:nvSpPr>
        <p:spPr bwMode="auto">
          <a:xfrm>
            <a:off x="3921125" y="3333750"/>
            <a:ext cx="5222875" cy="822325"/>
          </a:xfrm>
          <a:prstGeom prst="rect">
            <a:avLst/>
          </a:prstGeom>
          <a:noFill/>
          <a:ln w="9525">
            <a:noFill/>
            <a:miter lim="800000"/>
            <a:headEnd/>
            <a:tailEnd/>
          </a:ln>
          <a:effectLst/>
        </p:spPr>
        <p:txBody>
          <a:bodyPr wrap="none">
            <a:spAutoFit/>
          </a:bodyPr>
          <a:lstStyle/>
          <a:p>
            <a:r>
              <a:rPr lang="en-US" sz="2400" b="1">
                <a:solidFill>
                  <a:srgbClr val="FFFF00"/>
                </a:solidFill>
              </a:rPr>
              <a:t>Is it more effective removing </a:t>
            </a:r>
          </a:p>
          <a:p>
            <a:r>
              <a:rPr lang="en-US" sz="2400" b="1">
                <a:solidFill>
                  <a:srgbClr val="FFFF00"/>
                </a:solidFill>
              </a:rPr>
              <a:t>chemicals with a high or low Kow?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7"/>
                                        </p:tgtEl>
                                        <p:attrNameLst>
                                          <p:attrName>style.visibility</p:attrName>
                                        </p:attrNameLst>
                                      </p:cBhvr>
                                      <p:to>
                                        <p:strVal val="visible"/>
                                      </p:to>
                                    </p:set>
                                    <p:animEffect transition="in" filter="fade">
                                      <p:cBhvr>
                                        <p:cTn id="7" dur="2000"/>
                                        <p:tgtEl>
                                          <p:spTgt spid="71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2163763"/>
            <a:ext cx="8883650" cy="2838450"/>
          </a:xfrm>
          <a:prstGeom prst="rect">
            <a:avLst/>
          </a:prstGeom>
          <a:noFill/>
          <a:ln w="9525">
            <a:noFill/>
            <a:miter lim="800000"/>
            <a:headEnd/>
            <a:tailEnd/>
          </a:ln>
          <a:effectLst/>
        </p:spPr>
        <p:txBody>
          <a:bodyPr wrap="none" anchor="ctr">
            <a:spAutoFit/>
          </a:bodyPr>
          <a:lstStyle/>
          <a:p>
            <a:pPr eaLnBrk="1" hangingPunct="1"/>
            <a:endParaRPr lang="en-US" sz="1800" dirty="0">
              <a:solidFill>
                <a:srgbClr val="FFFF00"/>
              </a:solidFill>
              <a:cs typeface="Arial" charset="0"/>
            </a:endParaRPr>
          </a:p>
          <a:p>
            <a:pPr eaLnBrk="1" hangingPunct="1"/>
            <a:r>
              <a:rPr lang="en-US" sz="1800" dirty="0">
                <a:solidFill>
                  <a:srgbClr val="FFFF00"/>
                </a:solidFill>
                <a:cs typeface="Arial" charset="0"/>
              </a:rPr>
              <a:t>        These filters, by nature, are quite small and because filter effectiveness is</a:t>
            </a:r>
            <a:br>
              <a:rPr lang="en-US" sz="1800" dirty="0">
                <a:solidFill>
                  <a:srgbClr val="FFFF00"/>
                </a:solidFill>
                <a:cs typeface="Arial" charset="0"/>
              </a:rPr>
            </a:br>
            <a:r>
              <a:rPr lang="en-US" sz="1800" dirty="0">
                <a:solidFill>
                  <a:srgbClr val="FFFF00"/>
                </a:solidFill>
                <a:cs typeface="Arial" charset="0"/>
              </a:rPr>
              <a:t>       dependent on contact time of the water with the filter media, </a:t>
            </a:r>
            <a:r>
              <a:rPr lang="en-US" sz="1800" dirty="0">
                <a:solidFill>
                  <a:srgbClr val="00FF00"/>
                </a:solidFill>
                <a:cs typeface="Arial" charset="0"/>
              </a:rPr>
              <a:t>a larger, high-quality</a:t>
            </a:r>
            <a:br>
              <a:rPr lang="en-US" sz="1800" dirty="0">
                <a:solidFill>
                  <a:srgbClr val="00FF00"/>
                </a:solidFill>
                <a:cs typeface="Arial" charset="0"/>
              </a:rPr>
            </a:br>
            <a:r>
              <a:rPr lang="en-US" sz="1800" dirty="0">
                <a:solidFill>
                  <a:srgbClr val="00FF00"/>
                </a:solidFill>
                <a:cs typeface="Arial" charset="0"/>
              </a:rPr>
              <a:t>       </a:t>
            </a:r>
            <a:r>
              <a:rPr lang="en-US" sz="1800" b="1" dirty="0">
                <a:solidFill>
                  <a:srgbClr val="00FF00"/>
                </a:solidFill>
                <a:cs typeface="Arial" charset="0"/>
              </a:rPr>
              <a:t>solid carbon block</a:t>
            </a:r>
            <a:r>
              <a:rPr lang="en-US" sz="1800" dirty="0">
                <a:solidFill>
                  <a:srgbClr val="00FF00"/>
                </a:solidFill>
                <a:cs typeface="Arial" charset="0"/>
              </a:rPr>
              <a:t> filter will be more effective at reducing contaminants</a:t>
            </a:r>
            <a:r>
              <a:rPr lang="en-US" sz="1800" dirty="0">
                <a:solidFill>
                  <a:srgbClr val="FFFF00"/>
                </a:solidFill>
                <a:cs typeface="Arial" charset="0"/>
              </a:rPr>
              <a:t> at the</a:t>
            </a:r>
            <a:br>
              <a:rPr lang="en-US" sz="1800" dirty="0">
                <a:solidFill>
                  <a:srgbClr val="FFFF00"/>
                </a:solidFill>
                <a:cs typeface="Arial" charset="0"/>
              </a:rPr>
            </a:br>
            <a:r>
              <a:rPr lang="en-US" sz="1800" dirty="0">
                <a:solidFill>
                  <a:srgbClr val="FFFF00"/>
                </a:solidFill>
                <a:cs typeface="Arial" charset="0"/>
              </a:rPr>
              <a:t>       same flow rate.  </a:t>
            </a:r>
          </a:p>
          <a:p>
            <a:pPr eaLnBrk="1" hangingPunct="1"/>
            <a:endParaRPr lang="en-US" sz="1800" dirty="0">
              <a:solidFill>
                <a:srgbClr val="FFFF00"/>
              </a:solidFill>
              <a:cs typeface="Arial" charset="0"/>
            </a:endParaRPr>
          </a:p>
          <a:p>
            <a:pPr eaLnBrk="1" hangingPunct="1"/>
            <a:r>
              <a:rPr lang="en-US" sz="1800" dirty="0">
                <a:solidFill>
                  <a:srgbClr val="FFFF00"/>
                </a:solidFill>
                <a:cs typeface="Arial" charset="0"/>
              </a:rPr>
              <a:t> </a:t>
            </a:r>
            <a:br>
              <a:rPr lang="en-US" sz="1800" dirty="0">
                <a:solidFill>
                  <a:srgbClr val="FFFF00"/>
                </a:solidFill>
                <a:cs typeface="Arial" charset="0"/>
              </a:rPr>
            </a:br>
            <a:r>
              <a:rPr lang="en-US" sz="1800" dirty="0">
                <a:solidFill>
                  <a:srgbClr val="FFFF00"/>
                </a:solidFill>
                <a:cs typeface="Arial" charset="0"/>
              </a:rPr>
              <a:t>       A high-quality solid block activated carbon replacement filter will filter water for</a:t>
            </a:r>
            <a:br>
              <a:rPr lang="en-US" sz="1800" dirty="0">
                <a:solidFill>
                  <a:srgbClr val="FFFF00"/>
                </a:solidFill>
                <a:cs typeface="Arial" charset="0"/>
              </a:rPr>
            </a:br>
            <a:r>
              <a:rPr lang="en-US" sz="1800" dirty="0">
                <a:solidFill>
                  <a:srgbClr val="FFFF00"/>
                </a:solidFill>
                <a:cs typeface="Arial" charset="0"/>
              </a:rPr>
              <a:t>       between  7 and 10 cents per gallon.  2 gallons of filtered water per day would cost</a:t>
            </a:r>
            <a:br>
              <a:rPr lang="en-US" sz="1800" dirty="0">
                <a:solidFill>
                  <a:srgbClr val="FFFF00"/>
                </a:solidFill>
                <a:cs typeface="Arial" charset="0"/>
              </a:rPr>
            </a:br>
            <a:r>
              <a:rPr lang="en-US" sz="1800" dirty="0">
                <a:solidFill>
                  <a:srgbClr val="FFFF00"/>
                </a:solidFill>
                <a:cs typeface="Arial" charset="0"/>
              </a:rPr>
              <a:t>       between $50 and $100 per year</a:t>
            </a:r>
          </a:p>
        </p:txBody>
      </p:sp>
      <p:sp>
        <p:nvSpPr>
          <p:cNvPr id="58371" name="Text Box 3"/>
          <p:cNvSpPr txBox="1">
            <a:spLocks noChangeArrowheads="1"/>
          </p:cNvSpPr>
          <p:nvPr/>
        </p:nvSpPr>
        <p:spPr bwMode="auto">
          <a:xfrm>
            <a:off x="2325688" y="474663"/>
            <a:ext cx="3965575" cy="519112"/>
          </a:xfrm>
          <a:prstGeom prst="rect">
            <a:avLst/>
          </a:prstGeom>
          <a:noFill/>
          <a:ln w="9525">
            <a:noFill/>
            <a:miter lim="800000"/>
            <a:headEnd/>
            <a:tailEnd/>
          </a:ln>
          <a:effectLst/>
        </p:spPr>
        <p:txBody>
          <a:bodyPr wrap="none">
            <a:spAutoFit/>
          </a:bodyPr>
          <a:lstStyle/>
          <a:p>
            <a:r>
              <a:rPr lang="en-US" sz="2800"/>
              <a:t>Most Common Filtration</a:t>
            </a:r>
          </a:p>
        </p:txBody>
      </p:sp>
      <p:sp>
        <p:nvSpPr>
          <p:cNvPr id="58372" name="Rectangle 4"/>
          <p:cNvSpPr>
            <a:spLocks noChangeArrowheads="1"/>
          </p:cNvSpPr>
          <p:nvPr/>
        </p:nvSpPr>
        <p:spPr bwMode="auto">
          <a:xfrm>
            <a:off x="1371600" y="1295400"/>
            <a:ext cx="5903913" cy="457200"/>
          </a:xfrm>
          <a:prstGeom prst="rect">
            <a:avLst/>
          </a:prstGeom>
          <a:noFill/>
          <a:ln w="9525">
            <a:noFill/>
            <a:miter lim="800000"/>
            <a:headEnd/>
            <a:tailEnd/>
          </a:ln>
          <a:effectLst/>
        </p:spPr>
        <p:txBody>
          <a:bodyPr wrap="none">
            <a:spAutoFit/>
          </a:bodyPr>
          <a:lstStyle/>
          <a:p>
            <a:pPr eaLnBrk="1" hangingPunct="1"/>
            <a:r>
              <a:rPr lang="en-US" sz="2400" b="1">
                <a:solidFill>
                  <a:srgbClr val="FFFF00"/>
                </a:solidFill>
              </a:rPr>
              <a:t>Solid Carbon Block faucet mount</a:t>
            </a:r>
            <a:r>
              <a:rPr lang="en-US" sz="2400">
                <a:solidFill>
                  <a:srgbClr val="FFFF00"/>
                </a:solidFill>
              </a:rPr>
              <a:t> </a:t>
            </a:r>
            <a:r>
              <a:rPr lang="en-US" sz="2400" b="1">
                <a:solidFill>
                  <a:srgbClr val="FFFF00"/>
                </a:solidFill>
              </a:rPr>
              <a:t>filters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533400" y="304800"/>
            <a:ext cx="7262813" cy="646113"/>
          </a:xfrm>
          <a:prstGeom prst="rect">
            <a:avLst/>
          </a:prstGeom>
          <a:noFill/>
          <a:ln w="9525">
            <a:noFill/>
            <a:miter lim="800000"/>
            <a:headEnd/>
            <a:tailEnd/>
          </a:ln>
        </p:spPr>
        <p:txBody>
          <a:bodyPr wrap="none">
            <a:spAutoFit/>
          </a:bodyPr>
          <a:lstStyle/>
          <a:p>
            <a:r>
              <a:rPr lang="en-US" sz="3600" u="sng"/>
              <a:t>Interaction with Sediment Particles</a:t>
            </a:r>
          </a:p>
        </p:txBody>
      </p:sp>
      <p:sp>
        <p:nvSpPr>
          <p:cNvPr id="172035" name="AutoShape 3"/>
          <p:cNvSpPr>
            <a:spLocks noChangeArrowheads="1"/>
          </p:cNvSpPr>
          <p:nvPr/>
        </p:nvSpPr>
        <p:spPr bwMode="auto">
          <a:xfrm>
            <a:off x="3910013" y="1524000"/>
            <a:ext cx="2133600" cy="1600200"/>
          </a:xfrm>
          <a:prstGeom prst="irregularSeal1">
            <a:avLst/>
          </a:prstGeom>
          <a:solidFill>
            <a:srgbClr val="996600"/>
          </a:solidFill>
          <a:ln w="9525">
            <a:solidFill>
              <a:schemeClr val="tx1"/>
            </a:solidFill>
            <a:miter lim="800000"/>
            <a:headEnd/>
            <a:tailEnd/>
          </a:ln>
        </p:spPr>
        <p:txBody>
          <a:bodyPr wrap="none" anchor="ctr"/>
          <a:lstStyle/>
          <a:p>
            <a:pPr algn="ctr"/>
            <a:r>
              <a:rPr lang="en-US" sz="3600"/>
              <a:t>- </a:t>
            </a:r>
            <a:r>
              <a:rPr lang="en-US"/>
              <a:t>charge</a:t>
            </a:r>
          </a:p>
        </p:txBody>
      </p:sp>
      <p:sp>
        <p:nvSpPr>
          <p:cNvPr id="172036" name="AutoShape 4"/>
          <p:cNvSpPr>
            <a:spLocks noChangeArrowheads="1"/>
          </p:cNvSpPr>
          <p:nvPr/>
        </p:nvSpPr>
        <p:spPr bwMode="auto">
          <a:xfrm>
            <a:off x="2579688" y="4408488"/>
            <a:ext cx="2133600" cy="1655762"/>
          </a:xfrm>
          <a:prstGeom prst="irregularSeal1">
            <a:avLst/>
          </a:prstGeom>
          <a:solidFill>
            <a:srgbClr val="996600"/>
          </a:solidFill>
          <a:ln w="9525">
            <a:solidFill>
              <a:schemeClr val="tx1"/>
            </a:solidFill>
            <a:miter lim="800000"/>
            <a:headEnd/>
            <a:tailEnd/>
          </a:ln>
        </p:spPr>
        <p:txBody>
          <a:bodyPr wrap="none" anchor="ctr"/>
          <a:lstStyle/>
          <a:p>
            <a:pPr algn="ctr"/>
            <a:r>
              <a:rPr lang="en-US" sz="3600"/>
              <a:t>- </a:t>
            </a:r>
            <a:r>
              <a:rPr lang="en-US"/>
              <a:t>charge</a:t>
            </a:r>
          </a:p>
        </p:txBody>
      </p:sp>
      <p:grpSp>
        <p:nvGrpSpPr>
          <p:cNvPr id="172037" name="Group 5"/>
          <p:cNvGrpSpPr>
            <a:grpSpLocks/>
          </p:cNvGrpSpPr>
          <p:nvPr/>
        </p:nvGrpSpPr>
        <p:grpSpPr bwMode="auto">
          <a:xfrm>
            <a:off x="6240463" y="3917950"/>
            <a:ext cx="2133600" cy="1600200"/>
            <a:chOff x="2320" y="672"/>
            <a:chExt cx="1344" cy="1008"/>
          </a:xfrm>
        </p:grpSpPr>
        <p:sp>
          <p:nvSpPr>
            <p:cNvPr id="172038" name="AutoShape 6"/>
            <p:cNvSpPr>
              <a:spLocks noChangeArrowheads="1"/>
            </p:cNvSpPr>
            <p:nvPr/>
          </p:nvSpPr>
          <p:spPr bwMode="auto">
            <a:xfrm>
              <a:off x="2320" y="672"/>
              <a:ext cx="1344" cy="1008"/>
            </a:xfrm>
            <a:prstGeom prst="irregularSeal1">
              <a:avLst/>
            </a:prstGeom>
            <a:solidFill>
              <a:srgbClr val="996600"/>
            </a:solidFill>
            <a:ln w="9525">
              <a:solidFill>
                <a:schemeClr val="tx1"/>
              </a:solidFill>
              <a:miter lim="800000"/>
              <a:headEnd/>
              <a:tailEnd/>
            </a:ln>
          </p:spPr>
          <p:txBody>
            <a:bodyPr wrap="none" anchor="ctr"/>
            <a:lstStyle/>
            <a:p>
              <a:endParaRPr lang="en-US" sz="2800"/>
            </a:p>
          </p:txBody>
        </p:sp>
        <p:sp>
          <p:nvSpPr>
            <p:cNvPr id="172039" name="Rectangle 7"/>
            <p:cNvSpPr>
              <a:spLocks noChangeArrowheads="1"/>
            </p:cNvSpPr>
            <p:nvPr/>
          </p:nvSpPr>
          <p:spPr bwMode="auto">
            <a:xfrm>
              <a:off x="2544" y="960"/>
              <a:ext cx="880" cy="404"/>
            </a:xfrm>
            <a:prstGeom prst="rect">
              <a:avLst/>
            </a:prstGeom>
            <a:noFill/>
            <a:ln w="9525">
              <a:noFill/>
              <a:miter lim="800000"/>
              <a:headEnd/>
              <a:tailEnd/>
            </a:ln>
          </p:spPr>
          <p:txBody>
            <a:bodyPr wrap="none">
              <a:spAutoFit/>
            </a:bodyPr>
            <a:lstStyle/>
            <a:p>
              <a:r>
                <a:rPr lang="en-US" sz="3600"/>
                <a:t>- </a:t>
              </a:r>
              <a:r>
                <a:rPr lang="en-US"/>
                <a:t>charge</a:t>
              </a:r>
            </a:p>
          </p:txBody>
        </p:sp>
      </p:grpSp>
      <p:sp>
        <p:nvSpPr>
          <p:cNvPr id="111633" name="Text Box 17"/>
          <p:cNvSpPr txBox="1">
            <a:spLocks noChangeArrowheads="1"/>
          </p:cNvSpPr>
          <p:nvPr/>
        </p:nvSpPr>
        <p:spPr bwMode="auto">
          <a:xfrm>
            <a:off x="4097338" y="3619500"/>
            <a:ext cx="830262" cy="461963"/>
          </a:xfrm>
          <a:prstGeom prst="rect">
            <a:avLst/>
          </a:prstGeom>
          <a:noFill/>
          <a:ln w="9525">
            <a:noFill/>
            <a:miter lim="800000"/>
            <a:headEnd/>
            <a:tailEnd/>
          </a:ln>
        </p:spPr>
        <p:txBody>
          <a:bodyPr>
            <a:spAutoFit/>
          </a:bodyPr>
          <a:lstStyle/>
          <a:p>
            <a:r>
              <a:rPr lang="en-US" b="1">
                <a:solidFill>
                  <a:srgbClr val="FFFF00"/>
                </a:solidFill>
              </a:rPr>
              <a:t>Hg</a:t>
            </a:r>
            <a:r>
              <a:rPr lang="en-US" b="1" baseline="30000">
                <a:solidFill>
                  <a:srgbClr val="FFFF00"/>
                </a:solidFill>
              </a:rPr>
              <a:t>2+</a:t>
            </a:r>
          </a:p>
        </p:txBody>
      </p:sp>
      <p:sp>
        <p:nvSpPr>
          <p:cNvPr id="172041" name="Text Box 22"/>
          <p:cNvSpPr txBox="1">
            <a:spLocks noChangeArrowheads="1"/>
          </p:cNvSpPr>
          <p:nvPr/>
        </p:nvSpPr>
        <p:spPr bwMode="auto">
          <a:xfrm>
            <a:off x="347663" y="2386013"/>
            <a:ext cx="2439987" cy="701675"/>
          </a:xfrm>
          <a:prstGeom prst="rect">
            <a:avLst/>
          </a:prstGeom>
          <a:noFill/>
          <a:ln w="9525">
            <a:noFill/>
            <a:miter lim="800000"/>
            <a:headEnd/>
            <a:tailEnd/>
          </a:ln>
        </p:spPr>
        <p:txBody>
          <a:bodyPr wrap="none">
            <a:spAutoFit/>
          </a:bodyPr>
          <a:lstStyle/>
          <a:p>
            <a:r>
              <a:rPr lang="en-US" sz="2000" b="1"/>
              <a:t>Small organic and</a:t>
            </a:r>
          </a:p>
          <a:p>
            <a:r>
              <a:rPr lang="en-US" sz="2000" b="1"/>
              <a:t>Inorganic particles</a:t>
            </a:r>
          </a:p>
        </p:txBody>
      </p:sp>
      <p:sp>
        <p:nvSpPr>
          <p:cNvPr id="172042" name="Line 29"/>
          <p:cNvSpPr>
            <a:spLocks noChangeShapeType="1"/>
          </p:cNvSpPr>
          <p:nvPr/>
        </p:nvSpPr>
        <p:spPr bwMode="auto">
          <a:xfrm flipV="1">
            <a:off x="2862263" y="2549525"/>
            <a:ext cx="744537" cy="152400"/>
          </a:xfrm>
          <a:prstGeom prst="line">
            <a:avLst/>
          </a:prstGeom>
          <a:noFill/>
          <a:ln w="25400">
            <a:solidFill>
              <a:srgbClr val="FF6600"/>
            </a:solidFill>
            <a:round/>
            <a:headEnd/>
            <a:tailEnd type="triangle" w="med" len="med"/>
          </a:ln>
        </p:spPr>
        <p:txBody>
          <a:bodyPr/>
          <a:lstStyle/>
          <a:p>
            <a:endParaRPr lang="en-US"/>
          </a:p>
        </p:txBody>
      </p:sp>
      <p:sp>
        <p:nvSpPr>
          <p:cNvPr id="172043" name="Line 30"/>
          <p:cNvSpPr>
            <a:spLocks noChangeShapeType="1"/>
          </p:cNvSpPr>
          <p:nvPr/>
        </p:nvSpPr>
        <p:spPr bwMode="auto">
          <a:xfrm>
            <a:off x="2387600" y="3260725"/>
            <a:ext cx="525463" cy="1084263"/>
          </a:xfrm>
          <a:prstGeom prst="line">
            <a:avLst/>
          </a:prstGeom>
          <a:noFill/>
          <a:ln w="25400">
            <a:solidFill>
              <a:srgbClr val="FF6600"/>
            </a:solidFill>
            <a:round/>
            <a:headEnd/>
            <a:tailEnd type="triangle" w="med" len="med"/>
          </a:ln>
        </p:spPr>
        <p:txBody>
          <a:bodyPr/>
          <a:lstStyle/>
          <a:p>
            <a:endParaRPr lang="en-US"/>
          </a:p>
        </p:txBody>
      </p:sp>
      <p:sp>
        <p:nvSpPr>
          <p:cNvPr id="17" name="Text Box 17"/>
          <p:cNvSpPr txBox="1">
            <a:spLocks noChangeArrowheads="1"/>
          </p:cNvSpPr>
          <p:nvPr/>
        </p:nvSpPr>
        <p:spPr bwMode="auto">
          <a:xfrm>
            <a:off x="6153150" y="3082925"/>
            <a:ext cx="830263" cy="460375"/>
          </a:xfrm>
          <a:prstGeom prst="rect">
            <a:avLst/>
          </a:prstGeom>
          <a:noFill/>
          <a:ln w="9525">
            <a:noFill/>
            <a:miter lim="800000"/>
            <a:headEnd/>
            <a:tailEnd/>
          </a:ln>
        </p:spPr>
        <p:txBody>
          <a:bodyPr>
            <a:spAutoFit/>
          </a:bodyPr>
          <a:lstStyle/>
          <a:p>
            <a:r>
              <a:rPr lang="en-US" b="1">
                <a:solidFill>
                  <a:srgbClr val="FFFF00"/>
                </a:solidFill>
              </a:rPr>
              <a:t>Hg</a:t>
            </a:r>
            <a:r>
              <a:rPr lang="en-US" b="1" baseline="30000">
                <a:solidFill>
                  <a:srgbClr val="FFFF00"/>
                </a:solidFill>
              </a:rPr>
              <a:t>2+</a:t>
            </a:r>
          </a:p>
        </p:txBody>
      </p:sp>
      <p:sp>
        <p:nvSpPr>
          <p:cNvPr id="18" name="Text Box 17"/>
          <p:cNvSpPr txBox="1">
            <a:spLocks noChangeArrowheads="1"/>
          </p:cNvSpPr>
          <p:nvPr/>
        </p:nvSpPr>
        <p:spPr bwMode="auto">
          <a:xfrm>
            <a:off x="5146675" y="3922713"/>
            <a:ext cx="828675" cy="460375"/>
          </a:xfrm>
          <a:prstGeom prst="rect">
            <a:avLst/>
          </a:prstGeom>
          <a:noFill/>
          <a:ln w="9525">
            <a:noFill/>
            <a:miter lim="800000"/>
            <a:headEnd/>
            <a:tailEnd/>
          </a:ln>
        </p:spPr>
        <p:txBody>
          <a:bodyPr>
            <a:spAutoFit/>
          </a:bodyPr>
          <a:lstStyle/>
          <a:p>
            <a:r>
              <a:rPr lang="en-US" b="1">
                <a:solidFill>
                  <a:srgbClr val="FFFF00"/>
                </a:solidFill>
              </a:rPr>
              <a:t>Hg</a:t>
            </a:r>
            <a:r>
              <a:rPr lang="en-US" b="1" baseline="30000">
                <a:solidFill>
                  <a:srgbClr val="FFFF00"/>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2.77778E-7 -4.50763E-6 L 0.14583 0.0504 " pathEditMode="relative" rAng="0" ptsTypes="AA">
                                      <p:cBhvr>
                                        <p:cTn id="6" dur="2000" fill="hold"/>
                                        <p:tgtEl>
                                          <p:spTgt spid="18"/>
                                        </p:tgtEl>
                                        <p:attrNameLst>
                                          <p:attrName>ppt_x</p:attrName>
                                          <p:attrName>ppt_y</p:attrName>
                                        </p:attrNameLst>
                                      </p:cBhvr>
                                      <p:rCtr x="73" y="25"/>
                                    </p:animMotion>
                                  </p:childTnLst>
                                </p:cTn>
                              </p:par>
                              <p:par>
                                <p:cTn id="7" presetID="42" presetClass="path" presetSubtype="0" accel="50000" decel="50000" fill="hold" grpId="0" nodeType="withEffect">
                                  <p:stCondLst>
                                    <p:cond delay="0"/>
                                  </p:stCondLst>
                                  <p:childTnLst>
                                    <p:animMotion origin="layout" path="M -2.77778E-6 -4.02681E-6 L -0.16319 0.16968 " pathEditMode="relative" rAng="0" ptsTypes="AA">
                                      <p:cBhvr>
                                        <p:cTn id="8" dur="2000" fill="hold"/>
                                        <p:tgtEl>
                                          <p:spTgt spid="111633"/>
                                        </p:tgtEl>
                                        <p:attrNameLst>
                                          <p:attrName>ppt_x</p:attrName>
                                          <p:attrName>ppt_y</p:attrName>
                                        </p:attrNameLst>
                                      </p:cBhvr>
                                      <p:rCtr x="-82" y="85"/>
                                    </p:animMotion>
                                  </p:childTnLst>
                                </p:cTn>
                              </p:par>
                              <p:par>
                                <p:cTn id="9" presetID="35" presetClass="path" presetSubtype="0" accel="50000" decel="50000" fill="hold" grpId="0" nodeType="withEffect">
                                  <p:stCondLst>
                                    <p:cond delay="0"/>
                                  </p:stCondLst>
                                  <p:childTnLst>
                                    <p:animMotion origin="layout" path="M 8.33333E-7 -6.42626E-7 L -0.22743 -0.18215 " pathEditMode="relative" rAng="0" ptsTypes="AA">
                                      <p:cBhvr>
                                        <p:cTn id="10" dur="2000" fill="hold"/>
                                        <p:tgtEl>
                                          <p:spTgt spid="17"/>
                                        </p:tgtEl>
                                        <p:attrNameLst>
                                          <p:attrName>ppt_x</p:attrName>
                                          <p:attrName>ppt_y</p:attrName>
                                        </p:attrNameLst>
                                      </p:cBhvr>
                                      <p:rCtr x="-114" y="-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33"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3"/>
  <p:tag name="MMPROD_UIDATA" val="&lt;database version=&quot;7.0&quot;&gt;&lt;object type=&quot;1&quot; unique_id=&quot;10001&quot;&gt;&lt;object type=&quot;8&quot; unique_id=&quot;16986&quot;&gt;&lt;/object&gt;&lt;object type=&quot;2&quot; unique_id=&quot;16987&quot;&gt;&lt;object type=&quot;3&quot; unique_id=&quot;16988&quot;&gt;&lt;property id=&quot;20148&quot; value=&quot;5&quot;/&gt;&lt;property id=&quot;20300&quot; value=&quot;Slide 1&quot;/&gt;&lt;property id=&quot;20307&quot; value=&quot;257&quot;/&gt;&lt;/object&gt;&lt;object type=&quot;3&quot; unique_id=&quot;16989&quot;&gt;&lt;property id=&quot;20148&quot; value=&quot;5&quot;/&gt;&lt;property id=&quot;20300&quot; value=&quot;Slide 2&quot;/&gt;&lt;property id=&quot;20307&quot; value=&quot;303&quot;/&gt;&lt;/object&gt;&lt;object type=&quot;3&quot; unique_id=&quot;16990&quot;&gt;&lt;property id=&quot;20148&quot; value=&quot;5&quot;/&gt;&lt;property id=&quot;20300&quot; value=&quot;Slide 3&quot;/&gt;&lt;property id=&quot;20307&quot; value=&quot;365&quot;/&gt;&lt;/object&gt;&lt;object type=&quot;3&quot; unique_id=&quot;16991&quot;&gt;&lt;property id=&quot;20148&quot; value=&quot;5&quot;/&gt;&lt;property id=&quot;20300&quot; value=&quot;Slide 4&quot;/&gt;&lt;property id=&quot;20307&quot; value=&quot;366&quot;/&gt;&lt;/object&gt;&lt;object type=&quot;3&quot; unique_id=&quot;16992&quot;&gt;&lt;property id=&quot;20148&quot; value=&quot;5&quot;/&gt;&lt;property id=&quot;20300&quot; value=&quot;Slide 5&quot;/&gt;&lt;property id=&quot;20307&quot; value=&quot;367&quot;/&gt;&lt;/object&gt;&lt;object type=&quot;3&quot; unique_id=&quot;16993&quot;&gt;&lt;property id=&quot;20148&quot; value=&quot;5&quot;/&gt;&lt;property id=&quot;20300&quot; value=&quot;Slide 6&quot;/&gt;&lt;property id=&quot;20307&quot; value=&quot;368&quot;/&gt;&lt;/object&gt;&lt;object type=&quot;3&quot; unique_id=&quot;16994&quot;&gt;&lt;property id=&quot;20148&quot; value=&quot;5&quot;/&gt;&lt;property id=&quot;20300&quot; value=&quot;Slide 7&quot;/&gt;&lt;property id=&quot;20307&quot; value=&quot;369&quot;/&gt;&lt;/object&gt;&lt;object type=&quot;3&quot; unique_id=&quot;16995&quot;&gt;&lt;property id=&quot;20148&quot; value=&quot;5&quot;/&gt;&lt;property id=&quot;20300&quot; value=&quot;Slide 8&quot;/&gt;&lt;property id=&quot;20307&quot; value=&quot;309&quot;/&gt;&lt;/object&gt;&lt;object type=&quot;3&quot; unique_id=&quot;16996&quot;&gt;&lt;property id=&quot;20148&quot; value=&quot;5&quot;/&gt;&lt;property id=&quot;20300&quot; value=&quot;Slide 9&quot;/&gt;&lt;property id=&quot;20307&quot; value=&quot;310&quot;/&gt;&lt;/object&gt;&lt;object type=&quot;3&quot; unique_id=&quot;16997&quot;&gt;&lt;property id=&quot;20148&quot; value=&quot;5&quot;/&gt;&lt;property id=&quot;20300&quot; value=&quot;Slide 10&quot;/&gt;&lt;property id=&quot;20307&quot; value=&quot;311&quot;/&gt;&lt;/object&gt;&lt;object type=&quot;3&quot; unique_id=&quot;16998&quot;&gt;&lt;property id=&quot;20148&quot; value=&quot;5&quot;/&gt;&lt;property id=&quot;20300&quot; value=&quot;Slide 11&quot;/&gt;&lt;property id=&quot;20307&quot; value=&quot;312&quot;/&gt;&lt;/object&gt;&lt;object type=&quot;3&quot; unique_id=&quot;16999&quot;&gt;&lt;property id=&quot;20148&quot; value=&quot;5&quot;/&gt;&lt;property id=&quot;20300&quot; value=&quot;Slide 12&quot;/&gt;&lt;property id=&quot;20307&quot; value=&quot;313&quot;/&gt;&lt;/object&gt;&lt;object type=&quot;3&quot; unique_id=&quot;17000&quot;&gt;&lt;property id=&quot;20148&quot; value=&quot;5&quot;/&gt;&lt;property id=&quot;20300&quot; value=&quot;Slide 13&quot;/&gt;&lt;property id=&quot;20307&quot; value=&quot;314&quot;/&gt;&lt;/object&gt;&lt;object type=&quot;3&quot; unique_id=&quot;17001&quot;&gt;&lt;property id=&quot;20148&quot; value=&quot;5&quot;/&gt;&lt;property id=&quot;20300&quot; value=&quot;Slide 14&quot;/&gt;&lt;property id=&quot;20307&quot; value=&quot;315&quot;/&gt;&lt;/object&gt;&lt;object type=&quot;3&quot; unique_id=&quot;17002&quot;&gt;&lt;property id=&quot;20148&quot; value=&quot;5&quot;/&gt;&lt;property id=&quot;20300&quot; value=&quot;Slide 15&quot;/&gt;&lt;property id=&quot;20307&quot; value=&quot;316&quot;/&gt;&lt;/object&gt;&lt;object type=&quot;3&quot; unique_id=&quot;17003&quot;&gt;&lt;property id=&quot;20148&quot; value=&quot;5&quot;/&gt;&lt;property id=&quot;20300&quot; value=&quot;Slide 16&quot;/&gt;&lt;property id=&quot;20307&quot; value=&quot;317&quot;/&gt;&lt;/object&gt;&lt;object type=&quot;3&quot; unique_id=&quot;17004&quot;&gt;&lt;property id=&quot;20148&quot; value=&quot;5&quot;/&gt;&lt;property id=&quot;20300&quot; value=&quot;Slide 17&quot;/&gt;&lt;property id=&quot;20307&quot; value=&quot;319&quot;/&gt;&lt;/object&gt;&lt;object type=&quot;3&quot; unique_id=&quot;17005&quot;&gt;&lt;property id=&quot;20148&quot; value=&quot;5&quot;/&gt;&lt;property id=&quot;20300&quot; value=&quot;Slide 18&quot;/&gt;&lt;property id=&quot;20307&quot; value=&quot;318&quot;/&gt;&lt;/object&gt;&lt;object type=&quot;3&quot; unique_id=&quot;17006&quot;&gt;&lt;property id=&quot;20148&quot; value=&quot;5&quot;/&gt;&lt;property id=&quot;20300&quot; value=&quot;Slide 19&quot;/&gt;&lt;property id=&quot;20307&quot; value=&quot;321&quot;/&gt;&lt;/object&gt;&lt;object type=&quot;3&quot; unique_id=&quot;17007&quot;&gt;&lt;property id=&quot;20148&quot; value=&quot;5&quot;/&gt;&lt;property id=&quot;20300&quot; value=&quot;Slide 21&quot;/&gt;&lt;property id=&quot;20307&quot; value=&quot;349&quot;/&gt;&lt;/object&gt;&lt;object type=&quot;3&quot; unique_id=&quot;17008&quot;&gt;&lt;property id=&quot;20148&quot; value=&quot;5&quot;/&gt;&lt;property id=&quot;20300&quot; value=&quot;Slide 22&quot;/&gt;&lt;property id=&quot;20307&quot; value=&quot;350&quot;/&gt;&lt;/object&gt;&lt;object type=&quot;3&quot; unique_id=&quot;17009&quot;&gt;&lt;property id=&quot;20148&quot; value=&quot;5&quot;/&gt;&lt;property id=&quot;20300&quot; value=&quot;Slide 23&quot;/&gt;&lt;property id=&quot;20307&quot; value=&quot;351&quot;/&gt;&lt;/object&gt;&lt;object type=&quot;3&quot; unique_id=&quot;17010&quot;&gt;&lt;property id=&quot;20148&quot; value=&quot;5&quot;/&gt;&lt;property id=&quot;20300&quot; value=&quot;Slide 24&quot;/&gt;&lt;property id=&quot;20307&quot; value=&quot;352&quot;/&gt;&lt;/object&gt;&lt;object type=&quot;3&quot; unique_id=&quot;17011&quot;&gt;&lt;property id=&quot;20148&quot; value=&quot;5&quot;/&gt;&lt;property id=&quot;20300&quot; value=&quot;Slide 25&quot;/&gt;&lt;property id=&quot;20307&quot; value=&quot;353&quot;/&gt;&lt;/object&gt;&lt;object type=&quot;3&quot; unique_id=&quot;17012&quot;&gt;&lt;property id=&quot;20148&quot; value=&quot;5&quot;/&gt;&lt;property id=&quot;20300&quot; value=&quot;Slide 26&quot;/&gt;&lt;property id=&quot;20307&quot; value=&quot;354&quot;/&gt;&lt;/object&gt;&lt;object type=&quot;3&quot; unique_id=&quot;17013&quot;&gt;&lt;property id=&quot;20148&quot; value=&quot;5&quot;/&gt;&lt;property id=&quot;20300&quot; value=&quot;Slide 27&quot;/&gt;&lt;property id=&quot;20307&quot; value=&quot;355&quot;/&gt;&lt;/object&gt;&lt;object type=&quot;3&quot; unique_id=&quot;17014&quot;&gt;&lt;property id=&quot;20148&quot; value=&quot;5&quot;/&gt;&lt;property id=&quot;20300&quot; value=&quot;Slide 28&quot;/&gt;&lt;property id=&quot;20307&quot; value=&quot;356&quot;/&gt;&lt;/object&gt;&lt;object type=&quot;3&quot; unique_id=&quot;17015&quot;&gt;&lt;property id=&quot;20148&quot; value=&quot;5&quot;/&gt;&lt;property id=&quot;20300&quot; value=&quot;Slide 29&quot;/&gt;&lt;property id=&quot;20307&quot; value=&quot;357&quot;/&gt;&lt;/object&gt;&lt;object type=&quot;3&quot; unique_id=&quot;17016&quot;&gt;&lt;property id=&quot;20148&quot; value=&quot;5&quot;/&gt;&lt;property id=&quot;20300&quot; value=&quot;Slide 30&quot;/&gt;&lt;property id=&quot;20307&quot; value=&quot;358&quot;/&gt;&lt;/object&gt;&lt;object type=&quot;3&quot; unique_id=&quot;17017&quot;&gt;&lt;property id=&quot;20148&quot; value=&quot;5&quot;/&gt;&lt;property id=&quot;20300&quot; value=&quot;Slide 31&quot;/&gt;&lt;property id=&quot;20307&quot; value=&quot;359&quot;/&gt;&lt;/object&gt;&lt;object type=&quot;3&quot; unique_id=&quot;17018&quot;&gt;&lt;property id=&quot;20148&quot; value=&quot;5&quot;/&gt;&lt;property id=&quot;20300&quot; value=&quot;Slide 32&quot;/&gt;&lt;property id=&quot;20307&quot; value=&quot;360&quot;/&gt;&lt;/object&gt;&lt;object type=&quot;3&quot; unique_id=&quot;17019&quot;&gt;&lt;property id=&quot;20148&quot; value=&quot;5&quot;/&gt;&lt;property id=&quot;20300&quot; value=&quot;Slide 33&quot;/&gt;&lt;property id=&quot;20307&quot; value=&quot;361&quot;/&gt;&lt;/object&gt;&lt;object type=&quot;3&quot; unique_id=&quot;17020&quot;&gt;&lt;property id=&quot;20148&quot; value=&quot;5&quot;/&gt;&lt;property id=&quot;20300&quot; value=&quot;Slide 34&quot;/&gt;&lt;property id=&quot;20307&quot; value=&quot;362&quot;/&gt;&lt;/object&gt;&lt;object type=&quot;3&quot; unique_id=&quot;17021&quot;&gt;&lt;property id=&quot;20148&quot; value=&quot;5&quot;/&gt;&lt;property id=&quot;20300&quot; value=&quot;Slide 35&quot;/&gt;&lt;property id=&quot;20307&quot; value=&quot;363&quot;/&gt;&lt;/object&gt;&lt;object type=&quot;3&quot; unique_id=&quot;17022&quot;&gt;&lt;property id=&quot;20148&quot; value=&quot;5&quot;/&gt;&lt;property id=&quot;20300&quot; value=&quot;Slide 36&quot;/&gt;&lt;property id=&quot;20307&quot; value=&quot;364&quot;/&gt;&lt;/object&gt;&lt;object type=&quot;3&quot; unique_id=&quot;17023&quot;&gt;&lt;property id=&quot;20148&quot; value=&quot;5&quot;/&gt;&lt;property id=&quot;20300&quot; value=&quot;Slide 37&quot;/&gt;&lt;property id=&quot;20307&quot; value=&quot;344&quot;/&gt;&lt;/object&gt;&lt;object type=&quot;3&quot; unique_id=&quot;17579&quot;&gt;&lt;property id=&quot;20148&quot; value=&quot;5&quot;/&gt;&lt;property id=&quot;20300&quot; value=&quot;Slide 20&quot;/&gt;&lt;property id=&quot;20307&quot; value=&quot;370&quot;/&gt;&lt;/object&gt;&lt;/object&gt;&lt;/object&gt;&lt;/database&gt;"/>
  <p:tag name="SECTOMILLISECCONVERTED" val="1"/>
  <p:tag name="ARTICULATE_PROJECT_OPEN" val="0"/>
</p:tagLst>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3294</TotalTime>
  <Words>5370</Words>
  <Application>Microsoft Office PowerPoint</Application>
  <PresentationFormat>On-screen Show (4:3)</PresentationFormat>
  <Paragraphs>656</Paragraphs>
  <Slides>83</Slides>
  <Notes>28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9" baseType="lpstr">
      <vt:lpstr>Arial</vt:lpstr>
      <vt:lpstr>Times New Roman</vt:lpstr>
      <vt:lpstr>Wingdings</vt:lpstr>
      <vt:lpstr>Arial Unicode MS</vt:lpstr>
      <vt:lpstr>Beam</vt:lpstr>
      <vt:lpstr>WebLab ViewerPro Molecule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Detergents</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vector>
  </TitlesOfParts>
  <Company>uf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Bonczek</dc:creator>
  <cp:lastModifiedBy>Bonczek,James Lee</cp:lastModifiedBy>
  <cp:revision>39</cp:revision>
  <cp:lastPrinted>1601-01-01T00:00:00Z</cp:lastPrinted>
  <dcterms:created xsi:type="dcterms:W3CDTF">2009-06-12T18:27:53Z</dcterms:created>
  <dcterms:modified xsi:type="dcterms:W3CDTF">2010-06-16T16:08:27Z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