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306" r:id="rId14"/>
    <p:sldId id="270" r:id="rId15"/>
    <p:sldId id="271" r:id="rId16"/>
    <p:sldId id="272" r:id="rId17"/>
    <p:sldId id="273" r:id="rId18"/>
    <p:sldId id="274" r:id="rId19"/>
    <p:sldId id="275" r:id="rId20"/>
    <p:sldId id="277" r:id="rId21"/>
    <p:sldId id="278" r:id="rId22"/>
    <p:sldId id="279" r:id="rId23"/>
    <p:sldId id="280" r:id="rId24"/>
    <p:sldId id="281" r:id="rId25"/>
    <p:sldId id="284" r:id="rId26"/>
    <p:sldId id="283" r:id="rId27"/>
    <p:sldId id="285" r:id="rId28"/>
    <p:sldId id="286" r:id="rId29"/>
    <p:sldId id="290" r:id="rId30"/>
    <p:sldId id="291" r:id="rId31"/>
    <p:sldId id="292" r:id="rId32"/>
    <p:sldId id="293" r:id="rId33"/>
    <p:sldId id="294" r:id="rId34"/>
    <p:sldId id="295" r:id="rId35"/>
    <p:sldId id="296" r:id="rId36"/>
    <p:sldId id="335" r:id="rId37"/>
    <p:sldId id="334" r:id="rId38"/>
    <p:sldId id="297" r:id="rId39"/>
    <p:sldId id="299" r:id="rId40"/>
    <p:sldId id="341" r:id="rId41"/>
    <p:sldId id="300" r:id="rId42"/>
    <p:sldId id="331" r:id="rId43"/>
    <p:sldId id="301" r:id="rId44"/>
    <p:sldId id="332" r:id="rId45"/>
    <p:sldId id="333" r:id="rId46"/>
    <p:sldId id="304" r:id="rId47"/>
    <p:sldId id="310" r:id="rId48"/>
    <p:sldId id="312" r:id="rId49"/>
    <p:sldId id="313" r:id="rId50"/>
    <p:sldId id="315" r:id="rId51"/>
    <p:sldId id="316" r:id="rId52"/>
    <p:sldId id="317" r:id="rId53"/>
    <p:sldId id="318" r:id="rId54"/>
    <p:sldId id="319" r:id="rId55"/>
    <p:sldId id="320" r:id="rId56"/>
    <p:sldId id="322" r:id="rId57"/>
    <p:sldId id="323" r:id="rId58"/>
    <p:sldId id="324" r:id="rId59"/>
    <p:sldId id="326" r:id="rId60"/>
    <p:sldId id="327" r:id="rId61"/>
    <p:sldId id="328" r:id="rId62"/>
    <p:sldId id="329" r:id="rId63"/>
    <p:sldId id="330" r:id="rId64"/>
    <p:sldId id="336" r:id="rId65"/>
    <p:sldId id="337" r:id="rId66"/>
    <p:sldId id="338" r:id="rId67"/>
    <p:sldId id="342" r:id="rId68"/>
    <p:sldId id="339" r:id="rId69"/>
    <p:sldId id="340" r:id="rId70"/>
    <p:sldId id="343" r:id="rId71"/>
    <p:sldId id="345" r:id="rId72"/>
    <p:sldId id="346" r:id="rId73"/>
    <p:sldId id="347" r:id="rId74"/>
    <p:sldId id="348" r:id="rId75"/>
    <p:sldId id="349"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4" r:id="rId89"/>
  </p:sldIdLst>
  <p:sldSz cx="9144000" cy="6858000" type="screen4x3"/>
  <p:notesSz cx="6858000" cy="9144000"/>
  <p:custDataLst>
    <p:tags r:id="rId91"/>
  </p:custData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75102"/>
    <a:srgbClr val="FF9D00"/>
    <a:srgbClr val="FF6702"/>
    <a:srgbClr val="FF3305"/>
    <a:srgbClr val="CF3E00"/>
    <a:srgbClr val="236F7A"/>
    <a:srgbClr val="FF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74871" autoAdjust="0"/>
  </p:normalViewPr>
  <p:slideViewPr>
    <p:cSldViewPr>
      <p:cViewPr varScale="1">
        <p:scale>
          <a:sx n="56" d="100"/>
          <a:sy n="56" d="100"/>
        </p:scale>
        <p:origin x="-151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911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A2844C9-C312-4BFB-AF3B-DF9E3AD9860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library.thinkquest.org/04oct/01590/pollution/eutrophicatio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lants.ifas.ufl.edu/guide/aqumac.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plants.ifas.ufl.edu/guide/2algae.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lenntech.com/water-pollutants-FAQ.htm"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www.lenntech.com/water-pollution-faq.htm#ixzz0V93LMdSa" TargetMode="External"/><Relationship Id="rId4" Type="http://schemas.openxmlformats.org/officeDocument/2006/relationships/hyperlink" Target="http://www.lenntech.com/Water-Health-FAQ.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lants.ifas.ufl.edu/guide/aqumac.html"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plants.ifas.ufl.edu/guide/2algae.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fia.usgs.gov/publications/circular/1182/buildingsub.jp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classes/lectures/All/%3cB%3ephosphorus:%3c/B%3e%3cBR%3e%20Key%20nutrient%20influencing%20plant%20growth%20in%20lakes.%20Soluble%20reactive%20phosphorus%20(PO%3cSUB%3e4%3c/SUB%3e%3cSUP%3e-3%3c/SUP%3e)%20is%20the%20amount%20of%20phosphorus%20in%20solution%20that%20is%20available%20to%20plants.%20Total%20phosphorus%20includes%20the%20amount%20of%20phosphorus%20in%20solution%20(reactive)%20and%20in%20particulate%20form.','DEFINITION" TargetMode="External"/><Relationship Id="rId3" Type="http://schemas.openxmlformats.org/officeDocument/2006/relationships/hyperlink" Target="http://waterontheweb.org/under/glossary.html" TargetMode="External"/><Relationship Id="rId7" Type="http://schemas.openxmlformats.org/officeDocument/2006/relationships/hyperlink" Target="../classes/lectures/All/%3cB%3esolubility:%3c/B%3e%3cBR%3e%20The%20ability%20of%20a%20substance%20to%20dissolve%20into%20another;%20also%20see%20gas%20solubility.','DEFINITION"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classes/lectures/All/%3cB%3eion:%3c/B%3e%3cBR%3e%20An%20electrically%20charged%20particle.','DEFINITION" TargetMode="External"/><Relationship Id="rId5" Type="http://schemas.openxmlformats.org/officeDocument/2006/relationships/hyperlink" Target="../classes/lectures/All/%3cB%3ehydrogen%20ion:%3c/B%3e%3cBR%3e%20An%20individual%20atom%20of%20hydrogen%20which%20is%20not%20attached%20to%20a%20molecule%20and%20therefore%20has%20a%20positive%20(+)%20charge.','DEFINITION" TargetMode="External"/><Relationship Id="rId4" Type="http://schemas.openxmlformats.org/officeDocument/2006/relationships/hyperlink" Target="../classes/lectures/All/%3cB%3e%20pH:%3c/B%3e%3cBR%3e%20A%20measure%20of%20the%20concentration%20of%20hydrogen%20ions.','DEFINITIO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8.xml"/><Relationship Id="rId4" Type="http://schemas.openxmlformats.org/officeDocument/2006/relationships/hyperlink" Target="http://preview.thinkquest.org/04oct/01590/humans/disease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0.xml"/><Relationship Id="rId6" Type="http://schemas.openxmlformats.org/officeDocument/2006/relationships/hyperlink" Target="http://www.lenntech.com/water-pollution-faq.htm" TargetMode="External"/><Relationship Id="rId5" Type="http://schemas.openxmlformats.org/officeDocument/2006/relationships/hyperlink" Target="http://www.lenntech.com/Water-Health-FAQ.htm" TargetMode="External"/><Relationship Id="rId4" Type="http://schemas.openxmlformats.org/officeDocument/2006/relationships/hyperlink" Target="http://www.lenntech.com/water-pollutants-FAQ.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2.xml"/><Relationship Id="rId4" Type="http://schemas.openxmlformats.org/officeDocument/2006/relationships/hyperlink" Target="http://projectsol.aps.com/power/power_problems.asp" TargetMode="Externa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2844C9-C312-4BFB-AF3B-DF9E3AD986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A7F2A-15D3-459F-A446-225385A9A585}" type="slidenum">
              <a:rPr lang="en-US"/>
              <a:pPr/>
              <a:t>11</a:t>
            </a:fld>
            <a:endParaRPr lang="en-US"/>
          </a:p>
        </p:txBody>
      </p:sp>
      <p:sp>
        <p:nvSpPr>
          <p:cNvPr id="105474" name="Rectangle 2"/>
          <p:cNvSpPr>
            <a:spLocks noRot="1" noChangeArrowheads="1" noTextEdit="1"/>
          </p:cNvSpPr>
          <p:nvPr>
            <p:ph type="sldImg"/>
          </p:nvPr>
        </p:nvSpPr>
        <p:spPr>
          <a:xfrm>
            <a:off x="1144588" y="685800"/>
            <a:ext cx="4572000" cy="3429000"/>
          </a:xfrm>
          <a:ln/>
        </p:spPr>
      </p:sp>
      <p:sp>
        <p:nvSpPr>
          <p:cNvPr id="105475" name="Rectangle 3"/>
          <p:cNvSpPr>
            <a:spLocks noGrp="1" noChangeArrowheads="1"/>
          </p:cNvSpPr>
          <p:nvPr>
            <p:ph type="body" idx="1"/>
          </p:nvPr>
        </p:nvSpPr>
        <p:spPr/>
        <p:txBody>
          <a:bodyPr/>
          <a:lstStyle/>
          <a:p>
            <a:r>
              <a:rPr lang="en-US" b="1"/>
              <a:t>Nutrients</a:t>
            </a:r>
            <a:r>
              <a:rPr lang="en-US"/>
              <a:t> constitute a second category of chemical water pollutants. Sources of nitrogen and phosphorus, two common plant nutrients, include animal wastes, agricultural runoff, and sewage. When these nutrients enter a body of water in large quantities, they cause </a:t>
            </a:r>
            <a:r>
              <a:rPr lang="en-US">
                <a:hlinkClick r:id="rId3"/>
              </a:rPr>
              <a:t>eutrophication</a:t>
            </a:r>
            <a:r>
              <a:rPr lang="en-US"/>
              <a:t>. Because eutrophication significantly lowers the levels of dissolved oxygen in water, many species of fish can no longer survive. In addition, consuming water that contains excess levels of nitrates may reduce the bloodstream’s oxygen-carrying capacity, leading to a number of undesirable health effects for humans.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4121F-4B12-4B5F-9998-DF0D03FC9AE2}" type="slidenum">
              <a:rPr lang="en-US"/>
              <a:pPr/>
              <a:t>19</a:t>
            </a:fld>
            <a:endParaRPr lang="en-US"/>
          </a:p>
        </p:txBody>
      </p:sp>
      <p:sp>
        <p:nvSpPr>
          <p:cNvPr id="114690" name="Rectangle 2"/>
          <p:cNvSpPr>
            <a:spLocks noRot="1" noChangeArrowheads="1" noTextEdit="1"/>
          </p:cNvSpPr>
          <p:nvPr>
            <p:ph type="sldImg"/>
          </p:nvPr>
        </p:nvSpPr>
        <p:spPr>
          <a:xfrm>
            <a:off x="1144588" y="685800"/>
            <a:ext cx="4572000" cy="3429000"/>
          </a:xfrm>
          <a:ln/>
        </p:spPr>
      </p:sp>
      <p:sp>
        <p:nvSpPr>
          <p:cNvPr id="114691" name="Rectangle 3"/>
          <p:cNvSpPr>
            <a:spLocks noGrp="1" noChangeArrowheads="1"/>
          </p:cNvSpPr>
          <p:nvPr>
            <p:ph type="body" idx="1"/>
          </p:nvPr>
        </p:nvSpPr>
        <p:spPr/>
        <p:txBody>
          <a:bodyPr/>
          <a:lstStyle/>
          <a:p>
            <a:r>
              <a:rPr lang="en-US" b="1"/>
              <a:t>Oil</a:t>
            </a:r>
            <a:r>
              <a:rPr lang="en-US"/>
              <a:t>, another chemical pollutant, is introduced into aquatic environments through leaks from oil tankers or dumping down storm drains. Each year, humans discharge approximately three to six million metric tons of oil into the ocean. In 1989, the oil tanker Exxon Valdez spilled eleven million gallons of oil into Alaskan waters. Over 300,000 birds and 2,500 otters were killed, and the total environmental damage amounted to a cost of over fifteen billion dollars. </a:t>
            </a:r>
          </a:p>
          <a:p>
            <a:endParaRPr lang="en-US"/>
          </a:p>
          <a:p>
            <a:r>
              <a:rPr lang="en-US"/>
              <a:t>But big spills account for only about 5% of the total. The rest is from oil changes, natural seeps, bilge cleaning and ship maintenance, recreational boating.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24A9B-2123-43F0-8450-1E6F5B82F244}" type="slidenum">
              <a:rPr lang="en-US"/>
              <a:pPr/>
              <a:t>20</a:t>
            </a:fld>
            <a:endParaRPr lang="en-US"/>
          </a:p>
        </p:txBody>
      </p:sp>
      <p:sp>
        <p:nvSpPr>
          <p:cNvPr id="118786" name="Rectangle 2"/>
          <p:cNvSpPr>
            <a:spLocks noRot="1" noChangeArrowheads="1" noTextEdit="1"/>
          </p:cNvSpPr>
          <p:nvPr>
            <p:ph type="sldImg"/>
          </p:nvPr>
        </p:nvSpPr>
        <p:spPr>
          <a:xfrm>
            <a:off x="1144588" y="685800"/>
            <a:ext cx="4572000" cy="3429000"/>
          </a:xfrm>
          <a:ln/>
        </p:spPr>
      </p:sp>
      <p:sp>
        <p:nvSpPr>
          <p:cNvPr id="118787" name="Rectangle 3"/>
          <p:cNvSpPr>
            <a:spLocks noGrp="1" noChangeArrowheads="1"/>
          </p:cNvSpPr>
          <p:nvPr>
            <p:ph type="body" idx="1"/>
          </p:nvPr>
        </p:nvSpPr>
        <p:spPr/>
        <p:txBody>
          <a:bodyPr/>
          <a:lstStyle/>
          <a:p>
            <a:r>
              <a:rPr lang="en-US"/>
              <a:t>Estimates range from 28 days to 150 years, with some consensus of about 15-20 years. Here is why the answer is so tricky. 1. If you feed DDT to some test species for some period of time and then cease and monitor the level of DDT vs. time -- that gives one type of half-life that depends on the species, its diet, and other factors. For some birds I saw the figure of about 8 years. 2. If you measure the concentration of DDT in sun-exposed, oxygenated surface water and have conditions so that there is no steady state -- you get another half life. Under these conditions volatilization and absorption onto the river/lake bed occurs. I saw the number 28 days for this route. 3. If you measure the level of DDT in a contaminated soil, to which DDT adheres tenaciously, you get yet another half-life. This is where I saw the number from 15 to 20 years. 4. If you test the soil in temperate climates where the average temperature is milder, this decade or two stretches out to 3 or 4 decades. 5. In cool dry sand, I saw the number 150 years -- although that has to be suspect because DDT was not widely available until 1945-1950 (after World War II).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9BF5F-40B4-4A33-B4D3-683AF8C72A06}" type="slidenum">
              <a:rPr lang="en-US"/>
              <a:pPr/>
              <a:t>21</a:t>
            </a:fld>
            <a:endParaRPr lang="en-US"/>
          </a:p>
        </p:txBody>
      </p:sp>
      <p:sp>
        <p:nvSpPr>
          <p:cNvPr id="120834" name="Rectangle 2"/>
          <p:cNvSpPr>
            <a:spLocks noRot="1" noChangeArrowheads="1" noTextEdit="1"/>
          </p:cNvSpPr>
          <p:nvPr>
            <p:ph type="sldImg"/>
          </p:nvPr>
        </p:nvSpPr>
        <p:spPr>
          <a:xfrm>
            <a:off x="1144588" y="685800"/>
            <a:ext cx="4572000" cy="3429000"/>
          </a:xfrm>
          <a:ln/>
        </p:spPr>
      </p:sp>
      <p:sp>
        <p:nvSpPr>
          <p:cNvPr id="120835" name="Rectangle 3"/>
          <p:cNvSpPr>
            <a:spLocks noGrp="1" noChangeArrowheads="1"/>
          </p:cNvSpPr>
          <p:nvPr>
            <p:ph type="body" idx="1"/>
          </p:nvPr>
        </p:nvSpPr>
        <p:spPr/>
        <p:txBody>
          <a:bodyPr/>
          <a:lstStyle/>
          <a:p>
            <a:r>
              <a:rPr lang="en-US"/>
              <a:t>Such pollutants fall into three main categories: 1) biological, such as bacteria or viruses; 2) chemical, including heavy metals, nutrients, pesticides, and wastes; 3) physical, such as sediment, radioactive material, and heat.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A2C61-55C3-4B61-BCCE-2D69EDC83E88}" type="slidenum">
              <a:rPr lang="en-US"/>
              <a:pPr/>
              <a:t>34</a:t>
            </a:fld>
            <a:endParaRPr lang="en-US"/>
          </a:p>
        </p:txBody>
      </p:sp>
      <p:sp>
        <p:nvSpPr>
          <p:cNvPr id="140290" name="Rectangle 2"/>
          <p:cNvSpPr>
            <a:spLocks noRot="1" noChangeArrowheads="1" noTextEdit="1"/>
          </p:cNvSpPr>
          <p:nvPr>
            <p:ph type="sldImg"/>
          </p:nvPr>
        </p:nvSpPr>
        <p:spPr>
          <a:xfrm>
            <a:off x="1144588" y="685800"/>
            <a:ext cx="4572000" cy="3429000"/>
          </a:xfrm>
          <a:ln/>
        </p:spPr>
      </p:sp>
      <p:sp>
        <p:nvSpPr>
          <p:cNvPr id="140291" name="Rectangle 3"/>
          <p:cNvSpPr>
            <a:spLocks noGrp="1" noChangeArrowheads="1"/>
          </p:cNvSpPr>
          <p:nvPr>
            <p:ph type="body" idx="1"/>
          </p:nvPr>
        </p:nvSpPr>
        <p:spPr/>
        <p:txBody>
          <a:bodyPr/>
          <a:lstStyle/>
          <a:p>
            <a:r>
              <a:rPr lang="en-US"/>
              <a:t>Florida has more natural lakes than any other state in the southeast. Unlike the large, deep lakes of the northern U.S. which were generally formed by glacial processes, most of Florida's shallow and sloping lakes were primarily formed by erosion and/or collapse of the karst limestone bedrock. </a:t>
            </a:r>
          </a:p>
          <a:p>
            <a:r>
              <a:rPr lang="en-US" b="1"/>
              <a:t>Florida's lakes reign</a:t>
            </a:r>
            <a:r>
              <a:rPr lang="en-US"/>
              <a:t> as some of the most "biologically productive" systems in the world. The state's climate and topography provide year round growing seasons for large aquatic plants (</a:t>
            </a:r>
            <a:r>
              <a:rPr lang="en-US">
                <a:hlinkClick r:id="rId3"/>
              </a:rPr>
              <a:t>macrophytes</a:t>
            </a:r>
            <a:r>
              <a:rPr lang="en-US"/>
              <a:t>), as well as for microscopic plants (</a:t>
            </a:r>
            <a:r>
              <a:rPr lang="en-US">
                <a:hlinkClick r:id="rId4"/>
              </a:rPr>
              <a:t>algae, phytoplankton</a:t>
            </a:r>
            <a:r>
              <a:rPr lang="en-US"/>
              <a:t>). Besides supporting the growth of native plants and animals, Florida's lakes also are susceptible to invasive plant species, algae blooms and nuisance native plant overgrowth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245319F-8EFD-4973-B338-6C87A65F204E}" type="slidenum">
              <a:rPr lang="en-US"/>
              <a:pPr/>
              <a:t>39</a:t>
            </a:fld>
            <a:endParaRPr lang="en-US"/>
          </a:p>
        </p:txBody>
      </p:sp>
      <p:sp>
        <p:nvSpPr>
          <p:cNvPr id="145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21EEC5D8-D812-41F3-86E6-44B0EE2480C6}" type="slidenum">
              <a:rPr lang="en-US" sz="1200"/>
              <a:pPr algn="r" eaLnBrk="1" hangingPunct="1"/>
              <a:t>39</a:t>
            </a:fld>
            <a:endParaRPr lang="en-US" sz="1200"/>
          </a:p>
        </p:txBody>
      </p:sp>
      <p:sp>
        <p:nvSpPr>
          <p:cNvPr id="145411" name="Rectangle 2"/>
          <p:cNvSpPr>
            <a:spLocks noRot="1" noChangeArrowheads="1" noTextEdit="1"/>
          </p:cNvSpPr>
          <p:nvPr>
            <p:ph type="sldImg"/>
          </p:nvPr>
        </p:nvSpPr>
        <p:spPr>
          <a:xfrm>
            <a:off x="1144588" y="685800"/>
            <a:ext cx="4572000" cy="3429000"/>
          </a:xfrm>
          <a:ln/>
        </p:spPr>
      </p:sp>
      <p:sp>
        <p:nvSpPr>
          <p:cNvPr id="145412" name="Rectangle 3"/>
          <p:cNvSpPr>
            <a:spLocks noGrp="1" noChangeArrowheads="1"/>
          </p:cNvSpPr>
          <p:nvPr>
            <p:ph type="body" idx="1"/>
          </p:nvPr>
        </p:nvSpPr>
        <p:spPr/>
        <p:txBody>
          <a:bodyPr lIns="91432" tIns="45716" rIns="91432" bIns="45716"/>
          <a:lstStyle/>
          <a:p>
            <a:r>
              <a:rPr lang="en-US"/>
              <a:t>The diffusion of oxygen is often of great importance in relation to water, particularly in lakes and rivers. Oxygen contents dictate in many ways the life limits of aquatic organisms. We will explore in some detail the factors controlling oxygen contents in water particularly in relation to temperature. The solubility of oxygen is greater in colder water than in warm water.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F7821-9762-48BA-A8A4-DD88A7CD10E7}" type="slidenum">
              <a:rPr lang="en-US"/>
              <a:pPr/>
              <a:t>40</a:t>
            </a:fld>
            <a:endParaRPr 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oxygen solubility is greater in colder water than in warm water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33AF5-CF43-4D8B-8EFD-A1E7345A8211}" type="slidenum">
              <a:rPr lang="en-US"/>
              <a:pPr/>
              <a:t>44</a:t>
            </a:fld>
            <a:endParaRPr lang="en-US"/>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pPr>
              <a:lnSpc>
                <a:spcPct val="80000"/>
              </a:lnSpc>
            </a:pPr>
            <a:r>
              <a:rPr lang="en-US" sz="800"/>
              <a:t>Water pollution is any chemical, physical or biological change in the quality of water that has a harmful effect on any living thing that drinks or uses or lives (in) it. When humans drink polluted water it often has serious effects on their health. Water pollution can also make water unsuited for the desired use.</a:t>
            </a:r>
            <a:endParaRPr lang="en-US" sz="800" b="1"/>
          </a:p>
          <a:p>
            <a:pPr>
              <a:lnSpc>
                <a:spcPct val="80000"/>
              </a:lnSpc>
            </a:pPr>
            <a:r>
              <a:rPr lang="en-US" sz="800" b="1"/>
              <a:t>What are the major water pollutants?</a:t>
            </a:r>
            <a:r>
              <a:rPr lang="en-US" sz="800"/>
              <a:t> There are several classes of water pollutants. The first are disease-causing agents. These are bacteria, viruses, protozoa and parasitic worms that enter sewage systems and untreated waste.</a:t>
            </a:r>
          </a:p>
          <a:p>
            <a:pPr>
              <a:lnSpc>
                <a:spcPct val="80000"/>
              </a:lnSpc>
            </a:pPr>
            <a:r>
              <a:rPr lang="en-US" sz="800"/>
              <a:t>A second category of water pollutants is oxygen-demanding wastes; wastes that can be decomposed by oxygen-requiring bacteria. When large populations of decomposing bacteria are converting these wastes it can deplete oxygen levels in the water. This causes other organisms in the water, such as fish, to die.</a:t>
            </a:r>
            <a:br>
              <a:rPr lang="en-US" sz="800"/>
            </a:br>
            <a:r>
              <a:rPr lang="en-US" sz="800"/>
              <a:t>A third class of water pollutants is water-soluble inorganic pollutants, such as acids, salts and toxic metals. Large quantities of these compounds will make water unfit to drink and will cause the death of aquatic life.</a:t>
            </a:r>
            <a:br>
              <a:rPr lang="en-US" sz="800"/>
            </a:br>
            <a:r>
              <a:rPr lang="en-US" sz="800"/>
              <a:t>Another class of water pollutants are nutrients; they are water-soluble nitrates and phosphates that cause excessive growth of algae and other water plants, which deplete the water's oxygen supply. This kills fish and, when found in drinking water, can kill young children.</a:t>
            </a:r>
            <a:br>
              <a:rPr lang="en-US" sz="800"/>
            </a:br>
            <a:r>
              <a:rPr lang="en-US" sz="800"/>
              <a:t>Water can also be polluted by a number of organic compounds such as oil, plastics and pesticides, which are harmful to humans and all plants and animals in the water.</a:t>
            </a:r>
            <a:br>
              <a:rPr lang="en-US" sz="800"/>
            </a:br>
            <a:r>
              <a:rPr lang="en-US" sz="800"/>
              <a:t>A very dangerous category is suspended sediment, because it causes depletion in the water's light absorption and the particles spread dangerous compounds such as pesticides through the water.</a:t>
            </a:r>
            <a:br>
              <a:rPr lang="en-US" sz="800"/>
            </a:br>
            <a:r>
              <a:rPr lang="en-US" sz="800"/>
              <a:t>Finally, water-soluble radioactive compounds can cause cancer, birth defects and genetic damage and are thus very dangerous </a:t>
            </a:r>
            <a:r>
              <a:rPr lang="en-US" sz="800">
                <a:hlinkClick r:id="rId3"/>
              </a:rPr>
              <a:t>water pollutants</a:t>
            </a:r>
            <a:r>
              <a:rPr lang="en-US" sz="800"/>
              <a:t>. More information on </a:t>
            </a:r>
            <a:r>
              <a:rPr lang="en-US" sz="800">
                <a:hlinkClick r:id="rId4"/>
              </a:rPr>
              <a:t>health effects of microrganisms</a:t>
            </a:r>
            <a:r>
              <a:rPr lang="en-US" sz="800"/>
              <a:t/>
            </a:r>
            <a:br>
              <a:rPr lang="en-US" sz="800"/>
            </a:br>
            <a:r>
              <a:rPr lang="en-US" sz="800"/>
              <a:t/>
            </a:r>
            <a:br>
              <a:rPr lang="en-US" sz="800"/>
            </a:br>
            <a:r>
              <a:rPr lang="en-US" sz="800" b="1"/>
              <a:t>Where does water pollution come from?</a:t>
            </a:r>
            <a:r>
              <a:rPr lang="en-US" sz="800"/>
              <a:t> </a:t>
            </a:r>
          </a:p>
          <a:p>
            <a:pPr>
              <a:lnSpc>
                <a:spcPct val="80000"/>
              </a:lnSpc>
            </a:pPr>
            <a:r>
              <a:rPr lang="en-US" sz="800"/>
              <a:t>Water pollution is usually caused by human activities. Different human sources add to the pollution of water. There are two sorts of sources, point and nonpoint sources. Point sources discharge pollutants at specific locations through pipelines or sewers into the surface water. Nonpoint sources are sources that cannot be traced to a single site of discharge.</a:t>
            </a:r>
            <a:br>
              <a:rPr lang="en-US" sz="800"/>
            </a:br>
            <a:r>
              <a:rPr lang="en-US" sz="800"/>
              <a:t>Examples of point sources are: factories, sewage treatment plants, underground mines, oil wells, oil tankers and agriculture.</a:t>
            </a:r>
            <a:br>
              <a:rPr lang="en-US" sz="800"/>
            </a:br>
            <a:r>
              <a:rPr lang="en-US" sz="800"/>
              <a:t>Examples of nonpoint sources are: acid deposition from the air, traffic, pollutants that are spread through rivers and pollutants that enter the water through groundwater.</a:t>
            </a:r>
            <a:br>
              <a:rPr lang="en-US" sz="800"/>
            </a:br>
            <a:r>
              <a:rPr lang="en-US" sz="800"/>
              <a:t>Nonpoint pollution is hard to control because the perpetrators cannot be traced.</a:t>
            </a:r>
          </a:p>
          <a:p>
            <a:pPr>
              <a:lnSpc>
                <a:spcPct val="80000"/>
              </a:lnSpc>
            </a:pPr>
            <a:r>
              <a:rPr lang="en-US" sz="800"/>
              <a:t/>
            </a:r>
            <a:br>
              <a:rPr lang="en-US" sz="800"/>
            </a:br>
            <a:r>
              <a:rPr lang="en-US" sz="800"/>
              <a:t/>
            </a:r>
            <a:br>
              <a:rPr lang="en-US" sz="800"/>
            </a:br>
            <a:r>
              <a:rPr lang="en-US" sz="800"/>
              <a:t>Read more: </a:t>
            </a:r>
            <a:r>
              <a:rPr lang="en-US" sz="800">
                <a:hlinkClick r:id="rId5"/>
              </a:rPr>
              <a:t>http://www.lenntech.com/water-pollution-faq.htm#ixzz0V93LMdSa</a:t>
            </a:r>
            <a:r>
              <a:rPr lang="en-US" sz="800"/>
              <a:t/>
            </a:r>
            <a:br>
              <a:rPr lang="en-US" sz="800"/>
            </a:br>
            <a:endParaRPr lang="en-US"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1E30C-BCEF-414B-8195-FB9E1EF2501F}" type="slidenum">
              <a:rPr lang="en-US"/>
              <a:pPr/>
              <a:t>49</a:t>
            </a:fld>
            <a:endParaRPr lang="en-US"/>
          </a:p>
        </p:txBody>
      </p:sp>
      <p:sp>
        <p:nvSpPr>
          <p:cNvPr id="161794" name="Rectangle 2"/>
          <p:cNvSpPr>
            <a:spLocks noRot="1" noChangeArrowheads="1" noTextEdit="1"/>
          </p:cNvSpPr>
          <p:nvPr>
            <p:ph type="sldImg"/>
          </p:nvPr>
        </p:nvSpPr>
        <p:spPr>
          <a:xfrm>
            <a:off x="1144588" y="685800"/>
            <a:ext cx="4572000" cy="3429000"/>
          </a:xfrm>
          <a:ln/>
        </p:spPr>
      </p:sp>
      <p:sp>
        <p:nvSpPr>
          <p:cNvPr id="161795" name="Rectangle 3"/>
          <p:cNvSpPr>
            <a:spLocks noGrp="1" noChangeArrowheads="1"/>
          </p:cNvSpPr>
          <p:nvPr>
            <p:ph type="body" idx="1"/>
          </p:nvPr>
        </p:nvSpPr>
        <p:spPr/>
        <p:txBody>
          <a:bodyPr/>
          <a:lstStyle/>
          <a:p>
            <a:r>
              <a:rPr lang="en-US"/>
              <a:t>Historically, rainfall from the Kissimmee Valley filled the Lake during the summer rainy season and excess water spilled out along its southern shore. Some of the waters were absorbed into the soil, converting decaying plant materials into rich, fertile mucky soils; the rest were released to the beginning flows of the Everglade’s "River of Grass". Shallow waters a few inches to a few feet in depth and over 50 miles wide, slowly flowed 100 miles south to the Gulf of Mexico and Florida Bay.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AD45D-749B-4C58-9C9D-D860A6808F1F}" type="slidenum">
              <a:rPr lang="en-US"/>
              <a:pPr/>
              <a:t>51</a:t>
            </a:fld>
            <a:endParaRPr 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A significant product of the drainage efforts was the creation of the Everglades Agricultural Area south of Lake Okeechobee. The EAA encompasses about 700,000 acres and is used for sugar rice and vegetable production.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2844C9-C312-4BFB-AF3B-DF9E3AD9860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0281D-FE29-40A1-A6CF-0F5DADCE725A}" type="slidenum">
              <a:rPr lang="en-US"/>
              <a:pPr/>
              <a:t>52</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pPr>
              <a:lnSpc>
                <a:spcPct val="90000"/>
              </a:lnSpc>
            </a:pPr>
            <a:r>
              <a:rPr lang="en-US"/>
              <a:t>The beginning of excessive phosphorus input into the Everglades can be traced back to the 1940s,</a:t>
            </a:r>
          </a:p>
          <a:p>
            <a:pPr>
              <a:lnSpc>
                <a:spcPct val="90000"/>
              </a:lnSpc>
            </a:pPr>
            <a:r>
              <a:rPr lang="en-US"/>
              <a:t>when several thousand acres of land were cleared and converted to agricultural</a:t>
            </a:r>
          </a:p>
          <a:p>
            <a:pPr>
              <a:lnSpc>
                <a:spcPct val="90000"/>
              </a:lnSpc>
            </a:pPr>
            <a:r>
              <a:rPr lang="en-US"/>
              <a:t>production. This clearing exposed soils,which began to erode and leach phosphorus</a:t>
            </a:r>
          </a:p>
          <a:p>
            <a:pPr>
              <a:lnSpc>
                <a:spcPct val="90000"/>
              </a:lnSpc>
            </a:pPr>
            <a:r>
              <a:rPr lang="en-US"/>
              <a:t>into waterways that connected to the Everglades. Production intensified after the</a:t>
            </a:r>
          </a:p>
          <a:p>
            <a:pPr>
              <a:lnSpc>
                <a:spcPct val="90000"/>
              </a:lnSpc>
            </a:pPr>
            <a:r>
              <a:rPr lang="en-US"/>
              <a:t>Cuban revolution in 1959, as Cuban exiles fled to Florida and established sugar</a:t>
            </a:r>
          </a:p>
          <a:p>
            <a:pPr>
              <a:lnSpc>
                <a:spcPct val="90000"/>
              </a:lnSpc>
            </a:pPr>
            <a:r>
              <a:rPr lang="en-US"/>
              <a:t>plantations. By the mid-1960s, Florida sugar production had increased four-fold.</a:t>
            </a:r>
          </a:p>
          <a:p>
            <a:pPr>
              <a:lnSpc>
                <a:spcPct val="90000"/>
              </a:lnSpc>
            </a:pPr>
            <a:r>
              <a:rPr lang="en-US"/>
              <a:t>Today, sugarcane production contributes two-thirds of the economic production of</a:t>
            </a:r>
          </a:p>
          <a:p>
            <a:pPr>
              <a:lnSpc>
                <a:spcPct val="90000"/>
              </a:lnSpc>
            </a:pPr>
            <a:r>
              <a:rPr lang="en-US"/>
              <a:t>Everglades agriculture, and uses nearly 80% of the crop land in the Everglades</a:t>
            </a:r>
          </a:p>
          <a:p>
            <a:pPr>
              <a:lnSpc>
                <a:spcPct val="90000"/>
              </a:lnSpc>
            </a:pPr>
            <a:r>
              <a:rPr lang="en-US"/>
              <a:t>AgriculturalArea. Sugar production contributes phosphorus</a:t>
            </a:r>
          </a:p>
          <a:p>
            <a:pPr>
              <a:lnSpc>
                <a:spcPct val="90000"/>
              </a:lnSpc>
            </a:pPr>
            <a:r>
              <a:rPr lang="en-US"/>
              <a:t>to the ecosystem primarily through fertilizers and to a lesser extent through</a:t>
            </a:r>
          </a:p>
          <a:p>
            <a:pPr>
              <a:lnSpc>
                <a:spcPct val="90000"/>
              </a:lnSpc>
            </a:pPr>
            <a:r>
              <a:rPr lang="en-US"/>
              <a:t>decomposition of plants. Fertilizers and plant decomposition are also the main</a:t>
            </a:r>
          </a:p>
          <a:p>
            <a:pPr>
              <a:lnSpc>
                <a:spcPct val="90000"/>
              </a:lnSpc>
            </a:pPr>
            <a:r>
              <a:rPr lang="en-US"/>
              <a:t>causes of phosphorus leaching from vegetable production.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FB081-ABE9-4F1F-B184-CC4FE4AD9D10}" type="slidenum">
              <a:rPr lang="en-US"/>
              <a:pPr/>
              <a:t>53</a:t>
            </a:fld>
            <a:endParaRPr 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Governor Charlie Crist’s original proposal to buy all of U.S. Sugar Corp. has been</a:t>
            </a:r>
          </a:p>
          <a:p>
            <a:r>
              <a:rPr lang="en-US"/>
              <a:t>downsized twice due to the economic downturn.</a:t>
            </a:r>
          </a:p>
          <a:p>
            <a:r>
              <a:rPr lang="en-US"/>
              <a:t>The two-phased acquisition allows the SFWMD to acquire 73,000 acres for $536 million</a:t>
            </a:r>
          </a:p>
          <a:p>
            <a:r>
              <a:rPr lang="en-US"/>
              <a:t>with a 10-year option to purchase the remaining 107,000 acres when financial and</a:t>
            </a:r>
          </a:p>
          <a:p>
            <a:r>
              <a:rPr lang="en-US"/>
              <a:t>economic conditions improve. The deal enables U.S. Sugar Corp. to remain in business</a:t>
            </a:r>
          </a:p>
          <a:p>
            <a:r>
              <a:rPr lang="en-US"/>
              <a:t>by leasing back the purchased land for a minimum of seven years and up to 20 years at $150 an acre per year.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4E253-59C8-4674-A699-1E9D54CEF32B}" type="slidenum">
              <a:rPr lang="en-US"/>
              <a:pPr/>
              <a:t>56</a:t>
            </a:fld>
            <a:endParaRPr lang="en-US"/>
          </a:p>
        </p:txBody>
      </p:sp>
      <p:sp>
        <p:nvSpPr>
          <p:cNvPr id="174082" name="Rectangle 2"/>
          <p:cNvSpPr>
            <a:spLocks noRot="1" noChangeArrowheads="1" noTextEdit="1"/>
          </p:cNvSpPr>
          <p:nvPr>
            <p:ph type="sldImg"/>
          </p:nvPr>
        </p:nvSpPr>
        <p:spPr>
          <a:xfrm>
            <a:off x="1144588" y="685800"/>
            <a:ext cx="4572000" cy="3429000"/>
          </a:xfrm>
          <a:ln/>
        </p:spPr>
      </p:sp>
      <p:sp>
        <p:nvSpPr>
          <p:cNvPr id="174083" name="Rectangle 3"/>
          <p:cNvSpPr>
            <a:spLocks noGrp="1" noChangeArrowheads="1"/>
          </p:cNvSpPr>
          <p:nvPr>
            <p:ph type="body" idx="1"/>
          </p:nvPr>
        </p:nvSpPr>
        <p:spPr/>
        <p:txBody>
          <a:bodyPr/>
          <a:lstStyle/>
          <a:p>
            <a:r>
              <a:rPr lang="en-US"/>
              <a:t>Florida has more natural lakes than any other state in the southeast. Unlike the large, deep lakes of the northern U.S. which were generally formed by glacial processes, most of Florida's shallow and sloping lakes were primarily formed by erosion and/or collapse of the karst limestone bedrock. </a:t>
            </a:r>
          </a:p>
          <a:p>
            <a:r>
              <a:rPr lang="en-US" b="1"/>
              <a:t>Florida's lakes reign</a:t>
            </a:r>
            <a:r>
              <a:rPr lang="en-US"/>
              <a:t> as some of the most "biologically productive" systems in the world. The state's climate and topography provide year round growing seasons for large aquatic plants (</a:t>
            </a:r>
            <a:r>
              <a:rPr lang="en-US">
                <a:hlinkClick r:id="rId3"/>
              </a:rPr>
              <a:t>macrophytes</a:t>
            </a:r>
            <a:r>
              <a:rPr lang="en-US"/>
              <a:t>), as well as for microscopic plants (</a:t>
            </a:r>
            <a:r>
              <a:rPr lang="en-US">
                <a:hlinkClick r:id="rId4"/>
              </a:rPr>
              <a:t>algae, phytoplankton</a:t>
            </a:r>
            <a:r>
              <a:rPr lang="en-US"/>
              <a:t>). Besides supporting the growth of native plants and animals, Florida's lakes also are susceptible to invasive plant species, algae blooms and nuisance native plant overgrowth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5E267-819B-4EC5-8EF5-BAB1DF364D45}" type="slidenum">
              <a:rPr lang="en-US"/>
              <a:pPr/>
              <a:t>58</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Sugar cane is the primary crop grown in the EAA, with relatively smaller crops of vegetables (winter vegetables, rice, etc.) and sod. In an average year, close to 50 percent of the cane sugar produced nationally is harvested in the EAA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83D69-31C8-4281-B2A2-D0DC73F3653D}" type="slidenum">
              <a:rPr lang="en-US"/>
              <a:pPr/>
              <a:t>61</a:t>
            </a:fld>
            <a:endParaRPr lang="en-US"/>
          </a:p>
        </p:txBody>
      </p:sp>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sz="1000"/>
              <a:t>Conventional surveying has always been extremely difficult in the Everglades. Stable bedrock bench marks are nonexistent or very distant, the surficial material is soft and yielding, and access is difficult. Current best estimates suggest that there have been 3 to 9 feet of subsidence in the current Everglades agricultural area and that an equally large uncultivated area has experienced up to 3 feet of subsidence. Such elevation changes are tremendously significant to a near-sea-level wetlands system in which flow is driven by less than 20 feet of total relief.</a:t>
            </a:r>
          </a:p>
          <a:p>
            <a:r>
              <a:rPr lang="en-US" sz="1000"/>
              <a:t>The current management infrastructure and policies have abated land subsidence in undrained areas of the historic Everglades to some extent, although comparison of recent soil-depth measurements by the U.S. Environmental Protection Agency (Scheidt, US EPA, written communication 1997) with 1940s estimates of peat thickness (Davis, 1946; Jones and others, 1948) suggest that there has been widespread subsidence in the water-conservation areas over the past 50 years. The northern parts of individual water-conservation areas may still experience some minor subsidence. The southern or downstream parts of the impoundments are generally wetter and may be accumulating peat (Craft and Richardson, 1993a, 1993b), very gradually increasing in elevation. In the drained agricultural and urban areas, subsidence is an ongoing process, except where the peat has already disappeared entirely.</a:t>
            </a:r>
            <a:endParaRPr lang="en-US" sz="1000">
              <a:hlinkClick r:id="rId3"/>
            </a:endParaRPr>
          </a:p>
          <a:p>
            <a:r>
              <a:rPr lang="en-US" sz="1000">
                <a:hlinkClick r:id="rId3"/>
              </a:rPr>
              <a:t> </a:t>
            </a:r>
            <a:r>
              <a:rPr lang="en-US" sz="1000"/>
              <a:t> This building at the Everglades Experiment Station was originally constructed at the land surface; latticework and stairs were added after substantial land subsidence.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A602F-EC9B-42E9-9917-044A27FB1633}" type="slidenum">
              <a:rPr lang="en-US"/>
              <a:pPr/>
              <a:t>66</a:t>
            </a:fld>
            <a:endParaRPr 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Water molecules have the ability to orient themselves relative to the introduction of a solute.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1D423-A4BE-4954-88A4-8B08079303F3}" type="slidenum">
              <a:rPr lang="en-US"/>
              <a:pPr/>
              <a:t>67</a:t>
            </a:fld>
            <a:endParaRPr lang="en-US"/>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carbonates, hydroxides, chlorides or sulphates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B36F1-32DE-4416-AFC9-2568CDB9D074}" type="slidenum">
              <a:rPr lang="en-US"/>
              <a:pPr/>
              <a:t>75</a:t>
            </a:fld>
            <a:endParaRPr lang="en-US"/>
          </a:p>
        </p:txBody>
      </p:sp>
      <p:sp>
        <p:nvSpPr>
          <p:cNvPr id="210946" name="Rectangle 2"/>
          <p:cNvSpPr>
            <a:spLocks noRot="1" noChangeArrowheads="1" noTextEdit="1"/>
          </p:cNvSpPr>
          <p:nvPr>
            <p:ph type="sldImg"/>
          </p:nvPr>
        </p:nvSpPr>
        <p:spPr>
          <a:xfrm>
            <a:off x="1144588" y="685800"/>
            <a:ext cx="4572000" cy="3429000"/>
          </a:xfrm>
          <a:ln/>
        </p:spPr>
      </p:sp>
      <p:sp>
        <p:nvSpPr>
          <p:cNvPr id="210947" name="Rectangle 3"/>
          <p:cNvSpPr>
            <a:spLocks noGrp="1" noChangeArrowheads="1"/>
          </p:cNvSpPr>
          <p:nvPr>
            <p:ph type="body" idx="1"/>
          </p:nvPr>
        </p:nvSpPr>
        <p:spPr/>
        <p:txBody>
          <a:bodyPr/>
          <a:lstStyle/>
          <a:p>
            <a:r>
              <a:rPr lang="en-US"/>
              <a:t>The </a:t>
            </a:r>
            <a:r>
              <a:rPr lang="en-US">
                <a:hlinkClick r:id="rId3"/>
                <a:hlinkMouseOver r:id="rId4"/>
              </a:rPr>
              <a:t>pH</a:t>
            </a:r>
            <a:r>
              <a:rPr lang="en-US"/>
              <a:t> of a sample of water is a measure of the concentration of </a:t>
            </a:r>
            <a:r>
              <a:rPr lang="en-US">
                <a:hlinkClick r:id="rId3"/>
                <a:hlinkMouseOver r:id="rId5"/>
              </a:rPr>
              <a:t>hydrogen ions</a:t>
            </a:r>
            <a:r>
              <a:rPr lang="en-US"/>
              <a:t>. The term pH was derived from the manner in which the hydrogen </a:t>
            </a:r>
            <a:r>
              <a:rPr lang="en-US">
                <a:hlinkClick r:id="rId3"/>
                <a:hlinkMouseOver r:id="rId6"/>
              </a:rPr>
              <a:t>ion</a:t>
            </a:r>
            <a:r>
              <a:rPr lang="en-US"/>
              <a:t> concentration is calculated - it is the negative logarithm of the hydrogen ion (H+) concentration. What this means to those of us who are not mathematicians is that at higher pH, there are fewer free hydrogen ions, and that a change of one pH unit reflects a tenfold change in the concentrations of the hydrogen ion. For example, there are 10 times as many hydrogen ions available at a pH of 7 than at a pH of 8. </a:t>
            </a:r>
          </a:p>
          <a:p>
            <a:endParaRPr lang="en-US"/>
          </a:p>
          <a:p>
            <a:r>
              <a:rPr lang="en-US"/>
              <a:t>The pH of water determines the </a:t>
            </a:r>
            <a:r>
              <a:rPr lang="en-US">
                <a:hlinkClick r:id="rId3"/>
                <a:hlinkMouseOver r:id="rId7"/>
              </a:rPr>
              <a:t>solubility</a:t>
            </a:r>
            <a:r>
              <a:rPr lang="en-US"/>
              <a:t> (amount that can be dissolved in the water) and biological availability (amount that can be utilized by aquatic life) of chemical constituents such as nutrients (</a:t>
            </a:r>
            <a:r>
              <a:rPr lang="en-US">
                <a:hlinkClick r:id="rId3"/>
                <a:hlinkMouseOver r:id="rId8"/>
              </a:rPr>
              <a:t>phosphorus</a:t>
            </a:r>
            <a:r>
              <a:rPr lang="en-US"/>
              <a:t>, nitrogen, and carbon) and heavy metals (lead, copper, cadmium, etc.). For example, in addition to affecting how much and what form of phosphorus is most abundant in the water, pH may also determine whether aquatic life can use it. In the case of heavy metals, the degree to which they are soluble determines their toxicity. Metals tend to be more toxic at lower pH because they are more soluble.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4DE1E-2154-4A61-9DB3-8C8E1261E8CD}" type="slidenum">
              <a:rPr lang="en-US"/>
              <a:pPr/>
              <a:t>77</a:t>
            </a:fld>
            <a:endParaRPr lang="en-US"/>
          </a:p>
        </p:txBody>
      </p:sp>
      <p:sp>
        <p:nvSpPr>
          <p:cNvPr id="215042" name="Rectangle 2"/>
          <p:cNvSpPr>
            <a:spLocks noRot="1" noChangeArrowheads="1" noTextEdit="1"/>
          </p:cNvSpPr>
          <p:nvPr>
            <p:ph type="sldImg"/>
          </p:nvPr>
        </p:nvSpPr>
        <p:spPr>
          <a:xfrm>
            <a:off x="1144588" y="685800"/>
            <a:ext cx="4572000" cy="3429000"/>
          </a:xfrm>
          <a:ln/>
        </p:spPr>
      </p:sp>
      <p:sp>
        <p:nvSpPr>
          <p:cNvPr id="215043" name="Rectangle 3"/>
          <p:cNvSpPr>
            <a:spLocks noGrp="1" noChangeArrowheads="1"/>
          </p:cNvSpPr>
          <p:nvPr>
            <p:ph type="body" idx="1"/>
          </p:nvPr>
        </p:nvSpPr>
        <p:spPr/>
        <p:txBody>
          <a:bodyPr/>
          <a:lstStyle/>
          <a:p>
            <a:r>
              <a:rPr lang="en-US"/>
              <a:t>The pH of water determines the solubility (amount that can be dissolved in the water) and biological availability (amount that can be utilized by aquatic life) of chemical constituents such as nutrients (phosphorus, nitrogen, and carbon) and heavy metals (lead, copper, cadmium, etc.). For example, in addition to affecting how much and what form of phosphorus is most abundant in the water, pH may also determine whether aquatic life can use it. In the case of heavy metals, the degree to which they are soluble determines their toxicity. Metals tend to be more toxic at lower pH because they are more soluble. </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CACDD-B9BE-4862-8663-D8535CC7CC05}" type="slidenum">
              <a:rPr lang="en-US"/>
              <a:pPr/>
              <a:t>81</a:t>
            </a:fld>
            <a:endParaRPr 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carbonates, hydroxides, chlorides or sulphates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DAC34-3C9C-4638-83BC-74777F8AE3EE}" type="slidenum">
              <a:rPr lang="en-US"/>
              <a:pPr/>
              <a:t>3</a:t>
            </a:fld>
            <a:endParaRPr lang="en-US"/>
          </a:p>
        </p:txBody>
      </p:sp>
      <p:sp>
        <p:nvSpPr>
          <p:cNvPr id="92162" name="Rectangle 2"/>
          <p:cNvSpPr>
            <a:spLocks noRot="1" noChangeArrowheads="1" noTextEdit="1"/>
          </p:cNvSpPr>
          <p:nvPr>
            <p:ph type="sldImg"/>
          </p:nvPr>
        </p:nvSpPr>
        <p:spPr>
          <a:xfrm>
            <a:off x="1144588" y="685800"/>
            <a:ext cx="4572000" cy="3429000"/>
          </a:xfrm>
          <a:ln/>
        </p:spPr>
      </p:sp>
      <p:sp>
        <p:nvSpPr>
          <p:cNvPr id="92163" name="Rectangle 3"/>
          <p:cNvSpPr>
            <a:spLocks noGrp="1" noChangeArrowheads="1"/>
          </p:cNvSpPr>
          <p:nvPr>
            <p:ph type="body" idx="1"/>
            <p:custDataLst>
              <p:tags r:id="rId1"/>
            </p:custDataLst>
          </p:nvPr>
        </p:nvSpPr>
        <p:spPr/>
        <p:txBody>
          <a:bodyPr/>
          <a:lstStyle/>
          <a:p>
            <a:r>
              <a:rPr lang="en-US"/>
              <a:t>Such pollutants fall into three main categories: 1) biological, such as bacteria or viruses; 2) chemical, including heavy metals, nutrients, pesticides, and wastes; 3) physical, such as sediment, radioactive material, and heat.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04AB8-50B5-4BD6-AE0C-82645E36713A}" type="slidenum">
              <a:rPr lang="en-US"/>
              <a:pPr/>
              <a:t>82</a:t>
            </a:fld>
            <a:endParaRPr lang="en-US"/>
          </a:p>
        </p:txBody>
      </p:sp>
      <p:sp>
        <p:nvSpPr>
          <p:cNvPr id="222210" name="Rectangle 2"/>
          <p:cNvSpPr>
            <a:spLocks noRot="1" noChangeArrowheads="1" noTextEdit="1"/>
          </p:cNvSpPr>
          <p:nvPr>
            <p:ph type="sldImg"/>
          </p:nvPr>
        </p:nvSpPr>
        <p:spPr>
          <a:xfrm>
            <a:off x="1144588" y="685800"/>
            <a:ext cx="4572000" cy="3429000"/>
          </a:xfrm>
          <a:ln/>
        </p:spPr>
      </p:sp>
      <p:sp>
        <p:nvSpPr>
          <p:cNvPr id="222211" name="Rectangle 3"/>
          <p:cNvSpPr>
            <a:spLocks noGrp="1" noChangeArrowheads="1"/>
          </p:cNvSpPr>
          <p:nvPr>
            <p:ph type="body" idx="1"/>
          </p:nvPr>
        </p:nvSpPr>
        <p:spPr/>
        <p:txBody>
          <a:bodyPr/>
          <a:lstStyle/>
          <a:p>
            <a:r>
              <a:rPr lang="en-US"/>
              <a:t>The pH of water determines the solubility (amount that can be dissolved in the water) and biological availability (amount that can be utilized by aquatic life) of chemical constituents such as nutrients (phosphorus, nitrogen, and carbon) and heavy metals (lead, copper, cadmium, etc.). For example, in addition to affecting how much and what form of phosphorus is most abundant in the water, pH may also determine whether aquatic life can use it. In the case of heavy metals, the degree to which they are soluble determines their toxicity. Metals tend to be more toxic at lower pH because they are more soluble. </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80B47-492D-4F18-A340-2A4120A57447}" type="slidenum">
              <a:rPr lang="en-US"/>
              <a:pPr/>
              <a:t>86</a:t>
            </a:fld>
            <a:endParaRPr lang="en-US"/>
          </a:p>
        </p:txBody>
      </p:sp>
      <p:sp>
        <p:nvSpPr>
          <p:cNvPr id="227330" name="Rectangle 2"/>
          <p:cNvSpPr>
            <a:spLocks noRo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a:t>Little Echo is in Franklin NY. pH 6 is 100 times less hydrogen than pH 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2844C9-C312-4BFB-AF3B-DF9E3AD9860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84B4A-CF11-4353-9398-CE73CF713732}" type="slidenum">
              <a:rPr lang="en-US"/>
              <a:pPr/>
              <a:t>5</a:t>
            </a:fld>
            <a:endParaRPr lang="en-US"/>
          </a:p>
        </p:txBody>
      </p:sp>
      <p:sp>
        <p:nvSpPr>
          <p:cNvPr id="95234" name="Rectangle 2"/>
          <p:cNvSpPr>
            <a:spLocks noRot="1" noChangeArrowheads="1" noTextEdit="1"/>
          </p:cNvSpPr>
          <p:nvPr>
            <p:ph type="sldImg"/>
          </p:nvPr>
        </p:nvSpPr>
        <p:spPr>
          <a:xfrm>
            <a:off x="1144588" y="685800"/>
            <a:ext cx="4572000" cy="3429000"/>
          </a:xfrm>
          <a:ln/>
        </p:spPr>
      </p:sp>
      <p:sp>
        <p:nvSpPr>
          <p:cNvPr id="95235" name="Rectangle 3"/>
          <p:cNvSpPr>
            <a:spLocks noGrp="1" noChangeArrowheads="1"/>
          </p:cNvSpPr>
          <p:nvPr>
            <p:ph type="body" idx="1"/>
            <p:custDataLst>
              <p:tags r:id="rId1"/>
            </p:custDataLst>
          </p:nvPr>
        </p:nvSpPr>
        <p:spPr/>
        <p:txBody>
          <a:bodyPr/>
          <a:lstStyle/>
          <a:p>
            <a:r>
              <a:rPr lang="en-US"/>
              <a:t>Each year, about 1.5 million Americans become ill as a result of bacterial contamination in drinking water. Other examples of biological pollutants include viruses, protozoa, and parasitic worms. These infectious agents enter the environment from human and animal wastes, and they cause a variety of serious </a:t>
            </a:r>
            <a:r>
              <a:rPr lang="en-US">
                <a:hlinkClick r:id="rId4"/>
              </a:rPr>
              <a:t>diseases</a:t>
            </a:r>
            <a:r>
              <a:rPr lang="en-US"/>
              <a:t>. The United States Environmental Protection Agency uses the number of coliform bacteria per 100 milliliters of a water sample in order to determine the severity of biological pollution in water. The EPA recommends that drinking water contain zero colonies per 100 milliliters, and that swimming water contain no more than 200 colonies per 100 milliliters.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9E8CB-2E1F-4CC5-A937-F2F937A28EE0}" type="slidenum">
              <a:rPr lang="en-US"/>
              <a:pPr/>
              <a:t>6</a:t>
            </a:fld>
            <a:endParaRPr 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custDataLst>
              <p:tags r:id="rId1"/>
            </p:custDataLst>
          </p:nvPr>
        </p:nvSpPr>
        <p:spPr/>
        <p:txBody>
          <a:bodyPr/>
          <a:lstStyle/>
          <a:p>
            <a:pPr marR="0">
              <a:lnSpc>
                <a:spcPct val="80000"/>
              </a:lnSpc>
              <a:spcBef>
                <a:spcPts val="290"/>
              </a:spcBef>
              <a:spcAft>
                <a:spcPts val="0"/>
              </a:spcAft>
            </a:pPr>
            <a:r>
              <a:rPr lang="en-US" sz="800">
                <a:solidFill>
                  <a:srgbClr val="000000"/>
                </a:solidFill>
                <a:latin typeface="Arial"/>
                <a:ea typeface="Times New Roman"/>
                <a:cs typeface="Times New Roman"/>
              </a:rPr>
              <a:t>Water pollution is any chemical, physical or biological change in the quality of water that has a harmful effect on any living thing that drinks or uses or lives (in) it. When humans drink polluted water it often has serious effects on their health. Water pollution can also make water unsuited for the desired use.</a:t>
            </a:r>
            <a:r>
              <a:rPr lang="en-US" sz="800" b="1">
                <a:solidFill>
                  <a:srgbClr val="000000"/>
                </a:solidFill>
                <a:latin typeface="Arial"/>
                <a:ea typeface="Times New Roman"/>
                <a:cs typeface="Times New Roman"/>
              </a:rPr>
              <a:t> </a:t>
            </a:r>
            <a:endParaRPr lang="en-US" sz="800" smtClean="0">
              <a:latin typeface="Calibri"/>
              <a:ea typeface="Times New Roman"/>
              <a:cs typeface="Times New Roman"/>
            </a:endParaRPr>
          </a:p>
          <a:p>
            <a:pPr marR="0">
              <a:lnSpc>
                <a:spcPct val="80000"/>
              </a:lnSpc>
              <a:spcBef>
                <a:spcPts val="290"/>
              </a:spcBef>
              <a:spcAft>
                <a:spcPts val="0"/>
              </a:spcAft>
            </a:pPr>
            <a:r>
              <a:rPr lang="en-US" sz="800" b="1">
                <a:solidFill>
                  <a:srgbClr val="000000"/>
                </a:solidFill>
                <a:latin typeface="Arial"/>
                <a:ea typeface="Times New Roman"/>
                <a:cs typeface="Times New Roman"/>
              </a:rPr>
              <a:t>So oje form of biological polllution </a:t>
            </a:r>
            <a:r>
              <a:rPr lang="en-US" sz="800">
                <a:solidFill>
                  <a:srgbClr val="000000"/>
                </a:solidFill>
                <a:latin typeface="Arial"/>
                <a:ea typeface="Times New Roman"/>
                <a:cs typeface="Times New Roman"/>
              </a:rPr>
              <a:t> are disease-causing agents. These are bacteria, viruses, protozoa and parasitic worms that enter aquatic systems through sewage systems and untreated waste.</a:t>
            </a:r>
            <a:endParaRPr lang="en-US" sz="800" smtClean="0">
              <a:latin typeface="Calibri"/>
              <a:ea typeface="Times New Roman"/>
              <a:cs typeface="Times New Roman"/>
            </a:endParaRPr>
          </a:p>
          <a:p>
            <a:pPr marR="0">
              <a:lnSpc>
                <a:spcPct val="115000"/>
              </a:lnSpc>
              <a:spcBef>
                <a:spcPts val="0"/>
              </a:spcBef>
              <a:spcAft>
                <a:spcPts val="0"/>
              </a:spcAft>
            </a:pPr>
            <a:r>
              <a:rPr lang="en-US" sz="800">
                <a:solidFill>
                  <a:srgbClr val="000000"/>
                </a:solidFill>
                <a:latin typeface="Arial"/>
                <a:ea typeface="Times New Roman"/>
                <a:cs typeface="Times New Roman"/>
              </a:rPr>
              <a:t> </a:t>
            </a:r>
            <a:endParaRPr lang="en-US" sz="800" smtClean="0">
              <a:latin typeface="Calibri"/>
              <a:ea typeface="Times New Roman"/>
              <a:cs typeface="Times New Roman"/>
            </a:endParaRPr>
          </a:p>
          <a:p>
            <a:pPr marR="0">
              <a:lnSpc>
                <a:spcPct val="115000"/>
              </a:lnSpc>
              <a:spcBef>
                <a:spcPts val="0"/>
              </a:spcBef>
              <a:spcAft>
                <a:spcPts val="0"/>
              </a:spcAft>
            </a:pPr>
            <a:r>
              <a:rPr lang="en-US" sz="800">
                <a:solidFill>
                  <a:srgbClr val="000000"/>
                </a:solidFill>
                <a:latin typeface="Arial"/>
                <a:ea typeface="Times New Roman"/>
                <a:cs typeface="Times New Roman"/>
              </a:rPr>
              <a:t>A second category of biologicval r pollution results from the activitei of microrganism particularly as they break down or consume  organic matrerial that is introduced into aquatic environments. these wastes areoxygen-demandin; The wastes are continually decomposed by oxygen-requiring bacteria. When large populations of decomposing bacteria are converting organic wastes it can deplete oxygen levels in the water. This causes other organisms in the water, such as fish, to die and affect species diversity genreally. </a:t>
            </a:r>
            <a:endParaRPr lang="en-US" sz="800" smtClean="0">
              <a:latin typeface="Calibri"/>
              <a:ea typeface="Times New Roman"/>
              <a:cs typeface="Times New Roman"/>
            </a:endParaRPr>
          </a:p>
          <a:p>
            <a:pPr marR="0">
              <a:lnSpc>
                <a:spcPct val="115000"/>
              </a:lnSpc>
              <a:spcBef>
                <a:spcPts val="0"/>
              </a:spcBef>
              <a:spcAft>
                <a:spcPts val="0"/>
              </a:spcAft>
            </a:pPr>
            <a:r>
              <a:rPr lang="en-US" sz="800">
                <a:solidFill>
                  <a:srgbClr val="000000"/>
                </a:solidFill>
                <a:latin typeface="Arial"/>
                <a:ea typeface="Times New Roman"/>
                <a:cs typeface="Times New Roman"/>
              </a:rPr>
              <a:t> </a:t>
            </a:r>
            <a:endParaRPr lang="en-US" sz="800" smtClean="0">
              <a:latin typeface="Calibri"/>
              <a:ea typeface="Times New Roman"/>
              <a:cs typeface="Times New Roman"/>
            </a:endParaRPr>
          </a:p>
          <a:p>
            <a:pPr marR="0">
              <a:lnSpc>
                <a:spcPct val="115000"/>
              </a:lnSpc>
              <a:spcBef>
                <a:spcPts val="0"/>
              </a:spcBef>
              <a:spcAft>
                <a:spcPts val="0"/>
              </a:spcAft>
            </a:pPr>
            <a:r>
              <a:rPr lang="en-US" sz="800">
                <a:solidFill>
                  <a:srgbClr val="000000"/>
                </a:solidFill>
                <a:latin typeface="Arial"/>
                <a:ea typeface="Times New Roman"/>
                <a:cs typeface="Times New Roman"/>
              </a:rPr>
              <a:t>.</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A third class of water pollutants is water-soluble inorganic pollutants, such as acids, salts and toxic metals. Large quantities of these compounds will make water unfit to drink and will cause the death of aquatic life.</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Another class of water pollutants are nutrients; they are water-soluble nitrates and phosphates that cause excessive growth of algae and other water plants, which deplete the water's oxygen supply. This kills fish and, when found in drinking water, can kill young children.</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Water can also be polluted by a number of organic compounds such as oil, plastics and pesticides, which are harmful to humans and all plants and animals in the water.</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A very dangerous category is suspended sediment, because it causes depletion in the water's light absorption and the particles spread dangerous compounds such as pesticides through the water.</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Finally, water-soluble radioactive compounds can cause cancer, birth defects and genetic damage and are thus very dangerous </a:t>
            </a:r>
            <a:r>
              <a:rPr lang="en-US" sz="800">
                <a:solidFill>
                  <a:srgbClr val="0000FF"/>
                </a:solidFill>
                <a:latin typeface="Arial"/>
                <a:ea typeface="Times New Roman"/>
                <a:cs typeface="Times New Roman"/>
                <a:hlinkClick r:id="rId4"/>
              </a:rPr>
              <a:t>water pollutants</a:t>
            </a:r>
            <a:r>
              <a:rPr lang="en-US" sz="800">
                <a:solidFill>
                  <a:srgbClr val="000000"/>
                </a:solidFill>
                <a:latin typeface="Arial"/>
                <a:ea typeface="Times New Roman"/>
                <a:cs typeface="Times New Roman"/>
              </a:rPr>
              <a:t>. More information on </a:t>
            </a:r>
            <a:r>
              <a:rPr lang="en-US" sz="800">
                <a:solidFill>
                  <a:srgbClr val="0000FF"/>
                </a:solidFill>
                <a:latin typeface="Arial"/>
                <a:ea typeface="Times New Roman"/>
                <a:cs typeface="Times New Roman"/>
                <a:hlinkClick r:id="rId5"/>
              </a:rPr>
              <a:t>health effects of microrganisms</a:t>
            </a:r>
            <a:r>
              <a:rPr lang="en-US" sz="800">
                <a:solidFill>
                  <a:srgbClr val="000000"/>
                </a:solidFill>
                <a:latin typeface="Arial"/>
                <a:ea typeface="Times New Roman"/>
                <a:cs typeface="Times New Roman"/>
              </a:rPr>
              <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
            </a:r>
            <a:br>
              <a:rPr lang="en-US" sz="800">
                <a:solidFill>
                  <a:srgbClr val="000000"/>
                </a:solidFill>
                <a:latin typeface="Arial"/>
                <a:ea typeface="Times New Roman"/>
                <a:cs typeface="Times New Roman"/>
              </a:rPr>
            </a:br>
            <a:r>
              <a:rPr lang="en-US" sz="800" b="1">
                <a:solidFill>
                  <a:srgbClr val="000000"/>
                </a:solidFill>
                <a:latin typeface="Arial"/>
                <a:ea typeface="Times New Roman"/>
                <a:cs typeface="Times New Roman"/>
              </a:rPr>
              <a:t>Where does water pollution come from?</a:t>
            </a:r>
            <a:r>
              <a:rPr lang="en-US" sz="800">
                <a:solidFill>
                  <a:srgbClr val="000000"/>
                </a:solidFill>
                <a:latin typeface="Arial"/>
                <a:ea typeface="Times New Roman"/>
                <a:cs typeface="Times New Roman"/>
              </a:rPr>
              <a:t> </a:t>
            </a:r>
            <a:endParaRPr lang="en-US" sz="800" smtClean="0">
              <a:latin typeface="Calibri"/>
              <a:ea typeface="Times New Roman"/>
              <a:cs typeface="Times New Roman"/>
            </a:endParaRPr>
          </a:p>
          <a:p>
            <a:pPr marR="0">
              <a:lnSpc>
                <a:spcPct val="115000"/>
              </a:lnSpc>
              <a:spcBef>
                <a:spcPts val="0"/>
              </a:spcBef>
              <a:spcAft>
                <a:spcPts val="0"/>
              </a:spcAft>
            </a:pPr>
            <a:r>
              <a:rPr lang="en-US" sz="800">
                <a:solidFill>
                  <a:srgbClr val="000000"/>
                </a:solidFill>
                <a:latin typeface="Arial"/>
                <a:ea typeface="Times New Roman"/>
                <a:cs typeface="Times New Roman"/>
              </a:rPr>
              <a:t>Water pollution is usually caused by human activities. Different human sources add to the pollution of water. There are two sorts of sources, point and nonpoint sources. Point sources discharge pollutants at specific locations through pipelines or sewers into the surface water. Nonpoint sources are sources that cannot be traced to a single site of discharge.</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Examples of point sources are: factories, sewage treatment plants, underground mines, oil wells, oil tankers and agriculture.</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Examples of nonpoint sources are: acid deposition from the air, traffic, pollutants that are spread through rivers and pollutants that enter the water through groundwater.</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Nonpoint pollution is hard to control because the perpetrators cannot be traced.</a:t>
            </a:r>
            <a:endParaRPr lang="en-US" sz="800" smtClean="0">
              <a:latin typeface="Calibri"/>
              <a:ea typeface="Times New Roman"/>
              <a:cs typeface="Times New Roman"/>
            </a:endParaRPr>
          </a:p>
          <a:p>
            <a:pPr marR="0">
              <a:lnSpc>
                <a:spcPct val="115000"/>
              </a:lnSpc>
              <a:spcBef>
                <a:spcPts val="0"/>
              </a:spcBef>
              <a:spcAft>
                <a:spcPts val="0"/>
              </a:spcAft>
            </a:pPr>
            <a:r>
              <a:rPr lang="en-US" sz="800">
                <a:solidFill>
                  <a:srgbClr val="000000"/>
                </a:solidFill>
                <a:latin typeface="Arial"/>
                <a:ea typeface="Times New Roman"/>
                <a:cs typeface="Times New Roman"/>
              </a:rPr>
              <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
            </a:r>
            <a:br>
              <a:rPr lang="en-US" sz="800">
                <a:solidFill>
                  <a:srgbClr val="000000"/>
                </a:solidFill>
                <a:latin typeface="Arial"/>
                <a:ea typeface="Times New Roman"/>
                <a:cs typeface="Times New Roman"/>
              </a:rPr>
            </a:br>
            <a:r>
              <a:rPr lang="en-US" sz="800">
                <a:solidFill>
                  <a:srgbClr val="000000"/>
                </a:solidFill>
                <a:latin typeface="Arial"/>
                <a:ea typeface="Times New Roman"/>
                <a:cs typeface="Times New Roman"/>
              </a:rPr>
              <a:t>Read more: </a:t>
            </a:r>
            <a:r>
              <a:rPr lang="en-US" sz="800">
                <a:solidFill>
                  <a:srgbClr val="0000FF"/>
                </a:solidFill>
                <a:latin typeface="Arial"/>
                <a:ea typeface="Times New Roman"/>
                <a:cs typeface="Times New Roman"/>
                <a:hlinkClick r:id="rId6"/>
              </a:rPr>
              <a:t>http</a:t>
            </a:r>
            <a:r>
              <a:rPr lang="en-US" sz="800">
                <a:solidFill>
                  <a:srgbClr val="0000FF"/>
                </a:solidFill>
                <a:latin typeface="Arial"/>
                <a:ea typeface="Times New Roman"/>
                <a:cs typeface="Times New Roman"/>
                <a:hlinkClick r:id="rId6"/>
              </a:rPr>
              <a:t>://</a:t>
            </a:r>
            <a:r>
              <a:rPr lang="en-US" sz="800" smtClean="0">
                <a:solidFill>
                  <a:srgbClr val="0000FF"/>
                </a:solidFill>
                <a:latin typeface="Arial"/>
                <a:ea typeface="Times New Roman"/>
                <a:cs typeface="Times New Roman"/>
                <a:hlinkClick r:id="rId6"/>
              </a:rPr>
              <a:t>www.lenntech.com/water-pollution-faq.htm#ixzz0V93LMdSa</a:t>
            </a:r>
            <a:endParaRPr lang="en-US" sz="800">
              <a:latin typeface="Calibri"/>
              <a:ea typeface="Times New Roman"/>
              <a:cs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2844C9-C312-4BFB-AF3B-DF9E3AD9860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257D9-0FAF-404F-AFA8-679387816E71}" type="slidenum">
              <a:rPr lang="en-US"/>
              <a:pPr/>
              <a:t>8</a:t>
            </a:fld>
            <a:endParaRPr lang="en-US"/>
          </a:p>
        </p:txBody>
      </p:sp>
      <p:sp>
        <p:nvSpPr>
          <p:cNvPr id="100354" name="Rectangle 2"/>
          <p:cNvSpPr>
            <a:spLocks noRot="1" noChangeArrowheads="1" noTextEdit="1"/>
          </p:cNvSpPr>
          <p:nvPr>
            <p:ph type="sldImg"/>
          </p:nvPr>
        </p:nvSpPr>
        <p:spPr>
          <a:xfrm>
            <a:off x="1144588" y="685800"/>
            <a:ext cx="4572000" cy="3429000"/>
          </a:xfrm>
          <a:ln/>
        </p:spPr>
      </p:sp>
      <p:sp>
        <p:nvSpPr>
          <p:cNvPr id="100355" name="Rectangle 3"/>
          <p:cNvSpPr>
            <a:spLocks noGrp="1" noChangeArrowheads="1"/>
          </p:cNvSpPr>
          <p:nvPr>
            <p:ph type="body" idx="1"/>
            <p:custDataLst>
              <p:tags r:id="rId1"/>
            </p:custDataLst>
          </p:nvPr>
        </p:nvSpPr>
        <p:spPr/>
        <p:txBody>
          <a:bodyPr/>
          <a:lstStyle/>
          <a:p>
            <a:pPr marL="228600" indent="-228600"/>
            <a:r>
              <a:rPr lang="en-US" b="1"/>
              <a:t>Physical Pollutants</a:t>
            </a:r>
          </a:p>
          <a:p>
            <a:pPr marL="228600" indent="-228600"/>
            <a:r>
              <a:rPr lang="en-US" b="1"/>
              <a:t>Sediment</a:t>
            </a:r>
            <a:r>
              <a:rPr lang="en-US"/>
              <a:t>, solid fragments of inorganic or organic material that do not dissolve in water, represents the most significant source of water pollution, physical or otherwise. Sources of sediment include erosion, deforestation, and agricultural and hydroelectric projects. Sediment chokes and fills lakes, reservoirs, harbors, and other aquatic environments, and disrupting aquatic food webs. Sediment may also carry pesticides, bacteria, and other harmful substances, and it can destroy the feeding and spawning grounds of fish.</a:t>
            </a:r>
            <a:endParaRPr lang="en-US" b="1"/>
          </a:p>
          <a:p>
            <a:pPr marL="228600" indent="-228600"/>
            <a:r>
              <a:rPr lang="en-US" b="1"/>
              <a:t>Heat</a:t>
            </a:r>
            <a:r>
              <a:rPr lang="en-US"/>
              <a:t> is another physical water pollutant. Excessive heat in water results when large quantities of water are used for cooling of electric power plants. Each year, almost half of the water withdrawn in the United States is used for such cooling. Thermal pollution in water lowers dissolved oxygen levels and makes aquatic species more susceptible to disease, parasites, and toxic chemicals. Thermal shock occurs when an organism adapted to a certain temperature range is suddenly exposed to a temperature outside of that range. Thermal pollution results in death for many aquatic species.</a:t>
            </a:r>
          </a:p>
          <a:p>
            <a:pPr marL="228600" indent="-228600"/>
            <a:endParaRPr lang="en-US"/>
          </a:p>
          <a:p>
            <a:pPr marL="228600" indent="-228600"/>
            <a:r>
              <a:rPr lang="en-US" b="1"/>
              <a:t>Fuel</a:t>
            </a:r>
            <a:r>
              <a:rPr lang="en-US"/>
              <a:t> used in a boiler </a:t>
            </a:r>
            <a:r>
              <a:rPr lang="en-US" b="1"/>
              <a:t>heats </a:t>
            </a:r>
            <a:r>
              <a:rPr lang="en-US"/>
              <a:t>up </a:t>
            </a:r>
            <a:r>
              <a:rPr lang="en-US" b="1"/>
              <a:t>water</a:t>
            </a:r>
            <a:r>
              <a:rPr lang="en-US"/>
              <a:t> until the water in the boiler pipes become </a:t>
            </a:r>
            <a:r>
              <a:rPr lang="en-US" b="1"/>
              <a:t>steam</a:t>
            </a:r>
            <a:r>
              <a:rPr lang="en-US"/>
              <a:t>. </a:t>
            </a:r>
          </a:p>
          <a:p>
            <a:pPr marL="228600" indent="-228600"/>
            <a:r>
              <a:rPr lang="en-US"/>
              <a:t>The steam travels through the pipes to the turbine. </a:t>
            </a:r>
          </a:p>
          <a:p>
            <a:pPr marL="228600" indent="-228600"/>
            <a:r>
              <a:rPr lang="en-US"/>
              <a:t>The steam </a:t>
            </a:r>
            <a:r>
              <a:rPr lang="en-US" b="1"/>
              <a:t>spins</a:t>
            </a:r>
            <a:r>
              <a:rPr lang="en-US"/>
              <a:t> the </a:t>
            </a:r>
            <a:r>
              <a:rPr lang="en-US" b="1"/>
              <a:t>turbine blades</a:t>
            </a:r>
            <a:r>
              <a:rPr lang="en-US"/>
              <a:t>. Sometimes steps #1 and 2 are skipped and wind or falling water turns the turbine. </a:t>
            </a:r>
          </a:p>
          <a:p>
            <a:pPr marL="228600" indent="-228600"/>
            <a:r>
              <a:rPr lang="en-US"/>
              <a:t>The spinning blades </a:t>
            </a:r>
            <a:r>
              <a:rPr lang="en-US" b="1"/>
              <a:t>turn a shaft</a:t>
            </a:r>
            <a:r>
              <a:rPr lang="en-US"/>
              <a:t> connected to the generator. </a:t>
            </a:r>
          </a:p>
          <a:p>
            <a:pPr marL="228600" indent="-228600"/>
            <a:r>
              <a:rPr lang="en-US"/>
              <a:t>In the generator, </a:t>
            </a:r>
            <a:r>
              <a:rPr lang="en-US" b="1"/>
              <a:t>wire loops</a:t>
            </a:r>
            <a:r>
              <a:rPr lang="en-US"/>
              <a:t> spin close to </a:t>
            </a:r>
            <a:r>
              <a:rPr lang="en-US" b="1"/>
              <a:t>electromagnets</a:t>
            </a:r>
            <a:r>
              <a:rPr lang="en-US"/>
              <a:t>. </a:t>
            </a:r>
          </a:p>
          <a:p>
            <a:pPr marL="228600" indent="-228600"/>
            <a:r>
              <a:rPr lang="en-US"/>
              <a:t>When this happens, </a:t>
            </a:r>
            <a:r>
              <a:rPr lang="en-US" b="1"/>
              <a:t>electrical current</a:t>
            </a:r>
            <a:r>
              <a:rPr lang="en-US"/>
              <a:t> is produced in the wires. </a:t>
            </a:r>
          </a:p>
          <a:p>
            <a:pPr marL="228600" indent="-228600"/>
            <a:r>
              <a:rPr lang="en-US"/>
              <a:t>The current goes out through </a:t>
            </a:r>
            <a:r>
              <a:rPr lang="en-US" b="1"/>
              <a:t>huge transmission wires</a:t>
            </a:r>
            <a:r>
              <a:rPr lang="en-US"/>
              <a:t> and delivers electrical energy to homes, schools, and businesses. </a:t>
            </a:r>
          </a:p>
          <a:p>
            <a:pPr marL="228600" indent="-228600"/>
            <a:r>
              <a:rPr lang="en-US" b="1" i="1"/>
              <a:t>NEXT: </a:t>
            </a:r>
            <a:r>
              <a:rPr lang="en-US">
                <a:hlinkClick r:id="rId4"/>
              </a:rPr>
              <a:t>Problems &amp; Solutions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67714-8F2E-42D0-870D-2ED6E2C61688}" type="slidenum">
              <a:rPr lang="en-US"/>
              <a:pPr/>
              <a:t>9</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custDataLst>
              <p:tags r:id="rId1"/>
            </p:custDataLst>
          </p:nvPr>
        </p:nvSpPr>
        <p:spPr/>
        <p:txBody>
          <a:bodyPr/>
          <a:lstStyle/>
          <a:p>
            <a:r>
              <a:rPr lang="en-US"/>
              <a:t>Nutrients, pesticides.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914400"/>
            <a:ext cx="3352800" cy="3581400"/>
          </a:xfrm>
        </p:spPr>
        <p:txBody>
          <a:bodyPr/>
          <a:lstStyle>
            <a:lvl1pPr>
              <a:lnSpc>
                <a:spcPct val="150000"/>
              </a:lnSpc>
              <a:defRPr sz="4400"/>
            </a:lvl1pPr>
          </a:lstStyle>
          <a:p>
            <a:r>
              <a:rPr lang="en-US"/>
              <a:t>Click to edit Master title style</a:t>
            </a:r>
          </a:p>
        </p:txBody>
      </p:sp>
      <p:sp>
        <p:nvSpPr>
          <p:cNvPr id="3075" name="Rectangle 3"/>
          <p:cNvSpPr>
            <a:spLocks noGrp="1" noChangeArrowheads="1"/>
          </p:cNvSpPr>
          <p:nvPr>
            <p:ph type="subTitle" idx="1"/>
          </p:nvPr>
        </p:nvSpPr>
        <p:spPr>
          <a:xfrm>
            <a:off x="381000" y="4724400"/>
            <a:ext cx="3352800" cy="946150"/>
          </a:xfrm>
        </p:spPr>
        <p:txBody>
          <a:bodyPr/>
          <a:lstStyle>
            <a:lvl1pPr marL="0" indent="0">
              <a:buFontTx/>
              <a:buNone/>
              <a:defRPr sz="2800"/>
            </a:lvl1pPr>
          </a:lstStyle>
          <a:p>
            <a:r>
              <a:rPr lang="en-US"/>
              <a:t>Click to edit Master subtitle style</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F01BFF17-AA28-4217-9428-D61CE6E7D2E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874351-1276-4B65-92B2-72081D81E77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04800"/>
            <a:ext cx="1809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304800"/>
            <a:ext cx="5276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3F3830-1193-4F2B-86BF-9D412C5F21C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8BC9D-60D0-4792-98A4-6A99FB132A2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1501A2-96FC-486D-B396-278762B011C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04A411-3CA3-4733-912B-34EDC005B4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DC1934-F8EF-44C6-BAAC-61116FB318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42576C-E58F-41CF-AF0B-A1DA3F9A69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93BD461-8897-439D-9350-324C55169C4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040BF9-7C32-4A88-B5BA-CDE33C7DFB0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196AC6-C8EE-42BB-BADC-8C8D0229677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304800"/>
            <a:ext cx="7239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00200" y="1371600"/>
            <a:ext cx="7239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29"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914BB78B-B0AA-445D-B156-959ADCEA1C4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www.npr.org/templates/story/story.php?storyId=610017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rds.yahoo.com/_ylt=A9G_bDkxeu5Ie7QAby6JzbkF;_ylu=X3oDMTBwZjdvc3Q1BHBvcwMxBHNlYwNzcgR2dGlkA0k5OTlfNzM-/SIG=1l2t3f4i6/EXP=1223674801/**http%3A/images.search.yahoo.com/images/view%3Fback=http%253A%252F%252Fimages.search.yahoo.com%252Fsearch%252Fimages%253Fp%253Dburning%252Bwood%2526fr%253Dyfp-t-109%2526ei%253Dutf-8%2526js%253D1%2526x%253Dwrt%26w=500%26h=398%26imgurl=static.flickr.com%252F2219%252F2237776058_bdd17081d1.jpg%26rurl=http%253A%252F%252Fwww.flickr.com%252Fphotos%252Fcynnerz%252F2237776058%252F%26size=184.9kB%26name=Burning%2BWood%26p=burning%2Bwood%26type=JPG%26oid=db1119095bad518e%26fusr=cynnerz%26tit=Burning%2BWood%26hurl=http%253A%252F%252Fwww.flickr.com%252Fphotos%252Fcynnerz%252F%26no=1%26tt=85,992%26sigr=11gv7igi7%26sigi=11givaeun%26sigb=12s090h3t%26sigh=115178ina"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41.jpeg"/><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ofia.usgs.gov/publications/circular/1182/xsect.gif"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53.png"/><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046163" y="2200275"/>
            <a:ext cx="7038975" cy="579438"/>
          </a:xfrm>
          <a:prstGeom prst="rect">
            <a:avLst/>
          </a:prstGeom>
          <a:noFill/>
          <a:ln w="9525">
            <a:noFill/>
            <a:miter lim="800000"/>
            <a:headEnd/>
            <a:tailEnd/>
          </a:ln>
          <a:effectLst/>
        </p:spPr>
        <p:txBody>
          <a:bodyPr wrap="none">
            <a:spAutoFit/>
          </a:bodyPr>
          <a:lstStyle/>
          <a:p>
            <a:r>
              <a:rPr lang="en-US" sz="3200"/>
              <a:t>Freshwater and Freshwater Pollutants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2387600" y="1438275"/>
            <a:ext cx="4552950" cy="641350"/>
          </a:xfrm>
          <a:prstGeom prst="rect">
            <a:avLst/>
          </a:prstGeom>
          <a:noFill/>
          <a:ln w="9525">
            <a:noFill/>
            <a:miter lim="800000"/>
            <a:headEnd/>
            <a:tailEnd/>
          </a:ln>
          <a:effectLst/>
        </p:spPr>
        <p:txBody>
          <a:bodyPr wrap="none">
            <a:spAutoFit/>
          </a:bodyPr>
          <a:lstStyle/>
          <a:p>
            <a:r>
              <a:rPr lang="en-US" sz="3600" b="1"/>
              <a:t>Chemical Pollutants</a:t>
            </a:r>
          </a:p>
        </p:txBody>
      </p:sp>
      <p:sp>
        <p:nvSpPr>
          <p:cNvPr id="103427" name="Text Box 3"/>
          <p:cNvSpPr txBox="1">
            <a:spLocks noChangeArrowheads="1"/>
          </p:cNvSpPr>
          <p:nvPr/>
        </p:nvSpPr>
        <p:spPr bwMode="auto">
          <a:xfrm>
            <a:off x="3667125" y="2419350"/>
            <a:ext cx="1692275" cy="1917700"/>
          </a:xfrm>
          <a:prstGeom prst="rect">
            <a:avLst/>
          </a:prstGeom>
          <a:noFill/>
          <a:ln w="9525">
            <a:noFill/>
            <a:miter lim="800000"/>
            <a:headEnd/>
            <a:tailEnd/>
          </a:ln>
          <a:effectLst/>
        </p:spPr>
        <p:txBody>
          <a:bodyPr wrap="none">
            <a:spAutoFit/>
          </a:bodyPr>
          <a:lstStyle/>
          <a:p>
            <a:pPr algn="ctr"/>
            <a:r>
              <a:rPr lang="en-US" sz="2400" b="1">
                <a:solidFill>
                  <a:srgbClr val="FFFF00"/>
                </a:solidFill>
              </a:rPr>
              <a:t>Nutrients</a:t>
            </a:r>
          </a:p>
          <a:p>
            <a:pPr algn="ctr"/>
            <a:r>
              <a:rPr lang="en-US" sz="2400" b="1">
                <a:solidFill>
                  <a:srgbClr val="FFFF00"/>
                </a:solidFill>
              </a:rPr>
              <a:t>Pesticides</a:t>
            </a:r>
          </a:p>
          <a:p>
            <a:pPr algn="ctr"/>
            <a:r>
              <a:rPr lang="en-US" sz="2400" b="1">
                <a:solidFill>
                  <a:srgbClr val="FFFF00"/>
                </a:solidFill>
              </a:rPr>
              <a:t>Metals</a:t>
            </a:r>
          </a:p>
          <a:p>
            <a:pPr algn="ctr"/>
            <a:r>
              <a:rPr lang="en-US" sz="2400" b="1">
                <a:solidFill>
                  <a:srgbClr val="FFFF00"/>
                </a:solidFill>
              </a:rPr>
              <a:t>Salts</a:t>
            </a:r>
          </a:p>
          <a:p>
            <a:pPr algn="ctr"/>
            <a:r>
              <a:rPr lang="en-US" sz="2400" b="1">
                <a:solidFill>
                  <a:srgbClr val="FFFF00"/>
                </a:solidFill>
              </a:rPr>
              <a:t>Organics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236913" y="1525588"/>
            <a:ext cx="1965325" cy="579437"/>
          </a:xfrm>
          <a:prstGeom prst="rect">
            <a:avLst/>
          </a:prstGeom>
          <a:noFill/>
          <a:ln w="9525">
            <a:noFill/>
            <a:miter lim="800000"/>
            <a:headEnd/>
            <a:tailEnd/>
          </a:ln>
          <a:effectLst/>
        </p:spPr>
        <p:txBody>
          <a:bodyPr wrap="none">
            <a:spAutoFit/>
          </a:bodyPr>
          <a:lstStyle/>
          <a:p>
            <a:r>
              <a:rPr lang="en-US" sz="3200" b="1">
                <a:solidFill>
                  <a:srgbClr val="FFFF00"/>
                </a:solidFill>
              </a:rPr>
              <a:t>Nutrients</a:t>
            </a:r>
          </a:p>
        </p:txBody>
      </p:sp>
      <p:sp>
        <p:nvSpPr>
          <p:cNvPr id="104451" name="Rectangle 3"/>
          <p:cNvSpPr>
            <a:spLocks noChangeArrowheads="1"/>
          </p:cNvSpPr>
          <p:nvPr/>
        </p:nvSpPr>
        <p:spPr bwMode="auto">
          <a:xfrm>
            <a:off x="2189163" y="561975"/>
            <a:ext cx="4062412" cy="579438"/>
          </a:xfrm>
          <a:prstGeom prst="rect">
            <a:avLst/>
          </a:prstGeom>
          <a:noFill/>
          <a:ln w="9525">
            <a:noFill/>
            <a:miter lim="800000"/>
            <a:headEnd/>
            <a:tailEnd/>
          </a:ln>
          <a:effectLst/>
        </p:spPr>
        <p:txBody>
          <a:bodyPr wrap="none">
            <a:spAutoFit/>
          </a:bodyPr>
          <a:lstStyle/>
          <a:p>
            <a:r>
              <a:rPr lang="en-US" sz="3200" b="1" u="sng"/>
              <a:t>Chemical Pollutants</a:t>
            </a:r>
          </a:p>
        </p:txBody>
      </p:sp>
      <p:sp>
        <p:nvSpPr>
          <p:cNvPr id="104452" name="Text Box 4"/>
          <p:cNvSpPr txBox="1">
            <a:spLocks noChangeArrowheads="1"/>
          </p:cNvSpPr>
          <p:nvPr/>
        </p:nvSpPr>
        <p:spPr bwMode="auto">
          <a:xfrm>
            <a:off x="1401763" y="2406650"/>
            <a:ext cx="6007100" cy="579438"/>
          </a:xfrm>
          <a:prstGeom prst="rect">
            <a:avLst/>
          </a:prstGeom>
          <a:noFill/>
          <a:ln w="9525">
            <a:noFill/>
            <a:miter lim="800000"/>
            <a:headEnd/>
            <a:tailEnd/>
          </a:ln>
          <a:effectLst/>
        </p:spPr>
        <p:txBody>
          <a:bodyPr wrap="none">
            <a:spAutoFit/>
          </a:bodyPr>
          <a:lstStyle/>
          <a:p>
            <a:r>
              <a:rPr lang="en-US" sz="3200">
                <a:solidFill>
                  <a:srgbClr val="00FF00"/>
                </a:solidFill>
              </a:rPr>
              <a:t>Nitrogen 			Phosphorus</a:t>
            </a:r>
          </a:p>
        </p:txBody>
      </p:sp>
      <p:sp>
        <p:nvSpPr>
          <p:cNvPr id="104453" name="Text Box 5"/>
          <p:cNvSpPr txBox="1">
            <a:spLocks noChangeArrowheads="1"/>
          </p:cNvSpPr>
          <p:nvPr/>
        </p:nvSpPr>
        <p:spPr bwMode="auto">
          <a:xfrm>
            <a:off x="1789113" y="3101975"/>
            <a:ext cx="1074737" cy="1066800"/>
          </a:xfrm>
          <a:prstGeom prst="rect">
            <a:avLst/>
          </a:prstGeom>
          <a:noFill/>
          <a:ln w="9525">
            <a:noFill/>
            <a:miter lim="800000"/>
            <a:headEnd/>
            <a:tailEnd/>
          </a:ln>
          <a:effectLst/>
        </p:spPr>
        <p:txBody>
          <a:bodyPr wrap="none">
            <a:spAutoFit/>
          </a:bodyPr>
          <a:lstStyle/>
          <a:p>
            <a:r>
              <a:rPr lang="en-US" sz="3200"/>
              <a:t>NO</a:t>
            </a:r>
            <a:r>
              <a:rPr lang="en-US" sz="3200" baseline="-25000"/>
              <a:t>3</a:t>
            </a:r>
            <a:r>
              <a:rPr lang="en-US" sz="3200" baseline="30000"/>
              <a:t>-</a:t>
            </a:r>
          </a:p>
          <a:p>
            <a:r>
              <a:rPr lang="en-US" sz="3200"/>
              <a:t>NH</a:t>
            </a:r>
            <a:r>
              <a:rPr lang="en-US" sz="3200" baseline="-25000"/>
              <a:t>4</a:t>
            </a:r>
            <a:r>
              <a:rPr lang="en-US" sz="3200" baseline="30000"/>
              <a:t>+</a:t>
            </a:r>
          </a:p>
        </p:txBody>
      </p:sp>
      <p:sp>
        <p:nvSpPr>
          <p:cNvPr id="104454" name="Text Box 6"/>
          <p:cNvSpPr txBox="1">
            <a:spLocks noChangeArrowheads="1"/>
          </p:cNvSpPr>
          <p:nvPr/>
        </p:nvSpPr>
        <p:spPr bwMode="auto">
          <a:xfrm>
            <a:off x="5345113" y="3170238"/>
            <a:ext cx="1449387" cy="1066800"/>
          </a:xfrm>
          <a:prstGeom prst="rect">
            <a:avLst/>
          </a:prstGeom>
          <a:noFill/>
          <a:ln w="9525">
            <a:noFill/>
            <a:miter lim="800000"/>
            <a:headEnd/>
            <a:tailEnd/>
          </a:ln>
          <a:effectLst/>
        </p:spPr>
        <p:txBody>
          <a:bodyPr wrap="none">
            <a:spAutoFit/>
          </a:bodyPr>
          <a:lstStyle/>
          <a:p>
            <a:r>
              <a:rPr lang="en-US" sz="3200"/>
              <a:t>HPO</a:t>
            </a:r>
            <a:r>
              <a:rPr lang="en-US" sz="3200" baseline="-25000"/>
              <a:t>4</a:t>
            </a:r>
            <a:r>
              <a:rPr lang="en-US" sz="3200" baseline="30000"/>
              <a:t>-2</a:t>
            </a:r>
          </a:p>
          <a:p>
            <a:r>
              <a:rPr lang="en-US" sz="3200"/>
              <a:t>H</a:t>
            </a:r>
            <a:r>
              <a:rPr lang="en-US" sz="3200" baseline="-25000"/>
              <a:t>2</a:t>
            </a:r>
            <a:r>
              <a:rPr lang="en-US" sz="3200"/>
              <a:t>PO</a:t>
            </a:r>
            <a:r>
              <a:rPr lang="en-US" sz="3200" baseline="-25000"/>
              <a:t>4</a:t>
            </a:r>
            <a:r>
              <a:rPr lang="en-US" sz="3200" baseline="30000"/>
              <a:t>-</a:t>
            </a:r>
          </a:p>
        </p:txBody>
      </p:sp>
      <p:sp>
        <p:nvSpPr>
          <p:cNvPr id="104455" name="Rectangle 7"/>
          <p:cNvSpPr>
            <a:spLocks noChangeArrowheads="1"/>
          </p:cNvSpPr>
          <p:nvPr/>
        </p:nvSpPr>
        <p:spPr bwMode="auto">
          <a:xfrm>
            <a:off x="436563" y="4910138"/>
            <a:ext cx="8707437" cy="457200"/>
          </a:xfrm>
          <a:prstGeom prst="rect">
            <a:avLst/>
          </a:prstGeom>
          <a:noFill/>
          <a:ln w="9525">
            <a:noFill/>
            <a:miter lim="800000"/>
            <a:headEnd/>
            <a:tailEnd/>
          </a:ln>
          <a:effectLst/>
        </p:spPr>
        <p:txBody>
          <a:bodyPr wrap="none">
            <a:spAutoFit/>
          </a:bodyPr>
          <a:lstStyle/>
          <a:p>
            <a:r>
              <a:rPr lang="en-US" sz="2400">
                <a:solidFill>
                  <a:srgbClr val="FFFF00"/>
                </a:solidFill>
              </a:rPr>
              <a:t>Animal Wastes, Agricultural Runoff, Sewage Discharge, OSWT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457200" y="6338888"/>
            <a:ext cx="3349625" cy="519112"/>
          </a:xfrm>
          <a:prstGeom prst="rect">
            <a:avLst/>
          </a:prstGeom>
          <a:noFill/>
          <a:ln w="9525">
            <a:noFill/>
            <a:miter lim="800000"/>
            <a:headEnd/>
            <a:tailEnd/>
          </a:ln>
          <a:effectLst/>
        </p:spPr>
        <p:txBody>
          <a:bodyPr wrap="none">
            <a:spAutoFit/>
          </a:bodyPr>
          <a:lstStyle/>
          <a:p>
            <a:r>
              <a:rPr lang="en-US">
                <a:solidFill>
                  <a:srgbClr val="00FF00"/>
                </a:solidFill>
              </a:rPr>
              <a:t>Primary Productivity</a:t>
            </a:r>
          </a:p>
        </p:txBody>
      </p:sp>
      <p:sp>
        <p:nvSpPr>
          <p:cNvPr id="107523" name="Rectangle 3"/>
          <p:cNvSpPr>
            <a:spLocks noChangeArrowheads="1"/>
          </p:cNvSpPr>
          <p:nvPr/>
        </p:nvSpPr>
        <p:spPr bwMode="auto">
          <a:xfrm>
            <a:off x="598488" y="1376363"/>
            <a:ext cx="7883525" cy="1552575"/>
          </a:xfrm>
          <a:prstGeom prst="rect">
            <a:avLst/>
          </a:prstGeom>
          <a:noFill/>
          <a:ln w="9525">
            <a:noFill/>
            <a:miter lim="800000"/>
            <a:headEnd/>
            <a:tailEnd/>
          </a:ln>
          <a:effectLst/>
        </p:spPr>
        <p:txBody>
          <a:bodyPr anchor="ctr">
            <a:spAutoFit/>
          </a:bodyPr>
          <a:lstStyle/>
          <a:p>
            <a:pPr algn="ctr" eaLnBrk="1" hangingPunct="1"/>
            <a:r>
              <a:rPr lang="en-US" sz="2400">
                <a:solidFill>
                  <a:srgbClr val="FFFF00"/>
                </a:solidFill>
              </a:rPr>
              <a:t>All life on earth is directly or indirectly reliant on primary production. In terrestrial ecosystems, these are mainly plants, while </a:t>
            </a:r>
            <a:r>
              <a:rPr lang="en-US" sz="2400" b="1">
                <a:solidFill>
                  <a:srgbClr val="00FF00"/>
                </a:solidFill>
              </a:rPr>
              <a:t>in aquatic ecosystems</a:t>
            </a:r>
            <a:r>
              <a:rPr lang="en-US" sz="2400">
                <a:solidFill>
                  <a:srgbClr val="00FF00"/>
                </a:solidFill>
              </a:rPr>
              <a:t> </a:t>
            </a:r>
            <a:r>
              <a:rPr lang="en-US" sz="2400" b="1">
                <a:solidFill>
                  <a:srgbClr val="00FF00"/>
                </a:solidFill>
              </a:rPr>
              <a:t>algae and phytoplankton</a:t>
            </a:r>
            <a:r>
              <a:rPr lang="en-US" sz="2400">
                <a:solidFill>
                  <a:srgbClr val="00FF00"/>
                </a:solidFill>
              </a:rPr>
              <a:t> </a:t>
            </a:r>
            <a:r>
              <a:rPr lang="en-US" sz="2400" b="1">
                <a:solidFill>
                  <a:srgbClr val="00FF00"/>
                </a:solidFill>
              </a:rPr>
              <a:t>are primarily responsible</a:t>
            </a:r>
            <a:r>
              <a:rPr lang="en-US" sz="2400">
                <a:solidFill>
                  <a:srgbClr val="00FF00"/>
                </a:solidFill>
              </a:rPr>
              <a:t>. </a:t>
            </a:r>
          </a:p>
        </p:txBody>
      </p:sp>
      <p:pic>
        <p:nvPicPr>
          <p:cNvPr id="107524" name="Picture 4" descr="phytoplankton_070305"/>
          <p:cNvPicPr>
            <a:picLocks noChangeAspect="1" noChangeArrowheads="1"/>
          </p:cNvPicPr>
          <p:nvPr/>
        </p:nvPicPr>
        <p:blipFill>
          <a:blip r:embed="rId2" cstate="print"/>
          <a:srcRect/>
          <a:stretch>
            <a:fillRect/>
          </a:stretch>
        </p:blipFill>
        <p:spPr bwMode="auto">
          <a:xfrm>
            <a:off x="4775200" y="3489325"/>
            <a:ext cx="2513013" cy="1893888"/>
          </a:xfrm>
          <a:prstGeom prst="rect">
            <a:avLst/>
          </a:prstGeom>
          <a:noFill/>
        </p:spPr>
      </p:pic>
      <p:pic>
        <p:nvPicPr>
          <p:cNvPr id="107525" name="Picture 5" descr="phytoplankton"/>
          <p:cNvPicPr>
            <a:picLocks noChangeAspect="1" noChangeArrowheads="1"/>
          </p:cNvPicPr>
          <p:nvPr/>
        </p:nvPicPr>
        <p:blipFill>
          <a:blip r:embed="rId3" cstate="print"/>
          <a:srcRect/>
          <a:stretch>
            <a:fillRect/>
          </a:stretch>
        </p:blipFill>
        <p:spPr bwMode="auto">
          <a:xfrm>
            <a:off x="1631950" y="3438525"/>
            <a:ext cx="2724150" cy="2724150"/>
          </a:xfrm>
          <a:prstGeom prst="rect">
            <a:avLst/>
          </a:prstGeom>
          <a:noFill/>
        </p:spPr>
      </p:pic>
      <p:sp>
        <p:nvSpPr>
          <p:cNvPr id="107526" name="Text Box 6"/>
          <p:cNvSpPr txBox="1">
            <a:spLocks noChangeArrowheads="1"/>
          </p:cNvSpPr>
          <p:nvPr/>
        </p:nvSpPr>
        <p:spPr bwMode="auto">
          <a:xfrm>
            <a:off x="4732338" y="5724525"/>
            <a:ext cx="4032250" cy="366713"/>
          </a:xfrm>
          <a:prstGeom prst="rect">
            <a:avLst/>
          </a:prstGeom>
          <a:noFill/>
          <a:ln w="9525">
            <a:noFill/>
            <a:miter lim="800000"/>
            <a:headEnd/>
            <a:tailEnd/>
          </a:ln>
          <a:effectLst/>
        </p:spPr>
        <p:txBody>
          <a:bodyPr wrap="none">
            <a:spAutoFit/>
          </a:bodyPr>
          <a:lstStyle/>
          <a:p>
            <a:r>
              <a:rPr lang="en-US" sz="1800"/>
              <a:t>N and P stimulate primary productivity</a:t>
            </a:r>
          </a:p>
        </p:txBody>
      </p:sp>
      <p:sp>
        <p:nvSpPr>
          <p:cNvPr id="107527" name="Text Box 7"/>
          <p:cNvSpPr txBox="1">
            <a:spLocks noChangeArrowheads="1"/>
          </p:cNvSpPr>
          <p:nvPr/>
        </p:nvSpPr>
        <p:spPr bwMode="auto">
          <a:xfrm>
            <a:off x="571500" y="501650"/>
            <a:ext cx="7669213" cy="519113"/>
          </a:xfrm>
          <a:prstGeom prst="rect">
            <a:avLst/>
          </a:prstGeom>
          <a:noFill/>
          <a:ln w="9525">
            <a:noFill/>
            <a:miter lim="800000"/>
            <a:headEnd/>
            <a:tailEnd/>
          </a:ln>
          <a:effectLst/>
        </p:spPr>
        <p:txBody>
          <a:bodyPr wrap="none">
            <a:spAutoFit/>
          </a:bodyPr>
          <a:lstStyle/>
          <a:p>
            <a:r>
              <a:rPr lang="en-US"/>
              <a:t>Nutrient additions stimulate </a:t>
            </a:r>
            <a:r>
              <a:rPr lang="en-US">
                <a:solidFill>
                  <a:srgbClr val="00FF00"/>
                </a:solidFill>
              </a:rPr>
              <a:t>primary productivity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Text Box 5"/>
          <p:cNvSpPr txBox="1">
            <a:spLocks noChangeArrowheads="1"/>
          </p:cNvSpPr>
          <p:nvPr/>
        </p:nvSpPr>
        <p:spPr bwMode="auto">
          <a:xfrm>
            <a:off x="1905000" y="1600200"/>
            <a:ext cx="5703888" cy="519113"/>
          </a:xfrm>
          <a:prstGeom prst="rect">
            <a:avLst/>
          </a:prstGeom>
          <a:noFill/>
          <a:ln w="9525">
            <a:noFill/>
            <a:miter lim="800000"/>
            <a:headEnd/>
            <a:tailEnd/>
          </a:ln>
          <a:effectLst/>
        </p:spPr>
        <p:txBody>
          <a:bodyPr wrap="none">
            <a:spAutoFit/>
          </a:bodyPr>
          <a:lstStyle/>
          <a:p>
            <a:r>
              <a:rPr lang="en-US"/>
              <a:t>Stimulation of Primary Productivity </a:t>
            </a:r>
          </a:p>
        </p:txBody>
      </p:sp>
      <p:sp>
        <p:nvSpPr>
          <p:cNvPr id="153606" name="Text Box 6"/>
          <p:cNvSpPr txBox="1">
            <a:spLocks noChangeArrowheads="1"/>
          </p:cNvSpPr>
          <p:nvPr/>
        </p:nvSpPr>
        <p:spPr bwMode="auto">
          <a:xfrm>
            <a:off x="2806700" y="2438400"/>
            <a:ext cx="3451225" cy="1373188"/>
          </a:xfrm>
          <a:prstGeom prst="rect">
            <a:avLst/>
          </a:prstGeom>
          <a:noFill/>
          <a:ln w="9525">
            <a:noFill/>
            <a:miter lim="800000"/>
            <a:headEnd/>
            <a:tailEnd/>
          </a:ln>
          <a:effectLst/>
        </p:spPr>
        <p:txBody>
          <a:bodyPr wrap="none">
            <a:spAutoFit/>
          </a:bodyPr>
          <a:lstStyle/>
          <a:p>
            <a:pPr algn="ctr"/>
            <a:r>
              <a:rPr lang="en-US">
                <a:solidFill>
                  <a:srgbClr val="FFFF00"/>
                </a:solidFill>
              </a:rPr>
              <a:t>Warm Temperatures</a:t>
            </a:r>
          </a:p>
          <a:p>
            <a:pPr algn="ctr"/>
            <a:r>
              <a:rPr lang="en-US">
                <a:solidFill>
                  <a:srgbClr val="FFFF00"/>
                </a:solidFill>
              </a:rPr>
              <a:t>Water</a:t>
            </a:r>
          </a:p>
          <a:p>
            <a:pPr algn="ctr"/>
            <a:r>
              <a:rPr lang="en-US">
                <a:solidFill>
                  <a:srgbClr val="FFFF00"/>
                </a:solidFill>
              </a:rPr>
              <a:t>Nutrients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ulturaleutroph"/>
          <p:cNvPicPr>
            <a:picLocks noChangeAspect="1" noChangeArrowheads="1"/>
          </p:cNvPicPr>
          <p:nvPr/>
        </p:nvPicPr>
        <p:blipFill>
          <a:blip r:embed="rId2" cstate="print"/>
          <a:srcRect l="3180" t="18190" r="2316" b="3253"/>
          <a:stretch>
            <a:fillRect/>
          </a:stretch>
        </p:blipFill>
        <p:spPr bwMode="auto">
          <a:xfrm>
            <a:off x="879475" y="1065213"/>
            <a:ext cx="5984875" cy="3502025"/>
          </a:xfrm>
          <a:prstGeom prst="rect">
            <a:avLst/>
          </a:prstGeom>
          <a:noFill/>
        </p:spPr>
      </p:pic>
      <p:pic>
        <p:nvPicPr>
          <p:cNvPr id="108547" name="Picture 3" descr="go2577"/>
          <p:cNvPicPr>
            <a:picLocks noChangeAspect="1" noChangeArrowheads="1"/>
          </p:cNvPicPr>
          <p:nvPr/>
        </p:nvPicPr>
        <p:blipFill>
          <a:blip r:embed="rId3" cstate="print"/>
          <a:srcRect/>
          <a:stretch>
            <a:fillRect/>
          </a:stretch>
        </p:blipFill>
        <p:spPr bwMode="auto">
          <a:xfrm>
            <a:off x="4733925" y="4152900"/>
            <a:ext cx="3811588" cy="2500313"/>
          </a:xfrm>
          <a:prstGeom prst="rect">
            <a:avLst/>
          </a:prstGeom>
          <a:noFill/>
        </p:spPr>
      </p:pic>
      <p:sp>
        <p:nvSpPr>
          <p:cNvPr id="108548" name="Text Box 4"/>
          <p:cNvSpPr txBox="1">
            <a:spLocks noChangeArrowheads="1"/>
          </p:cNvSpPr>
          <p:nvPr/>
        </p:nvSpPr>
        <p:spPr bwMode="auto">
          <a:xfrm>
            <a:off x="463550" y="296863"/>
            <a:ext cx="8532813" cy="519112"/>
          </a:xfrm>
          <a:prstGeom prst="rect">
            <a:avLst/>
          </a:prstGeom>
          <a:noFill/>
          <a:ln w="9525">
            <a:noFill/>
            <a:miter lim="800000"/>
            <a:headEnd/>
            <a:tailEnd/>
          </a:ln>
          <a:effectLst/>
        </p:spPr>
        <p:txBody>
          <a:bodyPr wrap="none">
            <a:spAutoFit/>
          </a:bodyPr>
          <a:lstStyle/>
          <a:p>
            <a:r>
              <a:rPr lang="en-US"/>
              <a:t>Excess Nutrients Over-stimulate Primary Productivity</a:t>
            </a:r>
          </a:p>
        </p:txBody>
      </p:sp>
      <p:sp>
        <p:nvSpPr>
          <p:cNvPr id="108549" name="Text Box 5"/>
          <p:cNvSpPr txBox="1">
            <a:spLocks noChangeArrowheads="1"/>
          </p:cNvSpPr>
          <p:nvPr/>
        </p:nvSpPr>
        <p:spPr bwMode="auto">
          <a:xfrm>
            <a:off x="411163" y="4751388"/>
            <a:ext cx="3916362" cy="457200"/>
          </a:xfrm>
          <a:prstGeom prst="rect">
            <a:avLst/>
          </a:prstGeom>
          <a:noFill/>
          <a:ln w="9525">
            <a:noFill/>
            <a:miter lim="800000"/>
            <a:headEnd/>
            <a:tailEnd/>
          </a:ln>
          <a:effectLst/>
        </p:spPr>
        <p:txBody>
          <a:bodyPr wrap="none">
            <a:spAutoFit/>
          </a:bodyPr>
          <a:lstStyle/>
          <a:p>
            <a:r>
              <a:rPr lang="en-US" sz="2400">
                <a:solidFill>
                  <a:srgbClr val="FFFF00"/>
                </a:solidFill>
              </a:rPr>
              <a:t>Decreased light penetration</a:t>
            </a:r>
          </a:p>
        </p:txBody>
      </p:sp>
      <p:sp>
        <p:nvSpPr>
          <p:cNvPr id="108550" name="Text Box 6"/>
          <p:cNvSpPr txBox="1">
            <a:spLocks noChangeArrowheads="1"/>
          </p:cNvSpPr>
          <p:nvPr/>
        </p:nvSpPr>
        <p:spPr bwMode="auto">
          <a:xfrm>
            <a:off x="427038" y="5199063"/>
            <a:ext cx="3813175" cy="457200"/>
          </a:xfrm>
          <a:prstGeom prst="rect">
            <a:avLst/>
          </a:prstGeom>
          <a:noFill/>
          <a:ln w="9525">
            <a:noFill/>
            <a:miter lim="800000"/>
            <a:headEnd/>
            <a:tailEnd/>
          </a:ln>
          <a:effectLst/>
        </p:spPr>
        <p:txBody>
          <a:bodyPr wrap="none">
            <a:spAutoFit/>
          </a:bodyPr>
          <a:lstStyle/>
          <a:p>
            <a:r>
              <a:rPr lang="en-US" sz="2400">
                <a:solidFill>
                  <a:srgbClr val="FFFF00"/>
                </a:solidFill>
              </a:rPr>
              <a:t>Decreased oxygen content</a:t>
            </a:r>
          </a:p>
        </p:txBody>
      </p:sp>
      <p:sp>
        <p:nvSpPr>
          <p:cNvPr id="108551" name="Text Box 7"/>
          <p:cNvSpPr txBox="1">
            <a:spLocks noChangeArrowheads="1"/>
          </p:cNvSpPr>
          <p:nvPr/>
        </p:nvSpPr>
        <p:spPr bwMode="auto">
          <a:xfrm>
            <a:off x="390525" y="5664200"/>
            <a:ext cx="4051300" cy="457200"/>
          </a:xfrm>
          <a:prstGeom prst="rect">
            <a:avLst/>
          </a:prstGeom>
          <a:noFill/>
          <a:ln w="9525">
            <a:noFill/>
            <a:miter lim="800000"/>
            <a:headEnd/>
            <a:tailEnd/>
          </a:ln>
          <a:effectLst/>
        </p:spPr>
        <p:txBody>
          <a:bodyPr wrap="none">
            <a:spAutoFit/>
          </a:bodyPr>
          <a:lstStyle/>
          <a:p>
            <a:r>
              <a:rPr lang="en-US" sz="2400">
                <a:solidFill>
                  <a:srgbClr val="FFFF00"/>
                </a:solidFill>
              </a:rPr>
              <a:t>Changes in species diversity</a:t>
            </a:r>
          </a:p>
        </p:txBody>
      </p:sp>
      <p:sp>
        <p:nvSpPr>
          <p:cNvPr id="108552" name="Text Box 8"/>
          <p:cNvSpPr txBox="1">
            <a:spLocks noChangeArrowheads="1"/>
          </p:cNvSpPr>
          <p:nvPr/>
        </p:nvSpPr>
        <p:spPr bwMode="auto">
          <a:xfrm>
            <a:off x="4991100" y="2944813"/>
            <a:ext cx="1149350" cy="457200"/>
          </a:xfrm>
          <a:prstGeom prst="rect">
            <a:avLst/>
          </a:prstGeom>
          <a:noFill/>
          <a:ln w="9525">
            <a:noFill/>
            <a:miter lim="800000"/>
            <a:headEnd/>
            <a:tailEnd/>
          </a:ln>
          <a:effectLst/>
        </p:spPr>
        <p:txBody>
          <a:bodyPr wrap="none">
            <a:spAutoFit/>
          </a:bodyPr>
          <a:lstStyle/>
          <a:p>
            <a:r>
              <a:rPr lang="en-US" sz="2400" b="1">
                <a:solidFill>
                  <a:schemeClr val="accent2"/>
                </a:solidFill>
              </a:rPr>
              <a:t>Urban </a:t>
            </a:r>
          </a:p>
        </p:txBody>
      </p:sp>
      <p:sp>
        <p:nvSpPr>
          <p:cNvPr id="108553" name="Text Box 9"/>
          <p:cNvSpPr txBox="1">
            <a:spLocks noChangeArrowheads="1"/>
          </p:cNvSpPr>
          <p:nvPr/>
        </p:nvSpPr>
        <p:spPr bwMode="auto">
          <a:xfrm>
            <a:off x="5165725" y="2192338"/>
            <a:ext cx="1893888" cy="457200"/>
          </a:xfrm>
          <a:prstGeom prst="rect">
            <a:avLst/>
          </a:prstGeom>
          <a:noFill/>
          <a:ln w="9525">
            <a:noFill/>
            <a:miter lim="800000"/>
            <a:headEnd/>
            <a:tailEnd/>
          </a:ln>
          <a:effectLst/>
        </p:spPr>
        <p:txBody>
          <a:bodyPr wrap="none">
            <a:spAutoFit/>
          </a:bodyPr>
          <a:lstStyle/>
          <a:p>
            <a:r>
              <a:rPr lang="en-US" sz="2400" b="1">
                <a:solidFill>
                  <a:schemeClr val="accent2"/>
                </a:solidFill>
              </a:rPr>
              <a:t>Agriculture </a:t>
            </a:r>
          </a:p>
        </p:txBody>
      </p:sp>
      <p:sp>
        <p:nvSpPr>
          <p:cNvPr id="108554" name="Text Box 10"/>
          <p:cNvSpPr txBox="1">
            <a:spLocks noChangeArrowheads="1"/>
          </p:cNvSpPr>
          <p:nvPr/>
        </p:nvSpPr>
        <p:spPr bwMode="auto">
          <a:xfrm>
            <a:off x="1044575" y="1738313"/>
            <a:ext cx="1663700" cy="396875"/>
          </a:xfrm>
          <a:prstGeom prst="rect">
            <a:avLst/>
          </a:prstGeom>
          <a:noFill/>
          <a:ln w="9525">
            <a:noFill/>
            <a:miter lim="800000"/>
            <a:headEnd/>
            <a:tailEnd/>
          </a:ln>
          <a:effectLst/>
        </p:spPr>
        <p:txBody>
          <a:bodyPr wrap="none">
            <a:spAutoFit/>
          </a:bodyPr>
          <a:lstStyle/>
          <a:p>
            <a:r>
              <a:rPr lang="en-US" sz="2000" b="1">
                <a:solidFill>
                  <a:schemeClr val="accent2"/>
                </a:solidFill>
              </a:rPr>
              <a:t>Wastewater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687513" y="2305050"/>
            <a:ext cx="5683250" cy="579438"/>
          </a:xfrm>
          <a:prstGeom prst="rect">
            <a:avLst/>
          </a:prstGeom>
          <a:noFill/>
          <a:ln w="9525">
            <a:noFill/>
            <a:miter lim="800000"/>
            <a:headEnd/>
            <a:tailEnd/>
          </a:ln>
          <a:effectLst/>
        </p:spPr>
        <p:txBody>
          <a:bodyPr wrap="none">
            <a:spAutoFit/>
          </a:bodyPr>
          <a:lstStyle/>
          <a:p>
            <a:r>
              <a:rPr lang="en-US" sz="3200" b="1" u="sng">
                <a:solidFill>
                  <a:srgbClr val="FFFF00"/>
                </a:solidFill>
              </a:rPr>
              <a:t>Heavy Metals and Metalloids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644525" y="1136650"/>
            <a:ext cx="2012950" cy="579438"/>
          </a:xfrm>
          <a:prstGeom prst="rect">
            <a:avLst/>
          </a:prstGeom>
          <a:noFill/>
          <a:ln w="9525">
            <a:noFill/>
            <a:miter lim="800000"/>
            <a:headEnd/>
            <a:tailEnd/>
          </a:ln>
          <a:effectLst/>
        </p:spPr>
        <p:txBody>
          <a:bodyPr wrap="none">
            <a:spAutoFit/>
          </a:bodyPr>
          <a:lstStyle/>
          <a:p>
            <a:r>
              <a:rPr lang="en-US" sz="3200">
                <a:solidFill>
                  <a:srgbClr val="00FF00"/>
                </a:solidFill>
              </a:rPr>
              <a:t>Arsenic	</a:t>
            </a:r>
          </a:p>
        </p:txBody>
      </p:sp>
      <p:sp>
        <p:nvSpPr>
          <p:cNvPr id="110595" name="Rectangle 3"/>
          <p:cNvSpPr>
            <a:spLocks noChangeArrowheads="1"/>
          </p:cNvSpPr>
          <p:nvPr/>
        </p:nvSpPr>
        <p:spPr bwMode="auto">
          <a:xfrm>
            <a:off x="658813" y="1746250"/>
            <a:ext cx="5413375" cy="1006475"/>
          </a:xfrm>
          <a:prstGeom prst="rect">
            <a:avLst/>
          </a:prstGeom>
          <a:noFill/>
          <a:ln w="9525">
            <a:noFill/>
            <a:miter lim="800000"/>
            <a:headEnd/>
            <a:tailEnd/>
          </a:ln>
          <a:effectLst/>
        </p:spPr>
        <p:txBody>
          <a:bodyPr anchor="ctr">
            <a:spAutoFit/>
          </a:bodyPr>
          <a:lstStyle/>
          <a:p>
            <a:pPr eaLnBrk="1" hangingPunct="1"/>
            <a:r>
              <a:rPr lang="en-US" sz="2000">
                <a:solidFill>
                  <a:srgbClr val="FFFF00"/>
                </a:solidFill>
              </a:rPr>
              <a:t>Erosion of natural deposits; pesticide waste, runoff from glass &amp; electronics production wastes, treated lumber, groundwater</a:t>
            </a:r>
          </a:p>
        </p:txBody>
      </p:sp>
      <p:sp>
        <p:nvSpPr>
          <p:cNvPr id="110596" name="Text Box 4"/>
          <p:cNvSpPr txBox="1">
            <a:spLocks noChangeArrowheads="1"/>
          </p:cNvSpPr>
          <p:nvPr/>
        </p:nvSpPr>
        <p:spPr bwMode="auto">
          <a:xfrm>
            <a:off x="603250" y="3244850"/>
            <a:ext cx="2012950" cy="579438"/>
          </a:xfrm>
          <a:prstGeom prst="rect">
            <a:avLst/>
          </a:prstGeom>
          <a:noFill/>
          <a:ln w="9525">
            <a:noFill/>
            <a:miter lim="800000"/>
            <a:headEnd/>
            <a:tailEnd/>
          </a:ln>
          <a:effectLst/>
        </p:spPr>
        <p:txBody>
          <a:bodyPr wrap="none">
            <a:spAutoFit/>
          </a:bodyPr>
          <a:lstStyle/>
          <a:p>
            <a:r>
              <a:rPr lang="en-US" sz="3200">
                <a:solidFill>
                  <a:srgbClr val="FFFF00"/>
                </a:solidFill>
              </a:rPr>
              <a:t>Mercury	</a:t>
            </a:r>
          </a:p>
        </p:txBody>
      </p:sp>
      <p:sp>
        <p:nvSpPr>
          <p:cNvPr id="110597" name="Rectangle 5"/>
          <p:cNvSpPr>
            <a:spLocks noChangeArrowheads="1"/>
          </p:cNvSpPr>
          <p:nvPr/>
        </p:nvSpPr>
        <p:spPr bwMode="auto">
          <a:xfrm>
            <a:off x="630238" y="3913188"/>
            <a:ext cx="5395912" cy="1006475"/>
          </a:xfrm>
          <a:prstGeom prst="rect">
            <a:avLst/>
          </a:prstGeom>
          <a:noFill/>
          <a:ln w="9525">
            <a:noFill/>
            <a:miter lim="800000"/>
            <a:headEnd/>
            <a:tailEnd/>
          </a:ln>
          <a:effectLst/>
        </p:spPr>
        <p:txBody>
          <a:bodyPr anchor="ctr">
            <a:spAutoFit/>
          </a:bodyPr>
          <a:lstStyle/>
          <a:p>
            <a:pPr eaLnBrk="1" hangingPunct="1"/>
            <a:r>
              <a:rPr lang="en-US" sz="2000">
                <a:solidFill>
                  <a:srgbClr val="FFFF00"/>
                </a:solidFill>
              </a:rPr>
              <a:t>Erosion of natural deposits; discharge from refineries and factories; runoff from landfills, </a:t>
            </a:r>
            <a:r>
              <a:rPr lang="en-US" sz="2000" b="1">
                <a:solidFill>
                  <a:srgbClr val="FFFF00"/>
                </a:solidFill>
              </a:rPr>
              <a:t>coal burning</a:t>
            </a:r>
          </a:p>
        </p:txBody>
      </p:sp>
      <p:sp>
        <p:nvSpPr>
          <p:cNvPr id="110598" name="Text Box 6"/>
          <p:cNvSpPr txBox="1">
            <a:spLocks noChangeArrowheads="1"/>
          </p:cNvSpPr>
          <p:nvPr/>
        </p:nvSpPr>
        <p:spPr bwMode="auto">
          <a:xfrm>
            <a:off x="747713" y="5138738"/>
            <a:ext cx="2012950" cy="579437"/>
          </a:xfrm>
          <a:prstGeom prst="rect">
            <a:avLst/>
          </a:prstGeom>
          <a:noFill/>
          <a:ln w="9525">
            <a:noFill/>
            <a:miter lim="800000"/>
            <a:headEnd/>
            <a:tailEnd/>
          </a:ln>
          <a:effectLst/>
        </p:spPr>
        <p:txBody>
          <a:bodyPr wrap="none">
            <a:spAutoFit/>
          </a:bodyPr>
          <a:lstStyle/>
          <a:p>
            <a:r>
              <a:rPr lang="en-US" sz="3200">
                <a:solidFill>
                  <a:schemeClr val="hlink"/>
                </a:solidFill>
              </a:rPr>
              <a:t>Lead		</a:t>
            </a:r>
          </a:p>
        </p:txBody>
      </p:sp>
      <p:sp>
        <p:nvSpPr>
          <p:cNvPr id="110599" name="Rectangle 7"/>
          <p:cNvSpPr>
            <a:spLocks noChangeArrowheads="1"/>
          </p:cNvSpPr>
          <p:nvPr/>
        </p:nvSpPr>
        <p:spPr bwMode="auto">
          <a:xfrm>
            <a:off x="695325" y="5761038"/>
            <a:ext cx="5589588" cy="701675"/>
          </a:xfrm>
          <a:prstGeom prst="rect">
            <a:avLst/>
          </a:prstGeom>
          <a:noFill/>
          <a:ln w="9525">
            <a:noFill/>
            <a:miter lim="800000"/>
            <a:headEnd/>
            <a:tailEnd/>
          </a:ln>
          <a:effectLst/>
        </p:spPr>
        <p:txBody>
          <a:bodyPr anchor="ctr">
            <a:spAutoFit/>
          </a:bodyPr>
          <a:lstStyle/>
          <a:p>
            <a:pPr eaLnBrk="1" hangingPunct="1"/>
            <a:r>
              <a:rPr lang="en-US" sz="2000">
                <a:solidFill>
                  <a:srgbClr val="FFFF00"/>
                </a:solidFill>
              </a:rPr>
              <a:t>Corrosion of household plumbing systems; natural deposits, paint, fuels, electronics</a:t>
            </a:r>
          </a:p>
        </p:txBody>
      </p:sp>
      <p:sp>
        <p:nvSpPr>
          <p:cNvPr id="110600" name="Rectangle 8"/>
          <p:cNvSpPr>
            <a:spLocks noChangeArrowheads="1"/>
          </p:cNvSpPr>
          <p:nvPr/>
        </p:nvSpPr>
        <p:spPr bwMode="auto">
          <a:xfrm>
            <a:off x="1552575" y="358775"/>
            <a:ext cx="5683250" cy="579438"/>
          </a:xfrm>
          <a:prstGeom prst="rect">
            <a:avLst/>
          </a:prstGeom>
          <a:noFill/>
          <a:ln w="9525">
            <a:noFill/>
            <a:miter lim="800000"/>
            <a:headEnd/>
            <a:tailEnd/>
          </a:ln>
          <a:effectLst/>
        </p:spPr>
        <p:txBody>
          <a:bodyPr wrap="none">
            <a:spAutoFit/>
          </a:bodyPr>
          <a:lstStyle/>
          <a:p>
            <a:r>
              <a:rPr lang="en-US" sz="3200" b="1" u="sng">
                <a:solidFill>
                  <a:srgbClr val="FFFF00"/>
                </a:solidFill>
              </a:rPr>
              <a:t>Heavy Metals and Metalloids</a:t>
            </a:r>
          </a:p>
        </p:txBody>
      </p:sp>
      <p:pic>
        <p:nvPicPr>
          <p:cNvPr id="110601" name="Picture 9" descr="Photo of Cattle Dipping Vat"/>
          <p:cNvPicPr>
            <a:picLocks noChangeAspect="1" noChangeArrowheads="1"/>
          </p:cNvPicPr>
          <p:nvPr/>
        </p:nvPicPr>
        <p:blipFill>
          <a:blip r:embed="rId2" cstate="print"/>
          <a:srcRect/>
          <a:stretch>
            <a:fillRect/>
          </a:stretch>
        </p:blipFill>
        <p:spPr bwMode="auto">
          <a:xfrm>
            <a:off x="5935663" y="1209675"/>
            <a:ext cx="2241550" cy="1681163"/>
          </a:xfrm>
          <a:prstGeom prst="rect">
            <a:avLst/>
          </a:prstGeom>
          <a:noFill/>
        </p:spPr>
      </p:pic>
      <p:pic>
        <p:nvPicPr>
          <p:cNvPr id="110602" name="Picture 10" descr="coal-burning-power_~552675"/>
          <p:cNvPicPr>
            <a:picLocks noChangeAspect="1" noChangeArrowheads="1"/>
          </p:cNvPicPr>
          <p:nvPr/>
        </p:nvPicPr>
        <p:blipFill>
          <a:blip r:embed="rId3" cstate="print"/>
          <a:srcRect b="8528"/>
          <a:stretch>
            <a:fillRect/>
          </a:stretch>
        </p:blipFill>
        <p:spPr bwMode="auto">
          <a:xfrm>
            <a:off x="5900738" y="3098800"/>
            <a:ext cx="2322512" cy="1557338"/>
          </a:xfrm>
          <a:prstGeom prst="rect">
            <a:avLst/>
          </a:prstGeom>
          <a:noFill/>
        </p:spPr>
      </p:pic>
      <p:pic>
        <p:nvPicPr>
          <p:cNvPr id="110603" name="Picture 11" descr="Solder Blobs on Daystar PowerCache by jd_wages."/>
          <p:cNvPicPr>
            <a:picLocks noChangeAspect="1" noChangeArrowheads="1"/>
          </p:cNvPicPr>
          <p:nvPr/>
        </p:nvPicPr>
        <p:blipFill>
          <a:blip r:embed="rId4" cstate="print"/>
          <a:srcRect/>
          <a:stretch>
            <a:fillRect/>
          </a:stretch>
        </p:blipFill>
        <p:spPr bwMode="auto">
          <a:xfrm>
            <a:off x="5884863" y="4911725"/>
            <a:ext cx="2341562" cy="1555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016000" y="1882775"/>
            <a:ext cx="6635750" cy="3743325"/>
          </a:xfrm>
          <a:prstGeom prst="rect">
            <a:avLst/>
          </a:prstGeom>
          <a:noFill/>
          <a:ln w="9525">
            <a:noFill/>
            <a:miter lim="800000"/>
            <a:headEnd/>
            <a:tailEnd/>
          </a:ln>
          <a:effectLst/>
        </p:spPr>
        <p:txBody>
          <a:bodyPr anchor="ctr">
            <a:spAutoFit/>
          </a:bodyPr>
          <a:lstStyle/>
          <a:p>
            <a:pPr eaLnBrk="1" hangingPunct="1"/>
            <a:r>
              <a:rPr lang="en-US" sz="2400" b="1"/>
              <a:t>Lead</a:t>
            </a:r>
            <a:r>
              <a:rPr lang="en-US" sz="2400" b="1">
                <a:solidFill>
                  <a:srgbClr val="FFFF00"/>
                </a:solidFill>
              </a:rPr>
              <a:t> found in blood sample from 1 of 10 Washingtonians</a:t>
            </a:r>
          </a:p>
          <a:p>
            <a:pPr eaLnBrk="1" hangingPunct="1"/>
            <a:endParaRPr lang="en-US" sz="2400" b="1">
              <a:solidFill>
                <a:srgbClr val="FFFF00"/>
              </a:solidFill>
            </a:endParaRPr>
          </a:p>
          <a:p>
            <a:pPr eaLnBrk="1" hangingPunct="1"/>
            <a:r>
              <a:rPr lang="en-US" sz="2400" b="1"/>
              <a:t>Arsenic</a:t>
            </a:r>
            <a:r>
              <a:rPr lang="en-US" sz="2400" b="1">
                <a:solidFill>
                  <a:srgbClr val="FFFF00"/>
                </a:solidFill>
              </a:rPr>
              <a:t> found in urine samples from 4 of 10 Washingtonians</a:t>
            </a:r>
            <a:br>
              <a:rPr lang="en-US" sz="2400" b="1">
                <a:solidFill>
                  <a:srgbClr val="FFFF00"/>
                </a:solidFill>
              </a:rPr>
            </a:br>
            <a:endParaRPr lang="en-US" sz="2400" b="1">
              <a:solidFill>
                <a:srgbClr val="FFFF00"/>
              </a:solidFill>
            </a:endParaRPr>
          </a:p>
          <a:p>
            <a:pPr eaLnBrk="1" hangingPunct="1"/>
            <a:r>
              <a:rPr lang="en-US" sz="2400" b="1"/>
              <a:t>Mercury</a:t>
            </a:r>
            <a:r>
              <a:rPr lang="en-US" sz="2400" b="1">
                <a:solidFill>
                  <a:srgbClr val="FFFF00"/>
                </a:solidFill>
              </a:rPr>
              <a:t> found in hair samples from 10 of 10 Washingtonians</a:t>
            </a:r>
            <a:br>
              <a:rPr lang="en-US" sz="2400" b="1">
                <a:solidFill>
                  <a:srgbClr val="FFFF00"/>
                </a:solidFill>
              </a:rPr>
            </a:br>
            <a:endParaRPr lang="en-US" sz="2400" b="1">
              <a:solidFill>
                <a:srgbClr val="FFFF00"/>
              </a:solidFill>
            </a:endParaRPr>
          </a:p>
          <a:p>
            <a:pPr eaLnBrk="1" hangingPunct="1"/>
            <a:endParaRPr lang="en-US" sz="2400" b="1">
              <a:solidFill>
                <a:srgbClr val="FFFF00"/>
              </a:solidFill>
            </a:endParaRPr>
          </a:p>
        </p:txBody>
      </p:sp>
      <p:sp>
        <p:nvSpPr>
          <p:cNvPr id="111619" name="Text Box 3"/>
          <p:cNvSpPr txBox="1">
            <a:spLocks noChangeArrowheads="1"/>
          </p:cNvSpPr>
          <p:nvPr/>
        </p:nvSpPr>
        <p:spPr bwMode="auto">
          <a:xfrm>
            <a:off x="1260475" y="461963"/>
            <a:ext cx="5772150" cy="641350"/>
          </a:xfrm>
          <a:prstGeom prst="rect">
            <a:avLst/>
          </a:prstGeom>
          <a:noFill/>
          <a:ln w="9525">
            <a:noFill/>
            <a:miter lim="800000"/>
            <a:headEnd/>
            <a:tailEnd/>
          </a:ln>
          <a:effectLst/>
        </p:spPr>
        <p:txBody>
          <a:bodyPr wrap="none">
            <a:spAutoFit/>
          </a:bodyPr>
          <a:lstStyle/>
          <a:p>
            <a:r>
              <a:rPr lang="en-US" sz="3600" u="sng"/>
              <a:t>Mercury, Arsenic, and Lead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708275" y="2419350"/>
            <a:ext cx="3613150" cy="579438"/>
          </a:xfrm>
          <a:prstGeom prst="rect">
            <a:avLst/>
          </a:prstGeom>
          <a:noFill/>
          <a:ln w="9525">
            <a:noFill/>
            <a:miter lim="800000"/>
            <a:headEnd/>
            <a:tailEnd/>
          </a:ln>
          <a:effectLst/>
        </p:spPr>
        <p:txBody>
          <a:bodyPr wrap="none">
            <a:spAutoFit/>
          </a:bodyPr>
          <a:lstStyle/>
          <a:p>
            <a:r>
              <a:rPr lang="en-US" sz="3200"/>
              <a:t>Organic Chemicals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1049338" y="1038225"/>
            <a:ext cx="2419350" cy="641350"/>
          </a:xfrm>
          <a:prstGeom prst="rect">
            <a:avLst/>
          </a:prstGeom>
          <a:noFill/>
          <a:ln w="9525">
            <a:noFill/>
            <a:miter lim="800000"/>
            <a:headEnd/>
            <a:tailEnd/>
          </a:ln>
          <a:effectLst/>
        </p:spPr>
        <p:txBody>
          <a:bodyPr wrap="none">
            <a:spAutoFit/>
          </a:bodyPr>
          <a:lstStyle/>
          <a:p>
            <a:r>
              <a:rPr lang="en-US" sz="3600" b="1">
                <a:solidFill>
                  <a:srgbClr val="FFFF00"/>
                </a:solidFill>
              </a:rPr>
              <a:t>Petroleum</a:t>
            </a:r>
          </a:p>
        </p:txBody>
      </p:sp>
      <p:sp>
        <p:nvSpPr>
          <p:cNvPr id="113667" name="Rectangle 3"/>
          <p:cNvSpPr>
            <a:spLocks noChangeArrowheads="1"/>
          </p:cNvSpPr>
          <p:nvPr/>
        </p:nvSpPr>
        <p:spPr bwMode="auto">
          <a:xfrm>
            <a:off x="341313" y="276225"/>
            <a:ext cx="4062412" cy="579438"/>
          </a:xfrm>
          <a:prstGeom prst="rect">
            <a:avLst/>
          </a:prstGeom>
          <a:noFill/>
          <a:ln w="9525">
            <a:noFill/>
            <a:miter lim="800000"/>
            <a:headEnd/>
            <a:tailEnd/>
          </a:ln>
          <a:effectLst/>
        </p:spPr>
        <p:txBody>
          <a:bodyPr wrap="none">
            <a:spAutoFit/>
          </a:bodyPr>
          <a:lstStyle/>
          <a:p>
            <a:r>
              <a:rPr lang="en-US" sz="3200" b="1" u="sng"/>
              <a:t>Chemical Pollutants</a:t>
            </a:r>
          </a:p>
        </p:txBody>
      </p:sp>
      <p:pic>
        <p:nvPicPr>
          <p:cNvPr id="113668" name="Picture 4" descr="oilswirls"/>
          <p:cNvPicPr>
            <a:picLocks noChangeAspect="1" noChangeArrowheads="1"/>
          </p:cNvPicPr>
          <p:nvPr/>
        </p:nvPicPr>
        <p:blipFill>
          <a:blip r:embed="rId3" cstate="print"/>
          <a:srcRect/>
          <a:stretch>
            <a:fillRect/>
          </a:stretch>
        </p:blipFill>
        <p:spPr bwMode="auto">
          <a:xfrm>
            <a:off x="4703763" y="3767138"/>
            <a:ext cx="3524250" cy="2333625"/>
          </a:xfrm>
          <a:prstGeom prst="rect">
            <a:avLst/>
          </a:prstGeom>
          <a:noFill/>
        </p:spPr>
      </p:pic>
      <p:pic>
        <p:nvPicPr>
          <p:cNvPr id="113669" name="Picture 5" descr="image002"/>
          <p:cNvPicPr>
            <a:picLocks noChangeAspect="1" noChangeArrowheads="1"/>
          </p:cNvPicPr>
          <p:nvPr/>
        </p:nvPicPr>
        <p:blipFill>
          <a:blip r:embed="rId4" cstate="print">
            <a:lum bright="-6000"/>
          </a:blip>
          <a:srcRect/>
          <a:stretch>
            <a:fillRect/>
          </a:stretch>
        </p:blipFill>
        <p:spPr bwMode="auto">
          <a:xfrm>
            <a:off x="5289550" y="758825"/>
            <a:ext cx="2890838" cy="2060575"/>
          </a:xfrm>
          <a:prstGeom prst="rect">
            <a:avLst/>
          </a:prstGeom>
          <a:noFill/>
        </p:spPr>
      </p:pic>
      <p:pic>
        <p:nvPicPr>
          <p:cNvPr id="113670" name="Picture 6" descr="cleanup"/>
          <p:cNvPicPr>
            <a:picLocks noChangeAspect="1" noChangeArrowheads="1"/>
          </p:cNvPicPr>
          <p:nvPr/>
        </p:nvPicPr>
        <p:blipFill>
          <a:blip r:embed="rId5" cstate="print"/>
          <a:srcRect/>
          <a:stretch>
            <a:fillRect/>
          </a:stretch>
        </p:blipFill>
        <p:spPr bwMode="auto">
          <a:xfrm>
            <a:off x="706438" y="3703638"/>
            <a:ext cx="3255962" cy="2224087"/>
          </a:xfrm>
          <a:prstGeom prst="rect">
            <a:avLst/>
          </a:prstGeom>
          <a:noFill/>
        </p:spPr>
      </p:pic>
      <p:sp>
        <p:nvSpPr>
          <p:cNvPr id="113671" name="Rectangle 7"/>
          <p:cNvSpPr>
            <a:spLocks noChangeArrowheads="1"/>
          </p:cNvSpPr>
          <p:nvPr/>
        </p:nvSpPr>
        <p:spPr bwMode="auto">
          <a:xfrm>
            <a:off x="523875" y="1809750"/>
            <a:ext cx="4200525" cy="457200"/>
          </a:xfrm>
          <a:prstGeom prst="rect">
            <a:avLst/>
          </a:prstGeom>
          <a:noFill/>
          <a:ln w="9525">
            <a:noFill/>
            <a:miter lim="800000"/>
            <a:headEnd/>
            <a:tailEnd/>
          </a:ln>
          <a:effectLst/>
        </p:spPr>
        <p:txBody>
          <a:bodyPr wrap="none">
            <a:spAutoFit/>
          </a:bodyPr>
          <a:lstStyle/>
          <a:p>
            <a:r>
              <a:rPr lang="en-US" sz="2400"/>
              <a:t>three to six million metric tons</a:t>
            </a:r>
          </a:p>
        </p:txBody>
      </p:sp>
      <p:sp>
        <p:nvSpPr>
          <p:cNvPr id="113672" name="Text Box 8"/>
          <p:cNvSpPr txBox="1">
            <a:spLocks noChangeArrowheads="1"/>
          </p:cNvSpPr>
          <p:nvPr/>
        </p:nvSpPr>
        <p:spPr bwMode="auto">
          <a:xfrm>
            <a:off x="739775" y="2349500"/>
            <a:ext cx="3536950" cy="641350"/>
          </a:xfrm>
          <a:prstGeom prst="rect">
            <a:avLst/>
          </a:prstGeom>
          <a:noFill/>
          <a:ln w="9525">
            <a:noFill/>
            <a:miter lim="800000"/>
            <a:headEnd/>
            <a:tailEnd/>
          </a:ln>
          <a:effectLst/>
        </p:spPr>
        <p:txBody>
          <a:bodyPr wrap="none">
            <a:spAutoFit/>
          </a:bodyPr>
          <a:lstStyle/>
          <a:p>
            <a:r>
              <a:rPr lang="en-US" sz="1800" b="1">
                <a:solidFill>
                  <a:srgbClr val="00FF00"/>
                </a:solidFill>
              </a:rPr>
              <a:t>Spills account for about 5% of </a:t>
            </a:r>
          </a:p>
          <a:p>
            <a:r>
              <a:rPr lang="en-US" sz="1800" b="1">
                <a:solidFill>
                  <a:srgbClr val="00FF00"/>
                </a:solidFill>
              </a:rPr>
              <a:t>petroleum entering waterways.</a:t>
            </a:r>
          </a:p>
        </p:txBody>
      </p:sp>
      <p:sp>
        <p:nvSpPr>
          <p:cNvPr id="113673" name="Rectangle 9"/>
          <p:cNvSpPr>
            <a:spLocks noChangeArrowheads="1"/>
          </p:cNvSpPr>
          <p:nvPr/>
        </p:nvSpPr>
        <p:spPr bwMode="auto">
          <a:xfrm>
            <a:off x="641350" y="3103563"/>
            <a:ext cx="7537450" cy="366712"/>
          </a:xfrm>
          <a:prstGeom prst="rect">
            <a:avLst/>
          </a:prstGeom>
          <a:noFill/>
          <a:ln w="9525">
            <a:noFill/>
            <a:miter lim="800000"/>
            <a:headEnd/>
            <a:tailEnd/>
          </a:ln>
          <a:effectLst/>
        </p:spPr>
        <p:txBody>
          <a:bodyPr wrap="none">
            <a:spAutoFit/>
          </a:bodyPr>
          <a:lstStyle/>
          <a:p>
            <a:pPr eaLnBrk="1" hangingPunct="1">
              <a:spcBef>
                <a:spcPct val="30000"/>
              </a:spcBef>
            </a:pPr>
            <a:r>
              <a:rPr lang="en-US" sz="1800">
                <a:solidFill>
                  <a:srgbClr val="FF9900"/>
                </a:solidFill>
              </a:rPr>
              <a:t>oil changes, bilge cleaning and ship maintenance</a:t>
            </a:r>
            <a:r>
              <a:rPr lang="en-US" sz="1800">
                <a:solidFill>
                  <a:srgbClr val="00FF00"/>
                </a:solidFill>
              </a:rPr>
              <a:t>, </a:t>
            </a:r>
            <a:r>
              <a:rPr lang="en-US" sz="1800" b="1">
                <a:solidFill>
                  <a:srgbClr val="FFFF00"/>
                </a:solidFill>
              </a:rPr>
              <a:t>recreational boating</a:t>
            </a:r>
            <a:r>
              <a:rPr lang="en-US" sz="1800">
                <a:solidFill>
                  <a:srgbClr val="00FF00"/>
                </a:solidFill>
              </a:rPr>
              <a:t>.</a:t>
            </a:r>
          </a:p>
        </p:txBody>
      </p:sp>
      <p:pic>
        <p:nvPicPr>
          <p:cNvPr id="113674" name="Picture 10" descr="smoke2"/>
          <p:cNvPicPr>
            <a:picLocks noChangeAspect="1" noChangeArrowheads="1"/>
          </p:cNvPicPr>
          <p:nvPr/>
        </p:nvPicPr>
        <p:blipFill>
          <a:blip r:embed="rId6" cstate="print"/>
          <a:srcRect/>
          <a:stretch>
            <a:fillRect/>
          </a:stretch>
        </p:blipFill>
        <p:spPr bwMode="auto">
          <a:xfrm>
            <a:off x="4667250" y="3700463"/>
            <a:ext cx="3541713" cy="2427287"/>
          </a:xfrm>
          <a:prstGeom prst="rect">
            <a:avLst/>
          </a:prstGeom>
          <a:noFill/>
        </p:spPr>
      </p:pic>
      <p:sp>
        <p:nvSpPr>
          <p:cNvPr id="113675" name="Text Box 11"/>
          <p:cNvSpPr txBox="1">
            <a:spLocks noChangeArrowheads="1"/>
          </p:cNvSpPr>
          <p:nvPr/>
        </p:nvSpPr>
        <p:spPr bwMode="auto">
          <a:xfrm>
            <a:off x="4694238" y="3781425"/>
            <a:ext cx="3508375" cy="822325"/>
          </a:xfrm>
          <a:prstGeom prst="rect">
            <a:avLst/>
          </a:prstGeom>
          <a:noFill/>
          <a:ln w="9525">
            <a:noFill/>
            <a:miter lim="800000"/>
            <a:headEnd/>
            <a:tailEnd/>
          </a:ln>
          <a:effectLst/>
        </p:spPr>
        <p:txBody>
          <a:bodyPr wrap="none">
            <a:spAutoFit/>
          </a:bodyPr>
          <a:lstStyle/>
          <a:p>
            <a:r>
              <a:rPr lang="en-US" sz="2400"/>
              <a:t>New emission standards</a:t>
            </a:r>
          </a:p>
          <a:p>
            <a:r>
              <a:rPr lang="en-US" sz="2400"/>
              <a:t>In 2006 (EPA)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fade">
                                      <p:cBhvr>
                                        <p:cTn id="7" dur="2000"/>
                                        <p:tgtEl>
                                          <p:spTgt spid="1136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73"/>
                                        </p:tgtEl>
                                        <p:attrNameLst>
                                          <p:attrName>style.visibility</p:attrName>
                                        </p:attrNameLst>
                                      </p:cBhvr>
                                      <p:to>
                                        <p:strVal val="visible"/>
                                      </p:to>
                                    </p:set>
                                    <p:animEffect transition="in" filter="fade">
                                      <p:cBhvr>
                                        <p:cTn id="12" dur="2000"/>
                                        <p:tgtEl>
                                          <p:spTgt spid="1136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674"/>
                                        </p:tgtEl>
                                        <p:attrNameLst>
                                          <p:attrName>style.visibility</p:attrName>
                                        </p:attrNameLst>
                                      </p:cBhvr>
                                      <p:to>
                                        <p:strVal val="visible"/>
                                      </p:to>
                                    </p:set>
                                    <p:animEffect transition="in" filter="fade">
                                      <p:cBhvr>
                                        <p:cTn id="17" dur="2000"/>
                                        <p:tgtEl>
                                          <p:spTgt spid="1136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3675"/>
                                        </p:tgtEl>
                                        <p:attrNameLst>
                                          <p:attrName>style.visibility</p:attrName>
                                        </p:attrNameLst>
                                      </p:cBhvr>
                                      <p:to>
                                        <p:strVal val="visible"/>
                                      </p:to>
                                    </p:set>
                                    <p:animEffect transition="in" filter="fade">
                                      <p:cBhvr>
                                        <p:cTn id="20" dur="20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13673" grpId="0"/>
      <p:bldP spid="1136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558925" y="2046288"/>
            <a:ext cx="6229350" cy="1552575"/>
          </a:xfrm>
          <a:prstGeom prst="rect">
            <a:avLst/>
          </a:prstGeom>
          <a:noFill/>
          <a:ln w="9525">
            <a:noFill/>
            <a:miter lim="800000"/>
            <a:headEnd/>
            <a:tailEnd/>
          </a:ln>
          <a:effectLst/>
        </p:spPr>
        <p:txBody>
          <a:bodyPr wrap="none" anchor="ctr">
            <a:spAutoFit/>
          </a:bodyPr>
          <a:lstStyle/>
          <a:p>
            <a:pPr eaLnBrk="1" hangingPunct="1"/>
            <a:r>
              <a:rPr lang="en-US" sz="2400"/>
              <a:t>"any biological, chemical, or physical change</a:t>
            </a:r>
          </a:p>
          <a:p>
            <a:pPr eaLnBrk="1" hangingPunct="1"/>
            <a:r>
              <a:rPr lang="en-US" sz="2400"/>
              <a:t> in water </a:t>
            </a:r>
            <a:r>
              <a:rPr lang="en-US" sz="2400">
                <a:solidFill>
                  <a:srgbClr val="FFFF66"/>
                </a:solidFill>
              </a:rPr>
              <a:t>quality</a:t>
            </a:r>
            <a:r>
              <a:rPr lang="en-US" sz="2400"/>
              <a:t> that has a </a:t>
            </a:r>
            <a:r>
              <a:rPr lang="en-US" sz="2400">
                <a:solidFill>
                  <a:srgbClr val="FFFF66"/>
                </a:solidFill>
              </a:rPr>
              <a:t>harmful</a:t>
            </a:r>
            <a:r>
              <a:rPr lang="en-US" sz="2400"/>
              <a:t> </a:t>
            </a:r>
          </a:p>
          <a:p>
            <a:pPr eaLnBrk="1" hangingPunct="1"/>
            <a:r>
              <a:rPr lang="en-US" sz="2400"/>
              <a:t> effect on living organisms or makes water</a:t>
            </a:r>
          </a:p>
          <a:p>
            <a:pPr eaLnBrk="1" hangingPunct="1"/>
            <a:r>
              <a:rPr lang="en-US" sz="2400"/>
              <a:t> unsuitable for </a:t>
            </a:r>
            <a:r>
              <a:rPr lang="en-US" sz="2400">
                <a:solidFill>
                  <a:srgbClr val="FFFF66"/>
                </a:solidFill>
              </a:rPr>
              <a:t>desired </a:t>
            </a:r>
            <a:r>
              <a:rPr lang="en-US" sz="2400"/>
              <a:t>uses." </a:t>
            </a:r>
          </a:p>
        </p:txBody>
      </p:sp>
      <p:sp>
        <p:nvSpPr>
          <p:cNvPr id="89091" name="Text Box 3"/>
          <p:cNvSpPr txBox="1">
            <a:spLocks noChangeArrowheads="1"/>
          </p:cNvSpPr>
          <p:nvPr/>
        </p:nvSpPr>
        <p:spPr bwMode="auto">
          <a:xfrm>
            <a:off x="635000" y="644525"/>
            <a:ext cx="3282950" cy="641350"/>
          </a:xfrm>
          <a:prstGeom prst="rect">
            <a:avLst/>
          </a:prstGeom>
          <a:noFill/>
          <a:ln w="9525">
            <a:noFill/>
            <a:miter lim="800000"/>
            <a:headEnd/>
            <a:tailEnd/>
          </a:ln>
          <a:effectLst/>
        </p:spPr>
        <p:txBody>
          <a:bodyPr wrap="none">
            <a:spAutoFit/>
          </a:bodyPr>
          <a:lstStyle/>
          <a:p>
            <a:r>
              <a:rPr lang="en-US" sz="3600" u="sng"/>
              <a:t>Water Pollution</a:t>
            </a:r>
          </a:p>
        </p:txBody>
      </p:sp>
      <p:sp>
        <p:nvSpPr>
          <p:cNvPr id="89092" name="Rectangle 4"/>
          <p:cNvSpPr>
            <a:spLocks noChangeArrowheads="1"/>
          </p:cNvSpPr>
          <p:nvPr/>
        </p:nvSpPr>
        <p:spPr bwMode="auto">
          <a:xfrm>
            <a:off x="1177925" y="4243388"/>
            <a:ext cx="7067550" cy="915987"/>
          </a:xfrm>
          <a:prstGeom prst="rect">
            <a:avLst/>
          </a:prstGeom>
          <a:noFill/>
          <a:ln w="9525">
            <a:noFill/>
            <a:miter lim="800000"/>
            <a:headEnd/>
            <a:tailEnd/>
          </a:ln>
          <a:effectLst/>
        </p:spPr>
        <p:txBody>
          <a:bodyPr wrap="none" anchor="ctr">
            <a:spAutoFit/>
          </a:bodyPr>
          <a:lstStyle/>
          <a:p>
            <a:pPr eaLnBrk="1" hangingPunct="1"/>
            <a:r>
              <a:rPr lang="en-US" sz="1800">
                <a:solidFill>
                  <a:srgbClr val="FFFF66"/>
                </a:solidFill>
              </a:rPr>
              <a:t>44% of lakes,</a:t>
            </a:r>
          </a:p>
          <a:p>
            <a:pPr eaLnBrk="1" hangingPunct="1"/>
            <a:r>
              <a:rPr lang="en-US" sz="1800">
                <a:solidFill>
                  <a:srgbClr val="FFFF66"/>
                </a:solidFill>
              </a:rPr>
              <a:t>37% of rives	 unsafe for recreation due to toxic water pollutants</a:t>
            </a:r>
          </a:p>
          <a:p>
            <a:pPr eaLnBrk="1" hangingPunct="1"/>
            <a:r>
              <a:rPr lang="en-US" sz="1800">
                <a:solidFill>
                  <a:srgbClr val="FFFF66"/>
                </a:solidFill>
              </a:rPr>
              <a:t>32% of estuaries.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916113" y="563563"/>
            <a:ext cx="5110162" cy="519112"/>
          </a:xfrm>
          <a:prstGeom prst="rect">
            <a:avLst/>
          </a:prstGeom>
          <a:noFill/>
          <a:ln w="9525">
            <a:noFill/>
            <a:miter lim="800000"/>
            <a:headEnd/>
            <a:tailEnd/>
          </a:ln>
          <a:effectLst/>
        </p:spPr>
        <p:txBody>
          <a:bodyPr wrap="none">
            <a:spAutoFit/>
          </a:bodyPr>
          <a:lstStyle/>
          <a:p>
            <a:pPr algn="ctr"/>
            <a:r>
              <a:rPr lang="en-US" b="1">
                <a:solidFill>
                  <a:srgbClr val="FFFF00"/>
                </a:solidFill>
              </a:rPr>
              <a:t>Synthetic Organic Chemicals</a:t>
            </a:r>
          </a:p>
        </p:txBody>
      </p:sp>
      <p:sp>
        <p:nvSpPr>
          <p:cNvPr id="117763" name="Text Box 3"/>
          <p:cNvSpPr txBox="1">
            <a:spLocks noChangeArrowheads="1"/>
          </p:cNvSpPr>
          <p:nvPr/>
        </p:nvSpPr>
        <p:spPr bwMode="auto">
          <a:xfrm>
            <a:off x="1735138" y="1216025"/>
            <a:ext cx="5313362" cy="1373188"/>
          </a:xfrm>
          <a:prstGeom prst="rect">
            <a:avLst/>
          </a:prstGeom>
          <a:noFill/>
          <a:ln w="9525">
            <a:noFill/>
            <a:miter lim="800000"/>
            <a:headEnd/>
            <a:tailEnd/>
          </a:ln>
          <a:effectLst/>
        </p:spPr>
        <p:txBody>
          <a:bodyPr wrap="none">
            <a:spAutoFit/>
          </a:bodyPr>
          <a:lstStyle/>
          <a:p>
            <a:pPr algn="ctr"/>
            <a:r>
              <a:rPr lang="en-US">
                <a:solidFill>
                  <a:srgbClr val="00FF00"/>
                </a:solidFill>
              </a:rPr>
              <a:t>Pesticides</a:t>
            </a:r>
          </a:p>
          <a:p>
            <a:pPr algn="ctr"/>
            <a:r>
              <a:rPr lang="en-US">
                <a:solidFill>
                  <a:srgbClr val="00FF00"/>
                </a:solidFill>
              </a:rPr>
              <a:t>Industrial Solvents and Cleaners</a:t>
            </a:r>
          </a:p>
          <a:p>
            <a:pPr algn="ctr"/>
            <a:r>
              <a:rPr lang="en-US">
                <a:solidFill>
                  <a:srgbClr val="00FF00"/>
                </a:solidFill>
              </a:rPr>
              <a:t>Flame Retardants</a:t>
            </a:r>
          </a:p>
        </p:txBody>
      </p:sp>
      <p:sp>
        <p:nvSpPr>
          <p:cNvPr id="117764" name="Text Box 4"/>
          <p:cNvSpPr txBox="1">
            <a:spLocks noChangeArrowheads="1"/>
          </p:cNvSpPr>
          <p:nvPr/>
        </p:nvSpPr>
        <p:spPr bwMode="auto">
          <a:xfrm>
            <a:off x="1109663" y="2870200"/>
            <a:ext cx="2322512" cy="1800225"/>
          </a:xfrm>
          <a:prstGeom prst="rect">
            <a:avLst/>
          </a:prstGeom>
          <a:noFill/>
          <a:ln w="9525">
            <a:noFill/>
            <a:miter lim="800000"/>
            <a:headEnd/>
            <a:tailEnd/>
          </a:ln>
          <a:effectLst/>
        </p:spPr>
        <p:txBody>
          <a:bodyPr wrap="none">
            <a:spAutoFit/>
          </a:bodyPr>
          <a:lstStyle/>
          <a:p>
            <a:pPr algn="ctr"/>
            <a:r>
              <a:rPr lang="en-US">
                <a:solidFill>
                  <a:srgbClr val="FF9900"/>
                </a:solidFill>
              </a:rPr>
              <a:t>DDT, Dieldrin</a:t>
            </a:r>
          </a:p>
          <a:p>
            <a:pPr algn="ctr"/>
            <a:r>
              <a:rPr lang="en-US">
                <a:solidFill>
                  <a:srgbClr val="FF9900"/>
                </a:solidFill>
              </a:rPr>
              <a:t>PCBs/Dioxin</a:t>
            </a:r>
          </a:p>
          <a:p>
            <a:pPr algn="ctr"/>
            <a:r>
              <a:rPr lang="en-US">
                <a:solidFill>
                  <a:srgbClr val="FF9900"/>
                </a:solidFill>
              </a:rPr>
              <a:t>TCE /PCE</a:t>
            </a:r>
          </a:p>
          <a:p>
            <a:pPr algn="ctr"/>
            <a:r>
              <a:rPr lang="en-US">
                <a:solidFill>
                  <a:srgbClr val="FF9900"/>
                </a:solidFill>
              </a:rPr>
              <a:t>PBDE</a:t>
            </a:r>
          </a:p>
        </p:txBody>
      </p:sp>
      <p:sp>
        <p:nvSpPr>
          <p:cNvPr id="117765" name="Rectangle 5">
            <a:hlinkClick r:id="rId3"/>
          </p:cNvPr>
          <p:cNvSpPr>
            <a:spLocks noChangeArrowheads="1"/>
          </p:cNvSpPr>
          <p:nvPr/>
        </p:nvSpPr>
        <p:spPr bwMode="auto">
          <a:xfrm>
            <a:off x="282575" y="6400800"/>
            <a:ext cx="8597900" cy="457200"/>
          </a:xfrm>
          <a:prstGeom prst="rect">
            <a:avLst/>
          </a:prstGeom>
          <a:noFill/>
          <a:ln w="9525">
            <a:noFill/>
            <a:miter lim="800000"/>
            <a:headEnd/>
            <a:tailEnd/>
          </a:ln>
          <a:effectLst/>
        </p:spPr>
        <p:txBody>
          <a:bodyPr wrap="none">
            <a:spAutoFit/>
          </a:bodyPr>
          <a:lstStyle/>
          <a:p>
            <a:r>
              <a:rPr lang="en-US" sz="2400"/>
              <a:t>http://www.npr.org/templates/story/story.php?storyId=6100179</a:t>
            </a:r>
          </a:p>
        </p:txBody>
      </p:sp>
      <p:sp>
        <p:nvSpPr>
          <p:cNvPr id="117766" name="Text Box 6"/>
          <p:cNvSpPr txBox="1">
            <a:spLocks noChangeArrowheads="1"/>
          </p:cNvSpPr>
          <p:nvPr/>
        </p:nvSpPr>
        <p:spPr bwMode="auto">
          <a:xfrm>
            <a:off x="2084388" y="5251450"/>
            <a:ext cx="4797425" cy="946150"/>
          </a:xfrm>
          <a:prstGeom prst="rect">
            <a:avLst/>
          </a:prstGeom>
          <a:noFill/>
          <a:ln w="9525">
            <a:noFill/>
            <a:miter lim="800000"/>
            <a:headEnd/>
            <a:tailEnd/>
          </a:ln>
          <a:effectLst/>
        </p:spPr>
        <p:txBody>
          <a:bodyPr wrap="none">
            <a:spAutoFit/>
          </a:bodyPr>
          <a:lstStyle/>
          <a:p>
            <a:pPr algn="ctr"/>
            <a:r>
              <a:rPr lang="en-US">
                <a:solidFill>
                  <a:srgbClr val="FFFF00"/>
                </a:solidFill>
              </a:rPr>
              <a:t>Potentially highly toxic</a:t>
            </a:r>
          </a:p>
          <a:p>
            <a:pPr algn="ctr"/>
            <a:r>
              <a:rPr lang="en-US">
                <a:solidFill>
                  <a:srgbClr val="FFFF00"/>
                </a:solidFill>
              </a:rPr>
              <a:t>Persistent in the environment</a:t>
            </a:r>
          </a:p>
        </p:txBody>
      </p:sp>
      <p:pic>
        <p:nvPicPr>
          <p:cNvPr id="117767" name="Picture 7" descr="ddt"/>
          <p:cNvPicPr>
            <a:picLocks noChangeAspect="1" noChangeArrowheads="1"/>
          </p:cNvPicPr>
          <p:nvPr/>
        </p:nvPicPr>
        <p:blipFill>
          <a:blip r:embed="rId4" cstate="print"/>
          <a:srcRect/>
          <a:stretch>
            <a:fillRect/>
          </a:stretch>
        </p:blipFill>
        <p:spPr bwMode="auto">
          <a:xfrm>
            <a:off x="3571875" y="2800350"/>
            <a:ext cx="2819400" cy="2011363"/>
          </a:xfrm>
          <a:prstGeom prst="rect">
            <a:avLst/>
          </a:prstGeom>
          <a:noFill/>
        </p:spPr>
      </p:pic>
      <p:pic>
        <p:nvPicPr>
          <p:cNvPr id="117768" name="Picture 8" descr="Dioxin"/>
          <p:cNvPicPr>
            <a:picLocks noChangeAspect="1" noChangeArrowheads="1"/>
          </p:cNvPicPr>
          <p:nvPr/>
        </p:nvPicPr>
        <p:blipFill>
          <a:blip r:embed="rId5" cstate="print">
            <a:clrChange>
              <a:clrFrom>
                <a:srgbClr val="FEFFFC"/>
              </a:clrFrom>
              <a:clrTo>
                <a:srgbClr val="FEFFFC">
                  <a:alpha val="0"/>
                </a:srgbClr>
              </a:clrTo>
            </a:clrChange>
          </a:blip>
          <a:srcRect/>
          <a:stretch>
            <a:fillRect/>
          </a:stretch>
        </p:blipFill>
        <p:spPr bwMode="auto">
          <a:xfrm rot="4072584">
            <a:off x="6042819" y="2963069"/>
            <a:ext cx="2309812" cy="13081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119438" y="1316038"/>
            <a:ext cx="1993900" cy="1406525"/>
          </a:xfrm>
          <a:prstGeom prst="rect">
            <a:avLst/>
          </a:prstGeom>
          <a:noFill/>
          <a:ln w="9525">
            <a:noFill/>
            <a:miter lim="800000"/>
            <a:headEnd/>
            <a:tailEnd/>
          </a:ln>
          <a:effectLst/>
        </p:spPr>
        <p:txBody>
          <a:bodyPr wrap="none">
            <a:spAutoFit/>
          </a:bodyPr>
          <a:lstStyle/>
          <a:p>
            <a:pPr eaLnBrk="1" hangingPunct="1">
              <a:spcBef>
                <a:spcPct val="30000"/>
              </a:spcBef>
            </a:pPr>
            <a:r>
              <a:rPr lang="en-US" sz="2400" b="1">
                <a:solidFill>
                  <a:srgbClr val="FFFF00"/>
                </a:solidFill>
              </a:rPr>
              <a:t>1) Biological</a:t>
            </a:r>
          </a:p>
          <a:p>
            <a:pPr eaLnBrk="1" hangingPunct="1">
              <a:spcBef>
                <a:spcPct val="30000"/>
              </a:spcBef>
            </a:pPr>
            <a:r>
              <a:rPr lang="en-US" sz="2400" b="1">
                <a:solidFill>
                  <a:srgbClr val="FFFF00"/>
                </a:solidFill>
              </a:rPr>
              <a:t>2) Physical</a:t>
            </a:r>
          </a:p>
          <a:p>
            <a:pPr eaLnBrk="1" hangingPunct="1">
              <a:spcBef>
                <a:spcPct val="30000"/>
              </a:spcBef>
            </a:pPr>
            <a:r>
              <a:rPr lang="en-US" sz="2400" b="1">
                <a:solidFill>
                  <a:srgbClr val="FFFF00"/>
                </a:solidFill>
              </a:rPr>
              <a:t>3) Chemical</a:t>
            </a:r>
          </a:p>
        </p:txBody>
      </p:sp>
      <p:sp>
        <p:nvSpPr>
          <p:cNvPr id="119811" name="Text Box 3"/>
          <p:cNvSpPr txBox="1">
            <a:spLocks noChangeArrowheads="1"/>
          </p:cNvSpPr>
          <p:nvPr/>
        </p:nvSpPr>
        <p:spPr bwMode="auto">
          <a:xfrm>
            <a:off x="2119313" y="482600"/>
            <a:ext cx="4318000" cy="519113"/>
          </a:xfrm>
          <a:prstGeom prst="rect">
            <a:avLst/>
          </a:prstGeom>
          <a:noFill/>
          <a:ln w="9525">
            <a:noFill/>
            <a:miter lim="800000"/>
            <a:headEnd/>
            <a:tailEnd/>
          </a:ln>
          <a:effectLst/>
        </p:spPr>
        <p:txBody>
          <a:bodyPr wrap="none">
            <a:spAutoFit/>
          </a:bodyPr>
          <a:lstStyle/>
          <a:p>
            <a:r>
              <a:rPr lang="en-US" b="1" u="sng"/>
              <a:t>Basic Types of Pollution</a:t>
            </a:r>
          </a:p>
        </p:txBody>
      </p:sp>
      <p:pic>
        <p:nvPicPr>
          <p:cNvPr id="119812" name="Picture 4" descr="Escherichia coli bacteria"/>
          <p:cNvPicPr>
            <a:picLocks noChangeAspect="1" noChangeArrowheads="1"/>
          </p:cNvPicPr>
          <p:nvPr/>
        </p:nvPicPr>
        <p:blipFill>
          <a:blip r:embed="rId3" cstate="print"/>
          <a:srcRect/>
          <a:stretch>
            <a:fillRect/>
          </a:stretch>
        </p:blipFill>
        <p:spPr bwMode="auto">
          <a:xfrm>
            <a:off x="688975" y="3135313"/>
            <a:ext cx="1927225" cy="1936750"/>
          </a:xfrm>
          <a:prstGeom prst="rect">
            <a:avLst/>
          </a:prstGeom>
          <a:noFill/>
        </p:spPr>
      </p:pic>
      <p:pic>
        <p:nvPicPr>
          <p:cNvPr id="119813" name="Picture 5" descr="sediment"/>
          <p:cNvPicPr>
            <a:picLocks noChangeAspect="1" noChangeArrowheads="1"/>
          </p:cNvPicPr>
          <p:nvPr/>
        </p:nvPicPr>
        <p:blipFill>
          <a:blip r:embed="rId4" cstate="print"/>
          <a:srcRect/>
          <a:stretch>
            <a:fillRect/>
          </a:stretch>
        </p:blipFill>
        <p:spPr bwMode="auto">
          <a:xfrm>
            <a:off x="6051550" y="4306888"/>
            <a:ext cx="2663825" cy="1765300"/>
          </a:xfrm>
          <a:prstGeom prst="rect">
            <a:avLst/>
          </a:prstGeom>
          <a:noFill/>
        </p:spPr>
      </p:pic>
      <p:pic>
        <p:nvPicPr>
          <p:cNvPr id="119814" name="Picture 6" descr="ddt"/>
          <p:cNvPicPr>
            <a:picLocks noChangeAspect="1" noChangeArrowheads="1"/>
          </p:cNvPicPr>
          <p:nvPr/>
        </p:nvPicPr>
        <p:blipFill>
          <a:blip r:embed="rId5" cstate="print"/>
          <a:srcRect/>
          <a:stretch>
            <a:fillRect/>
          </a:stretch>
        </p:blipFill>
        <p:spPr bwMode="auto">
          <a:xfrm>
            <a:off x="2987675" y="3519488"/>
            <a:ext cx="2819400" cy="20113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952625" y="2500313"/>
            <a:ext cx="4943475" cy="579437"/>
          </a:xfrm>
          <a:prstGeom prst="rect">
            <a:avLst/>
          </a:prstGeom>
          <a:noFill/>
          <a:ln w="9525">
            <a:noFill/>
            <a:miter lim="800000"/>
            <a:headEnd/>
            <a:tailEnd/>
          </a:ln>
          <a:effectLst/>
        </p:spPr>
        <p:txBody>
          <a:bodyPr wrap="none">
            <a:spAutoFit/>
          </a:bodyPr>
          <a:lstStyle/>
          <a:p>
            <a:r>
              <a:rPr lang="en-US" sz="3200"/>
              <a:t>Determining Water Quality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66750" y="1319213"/>
            <a:ext cx="7842250" cy="946150"/>
          </a:xfrm>
          <a:prstGeom prst="rect">
            <a:avLst/>
          </a:prstGeom>
          <a:noFill/>
          <a:ln w="25400">
            <a:noFill/>
            <a:miter lim="800000"/>
            <a:headEnd/>
            <a:tailEnd/>
          </a:ln>
          <a:effectLst/>
        </p:spPr>
        <p:txBody>
          <a:bodyPr wrap="none">
            <a:spAutoFit/>
          </a:bodyPr>
          <a:lstStyle/>
          <a:p>
            <a:pPr algn="ctr"/>
            <a:r>
              <a:rPr lang="en-US"/>
              <a:t>Major Determinants of Water Quality</a:t>
            </a:r>
          </a:p>
          <a:p>
            <a:pPr algn="ctr"/>
            <a:r>
              <a:rPr lang="en-US"/>
              <a:t>and the Impact or Availability of Water Pollutants</a:t>
            </a:r>
          </a:p>
        </p:txBody>
      </p:sp>
      <p:sp>
        <p:nvSpPr>
          <p:cNvPr id="122883" name="Text Box 3"/>
          <p:cNvSpPr txBox="1">
            <a:spLocks noChangeArrowheads="1"/>
          </p:cNvSpPr>
          <p:nvPr/>
        </p:nvSpPr>
        <p:spPr bwMode="auto">
          <a:xfrm>
            <a:off x="3373438" y="2541588"/>
            <a:ext cx="2146300" cy="2041525"/>
          </a:xfrm>
          <a:prstGeom prst="rect">
            <a:avLst/>
          </a:prstGeom>
          <a:noFill/>
          <a:ln w="25400">
            <a:noFill/>
            <a:miter lim="800000"/>
            <a:headEnd/>
            <a:tailEnd/>
          </a:ln>
          <a:effectLst/>
        </p:spPr>
        <p:txBody>
          <a:bodyPr wrap="none">
            <a:spAutoFit/>
          </a:bodyPr>
          <a:lstStyle/>
          <a:p>
            <a:pPr algn="ctr"/>
            <a:r>
              <a:rPr lang="en-US" sz="3200">
                <a:solidFill>
                  <a:srgbClr val="FFFF00"/>
                </a:solidFill>
              </a:rPr>
              <a:t>Organisms</a:t>
            </a:r>
          </a:p>
          <a:p>
            <a:pPr algn="ctr"/>
            <a:r>
              <a:rPr lang="en-US" sz="3200">
                <a:solidFill>
                  <a:srgbClr val="FFFF00"/>
                </a:solidFill>
              </a:rPr>
              <a:t>Solubility</a:t>
            </a:r>
          </a:p>
          <a:p>
            <a:pPr algn="ctr"/>
            <a:r>
              <a:rPr lang="en-US" sz="3200">
                <a:solidFill>
                  <a:srgbClr val="FFFF00"/>
                </a:solidFill>
              </a:rPr>
              <a:t>Oxygen</a:t>
            </a:r>
          </a:p>
          <a:p>
            <a:pPr algn="ctr"/>
            <a:r>
              <a:rPr lang="en-US" sz="3200">
                <a:solidFill>
                  <a:srgbClr val="FFFF00"/>
                </a:solidFill>
              </a:rPr>
              <a:t>pH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855913" y="1117600"/>
            <a:ext cx="3048000" cy="579438"/>
          </a:xfrm>
          <a:prstGeom prst="rect">
            <a:avLst/>
          </a:prstGeom>
          <a:noFill/>
          <a:ln w="25400">
            <a:noFill/>
            <a:miter lim="800000"/>
            <a:headEnd/>
            <a:tailEnd/>
          </a:ln>
          <a:effectLst/>
        </p:spPr>
        <p:txBody>
          <a:bodyPr wrap="none">
            <a:spAutoFit/>
          </a:bodyPr>
          <a:lstStyle/>
          <a:p>
            <a:r>
              <a:rPr lang="en-US" sz="3200">
                <a:solidFill>
                  <a:srgbClr val="00CC00"/>
                </a:solidFill>
              </a:rPr>
              <a:t>Microorganisms</a:t>
            </a:r>
          </a:p>
        </p:txBody>
      </p:sp>
      <p:sp>
        <p:nvSpPr>
          <p:cNvPr id="123907" name="Text Box 3"/>
          <p:cNvSpPr txBox="1">
            <a:spLocks noChangeArrowheads="1"/>
          </p:cNvSpPr>
          <p:nvPr/>
        </p:nvSpPr>
        <p:spPr bwMode="auto">
          <a:xfrm>
            <a:off x="1195388" y="5040313"/>
            <a:ext cx="6383337" cy="1128712"/>
          </a:xfrm>
          <a:prstGeom prst="rect">
            <a:avLst/>
          </a:prstGeom>
          <a:noFill/>
          <a:ln w="25400">
            <a:noFill/>
            <a:miter lim="800000"/>
            <a:headEnd/>
            <a:tailEnd/>
          </a:ln>
          <a:effectLst/>
        </p:spPr>
        <p:txBody>
          <a:bodyPr wrap="none">
            <a:spAutoFit/>
          </a:bodyPr>
          <a:lstStyle/>
          <a:p>
            <a:pPr algn="ctr"/>
            <a:r>
              <a:rPr lang="en-US">
                <a:solidFill>
                  <a:srgbClr val="FFFF00"/>
                </a:solidFill>
              </a:rPr>
              <a:t>Pathogenic – harmful, Disease-causing</a:t>
            </a:r>
          </a:p>
          <a:p>
            <a:pPr algn="ctr"/>
            <a:endParaRPr lang="en-US" sz="1200">
              <a:solidFill>
                <a:srgbClr val="FFFF00"/>
              </a:solidFill>
            </a:endParaRPr>
          </a:p>
          <a:p>
            <a:pPr algn="ctr"/>
            <a:r>
              <a:rPr lang="en-US">
                <a:solidFill>
                  <a:srgbClr val="FFFF00"/>
                </a:solidFill>
              </a:rPr>
              <a:t> Non-pathogenic - benign</a:t>
            </a:r>
          </a:p>
        </p:txBody>
      </p:sp>
      <p:sp>
        <p:nvSpPr>
          <p:cNvPr id="123908" name="Text Box 4"/>
          <p:cNvSpPr txBox="1">
            <a:spLocks noChangeArrowheads="1"/>
          </p:cNvSpPr>
          <p:nvPr/>
        </p:nvSpPr>
        <p:spPr bwMode="auto">
          <a:xfrm>
            <a:off x="1990725" y="420688"/>
            <a:ext cx="4953000" cy="519112"/>
          </a:xfrm>
          <a:prstGeom prst="rect">
            <a:avLst/>
          </a:prstGeom>
          <a:noFill/>
          <a:ln w="9525">
            <a:noFill/>
            <a:miter lim="800000"/>
            <a:headEnd/>
            <a:tailEnd/>
          </a:ln>
          <a:effectLst/>
        </p:spPr>
        <p:txBody>
          <a:bodyPr wrap="none">
            <a:spAutoFit/>
          </a:bodyPr>
          <a:lstStyle/>
          <a:p>
            <a:r>
              <a:rPr lang="en-US" u="sng"/>
              <a:t>Determinants of Water Quality</a:t>
            </a:r>
          </a:p>
        </p:txBody>
      </p:sp>
      <p:pic>
        <p:nvPicPr>
          <p:cNvPr id="123909" name="Picture 5" descr="microbes"/>
          <p:cNvPicPr>
            <a:picLocks noChangeAspect="1" noChangeArrowheads="1"/>
          </p:cNvPicPr>
          <p:nvPr/>
        </p:nvPicPr>
        <p:blipFill>
          <a:blip r:embed="rId2" cstate="print"/>
          <a:srcRect l="2916" t="624" r="3542" b="2608"/>
          <a:stretch>
            <a:fillRect/>
          </a:stretch>
        </p:blipFill>
        <p:spPr bwMode="auto">
          <a:xfrm>
            <a:off x="2944813" y="1885950"/>
            <a:ext cx="2851150" cy="27098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2482850" y="2400300"/>
            <a:ext cx="4144963" cy="519113"/>
          </a:xfrm>
          <a:prstGeom prst="rect">
            <a:avLst/>
          </a:prstGeom>
          <a:noFill/>
          <a:ln w="9525">
            <a:noFill/>
            <a:miter lim="800000"/>
            <a:headEnd/>
            <a:tailEnd/>
          </a:ln>
          <a:effectLst/>
        </p:spPr>
        <p:txBody>
          <a:bodyPr wrap="none">
            <a:spAutoFit/>
          </a:bodyPr>
          <a:lstStyle/>
          <a:p>
            <a:r>
              <a:rPr lang="en-US"/>
              <a:t>Heterotrophic Organisms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482600" y="425450"/>
            <a:ext cx="6992938" cy="519113"/>
          </a:xfrm>
          <a:prstGeom prst="rect">
            <a:avLst/>
          </a:prstGeom>
          <a:noFill/>
          <a:ln w="9525">
            <a:noFill/>
            <a:miter lim="800000"/>
            <a:headEnd/>
            <a:tailEnd/>
          </a:ln>
          <a:effectLst/>
        </p:spPr>
        <p:txBody>
          <a:bodyPr wrap="none">
            <a:spAutoFit/>
          </a:bodyPr>
          <a:lstStyle/>
          <a:p>
            <a:r>
              <a:rPr lang="en-US" u="sng"/>
              <a:t>Autotrophs – Plants, Algae, Cyanobacteria </a:t>
            </a:r>
          </a:p>
        </p:txBody>
      </p:sp>
      <p:sp>
        <p:nvSpPr>
          <p:cNvPr id="126979" name="Rectangle 3"/>
          <p:cNvSpPr>
            <a:spLocks noChangeArrowheads="1"/>
          </p:cNvSpPr>
          <p:nvPr/>
        </p:nvSpPr>
        <p:spPr bwMode="auto">
          <a:xfrm>
            <a:off x="995363" y="1241425"/>
            <a:ext cx="5008562" cy="701675"/>
          </a:xfrm>
          <a:prstGeom prst="rect">
            <a:avLst/>
          </a:prstGeom>
          <a:noFill/>
          <a:ln w="9525">
            <a:noFill/>
            <a:miter lim="800000"/>
            <a:headEnd/>
            <a:tailEnd/>
          </a:ln>
          <a:effectLst/>
        </p:spPr>
        <p:txBody>
          <a:bodyPr wrap="none" anchor="ctr">
            <a:spAutoFit/>
          </a:bodyPr>
          <a:lstStyle/>
          <a:p>
            <a:pPr eaLnBrk="1" hangingPunct="1"/>
            <a:r>
              <a:rPr lang="en-US" sz="2000">
                <a:solidFill>
                  <a:srgbClr val="FFFF00"/>
                </a:solidFill>
              </a:rPr>
              <a:t>Produce complex organic compounds from</a:t>
            </a:r>
          </a:p>
          <a:p>
            <a:pPr eaLnBrk="1" hangingPunct="1"/>
            <a:r>
              <a:rPr lang="en-US" sz="2000">
                <a:solidFill>
                  <a:srgbClr val="FFFF00"/>
                </a:solidFill>
              </a:rPr>
              <a:t>carbon dioxide using energy from </a:t>
            </a:r>
            <a:r>
              <a:rPr lang="en-US" sz="2000" b="1">
                <a:solidFill>
                  <a:srgbClr val="FFFF00"/>
                </a:solidFill>
              </a:rPr>
              <a:t>light</a:t>
            </a:r>
            <a:r>
              <a:rPr lang="en-US" sz="2000">
                <a:solidFill>
                  <a:srgbClr val="FFFF00"/>
                </a:solidFill>
              </a:rPr>
              <a:t>. </a:t>
            </a:r>
          </a:p>
        </p:txBody>
      </p:sp>
      <p:sp>
        <p:nvSpPr>
          <p:cNvPr id="126980" name="Text Box 4"/>
          <p:cNvSpPr txBox="1">
            <a:spLocks noChangeArrowheads="1"/>
          </p:cNvSpPr>
          <p:nvPr/>
        </p:nvSpPr>
        <p:spPr bwMode="auto">
          <a:xfrm>
            <a:off x="1554163" y="4173538"/>
            <a:ext cx="5665787" cy="519112"/>
          </a:xfrm>
          <a:prstGeom prst="rect">
            <a:avLst/>
          </a:prstGeom>
          <a:noFill/>
          <a:ln w="9525">
            <a:noFill/>
            <a:miter lim="800000"/>
            <a:headEnd/>
            <a:tailEnd/>
          </a:ln>
          <a:effectLst/>
        </p:spPr>
        <p:txBody>
          <a:bodyPr wrap="none">
            <a:spAutoFit/>
          </a:bodyPr>
          <a:lstStyle/>
          <a:p>
            <a:r>
              <a:rPr lang="en-US"/>
              <a:t>6CO</a:t>
            </a:r>
            <a:r>
              <a:rPr lang="en-US" baseline="-25000"/>
              <a:t>2</a:t>
            </a:r>
            <a:r>
              <a:rPr lang="en-US"/>
              <a:t>  +  6</a:t>
            </a:r>
            <a:r>
              <a:rPr lang="en-US">
                <a:solidFill>
                  <a:srgbClr val="00FF00"/>
                </a:solidFill>
              </a:rPr>
              <a:t>H</a:t>
            </a:r>
            <a:r>
              <a:rPr lang="en-US" baseline="-25000">
                <a:solidFill>
                  <a:srgbClr val="00FF00"/>
                </a:solidFill>
              </a:rPr>
              <a:t>2</a:t>
            </a:r>
            <a:r>
              <a:rPr lang="en-US">
                <a:solidFill>
                  <a:srgbClr val="00FF00"/>
                </a:solidFill>
              </a:rPr>
              <a:t>O</a:t>
            </a:r>
            <a:r>
              <a:rPr lang="en-US"/>
              <a:t>	    C</a:t>
            </a:r>
            <a:r>
              <a:rPr lang="en-US" baseline="-25000"/>
              <a:t>6</a:t>
            </a:r>
            <a:r>
              <a:rPr lang="en-US"/>
              <a:t>H</a:t>
            </a:r>
            <a:r>
              <a:rPr lang="en-US" baseline="-25000"/>
              <a:t>12</a:t>
            </a:r>
            <a:r>
              <a:rPr lang="en-US"/>
              <a:t>O</a:t>
            </a:r>
            <a:r>
              <a:rPr lang="en-US" baseline="-25000"/>
              <a:t>6</a:t>
            </a:r>
            <a:r>
              <a:rPr lang="en-US"/>
              <a:t> + 6</a:t>
            </a:r>
            <a:r>
              <a:rPr lang="en-US">
                <a:solidFill>
                  <a:srgbClr val="FFFF00"/>
                </a:solidFill>
              </a:rPr>
              <a:t>O</a:t>
            </a:r>
            <a:r>
              <a:rPr lang="en-US" baseline="-25000">
                <a:solidFill>
                  <a:srgbClr val="FFFF00"/>
                </a:solidFill>
              </a:rPr>
              <a:t>2</a:t>
            </a:r>
          </a:p>
        </p:txBody>
      </p:sp>
      <p:sp>
        <p:nvSpPr>
          <p:cNvPr id="126981" name="Line 5"/>
          <p:cNvSpPr>
            <a:spLocks noChangeShapeType="1"/>
          </p:cNvSpPr>
          <p:nvPr/>
        </p:nvSpPr>
        <p:spPr bwMode="auto">
          <a:xfrm>
            <a:off x="4075113" y="4443413"/>
            <a:ext cx="669925" cy="0"/>
          </a:xfrm>
          <a:prstGeom prst="line">
            <a:avLst/>
          </a:prstGeom>
          <a:noFill/>
          <a:ln w="9525">
            <a:solidFill>
              <a:schemeClr val="tx1"/>
            </a:solidFill>
            <a:round/>
            <a:headEnd/>
            <a:tailEnd type="triangle" w="med" len="med"/>
          </a:ln>
          <a:effectLst/>
        </p:spPr>
        <p:txBody>
          <a:bodyPr/>
          <a:lstStyle/>
          <a:p>
            <a:endParaRPr lang="en-US"/>
          </a:p>
        </p:txBody>
      </p:sp>
      <p:sp>
        <p:nvSpPr>
          <p:cNvPr id="126982" name="Text Box 6"/>
          <p:cNvSpPr txBox="1">
            <a:spLocks noChangeArrowheads="1"/>
          </p:cNvSpPr>
          <p:nvPr/>
        </p:nvSpPr>
        <p:spPr bwMode="auto">
          <a:xfrm>
            <a:off x="4025900" y="3821113"/>
            <a:ext cx="744538" cy="457200"/>
          </a:xfrm>
          <a:prstGeom prst="rect">
            <a:avLst/>
          </a:prstGeom>
          <a:noFill/>
          <a:ln w="9525">
            <a:noFill/>
            <a:miter lim="800000"/>
            <a:headEnd/>
            <a:tailEnd/>
          </a:ln>
          <a:effectLst/>
        </p:spPr>
        <p:txBody>
          <a:bodyPr wrap="none">
            <a:spAutoFit/>
          </a:bodyPr>
          <a:lstStyle/>
          <a:p>
            <a:r>
              <a:rPr lang="en-US" sz="2400">
                <a:solidFill>
                  <a:srgbClr val="FFFF00"/>
                </a:solidFill>
              </a:rPr>
              <a:t>light</a:t>
            </a:r>
          </a:p>
        </p:txBody>
      </p:sp>
      <p:sp>
        <p:nvSpPr>
          <p:cNvPr id="126983" name="Rectangle 7"/>
          <p:cNvSpPr>
            <a:spLocks noChangeArrowheads="1"/>
          </p:cNvSpPr>
          <p:nvPr/>
        </p:nvSpPr>
        <p:spPr bwMode="auto">
          <a:xfrm>
            <a:off x="811213" y="5397500"/>
            <a:ext cx="3108325" cy="396875"/>
          </a:xfrm>
          <a:prstGeom prst="rect">
            <a:avLst/>
          </a:prstGeom>
          <a:noFill/>
          <a:ln w="9525">
            <a:noFill/>
            <a:miter lim="800000"/>
            <a:headEnd/>
            <a:tailEnd/>
          </a:ln>
          <a:effectLst/>
        </p:spPr>
        <p:txBody>
          <a:bodyPr wrap="none">
            <a:spAutoFit/>
          </a:bodyPr>
          <a:lstStyle/>
          <a:p>
            <a:r>
              <a:rPr lang="en-US" sz="2000">
                <a:solidFill>
                  <a:srgbClr val="FFFF00"/>
                </a:solidFill>
              </a:rPr>
              <a:t>simple inorganic molecule</a:t>
            </a:r>
          </a:p>
        </p:txBody>
      </p:sp>
      <p:sp>
        <p:nvSpPr>
          <p:cNvPr id="126984" name="Rectangle 8"/>
          <p:cNvSpPr>
            <a:spLocks noChangeArrowheads="1"/>
          </p:cNvSpPr>
          <p:nvPr/>
        </p:nvSpPr>
        <p:spPr bwMode="auto">
          <a:xfrm>
            <a:off x="4672013" y="5365750"/>
            <a:ext cx="3373437" cy="396875"/>
          </a:xfrm>
          <a:prstGeom prst="rect">
            <a:avLst/>
          </a:prstGeom>
          <a:noFill/>
          <a:ln w="9525">
            <a:noFill/>
            <a:miter lim="800000"/>
            <a:headEnd/>
            <a:tailEnd/>
          </a:ln>
          <a:effectLst/>
        </p:spPr>
        <p:txBody>
          <a:bodyPr>
            <a:spAutoFit/>
          </a:bodyPr>
          <a:lstStyle/>
          <a:p>
            <a:r>
              <a:rPr lang="en-US" sz="2000">
                <a:solidFill>
                  <a:srgbClr val="FFFF00"/>
                </a:solidFill>
              </a:rPr>
              <a:t>complex organic compound</a:t>
            </a:r>
          </a:p>
        </p:txBody>
      </p:sp>
      <p:sp>
        <p:nvSpPr>
          <p:cNvPr id="126985" name="Line 9"/>
          <p:cNvSpPr>
            <a:spLocks noChangeShapeType="1"/>
          </p:cNvSpPr>
          <p:nvPr/>
        </p:nvSpPr>
        <p:spPr bwMode="auto">
          <a:xfrm flipV="1">
            <a:off x="2144713" y="4729163"/>
            <a:ext cx="0" cy="630237"/>
          </a:xfrm>
          <a:prstGeom prst="line">
            <a:avLst/>
          </a:prstGeom>
          <a:noFill/>
          <a:ln w="9525">
            <a:solidFill>
              <a:schemeClr val="tx1"/>
            </a:solidFill>
            <a:round/>
            <a:headEnd/>
            <a:tailEnd type="triangle" w="med" len="med"/>
          </a:ln>
          <a:effectLst/>
        </p:spPr>
        <p:txBody>
          <a:bodyPr/>
          <a:lstStyle/>
          <a:p>
            <a:endParaRPr lang="en-US"/>
          </a:p>
        </p:txBody>
      </p:sp>
      <p:sp>
        <p:nvSpPr>
          <p:cNvPr id="126986" name="Line 10"/>
          <p:cNvSpPr>
            <a:spLocks noChangeShapeType="1"/>
          </p:cNvSpPr>
          <p:nvPr/>
        </p:nvSpPr>
        <p:spPr bwMode="auto">
          <a:xfrm flipV="1">
            <a:off x="5740400" y="4770438"/>
            <a:ext cx="0" cy="588962"/>
          </a:xfrm>
          <a:prstGeom prst="line">
            <a:avLst/>
          </a:prstGeom>
          <a:noFill/>
          <a:ln w="9525">
            <a:solidFill>
              <a:schemeClr val="tx1"/>
            </a:solidFill>
            <a:round/>
            <a:headEnd/>
            <a:tailEnd type="triangle" w="med" len="med"/>
          </a:ln>
          <a:effectLst/>
        </p:spPr>
        <p:txBody>
          <a:bodyPr/>
          <a:lstStyle/>
          <a:p>
            <a:endParaRPr lang="en-US"/>
          </a:p>
        </p:txBody>
      </p:sp>
      <p:sp>
        <p:nvSpPr>
          <p:cNvPr id="126987" name="Text Box 11"/>
          <p:cNvSpPr txBox="1">
            <a:spLocks noChangeArrowheads="1"/>
          </p:cNvSpPr>
          <p:nvPr/>
        </p:nvSpPr>
        <p:spPr bwMode="auto">
          <a:xfrm>
            <a:off x="3859213" y="3033713"/>
            <a:ext cx="960437" cy="396875"/>
          </a:xfrm>
          <a:prstGeom prst="rect">
            <a:avLst/>
          </a:prstGeom>
          <a:noFill/>
          <a:ln w="9525">
            <a:noFill/>
            <a:miter lim="800000"/>
            <a:headEnd/>
            <a:tailEnd/>
          </a:ln>
          <a:effectLst/>
        </p:spPr>
        <p:txBody>
          <a:bodyPr wrap="none">
            <a:spAutoFit/>
          </a:bodyPr>
          <a:lstStyle/>
          <a:p>
            <a:r>
              <a:rPr lang="en-US" sz="2000"/>
              <a:t>energy</a:t>
            </a:r>
          </a:p>
        </p:txBody>
      </p:sp>
      <p:sp>
        <p:nvSpPr>
          <p:cNvPr id="126988" name="Line 12"/>
          <p:cNvSpPr>
            <a:spLocks noChangeShapeType="1"/>
          </p:cNvSpPr>
          <p:nvPr/>
        </p:nvSpPr>
        <p:spPr bwMode="auto">
          <a:xfrm>
            <a:off x="4337050" y="3468688"/>
            <a:ext cx="0" cy="366712"/>
          </a:xfrm>
          <a:prstGeom prst="line">
            <a:avLst/>
          </a:prstGeom>
          <a:noFill/>
          <a:ln w="9525">
            <a:solidFill>
              <a:schemeClr val="tx1"/>
            </a:solidFill>
            <a:round/>
            <a:headEnd/>
            <a:tailEnd type="triangle" w="med" len="med"/>
          </a:ln>
          <a:effectLst/>
        </p:spPr>
        <p:txBody>
          <a:bodyPr/>
          <a:lstStyle/>
          <a:p>
            <a:endParaRPr lang="en-US"/>
          </a:p>
        </p:txBody>
      </p:sp>
      <p:pic>
        <p:nvPicPr>
          <p:cNvPr id="126989" name="Picture 13" descr="mystery_plant"/>
          <p:cNvPicPr>
            <a:picLocks noChangeAspect="1" noChangeArrowheads="1"/>
          </p:cNvPicPr>
          <p:nvPr/>
        </p:nvPicPr>
        <p:blipFill>
          <a:blip r:embed="rId2" cstate="print"/>
          <a:srcRect/>
          <a:stretch>
            <a:fillRect/>
          </a:stretch>
        </p:blipFill>
        <p:spPr bwMode="auto">
          <a:xfrm>
            <a:off x="6319838" y="1778000"/>
            <a:ext cx="2438400" cy="1828800"/>
          </a:xfrm>
          <a:prstGeom prst="rect">
            <a:avLst/>
          </a:prstGeom>
          <a:noFill/>
        </p:spPr>
      </p:pic>
      <p:sp>
        <p:nvSpPr>
          <p:cNvPr id="126990" name="Text Box 14"/>
          <p:cNvSpPr txBox="1">
            <a:spLocks noChangeArrowheads="1"/>
          </p:cNvSpPr>
          <p:nvPr/>
        </p:nvSpPr>
        <p:spPr bwMode="auto">
          <a:xfrm>
            <a:off x="990600" y="2009775"/>
            <a:ext cx="5033963" cy="396875"/>
          </a:xfrm>
          <a:prstGeom prst="rect">
            <a:avLst/>
          </a:prstGeom>
          <a:noFill/>
          <a:ln w="25400">
            <a:noFill/>
            <a:miter lim="800000"/>
            <a:headEnd/>
            <a:tailEnd/>
          </a:ln>
          <a:effectLst/>
        </p:spPr>
        <p:txBody>
          <a:bodyPr wrap="none">
            <a:spAutoFit/>
          </a:bodyPr>
          <a:lstStyle/>
          <a:p>
            <a:r>
              <a:rPr lang="en-US" sz="2000">
                <a:solidFill>
                  <a:srgbClr val="00FF00"/>
                </a:solidFill>
              </a:rPr>
              <a:t>Primary producers – base of the food chain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2000"/>
                                        <p:tgtEl>
                                          <p:spTgt spid="1269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981"/>
                                        </p:tgtEl>
                                        <p:attrNameLst>
                                          <p:attrName>style.visibility</p:attrName>
                                        </p:attrNameLst>
                                      </p:cBhvr>
                                      <p:to>
                                        <p:strVal val="visible"/>
                                      </p:to>
                                    </p:set>
                                    <p:animEffect transition="in" filter="fade">
                                      <p:cBhvr>
                                        <p:cTn id="10" dur="2000"/>
                                        <p:tgtEl>
                                          <p:spTgt spid="1269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6983"/>
                                        </p:tgtEl>
                                        <p:attrNameLst>
                                          <p:attrName>style.visibility</p:attrName>
                                        </p:attrNameLst>
                                      </p:cBhvr>
                                      <p:to>
                                        <p:strVal val="visible"/>
                                      </p:to>
                                    </p:set>
                                    <p:animEffect transition="in" filter="fade">
                                      <p:cBhvr>
                                        <p:cTn id="15" dur="2000"/>
                                        <p:tgtEl>
                                          <p:spTgt spid="12698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6985"/>
                                        </p:tgtEl>
                                        <p:attrNameLst>
                                          <p:attrName>style.visibility</p:attrName>
                                        </p:attrNameLst>
                                      </p:cBhvr>
                                      <p:to>
                                        <p:strVal val="visible"/>
                                      </p:to>
                                    </p:set>
                                    <p:animEffect transition="in" filter="fade">
                                      <p:cBhvr>
                                        <p:cTn id="18" dur="2000"/>
                                        <p:tgtEl>
                                          <p:spTgt spid="12698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6984"/>
                                        </p:tgtEl>
                                        <p:attrNameLst>
                                          <p:attrName>style.visibility</p:attrName>
                                        </p:attrNameLst>
                                      </p:cBhvr>
                                      <p:to>
                                        <p:strVal val="visible"/>
                                      </p:to>
                                    </p:set>
                                    <p:animEffect transition="in" filter="fade">
                                      <p:cBhvr>
                                        <p:cTn id="23" dur="2000"/>
                                        <p:tgtEl>
                                          <p:spTgt spid="12698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6986"/>
                                        </p:tgtEl>
                                        <p:attrNameLst>
                                          <p:attrName>style.visibility</p:attrName>
                                        </p:attrNameLst>
                                      </p:cBhvr>
                                      <p:to>
                                        <p:strVal val="visible"/>
                                      </p:to>
                                    </p:set>
                                    <p:animEffect transition="in" filter="fade">
                                      <p:cBhvr>
                                        <p:cTn id="26" dur="2000"/>
                                        <p:tgtEl>
                                          <p:spTgt spid="1269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6987"/>
                                        </p:tgtEl>
                                        <p:attrNameLst>
                                          <p:attrName>style.visibility</p:attrName>
                                        </p:attrNameLst>
                                      </p:cBhvr>
                                      <p:to>
                                        <p:strVal val="visible"/>
                                      </p:to>
                                    </p:set>
                                    <p:animEffect transition="in" filter="fade">
                                      <p:cBhvr>
                                        <p:cTn id="31" dur="2000"/>
                                        <p:tgtEl>
                                          <p:spTgt spid="1269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6988"/>
                                        </p:tgtEl>
                                        <p:attrNameLst>
                                          <p:attrName>style.visibility</p:attrName>
                                        </p:attrNameLst>
                                      </p:cBhvr>
                                      <p:to>
                                        <p:strVal val="visible"/>
                                      </p:to>
                                    </p:set>
                                    <p:animEffect transition="in" filter="fade">
                                      <p:cBhvr>
                                        <p:cTn id="34" dur="2000"/>
                                        <p:tgtEl>
                                          <p:spTgt spid="1269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6982"/>
                                        </p:tgtEl>
                                        <p:attrNameLst>
                                          <p:attrName>style.visibility</p:attrName>
                                        </p:attrNameLst>
                                      </p:cBhvr>
                                      <p:to>
                                        <p:strVal val="visible"/>
                                      </p:to>
                                    </p:set>
                                    <p:animEffect transition="in" filter="fade">
                                      <p:cBhvr>
                                        <p:cTn id="37" dur="2000"/>
                                        <p:tgtEl>
                                          <p:spTgt spid="126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1" grpId="0" animBg="1"/>
      <p:bldP spid="126982" grpId="0"/>
      <p:bldP spid="126983" grpId="0"/>
      <p:bldP spid="126984" grpId="0"/>
      <p:bldP spid="126985" grpId="0" animBg="1"/>
      <p:bldP spid="126986" grpId="0" animBg="1"/>
      <p:bldP spid="126987" grpId="0"/>
      <p:bldP spid="1269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862013" y="447675"/>
            <a:ext cx="2528887" cy="579438"/>
          </a:xfrm>
          <a:prstGeom prst="rect">
            <a:avLst/>
          </a:prstGeom>
          <a:noFill/>
          <a:ln w="9525">
            <a:noFill/>
            <a:miter lim="800000"/>
            <a:headEnd/>
            <a:tailEnd/>
          </a:ln>
          <a:effectLst/>
        </p:spPr>
        <p:txBody>
          <a:bodyPr wrap="none">
            <a:spAutoFit/>
          </a:bodyPr>
          <a:lstStyle/>
          <a:p>
            <a:r>
              <a:rPr lang="en-US" sz="3200" u="sng"/>
              <a:t>Heterotrophs</a:t>
            </a:r>
          </a:p>
        </p:txBody>
      </p:sp>
      <p:sp>
        <p:nvSpPr>
          <p:cNvPr id="129027" name="Text Box 3"/>
          <p:cNvSpPr txBox="1">
            <a:spLocks noChangeArrowheads="1"/>
          </p:cNvSpPr>
          <p:nvPr/>
        </p:nvSpPr>
        <p:spPr bwMode="auto">
          <a:xfrm>
            <a:off x="928688" y="1381125"/>
            <a:ext cx="7253287" cy="946150"/>
          </a:xfrm>
          <a:prstGeom prst="rect">
            <a:avLst/>
          </a:prstGeom>
          <a:noFill/>
          <a:ln w="9525">
            <a:noFill/>
            <a:miter lim="800000"/>
            <a:headEnd/>
            <a:tailEnd/>
          </a:ln>
          <a:effectLst/>
        </p:spPr>
        <p:txBody>
          <a:bodyPr wrap="none">
            <a:spAutoFit/>
          </a:bodyPr>
          <a:lstStyle/>
          <a:p>
            <a:pPr algn="ctr"/>
            <a:r>
              <a:rPr lang="en-US">
                <a:solidFill>
                  <a:srgbClr val="00FF00"/>
                </a:solidFill>
              </a:rPr>
              <a:t>Derive energy from consumption of complex </a:t>
            </a:r>
          </a:p>
          <a:p>
            <a:pPr algn="ctr"/>
            <a:r>
              <a:rPr lang="en-US">
                <a:solidFill>
                  <a:srgbClr val="00FF00"/>
                </a:solidFill>
              </a:rPr>
              <a:t>organic compounds produced by autotrophs</a:t>
            </a:r>
          </a:p>
        </p:txBody>
      </p:sp>
      <p:pic>
        <p:nvPicPr>
          <p:cNvPr id="129028" name="Picture 4" descr="020106-fruits_vegetables_stroke_risk"/>
          <p:cNvPicPr>
            <a:picLocks noChangeAspect="1" noChangeArrowheads="1"/>
          </p:cNvPicPr>
          <p:nvPr/>
        </p:nvPicPr>
        <p:blipFill>
          <a:blip r:embed="rId2" cstate="print"/>
          <a:srcRect/>
          <a:stretch>
            <a:fillRect/>
          </a:stretch>
        </p:blipFill>
        <p:spPr bwMode="auto">
          <a:xfrm>
            <a:off x="2757488" y="4121150"/>
            <a:ext cx="2057400" cy="1600200"/>
          </a:xfrm>
          <a:prstGeom prst="rect">
            <a:avLst/>
          </a:prstGeom>
          <a:noFill/>
        </p:spPr>
      </p:pic>
      <p:pic>
        <p:nvPicPr>
          <p:cNvPr id="129029" name="Picture 5" descr="Woman%2520eating%2520salad%2520125x110_tcm13-25572"/>
          <p:cNvPicPr>
            <a:picLocks noChangeAspect="1" noChangeArrowheads="1"/>
          </p:cNvPicPr>
          <p:nvPr/>
        </p:nvPicPr>
        <p:blipFill>
          <a:blip r:embed="rId3" cstate="print"/>
          <a:srcRect/>
          <a:stretch>
            <a:fillRect/>
          </a:stretch>
        </p:blipFill>
        <p:spPr bwMode="auto">
          <a:xfrm>
            <a:off x="5634038" y="4178300"/>
            <a:ext cx="1698625" cy="1495425"/>
          </a:xfrm>
          <a:prstGeom prst="rect">
            <a:avLst/>
          </a:prstGeom>
          <a:noFill/>
        </p:spPr>
      </p:pic>
      <p:sp>
        <p:nvSpPr>
          <p:cNvPr id="129030" name="Text Box 6"/>
          <p:cNvSpPr txBox="1">
            <a:spLocks noChangeArrowheads="1"/>
          </p:cNvSpPr>
          <p:nvPr/>
        </p:nvSpPr>
        <p:spPr bwMode="auto">
          <a:xfrm>
            <a:off x="515938" y="2484438"/>
            <a:ext cx="8037512" cy="822325"/>
          </a:xfrm>
          <a:prstGeom prst="rect">
            <a:avLst/>
          </a:prstGeom>
          <a:noFill/>
          <a:ln w="25400">
            <a:noFill/>
            <a:miter lim="800000"/>
            <a:headEnd/>
            <a:tailEnd/>
          </a:ln>
          <a:effectLst/>
        </p:spPr>
        <p:txBody>
          <a:bodyPr wrap="none">
            <a:spAutoFit/>
          </a:bodyPr>
          <a:lstStyle/>
          <a:p>
            <a:pPr>
              <a:lnSpc>
                <a:spcPct val="120000"/>
              </a:lnSpc>
            </a:pPr>
            <a:r>
              <a:rPr lang="en-US" sz="2000"/>
              <a:t>Autotrophs store energy from the sun in carbon compounds (C</a:t>
            </a:r>
            <a:r>
              <a:rPr lang="en-US" sz="2000" baseline="-25000"/>
              <a:t>6</a:t>
            </a:r>
            <a:r>
              <a:rPr lang="en-US" sz="2000"/>
              <a:t>H</a:t>
            </a:r>
            <a:r>
              <a:rPr lang="en-US" sz="2000" baseline="-25000"/>
              <a:t>12</a:t>
            </a:r>
            <a:r>
              <a:rPr lang="en-US" sz="2000"/>
              <a:t>O</a:t>
            </a:r>
            <a:r>
              <a:rPr lang="en-US" sz="2000" baseline="-25000"/>
              <a:t>6</a:t>
            </a:r>
            <a:r>
              <a:rPr lang="en-US" sz="2000"/>
              <a:t>)</a:t>
            </a:r>
          </a:p>
          <a:p>
            <a:pPr>
              <a:lnSpc>
                <a:spcPct val="120000"/>
              </a:lnSpc>
            </a:pPr>
            <a:r>
              <a:rPr lang="en-US" sz="2000"/>
              <a:t>Heterotrophs consume these complex carbon compounds for energy </a:t>
            </a:r>
          </a:p>
        </p:txBody>
      </p:sp>
      <p:sp>
        <p:nvSpPr>
          <p:cNvPr id="129031" name="Text Box 7"/>
          <p:cNvSpPr txBox="1">
            <a:spLocks noChangeArrowheads="1"/>
          </p:cNvSpPr>
          <p:nvPr/>
        </p:nvSpPr>
        <p:spPr bwMode="auto">
          <a:xfrm>
            <a:off x="595313" y="4616450"/>
            <a:ext cx="1968500" cy="581025"/>
          </a:xfrm>
          <a:prstGeom prst="rect">
            <a:avLst/>
          </a:prstGeom>
          <a:noFill/>
          <a:ln w="25400">
            <a:noFill/>
            <a:miter lim="800000"/>
            <a:headEnd/>
            <a:tailEnd/>
          </a:ln>
          <a:effectLst/>
        </p:spPr>
        <p:txBody>
          <a:bodyPr wrap="none">
            <a:spAutoFit/>
          </a:bodyPr>
          <a:lstStyle/>
          <a:p>
            <a:pPr algn="ctr"/>
            <a:r>
              <a:rPr lang="en-US" sz="1600">
                <a:solidFill>
                  <a:srgbClr val="00FF00"/>
                </a:solidFill>
              </a:rPr>
              <a:t>carbon compounds </a:t>
            </a:r>
          </a:p>
          <a:p>
            <a:pPr algn="ctr"/>
            <a:r>
              <a:rPr lang="en-US" sz="1600">
                <a:solidFill>
                  <a:srgbClr val="00FF00"/>
                </a:solidFill>
              </a:rPr>
              <a:t>(C</a:t>
            </a:r>
            <a:r>
              <a:rPr lang="en-US" sz="1600" baseline="-25000">
                <a:solidFill>
                  <a:srgbClr val="00FF00"/>
                </a:solidFill>
              </a:rPr>
              <a:t>6</a:t>
            </a:r>
            <a:r>
              <a:rPr lang="en-US" sz="1600">
                <a:solidFill>
                  <a:srgbClr val="00FF00"/>
                </a:solidFill>
              </a:rPr>
              <a:t>H</a:t>
            </a:r>
            <a:r>
              <a:rPr lang="en-US" sz="1600" baseline="-25000">
                <a:solidFill>
                  <a:srgbClr val="00FF00"/>
                </a:solidFill>
              </a:rPr>
              <a:t>12</a:t>
            </a:r>
            <a:r>
              <a:rPr lang="en-US" sz="1600">
                <a:solidFill>
                  <a:srgbClr val="00FF00"/>
                </a:solidFill>
              </a:rPr>
              <a:t>O</a:t>
            </a:r>
            <a:r>
              <a:rPr lang="en-US" sz="1600" baseline="-25000">
                <a:solidFill>
                  <a:srgbClr val="00FF00"/>
                </a:solidFill>
              </a:rPr>
              <a:t>6</a:t>
            </a:r>
            <a:r>
              <a:rPr lang="en-US" sz="1600">
                <a:solidFill>
                  <a:srgbClr val="00FF00"/>
                </a:solidFill>
              </a:rPr>
              <a:t>)</a:t>
            </a:r>
          </a:p>
        </p:txBody>
      </p:sp>
      <p:sp>
        <p:nvSpPr>
          <p:cNvPr id="129032" name="Text Box 8"/>
          <p:cNvSpPr txBox="1">
            <a:spLocks noChangeArrowheads="1"/>
          </p:cNvSpPr>
          <p:nvPr/>
        </p:nvSpPr>
        <p:spPr bwMode="auto">
          <a:xfrm>
            <a:off x="2973388" y="3705225"/>
            <a:ext cx="1625600" cy="457200"/>
          </a:xfrm>
          <a:prstGeom prst="rect">
            <a:avLst/>
          </a:prstGeom>
          <a:noFill/>
          <a:ln w="25400">
            <a:noFill/>
            <a:miter lim="800000"/>
            <a:headEnd/>
            <a:tailEnd/>
          </a:ln>
          <a:effectLst/>
        </p:spPr>
        <p:txBody>
          <a:bodyPr wrap="none">
            <a:spAutoFit/>
          </a:bodyPr>
          <a:lstStyle/>
          <a:p>
            <a:r>
              <a:rPr lang="en-US" sz="2400">
                <a:solidFill>
                  <a:srgbClr val="FFFF00"/>
                </a:solidFill>
              </a:rPr>
              <a:t>autotrophs</a:t>
            </a:r>
          </a:p>
        </p:txBody>
      </p:sp>
      <p:sp>
        <p:nvSpPr>
          <p:cNvPr id="129033" name="Text Box 9"/>
          <p:cNvSpPr txBox="1">
            <a:spLocks noChangeArrowheads="1"/>
          </p:cNvSpPr>
          <p:nvPr/>
        </p:nvSpPr>
        <p:spPr bwMode="auto">
          <a:xfrm>
            <a:off x="5478463" y="3722688"/>
            <a:ext cx="2032000" cy="457200"/>
          </a:xfrm>
          <a:prstGeom prst="rect">
            <a:avLst/>
          </a:prstGeom>
          <a:noFill/>
          <a:ln w="25400">
            <a:noFill/>
            <a:miter lim="800000"/>
            <a:headEnd/>
            <a:tailEnd/>
          </a:ln>
          <a:effectLst/>
        </p:spPr>
        <p:txBody>
          <a:bodyPr wrap="none">
            <a:spAutoFit/>
          </a:bodyPr>
          <a:lstStyle/>
          <a:p>
            <a:r>
              <a:rPr lang="en-US" sz="2400">
                <a:solidFill>
                  <a:srgbClr val="FFFF00"/>
                </a:solidFill>
              </a:rPr>
              <a:t>Heterotrophs </a:t>
            </a:r>
          </a:p>
        </p:txBody>
      </p:sp>
      <p:sp>
        <p:nvSpPr>
          <p:cNvPr id="129034" name="Text Box 10"/>
          <p:cNvSpPr txBox="1">
            <a:spLocks noChangeArrowheads="1"/>
          </p:cNvSpPr>
          <p:nvPr/>
        </p:nvSpPr>
        <p:spPr bwMode="auto">
          <a:xfrm>
            <a:off x="5597525" y="5805488"/>
            <a:ext cx="1744663" cy="457200"/>
          </a:xfrm>
          <a:prstGeom prst="rect">
            <a:avLst/>
          </a:prstGeom>
          <a:noFill/>
          <a:ln w="9525">
            <a:noFill/>
            <a:miter lim="800000"/>
            <a:headEnd/>
            <a:tailEnd/>
          </a:ln>
          <a:effectLst/>
        </p:spPr>
        <p:txBody>
          <a:bodyPr wrap="none">
            <a:spAutoFit/>
          </a:bodyPr>
          <a:lstStyle/>
          <a:p>
            <a:r>
              <a:rPr lang="en-US" sz="2400">
                <a:solidFill>
                  <a:srgbClr val="FFFF00"/>
                </a:solidFill>
              </a:rPr>
              <a:t>Consumers</a:t>
            </a:r>
          </a:p>
        </p:txBody>
      </p:sp>
      <p:sp>
        <p:nvSpPr>
          <p:cNvPr id="129035" name="Text Box 11"/>
          <p:cNvSpPr txBox="1">
            <a:spLocks noChangeArrowheads="1"/>
          </p:cNvSpPr>
          <p:nvPr/>
        </p:nvSpPr>
        <p:spPr bwMode="auto">
          <a:xfrm>
            <a:off x="2921000" y="5821363"/>
            <a:ext cx="1574800" cy="457200"/>
          </a:xfrm>
          <a:prstGeom prst="rect">
            <a:avLst/>
          </a:prstGeom>
          <a:noFill/>
          <a:ln w="9525">
            <a:noFill/>
            <a:miter lim="800000"/>
            <a:headEnd/>
            <a:tailEnd/>
          </a:ln>
          <a:effectLst/>
        </p:spPr>
        <p:txBody>
          <a:bodyPr wrap="none">
            <a:spAutoFit/>
          </a:bodyPr>
          <a:lstStyle/>
          <a:p>
            <a:r>
              <a:rPr lang="en-US" sz="2400">
                <a:solidFill>
                  <a:srgbClr val="FFFF00"/>
                </a:solidFill>
              </a:rPr>
              <a:t>Producers</a:t>
            </a:r>
          </a:p>
        </p:txBody>
      </p:sp>
      <p:sp>
        <p:nvSpPr>
          <p:cNvPr id="129036" name="Line 12"/>
          <p:cNvSpPr>
            <a:spLocks noChangeShapeType="1"/>
          </p:cNvSpPr>
          <p:nvPr/>
        </p:nvSpPr>
        <p:spPr bwMode="auto">
          <a:xfrm>
            <a:off x="4910138" y="4910138"/>
            <a:ext cx="525462"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157413" y="588963"/>
            <a:ext cx="4694237" cy="579437"/>
          </a:xfrm>
          <a:prstGeom prst="rect">
            <a:avLst/>
          </a:prstGeom>
          <a:noFill/>
          <a:ln w="9525">
            <a:noFill/>
            <a:miter lim="800000"/>
            <a:headEnd/>
            <a:tailEnd/>
          </a:ln>
          <a:effectLst/>
        </p:spPr>
        <p:txBody>
          <a:bodyPr wrap="none">
            <a:spAutoFit/>
          </a:bodyPr>
          <a:lstStyle/>
          <a:p>
            <a:r>
              <a:rPr lang="en-US" sz="3200" u="sng"/>
              <a:t>Heterotrophic Organisms</a:t>
            </a:r>
          </a:p>
        </p:txBody>
      </p:sp>
      <p:sp>
        <p:nvSpPr>
          <p:cNvPr id="130051" name="Text Box 3"/>
          <p:cNvSpPr txBox="1">
            <a:spLocks noChangeArrowheads="1"/>
          </p:cNvSpPr>
          <p:nvPr/>
        </p:nvSpPr>
        <p:spPr bwMode="auto">
          <a:xfrm>
            <a:off x="1436688" y="1787525"/>
            <a:ext cx="6430962" cy="457200"/>
          </a:xfrm>
          <a:prstGeom prst="rect">
            <a:avLst/>
          </a:prstGeom>
          <a:noFill/>
          <a:ln w="25400">
            <a:noFill/>
            <a:miter lim="800000"/>
            <a:headEnd/>
            <a:tailEnd/>
          </a:ln>
          <a:effectLst/>
        </p:spPr>
        <p:txBody>
          <a:bodyPr wrap="none">
            <a:spAutoFit/>
          </a:bodyPr>
          <a:lstStyle/>
          <a:p>
            <a:r>
              <a:rPr lang="en-US" sz="2400" b="1">
                <a:solidFill>
                  <a:srgbClr val="00FF00"/>
                </a:solidFill>
              </a:rPr>
              <a:t>Two Basic Types Related to Oxygen Status</a:t>
            </a:r>
          </a:p>
        </p:txBody>
      </p:sp>
      <p:sp>
        <p:nvSpPr>
          <p:cNvPr id="130052" name="Rectangle 4"/>
          <p:cNvSpPr>
            <a:spLocks noChangeArrowheads="1"/>
          </p:cNvSpPr>
          <p:nvPr/>
        </p:nvSpPr>
        <p:spPr bwMode="auto">
          <a:xfrm>
            <a:off x="1757363" y="2776538"/>
            <a:ext cx="1674812" cy="457200"/>
          </a:xfrm>
          <a:prstGeom prst="rect">
            <a:avLst/>
          </a:prstGeom>
          <a:noFill/>
          <a:ln w="9525">
            <a:noFill/>
            <a:miter lim="800000"/>
            <a:headEnd/>
            <a:tailEnd/>
          </a:ln>
          <a:effectLst/>
        </p:spPr>
        <p:txBody>
          <a:bodyPr wrap="none">
            <a:spAutoFit/>
          </a:bodyPr>
          <a:lstStyle/>
          <a:p>
            <a:r>
              <a:rPr lang="en-US" sz="2400" b="1" u="sng">
                <a:solidFill>
                  <a:srgbClr val="FF9900"/>
                </a:solidFill>
              </a:rPr>
              <a:t>Anaerobic</a:t>
            </a:r>
          </a:p>
        </p:txBody>
      </p:sp>
      <p:sp>
        <p:nvSpPr>
          <p:cNvPr id="130053" name="Rectangle 5"/>
          <p:cNvSpPr>
            <a:spLocks noChangeArrowheads="1"/>
          </p:cNvSpPr>
          <p:nvPr/>
        </p:nvSpPr>
        <p:spPr bwMode="auto">
          <a:xfrm>
            <a:off x="690563" y="3317875"/>
            <a:ext cx="3941762" cy="457200"/>
          </a:xfrm>
          <a:prstGeom prst="rect">
            <a:avLst/>
          </a:prstGeom>
          <a:noFill/>
          <a:ln w="9525">
            <a:noFill/>
            <a:miter lim="800000"/>
            <a:headEnd/>
            <a:tailEnd/>
          </a:ln>
          <a:effectLst/>
        </p:spPr>
        <p:txBody>
          <a:bodyPr wrap="none">
            <a:spAutoFit/>
          </a:bodyPr>
          <a:lstStyle/>
          <a:p>
            <a:r>
              <a:rPr lang="en-US" sz="2400" b="1">
                <a:solidFill>
                  <a:srgbClr val="FFFF00"/>
                </a:solidFill>
              </a:rPr>
              <a:t>low-oxygen environments</a:t>
            </a:r>
          </a:p>
        </p:txBody>
      </p:sp>
      <p:sp>
        <p:nvSpPr>
          <p:cNvPr id="130054" name="Rectangle 6"/>
          <p:cNvSpPr>
            <a:spLocks noChangeArrowheads="1"/>
          </p:cNvSpPr>
          <p:nvPr/>
        </p:nvSpPr>
        <p:spPr bwMode="auto">
          <a:xfrm>
            <a:off x="911225" y="3860800"/>
            <a:ext cx="3638550" cy="457200"/>
          </a:xfrm>
          <a:prstGeom prst="rect">
            <a:avLst/>
          </a:prstGeom>
          <a:noFill/>
          <a:ln w="9525">
            <a:noFill/>
            <a:miter lim="800000"/>
            <a:headEnd/>
            <a:tailEnd/>
          </a:ln>
          <a:effectLst/>
        </p:spPr>
        <p:txBody>
          <a:bodyPr wrap="none">
            <a:spAutoFit/>
          </a:bodyPr>
          <a:lstStyle/>
          <a:p>
            <a:r>
              <a:rPr lang="en-US" sz="2400" b="1">
                <a:solidFill>
                  <a:srgbClr val="00FF00"/>
                </a:solidFill>
              </a:rPr>
              <a:t>Anaerobic heterotrophs</a:t>
            </a:r>
          </a:p>
        </p:txBody>
      </p:sp>
      <p:sp>
        <p:nvSpPr>
          <p:cNvPr id="130055" name="Rectangle 7"/>
          <p:cNvSpPr>
            <a:spLocks noChangeArrowheads="1"/>
          </p:cNvSpPr>
          <p:nvPr/>
        </p:nvSpPr>
        <p:spPr bwMode="auto">
          <a:xfrm>
            <a:off x="5891213" y="2759075"/>
            <a:ext cx="1319212" cy="457200"/>
          </a:xfrm>
          <a:prstGeom prst="rect">
            <a:avLst/>
          </a:prstGeom>
          <a:noFill/>
          <a:ln w="9525">
            <a:noFill/>
            <a:miter lim="800000"/>
            <a:headEnd/>
            <a:tailEnd/>
          </a:ln>
          <a:effectLst/>
        </p:spPr>
        <p:txBody>
          <a:bodyPr wrap="none">
            <a:spAutoFit/>
          </a:bodyPr>
          <a:lstStyle/>
          <a:p>
            <a:r>
              <a:rPr lang="en-US" sz="2400" b="1" u="sng">
                <a:solidFill>
                  <a:srgbClr val="FF9900"/>
                </a:solidFill>
              </a:rPr>
              <a:t>Aerobic</a:t>
            </a:r>
          </a:p>
        </p:txBody>
      </p:sp>
      <p:sp>
        <p:nvSpPr>
          <p:cNvPr id="130056" name="Rectangle 8"/>
          <p:cNvSpPr>
            <a:spLocks noChangeArrowheads="1"/>
          </p:cNvSpPr>
          <p:nvPr/>
        </p:nvSpPr>
        <p:spPr bwMode="auto">
          <a:xfrm>
            <a:off x="4819650" y="3313113"/>
            <a:ext cx="4059238" cy="457200"/>
          </a:xfrm>
          <a:prstGeom prst="rect">
            <a:avLst/>
          </a:prstGeom>
          <a:noFill/>
          <a:ln w="9525">
            <a:noFill/>
            <a:miter lim="800000"/>
            <a:headEnd/>
            <a:tailEnd/>
          </a:ln>
          <a:effectLst/>
        </p:spPr>
        <p:txBody>
          <a:bodyPr wrap="none">
            <a:spAutoFit/>
          </a:bodyPr>
          <a:lstStyle/>
          <a:p>
            <a:r>
              <a:rPr lang="en-US" sz="2400" b="1">
                <a:solidFill>
                  <a:srgbClr val="FFFF00"/>
                </a:solidFill>
              </a:rPr>
              <a:t>high oxygen environments</a:t>
            </a:r>
          </a:p>
        </p:txBody>
      </p:sp>
      <p:sp>
        <p:nvSpPr>
          <p:cNvPr id="130057" name="Rectangle 9"/>
          <p:cNvSpPr>
            <a:spLocks noChangeArrowheads="1"/>
          </p:cNvSpPr>
          <p:nvPr/>
        </p:nvSpPr>
        <p:spPr bwMode="auto">
          <a:xfrm>
            <a:off x="5145088" y="3892550"/>
            <a:ext cx="3282950" cy="457200"/>
          </a:xfrm>
          <a:prstGeom prst="rect">
            <a:avLst/>
          </a:prstGeom>
          <a:noFill/>
          <a:ln w="9525">
            <a:noFill/>
            <a:miter lim="800000"/>
            <a:headEnd/>
            <a:tailEnd/>
          </a:ln>
          <a:effectLst/>
        </p:spPr>
        <p:txBody>
          <a:bodyPr wrap="none">
            <a:spAutoFit/>
          </a:bodyPr>
          <a:lstStyle/>
          <a:p>
            <a:r>
              <a:rPr lang="en-US" sz="2400" b="1">
                <a:solidFill>
                  <a:srgbClr val="00FF00"/>
                </a:solidFill>
              </a:rPr>
              <a:t>Aerobic heterotrophs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527175" y="2144713"/>
            <a:ext cx="6183313" cy="579437"/>
          </a:xfrm>
          <a:prstGeom prst="rect">
            <a:avLst/>
          </a:prstGeom>
          <a:noFill/>
          <a:ln w="9525">
            <a:noFill/>
            <a:miter lim="800000"/>
            <a:headEnd/>
            <a:tailEnd/>
          </a:ln>
          <a:effectLst/>
        </p:spPr>
        <p:txBody>
          <a:bodyPr wrap="none">
            <a:spAutoFit/>
          </a:bodyPr>
          <a:lstStyle/>
          <a:p>
            <a:r>
              <a:rPr lang="en-US" sz="3200"/>
              <a:t>Aerobic Heterotrophic Organisms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119438" y="1316038"/>
            <a:ext cx="1993900" cy="1406525"/>
          </a:xfrm>
          <a:prstGeom prst="rect">
            <a:avLst/>
          </a:prstGeom>
          <a:noFill/>
          <a:ln w="9525">
            <a:noFill/>
            <a:miter lim="800000"/>
            <a:headEnd/>
            <a:tailEnd/>
          </a:ln>
          <a:effectLst/>
        </p:spPr>
        <p:txBody>
          <a:bodyPr wrap="none">
            <a:spAutoFit/>
          </a:bodyPr>
          <a:lstStyle/>
          <a:p>
            <a:pPr eaLnBrk="1" hangingPunct="1">
              <a:spcBef>
                <a:spcPct val="30000"/>
              </a:spcBef>
            </a:pPr>
            <a:r>
              <a:rPr lang="en-US" sz="2400" b="1">
                <a:solidFill>
                  <a:srgbClr val="FFFF00"/>
                </a:solidFill>
              </a:rPr>
              <a:t>1) Biological</a:t>
            </a:r>
          </a:p>
          <a:p>
            <a:pPr eaLnBrk="1" hangingPunct="1">
              <a:spcBef>
                <a:spcPct val="30000"/>
              </a:spcBef>
            </a:pPr>
            <a:r>
              <a:rPr lang="en-US" sz="2400" b="1">
                <a:solidFill>
                  <a:srgbClr val="FFFF00"/>
                </a:solidFill>
              </a:rPr>
              <a:t>2) Physical</a:t>
            </a:r>
          </a:p>
          <a:p>
            <a:pPr eaLnBrk="1" hangingPunct="1">
              <a:spcBef>
                <a:spcPct val="30000"/>
              </a:spcBef>
            </a:pPr>
            <a:r>
              <a:rPr lang="en-US" sz="2400" b="1">
                <a:solidFill>
                  <a:srgbClr val="FFFF00"/>
                </a:solidFill>
              </a:rPr>
              <a:t>3) Chemical</a:t>
            </a:r>
          </a:p>
        </p:txBody>
      </p:sp>
      <p:sp>
        <p:nvSpPr>
          <p:cNvPr id="90115" name="Text Box 3"/>
          <p:cNvSpPr txBox="1">
            <a:spLocks noChangeArrowheads="1"/>
          </p:cNvSpPr>
          <p:nvPr/>
        </p:nvSpPr>
        <p:spPr bwMode="auto">
          <a:xfrm>
            <a:off x="2119313" y="482600"/>
            <a:ext cx="4318000" cy="519113"/>
          </a:xfrm>
          <a:prstGeom prst="rect">
            <a:avLst/>
          </a:prstGeom>
          <a:noFill/>
          <a:ln w="9525">
            <a:noFill/>
            <a:miter lim="800000"/>
            <a:headEnd/>
            <a:tailEnd/>
          </a:ln>
          <a:effectLst/>
        </p:spPr>
        <p:txBody>
          <a:bodyPr wrap="none">
            <a:spAutoFit/>
          </a:bodyPr>
          <a:lstStyle/>
          <a:p>
            <a:r>
              <a:rPr lang="en-US" b="1" u="sng"/>
              <a:t>Basic Types of Pollution</a:t>
            </a:r>
          </a:p>
        </p:txBody>
      </p:sp>
      <p:pic>
        <p:nvPicPr>
          <p:cNvPr id="90116" name="Picture 4" descr="Escherichia coli bacteria"/>
          <p:cNvPicPr>
            <a:picLocks noChangeAspect="1" noChangeArrowheads="1"/>
          </p:cNvPicPr>
          <p:nvPr/>
        </p:nvPicPr>
        <p:blipFill>
          <a:blip r:embed="rId4" cstate="print"/>
          <a:srcRect/>
          <a:stretch>
            <a:fillRect/>
          </a:stretch>
        </p:blipFill>
        <p:spPr bwMode="auto">
          <a:xfrm>
            <a:off x="688975" y="3135313"/>
            <a:ext cx="1927225" cy="1936750"/>
          </a:xfrm>
          <a:prstGeom prst="rect">
            <a:avLst/>
          </a:prstGeom>
          <a:noFill/>
        </p:spPr>
      </p:pic>
      <p:pic>
        <p:nvPicPr>
          <p:cNvPr id="90117" name="Picture 5" descr="verbutin_structure"/>
          <p:cNvPicPr>
            <a:picLocks noChangeAspect="1" noChangeArrowheads="1"/>
          </p:cNvPicPr>
          <p:nvPr/>
        </p:nvPicPr>
        <p:blipFill>
          <a:blip r:embed="rId5" cstate="print"/>
          <a:srcRect/>
          <a:stretch>
            <a:fillRect/>
          </a:stretch>
        </p:blipFill>
        <p:spPr bwMode="auto">
          <a:xfrm>
            <a:off x="2728913" y="3598863"/>
            <a:ext cx="3227387" cy="2168525"/>
          </a:xfrm>
          <a:prstGeom prst="rect">
            <a:avLst/>
          </a:prstGeom>
          <a:noFill/>
        </p:spPr>
      </p:pic>
      <p:pic>
        <p:nvPicPr>
          <p:cNvPr id="90118" name="Picture 6" descr="sediment"/>
          <p:cNvPicPr>
            <a:picLocks noChangeAspect="1" noChangeArrowheads="1"/>
          </p:cNvPicPr>
          <p:nvPr/>
        </p:nvPicPr>
        <p:blipFill>
          <a:blip r:embed="rId6" cstate="print"/>
          <a:srcRect/>
          <a:stretch>
            <a:fillRect/>
          </a:stretch>
        </p:blipFill>
        <p:spPr bwMode="auto">
          <a:xfrm>
            <a:off x="6051550" y="4306888"/>
            <a:ext cx="2663825" cy="17653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222500" y="450850"/>
            <a:ext cx="4017963" cy="579438"/>
          </a:xfrm>
          <a:prstGeom prst="rect">
            <a:avLst/>
          </a:prstGeom>
          <a:noFill/>
          <a:ln w="9525">
            <a:noFill/>
            <a:miter lim="800000"/>
            <a:headEnd/>
            <a:tailEnd/>
          </a:ln>
          <a:effectLst/>
        </p:spPr>
        <p:txBody>
          <a:bodyPr wrap="none">
            <a:spAutoFit/>
          </a:bodyPr>
          <a:lstStyle/>
          <a:p>
            <a:r>
              <a:rPr lang="en-US" sz="3200" u="sng"/>
              <a:t>Aerobic Heterotrophs</a:t>
            </a:r>
          </a:p>
        </p:txBody>
      </p:sp>
      <p:sp>
        <p:nvSpPr>
          <p:cNvPr id="135171" name="Text Box 3"/>
          <p:cNvSpPr txBox="1">
            <a:spLocks noChangeArrowheads="1"/>
          </p:cNvSpPr>
          <p:nvPr/>
        </p:nvSpPr>
        <p:spPr bwMode="auto">
          <a:xfrm>
            <a:off x="1281113" y="2554288"/>
            <a:ext cx="6169025" cy="822325"/>
          </a:xfrm>
          <a:prstGeom prst="rect">
            <a:avLst/>
          </a:prstGeom>
          <a:noFill/>
          <a:ln w="9525">
            <a:noFill/>
            <a:miter lim="800000"/>
            <a:headEnd/>
            <a:tailEnd/>
          </a:ln>
          <a:effectLst/>
        </p:spPr>
        <p:txBody>
          <a:bodyPr wrap="none">
            <a:spAutoFit/>
          </a:bodyPr>
          <a:lstStyle/>
          <a:p>
            <a:r>
              <a:rPr lang="en-US" sz="2400">
                <a:solidFill>
                  <a:srgbClr val="FFFF00"/>
                </a:solidFill>
              </a:rPr>
              <a:t>Obtain the energy stored in complex organic</a:t>
            </a:r>
          </a:p>
          <a:p>
            <a:r>
              <a:rPr lang="en-US" sz="2400">
                <a:solidFill>
                  <a:srgbClr val="FFFF00"/>
                </a:solidFill>
              </a:rPr>
              <a:t>compounds by combining them with oxygen</a:t>
            </a:r>
          </a:p>
        </p:txBody>
      </p:sp>
      <p:sp>
        <p:nvSpPr>
          <p:cNvPr id="135172" name="Text Box 4"/>
          <p:cNvSpPr txBox="1">
            <a:spLocks noChangeArrowheads="1"/>
          </p:cNvSpPr>
          <p:nvPr/>
        </p:nvSpPr>
        <p:spPr bwMode="auto">
          <a:xfrm>
            <a:off x="1968500" y="3627438"/>
            <a:ext cx="4937125" cy="519112"/>
          </a:xfrm>
          <a:prstGeom prst="rect">
            <a:avLst/>
          </a:prstGeom>
          <a:noFill/>
          <a:ln w="9525">
            <a:noFill/>
            <a:miter lim="800000"/>
            <a:headEnd/>
            <a:tailEnd/>
          </a:ln>
          <a:effectLst/>
        </p:spPr>
        <p:txBody>
          <a:bodyPr wrap="none">
            <a:spAutoFit/>
          </a:bodyPr>
          <a:lstStyle/>
          <a:p>
            <a:r>
              <a:rPr lang="en-US">
                <a:solidFill>
                  <a:srgbClr val="00FF00"/>
                </a:solidFill>
              </a:rPr>
              <a:t>C</a:t>
            </a:r>
            <a:r>
              <a:rPr lang="en-US" baseline="-25000">
                <a:solidFill>
                  <a:srgbClr val="00FF00"/>
                </a:solidFill>
              </a:rPr>
              <a:t>6</a:t>
            </a:r>
            <a:r>
              <a:rPr lang="en-US">
                <a:solidFill>
                  <a:srgbClr val="00FF00"/>
                </a:solidFill>
              </a:rPr>
              <a:t>H</a:t>
            </a:r>
            <a:r>
              <a:rPr lang="en-US" baseline="-25000">
                <a:solidFill>
                  <a:srgbClr val="00FF00"/>
                </a:solidFill>
              </a:rPr>
              <a:t>12</a:t>
            </a:r>
            <a:r>
              <a:rPr lang="en-US">
                <a:solidFill>
                  <a:srgbClr val="00FF00"/>
                </a:solidFill>
              </a:rPr>
              <a:t>O</a:t>
            </a:r>
            <a:r>
              <a:rPr lang="en-US" baseline="-25000">
                <a:solidFill>
                  <a:srgbClr val="00FF00"/>
                </a:solidFill>
              </a:rPr>
              <a:t>6</a:t>
            </a:r>
            <a:r>
              <a:rPr lang="en-US">
                <a:solidFill>
                  <a:srgbClr val="00FF00"/>
                </a:solidFill>
              </a:rPr>
              <a:t>  +  Oxygen  = energy</a:t>
            </a:r>
            <a:endParaRPr lang="en-US" baseline="-25000">
              <a:solidFill>
                <a:srgbClr val="00FF00"/>
              </a:solidFill>
            </a:endParaRPr>
          </a:p>
        </p:txBody>
      </p:sp>
      <p:pic>
        <p:nvPicPr>
          <p:cNvPr id="135173" name="Picture 5" descr="Go to fullsize image">
            <a:hlinkClick r:id="rId2"/>
          </p:cNvPr>
          <p:cNvPicPr>
            <a:picLocks noChangeAspect="1" noChangeArrowheads="1"/>
          </p:cNvPicPr>
          <p:nvPr/>
        </p:nvPicPr>
        <p:blipFill>
          <a:blip r:embed="rId3" cstate="print"/>
          <a:srcRect/>
          <a:stretch>
            <a:fillRect/>
          </a:stretch>
        </p:blipFill>
        <p:spPr bwMode="auto">
          <a:xfrm>
            <a:off x="3132138" y="4525963"/>
            <a:ext cx="2268537" cy="1798637"/>
          </a:xfrm>
          <a:prstGeom prst="rect">
            <a:avLst/>
          </a:prstGeom>
          <a:noFill/>
        </p:spPr>
      </p:pic>
      <p:sp>
        <p:nvSpPr>
          <p:cNvPr id="135174" name="Text Box 6"/>
          <p:cNvSpPr txBox="1">
            <a:spLocks noChangeArrowheads="1"/>
          </p:cNvSpPr>
          <p:nvPr/>
        </p:nvSpPr>
        <p:spPr bwMode="auto">
          <a:xfrm>
            <a:off x="1465263" y="1420813"/>
            <a:ext cx="5695950" cy="822325"/>
          </a:xfrm>
          <a:prstGeom prst="rect">
            <a:avLst/>
          </a:prstGeom>
          <a:noFill/>
          <a:ln w="25400">
            <a:noFill/>
            <a:miter lim="800000"/>
            <a:headEnd/>
            <a:tailEnd/>
          </a:ln>
          <a:effectLst/>
        </p:spPr>
        <p:txBody>
          <a:bodyPr wrap="none">
            <a:spAutoFit/>
          </a:bodyPr>
          <a:lstStyle/>
          <a:p>
            <a:pPr algn="ctr"/>
            <a:r>
              <a:rPr lang="en-US" sz="2400">
                <a:solidFill>
                  <a:srgbClr val="00FF00"/>
                </a:solidFill>
              </a:rPr>
              <a:t>Live in high-oxygen environments</a:t>
            </a:r>
          </a:p>
          <a:p>
            <a:pPr algn="ctr"/>
            <a:r>
              <a:rPr lang="en-US" sz="2400">
                <a:solidFill>
                  <a:srgbClr val="00FF00"/>
                </a:solidFill>
              </a:rPr>
              <a:t>Consume organic compounds for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fade">
                                      <p:cBhvr>
                                        <p:cTn id="7" dur="20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755775" y="1106488"/>
            <a:ext cx="5318125" cy="519112"/>
          </a:xfrm>
          <a:prstGeom prst="rect">
            <a:avLst/>
          </a:prstGeom>
          <a:noFill/>
          <a:ln w="9525">
            <a:noFill/>
            <a:miter lim="800000"/>
            <a:headEnd/>
            <a:tailEnd/>
          </a:ln>
          <a:effectLst/>
        </p:spPr>
        <p:txBody>
          <a:bodyPr wrap="none" anchor="ctr">
            <a:spAutoFit/>
          </a:bodyPr>
          <a:lstStyle/>
          <a:p>
            <a:pPr eaLnBrk="1" hangingPunct="1"/>
            <a:r>
              <a:rPr lang="en-US">
                <a:solidFill>
                  <a:srgbClr val="FFFF00"/>
                </a:solidFill>
              </a:rPr>
              <a:t>C</a:t>
            </a:r>
            <a:r>
              <a:rPr lang="en-US" baseline="-25000">
                <a:solidFill>
                  <a:srgbClr val="FFFF00"/>
                </a:solidFill>
              </a:rPr>
              <a:t>6</a:t>
            </a:r>
            <a:r>
              <a:rPr lang="en-US">
                <a:solidFill>
                  <a:srgbClr val="FFFF00"/>
                </a:solidFill>
              </a:rPr>
              <a:t>H</a:t>
            </a:r>
            <a:r>
              <a:rPr lang="en-US" baseline="-25000">
                <a:solidFill>
                  <a:srgbClr val="FFFF00"/>
                </a:solidFill>
              </a:rPr>
              <a:t>12</a:t>
            </a:r>
            <a:r>
              <a:rPr lang="en-US">
                <a:solidFill>
                  <a:srgbClr val="FFFF00"/>
                </a:solidFill>
              </a:rPr>
              <a:t>O</a:t>
            </a:r>
            <a:r>
              <a:rPr lang="en-US" baseline="-25000">
                <a:solidFill>
                  <a:srgbClr val="FFFF00"/>
                </a:solidFill>
              </a:rPr>
              <a:t>6</a:t>
            </a:r>
            <a:r>
              <a:rPr lang="en-US">
                <a:solidFill>
                  <a:srgbClr val="FFFF00"/>
                </a:solidFill>
              </a:rPr>
              <a:t> + 6</a:t>
            </a:r>
            <a:r>
              <a:rPr lang="en-US">
                <a:solidFill>
                  <a:srgbClr val="00FF00"/>
                </a:solidFill>
              </a:rPr>
              <a:t>O</a:t>
            </a:r>
            <a:r>
              <a:rPr lang="en-US" baseline="-25000">
                <a:solidFill>
                  <a:srgbClr val="00FF00"/>
                </a:solidFill>
              </a:rPr>
              <a:t>2</a:t>
            </a:r>
            <a:r>
              <a:rPr lang="en-US">
                <a:solidFill>
                  <a:srgbClr val="FFFF00"/>
                </a:solidFill>
              </a:rPr>
              <a:t> → 6CO</a:t>
            </a:r>
            <a:r>
              <a:rPr lang="en-US" baseline="-25000">
                <a:solidFill>
                  <a:srgbClr val="FFFF00"/>
                </a:solidFill>
              </a:rPr>
              <a:t>2</a:t>
            </a:r>
            <a:r>
              <a:rPr lang="en-US">
                <a:solidFill>
                  <a:srgbClr val="FFFF00"/>
                </a:solidFill>
              </a:rPr>
              <a:t> + 6H</a:t>
            </a:r>
            <a:r>
              <a:rPr lang="en-US" baseline="-25000">
                <a:solidFill>
                  <a:srgbClr val="FFFF00"/>
                </a:solidFill>
              </a:rPr>
              <a:t>2</a:t>
            </a:r>
            <a:r>
              <a:rPr lang="en-US">
                <a:solidFill>
                  <a:srgbClr val="FFFF00"/>
                </a:solidFill>
              </a:rPr>
              <a:t>O </a:t>
            </a:r>
          </a:p>
        </p:txBody>
      </p:sp>
      <p:sp>
        <p:nvSpPr>
          <p:cNvPr id="136195" name="Text Box 3"/>
          <p:cNvSpPr txBox="1">
            <a:spLocks noChangeArrowheads="1"/>
          </p:cNvSpPr>
          <p:nvPr/>
        </p:nvSpPr>
        <p:spPr bwMode="auto">
          <a:xfrm>
            <a:off x="2520950" y="330200"/>
            <a:ext cx="3725863" cy="579438"/>
          </a:xfrm>
          <a:prstGeom prst="rect">
            <a:avLst/>
          </a:prstGeom>
          <a:noFill/>
          <a:ln w="9525">
            <a:noFill/>
            <a:miter lim="800000"/>
            <a:headEnd/>
            <a:tailEnd/>
          </a:ln>
          <a:effectLst/>
        </p:spPr>
        <p:txBody>
          <a:bodyPr wrap="none">
            <a:spAutoFit/>
          </a:bodyPr>
          <a:lstStyle/>
          <a:p>
            <a:r>
              <a:rPr lang="en-US" sz="3200" u="sng"/>
              <a:t>Aerobic Respiration</a:t>
            </a:r>
          </a:p>
        </p:txBody>
      </p:sp>
      <p:sp>
        <p:nvSpPr>
          <p:cNvPr id="136196" name="Text Box 4"/>
          <p:cNvSpPr txBox="1">
            <a:spLocks noChangeArrowheads="1"/>
          </p:cNvSpPr>
          <p:nvPr/>
        </p:nvSpPr>
        <p:spPr bwMode="auto">
          <a:xfrm>
            <a:off x="4759325" y="1671638"/>
            <a:ext cx="1679575" cy="519112"/>
          </a:xfrm>
          <a:prstGeom prst="rect">
            <a:avLst/>
          </a:prstGeom>
          <a:noFill/>
          <a:ln w="9525">
            <a:noFill/>
            <a:miter lim="800000"/>
            <a:headEnd/>
            <a:tailEnd/>
          </a:ln>
          <a:effectLst/>
        </p:spPr>
        <p:txBody>
          <a:bodyPr wrap="none">
            <a:spAutoFit/>
          </a:bodyPr>
          <a:lstStyle/>
          <a:p>
            <a:r>
              <a:rPr lang="en-US">
                <a:solidFill>
                  <a:srgbClr val="00FF00"/>
                </a:solidFill>
              </a:rPr>
              <a:t>+  energy</a:t>
            </a:r>
          </a:p>
        </p:txBody>
      </p:sp>
      <p:sp>
        <p:nvSpPr>
          <p:cNvPr id="136197" name="Line 5"/>
          <p:cNvSpPr>
            <a:spLocks noChangeShapeType="1"/>
          </p:cNvSpPr>
          <p:nvPr/>
        </p:nvSpPr>
        <p:spPr bwMode="auto">
          <a:xfrm>
            <a:off x="3954463" y="3525838"/>
            <a:ext cx="1231900" cy="0"/>
          </a:xfrm>
          <a:prstGeom prst="line">
            <a:avLst/>
          </a:prstGeom>
          <a:noFill/>
          <a:ln w="9525">
            <a:solidFill>
              <a:schemeClr val="tx1"/>
            </a:solidFill>
            <a:round/>
            <a:headEnd/>
            <a:tailEnd type="triangle" w="med" len="med"/>
          </a:ln>
          <a:effectLst/>
        </p:spPr>
        <p:txBody>
          <a:bodyPr/>
          <a:lstStyle/>
          <a:p>
            <a:endParaRPr lang="en-US"/>
          </a:p>
        </p:txBody>
      </p:sp>
      <p:pic>
        <p:nvPicPr>
          <p:cNvPr id="136198" name="Picture 6" descr="Woman%2520eating%2520salad%2520125x110_tcm13-25572"/>
          <p:cNvPicPr>
            <a:picLocks noChangeAspect="1" noChangeArrowheads="1"/>
          </p:cNvPicPr>
          <p:nvPr/>
        </p:nvPicPr>
        <p:blipFill>
          <a:blip r:embed="rId2" cstate="print"/>
          <a:srcRect/>
          <a:stretch>
            <a:fillRect/>
          </a:stretch>
        </p:blipFill>
        <p:spPr bwMode="auto">
          <a:xfrm>
            <a:off x="2111375" y="2755900"/>
            <a:ext cx="1698625" cy="1495425"/>
          </a:xfrm>
          <a:prstGeom prst="rect">
            <a:avLst/>
          </a:prstGeom>
          <a:noFill/>
        </p:spPr>
      </p:pic>
      <p:pic>
        <p:nvPicPr>
          <p:cNvPr id="136199" name="Picture 7" descr="Running by fitness crazy."/>
          <p:cNvPicPr>
            <a:picLocks noChangeAspect="1" noChangeArrowheads="1"/>
          </p:cNvPicPr>
          <p:nvPr/>
        </p:nvPicPr>
        <p:blipFill>
          <a:blip r:embed="rId3" cstate="print"/>
          <a:srcRect/>
          <a:stretch>
            <a:fillRect/>
          </a:stretch>
        </p:blipFill>
        <p:spPr bwMode="auto">
          <a:xfrm>
            <a:off x="5413375" y="2616200"/>
            <a:ext cx="1249363" cy="1911350"/>
          </a:xfrm>
          <a:prstGeom prst="rect">
            <a:avLst/>
          </a:prstGeom>
          <a:noFill/>
        </p:spPr>
      </p:pic>
      <p:pic>
        <p:nvPicPr>
          <p:cNvPr id="136200" name="Picture 8" descr="organic-matter"/>
          <p:cNvPicPr>
            <a:picLocks noChangeAspect="1" noChangeArrowheads="1"/>
          </p:cNvPicPr>
          <p:nvPr/>
        </p:nvPicPr>
        <p:blipFill>
          <a:blip r:embed="rId4" cstate="print"/>
          <a:srcRect/>
          <a:stretch>
            <a:fillRect/>
          </a:stretch>
        </p:blipFill>
        <p:spPr bwMode="auto">
          <a:xfrm>
            <a:off x="5240338" y="4972050"/>
            <a:ext cx="2076450" cy="1381125"/>
          </a:xfrm>
          <a:prstGeom prst="rect">
            <a:avLst/>
          </a:prstGeom>
          <a:noFill/>
        </p:spPr>
      </p:pic>
      <p:pic>
        <p:nvPicPr>
          <p:cNvPr id="136201" name="Picture 9" descr="biomass-is-any-kind-of-organic"/>
          <p:cNvPicPr>
            <a:picLocks noChangeAspect="1" noChangeArrowheads="1"/>
          </p:cNvPicPr>
          <p:nvPr/>
        </p:nvPicPr>
        <p:blipFill>
          <a:blip r:embed="rId5" cstate="print"/>
          <a:srcRect/>
          <a:stretch>
            <a:fillRect/>
          </a:stretch>
        </p:blipFill>
        <p:spPr bwMode="auto">
          <a:xfrm>
            <a:off x="1974850" y="4635500"/>
            <a:ext cx="1446213" cy="1884363"/>
          </a:xfrm>
          <a:prstGeom prst="rect">
            <a:avLst/>
          </a:prstGeom>
          <a:noFill/>
        </p:spPr>
      </p:pic>
      <p:sp>
        <p:nvSpPr>
          <p:cNvPr id="136202" name="Line 10"/>
          <p:cNvSpPr>
            <a:spLocks noChangeShapeType="1"/>
          </p:cNvSpPr>
          <p:nvPr/>
        </p:nvSpPr>
        <p:spPr bwMode="auto">
          <a:xfrm>
            <a:off x="3667125" y="5592763"/>
            <a:ext cx="1231900" cy="0"/>
          </a:xfrm>
          <a:prstGeom prst="line">
            <a:avLst/>
          </a:prstGeom>
          <a:noFill/>
          <a:ln w="9525">
            <a:solidFill>
              <a:schemeClr val="tx1"/>
            </a:solidFill>
            <a:round/>
            <a:headEnd/>
            <a:tailEnd type="triangle" w="med" len="med"/>
          </a:ln>
          <a:effectLst/>
        </p:spPr>
        <p:txBody>
          <a:bodyPr/>
          <a:lstStyle/>
          <a:p>
            <a:endParaRPr lang="en-US"/>
          </a:p>
        </p:txBody>
      </p:sp>
      <p:sp>
        <p:nvSpPr>
          <p:cNvPr id="136203" name="Text Box 11"/>
          <p:cNvSpPr txBox="1">
            <a:spLocks noChangeArrowheads="1"/>
          </p:cNvSpPr>
          <p:nvPr/>
        </p:nvSpPr>
        <p:spPr bwMode="auto">
          <a:xfrm>
            <a:off x="3495675" y="5145088"/>
            <a:ext cx="1592263" cy="457200"/>
          </a:xfrm>
          <a:prstGeom prst="rect">
            <a:avLst/>
          </a:prstGeom>
          <a:noFill/>
          <a:ln w="9525">
            <a:noFill/>
            <a:miter lim="800000"/>
            <a:headEnd/>
            <a:tailEnd/>
          </a:ln>
          <a:effectLst/>
        </p:spPr>
        <p:txBody>
          <a:bodyPr wrap="none">
            <a:spAutoFit/>
          </a:bodyPr>
          <a:lstStyle/>
          <a:p>
            <a:r>
              <a:rPr lang="en-US" sz="2400">
                <a:solidFill>
                  <a:srgbClr val="00FF00"/>
                </a:solidFill>
              </a:rPr>
              <a:t>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200"/>
                                        </p:tgtEl>
                                        <p:attrNameLst>
                                          <p:attrName>style.visibility</p:attrName>
                                        </p:attrNameLst>
                                      </p:cBhvr>
                                      <p:to>
                                        <p:strVal val="visible"/>
                                      </p:to>
                                    </p:set>
                                    <p:animEffect transition="in" filter="fade">
                                      <p:cBhvr>
                                        <p:cTn id="7" dur="2000"/>
                                        <p:tgtEl>
                                          <p:spTgt spid="136200"/>
                                        </p:tgtEl>
                                      </p:cBhvr>
                                    </p:animEffect>
                                  </p:childTnLst>
                                </p:cTn>
                              </p:par>
                              <p:par>
                                <p:cTn id="8" presetID="10" presetClass="entr" presetSubtype="0" fill="hold" nodeType="withEffect">
                                  <p:stCondLst>
                                    <p:cond delay="0"/>
                                  </p:stCondLst>
                                  <p:childTnLst>
                                    <p:set>
                                      <p:cBhvr>
                                        <p:cTn id="9" dur="1" fill="hold">
                                          <p:stCondLst>
                                            <p:cond delay="0"/>
                                          </p:stCondLst>
                                        </p:cTn>
                                        <p:tgtEl>
                                          <p:spTgt spid="136201"/>
                                        </p:tgtEl>
                                        <p:attrNameLst>
                                          <p:attrName>style.visibility</p:attrName>
                                        </p:attrNameLst>
                                      </p:cBhvr>
                                      <p:to>
                                        <p:strVal val="visible"/>
                                      </p:to>
                                    </p:set>
                                    <p:animEffect transition="in" filter="fade">
                                      <p:cBhvr>
                                        <p:cTn id="10" dur="2000"/>
                                        <p:tgtEl>
                                          <p:spTgt spid="1362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6202"/>
                                        </p:tgtEl>
                                        <p:attrNameLst>
                                          <p:attrName>style.visibility</p:attrName>
                                        </p:attrNameLst>
                                      </p:cBhvr>
                                      <p:to>
                                        <p:strVal val="visible"/>
                                      </p:to>
                                    </p:set>
                                    <p:animEffect transition="in" filter="fade">
                                      <p:cBhvr>
                                        <p:cTn id="13" dur="2000"/>
                                        <p:tgtEl>
                                          <p:spTgt spid="1362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6203"/>
                                        </p:tgtEl>
                                        <p:attrNameLst>
                                          <p:attrName>style.visibility</p:attrName>
                                        </p:attrNameLst>
                                      </p:cBhvr>
                                      <p:to>
                                        <p:strVal val="visible"/>
                                      </p:to>
                                    </p:set>
                                    <p:animEffect transition="in" filter="fade">
                                      <p:cBhvr>
                                        <p:cTn id="16" dur="20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animBg="1"/>
      <p:bldP spid="13620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697038" y="2544763"/>
            <a:ext cx="6813550" cy="519112"/>
          </a:xfrm>
          <a:prstGeom prst="rect">
            <a:avLst/>
          </a:prstGeom>
          <a:noFill/>
          <a:ln w="9525">
            <a:noFill/>
            <a:miter lim="800000"/>
            <a:headEnd/>
            <a:tailEnd/>
          </a:ln>
          <a:effectLst/>
        </p:spPr>
        <p:txBody>
          <a:bodyPr wrap="none" anchor="ctr">
            <a:spAutoFit/>
          </a:bodyPr>
          <a:lstStyle/>
          <a:p>
            <a:pPr eaLnBrk="1" hangingPunct="1"/>
            <a:r>
              <a:rPr lang="en-US">
                <a:solidFill>
                  <a:srgbClr val="FFFF00"/>
                </a:solidFill>
              </a:rPr>
              <a:t>C</a:t>
            </a:r>
            <a:r>
              <a:rPr lang="en-US" baseline="-25000">
                <a:solidFill>
                  <a:srgbClr val="FFFF00"/>
                </a:solidFill>
              </a:rPr>
              <a:t>6</a:t>
            </a:r>
            <a:r>
              <a:rPr lang="en-US">
                <a:solidFill>
                  <a:srgbClr val="FFFF00"/>
                </a:solidFill>
              </a:rPr>
              <a:t>H</a:t>
            </a:r>
            <a:r>
              <a:rPr lang="en-US" baseline="-25000">
                <a:solidFill>
                  <a:srgbClr val="FFFF00"/>
                </a:solidFill>
              </a:rPr>
              <a:t>12</a:t>
            </a:r>
            <a:r>
              <a:rPr lang="en-US">
                <a:solidFill>
                  <a:srgbClr val="FFFF00"/>
                </a:solidFill>
              </a:rPr>
              <a:t>O</a:t>
            </a:r>
            <a:r>
              <a:rPr lang="en-US" baseline="-25000">
                <a:solidFill>
                  <a:srgbClr val="FFFF00"/>
                </a:solidFill>
              </a:rPr>
              <a:t>6</a:t>
            </a:r>
            <a:r>
              <a:rPr lang="en-US">
                <a:solidFill>
                  <a:srgbClr val="FFFF00"/>
                </a:solidFill>
              </a:rPr>
              <a:t> + 6O</a:t>
            </a:r>
            <a:r>
              <a:rPr lang="en-US" baseline="-25000">
                <a:solidFill>
                  <a:srgbClr val="FFFF00"/>
                </a:solidFill>
              </a:rPr>
              <a:t>2</a:t>
            </a:r>
            <a:r>
              <a:rPr lang="en-US">
                <a:solidFill>
                  <a:srgbClr val="FFFF00"/>
                </a:solidFill>
              </a:rPr>
              <a:t> → 6CO</a:t>
            </a:r>
            <a:r>
              <a:rPr lang="en-US" baseline="-25000">
                <a:solidFill>
                  <a:srgbClr val="FFFF00"/>
                </a:solidFill>
              </a:rPr>
              <a:t>2</a:t>
            </a:r>
            <a:r>
              <a:rPr lang="en-US">
                <a:solidFill>
                  <a:srgbClr val="FFFF00"/>
                </a:solidFill>
              </a:rPr>
              <a:t> + 6H</a:t>
            </a:r>
            <a:r>
              <a:rPr lang="en-US" baseline="-25000">
                <a:solidFill>
                  <a:srgbClr val="FFFF00"/>
                </a:solidFill>
              </a:rPr>
              <a:t>2</a:t>
            </a:r>
            <a:r>
              <a:rPr lang="en-US">
                <a:solidFill>
                  <a:srgbClr val="FFFF00"/>
                </a:solidFill>
              </a:rPr>
              <a:t>O + energy </a:t>
            </a:r>
          </a:p>
        </p:txBody>
      </p:sp>
      <p:grpSp>
        <p:nvGrpSpPr>
          <p:cNvPr id="137219" name="Group 3"/>
          <p:cNvGrpSpPr>
            <a:grpSpLocks/>
          </p:cNvGrpSpPr>
          <p:nvPr/>
        </p:nvGrpSpPr>
        <p:grpSpPr bwMode="auto">
          <a:xfrm>
            <a:off x="3041650" y="1855788"/>
            <a:ext cx="1693863" cy="741362"/>
            <a:chOff x="300" y="1786"/>
            <a:chExt cx="1067" cy="467"/>
          </a:xfrm>
        </p:grpSpPr>
        <p:sp>
          <p:nvSpPr>
            <p:cNvPr id="137220" name="Text Box 4"/>
            <p:cNvSpPr txBox="1">
              <a:spLocks noChangeArrowheads="1"/>
            </p:cNvSpPr>
            <p:nvPr/>
          </p:nvSpPr>
          <p:spPr bwMode="auto">
            <a:xfrm>
              <a:off x="300" y="1786"/>
              <a:ext cx="1067" cy="250"/>
            </a:xfrm>
            <a:prstGeom prst="rect">
              <a:avLst/>
            </a:prstGeom>
            <a:noFill/>
            <a:ln w="9525">
              <a:noFill/>
              <a:miter lim="800000"/>
              <a:headEnd/>
              <a:tailEnd/>
            </a:ln>
            <a:effectLst/>
          </p:spPr>
          <p:txBody>
            <a:bodyPr wrap="none">
              <a:spAutoFit/>
            </a:bodyPr>
            <a:lstStyle/>
            <a:p>
              <a:r>
                <a:rPr lang="en-US" sz="2000">
                  <a:solidFill>
                    <a:srgbClr val="FFFF00"/>
                  </a:solidFill>
                </a:rPr>
                <a:t>Electron poor</a:t>
              </a:r>
            </a:p>
          </p:txBody>
        </p:sp>
        <p:sp>
          <p:nvSpPr>
            <p:cNvPr id="137221" name="Line 5"/>
            <p:cNvSpPr>
              <a:spLocks noChangeShapeType="1"/>
            </p:cNvSpPr>
            <p:nvPr/>
          </p:nvSpPr>
          <p:spPr bwMode="auto">
            <a:xfrm>
              <a:off x="806" y="2035"/>
              <a:ext cx="0" cy="218"/>
            </a:xfrm>
            <a:prstGeom prst="line">
              <a:avLst/>
            </a:prstGeom>
            <a:noFill/>
            <a:ln w="9525">
              <a:solidFill>
                <a:schemeClr val="tx1"/>
              </a:solidFill>
              <a:round/>
              <a:headEnd/>
              <a:tailEnd type="triangle" w="med" len="med"/>
            </a:ln>
            <a:effectLst/>
          </p:spPr>
          <p:txBody>
            <a:bodyPr/>
            <a:lstStyle/>
            <a:p>
              <a:endParaRPr lang="en-US"/>
            </a:p>
          </p:txBody>
        </p:sp>
      </p:grpSp>
      <p:grpSp>
        <p:nvGrpSpPr>
          <p:cNvPr id="137222" name="Group 6"/>
          <p:cNvGrpSpPr>
            <a:grpSpLocks/>
          </p:cNvGrpSpPr>
          <p:nvPr/>
        </p:nvGrpSpPr>
        <p:grpSpPr bwMode="auto">
          <a:xfrm>
            <a:off x="1204913" y="2982913"/>
            <a:ext cx="1595437" cy="895350"/>
            <a:chOff x="2233" y="2522"/>
            <a:chExt cx="1005" cy="564"/>
          </a:xfrm>
        </p:grpSpPr>
        <p:sp>
          <p:nvSpPr>
            <p:cNvPr id="137223" name="Text Box 7"/>
            <p:cNvSpPr txBox="1">
              <a:spLocks noChangeArrowheads="1"/>
            </p:cNvSpPr>
            <p:nvPr/>
          </p:nvSpPr>
          <p:spPr bwMode="auto">
            <a:xfrm>
              <a:off x="2233" y="2836"/>
              <a:ext cx="1005" cy="250"/>
            </a:xfrm>
            <a:prstGeom prst="rect">
              <a:avLst/>
            </a:prstGeom>
            <a:noFill/>
            <a:ln w="9525">
              <a:noFill/>
              <a:miter lim="800000"/>
              <a:headEnd/>
              <a:tailEnd/>
            </a:ln>
            <a:effectLst/>
          </p:spPr>
          <p:txBody>
            <a:bodyPr wrap="none">
              <a:spAutoFit/>
            </a:bodyPr>
            <a:lstStyle/>
            <a:p>
              <a:r>
                <a:rPr lang="en-US" sz="2000">
                  <a:solidFill>
                    <a:srgbClr val="FFFF00"/>
                  </a:solidFill>
                </a:rPr>
                <a:t>Electron rich</a:t>
              </a:r>
            </a:p>
          </p:txBody>
        </p:sp>
        <p:sp>
          <p:nvSpPr>
            <p:cNvPr id="137224" name="Line 8"/>
            <p:cNvSpPr>
              <a:spLocks noChangeShapeType="1"/>
            </p:cNvSpPr>
            <p:nvPr/>
          </p:nvSpPr>
          <p:spPr bwMode="auto">
            <a:xfrm flipV="1">
              <a:off x="2675" y="2522"/>
              <a:ext cx="0" cy="307"/>
            </a:xfrm>
            <a:prstGeom prst="line">
              <a:avLst/>
            </a:prstGeom>
            <a:noFill/>
            <a:ln w="9525">
              <a:solidFill>
                <a:schemeClr val="tx1"/>
              </a:solidFill>
              <a:round/>
              <a:headEnd/>
              <a:tailEnd type="triangle" w="med" len="med"/>
            </a:ln>
            <a:effectLst/>
          </p:spPr>
          <p:txBody>
            <a:bodyPr/>
            <a:lstStyle/>
            <a:p>
              <a:endParaRPr lang="en-US"/>
            </a:p>
          </p:txBody>
        </p:sp>
      </p:grpSp>
      <p:grpSp>
        <p:nvGrpSpPr>
          <p:cNvPr id="137225" name="Group 9"/>
          <p:cNvGrpSpPr>
            <a:grpSpLocks/>
          </p:cNvGrpSpPr>
          <p:nvPr/>
        </p:nvGrpSpPr>
        <p:grpSpPr bwMode="auto">
          <a:xfrm>
            <a:off x="4265613" y="2971800"/>
            <a:ext cx="1693862" cy="895350"/>
            <a:chOff x="4184" y="2515"/>
            <a:chExt cx="1067" cy="564"/>
          </a:xfrm>
        </p:grpSpPr>
        <p:sp>
          <p:nvSpPr>
            <p:cNvPr id="137226" name="Text Box 10"/>
            <p:cNvSpPr txBox="1">
              <a:spLocks noChangeArrowheads="1"/>
            </p:cNvSpPr>
            <p:nvPr/>
          </p:nvSpPr>
          <p:spPr bwMode="auto">
            <a:xfrm>
              <a:off x="4184" y="2829"/>
              <a:ext cx="1067" cy="250"/>
            </a:xfrm>
            <a:prstGeom prst="rect">
              <a:avLst/>
            </a:prstGeom>
            <a:noFill/>
            <a:ln w="9525">
              <a:noFill/>
              <a:miter lim="800000"/>
              <a:headEnd/>
              <a:tailEnd/>
            </a:ln>
            <a:effectLst/>
          </p:spPr>
          <p:txBody>
            <a:bodyPr wrap="none">
              <a:spAutoFit/>
            </a:bodyPr>
            <a:lstStyle/>
            <a:p>
              <a:r>
                <a:rPr lang="en-US" sz="2000">
                  <a:solidFill>
                    <a:srgbClr val="FFFF00"/>
                  </a:solidFill>
                </a:rPr>
                <a:t>Electron poor</a:t>
              </a:r>
            </a:p>
          </p:txBody>
        </p:sp>
        <p:sp>
          <p:nvSpPr>
            <p:cNvPr id="137227" name="Line 11"/>
            <p:cNvSpPr>
              <a:spLocks noChangeShapeType="1"/>
            </p:cNvSpPr>
            <p:nvPr/>
          </p:nvSpPr>
          <p:spPr bwMode="auto">
            <a:xfrm flipV="1">
              <a:off x="4626" y="2515"/>
              <a:ext cx="0" cy="307"/>
            </a:xfrm>
            <a:prstGeom prst="line">
              <a:avLst/>
            </a:prstGeom>
            <a:noFill/>
            <a:ln w="9525">
              <a:solidFill>
                <a:schemeClr val="tx1"/>
              </a:solidFill>
              <a:round/>
              <a:headEnd/>
              <a:tailEnd type="triangle" w="med" len="med"/>
            </a:ln>
            <a:effectLst/>
          </p:spPr>
          <p:txBody>
            <a:bodyPr/>
            <a:lstStyle/>
            <a:p>
              <a:endParaRPr lang="en-US"/>
            </a:p>
          </p:txBody>
        </p:sp>
      </p:grpSp>
      <p:grpSp>
        <p:nvGrpSpPr>
          <p:cNvPr id="137228" name="Group 12"/>
          <p:cNvGrpSpPr>
            <a:grpSpLocks/>
          </p:cNvGrpSpPr>
          <p:nvPr/>
        </p:nvGrpSpPr>
        <p:grpSpPr bwMode="auto">
          <a:xfrm>
            <a:off x="6027738" y="1998663"/>
            <a:ext cx="1595437" cy="669925"/>
            <a:chOff x="2751" y="1818"/>
            <a:chExt cx="1005" cy="422"/>
          </a:xfrm>
        </p:grpSpPr>
        <p:sp>
          <p:nvSpPr>
            <p:cNvPr id="137229" name="Text Box 13"/>
            <p:cNvSpPr txBox="1">
              <a:spLocks noChangeArrowheads="1"/>
            </p:cNvSpPr>
            <p:nvPr/>
          </p:nvSpPr>
          <p:spPr bwMode="auto">
            <a:xfrm>
              <a:off x="2751" y="1818"/>
              <a:ext cx="1005" cy="250"/>
            </a:xfrm>
            <a:prstGeom prst="rect">
              <a:avLst/>
            </a:prstGeom>
            <a:noFill/>
            <a:ln w="9525">
              <a:noFill/>
              <a:miter lim="800000"/>
              <a:headEnd/>
              <a:tailEnd/>
            </a:ln>
            <a:effectLst/>
          </p:spPr>
          <p:txBody>
            <a:bodyPr wrap="none">
              <a:spAutoFit/>
            </a:bodyPr>
            <a:lstStyle/>
            <a:p>
              <a:r>
                <a:rPr lang="en-US" sz="2000">
                  <a:solidFill>
                    <a:srgbClr val="FFFF00"/>
                  </a:solidFill>
                </a:rPr>
                <a:t>Electron rich</a:t>
              </a:r>
            </a:p>
          </p:txBody>
        </p:sp>
        <p:sp>
          <p:nvSpPr>
            <p:cNvPr id="137230" name="Line 14"/>
            <p:cNvSpPr>
              <a:spLocks noChangeShapeType="1"/>
            </p:cNvSpPr>
            <p:nvPr/>
          </p:nvSpPr>
          <p:spPr bwMode="auto">
            <a:xfrm flipH="1">
              <a:off x="3149" y="2048"/>
              <a:ext cx="0" cy="192"/>
            </a:xfrm>
            <a:prstGeom prst="line">
              <a:avLst/>
            </a:prstGeom>
            <a:noFill/>
            <a:ln w="9525">
              <a:solidFill>
                <a:schemeClr val="tx1"/>
              </a:solidFill>
              <a:round/>
              <a:headEnd/>
              <a:tailEnd type="triangle" w="med" len="med"/>
            </a:ln>
            <a:effectLst/>
          </p:spPr>
          <p:txBody>
            <a:bodyPr/>
            <a:lstStyle/>
            <a:p>
              <a:endParaRPr lang="en-US"/>
            </a:p>
          </p:txBody>
        </p:sp>
      </p:grpSp>
      <p:sp>
        <p:nvSpPr>
          <p:cNvPr id="137231" name="Text Box 15"/>
          <p:cNvSpPr txBox="1">
            <a:spLocks noChangeArrowheads="1"/>
          </p:cNvSpPr>
          <p:nvPr/>
        </p:nvSpPr>
        <p:spPr bwMode="auto">
          <a:xfrm>
            <a:off x="1231900" y="457200"/>
            <a:ext cx="6305550" cy="946150"/>
          </a:xfrm>
          <a:prstGeom prst="rect">
            <a:avLst/>
          </a:prstGeom>
          <a:noFill/>
          <a:ln w="9525">
            <a:noFill/>
            <a:miter lim="800000"/>
            <a:headEnd/>
            <a:tailEnd/>
          </a:ln>
          <a:effectLst/>
        </p:spPr>
        <p:txBody>
          <a:bodyPr wrap="none">
            <a:spAutoFit/>
          </a:bodyPr>
          <a:lstStyle/>
          <a:p>
            <a:pPr algn="ctr"/>
            <a:r>
              <a:rPr lang="en-US"/>
              <a:t>The energy is obtained by exchanging </a:t>
            </a:r>
          </a:p>
          <a:p>
            <a:pPr algn="ctr"/>
            <a:r>
              <a:rPr lang="en-US"/>
              <a:t>electrons between </a:t>
            </a:r>
            <a:r>
              <a:rPr lang="en-US">
                <a:solidFill>
                  <a:srgbClr val="FFFF00"/>
                </a:solidFill>
              </a:rPr>
              <a:t>carbon and oxygen</a:t>
            </a:r>
            <a:r>
              <a:rPr lang="en-US"/>
              <a:t>.</a:t>
            </a:r>
          </a:p>
        </p:txBody>
      </p:sp>
      <p:sp>
        <p:nvSpPr>
          <p:cNvPr id="137232" name="Rectangle 16"/>
          <p:cNvSpPr>
            <a:spLocks noChangeArrowheads="1"/>
          </p:cNvSpPr>
          <p:nvPr/>
        </p:nvSpPr>
        <p:spPr bwMode="auto">
          <a:xfrm>
            <a:off x="2012950" y="4489450"/>
            <a:ext cx="5056188" cy="519113"/>
          </a:xfrm>
          <a:prstGeom prst="rect">
            <a:avLst/>
          </a:prstGeom>
          <a:noFill/>
          <a:ln w="9525">
            <a:noFill/>
            <a:miter lim="800000"/>
            <a:headEnd/>
            <a:tailEnd/>
          </a:ln>
          <a:effectLst/>
        </p:spPr>
        <p:txBody>
          <a:bodyPr wrap="none" anchor="ctr">
            <a:spAutoFit/>
          </a:bodyPr>
          <a:lstStyle/>
          <a:p>
            <a:pPr eaLnBrk="1" hangingPunct="1"/>
            <a:r>
              <a:rPr lang="en-US">
                <a:solidFill>
                  <a:srgbClr val="00FF00"/>
                </a:solidFill>
              </a:rPr>
              <a:t>2880 kJ of energy is produced </a:t>
            </a:r>
          </a:p>
        </p:txBody>
      </p:sp>
      <p:sp>
        <p:nvSpPr>
          <p:cNvPr id="137233" name="Text Box 17"/>
          <p:cNvSpPr txBox="1">
            <a:spLocks noChangeArrowheads="1"/>
          </p:cNvSpPr>
          <p:nvPr/>
        </p:nvSpPr>
        <p:spPr bwMode="auto">
          <a:xfrm>
            <a:off x="-69850" y="5737225"/>
            <a:ext cx="9305925" cy="457200"/>
          </a:xfrm>
          <a:prstGeom prst="rect">
            <a:avLst/>
          </a:prstGeom>
          <a:noFill/>
          <a:ln w="25400">
            <a:noFill/>
            <a:miter lim="800000"/>
            <a:headEnd/>
            <a:tailEnd/>
          </a:ln>
          <a:effectLst/>
        </p:spPr>
        <p:txBody>
          <a:bodyPr wrap="none">
            <a:spAutoFit/>
          </a:bodyPr>
          <a:lstStyle/>
          <a:p>
            <a:r>
              <a:rPr lang="en-US" sz="2400">
                <a:solidFill>
                  <a:srgbClr val="FFFF00"/>
                </a:solidFill>
              </a:rPr>
              <a:t>Aerobic respiration is very efficient, yielding high amounts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22"/>
                                        </p:tgtEl>
                                        <p:attrNameLst>
                                          <p:attrName>style.visibility</p:attrName>
                                        </p:attrNameLst>
                                      </p:cBhvr>
                                      <p:to>
                                        <p:strVal val="visible"/>
                                      </p:to>
                                    </p:set>
                                    <p:animEffect transition="in" filter="fade">
                                      <p:cBhvr>
                                        <p:cTn id="7" dur="2000"/>
                                        <p:tgtEl>
                                          <p:spTgt spid="137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9"/>
                                        </p:tgtEl>
                                        <p:attrNameLst>
                                          <p:attrName>style.visibility</p:attrName>
                                        </p:attrNameLst>
                                      </p:cBhvr>
                                      <p:to>
                                        <p:strVal val="visible"/>
                                      </p:to>
                                    </p:set>
                                    <p:animEffect transition="in" filter="fade">
                                      <p:cBhvr>
                                        <p:cTn id="12" dur="2000"/>
                                        <p:tgtEl>
                                          <p:spTgt spid="137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25"/>
                                        </p:tgtEl>
                                        <p:attrNameLst>
                                          <p:attrName>style.visibility</p:attrName>
                                        </p:attrNameLst>
                                      </p:cBhvr>
                                      <p:to>
                                        <p:strVal val="visible"/>
                                      </p:to>
                                    </p:set>
                                    <p:animEffect transition="in" filter="fade">
                                      <p:cBhvr>
                                        <p:cTn id="17" dur="2000"/>
                                        <p:tgtEl>
                                          <p:spTgt spid="1372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28"/>
                                        </p:tgtEl>
                                        <p:attrNameLst>
                                          <p:attrName>style.visibility</p:attrName>
                                        </p:attrNameLst>
                                      </p:cBhvr>
                                      <p:to>
                                        <p:strVal val="visible"/>
                                      </p:to>
                                    </p:set>
                                    <p:animEffect transition="in" filter="fade">
                                      <p:cBhvr>
                                        <p:cTn id="22" dur="2000"/>
                                        <p:tgtEl>
                                          <p:spTgt spid="1372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7232"/>
                                        </p:tgtEl>
                                        <p:attrNameLst>
                                          <p:attrName>style.visibility</p:attrName>
                                        </p:attrNameLst>
                                      </p:cBhvr>
                                      <p:to>
                                        <p:strVal val="visible"/>
                                      </p:to>
                                    </p:set>
                                    <p:animEffect transition="in" filter="fade">
                                      <p:cBhvr>
                                        <p:cTn id="27" dur="2000"/>
                                        <p:tgtEl>
                                          <p:spTgt spid="1372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7233"/>
                                        </p:tgtEl>
                                        <p:attrNameLst>
                                          <p:attrName>style.visibility</p:attrName>
                                        </p:attrNameLst>
                                      </p:cBhvr>
                                      <p:to>
                                        <p:strVal val="visible"/>
                                      </p:to>
                                    </p:set>
                                    <p:animEffect transition="in" filter="fade">
                                      <p:cBhvr>
                                        <p:cTn id="30" dur="2000"/>
                                        <p:tgtEl>
                                          <p:spTgt spid="13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p:bldP spid="1372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608138" y="2444750"/>
            <a:ext cx="5984875" cy="519113"/>
          </a:xfrm>
          <a:prstGeom prst="rect">
            <a:avLst/>
          </a:prstGeom>
          <a:noFill/>
          <a:ln w="9525">
            <a:noFill/>
            <a:miter lim="800000"/>
            <a:headEnd/>
            <a:tailEnd/>
          </a:ln>
          <a:effectLst/>
        </p:spPr>
        <p:txBody>
          <a:bodyPr wrap="none">
            <a:spAutoFit/>
          </a:bodyPr>
          <a:lstStyle/>
          <a:p>
            <a:r>
              <a:rPr lang="en-US" b="1">
                <a:solidFill>
                  <a:srgbClr val="00FF00"/>
                </a:solidFill>
              </a:rPr>
              <a:t>Anaerobic</a:t>
            </a:r>
            <a:r>
              <a:rPr lang="en-US"/>
              <a:t> Heterotrophic Organisms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608138" y="276225"/>
            <a:ext cx="5984875" cy="519113"/>
          </a:xfrm>
          <a:prstGeom prst="rect">
            <a:avLst/>
          </a:prstGeom>
          <a:noFill/>
          <a:ln w="9525">
            <a:noFill/>
            <a:miter lim="800000"/>
            <a:headEnd/>
            <a:tailEnd/>
          </a:ln>
          <a:effectLst/>
        </p:spPr>
        <p:txBody>
          <a:bodyPr wrap="none">
            <a:spAutoFit/>
          </a:bodyPr>
          <a:lstStyle/>
          <a:p>
            <a:r>
              <a:rPr lang="en-US" b="1" u="sng">
                <a:solidFill>
                  <a:srgbClr val="00FF00"/>
                </a:solidFill>
              </a:rPr>
              <a:t>Anaerobic</a:t>
            </a:r>
            <a:r>
              <a:rPr lang="en-US" u="sng"/>
              <a:t> Heterotrophic Organisms</a:t>
            </a:r>
          </a:p>
        </p:txBody>
      </p:sp>
      <p:sp>
        <p:nvSpPr>
          <p:cNvPr id="139267" name="Text Box 3"/>
          <p:cNvSpPr txBox="1">
            <a:spLocks noChangeArrowheads="1"/>
          </p:cNvSpPr>
          <p:nvPr/>
        </p:nvSpPr>
        <p:spPr bwMode="auto">
          <a:xfrm>
            <a:off x="1393825" y="2146300"/>
            <a:ext cx="5915025" cy="822325"/>
          </a:xfrm>
          <a:prstGeom prst="rect">
            <a:avLst/>
          </a:prstGeom>
          <a:noFill/>
          <a:ln w="9525">
            <a:noFill/>
            <a:miter lim="800000"/>
            <a:headEnd/>
            <a:tailEnd/>
          </a:ln>
          <a:effectLst/>
        </p:spPr>
        <p:txBody>
          <a:bodyPr wrap="none">
            <a:spAutoFit/>
          </a:bodyPr>
          <a:lstStyle/>
          <a:p>
            <a:r>
              <a:rPr lang="en-US" sz="2400">
                <a:solidFill>
                  <a:srgbClr val="FFFF00"/>
                </a:solidFill>
              </a:rPr>
              <a:t>Can use energy stored in complex carbon </a:t>
            </a:r>
          </a:p>
          <a:p>
            <a:r>
              <a:rPr lang="en-US" sz="2400">
                <a:solidFill>
                  <a:srgbClr val="FFFF00"/>
                </a:solidFill>
              </a:rPr>
              <a:t>compounds </a:t>
            </a:r>
            <a:r>
              <a:rPr lang="en-US" sz="2400"/>
              <a:t>in the absence of free oxygen</a:t>
            </a:r>
          </a:p>
        </p:txBody>
      </p:sp>
      <p:sp>
        <p:nvSpPr>
          <p:cNvPr id="139268" name="Text Box 4"/>
          <p:cNvSpPr txBox="1">
            <a:spLocks noChangeArrowheads="1"/>
          </p:cNvSpPr>
          <p:nvPr/>
        </p:nvSpPr>
        <p:spPr bwMode="auto">
          <a:xfrm>
            <a:off x="1066800" y="3368675"/>
            <a:ext cx="6956425" cy="946150"/>
          </a:xfrm>
          <a:prstGeom prst="rect">
            <a:avLst/>
          </a:prstGeom>
          <a:noFill/>
          <a:ln w="9525">
            <a:noFill/>
            <a:miter lim="800000"/>
            <a:headEnd/>
            <a:tailEnd/>
          </a:ln>
          <a:effectLst/>
        </p:spPr>
        <p:txBody>
          <a:bodyPr wrap="none">
            <a:spAutoFit/>
          </a:bodyPr>
          <a:lstStyle/>
          <a:p>
            <a:pPr algn="ctr"/>
            <a:r>
              <a:rPr lang="en-US">
                <a:solidFill>
                  <a:srgbClr val="00FF00"/>
                </a:solidFill>
              </a:rPr>
              <a:t>The energy is obtained by exchanging</a:t>
            </a:r>
          </a:p>
          <a:p>
            <a:pPr algn="ctr"/>
            <a:r>
              <a:rPr lang="en-US">
                <a:solidFill>
                  <a:srgbClr val="00FF00"/>
                </a:solidFill>
              </a:rPr>
              <a:t>electrons with elements other than oxygen.</a:t>
            </a:r>
          </a:p>
        </p:txBody>
      </p:sp>
      <p:sp>
        <p:nvSpPr>
          <p:cNvPr id="139269" name="Text Box 5"/>
          <p:cNvSpPr txBox="1">
            <a:spLocks noChangeArrowheads="1"/>
          </p:cNvSpPr>
          <p:nvPr/>
        </p:nvSpPr>
        <p:spPr bwMode="auto">
          <a:xfrm>
            <a:off x="3581400" y="4572000"/>
            <a:ext cx="2047875" cy="1800225"/>
          </a:xfrm>
          <a:prstGeom prst="rect">
            <a:avLst/>
          </a:prstGeom>
          <a:noFill/>
          <a:ln w="9525">
            <a:noFill/>
            <a:miter lim="800000"/>
            <a:headEnd/>
            <a:tailEnd/>
          </a:ln>
          <a:effectLst/>
        </p:spPr>
        <p:txBody>
          <a:bodyPr wrap="none">
            <a:spAutoFit/>
          </a:bodyPr>
          <a:lstStyle/>
          <a:p>
            <a:pPr algn="ctr"/>
            <a:r>
              <a:rPr lang="en-US"/>
              <a:t>Nitrogen</a:t>
            </a:r>
          </a:p>
          <a:p>
            <a:pPr algn="ctr"/>
            <a:r>
              <a:rPr lang="en-US"/>
              <a:t>Manganese</a:t>
            </a:r>
          </a:p>
          <a:p>
            <a:pPr algn="ctr"/>
            <a:r>
              <a:rPr lang="en-US"/>
              <a:t>Sulfur </a:t>
            </a:r>
          </a:p>
          <a:p>
            <a:pPr algn="ctr"/>
            <a:r>
              <a:rPr lang="en-US"/>
              <a:t>Iron</a:t>
            </a:r>
          </a:p>
        </p:txBody>
      </p:sp>
      <p:sp>
        <p:nvSpPr>
          <p:cNvPr id="139270" name="Text Box 6"/>
          <p:cNvSpPr txBox="1">
            <a:spLocks noChangeArrowheads="1"/>
          </p:cNvSpPr>
          <p:nvPr/>
        </p:nvSpPr>
        <p:spPr bwMode="auto">
          <a:xfrm>
            <a:off x="525463" y="1047750"/>
            <a:ext cx="7696200" cy="822325"/>
          </a:xfrm>
          <a:prstGeom prst="rect">
            <a:avLst/>
          </a:prstGeom>
          <a:noFill/>
          <a:ln w="25400">
            <a:noFill/>
            <a:miter lim="800000"/>
            <a:headEnd/>
            <a:tailEnd/>
          </a:ln>
          <a:effectLst/>
        </p:spPr>
        <p:txBody>
          <a:bodyPr wrap="none">
            <a:spAutoFit/>
          </a:bodyPr>
          <a:lstStyle/>
          <a:p>
            <a:pPr algn="ctr"/>
            <a:r>
              <a:rPr lang="en-US" sz="2400">
                <a:solidFill>
                  <a:srgbClr val="FFFF00"/>
                </a:solidFill>
              </a:rPr>
              <a:t>Anaerobic:</a:t>
            </a:r>
            <a:r>
              <a:rPr lang="en-US" sz="2400">
                <a:solidFill>
                  <a:srgbClr val="00FF00"/>
                </a:solidFill>
              </a:rPr>
              <a:t> Live in low-oxygen environments</a:t>
            </a:r>
          </a:p>
          <a:p>
            <a:pPr algn="ctr"/>
            <a:r>
              <a:rPr lang="en-US" sz="2400">
                <a:solidFill>
                  <a:srgbClr val="FFFF00"/>
                </a:solidFill>
              </a:rPr>
              <a:t>Heterotrophic:</a:t>
            </a:r>
            <a:r>
              <a:rPr lang="en-US" sz="2400">
                <a:solidFill>
                  <a:srgbClr val="00FF00"/>
                </a:solidFill>
              </a:rPr>
              <a:t> Consume organic compounds for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fade">
                                      <p:cBhvr>
                                        <p:cTn id="7" dur="2000"/>
                                        <p:tgtEl>
                                          <p:spTgt spid="139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269"/>
                                        </p:tgtEl>
                                        <p:attrNameLst>
                                          <p:attrName>style.visibility</p:attrName>
                                        </p:attrNameLst>
                                      </p:cBhvr>
                                      <p:to>
                                        <p:strVal val="visible"/>
                                      </p:to>
                                    </p:set>
                                    <p:animEffect transition="in" filter="fade">
                                      <p:cBhvr>
                                        <p:cTn id="10" dur="20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758825" y="5033963"/>
            <a:ext cx="7208838" cy="519112"/>
          </a:xfrm>
          <a:prstGeom prst="rect">
            <a:avLst/>
          </a:prstGeom>
          <a:noFill/>
          <a:ln w="9525">
            <a:noFill/>
            <a:miter lim="800000"/>
            <a:headEnd/>
            <a:tailEnd/>
          </a:ln>
          <a:effectLst/>
        </p:spPr>
        <p:txBody>
          <a:bodyPr wrap="none" anchor="ctr">
            <a:spAutoFit/>
          </a:bodyPr>
          <a:lstStyle/>
          <a:p>
            <a:pPr eaLnBrk="1" hangingPunct="1"/>
            <a:r>
              <a:rPr lang="en-US">
                <a:solidFill>
                  <a:srgbClr val="00FF00"/>
                </a:solidFill>
              </a:rPr>
              <a:t>C</a:t>
            </a:r>
            <a:r>
              <a:rPr lang="en-US" baseline="-25000">
                <a:solidFill>
                  <a:srgbClr val="00FF00"/>
                </a:solidFill>
              </a:rPr>
              <a:t>6</a:t>
            </a:r>
            <a:r>
              <a:rPr lang="en-US">
                <a:solidFill>
                  <a:srgbClr val="00FF00"/>
                </a:solidFill>
              </a:rPr>
              <a:t>H</a:t>
            </a:r>
            <a:r>
              <a:rPr lang="en-US" baseline="-25000">
                <a:solidFill>
                  <a:srgbClr val="00FF00"/>
                </a:solidFill>
              </a:rPr>
              <a:t>12</a:t>
            </a:r>
            <a:r>
              <a:rPr lang="en-US">
                <a:solidFill>
                  <a:srgbClr val="00FF00"/>
                </a:solidFill>
              </a:rPr>
              <a:t>O</a:t>
            </a:r>
            <a:r>
              <a:rPr lang="en-US" baseline="-25000">
                <a:solidFill>
                  <a:srgbClr val="00FF00"/>
                </a:solidFill>
              </a:rPr>
              <a:t>6 </a:t>
            </a:r>
            <a:r>
              <a:rPr lang="en-US">
                <a:solidFill>
                  <a:srgbClr val="00FF00"/>
                </a:solidFill>
              </a:rPr>
              <a:t>+ 3</a:t>
            </a:r>
            <a:r>
              <a:rPr lang="en-US">
                <a:solidFill>
                  <a:srgbClr val="FFFF00"/>
                </a:solidFill>
              </a:rPr>
              <a:t>NO</a:t>
            </a:r>
            <a:r>
              <a:rPr lang="en-US" baseline="-25000">
                <a:solidFill>
                  <a:srgbClr val="FFFF00"/>
                </a:solidFill>
              </a:rPr>
              <a:t>3</a:t>
            </a:r>
            <a:r>
              <a:rPr lang="en-US" baseline="30000">
                <a:solidFill>
                  <a:srgbClr val="00FF00"/>
                </a:solidFill>
              </a:rPr>
              <a:t>-</a:t>
            </a:r>
            <a:r>
              <a:rPr lang="en-US">
                <a:solidFill>
                  <a:srgbClr val="00FF00"/>
                </a:solidFill>
              </a:rPr>
              <a:t> + 3H</a:t>
            </a:r>
            <a:r>
              <a:rPr lang="en-US" baseline="-25000">
                <a:solidFill>
                  <a:srgbClr val="00FF00"/>
                </a:solidFill>
              </a:rPr>
              <a:t>2</a:t>
            </a:r>
            <a:r>
              <a:rPr lang="en-US">
                <a:solidFill>
                  <a:srgbClr val="00FF00"/>
                </a:solidFill>
              </a:rPr>
              <a:t>O = 6HCO</a:t>
            </a:r>
            <a:r>
              <a:rPr lang="en-US" baseline="-25000">
                <a:solidFill>
                  <a:srgbClr val="00FF00"/>
                </a:solidFill>
              </a:rPr>
              <a:t>3</a:t>
            </a:r>
            <a:r>
              <a:rPr lang="en-US" baseline="30000">
                <a:solidFill>
                  <a:srgbClr val="00FF00"/>
                </a:solidFill>
              </a:rPr>
              <a:t>-</a:t>
            </a:r>
            <a:r>
              <a:rPr lang="en-US">
                <a:solidFill>
                  <a:srgbClr val="00FF00"/>
                </a:solidFill>
              </a:rPr>
              <a:t> + 3</a:t>
            </a:r>
            <a:r>
              <a:rPr lang="en-US">
                <a:solidFill>
                  <a:srgbClr val="FFFF00"/>
                </a:solidFill>
              </a:rPr>
              <a:t>NH</a:t>
            </a:r>
            <a:r>
              <a:rPr lang="en-US" baseline="-25000">
                <a:solidFill>
                  <a:srgbClr val="FFFF00"/>
                </a:solidFill>
              </a:rPr>
              <a:t>4</a:t>
            </a:r>
            <a:r>
              <a:rPr lang="en-US" baseline="30000">
                <a:solidFill>
                  <a:srgbClr val="FFFF00"/>
                </a:solidFill>
              </a:rPr>
              <a:t>+</a:t>
            </a:r>
            <a:r>
              <a:rPr lang="en-US">
                <a:solidFill>
                  <a:srgbClr val="00FF00"/>
                </a:solidFill>
              </a:rPr>
              <a:t> </a:t>
            </a:r>
          </a:p>
        </p:txBody>
      </p:sp>
      <p:sp>
        <p:nvSpPr>
          <p:cNvPr id="141315" name="Rectangle 3"/>
          <p:cNvSpPr>
            <a:spLocks noChangeArrowheads="1"/>
          </p:cNvSpPr>
          <p:nvPr/>
        </p:nvSpPr>
        <p:spPr bwMode="auto">
          <a:xfrm>
            <a:off x="1828800" y="3617913"/>
            <a:ext cx="5468938" cy="519112"/>
          </a:xfrm>
          <a:prstGeom prst="rect">
            <a:avLst/>
          </a:prstGeom>
          <a:noFill/>
          <a:ln w="9525">
            <a:noFill/>
            <a:miter lim="800000"/>
            <a:headEnd/>
            <a:tailEnd/>
          </a:ln>
          <a:effectLst/>
        </p:spPr>
        <p:txBody>
          <a:bodyPr anchor="ctr">
            <a:spAutoFit/>
          </a:bodyPr>
          <a:lstStyle/>
          <a:p>
            <a:pPr algn="ctr" eaLnBrk="1" hangingPunct="1"/>
            <a:r>
              <a:rPr lang="en-US" u="sng">
                <a:solidFill>
                  <a:srgbClr val="FFFF00"/>
                </a:solidFill>
              </a:rPr>
              <a:t>An</a:t>
            </a:r>
            <a:r>
              <a:rPr lang="en-US" u="sng">
                <a:solidFill>
                  <a:srgbClr val="00FF00"/>
                </a:solidFill>
              </a:rPr>
              <a:t>aerobic</a:t>
            </a:r>
            <a:r>
              <a:rPr lang="en-US" u="sng"/>
              <a:t> </a:t>
            </a:r>
            <a:r>
              <a:rPr lang="en-US" u="sng">
                <a:solidFill>
                  <a:srgbClr val="00FF00"/>
                </a:solidFill>
              </a:rPr>
              <a:t>respiration</a:t>
            </a:r>
          </a:p>
        </p:txBody>
      </p:sp>
      <p:sp>
        <p:nvSpPr>
          <p:cNvPr id="141316" name="Rectangle 4"/>
          <p:cNvSpPr>
            <a:spLocks noChangeArrowheads="1"/>
          </p:cNvSpPr>
          <p:nvPr/>
        </p:nvSpPr>
        <p:spPr bwMode="auto">
          <a:xfrm>
            <a:off x="1595438" y="1693863"/>
            <a:ext cx="5318125" cy="519112"/>
          </a:xfrm>
          <a:prstGeom prst="rect">
            <a:avLst/>
          </a:prstGeom>
          <a:noFill/>
          <a:ln w="9525">
            <a:noFill/>
            <a:miter lim="800000"/>
            <a:headEnd/>
            <a:tailEnd/>
          </a:ln>
          <a:effectLst/>
        </p:spPr>
        <p:txBody>
          <a:bodyPr wrap="none" anchor="ctr">
            <a:spAutoFit/>
          </a:bodyPr>
          <a:lstStyle/>
          <a:p>
            <a:pPr eaLnBrk="1" hangingPunct="1"/>
            <a:r>
              <a:rPr lang="en-US">
                <a:solidFill>
                  <a:srgbClr val="FFFF00"/>
                </a:solidFill>
              </a:rPr>
              <a:t>C</a:t>
            </a:r>
            <a:r>
              <a:rPr lang="en-US" baseline="-25000">
                <a:solidFill>
                  <a:srgbClr val="FFFF00"/>
                </a:solidFill>
              </a:rPr>
              <a:t>6</a:t>
            </a:r>
            <a:r>
              <a:rPr lang="en-US">
                <a:solidFill>
                  <a:srgbClr val="FFFF00"/>
                </a:solidFill>
              </a:rPr>
              <a:t>H</a:t>
            </a:r>
            <a:r>
              <a:rPr lang="en-US" baseline="-25000">
                <a:solidFill>
                  <a:srgbClr val="FFFF00"/>
                </a:solidFill>
              </a:rPr>
              <a:t>12</a:t>
            </a:r>
            <a:r>
              <a:rPr lang="en-US">
                <a:solidFill>
                  <a:srgbClr val="FFFF00"/>
                </a:solidFill>
              </a:rPr>
              <a:t>O</a:t>
            </a:r>
            <a:r>
              <a:rPr lang="en-US" baseline="-25000">
                <a:solidFill>
                  <a:srgbClr val="FFFF00"/>
                </a:solidFill>
              </a:rPr>
              <a:t>6</a:t>
            </a:r>
            <a:r>
              <a:rPr lang="en-US">
                <a:solidFill>
                  <a:srgbClr val="FFFF00"/>
                </a:solidFill>
              </a:rPr>
              <a:t> + 6O</a:t>
            </a:r>
            <a:r>
              <a:rPr lang="en-US" baseline="-25000">
                <a:solidFill>
                  <a:srgbClr val="FFFF00"/>
                </a:solidFill>
              </a:rPr>
              <a:t>2</a:t>
            </a:r>
            <a:r>
              <a:rPr lang="en-US">
                <a:solidFill>
                  <a:srgbClr val="FFFF00"/>
                </a:solidFill>
              </a:rPr>
              <a:t> → 6CO</a:t>
            </a:r>
            <a:r>
              <a:rPr lang="en-US" baseline="-25000">
                <a:solidFill>
                  <a:srgbClr val="FFFF00"/>
                </a:solidFill>
              </a:rPr>
              <a:t>2</a:t>
            </a:r>
            <a:r>
              <a:rPr lang="en-US">
                <a:solidFill>
                  <a:srgbClr val="FFFF00"/>
                </a:solidFill>
              </a:rPr>
              <a:t> + 6H</a:t>
            </a:r>
            <a:r>
              <a:rPr lang="en-US" baseline="-25000">
                <a:solidFill>
                  <a:srgbClr val="FFFF00"/>
                </a:solidFill>
              </a:rPr>
              <a:t>2</a:t>
            </a:r>
            <a:r>
              <a:rPr lang="en-US">
                <a:solidFill>
                  <a:srgbClr val="FFFF00"/>
                </a:solidFill>
              </a:rPr>
              <a:t>O </a:t>
            </a:r>
          </a:p>
        </p:txBody>
      </p:sp>
      <p:grpSp>
        <p:nvGrpSpPr>
          <p:cNvPr id="141317" name="Group 5"/>
          <p:cNvGrpSpPr>
            <a:grpSpLocks/>
          </p:cNvGrpSpPr>
          <p:nvPr/>
        </p:nvGrpSpPr>
        <p:grpSpPr bwMode="auto">
          <a:xfrm>
            <a:off x="2957513" y="1003300"/>
            <a:ext cx="1693862" cy="741363"/>
            <a:chOff x="300" y="1786"/>
            <a:chExt cx="1067" cy="467"/>
          </a:xfrm>
        </p:grpSpPr>
        <p:sp>
          <p:nvSpPr>
            <p:cNvPr id="141318" name="Text Box 6"/>
            <p:cNvSpPr txBox="1">
              <a:spLocks noChangeArrowheads="1"/>
            </p:cNvSpPr>
            <p:nvPr/>
          </p:nvSpPr>
          <p:spPr bwMode="auto">
            <a:xfrm>
              <a:off x="300" y="1786"/>
              <a:ext cx="1067" cy="250"/>
            </a:xfrm>
            <a:prstGeom prst="rect">
              <a:avLst/>
            </a:prstGeom>
            <a:noFill/>
            <a:ln w="9525">
              <a:noFill/>
              <a:miter lim="800000"/>
              <a:headEnd/>
              <a:tailEnd/>
            </a:ln>
            <a:effectLst/>
          </p:spPr>
          <p:txBody>
            <a:bodyPr wrap="none">
              <a:spAutoFit/>
            </a:bodyPr>
            <a:lstStyle/>
            <a:p>
              <a:r>
                <a:rPr lang="en-US" sz="2000">
                  <a:solidFill>
                    <a:srgbClr val="FFFF00"/>
                  </a:solidFill>
                </a:rPr>
                <a:t>Electron poor</a:t>
              </a:r>
            </a:p>
          </p:txBody>
        </p:sp>
        <p:sp>
          <p:nvSpPr>
            <p:cNvPr id="141319" name="Line 7"/>
            <p:cNvSpPr>
              <a:spLocks noChangeShapeType="1"/>
            </p:cNvSpPr>
            <p:nvPr/>
          </p:nvSpPr>
          <p:spPr bwMode="auto">
            <a:xfrm>
              <a:off x="806" y="2035"/>
              <a:ext cx="0" cy="218"/>
            </a:xfrm>
            <a:prstGeom prst="line">
              <a:avLst/>
            </a:prstGeom>
            <a:noFill/>
            <a:ln w="9525">
              <a:solidFill>
                <a:schemeClr val="tx1"/>
              </a:solidFill>
              <a:round/>
              <a:headEnd/>
              <a:tailEnd type="triangle" w="med" len="med"/>
            </a:ln>
            <a:effectLst/>
          </p:spPr>
          <p:txBody>
            <a:bodyPr/>
            <a:lstStyle/>
            <a:p>
              <a:endParaRPr lang="en-US"/>
            </a:p>
          </p:txBody>
        </p:sp>
      </p:grpSp>
      <p:grpSp>
        <p:nvGrpSpPr>
          <p:cNvPr id="141320" name="Group 8"/>
          <p:cNvGrpSpPr>
            <a:grpSpLocks/>
          </p:cNvGrpSpPr>
          <p:nvPr/>
        </p:nvGrpSpPr>
        <p:grpSpPr bwMode="auto">
          <a:xfrm>
            <a:off x="1117600" y="2152650"/>
            <a:ext cx="1595438" cy="895350"/>
            <a:chOff x="2233" y="2522"/>
            <a:chExt cx="1005" cy="564"/>
          </a:xfrm>
        </p:grpSpPr>
        <p:sp>
          <p:nvSpPr>
            <p:cNvPr id="141321" name="Text Box 9"/>
            <p:cNvSpPr txBox="1">
              <a:spLocks noChangeArrowheads="1"/>
            </p:cNvSpPr>
            <p:nvPr/>
          </p:nvSpPr>
          <p:spPr bwMode="auto">
            <a:xfrm>
              <a:off x="2233" y="2836"/>
              <a:ext cx="1005" cy="250"/>
            </a:xfrm>
            <a:prstGeom prst="rect">
              <a:avLst/>
            </a:prstGeom>
            <a:noFill/>
            <a:ln w="9525">
              <a:noFill/>
              <a:miter lim="800000"/>
              <a:headEnd/>
              <a:tailEnd/>
            </a:ln>
            <a:effectLst/>
          </p:spPr>
          <p:txBody>
            <a:bodyPr wrap="none">
              <a:spAutoFit/>
            </a:bodyPr>
            <a:lstStyle/>
            <a:p>
              <a:r>
                <a:rPr lang="en-US" sz="2000">
                  <a:solidFill>
                    <a:srgbClr val="FFFF00"/>
                  </a:solidFill>
                </a:rPr>
                <a:t>Electron rich</a:t>
              </a:r>
            </a:p>
          </p:txBody>
        </p:sp>
        <p:sp>
          <p:nvSpPr>
            <p:cNvPr id="141322" name="Line 10"/>
            <p:cNvSpPr>
              <a:spLocks noChangeShapeType="1"/>
            </p:cNvSpPr>
            <p:nvPr/>
          </p:nvSpPr>
          <p:spPr bwMode="auto">
            <a:xfrm flipV="1">
              <a:off x="2675" y="2522"/>
              <a:ext cx="0" cy="307"/>
            </a:xfrm>
            <a:prstGeom prst="line">
              <a:avLst/>
            </a:prstGeom>
            <a:noFill/>
            <a:ln w="9525">
              <a:solidFill>
                <a:schemeClr val="tx1"/>
              </a:solidFill>
              <a:round/>
              <a:headEnd/>
              <a:tailEnd type="triangle" w="med" len="med"/>
            </a:ln>
            <a:effectLst/>
          </p:spPr>
          <p:txBody>
            <a:bodyPr/>
            <a:lstStyle/>
            <a:p>
              <a:endParaRPr lang="en-US"/>
            </a:p>
          </p:txBody>
        </p:sp>
      </p:grpSp>
      <p:grpSp>
        <p:nvGrpSpPr>
          <p:cNvPr id="141323" name="Group 11"/>
          <p:cNvGrpSpPr>
            <a:grpSpLocks/>
          </p:cNvGrpSpPr>
          <p:nvPr/>
        </p:nvGrpSpPr>
        <p:grpSpPr bwMode="auto">
          <a:xfrm>
            <a:off x="4229100" y="2119313"/>
            <a:ext cx="1693863" cy="895350"/>
            <a:chOff x="4184" y="2515"/>
            <a:chExt cx="1067" cy="564"/>
          </a:xfrm>
        </p:grpSpPr>
        <p:sp>
          <p:nvSpPr>
            <p:cNvPr id="141324" name="Text Box 12"/>
            <p:cNvSpPr txBox="1">
              <a:spLocks noChangeArrowheads="1"/>
            </p:cNvSpPr>
            <p:nvPr/>
          </p:nvSpPr>
          <p:spPr bwMode="auto">
            <a:xfrm>
              <a:off x="4184" y="2829"/>
              <a:ext cx="1067" cy="250"/>
            </a:xfrm>
            <a:prstGeom prst="rect">
              <a:avLst/>
            </a:prstGeom>
            <a:noFill/>
            <a:ln w="9525">
              <a:noFill/>
              <a:miter lim="800000"/>
              <a:headEnd/>
              <a:tailEnd/>
            </a:ln>
            <a:effectLst/>
          </p:spPr>
          <p:txBody>
            <a:bodyPr wrap="none">
              <a:spAutoFit/>
            </a:bodyPr>
            <a:lstStyle/>
            <a:p>
              <a:r>
                <a:rPr lang="en-US" sz="2000">
                  <a:solidFill>
                    <a:srgbClr val="FFFF00"/>
                  </a:solidFill>
                </a:rPr>
                <a:t>Electron poor</a:t>
              </a:r>
            </a:p>
          </p:txBody>
        </p:sp>
        <p:sp>
          <p:nvSpPr>
            <p:cNvPr id="141325" name="Line 13"/>
            <p:cNvSpPr>
              <a:spLocks noChangeShapeType="1"/>
            </p:cNvSpPr>
            <p:nvPr/>
          </p:nvSpPr>
          <p:spPr bwMode="auto">
            <a:xfrm flipV="1">
              <a:off x="4626" y="2515"/>
              <a:ext cx="0" cy="307"/>
            </a:xfrm>
            <a:prstGeom prst="line">
              <a:avLst/>
            </a:prstGeom>
            <a:noFill/>
            <a:ln w="9525">
              <a:solidFill>
                <a:schemeClr val="tx1"/>
              </a:solidFill>
              <a:round/>
              <a:headEnd/>
              <a:tailEnd type="triangle" w="med" len="med"/>
            </a:ln>
            <a:effectLst/>
          </p:spPr>
          <p:txBody>
            <a:bodyPr/>
            <a:lstStyle/>
            <a:p>
              <a:endParaRPr lang="en-US"/>
            </a:p>
          </p:txBody>
        </p:sp>
      </p:grpSp>
      <p:grpSp>
        <p:nvGrpSpPr>
          <p:cNvPr id="141326" name="Group 14"/>
          <p:cNvGrpSpPr>
            <a:grpSpLocks/>
          </p:cNvGrpSpPr>
          <p:nvPr/>
        </p:nvGrpSpPr>
        <p:grpSpPr bwMode="auto">
          <a:xfrm>
            <a:off x="5926138" y="1093788"/>
            <a:ext cx="1595437" cy="669925"/>
            <a:chOff x="2751" y="1818"/>
            <a:chExt cx="1005" cy="422"/>
          </a:xfrm>
        </p:grpSpPr>
        <p:sp>
          <p:nvSpPr>
            <p:cNvPr id="141327" name="Text Box 15"/>
            <p:cNvSpPr txBox="1">
              <a:spLocks noChangeArrowheads="1"/>
            </p:cNvSpPr>
            <p:nvPr/>
          </p:nvSpPr>
          <p:spPr bwMode="auto">
            <a:xfrm>
              <a:off x="2751" y="1818"/>
              <a:ext cx="1005" cy="250"/>
            </a:xfrm>
            <a:prstGeom prst="rect">
              <a:avLst/>
            </a:prstGeom>
            <a:noFill/>
            <a:ln w="9525">
              <a:noFill/>
              <a:miter lim="800000"/>
              <a:headEnd/>
              <a:tailEnd/>
            </a:ln>
            <a:effectLst/>
          </p:spPr>
          <p:txBody>
            <a:bodyPr wrap="none">
              <a:spAutoFit/>
            </a:bodyPr>
            <a:lstStyle/>
            <a:p>
              <a:r>
                <a:rPr lang="en-US" sz="2000">
                  <a:solidFill>
                    <a:srgbClr val="FFFF00"/>
                  </a:solidFill>
                </a:rPr>
                <a:t>Electron rich</a:t>
              </a:r>
            </a:p>
          </p:txBody>
        </p:sp>
        <p:sp>
          <p:nvSpPr>
            <p:cNvPr id="141328" name="Line 16"/>
            <p:cNvSpPr>
              <a:spLocks noChangeShapeType="1"/>
            </p:cNvSpPr>
            <p:nvPr/>
          </p:nvSpPr>
          <p:spPr bwMode="auto">
            <a:xfrm flipH="1">
              <a:off x="3149" y="2048"/>
              <a:ext cx="0" cy="192"/>
            </a:xfrm>
            <a:prstGeom prst="line">
              <a:avLst/>
            </a:prstGeom>
            <a:noFill/>
            <a:ln w="9525">
              <a:solidFill>
                <a:schemeClr val="tx1"/>
              </a:solidFill>
              <a:round/>
              <a:headEnd/>
              <a:tailEnd type="triangle" w="med" len="med"/>
            </a:ln>
            <a:effectLst/>
          </p:spPr>
          <p:txBody>
            <a:bodyPr/>
            <a:lstStyle/>
            <a:p>
              <a:endParaRPr lang="en-US"/>
            </a:p>
          </p:txBody>
        </p:sp>
      </p:grpSp>
      <p:sp>
        <p:nvSpPr>
          <p:cNvPr id="141329" name="Text Box 17"/>
          <p:cNvSpPr txBox="1">
            <a:spLocks noChangeArrowheads="1"/>
          </p:cNvSpPr>
          <p:nvPr/>
        </p:nvSpPr>
        <p:spPr bwMode="auto">
          <a:xfrm>
            <a:off x="2533650" y="327025"/>
            <a:ext cx="3294063" cy="519113"/>
          </a:xfrm>
          <a:prstGeom prst="rect">
            <a:avLst/>
          </a:prstGeom>
          <a:noFill/>
          <a:ln w="9525">
            <a:noFill/>
            <a:miter lim="800000"/>
            <a:headEnd/>
            <a:tailEnd/>
          </a:ln>
          <a:effectLst/>
        </p:spPr>
        <p:txBody>
          <a:bodyPr wrap="none">
            <a:spAutoFit/>
          </a:bodyPr>
          <a:lstStyle/>
          <a:p>
            <a:r>
              <a:rPr lang="en-US" u="sng"/>
              <a:t>Aerobic Respiration</a:t>
            </a:r>
          </a:p>
        </p:txBody>
      </p:sp>
      <p:grpSp>
        <p:nvGrpSpPr>
          <p:cNvPr id="141330" name="Group 18"/>
          <p:cNvGrpSpPr>
            <a:grpSpLocks/>
          </p:cNvGrpSpPr>
          <p:nvPr/>
        </p:nvGrpSpPr>
        <p:grpSpPr bwMode="auto">
          <a:xfrm>
            <a:off x="300038" y="5538788"/>
            <a:ext cx="1595437" cy="895350"/>
            <a:chOff x="2233" y="2522"/>
            <a:chExt cx="1005" cy="564"/>
          </a:xfrm>
        </p:grpSpPr>
        <p:sp>
          <p:nvSpPr>
            <p:cNvPr id="141331" name="Text Box 19"/>
            <p:cNvSpPr txBox="1">
              <a:spLocks noChangeArrowheads="1"/>
            </p:cNvSpPr>
            <p:nvPr/>
          </p:nvSpPr>
          <p:spPr bwMode="auto">
            <a:xfrm>
              <a:off x="2233" y="2836"/>
              <a:ext cx="1005" cy="250"/>
            </a:xfrm>
            <a:prstGeom prst="rect">
              <a:avLst/>
            </a:prstGeom>
            <a:noFill/>
            <a:ln w="9525">
              <a:noFill/>
              <a:miter lim="800000"/>
              <a:headEnd/>
              <a:tailEnd/>
            </a:ln>
            <a:effectLst/>
          </p:spPr>
          <p:txBody>
            <a:bodyPr wrap="none">
              <a:spAutoFit/>
            </a:bodyPr>
            <a:lstStyle/>
            <a:p>
              <a:r>
                <a:rPr lang="en-US" sz="2000">
                  <a:solidFill>
                    <a:srgbClr val="FFFF00"/>
                  </a:solidFill>
                </a:rPr>
                <a:t>Electron rich</a:t>
              </a:r>
            </a:p>
          </p:txBody>
        </p:sp>
        <p:sp>
          <p:nvSpPr>
            <p:cNvPr id="141332" name="Line 20"/>
            <p:cNvSpPr>
              <a:spLocks noChangeShapeType="1"/>
            </p:cNvSpPr>
            <p:nvPr/>
          </p:nvSpPr>
          <p:spPr bwMode="auto">
            <a:xfrm flipV="1">
              <a:off x="2675" y="2522"/>
              <a:ext cx="0" cy="307"/>
            </a:xfrm>
            <a:prstGeom prst="line">
              <a:avLst/>
            </a:prstGeom>
            <a:noFill/>
            <a:ln w="9525">
              <a:solidFill>
                <a:schemeClr val="tx1"/>
              </a:solidFill>
              <a:round/>
              <a:headEnd/>
              <a:tailEnd type="triangle" w="med" len="med"/>
            </a:ln>
            <a:effectLst/>
          </p:spPr>
          <p:txBody>
            <a:bodyPr/>
            <a:lstStyle/>
            <a:p>
              <a:endParaRPr lang="en-US"/>
            </a:p>
          </p:txBody>
        </p:sp>
      </p:grpSp>
      <p:grpSp>
        <p:nvGrpSpPr>
          <p:cNvPr id="141333" name="Group 21"/>
          <p:cNvGrpSpPr>
            <a:grpSpLocks/>
          </p:cNvGrpSpPr>
          <p:nvPr/>
        </p:nvGrpSpPr>
        <p:grpSpPr bwMode="auto">
          <a:xfrm>
            <a:off x="2119313" y="4373563"/>
            <a:ext cx="1693862" cy="741362"/>
            <a:chOff x="300" y="1786"/>
            <a:chExt cx="1067" cy="467"/>
          </a:xfrm>
        </p:grpSpPr>
        <p:sp>
          <p:nvSpPr>
            <p:cNvPr id="141334" name="Text Box 22"/>
            <p:cNvSpPr txBox="1">
              <a:spLocks noChangeArrowheads="1"/>
            </p:cNvSpPr>
            <p:nvPr/>
          </p:nvSpPr>
          <p:spPr bwMode="auto">
            <a:xfrm>
              <a:off x="300" y="1786"/>
              <a:ext cx="1067" cy="250"/>
            </a:xfrm>
            <a:prstGeom prst="rect">
              <a:avLst/>
            </a:prstGeom>
            <a:noFill/>
            <a:ln w="9525">
              <a:noFill/>
              <a:miter lim="800000"/>
              <a:headEnd/>
              <a:tailEnd/>
            </a:ln>
            <a:effectLst/>
          </p:spPr>
          <p:txBody>
            <a:bodyPr wrap="none">
              <a:spAutoFit/>
            </a:bodyPr>
            <a:lstStyle/>
            <a:p>
              <a:r>
                <a:rPr lang="en-US" sz="2000">
                  <a:solidFill>
                    <a:srgbClr val="FFFF00"/>
                  </a:solidFill>
                </a:rPr>
                <a:t>Electron poor</a:t>
              </a:r>
            </a:p>
          </p:txBody>
        </p:sp>
        <p:sp>
          <p:nvSpPr>
            <p:cNvPr id="141335" name="Line 23"/>
            <p:cNvSpPr>
              <a:spLocks noChangeShapeType="1"/>
            </p:cNvSpPr>
            <p:nvPr/>
          </p:nvSpPr>
          <p:spPr bwMode="auto">
            <a:xfrm>
              <a:off x="806" y="2035"/>
              <a:ext cx="0" cy="218"/>
            </a:xfrm>
            <a:prstGeom prst="line">
              <a:avLst/>
            </a:prstGeom>
            <a:noFill/>
            <a:ln w="9525">
              <a:solidFill>
                <a:schemeClr val="tx1"/>
              </a:solidFill>
              <a:round/>
              <a:headEnd/>
              <a:tailEnd type="triangle" w="med" len="med"/>
            </a:ln>
            <a:effectLst/>
          </p:spPr>
          <p:txBody>
            <a:bodyPr/>
            <a:lstStyle/>
            <a:p>
              <a:endParaRPr lang="en-US"/>
            </a:p>
          </p:txBody>
        </p:sp>
      </p:grpSp>
      <p:grpSp>
        <p:nvGrpSpPr>
          <p:cNvPr id="141336" name="Group 24"/>
          <p:cNvGrpSpPr>
            <a:grpSpLocks/>
          </p:cNvGrpSpPr>
          <p:nvPr/>
        </p:nvGrpSpPr>
        <p:grpSpPr bwMode="auto">
          <a:xfrm>
            <a:off x="5040313" y="5491163"/>
            <a:ext cx="1693862" cy="895350"/>
            <a:chOff x="4184" y="2515"/>
            <a:chExt cx="1067" cy="564"/>
          </a:xfrm>
        </p:grpSpPr>
        <p:sp>
          <p:nvSpPr>
            <p:cNvPr id="141337" name="Text Box 25"/>
            <p:cNvSpPr txBox="1">
              <a:spLocks noChangeArrowheads="1"/>
            </p:cNvSpPr>
            <p:nvPr/>
          </p:nvSpPr>
          <p:spPr bwMode="auto">
            <a:xfrm>
              <a:off x="4184" y="2829"/>
              <a:ext cx="1067" cy="250"/>
            </a:xfrm>
            <a:prstGeom prst="rect">
              <a:avLst/>
            </a:prstGeom>
            <a:noFill/>
            <a:ln w="9525">
              <a:noFill/>
              <a:miter lim="800000"/>
              <a:headEnd/>
              <a:tailEnd/>
            </a:ln>
            <a:effectLst/>
          </p:spPr>
          <p:txBody>
            <a:bodyPr wrap="none">
              <a:spAutoFit/>
            </a:bodyPr>
            <a:lstStyle/>
            <a:p>
              <a:r>
                <a:rPr lang="en-US" sz="2000">
                  <a:solidFill>
                    <a:srgbClr val="FFFF00"/>
                  </a:solidFill>
                </a:rPr>
                <a:t>Electron poor</a:t>
              </a:r>
            </a:p>
          </p:txBody>
        </p:sp>
        <p:sp>
          <p:nvSpPr>
            <p:cNvPr id="141338" name="Line 26"/>
            <p:cNvSpPr>
              <a:spLocks noChangeShapeType="1"/>
            </p:cNvSpPr>
            <p:nvPr/>
          </p:nvSpPr>
          <p:spPr bwMode="auto">
            <a:xfrm flipV="1">
              <a:off x="4626" y="2515"/>
              <a:ext cx="0" cy="307"/>
            </a:xfrm>
            <a:prstGeom prst="line">
              <a:avLst/>
            </a:prstGeom>
            <a:noFill/>
            <a:ln w="9525">
              <a:solidFill>
                <a:schemeClr val="tx1"/>
              </a:solidFill>
              <a:round/>
              <a:headEnd/>
              <a:tailEnd type="triangle" w="med" len="med"/>
            </a:ln>
            <a:effectLst/>
          </p:spPr>
          <p:txBody>
            <a:bodyPr/>
            <a:lstStyle/>
            <a:p>
              <a:endParaRPr lang="en-US"/>
            </a:p>
          </p:txBody>
        </p:sp>
      </p:grpSp>
      <p:grpSp>
        <p:nvGrpSpPr>
          <p:cNvPr id="141339" name="Group 27"/>
          <p:cNvGrpSpPr>
            <a:grpSpLocks/>
          </p:cNvGrpSpPr>
          <p:nvPr/>
        </p:nvGrpSpPr>
        <p:grpSpPr bwMode="auto">
          <a:xfrm>
            <a:off x="6488113" y="4441825"/>
            <a:ext cx="1595437" cy="669925"/>
            <a:chOff x="2751" y="1818"/>
            <a:chExt cx="1005" cy="422"/>
          </a:xfrm>
        </p:grpSpPr>
        <p:sp>
          <p:nvSpPr>
            <p:cNvPr id="141340" name="Text Box 28"/>
            <p:cNvSpPr txBox="1">
              <a:spLocks noChangeArrowheads="1"/>
            </p:cNvSpPr>
            <p:nvPr/>
          </p:nvSpPr>
          <p:spPr bwMode="auto">
            <a:xfrm>
              <a:off x="2751" y="1818"/>
              <a:ext cx="1005" cy="250"/>
            </a:xfrm>
            <a:prstGeom prst="rect">
              <a:avLst/>
            </a:prstGeom>
            <a:noFill/>
            <a:ln w="9525">
              <a:noFill/>
              <a:miter lim="800000"/>
              <a:headEnd/>
              <a:tailEnd/>
            </a:ln>
            <a:effectLst/>
          </p:spPr>
          <p:txBody>
            <a:bodyPr wrap="none">
              <a:spAutoFit/>
            </a:bodyPr>
            <a:lstStyle/>
            <a:p>
              <a:r>
                <a:rPr lang="en-US" sz="2000">
                  <a:solidFill>
                    <a:srgbClr val="FFFF00"/>
                  </a:solidFill>
                </a:rPr>
                <a:t>Electron rich</a:t>
              </a:r>
            </a:p>
          </p:txBody>
        </p:sp>
        <p:sp>
          <p:nvSpPr>
            <p:cNvPr id="141341" name="Line 29"/>
            <p:cNvSpPr>
              <a:spLocks noChangeShapeType="1"/>
            </p:cNvSpPr>
            <p:nvPr/>
          </p:nvSpPr>
          <p:spPr bwMode="auto">
            <a:xfrm flipH="1">
              <a:off x="3149" y="2048"/>
              <a:ext cx="0" cy="192"/>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fade">
                                      <p:cBhvr>
                                        <p:cTn id="7" dur="2000"/>
                                        <p:tgtEl>
                                          <p:spTgt spid="141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4"/>
                                        </p:tgtEl>
                                        <p:attrNameLst>
                                          <p:attrName>style.visibility</p:attrName>
                                        </p:attrNameLst>
                                      </p:cBhvr>
                                      <p:to>
                                        <p:strVal val="visible"/>
                                      </p:to>
                                    </p:set>
                                    <p:animEffect transition="in" filter="fade">
                                      <p:cBhvr>
                                        <p:cTn id="12" dur="2000"/>
                                        <p:tgtEl>
                                          <p:spTgt spid="141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330"/>
                                        </p:tgtEl>
                                        <p:attrNameLst>
                                          <p:attrName>style.visibility</p:attrName>
                                        </p:attrNameLst>
                                      </p:cBhvr>
                                      <p:to>
                                        <p:strVal val="visible"/>
                                      </p:to>
                                    </p:set>
                                    <p:animEffect transition="in" filter="fade">
                                      <p:cBhvr>
                                        <p:cTn id="17" dur="2000"/>
                                        <p:tgtEl>
                                          <p:spTgt spid="1413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333"/>
                                        </p:tgtEl>
                                        <p:attrNameLst>
                                          <p:attrName>style.visibility</p:attrName>
                                        </p:attrNameLst>
                                      </p:cBhvr>
                                      <p:to>
                                        <p:strVal val="visible"/>
                                      </p:to>
                                    </p:set>
                                    <p:animEffect transition="in" filter="fade">
                                      <p:cBhvr>
                                        <p:cTn id="22" dur="2000"/>
                                        <p:tgtEl>
                                          <p:spTgt spid="1413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336"/>
                                        </p:tgtEl>
                                        <p:attrNameLst>
                                          <p:attrName>style.visibility</p:attrName>
                                        </p:attrNameLst>
                                      </p:cBhvr>
                                      <p:to>
                                        <p:strVal val="visible"/>
                                      </p:to>
                                    </p:set>
                                    <p:animEffect transition="in" filter="fade">
                                      <p:cBhvr>
                                        <p:cTn id="27" dur="2000"/>
                                        <p:tgtEl>
                                          <p:spTgt spid="1413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339"/>
                                        </p:tgtEl>
                                        <p:attrNameLst>
                                          <p:attrName>style.visibility</p:attrName>
                                        </p:attrNameLst>
                                      </p:cBhvr>
                                      <p:to>
                                        <p:strVal val="visible"/>
                                      </p:to>
                                    </p:set>
                                    <p:animEffect transition="in" filter="fade">
                                      <p:cBhvr>
                                        <p:cTn id="32" dur="2000"/>
                                        <p:tgtEl>
                                          <p:spTgt spid="141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769938" y="1281113"/>
            <a:ext cx="3948112" cy="3081337"/>
          </a:xfrm>
          <a:prstGeom prst="rect">
            <a:avLst/>
          </a:prstGeom>
          <a:noFill/>
          <a:ln w="9525">
            <a:noFill/>
            <a:miter lim="800000"/>
            <a:headEnd/>
            <a:tailEnd/>
          </a:ln>
          <a:effectLst/>
        </p:spPr>
        <p:txBody>
          <a:bodyPr wrap="none">
            <a:spAutoFit/>
          </a:bodyPr>
          <a:lstStyle/>
          <a:p>
            <a:r>
              <a:rPr lang="en-US">
                <a:solidFill>
                  <a:srgbClr val="FF9D00"/>
                </a:solidFill>
              </a:rPr>
              <a:t>Aerobic Heterotrophs</a:t>
            </a:r>
          </a:p>
          <a:p>
            <a:endParaRPr lang="en-US">
              <a:solidFill>
                <a:srgbClr val="FF9D00"/>
              </a:solidFill>
            </a:endParaRPr>
          </a:p>
          <a:p>
            <a:endParaRPr lang="en-US">
              <a:solidFill>
                <a:srgbClr val="FF9D00"/>
              </a:solidFill>
            </a:endParaRPr>
          </a:p>
          <a:p>
            <a:endParaRPr lang="en-US">
              <a:solidFill>
                <a:srgbClr val="FF9D00"/>
              </a:solidFill>
            </a:endParaRPr>
          </a:p>
          <a:p>
            <a:endParaRPr lang="en-US">
              <a:solidFill>
                <a:srgbClr val="FF9D00"/>
              </a:solidFill>
            </a:endParaRPr>
          </a:p>
          <a:p>
            <a:endParaRPr lang="en-US">
              <a:solidFill>
                <a:srgbClr val="FF9D00"/>
              </a:solidFill>
            </a:endParaRPr>
          </a:p>
          <a:p>
            <a:r>
              <a:rPr lang="en-US">
                <a:solidFill>
                  <a:srgbClr val="FF9D00"/>
                </a:solidFill>
              </a:rPr>
              <a:t>Anaerobic Heterotrophs</a:t>
            </a:r>
          </a:p>
        </p:txBody>
      </p:sp>
      <p:sp>
        <p:nvSpPr>
          <p:cNvPr id="191491" name="Rectangle 3"/>
          <p:cNvSpPr>
            <a:spLocks noChangeArrowheads="1"/>
          </p:cNvSpPr>
          <p:nvPr/>
        </p:nvSpPr>
        <p:spPr bwMode="auto">
          <a:xfrm>
            <a:off x="4656138" y="1281113"/>
            <a:ext cx="1514475" cy="519112"/>
          </a:xfrm>
          <a:prstGeom prst="rect">
            <a:avLst/>
          </a:prstGeom>
          <a:noFill/>
          <a:ln w="9525">
            <a:noFill/>
            <a:miter lim="800000"/>
            <a:headEnd/>
            <a:tailEnd/>
          </a:ln>
          <a:effectLst/>
        </p:spPr>
        <p:txBody>
          <a:bodyPr wrap="none" anchor="ctr">
            <a:spAutoFit/>
          </a:bodyPr>
          <a:lstStyle/>
          <a:p>
            <a:pPr eaLnBrk="1" hangingPunct="1"/>
            <a:r>
              <a:rPr lang="en-US">
                <a:solidFill>
                  <a:srgbClr val="FFFF00"/>
                </a:solidFill>
              </a:rPr>
              <a:t>C</a:t>
            </a:r>
            <a:r>
              <a:rPr lang="en-US" baseline="-25000">
                <a:solidFill>
                  <a:srgbClr val="FFFF00"/>
                </a:solidFill>
              </a:rPr>
              <a:t>6</a:t>
            </a:r>
            <a:r>
              <a:rPr lang="en-US">
                <a:solidFill>
                  <a:srgbClr val="FFFF00"/>
                </a:solidFill>
              </a:rPr>
              <a:t>H</a:t>
            </a:r>
            <a:r>
              <a:rPr lang="en-US" baseline="-25000">
                <a:solidFill>
                  <a:srgbClr val="FFFF00"/>
                </a:solidFill>
              </a:rPr>
              <a:t>12</a:t>
            </a:r>
            <a:r>
              <a:rPr lang="en-US">
                <a:solidFill>
                  <a:srgbClr val="FFFF00"/>
                </a:solidFill>
              </a:rPr>
              <a:t>O</a:t>
            </a:r>
            <a:r>
              <a:rPr lang="en-US" baseline="-25000">
                <a:solidFill>
                  <a:srgbClr val="FFFF00"/>
                </a:solidFill>
              </a:rPr>
              <a:t>6</a:t>
            </a:r>
            <a:endParaRPr lang="en-US">
              <a:solidFill>
                <a:srgbClr val="FFFF00"/>
              </a:solidFill>
            </a:endParaRPr>
          </a:p>
        </p:txBody>
      </p:sp>
      <p:sp>
        <p:nvSpPr>
          <p:cNvPr id="191492" name="Rectangle 4"/>
          <p:cNvSpPr>
            <a:spLocks noChangeArrowheads="1"/>
          </p:cNvSpPr>
          <p:nvPr/>
        </p:nvSpPr>
        <p:spPr bwMode="auto">
          <a:xfrm>
            <a:off x="4876800" y="3886200"/>
            <a:ext cx="1514475" cy="519113"/>
          </a:xfrm>
          <a:prstGeom prst="rect">
            <a:avLst/>
          </a:prstGeom>
          <a:noFill/>
          <a:ln w="9525">
            <a:noFill/>
            <a:miter lim="800000"/>
            <a:headEnd/>
            <a:tailEnd/>
          </a:ln>
          <a:effectLst/>
        </p:spPr>
        <p:txBody>
          <a:bodyPr wrap="none" anchor="ctr">
            <a:spAutoFit/>
          </a:bodyPr>
          <a:lstStyle/>
          <a:p>
            <a:pPr eaLnBrk="1" hangingPunct="1"/>
            <a:r>
              <a:rPr lang="en-US">
                <a:solidFill>
                  <a:srgbClr val="FFFF00"/>
                </a:solidFill>
              </a:rPr>
              <a:t>C</a:t>
            </a:r>
            <a:r>
              <a:rPr lang="en-US" baseline="-25000">
                <a:solidFill>
                  <a:srgbClr val="FFFF00"/>
                </a:solidFill>
              </a:rPr>
              <a:t>6</a:t>
            </a:r>
            <a:r>
              <a:rPr lang="en-US">
                <a:solidFill>
                  <a:srgbClr val="FFFF00"/>
                </a:solidFill>
              </a:rPr>
              <a:t>H</a:t>
            </a:r>
            <a:r>
              <a:rPr lang="en-US" baseline="-25000">
                <a:solidFill>
                  <a:srgbClr val="FFFF00"/>
                </a:solidFill>
              </a:rPr>
              <a:t>12</a:t>
            </a:r>
            <a:r>
              <a:rPr lang="en-US">
                <a:solidFill>
                  <a:srgbClr val="FFFF00"/>
                </a:solidFill>
              </a:rPr>
              <a:t>O</a:t>
            </a:r>
            <a:r>
              <a:rPr lang="en-US" baseline="-25000">
                <a:solidFill>
                  <a:srgbClr val="FFFF00"/>
                </a:solidFill>
              </a:rPr>
              <a:t>6</a:t>
            </a:r>
            <a:endParaRPr lang="en-US">
              <a:solidFill>
                <a:srgbClr val="FFFF00"/>
              </a:solidFill>
            </a:endParaRPr>
          </a:p>
        </p:txBody>
      </p:sp>
      <p:sp>
        <p:nvSpPr>
          <p:cNvPr id="191493" name="Line 5"/>
          <p:cNvSpPr>
            <a:spLocks noChangeShapeType="1"/>
          </p:cNvSpPr>
          <p:nvPr/>
        </p:nvSpPr>
        <p:spPr bwMode="auto">
          <a:xfrm>
            <a:off x="6332538" y="1585913"/>
            <a:ext cx="533400" cy="0"/>
          </a:xfrm>
          <a:prstGeom prst="line">
            <a:avLst/>
          </a:prstGeom>
          <a:noFill/>
          <a:ln w="9525">
            <a:solidFill>
              <a:schemeClr val="tx1"/>
            </a:solidFill>
            <a:round/>
            <a:headEnd/>
            <a:tailEnd type="triangle" w="med" len="med"/>
          </a:ln>
          <a:effectLst/>
        </p:spPr>
        <p:txBody>
          <a:bodyPr/>
          <a:lstStyle/>
          <a:p>
            <a:endParaRPr lang="en-US"/>
          </a:p>
        </p:txBody>
      </p:sp>
      <p:sp>
        <p:nvSpPr>
          <p:cNvPr id="191494" name="Text Box 6"/>
          <p:cNvSpPr txBox="1">
            <a:spLocks noChangeArrowheads="1"/>
          </p:cNvSpPr>
          <p:nvPr/>
        </p:nvSpPr>
        <p:spPr bwMode="auto">
          <a:xfrm>
            <a:off x="7018338" y="1281113"/>
            <a:ext cx="595312" cy="519112"/>
          </a:xfrm>
          <a:prstGeom prst="rect">
            <a:avLst/>
          </a:prstGeom>
          <a:noFill/>
          <a:ln w="9525">
            <a:noFill/>
            <a:miter lim="800000"/>
            <a:headEnd/>
            <a:tailEnd/>
          </a:ln>
          <a:effectLst/>
        </p:spPr>
        <p:txBody>
          <a:bodyPr wrap="none">
            <a:spAutoFit/>
          </a:bodyPr>
          <a:lstStyle/>
          <a:p>
            <a:r>
              <a:rPr lang="en-US"/>
              <a:t>O</a:t>
            </a:r>
            <a:r>
              <a:rPr lang="en-US" baseline="-25000"/>
              <a:t>2</a:t>
            </a:r>
          </a:p>
        </p:txBody>
      </p:sp>
      <p:sp>
        <p:nvSpPr>
          <p:cNvPr id="191495" name="Freeform 7"/>
          <p:cNvSpPr>
            <a:spLocks/>
          </p:cNvSpPr>
          <p:nvPr/>
        </p:nvSpPr>
        <p:spPr bwMode="auto">
          <a:xfrm>
            <a:off x="4884738" y="671513"/>
            <a:ext cx="2286000" cy="609600"/>
          </a:xfrm>
          <a:custGeom>
            <a:avLst/>
            <a:gdLst/>
            <a:ahLst/>
            <a:cxnLst>
              <a:cxn ang="0">
                <a:pos x="0" y="384"/>
              </a:cxn>
              <a:cxn ang="0">
                <a:pos x="816" y="0"/>
              </a:cxn>
              <a:cxn ang="0">
                <a:pos x="1440" y="384"/>
              </a:cxn>
            </a:cxnLst>
            <a:rect l="0" t="0" r="r" b="b"/>
            <a:pathLst>
              <a:path w="1440" h="384">
                <a:moveTo>
                  <a:pt x="0" y="384"/>
                </a:moveTo>
                <a:cubicBezTo>
                  <a:pt x="288" y="192"/>
                  <a:pt x="576" y="0"/>
                  <a:pt x="816" y="0"/>
                </a:cubicBezTo>
                <a:cubicBezTo>
                  <a:pt x="1056" y="0"/>
                  <a:pt x="1336" y="320"/>
                  <a:pt x="1440" y="384"/>
                </a:cubicBezTo>
              </a:path>
            </a:pathLst>
          </a:custGeom>
          <a:noFill/>
          <a:ln w="38100">
            <a:solidFill>
              <a:srgbClr val="FF9900"/>
            </a:solidFill>
            <a:round/>
            <a:headEnd/>
            <a:tailEnd type="triangle" w="med" len="med"/>
          </a:ln>
          <a:effectLst/>
        </p:spPr>
        <p:txBody>
          <a:bodyPr/>
          <a:lstStyle/>
          <a:p>
            <a:endParaRPr lang="en-US"/>
          </a:p>
        </p:txBody>
      </p:sp>
      <p:sp>
        <p:nvSpPr>
          <p:cNvPr id="191496" name="Text Box 8"/>
          <p:cNvSpPr txBox="1">
            <a:spLocks noChangeArrowheads="1"/>
          </p:cNvSpPr>
          <p:nvPr/>
        </p:nvSpPr>
        <p:spPr bwMode="auto">
          <a:xfrm>
            <a:off x="5875338" y="138113"/>
            <a:ext cx="501650" cy="519112"/>
          </a:xfrm>
          <a:prstGeom prst="rect">
            <a:avLst/>
          </a:prstGeom>
          <a:noFill/>
          <a:ln w="9525">
            <a:noFill/>
            <a:miter lim="800000"/>
            <a:headEnd/>
            <a:tailEnd/>
          </a:ln>
          <a:effectLst/>
        </p:spPr>
        <p:txBody>
          <a:bodyPr wrap="none">
            <a:spAutoFit/>
          </a:bodyPr>
          <a:lstStyle/>
          <a:p>
            <a:r>
              <a:rPr lang="en-US"/>
              <a:t>e-</a:t>
            </a:r>
          </a:p>
        </p:txBody>
      </p:sp>
      <p:sp>
        <p:nvSpPr>
          <p:cNvPr id="191497" name="Text Box 9"/>
          <p:cNvSpPr txBox="1">
            <a:spLocks noChangeArrowheads="1"/>
          </p:cNvSpPr>
          <p:nvPr/>
        </p:nvSpPr>
        <p:spPr bwMode="auto">
          <a:xfrm>
            <a:off x="6934200" y="3886200"/>
            <a:ext cx="2081213" cy="519113"/>
          </a:xfrm>
          <a:prstGeom prst="rect">
            <a:avLst/>
          </a:prstGeom>
          <a:noFill/>
          <a:ln w="9525">
            <a:noFill/>
            <a:miter lim="800000"/>
            <a:headEnd/>
            <a:tailEnd/>
          </a:ln>
          <a:effectLst/>
        </p:spPr>
        <p:txBody>
          <a:bodyPr wrap="none">
            <a:spAutoFit/>
          </a:bodyPr>
          <a:lstStyle/>
          <a:p>
            <a:r>
              <a:rPr lang="en-US"/>
              <a:t>N  Mn S  Fe</a:t>
            </a:r>
          </a:p>
        </p:txBody>
      </p:sp>
      <p:sp>
        <p:nvSpPr>
          <p:cNvPr id="191498" name="Freeform 10"/>
          <p:cNvSpPr>
            <a:spLocks/>
          </p:cNvSpPr>
          <p:nvPr/>
        </p:nvSpPr>
        <p:spPr bwMode="auto">
          <a:xfrm>
            <a:off x="5105400" y="3124200"/>
            <a:ext cx="2286000" cy="609600"/>
          </a:xfrm>
          <a:custGeom>
            <a:avLst/>
            <a:gdLst/>
            <a:ahLst/>
            <a:cxnLst>
              <a:cxn ang="0">
                <a:pos x="0" y="384"/>
              </a:cxn>
              <a:cxn ang="0">
                <a:pos x="816" y="0"/>
              </a:cxn>
              <a:cxn ang="0">
                <a:pos x="1440" y="384"/>
              </a:cxn>
            </a:cxnLst>
            <a:rect l="0" t="0" r="r" b="b"/>
            <a:pathLst>
              <a:path w="1440" h="384">
                <a:moveTo>
                  <a:pt x="0" y="384"/>
                </a:moveTo>
                <a:cubicBezTo>
                  <a:pt x="288" y="192"/>
                  <a:pt x="576" y="0"/>
                  <a:pt x="816" y="0"/>
                </a:cubicBezTo>
                <a:cubicBezTo>
                  <a:pt x="1056" y="0"/>
                  <a:pt x="1336" y="320"/>
                  <a:pt x="1440" y="384"/>
                </a:cubicBezTo>
              </a:path>
            </a:pathLst>
          </a:custGeom>
          <a:noFill/>
          <a:ln w="38100">
            <a:solidFill>
              <a:srgbClr val="FF9900"/>
            </a:solidFill>
            <a:round/>
            <a:headEnd/>
            <a:tailEnd type="triangle" w="med" len="med"/>
          </a:ln>
          <a:effectLst/>
        </p:spPr>
        <p:txBody>
          <a:bodyPr/>
          <a:lstStyle/>
          <a:p>
            <a:endParaRPr lang="en-US"/>
          </a:p>
        </p:txBody>
      </p:sp>
      <p:sp>
        <p:nvSpPr>
          <p:cNvPr id="191499" name="Text Box 11"/>
          <p:cNvSpPr txBox="1">
            <a:spLocks noChangeArrowheads="1"/>
          </p:cNvSpPr>
          <p:nvPr/>
        </p:nvSpPr>
        <p:spPr bwMode="auto">
          <a:xfrm>
            <a:off x="6103938" y="2576513"/>
            <a:ext cx="501650" cy="519112"/>
          </a:xfrm>
          <a:prstGeom prst="rect">
            <a:avLst/>
          </a:prstGeom>
          <a:noFill/>
          <a:ln w="9525">
            <a:noFill/>
            <a:miter lim="800000"/>
            <a:headEnd/>
            <a:tailEnd/>
          </a:ln>
          <a:effectLst/>
        </p:spPr>
        <p:txBody>
          <a:bodyPr wrap="none">
            <a:spAutoFit/>
          </a:bodyPr>
          <a:lstStyle/>
          <a:p>
            <a:r>
              <a:rPr lang="en-US"/>
              <a:t>e-</a:t>
            </a:r>
          </a:p>
        </p:txBody>
      </p:sp>
      <p:sp>
        <p:nvSpPr>
          <p:cNvPr id="191500" name="Text Box 12"/>
          <p:cNvSpPr txBox="1">
            <a:spLocks noChangeArrowheads="1"/>
          </p:cNvSpPr>
          <p:nvPr/>
        </p:nvSpPr>
        <p:spPr bwMode="auto">
          <a:xfrm>
            <a:off x="1981200" y="5791200"/>
            <a:ext cx="4818063" cy="519113"/>
          </a:xfrm>
          <a:prstGeom prst="rect">
            <a:avLst/>
          </a:prstGeom>
          <a:noFill/>
          <a:ln w="9525">
            <a:noFill/>
            <a:miter lim="800000"/>
            <a:headEnd/>
            <a:tailEnd/>
          </a:ln>
          <a:effectLst/>
        </p:spPr>
        <p:txBody>
          <a:bodyPr wrap="none">
            <a:spAutoFit/>
          </a:bodyPr>
          <a:lstStyle/>
          <a:p>
            <a:r>
              <a:rPr lang="en-US" i="1">
                <a:solidFill>
                  <a:srgbClr val="FFFF00"/>
                </a:solidFill>
              </a:rPr>
              <a:t>Pseudomonas</a:t>
            </a:r>
            <a:r>
              <a:rPr lang="en-US">
                <a:solidFill>
                  <a:srgbClr val="FFFF00"/>
                </a:solidFill>
              </a:rPr>
              <a:t>, </a:t>
            </a:r>
            <a:r>
              <a:rPr lang="en-US" i="1">
                <a:solidFill>
                  <a:srgbClr val="FFFF00"/>
                </a:solidFill>
              </a:rPr>
              <a:t>Desulfovibrio</a:t>
            </a:r>
            <a:r>
              <a:rPr lang="en-US">
                <a:solidFill>
                  <a:srgbClr val="FFFF00"/>
                </a:solidFill>
              </a:rPr>
              <a:t> </a:t>
            </a:r>
          </a:p>
        </p:txBody>
      </p:sp>
      <p:sp>
        <p:nvSpPr>
          <p:cNvPr id="191501" name="Text Box 13"/>
          <p:cNvSpPr txBox="1">
            <a:spLocks noChangeArrowheads="1"/>
          </p:cNvSpPr>
          <p:nvPr/>
        </p:nvSpPr>
        <p:spPr bwMode="auto">
          <a:xfrm>
            <a:off x="3505200" y="5181600"/>
            <a:ext cx="1490663" cy="519113"/>
          </a:xfrm>
          <a:prstGeom prst="rect">
            <a:avLst/>
          </a:prstGeom>
          <a:noFill/>
          <a:ln w="9525">
            <a:noFill/>
            <a:miter lim="800000"/>
            <a:headEnd/>
            <a:tailEnd/>
          </a:ln>
          <a:effectLst/>
        </p:spPr>
        <p:txBody>
          <a:bodyPr wrap="none">
            <a:spAutoFit/>
          </a:bodyPr>
          <a:lstStyle/>
          <a:p>
            <a:r>
              <a:rPr lang="en-US">
                <a:solidFill>
                  <a:srgbClr val="FFFF00"/>
                </a:solidFill>
              </a:rPr>
              <a:t>Bacteria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1371600" y="685800"/>
            <a:ext cx="6380163" cy="519113"/>
          </a:xfrm>
          <a:prstGeom prst="rect">
            <a:avLst/>
          </a:prstGeom>
          <a:noFill/>
          <a:ln w="9525">
            <a:noFill/>
            <a:miter lim="800000"/>
            <a:headEnd/>
            <a:tailEnd/>
          </a:ln>
          <a:effectLst/>
        </p:spPr>
        <p:txBody>
          <a:bodyPr wrap="none">
            <a:spAutoFit/>
          </a:bodyPr>
          <a:lstStyle/>
          <a:p>
            <a:r>
              <a:rPr lang="en-US"/>
              <a:t>Two Types of Heterotrophic Organisms</a:t>
            </a:r>
          </a:p>
        </p:txBody>
      </p:sp>
      <p:sp>
        <p:nvSpPr>
          <p:cNvPr id="190467" name="Text Box 3"/>
          <p:cNvSpPr txBox="1">
            <a:spLocks noChangeArrowheads="1"/>
          </p:cNvSpPr>
          <p:nvPr/>
        </p:nvSpPr>
        <p:spPr bwMode="auto">
          <a:xfrm>
            <a:off x="2667000" y="1447800"/>
            <a:ext cx="3948113" cy="946150"/>
          </a:xfrm>
          <a:prstGeom prst="rect">
            <a:avLst/>
          </a:prstGeom>
          <a:noFill/>
          <a:ln w="9525">
            <a:noFill/>
            <a:miter lim="800000"/>
            <a:headEnd/>
            <a:tailEnd/>
          </a:ln>
          <a:effectLst/>
        </p:spPr>
        <p:txBody>
          <a:bodyPr wrap="none">
            <a:spAutoFit/>
          </a:bodyPr>
          <a:lstStyle/>
          <a:p>
            <a:pPr algn="ctr"/>
            <a:r>
              <a:rPr lang="en-US">
                <a:solidFill>
                  <a:srgbClr val="FF9D00"/>
                </a:solidFill>
              </a:rPr>
              <a:t>Aerobic Heterotrophs</a:t>
            </a:r>
          </a:p>
          <a:p>
            <a:pPr algn="ctr"/>
            <a:r>
              <a:rPr lang="en-US">
                <a:solidFill>
                  <a:srgbClr val="FF9D00"/>
                </a:solidFill>
              </a:rPr>
              <a:t>Anaerobic Heterotrophs</a:t>
            </a:r>
          </a:p>
        </p:txBody>
      </p:sp>
      <p:sp>
        <p:nvSpPr>
          <p:cNvPr id="190468" name="Text Box 4"/>
          <p:cNvSpPr txBox="1">
            <a:spLocks noChangeArrowheads="1"/>
          </p:cNvSpPr>
          <p:nvPr/>
        </p:nvSpPr>
        <p:spPr bwMode="auto">
          <a:xfrm>
            <a:off x="1066800" y="2743200"/>
            <a:ext cx="7413625" cy="946150"/>
          </a:xfrm>
          <a:prstGeom prst="rect">
            <a:avLst/>
          </a:prstGeom>
          <a:noFill/>
          <a:ln w="9525">
            <a:noFill/>
            <a:miter lim="800000"/>
            <a:headEnd/>
            <a:tailEnd/>
          </a:ln>
          <a:effectLst/>
        </p:spPr>
        <p:txBody>
          <a:bodyPr wrap="none">
            <a:spAutoFit/>
          </a:bodyPr>
          <a:lstStyle/>
          <a:p>
            <a:r>
              <a:rPr lang="en-US">
                <a:solidFill>
                  <a:srgbClr val="FFFF00"/>
                </a:solidFill>
              </a:rPr>
              <a:t>Both produce energy by transferring electrons</a:t>
            </a:r>
          </a:p>
          <a:p>
            <a:r>
              <a:rPr lang="en-US">
                <a:solidFill>
                  <a:srgbClr val="FFFF00"/>
                </a:solidFill>
              </a:rPr>
              <a:t>from carbon (organic) to an electron acceptor</a:t>
            </a:r>
          </a:p>
        </p:txBody>
      </p:sp>
      <p:sp>
        <p:nvSpPr>
          <p:cNvPr id="190469" name="Text Box 5"/>
          <p:cNvSpPr txBox="1">
            <a:spLocks noChangeArrowheads="1"/>
          </p:cNvSpPr>
          <p:nvPr/>
        </p:nvSpPr>
        <p:spPr bwMode="auto">
          <a:xfrm>
            <a:off x="304800" y="4114800"/>
            <a:ext cx="8728075" cy="974725"/>
          </a:xfrm>
          <a:prstGeom prst="rect">
            <a:avLst/>
          </a:prstGeom>
          <a:noFill/>
          <a:ln w="9525">
            <a:noFill/>
            <a:miter lim="800000"/>
            <a:headEnd/>
            <a:tailEnd/>
          </a:ln>
          <a:effectLst/>
        </p:spPr>
        <p:txBody>
          <a:bodyPr wrap="none">
            <a:spAutoFit/>
          </a:bodyPr>
          <a:lstStyle/>
          <a:p>
            <a:r>
              <a:rPr lang="en-US" sz="2400"/>
              <a:t>Aerobic Heterotrophs use oxygen to accept electrons</a:t>
            </a:r>
          </a:p>
          <a:p>
            <a:endParaRPr lang="en-US" sz="1000"/>
          </a:p>
          <a:p>
            <a:r>
              <a:rPr lang="en-US" sz="2400"/>
              <a:t>Anaerobic Heterotrophs use other elements to accept electrons</a:t>
            </a:r>
          </a:p>
        </p:txBody>
      </p:sp>
      <p:sp>
        <p:nvSpPr>
          <p:cNvPr id="190470" name="Text Box 6"/>
          <p:cNvSpPr txBox="1">
            <a:spLocks noChangeArrowheads="1"/>
          </p:cNvSpPr>
          <p:nvPr/>
        </p:nvSpPr>
        <p:spPr bwMode="auto">
          <a:xfrm>
            <a:off x="2514600" y="5638800"/>
            <a:ext cx="5530850" cy="519113"/>
          </a:xfrm>
          <a:prstGeom prst="rect">
            <a:avLst/>
          </a:prstGeom>
          <a:noFill/>
          <a:ln w="9525">
            <a:noFill/>
            <a:miter lim="800000"/>
            <a:headEnd/>
            <a:tailEnd/>
          </a:ln>
          <a:effectLst/>
        </p:spPr>
        <p:txBody>
          <a:bodyPr wrap="none">
            <a:spAutoFit/>
          </a:bodyPr>
          <a:lstStyle/>
          <a:p>
            <a:r>
              <a:rPr lang="en-US">
                <a:solidFill>
                  <a:srgbClr val="FFFF00"/>
                </a:solidFill>
              </a:rPr>
              <a:t>Nitrogen, Manganese, Sulfur, Iron</a:t>
            </a:r>
          </a:p>
        </p:txBody>
      </p:sp>
      <p:sp>
        <p:nvSpPr>
          <p:cNvPr id="190471" name="Line 7"/>
          <p:cNvSpPr>
            <a:spLocks noChangeShapeType="1"/>
          </p:cNvSpPr>
          <p:nvPr/>
        </p:nvSpPr>
        <p:spPr bwMode="auto">
          <a:xfrm flipH="1">
            <a:off x="4800600" y="5105400"/>
            <a:ext cx="762000" cy="533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771525" y="1905000"/>
            <a:ext cx="7369175" cy="1800225"/>
          </a:xfrm>
          <a:prstGeom prst="rect">
            <a:avLst/>
          </a:prstGeom>
          <a:noFill/>
          <a:ln w="9525">
            <a:noFill/>
            <a:miter lim="800000"/>
            <a:headEnd/>
            <a:tailEnd/>
          </a:ln>
          <a:effectLst/>
        </p:spPr>
        <p:txBody>
          <a:bodyPr wrap="none">
            <a:spAutoFit/>
          </a:bodyPr>
          <a:lstStyle/>
          <a:p>
            <a:pPr algn="ctr"/>
            <a:r>
              <a:rPr lang="en-US"/>
              <a:t>Becoming Anaerobic</a:t>
            </a:r>
          </a:p>
          <a:p>
            <a:pPr algn="ctr"/>
            <a:endParaRPr lang="en-US"/>
          </a:p>
          <a:p>
            <a:pPr algn="ctr"/>
            <a:r>
              <a:rPr lang="en-US"/>
              <a:t>Oxygen contents of water determine the type,</a:t>
            </a:r>
          </a:p>
          <a:p>
            <a:pPr algn="ctr"/>
            <a:r>
              <a:rPr lang="en-US"/>
              <a:t>Abundance, and diversity of aquatic species.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5"/>
          <p:cNvSpPr txBox="1">
            <a:spLocks noChangeArrowheads="1"/>
          </p:cNvSpPr>
          <p:nvPr/>
        </p:nvSpPr>
        <p:spPr bwMode="auto">
          <a:xfrm>
            <a:off x="727075" y="1169988"/>
            <a:ext cx="3390900" cy="519112"/>
          </a:xfrm>
          <a:prstGeom prst="rect">
            <a:avLst/>
          </a:prstGeom>
          <a:noFill/>
          <a:ln w="9525">
            <a:noFill/>
            <a:miter lim="800000"/>
            <a:headEnd/>
            <a:tailEnd/>
          </a:ln>
        </p:spPr>
        <p:txBody>
          <a:bodyPr wrap="none">
            <a:spAutoFit/>
          </a:bodyPr>
          <a:lstStyle/>
          <a:p>
            <a:r>
              <a:rPr lang="en-US">
                <a:solidFill>
                  <a:srgbClr val="FFFF00"/>
                </a:solidFill>
              </a:rPr>
              <a:t>Solubility:  </a:t>
            </a:r>
            <a:r>
              <a:rPr lang="en-US">
                <a:solidFill>
                  <a:srgbClr val="00FF00"/>
                </a:solidFill>
              </a:rPr>
              <a:t>0.043 g/L</a:t>
            </a:r>
          </a:p>
        </p:txBody>
      </p:sp>
      <p:sp>
        <p:nvSpPr>
          <p:cNvPr id="144387" name="Text Box 7"/>
          <p:cNvSpPr txBox="1">
            <a:spLocks noChangeArrowheads="1"/>
          </p:cNvSpPr>
          <p:nvPr/>
        </p:nvSpPr>
        <p:spPr bwMode="auto">
          <a:xfrm>
            <a:off x="2813050" y="1651000"/>
            <a:ext cx="839788" cy="366713"/>
          </a:xfrm>
          <a:prstGeom prst="rect">
            <a:avLst/>
          </a:prstGeom>
          <a:noFill/>
          <a:ln w="9525">
            <a:noFill/>
            <a:miter lim="800000"/>
            <a:headEnd/>
            <a:tailEnd/>
          </a:ln>
        </p:spPr>
        <p:txBody>
          <a:bodyPr wrap="none">
            <a:spAutoFit/>
          </a:bodyPr>
          <a:lstStyle/>
          <a:p>
            <a:r>
              <a:rPr lang="en-US" sz="1800"/>
              <a:t>(20</a:t>
            </a:r>
            <a:r>
              <a:rPr lang="en-US" sz="1800" baseline="30000"/>
              <a:t>o</a:t>
            </a:r>
            <a:r>
              <a:rPr lang="en-US" sz="1800"/>
              <a:t>C)</a:t>
            </a:r>
          </a:p>
        </p:txBody>
      </p:sp>
      <p:pic>
        <p:nvPicPr>
          <p:cNvPr id="144388" name="Picture 2" descr="http://www.oxy-pure.com/ozone/activated-oxygen_files/diatomic-oxygen-molecule.jpg"/>
          <p:cNvPicPr>
            <a:picLocks noChangeAspect="1" noChangeArrowheads="1"/>
          </p:cNvPicPr>
          <p:nvPr/>
        </p:nvPicPr>
        <p:blipFill>
          <a:blip r:embed="rId3" cstate="print">
            <a:lum bright="12000"/>
          </a:blip>
          <a:srcRect l="22078" t="-375" r="23357" b="13226"/>
          <a:stretch>
            <a:fillRect/>
          </a:stretch>
        </p:blipFill>
        <p:spPr bwMode="auto">
          <a:xfrm rot="2811192">
            <a:off x="1895475" y="3017838"/>
            <a:ext cx="1277938" cy="1960562"/>
          </a:xfrm>
          <a:prstGeom prst="rect">
            <a:avLst/>
          </a:prstGeom>
          <a:noFill/>
          <a:ln w="9525">
            <a:noFill/>
            <a:miter lim="800000"/>
            <a:headEnd/>
            <a:tailEnd/>
          </a:ln>
        </p:spPr>
      </p:pic>
      <p:grpSp>
        <p:nvGrpSpPr>
          <p:cNvPr id="144389" name="Group 11"/>
          <p:cNvGrpSpPr>
            <a:grpSpLocks/>
          </p:cNvGrpSpPr>
          <p:nvPr/>
        </p:nvGrpSpPr>
        <p:grpSpPr bwMode="auto">
          <a:xfrm>
            <a:off x="2593975" y="3921125"/>
            <a:ext cx="2032000" cy="1955800"/>
            <a:chOff x="2784146" y="4580213"/>
            <a:chExt cx="2319225" cy="2361466"/>
          </a:xfrm>
        </p:grpSpPr>
        <p:sp>
          <p:nvSpPr>
            <p:cNvPr id="144390" name="Oval 10"/>
            <p:cNvSpPr>
              <a:spLocks noChangeArrowheads="1"/>
            </p:cNvSpPr>
            <p:nvPr/>
          </p:nvSpPr>
          <p:spPr bwMode="auto">
            <a:xfrm rot="-2245327">
              <a:off x="2976665" y="4941652"/>
              <a:ext cx="1984444" cy="1556425"/>
            </a:xfrm>
            <a:prstGeom prst="ellipse">
              <a:avLst/>
            </a:prstGeom>
            <a:solidFill>
              <a:schemeClr val="tx1"/>
            </a:solidFill>
            <a:ln w="9525" algn="ctr">
              <a:solidFill>
                <a:schemeClr val="tx1"/>
              </a:solidFill>
              <a:round/>
              <a:headEnd/>
              <a:tailEnd/>
            </a:ln>
          </p:spPr>
          <p:txBody>
            <a:bodyPr/>
            <a:lstStyle/>
            <a:p>
              <a:endParaRPr lang="en-US"/>
            </a:p>
          </p:txBody>
        </p:sp>
        <p:pic>
          <p:nvPicPr>
            <p:cNvPr id="144391" name="Picture 4" descr="http://virtualbiologytutor.co.uk/images/212/water_molecule.jpg"/>
            <p:cNvPicPr>
              <a:picLocks noChangeAspect="1" noChangeArrowheads="1"/>
            </p:cNvPicPr>
            <p:nvPr/>
          </p:nvPicPr>
          <p:blipFill>
            <a:blip r:embed="rId4" cstate="print">
              <a:clrChange>
                <a:clrFrom>
                  <a:srgbClr val="FFFFFF"/>
                </a:clrFrom>
                <a:clrTo>
                  <a:srgbClr val="FFFFFF">
                    <a:alpha val="0"/>
                  </a:srgbClr>
                </a:clrTo>
              </a:clrChange>
            </a:blip>
            <a:srcRect l="27666" r="6924"/>
            <a:stretch>
              <a:fillRect/>
            </a:stretch>
          </p:blipFill>
          <p:spPr bwMode="auto">
            <a:xfrm rot="-1007334">
              <a:off x="2784146" y="4580213"/>
              <a:ext cx="2319225" cy="2361466"/>
            </a:xfrm>
            <a:prstGeom prst="rect">
              <a:avLst/>
            </a:prstGeom>
            <a:noFill/>
            <a:ln w="9525">
              <a:noFill/>
              <a:miter lim="800000"/>
              <a:headEnd/>
              <a:tailEnd/>
            </a:ln>
          </p:spPr>
        </p:pic>
      </p:grpSp>
      <p:grpSp>
        <p:nvGrpSpPr>
          <p:cNvPr id="144392" name="Group 12"/>
          <p:cNvGrpSpPr>
            <a:grpSpLocks/>
          </p:cNvGrpSpPr>
          <p:nvPr/>
        </p:nvGrpSpPr>
        <p:grpSpPr bwMode="auto">
          <a:xfrm rot="-10514470">
            <a:off x="563563" y="1984375"/>
            <a:ext cx="2020887" cy="2063750"/>
            <a:chOff x="2784146" y="4580213"/>
            <a:chExt cx="2319225" cy="2361466"/>
          </a:xfrm>
        </p:grpSpPr>
        <p:sp>
          <p:nvSpPr>
            <p:cNvPr id="144393" name="Oval 13"/>
            <p:cNvSpPr>
              <a:spLocks noChangeArrowheads="1"/>
            </p:cNvSpPr>
            <p:nvPr/>
          </p:nvSpPr>
          <p:spPr bwMode="auto">
            <a:xfrm rot="-2245327">
              <a:off x="2976665" y="4941652"/>
              <a:ext cx="1984444" cy="1556425"/>
            </a:xfrm>
            <a:prstGeom prst="ellipse">
              <a:avLst/>
            </a:prstGeom>
            <a:solidFill>
              <a:schemeClr val="tx1"/>
            </a:solidFill>
            <a:ln w="9525" algn="ctr">
              <a:solidFill>
                <a:schemeClr val="tx1"/>
              </a:solidFill>
              <a:round/>
              <a:headEnd/>
              <a:tailEnd/>
            </a:ln>
          </p:spPr>
          <p:txBody>
            <a:bodyPr rot="10800000"/>
            <a:lstStyle/>
            <a:p>
              <a:endParaRPr lang="en-US"/>
            </a:p>
          </p:txBody>
        </p:sp>
        <p:pic>
          <p:nvPicPr>
            <p:cNvPr id="144394" name="Picture 4" descr="http://virtualbiologytutor.co.uk/images/212/water_molecule.jpg"/>
            <p:cNvPicPr>
              <a:picLocks noChangeAspect="1" noChangeArrowheads="1"/>
            </p:cNvPicPr>
            <p:nvPr/>
          </p:nvPicPr>
          <p:blipFill>
            <a:blip r:embed="rId4" cstate="print">
              <a:clrChange>
                <a:clrFrom>
                  <a:srgbClr val="FFFFFF"/>
                </a:clrFrom>
                <a:clrTo>
                  <a:srgbClr val="FFFFFF">
                    <a:alpha val="0"/>
                  </a:srgbClr>
                </a:clrTo>
              </a:clrChange>
            </a:blip>
            <a:srcRect l="27666" r="6924"/>
            <a:stretch>
              <a:fillRect/>
            </a:stretch>
          </p:blipFill>
          <p:spPr bwMode="auto">
            <a:xfrm rot="-1007334">
              <a:off x="2784146" y="4580213"/>
              <a:ext cx="2319225" cy="2361466"/>
            </a:xfrm>
            <a:prstGeom prst="rect">
              <a:avLst/>
            </a:prstGeom>
            <a:noFill/>
            <a:ln w="9525">
              <a:noFill/>
              <a:miter lim="800000"/>
              <a:headEnd/>
              <a:tailEnd/>
            </a:ln>
          </p:spPr>
        </p:pic>
      </p:grpSp>
      <p:sp>
        <p:nvSpPr>
          <p:cNvPr id="144395" name="Text Box 11"/>
          <p:cNvSpPr txBox="1">
            <a:spLocks noChangeArrowheads="1"/>
          </p:cNvSpPr>
          <p:nvPr/>
        </p:nvSpPr>
        <p:spPr bwMode="auto">
          <a:xfrm>
            <a:off x="1922463" y="338138"/>
            <a:ext cx="4651375" cy="579437"/>
          </a:xfrm>
          <a:prstGeom prst="rect">
            <a:avLst/>
          </a:prstGeom>
          <a:noFill/>
          <a:ln w="9525">
            <a:noFill/>
            <a:miter lim="800000"/>
            <a:headEnd/>
            <a:tailEnd/>
          </a:ln>
          <a:effectLst/>
        </p:spPr>
        <p:txBody>
          <a:bodyPr wrap="none">
            <a:spAutoFit/>
          </a:bodyPr>
          <a:lstStyle/>
          <a:p>
            <a:r>
              <a:rPr lang="en-US" sz="3200" u="sng"/>
              <a:t>Oxygen is Water Soluble</a:t>
            </a:r>
          </a:p>
        </p:txBody>
      </p:sp>
      <p:pic>
        <p:nvPicPr>
          <p:cNvPr id="144396" name="Picture 12" descr="3712_4"/>
          <p:cNvPicPr>
            <a:picLocks noChangeAspect="1" noChangeArrowheads="1"/>
          </p:cNvPicPr>
          <p:nvPr/>
        </p:nvPicPr>
        <p:blipFill>
          <a:blip r:embed="rId5" cstate="print"/>
          <a:srcRect/>
          <a:stretch>
            <a:fillRect/>
          </a:stretch>
        </p:blipFill>
        <p:spPr bwMode="auto">
          <a:xfrm>
            <a:off x="4926013" y="1177925"/>
            <a:ext cx="3454400" cy="2590800"/>
          </a:xfrm>
          <a:prstGeom prst="rect">
            <a:avLst/>
          </a:prstGeom>
          <a:noFill/>
        </p:spPr>
      </p:pic>
      <p:sp>
        <p:nvSpPr>
          <p:cNvPr id="144397" name="Line 13"/>
          <p:cNvSpPr>
            <a:spLocks noChangeShapeType="1"/>
          </p:cNvSpPr>
          <p:nvPr/>
        </p:nvSpPr>
        <p:spPr bwMode="auto">
          <a:xfrm flipH="1">
            <a:off x="5603875" y="2051050"/>
            <a:ext cx="982663" cy="0"/>
          </a:xfrm>
          <a:prstGeom prst="line">
            <a:avLst/>
          </a:prstGeom>
          <a:noFill/>
          <a:ln w="9525">
            <a:solidFill>
              <a:schemeClr val="tx1"/>
            </a:solidFill>
            <a:round/>
            <a:headEnd/>
            <a:tailEnd type="triangle" w="med" len="med"/>
          </a:ln>
          <a:effectLst/>
        </p:spPr>
        <p:txBody>
          <a:bodyPr/>
          <a:lstStyle/>
          <a:p>
            <a:endParaRPr lang="en-US"/>
          </a:p>
        </p:txBody>
      </p:sp>
      <p:sp>
        <p:nvSpPr>
          <p:cNvPr id="144398" name="Line 14"/>
          <p:cNvSpPr>
            <a:spLocks noChangeShapeType="1"/>
          </p:cNvSpPr>
          <p:nvPr/>
        </p:nvSpPr>
        <p:spPr bwMode="auto">
          <a:xfrm flipV="1">
            <a:off x="6756400" y="1865313"/>
            <a:ext cx="863600" cy="320675"/>
          </a:xfrm>
          <a:prstGeom prst="line">
            <a:avLst/>
          </a:prstGeom>
          <a:noFill/>
          <a:ln w="9525">
            <a:solidFill>
              <a:schemeClr val="tx1"/>
            </a:solidFill>
            <a:round/>
            <a:headEnd/>
            <a:tailEnd type="triangle" w="med" len="med"/>
          </a:ln>
          <a:effectLst/>
        </p:spPr>
        <p:txBody>
          <a:bodyPr/>
          <a:lstStyle/>
          <a:p>
            <a:endParaRPr lang="en-US"/>
          </a:p>
        </p:txBody>
      </p:sp>
      <p:sp>
        <p:nvSpPr>
          <p:cNvPr id="144399" name="Text Box 15"/>
          <p:cNvSpPr txBox="1">
            <a:spLocks noChangeArrowheads="1"/>
          </p:cNvSpPr>
          <p:nvPr/>
        </p:nvSpPr>
        <p:spPr bwMode="auto">
          <a:xfrm>
            <a:off x="5189538" y="1817688"/>
            <a:ext cx="446087" cy="366712"/>
          </a:xfrm>
          <a:prstGeom prst="rect">
            <a:avLst/>
          </a:prstGeom>
          <a:noFill/>
          <a:ln w="9525">
            <a:noFill/>
            <a:miter lim="800000"/>
            <a:headEnd/>
            <a:tailEnd/>
          </a:ln>
          <a:effectLst/>
        </p:spPr>
        <p:txBody>
          <a:bodyPr wrap="none">
            <a:spAutoFit/>
          </a:bodyPr>
          <a:lstStyle/>
          <a:p>
            <a:r>
              <a:rPr lang="en-US" sz="1800"/>
              <a:t>O</a:t>
            </a:r>
            <a:r>
              <a:rPr lang="en-US" sz="1800" baseline="-25000"/>
              <a:t>2</a:t>
            </a:r>
          </a:p>
        </p:txBody>
      </p:sp>
      <p:sp>
        <p:nvSpPr>
          <p:cNvPr id="144400" name="Text Box 16"/>
          <p:cNvSpPr txBox="1">
            <a:spLocks noChangeArrowheads="1"/>
          </p:cNvSpPr>
          <p:nvPr/>
        </p:nvSpPr>
        <p:spPr bwMode="auto">
          <a:xfrm>
            <a:off x="7629525" y="1647825"/>
            <a:ext cx="446088" cy="366713"/>
          </a:xfrm>
          <a:prstGeom prst="rect">
            <a:avLst/>
          </a:prstGeom>
          <a:noFill/>
          <a:ln w="9525">
            <a:noFill/>
            <a:miter lim="800000"/>
            <a:headEnd/>
            <a:tailEnd/>
          </a:ln>
          <a:effectLst/>
        </p:spPr>
        <p:txBody>
          <a:bodyPr wrap="none">
            <a:spAutoFit/>
          </a:bodyPr>
          <a:lstStyle/>
          <a:p>
            <a:r>
              <a:rPr lang="en-US" sz="1800"/>
              <a:t>O</a:t>
            </a:r>
            <a:r>
              <a:rPr lang="en-US" sz="1800" baseline="-25000"/>
              <a:t>2</a:t>
            </a:r>
          </a:p>
        </p:txBody>
      </p:sp>
      <p:pic>
        <p:nvPicPr>
          <p:cNvPr id="144401" name="Picture 17" descr="turtle_pond"/>
          <p:cNvPicPr>
            <a:picLocks noChangeAspect="1" noChangeArrowheads="1"/>
          </p:cNvPicPr>
          <p:nvPr/>
        </p:nvPicPr>
        <p:blipFill>
          <a:blip r:embed="rId6" cstate="print"/>
          <a:srcRect/>
          <a:stretch>
            <a:fillRect/>
          </a:stretch>
        </p:blipFill>
        <p:spPr bwMode="auto">
          <a:xfrm>
            <a:off x="4995863" y="3954463"/>
            <a:ext cx="3319462" cy="1892300"/>
          </a:xfrm>
          <a:prstGeom prst="rect">
            <a:avLst/>
          </a:prstGeom>
          <a:noFill/>
        </p:spPr>
      </p:pic>
      <p:sp>
        <p:nvSpPr>
          <p:cNvPr id="144402" name="Rectangle 18"/>
          <p:cNvSpPr>
            <a:spLocks noChangeArrowheads="1"/>
          </p:cNvSpPr>
          <p:nvPr/>
        </p:nvSpPr>
        <p:spPr bwMode="auto">
          <a:xfrm>
            <a:off x="152400" y="6172200"/>
            <a:ext cx="184150" cy="457200"/>
          </a:xfrm>
          <a:prstGeom prst="rect">
            <a:avLst/>
          </a:prstGeom>
          <a:noFill/>
          <a:ln w="9525">
            <a:noFill/>
            <a:miter lim="800000"/>
            <a:headEnd/>
            <a:tailEnd/>
          </a:ln>
          <a:effectLst/>
        </p:spPr>
        <p:txBody>
          <a:bodyPr wrap="none">
            <a:spAutoFit/>
          </a:bodyPr>
          <a:lstStyle/>
          <a:p>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116013" y="1279525"/>
            <a:ext cx="6959600" cy="365125"/>
          </a:xfrm>
          <a:prstGeom prst="rect">
            <a:avLst/>
          </a:prstGeom>
          <a:noFill/>
          <a:ln w="9525">
            <a:noFill/>
            <a:miter lim="800000"/>
            <a:headEnd/>
            <a:tailEnd/>
          </a:ln>
          <a:effectLst/>
        </p:spPr>
        <p:txBody>
          <a:bodyPr lIns="0" tIns="0" rIns="0" bIns="0" anchor="ctr">
            <a:spAutoFit/>
          </a:bodyPr>
          <a:lstStyle/>
          <a:p>
            <a:pPr eaLnBrk="1" hangingPunct="1"/>
            <a:r>
              <a:rPr lang="en-US" sz="2400">
                <a:solidFill>
                  <a:srgbClr val="FFFF00"/>
                </a:solidFill>
              </a:rPr>
              <a:t>Develops from microorganisms </a:t>
            </a:r>
            <a:r>
              <a:rPr lang="en-US" sz="2400" b="1">
                <a:solidFill>
                  <a:srgbClr val="00FF00"/>
                </a:solidFill>
              </a:rPr>
              <a:t>and</a:t>
            </a:r>
            <a:r>
              <a:rPr lang="en-US" sz="2400">
                <a:solidFill>
                  <a:srgbClr val="FFFF00"/>
                </a:solidFill>
              </a:rPr>
              <a:t> their activities. </a:t>
            </a:r>
          </a:p>
        </p:txBody>
      </p:sp>
      <p:sp>
        <p:nvSpPr>
          <p:cNvPr id="93187" name="Text Box 3"/>
          <p:cNvSpPr txBox="1">
            <a:spLocks noChangeArrowheads="1"/>
          </p:cNvSpPr>
          <p:nvPr/>
        </p:nvSpPr>
        <p:spPr bwMode="auto">
          <a:xfrm>
            <a:off x="2206625" y="423863"/>
            <a:ext cx="4222750" cy="519112"/>
          </a:xfrm>
          <a:prstGeom prst="rect">
            <a:avLst/>
          </a:prstGeom>
          <a:noFill/>
          <a:ln w="9525">
            <a:noFill/>
            <a:miter lim="800000"/>
            <a:headEnd/>
            <a:tailEnd/>
          </a:ln>
          <a:effectLst/>
        </p:spPr>
        <p:txBody>
          <a:bodyPr wrap="none">
            <a:spAutoFit/>
          </a:bodyPr>
          <a:lstStyle/>
          <a:p>
            <a:r>
              <a:rPr lang="en-US"/>
              <a:t>Biological Water Pollution</a:t>
            </a:r>
          </a:p>
        </p:txBody>
      </p:sp>
      <p:pic>
        <p:nvPicPr>
          <p:cNvPr id="93188" name="Picture 4" descr="Escherichia coli bacteria"/>
          <p:cNvPicPr>
            <a:picLocks noChangeAspect="1" noChangeArrowheads="1"/>
          </p:cNvPicPr>
          <p:nvPr/>
        </p:nvPicPr>
        <p:blipFill>
          <a:blip r:embed="rId4" cstate="print"/>
          <a:srcRect/>
          <a:stretch>
            <a:fillRect/>
          </a:stretch>
        </p:blipFill>
        <p:spPr bwMode="auto">
          <a:xfrm>
            <a:off x="401638" y="2330450"/>
            <a:ext cx="2339975" cy="2351088"/>
          </a:xfrm>
          <a:prstGeom prst="rect">
            <a:avLst/>
          </a:prstGeom>
          <a:noFill/>
        </p:spPr>
      </p:pic>
      <p:pic>
        <p:nvPicPr>
          <p:cNvPr id="93189" name="Picture 5" descr="microbes"/>
          <p:cNvPicPr>
            <a:picLocks noChangeAspect="1" noChangeArrowheads="1"/>
          </p:cNvPicPr>
          <p:nvPr/>
        </p:nvPicPr>
        <p:blipFill>
          <a:blip r:embed="rId5" cstate="print"/>
          <a:srcRect l="2916" t="624" r="3542" b="2608"/>
          <a:stretch>
            <a:fillRect/>
          </a:stretch>
        </p:blipFill>
        <p:spPr bwMode="auto">
          <a:xfrm>
            <a:off x="3048000" y="3138488"/>
            <a:ext cx="2851150" cy="2709862"/>
          </a:xfrm>
          <a:prstGeom prst="rect">
            <a:avLst/>
          </a:prstGeom>
          <a:noFill/>
        </p:spPr>
      </p:pic>
      <p:pic>
        <p:nvPicPr>
          <p:cNvPr id="93190" name="Picture 6" descr="Copy%20of%20shutterstock_microbes"/>
          <p:cNvPicPr>
            <a:picLocks noChangeAspect="1" noChangeArrowheads="1"/>
          </p:cNvPicPr>
          <p:nvPr/>
        </p:nvPicPr>
        <p:blipFill>
          <a:blip r:embed="rId6" cstate="print"/>
          <a:srcRect/>
          <a:stretch>
            <a:fillRect/>
          </a:stretch>
        </p:blipFill>
        <p:spPr bwMode="auto">
          <a:xfrm>
            <a:off x="6153150" y="2266950"/>
            <a:ext cx="2520950" cy="18907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1200150" y="952500"/>
            <a:ext cx="6591300" cy="519113"/>
          </a:xfrm>
          <a:prstGeom prst="rect">
            <a:avLst/>
          </a:prstGeom>
          <a:noFill/>
          <a:ln w="9525">
            <a:noFill/>
            <a:miter lim="800000"/>
            <a:headEnd/>
            <a:tailEnd/>
          </a:ln>
          <a:effectLst/>
        </p:spPr>
        <p:txBody>
          <a:bodyPr wrap="none">
            <a:spAutoFit/>
          </a:bodyPr>
          <a:lstStyle/>
          <a:p>
            <a:r>
              <a:rPr lang="en-US"/>
              <a:t>Factors that Control O</a:t>
            </a:r>
            <a:r>
              <a:rPr lang="en-US" baseline="-25000"/>
              <a:t>2</a:t>
            </a:r>
            <a:r>
              <a:rPr lang="en-US"/>
              <a:t> Content in Water</a:t>
            </a:r>
          </a:p>
        </p:txBody>
      </p:sp>
      <p:sp>
        <p:nvSpPr>
          <p:cNvPr id="199683" name="Text Box 3"/>
          <p:cNvSpPr txBox="1">
            <a:spLocks noChangeArrowheads="1"/>
          </p:cNvSpPr>
          <p:nvPr/>
        </p:nvSpPr>
        <p:spPr bwMode="auto">
          <a:xfrm>
            <a:off x="2022475" y="2028825"/>
            <a:ext cx="5170488" cy="3081338"/>
          </a:xfrm>
          <a:prstGeom prst="rect">
            <a:avLst/>
          </a:prstGeom>
          <a:noFill/>
          <a:ln w="9525">
            <a:noFill/>
            <a:miter lim="800000"/>
            <a:headEnd/>
            <a:tailEnd/>
          </a:ln>
          <a:effectLst/>
        </p:spPr>
        <p:txBody>
          <a:bodyPr wrap="none">
            <a:spAutoFit/>
          </a:bodyPr>
          <a:lstStyle/>
          <a:p>
            <a:pPr algn="ctr"/>
            <a:r>
              <a:rPr lang="en-US">
                <a:solidFill>
                  <a:srgbClr val="FFFF00"/>
                </a:solidFill>
              </a:rPr>
              <a:t>Photosynthesis</a:t>
            </a:r>
          </a:p>
          <a:p>
            <a:pPr algn="ctr"/>
            <a:endParaRPr lang="en-US">
              <a:solidFill>
                <a:srgbClr val="FFFF00"/>
              </a:solidFill>
            </a:endParaRPr>
          </a:p>
          <a:p>
            <a:pPr algn="ctr"/>
            <a:r>
              <a:rPr lang="en-US">
                <a:solidFill>
                  <a:srgbClr val="FFFF00"/>
                </a:solidFill>
              </a:rPr>
              <a:t>Agitation of Water</a:t>
            </a:r>
          </a:p>
          <a:p>
            <a:pPr algn="ctr"/>
            <a:endParaRPr lang="en-US">
              <a:solidFill>
                <a:srgbClr val="FFFF00"/>
              </a:solidFill>
            </a:endParaRPr>
          </a:p>
          <a:p>
            <a:pPr algn="ctr"/>
            <a:r>
              <a:rPr lang="en-US">
                <a:solidFill>
                  <a:srgbClr val="FFFF00"/>
                </a:solidFill>
              </a:rPr>
              <a:t>Temperature</a:t>
            </a:r>
          </a:p>
          <a:p>
            <a:pPr algn="ctr"/>
            <a:endParaRPr lang="en-US">
              <a:solidFill>
                <a:srgbClr val="FFFF00"/>
              </a:solidFill>
            </a:endParaRPr>
          </a:p>
          <a:p>
            <a:pPr algn="ctr"/>
            <a:r>
              <a:rPr lang="en-US">
                <a:solidFill>
                  <a:srgbClr val="FFFF00"/>
                </a:solidFill>
              </a:rPr>
              <a:t>Activity of Aerobic Heterotrophs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287463" y="5275263"/>
            <a:ext cx="6727825" cy="822325"/>
          </a:xfrm>
          <a:prstGeom prst="rect">
            <a:avLst/>
          </a:prstGeom>
          <a:noFill/>
          <a:ln w="25400">
            <a:noFill/>
            <a:miter lim="800000"/>
            <a:headEnd/>
            <a:tailEnd/>
          </a:ln>
          <a:effectLst/>
        </p:spPr>
        <p:txBody>
          <a:bodyPr wrap="none">
            <a:spAutoFit/>
          </a:bodyPr>
          <a:lstStyle/>
          <a:p>
            <a:pPr algn="ctr"/>
            <a:r>
              <a:rPr lang="en-US" sz="2400">
                <a:solidFill>
                  <a:srgbClr val="FFFF00"/>
                </a:solidFill>
              </a:rPr>
              <a:t>Diffusion of O</a:t>
            </a:r>
            <a:r>
              <a:rPr lang="en-US" sz="2400" baseline="-25000">
                <a:solidFill>
                  <a:srgbClr val="FFFF00"/>
                </a:solidFill>
              </a:rPr>
              <a:t>2</a:t>
            </a:r>
            <a:r>
              <a:rPr lang="en-US" sz="2400">
                <a:solidFill>
                  <a:srgbClr val="FFFF00"/>
                </a:solidFill>
              </a:rPr>
              <a:t> through the water and</a:t>
            </a:r>
          </a:p>
          <a:p>
            <a:pPr algn="ctr"/>
            <a:r>
              <a:rPr lang="en-US" sz="2400">
                <a:solidFill>
                  <a:srgbClr val="FFFF00"/>
                </a:solidFill>
              </a:rPr>
              <a:t>from the atmosphere into water is generally slow</a:t>
            </a:r>
          </a:p>
        </p:txBody>
      </p:sp>
      <p:sp>
        <p:nvSpPr>
          <p:cNvPr id="146435" name="Text Box 3"/>
          <p:cNvSpPr txBox="1">
            <a:spLocks noChangeArrowheads="1"/>
          </p:cNvSpPr>
          <p:nvPr/>
        </p:nvSpPr>
        <p:spPr bwMode="auto">
          <a:xfrm>
            <a:off x="1397000" y="592138"/>
            <a:ext cx="5999163" cy="822325"/>
          </a:xfrm>
          <a:prstGeom prst="rect">
            <a:avLst/>
          </a:prstGeom>
          <a:noFill/>
          <a:ln w="9525">
            <a:noFill/>
            <a:miter lim="800000"/>
            <a:headEnd/>
            <a:tailEnd/>
          </a:ln>
          <a:effectLst/>
        </p:spPr>
        <p:txBody>
          <a:bodyPr wrap="none">
            <a:spAutoFit/>
          </a:bodyPr>
          <a:lstStyle/>
          <a:p>
            <a:r>
              <a:rPr lang="en-US" sz="2400"/>
              <a:t>Oxygen enters water from the atmosphere</a:t>
            </a:r>
          </a:p>
          <a:p>
            <a:r>
              <a:rPr lang="en-US" sz="2400"/>
              <a:t>and from aquatic photosynthetic organisms</a:t>
            </a:r>
          </a:p>
        </p:txBody>
      </p:sp>
      <p:pic>
        <p:nvPicPr>
          <p:cNvPr id="146436" name="Picture 4" descr="l_envolee_by_voultou_8"/>
          <p:cNvPicPr>
            <a:picLocks noChangeAspect="1" noChangeArrowheads="1"/>
          </p:cNvPicPr>
          <p:nvPr/>
        </p:nvPicPr>
        <p:blipFill>
          <a:blip r:embed="rId2" cstate="print"/>
          <a:srcRect/>
          <a:stretch>
            <a:fillRect/>
          </a:stretch>
        </p:blipFill>
        <p:spPr bwMode="auto">
          <a:xfrm>
            <a:off x="631825" y="1930400"/>
            <a:ext cx="3900488" cy="2908300"/>
          </a:xfrm>
          <a:prstGeom prst="rect">
            <a:avLst/>
          </a:prstGeom>
          <a:noFill/>
        </p:spPr>
      </p:pic>
      <p:pic>
        <p:nvPicPr>
          <p:cNvPr id="146437" name="Picture 5" descr="turtle_pond"/>
          <p:cNvPicPr>
            <a:picLocks noChangeAspect="1" noChangeArrowheads="1"/>
          </p:cNvPicPr>
          <p:nvPr/>
        </p:nvPicPr>
        <p:blipFill>
          <a:blip r:embed="rId3" cstate="print"/>
          <a:srcRect/>
          <a:stretch>
            <a:fillRect/>
          </a:stretch>
        </p:blipFill>
        <p:spPr bwMode="auto">
          <a:xfrm>
            <a:off x="4775200" y="1901825"/>
            <a:ext cx="3897313" cy="2922588"/>
          </a:xfrm>
          <a:prstGeom prst="rect">
            <a:avLst/>
          </a:prstGeom>
          <a:noFill/>
        </p:spPr>
      </p:pic>
      <p:sp>
        <p:nvSpPr>
          <p:cNvPr id="146438" name="Text Box 6"/>
          <p:cNvSpPr txBox="1">
            <a:spLocks noChangeArrowheads="1"/>
          </p:cNvSpPr>
          <p:nvPr/>
        </p:nvSpPr>
        <p:spPr bwMode="auto">
          <a:xfrm>
            <a:off x="6108700" y="2232025"/>
            <a:ext cx="1235075" cy="457200"/>
          </a:xfrm>
          <a:prstGeom prst="rect">
            <a:avLst/>
          </a:prstGeom>
          <a:noFill/>
          <a:ln w="9525">
            <a:noFill/>
            <a:miter lim="800000"/>
            <a:headEnd/>
            <a:tailEnd/>
          </a:ln>
          <a:effectLst/>
        </p:spPr>
        <p:txBody>
          <a:bodyPr wrap="none">
            <a:spAutoFit/>
          </a:bodyPr>
          <a:lstStyle/>
          <a:p>
            <a:r>
              <a:rPr lang="en-US" sz="2400"/>
              <a:t>Oxygen</a:t>
            </a:r>
          </a:p>
        </p:txBody>
      </p:sp>
      <p:sp>
        <p:nvSpPr>
          <p:cNvPr id="146439" name="Line 7"/>
          <p:cNvSpPr>
            <a:spLocks noChangeShapeType="1"/>
          </p:cNvSpPr>
          <p:nvPr/>
        </p:nvSpPr>
        <p:spPr bwMode="auto">
          <a:xfrm>
            <a:off x="6673850" y="2724150"/>
            <a:ext cx="0" cy="66040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Text Box 4"/>
          <p:cNvSpPr txBox="1">
            <a:spLocks noChangeArrowheads="1"/>
          </p:cNvSpPr>
          <p:nvPr/>
        </p:nvSpPr>
        <p:spPr bwMode="auto">
          <a:xfrm>
            <a:off x="954088" y="838200"/>
            <a:ext cx="7259637" cy="822325"/>
          </a:xfrm>
          <a:prstGeom prst="rect">
            <a:avLst/>
          </a:prstGeom>
          <a:noFill/>
          <a:ln w="25400">
            <a:noFill/>
            <a:miter lim="800000"/>
            <a:headEnd/>
            <a:tailEnd/>
          </a:ln>
          <a:effectLst/>
        </p:spPr>
        <p:txBody>
          <a:bodyPr wrap="none">
            <a:spAutoFit/>
          </a:bodyPr>
          <a:lstStyle/>
          <a:p>
            <a:pPr algn="ctr"/>
            <a:r>
              <a:rPr lang="en-US" sz="2400" b="1">
                <a:solidFill>
                  <a:srgbClr val="FFFF00"/>
                </a:solidFill>
              </a:rPr>
              <a:t>Diffusion of O</a:t>
            </a:r>
            <a:r>
              <a:rPr lang="en-US" sz="2400" b="1" baseline="-25000">
                <a:solidFill>
                  <a:srgbClr val="FFFF00"/>
                </a:solidFill>
              </a:rPr>
              <a:t>2</a:t>
            </a:r>
            <a:r>
              <a:rPr lang="en-US" sz="2400" b="1">
                <a:solidFill>
                  <a:srgbClr val="FFFF00"/>
                </a:solidFill>
              </a:rPr>
              <a:t> through the water and</a:t>
            </a:r>
          </a:p>
          <a:p>
            <a:pPr algn="ctr"/>
            <a:r>
              <a:rPr lang="en-US" sz="2400" b="1">
                <a:solidFill>
                  <a:srgbClr val="FFFF00"/>
                </a:solidFill>
              </a:rPr>
              <a:t>from the atmosphere into water is generally slow</a:t>
            </a:r>
          </a:p>
        </p:txBody>
      </p:sp>
      <p:sp>
        <p:nvSpPr>
          <p:cNvPr id="186373" name="Text Box 5"/>
          <p:cNvSpPr txBox="1">
            <a:spLocks noChangeArrowheads="1"/>
          </p:cNvSpPr>
          <p:nvPr/>
        </p:nvSpPr>
        <p:spPr bwMode="auto">
          <a:xfrm>
            <a:off x="1552575" y="2133600"/>
            <a:ext cx="6124575" cy="946150"/>
          </a:xfrm>
          <a:prstGeom prst="rect">
            <a:avLst/>
          </a:prstGeom>
          <a:noFill/>
          <a:ln w="9525">
            <a:noFill/>
            <a:miter lim="800000"/>
            <a:headEnd/>
            <a:tailEnd/>
          </a:ln>
          <a:effectLst/>
        </p:spPr>
        <p:txBody>
          <a:bodyPr wrap="none">
            <a:spAutoFit/>
          </a:bodyPr>
          <a:lstStyle/>
          <a:p>
            <a:pPr algn="ctr"/>
            <a:r>
              <a:rPr lang="en-US"/>
              <a:t>Flooding of an aerobic terrestrial</a:t>
            </a:r>
          </a:p>
          <a:p>
            <a:pPr algn="ctr"/>
            <a:r>
              <a:rPr lang="en-US"/>
              <a:t>system can result in oxygen depletion</a:t>
            </a:r>
          </a:p>
        </p:txBody>
      </p:sp>
      <p:sp>
        <p:nvSpPr>
          <p:cNvPr id="186374" name="Text Box 6"/>
          <p:cNvSpPr txBox="1">
            <a:spLocks noChangeArrowheads="1"/>
          </p:cNvSpPr>
          <p:nvPr/>
        </p:nvSpPr>
        <p:spPr bwMode="auto">
          <a:xfrm>
            <a:off x="723900" y="3505200"/>
            <a:ext cx="7672388" cy="1373188"/>
          </a:xfrm>
          <a:prstGeom prst="rect">
            <a:avLst/>
          </a:prstGeom>
          <a:noFill/>
          <a:ln w="9525">
            <a:noFill/>
            <a:miter lim="800000"/>
            <a:headEnd/>
            <a:tailEnd/>
          </a:ln>
          <a:effectLst/>
        </p:spPr>
        <p:txBody>
          <a:bodyPr wrap="none">
            <a:spAutoFit/>
          </a:bodyPr>
          <a:lstStyle/>
          <a:p>
            <a:pPr algn="ctr"/>
            <a:r>
              <a:rPr lang="en-US"/>
              <a:t>Introducing a food source for microbes to an</a:t>
            </a:r>
          </a:p>
          <a:p>
            <a:pPr algn="ctr"/>
            <a:r>
              <a:rPr lang="en-US"/>
              <a:t>aquatic system can increase metabolic activity</a:t>
            </a:r>
          </a:p>
          <a:p>
            <a:pPr algn="ctr"/>
            <a:r>
              <a:rPr lang="en-US"/>
              <a:t>of aerobic heterotrophs, reducing oxygen levels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514350" y="938213"/>
            <a:ext cx="8474075" cy="822325"/>
          </a:xfrm>
          <a:prstGeom prst="rect">
            <a:avLst/>
          </a:prstGeom>
          <a:noFill/>
          <a:ln w="9525">
            <a:noFill/>
            <a:miter lim="800000"/>
            <a:headEnd/>
            <a:tailEnd/>
          </a:ln>
          <a:effectLst/>
        </p:spPr>
        <p:txBody>
          <a:bodyPr>
            <a:spAutoFit/>
          </a:bodyPr>
          <a:lstStyle/>
          <a:p>
            <a:pPr algn="ctr"/>
            <a:r>
              <a:rPr lang="en-US" sz="2400">
                <a:solidFill>
                  <a:srgbClr val="FFFF00"/>
                </a:solidFill>
              </a:rPr>
              <a:t>Heterotrophic organisms together with inputs of organic </a:t>
            </a:r>
          </a:p>
          <a:p>
            <a:pPr algn="ctr"/>
            <a:r>
              <a:rPr lang="en-US" sz="2400">
                <a:solidFill>
                  <a:srgbClr val="FFFF00"/>
                </a:solidFill>
              </a:rPr>
              <a:t>materials (food sources) control the oxygen status of waters.</a:t>
            </a:r>
          </a:p>
        </p:txBody>
      </p:sp>
      <p:sp>
        <p:nvSpPr>
          <p:cNvPr id="147460" name="Rectangle 4"/>
          <p:cNvSpPr>
            <a:spLocks noChangeArrowheads="1"/>
          </p:cNvSpPr>
          <p:nvPr/>
        </p:nvSpPr>
        <p:spPr bwMode="auto">
          <a:xfrm>
            <a:off x="1965325" y="2163763"/>
            <a:ext cx="5318125" cy="519112"/>
          </a:xfrm>
          <a:prstGeom prst="rect">
            <a:avLst/>
          </a:prstGeom>
          <a:noFill/>
          <a:ln w="9525">
            <a:noFill/>
            <a:miter lim="800000"/>
            <a:headEnd/>
            <a:tailEnd/>
          </a:ln>
          <a:effectLst/>
        </p:spPr>
        <p:txBody>
          <a:bodyPr wrap="none" anchor="ctr">
            <a:spAutoFit/>
          </a:bodyPr>
          <a:lstStyle/>
          <a:p>
            <a:pPr eaLnBrk="1" hangingPunct="1"/>
            <a:r>
              <a:rPr lang="en-US">
                <a:solidFill>
                  <a:srgbClr val="00CC00"/>
                </a:solidFill>
              </a:rPr>
              <a:t>C</a:t>
            </a:r>
            <a:r>
              <a:rPr lang="en-US" baseline="-25000">
                <a:solidFill>
                  <a:srgbClr val="00CC00"/>
                </a:solidFill>
              </a:rPr>
              <a:t>6</a:t>
            </a:r>
            <a:r>
              <a:rPr lang="en-US">
                <a:solidFill>
                  <a:srgbClr val="00CC00"/>
                </a:solidFill>
              </a:rPr>
              <a:t>H</a:t>
            </a:r>
            <a:r>
              <a:rPr lang="en-US" baseline="-25000">
                <a:solidFill>
                  <a:srgbClr val="00CC00"/>
                </a:solidFill>
              </a:rPr>
              <a:t>12</a:t>
            </a:r>
            <a:r>
              <a:rPr lang="en-US">
                <a:solidFill>
                  <a:srgbClr val="00CC00"/>
                </a:solidFill>
              </a:rPr>
              <a:t>O</a:t>
            </a:r>
            <a:r>
              <a:rPr lang="en-US" baseline="-25000">
                <a:solidFill>
                  <a:srgbClr val="00CC00"/>
                </a:solidFill>
              </a:rPr>
              <a:t>6</a:t>
            </a:r>
            <a:r>
              <a:rPr lang="en-US">
                <a:solidFill>
                  <a:srgbClr val="00CC00"/>
                </a:solidFill>
              </a:rPr>
              <a:t> + 6O</a:t>
            </a:r>
            <a:r>
              <a:rPr lang="en-US" baseline="-25000">
                <a:solidFill>
                  <a:srgbClr val="00CC00"/>
                </a:solidFill>
              </a:rPr>
              <a:t>2</a:t>
            </a:r>
            <a:r>
              <a:rPr lang="en-US">
                <a:solidFill>
                  <a:srgbClr val="00CC00"/>
                </a:solidFill>
              </a:rPr>
              <a:t> → 6CO</a:t>
            </a:r>
            <a:r>
              <a:rPr lang="en-US" baseline="-25000">
                <a:solidFill>
                  <a:srgbClr val="00CC00"/>
                </a:solidFill>
              </a:rPr>
              <a:t>2</a:t>
            </a:r>
            <a:r>
              <a:rPr lang="en-US">
                <a:solidFill>
                  <a:srgbClr val="00CC00"/>
                </a:solidFill>
              </a:rPr>
              <a:t> + 6H</a:t>
            </a:r>
            <a:r>
              <a:rPr lang="en-US" baseline="-25000">
                <a:solidFill>
                  <a:srgbClr val="00CC00"/>
                </a:solidFill>
              </a:rPr>
              <a:t>2</a:t>
            </a:r>
            <a:r>
              <a:rPr lang="en-US">
                <a:solidFill>
                  <a:srgbClr val="00CC00"/>
                </a:solidFill>
              </a:rPr>
              <a:t>O </a:t>
            </a:r>
          </a:p>
        </p:txBody>
      </p:sp>
      <p:sp>
        <p:nvSpPr>
          <p:cNvPr id="147461" name="Text Box 5"/>
          <p:cNvSpPr txBox="1">
            <a:spLocks noChangeArrowheads="1"/>
          </p:cNvSpPr>
          <p:nvPr/>
        </p:nvSpPr>
        <p:spPr bwMode="auto">
          <a:xfrm>
            <a:off x="381000" y="3352800"/>
            <a:ext cx="8391525" cy="1187450"/>
          </a:xfrm>
          <a:prstGeom prst="rect">
            <a:avLst/>
          </a:prstGeom>
          <a:noFill/>
          <a:ln w="9525">
            <a:noFill/>
            <a:miter lim="800000"/>
            <a:headEnd/>
            <a:tailEnd/>
          </a:ln>
          <a:effectLst/>
        </p:spPr>
        <p:txBody>
          <a:bodyPr wrap="none">
            <a:spAutoFit/>
          </a:bodyPr>
          <a:lstStyle/>
          <a:p>
            <a:r>
              <a:rPr lang="en-US" sz="2400" b="1">
                <a:solidFill>
                  <a:srgbClr val="FFFF00"/>
                </a:solidFill>
              </a:rPr>
              <a:t>Accelerated metabolic activity of aerobic heterotrophs</a:t>
            </a:r>
          </a:p>
          <a:p>
            <a:r>
              <a:rPr lang="en-US" sz="2400" b="1">
                <a:solidFill>
                  <a:srgbClr val="FFFF00"/>
                </a:solidFill>
              </a:rPr>
              <a:t>due to an abundance of organic materials (food source)</a:t>
            </a:r>
          </a:p>
          <a:p>
            <a:r>
              <a:rPr lang="en-US" sz="2400" b="1">
                <a:solidFill>
                  <a:srgbClr val="FFFF00"/>
                </a:solidFill>
              </a:rPr>
              <a:t>can significantly reduce the amount of dissolved oxygen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fade">
                                      <p:cBhvr>
                                        <p:cTn id="7" dur="20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1162050" y="504825"/>
            <a:ext cx="6719888" cy="519113"/>
          </a:xfrm>
          <a:prstGeom prst="rect">
            <a:avLst/>
          </a:prstGeom>
          <a:noFill/>
          <a:ln w="9525">
            <a:noFill/>
            <a:miter lim="800000"/>
            <a:headEnd/>
            <a:tailEnd/>
          </a:ln>
          <a:effectLst/>
        </p:spPr>
        <p:txBody>
          <a:bodyPr wrap="none">
            <a:spAutoFit/>
          </a:bodyPr>
          <a:lstStyle/>
          <a:p>
            <a:r>
              <a:rPr lang="en-US"/>
              <a:t>Biological Pollution: Microbial Metabolism</a:t>
            </a:r>
          </a:p>
        </p:txBody>
      </p:sp>
      <p:sp>
        <p:nvSpPr>
          <p:cNvPr id="187395" name="Text Box 3"/>
          <p:cNvSpPr txBox="1">
            <a:spLocks noChangeArrowheads="1"/>
          </p:cNvSpPr>
          <p:nvPr/>
        </p:nvSpPr>
        <p:spPr bwMode="auto">
          <a:xfrm>
            <a:off x="750888" y="1308100"/>
            <a:ext cx="7713662" cy="822325"/>
          </a:xfrm>
          <a:prstGeom prst="rect">
            <a:avLst/>
          </a:prstGeom>
          <a:noFill/>
          <a:ln w="9525">
            <a:noFill/>
            <a:miter lim="800000"/>
            <a:headEnd/>
            <a:tailEnd/>
          </a:ln>
          <a:effectLst/>
        </p:spPr>
        <p:txBody>
          <a:bodyPr wrap="none">
            <a:spAutoFit/>
          </a:bodyPr>
          <a:lstStyle/>
          <a:p>
            <a:pPr algn="ctr"/>
            <a:r>
              <a:rPr lang="en-US" sz="2400">
                <a:solidFill>
                  <a:srgbClr val="FFFF00"/>
                </a:solidFill>
              </a:rPr>
              <a:t>Metabolic activities of otherwise benign microorganisms</a:t>
            </a:r>
          </a:p>
          <a:p>
            <a:pPr algn="ctr"/>
            <a:r>
              <a:rPr lang="en-US" sz="2400">
                <a:solidFill>
                  <a:srgbClr val="FFFF00"/>
                </a:solidFill>
              </a:rPr>
              <a:t>can significantly alter surface water quality</a:t>
            </a:r>
          </a:p>
        </p:txBody>
      </p:sp>
      <p:sp>
        <p:nvSpPr>
          <p:cNvPr id="187396" name="Rectangle 4"/>
          <p:cNvSpPr>
            <a:spLocks noChangeArrowheads="1"/>
          </p:cNvSpPr>
          <p:nvPr/>
        </p:nvSpPr>
        <p:spPr bwMode="auto">
          <a:xfrm>
            <a:off x="5187950" y="3930650"/>
            <a:ext cx="3197225" cy="1917700"/>
          </a:xfrm>
          <a:prstGeom prst="rect">
            <a:avLst/>
          </a:prstGeom>
          <a:noFill/>
          <a:ln w="9525">
            <a:noFill/>
            <a:miter lim="800000"/>
            <a:headEnd/>
            <a:tailEnd/>
          </a:ln>
          <a:effectLst/>
        </p:spPr>
        <p:txBody>
          <a:bodyPr wrap="none">
            <a:spAutoFit/>
          </a:bodyPr>
          <a:lstStyle/>
          <a:p>
            <a:pPr algn="ctr" eaLnBrk="1" hangingPunct="1"/>
            <a:r>
              <a:rPr lang="en-US" sz="2400" b="1">
                <a:solidFill>
                  <a:srgbClr val="FF9900"/>
                </a:solidFill>
              </a:rPr>
              <a:t>human waste</a:t>
            </a:r>
          </a:p>
          <a:p>
            <a:pPr algn="ctr" eaLnBrk="1" hangingPunct="1"/>
            <a:r>
              <a:rPr lang="en-US" sz="2400" b="1">
                <a:solidFill>
                  <a:srgbClr val="FF9900"/>
                </a:solidFill>
              </a:rPr>
              <a:t>animal waste</a:t>
            </a:r>
          </a:p>
          <a:p>
            <a:pPr algn="ctr" eaLnBrk="1" hangingPunct="1"/>
            <a:r>
              <a:rPr lang="en-US" sz="2400" b="1">
                <a:solidFill>
                  <a:srgbClr val="FF9900"/>
                </a:solidFill>
              </a:rPr>
              <a:t>food operations</a:t>
            </a:r>
          </a:p>
          <a:p>
            <a:pPr algn="ctr" eaLnBrk="1" hangingPunct="1"/>
            <a:r>
              <a:rPr lang="en-US" sz="2400" b="1">
                <a:solidFill>
                  <a:srgbClr val="FF9900"/>
                </a:solidFill>
              </a:rPr>
              <a:t>meat packing plants </a:t>
            </a:r>
          </a:p>
          <a:p>
            <a:pPr algn="ctr" eaLnBrk="1" hangingPunct="1"/>
            <a:r>
              <a:rPr lang="en-US" sz="2400" b="1">
                <a:solidFill>
                  <a:srgbClr val="FF9900"/>
                </a:solidFill>
              </a:rPr>
              <a:t>medical facilities </a:t>
            </a:r>
          </a:p>
        </p:txBody>
      </p:sp>
      <p:pic>
        <p:nvPicPr>
          <p:cNvPr id="187397" name="Picture 5" descr="Pond"/>
          <p:cNvPicPr>
            <a:picLocks noChangeAspect="1" noChangeArrowheads="1"/>
          </p:cNvPicPr>
          <p:nvPr/>
        </p:nvPicPr>
        <p:blipFill>
          <a:blip r:embed="rId3" cstate="print"/>
          <a:srcRect/>
          <a:stretch>
            <a:fillRect/>
          </a:stretch>
        </p:blipFill>
        <p:spPr bwMode="auto">
          <a:xfrm>
            <a:off x="785813" y="3275013"/>
            <a:ext cx="4108450" cy="3082925"/>
          </a:xfrm>
          <a:prstGeom prst="rect">
            <a:avLst/>
          </a:prstGeom>
          <a:noFill/>
        </p:spPr>
      </p:pic>
      <p:sp>
        <p:nvSpPr>
          <p:cNvPr id="187398" name="Text Box 6"/>
          <p:cNvSpPr txBox="1">
            <a:spLocks noChangeArrowheads="1"/>
          </p:cNvSpPr>
          <p:nvPr/>
        </p:nvSpPr>
        <p:spPr bwMode="auto">
          <a:xfrm>
            <a:off x="5249863" y="3298825"/>
            <a:ext cx="3163887" cy="457200"/>
          </a:xfrm>
          <a:prstGeom prst="rect">
            <a:avLst/>
          </a:prstGeom>
          <a:noFill/>
          <a:ln w="9525">
            <a:noFill/>
            <a:miter lim="800000"/>
            <a:headEnd/>
            <a:tailEnd/>
          </a:ln>
          <a:effectLst/>
        </p:spPr>
        <p:txBody>
          <a:bodyPr wrap="none">
            <a:spAutoFit/>
          </a:bodyPr>
          <a:lstStyle/>
          <a:p>
            <a:r>
              <a:rPr lang="en-US" sz="2400" b="1">
                <a:solidFill>
                  <a:srgbClr val="FFFF00"/>
                </a:solidFill>
              </a:rPr>
              <a:t>Sources of Organics</a:t>
            </a:r>
          </a:p>
        </p:txBody>
      </p:sp>
      <p:sp>
        <p:nvSpPr>
          <p:cNvPr id="187399" name="Text Box 7"/>
          <p:cNvSpPr txBox="1">
            <a:spLocks noChangeArrowheads="1"/>
          </p:cNvSpPr>
          <p:nvPr/>
        </p:nvSpPr>
        <p:spPr bwMode="auto">
          <a:xfrm>
            <a:off x="331788" y="2220913"/>
            <a:ext cx="8577262" cy="701675"/>
          </a:xfrm>
          <a:prstGeom prst="rect">
            <a:avLst/>
          </a:prstGeom>
          <a:noFill/>
          <a:ln w="9525">
            <a:noFill/>
            <a:miter lim="800000"/>
            <a:headEnd/>
            <a:tailEnd/>
          </a:ln>
          <a:effectLst/>
        </p:spPr>
        <p:txBody>
          <a:bodyPr wrap="none">
            <a:spAutoFit/>
          </a:bodyPr>
          <a:lstStyle/>
          <a:p>
            <a:pPr algn="ctr"/>
            <a:r>
              <a:rPr lang="en-US" sz="2000">
                <a:solidFill>
                  <a:srgbClr val="00FF00"/>
                </a:solidFill>
              </a:rPr>
              <a:t>Discharge of organic material to surface water increases microbial activity</a:t>
            </a:r>
          </a:p>
          <a:p>
            <a:pPr algn="ctr"/>
            <a:r>
              <a:rPr lang="en-US" sz="2000">
                <a:solidFill>
                  <a:srgbClr val="00FF00"/>
                </a:solidFill>
              </a:rPr>
              <a:t>Increased microbial activity can cause a decline in oxygen content of water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 Box 4"/>
          <p:cNvSpPr txBox="1">
            <a:spLocks noChangeArrowheads="1"/>
          </p:cNvSpPr>
          <p:nvPr/>
        </p:nvSpPr>
        <p:spPr bwMode="auto">
          <a:xfrm>
            <a:off x="1752600" y="2286000"/>
            <a:ext cx="5767388" cy="519113"/>
          </a:xfrm>
          <a:prstGeom prst="rect">
            <a:avLst/>
          </a:prstGeom>
          <a:noFill/>
          <a:ln w="9525">
            <a:noFill/>
            <a:miter lim="800000"/>
            <a:headEnd/>
            <a:tailEnd/>
          </a:ln>
          <a:effectLst/>
        </p:spPr>
        <p:txBody>
          <a:bodyPr wrap="none">
            <a:spAutoFit/>
          </a:bodyPr>
          <a:lstStyle/>
          <a:p>
            <a:r>
              <a:rPr lang="en-US"/>
              <a:t>Other Implications: Carbon Storage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0" y="2681288"/>
            <a:ext cx="6653213" cy="488950"/>
          </a:xfrm>
          <a:prstGeom prst="rect">
            <a:avLst/>
          </a:prstGeom>
          <a:noFill/>
          <a:ln w="9525">
            <a:noFill/>
            <a:miter lim="800000"/>
            <a:headEnd/>
            <a:tailEnd/>
          </a:ln>
          <a:effectLst/>
        </p:spPr>
        <p:txBody>
          <a:bodyPr wrap="none" anchor="ctr">
            <a:spAutoFit/>
          </a:bodyPr>
          <a:lstStyle/>
          <a:p>
            <a:pPr eaLnBrk="1" hangingPunct="1"/>
            <a:r>
              <a:rPr lang="en-US" sz="2600">
                <a:solidFill>
                  <a:srgbClr val="00FF00"/>
                </a:solidFill>
              </a:rPr>
              <a:t>C</a:t>
            </a:r>
            <a:r>
              <a:rPr lang="en-US" sz="2600" baseline="-25000">
                <a:solidFill>
                  <a:srgbClr val="00FF00"/>
                </a:solidFill>
              </a:rPr>
              <a:t>6</a:t>
            </a:r>
            <a:r>
              <a:rPr lang="en-US" sz="2600">
                <a:solidFill>
                  <a:srgbClr val="00FF00"/>
                </a:solidFill>
              </a:rPr>
              <a:t>H</a:t>
            </a:r>
            <a:r>
              <a:rPr lang="en-US" sz="2600" baseline="-25000">
                <a:solidFill>
                  <a:srgbClr val="00FF00"/>
                </a:solidFill>
              </a:rPr>
              <a:t>12</a:t>
            </a:r>
            <a:r>
              <a:rPr lang="en-US" sz="2600">
                <a:solidFill>
                  <a:srgbClr val="00FF00"/>
                </a:solidFill>
              </a:rPr>
              <a:t>O</a:t>
            </a:r>
            <a:r>
              <a:rPr lang="en-US" sz="2600" baseline="-25000">
                <a:solidFill>
                  <a:srgbClr val="00FF00"/>
                </a:solidFill>
              </a:rPr>
              <a:t>6 </a:t>
            </a:r>
            <a:r>
              <a:rPr lang="en-US" sz="2600">
                <a:solidFill>
                  <a:srgbClr val="00FF00"/>
                </a:solidFill>
              </a:rPr>
              <a:t>+ 3</a:t>
            </a:r>
            <a:r>
              <a:rPr lang="en-US" sz="2600">
                <a:solidFill>
                  <a:srgbClr val="FFFF00"/>
                </a:solidFill>
              </a:rPr>
              <a:t>NO</a:t>
            </a:r>
            <a:r>
              <a:rPr lang="en-US" sz="2600" baseline="-25000">
                <a:solidFill>
                  <a:srgbClr val="FFFF00"/>
                </a:solidFill>
              </a:rPr>
              <a:t>3</a:t>
            </a:r>
            <a:r>
              <a:rPr lang="en-US" sz="2600" baseline="30000">
                <a:solidFill>
                  <a:srgbClr val="FFFF00"/>
                </a:solidFill>
              </a:rPr>
              <a:t>-</a:t>
            </a:r>
            <a:r>
              <a:rPr lang="en-US" sz="2600">
                <a:solidFill>
                  <a:srgbClr val="00FF00"/>
                </a:solidFill>
              </a:rPr>
              <a:t> + 3H</a:t>
            </a:r>
            <a:r>
              <a:rPr lang="en-US" sz="2600" baseline="-25000">
                <a:solidFill>
                  <a:srgbClr val="00FF00"/>
                </a:solidFill>
              </a:rPr>
              <a:t>2</a:t>
            </a:r>
            <a:r>
              <a:rPr lang="en-US" sz="2600">
                <a:solidFill>
                  <a:srgbClr val="00FF00"/>
                </a:solidFill>
              </a:rPr>
              <a:t>O = 6HCO</a:t>
            </a:r>
            <a:r>
              <a:rPr lang="en-US" sz="2600" baseline="-25000">
                <a:solidFill>
                  <a:srgbClr val="00FF00"/>
                </a:solidFill>
              </a:rPr>
              <a:t>3</a:t>
            </a:r>
            <a:r>
              <a:rPr lang="en-US" sz="2600" baseline="30000">
                <a:solidFill>
                  <a:srgbClr val="00FF00"/>
                </a:solidFill>
              </a:rPr>
              <a:t>-</a:t>
            </a:r>
            <a:r>
              <a:rPr lang="en-US" sz="2600">
                <a:solidFill>
                  <a:srgbClr val="00FF00"/>
                </a:solidFill>
              </a:rPr>
              <a:t> + 3NH</a:t>
            </a:r>
            <a:r>
              <a:rPr lang="en-US" sz="2600" baseline="-25000">
                <a:solidFill>
                  <a:srgbClr val="00FF00"/>
                </a:solidFill>
              </a:rPr>
              <a:t>4</a:t>
            </a:r>
            <a:r>
              <a:rPr lang="en-US" sz="2600" baseline="30000">
                <a:solidFill>
                  <a:srgbClr val="00FF00"/>
                </a:solidFill>
              </a:rPr>
              <a:t>+</a:t>
            </a:r>
            <a:r>
              <a:rPr lang="en-US" sz="2600">
                <a:solidFill>
                  <a:srgbClr val="00FF00"/>
                </a:solidFill>
              </a:rPr>
              <a:t> </a:t>
            </a:r>
          </a:p>
        </p:txBody>
      </p:sp>
      <p:sp>
        <p:nvSpPr>
          <p:cNvPr id="150531" name="Rectangle 3"/>
          <p:cNvSpPr>
            <a:spLocks noChangeArrowheads="1"/>
          </p:cNvSpPr>
          <p:nvPr/>
        </p:nvSpPr>
        <p:spPr bwMode="auto">
          <a:xfrm>
            <a:off x="7005638" y="2703513"/>
            <a:ext cx="1530350" cy="519112"/>
          </a:xfrm>
          <a:prstGeom prst="rect">
            <a:avLst/>
          </a:prstGeom>
          <a:noFill/>
          <a:ln w="9525">
            <a:noFill/>
            <a:miter lim="800000"/>
            <a:headEnd/>
            <a:tailEnd/>
          </a:ln>
          <a:effectLst/>
        </p:spPr>
        <p:txBody>
          <a:bodyPr wrap="none" anchor="ctr">
            <a:spAutoFit/>
          </a:bodyPr>
          <a:lstStyle/>
          <a:p>
            <a:pPr eaLnBrk="1" hangingPunct="1"/>
            <a:r>
              <a:rPr lang="en-US">
                <a:solidFill>
                  <a:srgbClr val="00FF00"/>
                </a:solidFill>
              </a:rPr>
              <a:t>1796 kJ </a:t>
            </a:r>
          </a:p>
        </p:txBody>
      </p:sp>
      <p:sp>
        <p:nvSpPr>
          <p:cNvPr id="150532" name="Rectangle 4"/>
          <p:cNvSpPr>
            <a:spLocks noChangeArrowheads="1"/>
          </p:cNvSpPr>
          <p:nvPr/>
        </p:nvSpPr>
        <p:spPr bwMode="auto">
          <a:xfrm>
            <a:off x="4763" y="3467100"/>
            <a:ext cx="6403975" cy="488950"/>
          </a:xfrm>
          <a:prstGeom prst="rect">
            <a:avLst/>
          </a:prstGeom>
          <a:noFill/>
          <a:ln w="9525">
            <a:noFill/>
            <a:miter lim="800000"/>
            <a:headEnd/>
            <a:tailEnd/>
          </a:ln>
          <a:effectLst/>
        </p:spPr>
        <p:txBody>
          <a:bodyPr wrap="none" anchor="ctr">
            <a:spAutoFit/>
          </a:bodyPr>
          <a:lstStyle/>
          <a:p>
            <a:pPr eaLnBrk="1" hangingPunct="1"/>
            <a:r>
              <a:rPr lang="en-US" sz="2600">
                <a:solidFill>
                  <a:srgbClr val="00FF00"/>
                </a:solidFill>
              </a:rPr>
              <a:t>C</a:t>
            </a:r>
            <a:r>
              <a:rPr lang="en-US" sz="2600" baseline="-25000">
                <a:solidFill>
                  <a:srgbClr val="00FF00"/>
                </a:solidFill>
              </a:rPr>
              <a:t>6</a:t>
            </a:r>
            <a:r>
              <a:rPr lang="en-US" sz="2600">
                <a:solidFill>
                  <a:srgbClr val="00FF00"/>
                </a:solidFill>
              </a:rPr>
              <a:t>H</a:t>
            </a:r>
            <a:r>
              <a:rPr lang="en-US" sz="2600" baseline="-25000">
                <a:solidFill>
                  <a:srgbClr val="00FF00"/>
                </a:solidFill>
              </a:rPr>
              <a:t>12</a:t>
            </a:r>
            <a:r>
              <a:rPr lang="en-US" sz="2600">
                <a:solidFill>
                  <a:srgbClr val="00FF00"/>
                </a:solidFill>
              </a:rPr>
              <a:t>O</a:t>
            </a:r>
            <a:r>
              <a:rPr lang="en-US" sz="2600" baseline="-25000">
                <a:solidFill>
                  <a:srgbClr val="00FF00"/>
                </a:solidFill>
              </a:rPr>
              <a:t>6 </a:t>
            </a:r>
            <a:r>
              <a:rPr lang="en-US" sz="2600">
                <a:solidFill>
                  <a:srgbClr val="00FF00"/>
                </a:solidFill>
              </a:rPr>
              <a:t>+ 3</a:t>
            </a:r>
            <a:r>
              <a:rPr lang="en-US" sz="2600">
                <a:solidFill>
                  <a:srgbClr val="FFFF00"/>
                </a:solidFill>
              </a:rPr>
              <a:t>SO</a:t>
            </a:r>
            <a:r>
              <a:rPr lang="en-US" sz="2600" baseline="-25000">
                <a:solidFill>
                  <a:srgbClr val="FFFF00"/>
                </a:solidFill>
              </a:rPr>
              <a:t>4</a:t>
            </a:r>
            <a:r>
              <a:rPr lang="en-US" sz="2600" baseline="30000">
                <a:solidFill>
                  <a:srgbClr val="FFFF00"/>
                </a:solidFill>
              </a:rPr>
              <a:t>2-</a:t>
            </a:r>
            <a:r>
              <a:rPr lang="en-US" sz="2600">
                <a:solidFill>
                  <a:srgbClr val="00FF00"/>
                </a:solidFill>
              </a:rPr>
              <a:t> + 3H</a:t>
            </a:r>
            <a:r>
              <a:rPr lang="en-US" sz="2600" baseline="30000">
                <a:solidFill>
                  <a:srgbClr val="00FF00"/>
                </a:solidFill>
              </a:rPr>
              <a:t>+</a:t>
            </a:r>
            <a:r>
              <a:rPr lang="en-US" sz="2600">
                <a:solidFill>
                  <a:srgbClr val="00FF00"/>
                </a:solidFill>
              </a:rPr>
              <a:t> =  6HCO</a:t>
            </a:r>
            <a:r>
              <a:rPr lang="en-US" sz="2600" baseline="-25000">
                <a:solidFill>
                  <a:srgbClr val="00FF00"/>
                </a:solidFill>
              </a:rPr>
              <a:t>3</a:t>
            </a:r>
            <a:r>
              <a:rPr lang="en-US" sz="2600" baseline="30000">
                <a:solidFill>
                  <a:srgbClr val="00FF00"/>
                </a:solidFill>
              </a:rPr>
              <a:t>-</a:t>
            </a:r>
            <a:r>
              <a:rPr lang="en-US" sz="2600">
                <a:solidFill>
                  <a:srgbClr val="00FF00"/>
                </a:solidFill>
              </a:rPr>
              <a:t> + 3HS</a:t>
            </a:r>
            <a:r>
              <a:rPr lang="en-US" sz="2600" baseline="30000">
                <a:solidFill>
                  <a:srgbClr val="00FF00"/>
                </a:solidFill>
              </a:rPr>
              <a:t>-</a:t>
            </a:r>
            <a:r>
              <a:rPr lang="en-US" sz="2600">
                <a:solidFill>
                  <a:srgbClr val="00FF00"/>
                </a:solidFill>
              </a:rPr>
              <a:t> </a:t>
            </a:r>
          </a:p>
        </p:txBody>
      </p:sp>
      <p:sp>
        <p:nvSpPr>
          <p:cNvPr id="150533" name="Rectangle 5"/>
          <p:cNvSpPr>
            <a:spLocks noChangeArrowheads="1"/>
          </p:cNvSpPr>
          <p:nvPr/>
        </p:nvSpPr>
        <p:spPr bwMode="auto">
          <a:xfrm>
            <a:off x="7199313" y="3468688"/>
            <a:ext cx="1331912" cy="519112"/>
          </a:xfrm>
          <a:prstGeom prst="rect">
            <a:avLst/>
          </a:prstGeom>
          <a:noFill/>
          <a:ln w="9525">
            <a:noFill/>
            <a:miter lim="800000"/>
            <a:headEnd/>
            <a:tailEnd/>
          </a:ln>
          <a:effectLst/>
        </p:spPr>
        <p:txBody>
          <a:bodyPr wrap="none" anchor="ctr">
            <a:spAutoFit/>
          </a:bodyPr>
          <a:lstStyle/>
          <a:p>
            <a:pPr eaLnBrk="1" hangingPunct="1"/>
            <a:r>
              <a:rPr lang="en-US">
                <a:solidFill>
                  <a:srgbClr val="00FF00"/>
                </a:solidFill>
              </a:rPr>
              <a:t>453 kJ </a:t>
            </a:r>
          </a:p>
        </p:txBody>
      </p:sp>
      <p:sp>
        <p:nvSpPr>
          <p:cNvPr id="150534" name="Rectangle 6"/>
          <p:cNvSpPr>
            <a:spLocks noChangeArrowheads="1"/>
          </p:cNvSpPr>
          <p:nvPr/>
        </p:nvSpPr>
        <p:spPr bwMode="auto">
          <a:xfrm>
            <a:off x="142875" y="1828800"/>
            <a:ext cx="4921250" cy="488950"/>
          </a:xfrm>
          <a:prstGeom prst="rect">
            <a:avLst/>
          </a:prstGeom>
          <a:noFill/>
          <a:ln w="9525">
            <a:noFill/>
            <a:miter lim="800000"/>
            <a:headEnd/>
            <a:tailEnd/>
          </a:ln>
          <a:effectLst/>
        </p:spPr>
        <p:txBody>
          <a:bodyPr wrap="none" anchor="ctr">
            <a:spAutoFit/>
          </a:bodyPr>
          <a:lstStyle/>
          <a:p>
            <a:pPr eaLnBrk="1" hangingPunct="1"/>
            <a:r>
              <a:rPr lang="en-US" sz="2600">
                <a:solidFill>
                  <a:srgbClr val="FFFF00"/>
                </a:solidFill>
              </a:rPr>
              <a:t>C</a:t>
            </a:r>
            <a:r>
              <a:rPr lang="en-US" sz="2600" baseline="-25000">
                <a:solidFill>
                  <a:srgbClr val="FFFF00"/>
                </a:solidFill>
              </a:rPr>
              <a:t>6</a:t>
            </a:r>
            <a:r>
              <a:rPr lang="en-US" sz="2600">
                <a:solidFill>
                  <a:srgbClr val="FFFF00"/>
                </a:solidFill>
              </a:rPr>
              <a:t>H</a:t>
            </a:r>
            <a:r>
              <a:rPr lang="en-US" sz="2600" baseline="-25000">
                <a:solidFill>
                  <a:srgbClr val="FFFF00"/>
                </a:solidFill>
              </a:rPr>
              <a:t>12</a:t>
            </a:r>
            <a:r>
              <a:rPr lang="en-US" sz="2600">
                <a:solidFill>
                  <a:srgbClr val="FFFF00"/>
                </a:solidFill>
              </a:rPr>
              <a:t>O</a:t>
            </a:r>
            <a:r>
              <a:rPr lang="en-US" sz="2600" baseline="-25000">
                <a:solidFill>
                  <a:srgbClr val="FFFF00"/>
                </a:solidFill>
              </a:rPr>
              <a:t>6</a:t>
            </a:r>
            <a:r>
              <a:rPr lang="en-US" sz="2600">
                <a:solidFill>
                  <a:srgbClr val="FFFF00"/>
                </a:solidFill>
              </a:rPr>
              <a:t> + 6O</a:t>
            </a:r>
            <a:r>
              <a:rPr lang="en-US" sz="2600" baseline="-25000">
                <a:solidFill>
                  <a:srgbClr val="FFFF00"/>
                </a:solidFill>
              </a:rPr>
              <a:t>2</a:t>
            </a:r>
            <a:r>
              <a:rPr lang="en-US" sz="2600">
                <a:solidFill>
                  <a:srgbClr val="FFFF00"/>
                </a:solidFill>
              </a:rPr>
              <a:t> → 6CO</a:t>
            </a:r>
            <a:r>
              <a:rPr lang="en-US" sz="2600" baseline="-25000">
                <a:solidFill>
                  <a:srgbClr val="FFFF00"/>
                </a:solidFill>
              </a:rPr>
              <a:t>2</a:t>
            </a:r>
            <a:r>
              <a:rPr lang="en-US" sz="2600">
                <a:solidFill>
                  <a:srgbClr val="FFFF00"/>
                </a:solidFill>
              </a:rPr>
              <a:t> + 6H</a:t>
            </a:r>
            <a:r>
              <a:rPr lang="en-US" sz="2600" baseline="-25000">
                <a:solidFill>
                  <a:srgbClr val="FFFF00"/>
                </a:solidFill>
              </a:rPr>
              <a:t>2</a:t>
            </a:r>
            <a:r>
              <a:rPr lang="en-US" sz="2600">
                <a:solidFill>
                  <a:srgbClr val="FFFF00"/>
                </a:solidFill>
              </a:rPr>
              <a:t>O </a:t>
            </a:r>
          </a:p>
        </p:txBody>
      </p:sp>
      <p:sp>
        <p:nvSpPr>
          <p:cNvPr id="150535" name="Rectangle 7"/>
          <p:cNvSpPr>
            <a:spLocks noChangeArrowheads="1"/>
          </p:cNvSpPr>
          <p:nvPr/>
        </p:nvSpPr>
        <p:spPr bwMode="auto">
          <a:xfrm>
            <a:off x="7016750" y="1865313"/>
            <a:ext cx="1431925" cy="519112"/>
          </a:xfrm>
          <a:prstGeom prst="rect">
            <a:avLst/>
          </a:prstGeom>
          <a:noFill/>
          <a:ln w="9525">
            <a:noFill/>
            <a:miter lim="800000"/>
            <a:headEnd/>
            <a:tailEnd/>
          </a:ln>
          <a:effectLst/>
        </p:spPr>
        <p:txBody>
          <a:bodyPr wrap="none">
            <a:spAutoFit/>
          </a:bodyPr>
          <a:lstStyle/>
          <a:p>
            <a:r>
              <a:rPr lang="en-US">
                <a:solidFill>
                  <a:srgbClr val="FFFF00"/>
                </a:solidFill>
              </a:rPr>
              <a:t>2880 kJ</a:t>
            </a:r>
          </a:p>
        </p:txBody>
      </p:sp>
      <p:sp>
        <p:nvSpPr>
          <p:cNvPr id="150536" name="Text Box 8"/>
          <p:cNvSpPr txBox="1">
            <a:spLocks noChangeArrowheads="1"/>
          </p:cNvSpPr>
          <p:nvPr/>
        </p:nvSpPr>
        <p:spPr bwMode="auto">
          <a:xfrm>
            <a:off x="990600" y="4495800"/>
            <a:ext cx="6759575" cy="946150"/>
          </a:xfrm>
          <a:prstGeom prst="rect">
            <a:avLst/>
          </a:prstGeom>
          <a:noFill/>
          <a:ln w="9525">
            <a:noFill/>
            <a:miter lim="800000"/>
            <a:headEnd/>
            <a:tailEnd/>
          </a:ln>
          <a:effectLst/>
        </p:spPr>
        <p:txBody>
          <a:bodyPr wrap="none">
            <a:spAutoFit/>
          </a:bodyPr>
          <a:lstStyle/>
          <a:p>
            <a:pPr algn="ctr"/>
            <a:r>
              <a:rPr lang="en-US"/>
              <a:t>Anaerobic respiration, therefore, is slower</a:t>
            </a:r>
          </a:p>
          <a:p>
            <a:pPr algn="ctr"/>
            <a:r>
              <a:rPr lang="en-US"/>
              <a:t>and less efficient than aerobic respiration.</a:t>
            </a:r>
          </a:p>
        </p:txBody>
      </p:sp>
      <p:sp>
        <p:nvSpPr>
          <p:cNvPr id="150537" name="Rectangle 9"/>
          <p:cNvSpPr>
            <a:spLocks noChangeArrowheads="1"/>
          </p:cNvSpPr>
          <p:nvPr/>
        </p:nvSpPr>
        <p:spPr bwMode="auto">
          <a:xfrm>
            <a:off x="1447800" y="533400"/>
            <a:ext cx="5948363" cy="946150"/>
          </a:xfrm>
          <a:prstGeom prst="rect">
            <a:avLst/>
          </a:prstGeom>
          <a:noFill/>
          <a:ln w="9525">
            <a:noFill/>
            <a:miter lim="800000"/>
            <a:headEnd/>
            <a:tailEnd/>
          </a:ln>
          <a:effectLst/>
        </p:spPr>
        <p:txBody>
          <a:bodyPr wrap="none">
            <a:spAutoFit/>
          </a:bodyPr>
          <a:lstStyle/>
          <a:p>
            <a:pPr algn="ctr"/>
            <a:r>
              <a:rPr lang="en-US"/>
              <a:t>Anaerobic respiration produces less </a:t>
            </a:r>
          </a:p>
          <a:p>
            <a:pPr algn="ctr"/>
            <a:r>
              <a:rPr lang="en-US"/>
              <a:t>energy than aerobic respiration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762000" y="609600"/>
            <a:ext cx="7829550" cy="1373188"/>
          </a:xfrm>
          <a:prstGeom prst="rect">
            <a:avLst/>
          </a:prstGeom>
          <a:noFill/>
          <a:ln w="9525">
            <a:noFill/>
            <a:miter lim="800000"/>
            <a:headEnd/>
            <a:tailEnd/>
          </a:ln>
          <a:effectLst/>
        </p:spPr>
        <p:txBody>
          <a:bodyPr wrap="none">
            <a:spAutoFit/>
          </a:bodyPr>
          <a:lstStyle/>
          <a:p>
            <a:r>
              <a:rPr lang="en-US"/>
              <a:t>Accumulation of organic matter under anaerobic</a:t>
            </a:r>
          </a:p>
          <a:p>
            <a:r>
              <a:rPr lang="en-US"/>
              <a:t>conditions is responsible for fossil fuels and</a:t>
            </a:r>
          </a:p>
          <a:p>
            <a:r>
              <a:rPr lang="en-US"/>
              <a:t>the build-up of peat (organic matter) in wetlands.</a:t>
            </a:r>
          </a:p>
        </p:txBody>
      </p:sp>
      <p:pic>
        <p:nvPicPr>
          <p:cNvPr id="157699" name="Picture 3" descr="GATORAPH"/>
          <p:cNvPicPr>
            <a:picLocks noChangeAspect="1" noChangeArrowheads="1"/>
          </p:cNvPicPr>
          <p:nvPr/>
        </p:nvPicPr>
        <p:blipFill>
          <a:blip r:embed="rId2" cstate="print"/>
          <a:srcRect/>
          <a:stretch>
            <a:fillRect/>
          </a:stretch>
        </p:blipFill>
        <p:spPr bwMode="auto">
          <a:xfrm>
            <a:off x="762000" y="2514600"/>
            <a:ext cx="2376488" cy="3581400"/>
          </a:xfrm>
          <a:prstGeom prst="rect">
            <a:avLst/>
          </a:prstGeom>
          <a:noFill/>
        </p:spPr>
      </p:pic>
      <p:pic>
        <p:nvPicPr>
          <p:cNvPr id="157700" name="Picture 4" descr="peat_cutter"/>
          <p:cNvPicPr>
            <a:picLocks noChangeAspect="1" noChangeArrowheads="1"/>
          </p:cNvPicPr>
          <p:nvPr/>
        </p:nvPicPr>
        <p:blipFill>
          <a:blip r:embed="rId3" cstate="print"/>
          <a:srcRect/>
          <a:stretch>
            <a:fillRect/>
          </a:stretch>
        </p:blipFill>
        <p:spPr bwMode="auto">
          <a:xfrm>
            <a:off x="3581400" y="2438400"/>
            <a:ext cx="4876800" cy="3657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2133600" y="2209800"/>
            <a:ext cx="4829175" cy="579438"/>
          </a:xfrm>
          <a:prstGeom prst="rect">
            <a:avLst/>
          </a:prstGeom>
          <a:noFill/>
          <a:ln w="9525">
            <a:noFill/>
            <a:miter lim="800000"/>
            <a:headEnd/>
            <a:tailEnd/>
          </a:ln>
          <a:effectLst/>
        </p:spPr>
        <p:txBody>
          <a:bodyPr wrap="none">
            <a:spAutoFit/>
          </a:bodyPr>
          <a:lstStyle/>
          <a:p>
            <a:r>
              <a:rPr lang="en-US" sz="3200"/>
              <a:t>Carbon Storage in Florida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0" name="Group 2"/>
          <p:cNvGrpSpPr>
            <a:grpSpLocks/>
          </p:cNvGrpSpPr>
          <p:nvPr/>
        </p:nvGrpSpPr>
        <p:grpSpPr bwMode="auto">
          <a:xfrm>
            <a:off x="4675188" y="573088"/>
            <a:ext cx="3024187" cy="5443537"/>
            <a:chOff x="1728" y="628"/>
            <a:chExt cx="1905" cy="3429"/>
          </a:xfrm>
        </p:grpSpPr>
        <p:pic>
          <p:nvPicPr>
            <p:cNvPr id="160771" name="Picture 3" descr="fig1mapx"/>
            <p:cNvPicPr>
              <a:picLocks noChangeAspect="1" noChangeArrowheads="1"/>
            </p:cNvPicPr>
            <p:nvPr/>
          </p:nvPicPr>
          <p:blipFill>
            <a:blip r:embed="rId3" cstate="print"/>
            <a:srcRect/>
            <a:stretch>
              <a:fillRect/>
            </a:stretch>
          </p:blipFill>
          <p:spPr bwMode="auto">
            <a:xfrm>
              <a:off x="1728" y="628"/>
              <a:ext cx="1905" cy="3429"/>
            </a:xfrm>
            <a:prstGeom prst="rect">
              <a:avLst/>
            </a:prstGeom>
            <a:noFill/>
          </p:spPr>
        </p:pic>
        <p:sp>
          <p:nvSpPr>
            <p:cNvPr id="160772" name="Line 4"/>
            <p:cNvSpPr>
              <a:spLocks noChangeShapeType="1"/>
            </p:cNvSpPr>
            <p:nvPr/>
          </p:nvSpPr>
          <p:spPr bwMode="auto">
            <a:xfrm>
              <a:off x="2457" y="1697"/>
              <a:ext cx="141" cy="305"/>
            </a:xfrm>
            <a:prstGeom prst="line">
              <a:avLst/>
            </a:prstGeom>
            <a:noFill/>
            <a:ln w="9525">
              <a:solidFill>
                <a:schemeClr val="tx1"/>
              </a:solidFill>
              <a:round/>
              <a:headEnd/>
              <a:tailEnd type="triangle" w="med" len="med"/>
            </a:ln>
            <a:effectLst/>
          </p:spPr>
          <p:txBody>
            <a:bodyPr/>
            <a:lstStyle/>
            <a:p>
              <a:endParaRPr lang="en-US"/>
            </a:p>
          </p:txBody>
        </p:sp>
        <p:sp>
          <p:nvSpPr>
            <p:cNvPr id="160773" name="Line 5"/>
            <p:cNvSpPr>
              <a:spLocks noChangeShapeType="1"/>
            </p:cNvSpPr>
            <p:nvPr/>
          </p:nvSpPr>
          <p:spPr bwMode="auto">
            <a:xfrm>
              <a:off x="2739" y="1591"/>
              <a:ext cx="35" cy="364"/>
            </a:xfrm>
            <a:prstGeom prst="line">
              <a:avLst/>
            </a:prstGeom>
            <a:noFill/>
            <a:ln w="9525">
              <a:solidFill>
                <a:schemeClr val="tx1"/>
              </a:solidFill>
              <a:round/>
              <a:headEnd/>
              <a:tailEnd type="triangle" w="med" len="med"/>
            </a:ln>
            <a:effectLst/>
          </p:spPr>
          <p:txBody>
            <a:bodyPr/>
            <a:lstStyle/>
            <a:p>
              <a:endParaRPr lang="en-US"/>
            </a:p>
          </p:txBody>
        </p:sp>
        <p:sp>
          <p:nvSpPr>
            <p:cNvPr id="160774" name="Line 6"/>
            <p:cNvSpPr>
              <a:spLocks noChangeShapeType="1"/>
            </p:cNvSpPr>
            <p:nvPr/>
          </p:nvSpPr>
          <p:spPr bwMode="auto">
            <a:xfrm>
              <a:off x="2962" y="1485"/>
              <a:ext cx="35" cy="541"/>
            </a:xfrm>
            <a:prstGeom prst="line">
              <a:avLst/>
            </a:prstGeom>
            <a:noFill/>
            <a:ln w="9525">
              <a:solidFill>
                <a:schemeClr val="tx1"/>
              </a:solidFill>
              <a:round/>
              <a:headEnd/>
              <a:tailEnd type="triangle" w="med" len="med"/>
            </a:ln>
            <a:effectLst/>
          </p:spPr>
          <p:txBody>
            <a:bodyPr/>
            <a:lstStyle/>
            <a:p>
              <a:endParaRPr lang="en-US"/>
            </a:p>
          </p:txBody>
        </p:sp>
        <p:sp>
          <p:nvSpPr>
            <p:cNvPr id="160775" name="Line 7"/>
            <p:cNvSpPr>
              <a:spLocks noChangeShapeType="1"/>
            </p:cNvSpPr>
            <p:nvPr/>
          </p:nvSpPr>
          <p:spPr bwMode="auto">
            <a:xfrm flipH="1">
              <a:off x="2586" y="2155"/>
              <a:ext cx="59" cy="447"/>
            </a:xfrm>
            <a:prstGeom prst="line">
              <a:avLst/>
            </a:prstGeom>
            <a:noFill/>
            <a:ln w="9525">
              <a:solidFill>
                <a:schemeClr val="tx1"/>
              </a:solidFill>
              <a:round/>
              <a:headEnd/>
              <a:tailEnd type="triangle" w="med" len="med"/>
            </a:ln>
            <a:effectLst/>
          </p:spPr>
          <p:txBody>
            <a:bodyPr/>
            <a:lstStyle/>
            <a:p>
              <a:endParaRPr lang="en-US"/>
            </a:p>
          </p:txBody>
        </p:sp>
        <p:sp>
          <p:nvSpPr>
            <p:cNvPr id="160776" name="Line 8"/>
            <p:cNvSpPr>
              <a:spLocks noChangeShapeType="1"/>
            </p:cNvSpPr>
            <p:nvPr/>
          </p:nvSpPr>
          <p:spPr bwMode="auto">
            <a:xfrm flipH="1">
              <a:off x="2786" y="2226"/>
              <a:ext cx="106" cy="493"/>
            </a:xfrm>
            <a:prstGeom prst="line">
              <a:avLst/>
            </a:prstGeom>
            <a:noFill/>
            <a:ln w="9525">
              <a:solidFill>
                <a:schemeClr val="tx1"/>
              </a:solidFill>
              <a:round/>
              <a:headEnd/>
              <a:tailEnd type="triangle" w="med" len="med"/>
            </a:ln>
            <a:effectLst/>
          </p:spPr>
          <p:txBody>
            <a:bodyPr/>
            <a:lstStyle/>
            <a:p>
              <a:endParaRPr lang="en-US"/>
            </a:p>
          </p:txBody>
        </p:sp>
        <p:sp>
          <p:nvSpPr>
            <p:cNvPr id="160777" name="Line 9"/>
            <p:cNvSpPr>
              <a:spLocks noChangeShapeType="1"/>
            </p:cNvSpPr>
            <p:nvPr/>
          </p:nvSpPr>
          <p:spPr bwMode="auto">
            <a:xfrm flipH="1">
              <a:off x="2962" y="2273"/>
              <a:ext cx="141" cy="564"/>
            </a:xfrm>
            <a:prstGeom prst="line">
              <a:avLst/>
            </a:prstGeom>
            <a:noFill/>
            <a:ln w="9525">
              <a:solidFill>
                <a:schemeClr val="tx1"/>
              </a:solidFill>
              <a:round/>
              <a:headEnd/>
              <a:tailEnd type="triangle" w="med" len="med"/>
            </a:ln>
            <a:effectLst/>
          </p:spPr>
          <p:txBody>
            <a:bodyPr/>
            <a:lstStyle/>
            <a:p>
              <a:endParaRPr lang="en-US"/>
            </a:p>
          </p:txBody>
        </p:sp>
        <p:sp>
          <p:nvSpPr>
            <p:cNvPr id="160778" name="Line 10"/>
            <p:cNvSpPr>
              <a:spLocks noChangeShapeType="1"/>
            </p:cNvSpPr>
            <p:nvPr/>
          </p:nvSpPr>
          <p:spPr bwMode="auto">
            <a:xfrm flipH="1">
              <a:off x="2257" y="2896"/>
              <a:ext cx="317" cy="388"/>
            </a:xfrm>
            <a:prstGeom prst="line">
              <a:avLst/>
            </a:prstGeom>
            <a:noFill/>
            <a:ln w="9525">
              <a:solidFill>
                <a:schemeClr val="tx1"/>
              </a:solidFill>
              <a:round/>
              <a:headEnd/>
              <a:tailEnd type="triangle" w="med" len="med"/>
            </a:ln>
            <a:effectLst/>
          </p:spPr>
          <p:txBody>
            <a:bodyPr/>
            <a:lstStyle/>
            <a:p>
              <a:endParaRPr lang="en-US"/>
            </a:p>
          </p:txBody>
        </p:sp>
        <p:sp>
          <p:nvSpPr>
            <p:cNvPr id="160779" name="Line 11"/>
            <p:cNvSpPr>
              <a:spLocks noChangeShapeType="1"/>
            </p:cNvSpPr>
            <p:nvPr/>
          </p:nvSpPr>
          <p:spPr bwMode="auto">
            <a:xfrm flipH="1">
              <a:off x="2504" y="3002"/>
              <a:ext cx="282" cy="399"/>
            </a:xfrm>
            <a:prstGeom prst="line">
              <a:avLst/>
            </a:prstGeom>
            <a:noFill/>
            <a:ln w="9525">
              <a:solidFill>
                <a:schemeClr val="tx1"/>
              </a:solidFill>
              <a:round/>
              <a:headEnd/>
              <a:tailEnd type="triangle" w="med" len="med"/>
            </a:ln>
            <a:effectLst/>
          </p:spPr>
          <p:txBody>
            <a:bodyPr/>
            <a:lstStyle/>
            <a:p>
              <a:endParaRPr lang="en-US"/>
            </a:p>
          </p:txBody>
        </p:sp>
      </p:grpSp>
      <p:sp>
        <p:nvSpPr>
          <p:cNvPr id="160780" name="Text Box 12"/>
          <p:cNvSpPr txBox="1">
            <a:spLocks noChangeArrowheads="1"/>
          </p:cNvSpPr>
          <p:nvPr/>
        </p:nvSpPr>
        <p:spPr bwMode="auto">
          <a:xfrm>
            <a:off x="627063" y="631825"/>
            <a:ext cx="2500312" cy="519113"/>
          </a:xfrm>
          <a:prstGeom prst="rect">
            <a:avLst/>
          </a:prstGeom>
          <a:noFill/>
          <a:ln w="9525">
            <a:noFill/>
            <a:miter lim="800000"/>
            <a:headEnd/>
            <a:tailEnd/>
          </a:ln>
          <a:effectLst/>
        </p:spPr>
        <p:txBody>
          <a:bodyPr wrap="none">
            <a:spAutoFit/>
          </a:bodyPr>
          <a:lstStyle/>
          <a:p>
            <a:r>
              <a:rPr lang="en-US" u="sng"/>
              <a:t>Historical Flow</a:t>
            </a:r>
          </a:p>
        </p:txBody>
      </p:sp>
      <p:sp>
        <p:nvSpPr>
          <p:cNvPr id="160781" name="Text Box 13"/>
          <p:cNvSpPr txBox="1">
            <a:spLocks noChangeArrowheads="1"/>
          </p:cNvSpPr>
          <p:nvPr/>
        </p:nvSpPr>
        <p:spPr bwMode="auto">
          <a:xfrm>
            <a:off x="331788" y="1905000"/>
            <a:ext cx="3967162" cy="457200"/>
          </a:xfrm>
          <a:prstGeom prst="rect">
            <a:avLst/>
          </a:prstGeom>
          <a:noFill/>
          <a:ln w="9525">
            <a:noFill/>
            <a:miter lim="800000"/>
            <a:headEnd/>
            <a:tailEnd/>
          </a:ln>
          <a:effectLst/>
        </p:spPr>
        <p:txBody>
          <a:bodyPr wrap="none">
            <a:spAutoFit/>
          </a:bodyPr>
          <a:lstStyle/>
          <a:p>
            <a:r>
              <a:rPr lang="en-US" sz="2400">
                <a:solidFill>
                  <a:srgbClr val="FFFF00"/>
                </a:solidFill>
              </a:rPr>
              <a:t>Rainfall in Kissimmee valley</a:t>
            </a:r>
          </a:p>
        </p:txBody>
      </p:sp>
      <p:sp>
        <p:nvSpPr>
          <p:cNvPr id="160782" name="Text Box 14"/>
          <p:cNvSpPr txBox="1">
            <a:spLocks noChangeArrowheads="1"/>
          </p:cNvSpPr>
          <p:nvPr/>
        </p:nvSpPr>
        <p:spPr bwMode="auto">
          <a:xfrm>
            <a:off x="2011363" y="2827338"/>
            <a:ext cx="1511300" cy="519112"/>
          </a:xfrm>
          <a:prstGeom prst="rect">
            <a:avLst/>
          </a:prstGeom>
          <a:noFill/>
          <a:ln w="9525">
            <a:noFill/>
            <a:miter lim="800000"/>
            <a:headEnd/>
            <a:tailEnd/>
          </a:ln>
          <a:effectLst/>
        </p:spPr>
        <p:txBody>
          <a:bodyPr wrap="none">
            <a:spAutoFit/>
          </a:bodyPr>
          <a:lstStyle/>
          <a:p>
            <a:r>
              <a:rPr lang="en-US">
                <a:solidFill>
                  <a:srgbClr val="00FF00"/>
                </a:solidFill>
              </a:rPr>
              <a:t>overflow</a:t>
            </a:r>
          </a:p>
        </p:txBody>
      </p:sp>
      <p:sp>
        <p:nvSpPr>
          <p:cNvPr id="160783" name="Line 15"/>
          <p:cNvSpPr>
            <a:spLocks noChangeShapeType="1"/>
          </p:cNvSpPr>
          <p:nvPr/>
        </p:nvSpPr>
        <p:spPr bwMode="auto">
          <a:xfrm flipV="1">
            <a:off x="3840163" y="1949450"/>
            <a:ext cx="2030412" cy="1087438"/>
          </a:xfrm>
          <a:prstGeom prst="line">
            <a:avLst/>
          </a:prstGeom>
          <a:noFill/>
          <a:ln w="38100">
            <a:solidFill>
              <a:srgbClr val="FF6600"/>
            </a:solidFill>
            <a:round/>
            <a:headEnd/>
            <a:tailEnd type="triangle" w="med" len="med"/>
          </a:ln>
          <a:effectLst/>
        </p:spPr>
        <p:txBody>
          <a:bodyPr/>
          <a:lstStyle/>
          <a:p>
            <a:endParaRPr lang="en-US"/>
          </a:p>
        </p:txBody>
      </p:sp>
      <p:sp>
        <p:nvSpPr>
          <p:cNvPr id="160784" name="Text Box 16"/>
          <p:cNvSpPr txBox="1">
            <a:spLocks noChangeArrowheads="1"/>
          </p:cNvSpPr>
          <p:nvPr/>
        </p:nvSpPr>
        <p:spPr bwMode="auto">
          <a:xfrm>
            <a:off x="931863" y="3898900"/>
            <a:ext cx="2470150" cy="641350"/>
          </a:xfrm>
          <a:prstGeom prst="rect">
            <a:avLst/>
          </a:prstGeom>
          <a:noFill/>
          <a:ln w="9525">
            <a:noFill/>
            <a:miter lim="800000"/>
            <a:headEnd/>
            <a:tailEnd/>
          </a:ln>
          <a:effectLst/>
        </p:spPr>
        <p:txBody>
          <a:bodyPr wrap="none">
            <a:spAutoFit/>
          </a:bodyPr>
          <a:lstStyle/>
          <a:p>
            <a:r>
              <a:rPr lang="en-US" sz="3600">
                <a:solidFill>
                  <a:srgbClr val="FFFF00"/>
                </a:solidFill>
              </a:rPr>
              <a:t>Everglades</a:t>
            </a:r>
          </a:p>
        </p:txBody>
      </p:sp>
      <p:sp>
        <p:nvSpPr>
          <p:cNvPr id="160785" name="Line 17"/>
          <p:cNvSpPr>
            <a:spLocks noChangeShapeType="1"/>
          </p:cNvSpPr>
          <p:nvPr/>
        </p:nvSpPr>
        <p:spPr bwMode="auto">
          <a:xfrm flipV="1">
            <a:off x="3443288" y="2824163"/>
            <a:ext cx="2762250" cy="1298575"/>
          </a:xfrm>
          <a:prstGeom prst="line">
            <a:avLst/>
          </a:prstGeom>
          <a:noFill/>
          <a:ln w="38100">
            <a:solidFill>
              <a:srgbClr val="FF6600"/>
            </a:solidFill>
            <a:round/>
            <a:headEnd/>
            <a:tailEnd type="triangle" w="med" len="med"/>
          </a:ln>
          <a:effectLst/>
        </p:spPr>
        <p:txBody>
          <a:bodyPr/>
          <a:lstStyle/>
          <a:p>
            <a:endParaRPr lang="en-US"/>
          </a:p>
        </p:txBody>
      </p:sp>
      <p:sp>
        <p:nvSpPr>
          <p:cNvPr id="160786" name="Line 18"/>
          <p:cNvSpPr>
            <a:spLocks noChangeShapeType="1"/>
          </p:cNvSpPr>
          <p:nvPr/>
        </p:nvSpPr>
        <p:spPr bwMode="auto">
          <a:xfrm flipV="1">
            <a:off x="3865563" y="725488"/>
            <a:ext cx="1377950" cy="1238250"/>
          </a:xfrm>
          <a:prstGeom prst="line">
            <a:avLst/>
          </a:prstGeom>
          <a:noFill/>
          <a:ln w="38100">
            <a:solidFill>
              <a:srgbClr val="FF6600"/>
            </a:solidFill>
            <a:round/>
            <a:headEnd/>
            <a:tailEnd type="triangle" w="med" len="med"/>
          </a:ln>
          <a:effectLst/>
        </p:spPr>
        <p:txBody>
          <a:bodyPr/>
          <a:lstStyle/>
          <a:p>
            <a:endParaRPr lang="en-US"/>
          </a:p>
        </p:txBody>
      </p:sp>
      <p:sp>
        <p:nvSpPr>
          <p:cNvPr id="160787" name="Rectangle 19"/>
          <p:cNvSpPr>
            <a:spLocks noChangeArrowheads="1"/>
          </p:cNvSpPr>
          <p:nvPr/>
        </p:nvSpPr>
        <p:spPr bwMode="auto">
          <a:xfrm>
            <a:off x="587375" y="5257800"/>
            <a:ext cx="3627438" cy="701675"/>
          </a:xfrm>
          <a:prstGeom prst="rect">
            <a:avLst/>
          </a:prstGeom>
          <a:noFill/>
          <a:ln w="9525">
            <a:noFill/>
            <a:miter lim="800000"/>
            <a:headEnd/>
            <a:tailEnd/>
          </a:ln>
          <a:effectLst/>
        </p:spPr>
        <p:txBody>
          <a:bodyPr wrap="none">
            <a:spAutoFit/>
          </a:bodyPr>
          <a:lstStyle/>
          <a:p>
            <a:r>
              <a:rPr lang="en-US" sz="2000">
                <a:solidFill>
                  <a:srgbClr val="FFFF00"/>
                </a:solidFill>
              </a:rPr>
              <a:t>few inches to a few feet in </a:t>
            </a:r>
          </a:p>
          <a:p>
            <a:r>
              <a:rPr lang="en-US" sz="2000">
                <a:solidFill>
                  <a:srgbClr val="FFFF00"/>
                </a:solidFill>
              </a:rPr>
              <a:t>depth and over 100 miles wide</a:t>
            </a:r>
          </a:p>
        </p:txBody>
      </p:sp>
      <p:sp>
        <p:nvSpPr>
          <p:cNvPr id="160788" name="Text Box 20"/>
          <p:cNvSpPr txBox="1">
            <a:spLocks noChangeArrowheads="1"/>
          </p:cNvSpPr>
          <p:nvPr/>
        </p:nvSpPr>
        <p:spPr bwMode="auto">
          <a:xfrm>
            <a:off x="582613" y="4506913"/>
            <a:ext cx="3570287" cy="366712"/>
          </a:xfrm>
          <a:prstGeom prst="rect">
            <a:avLst/>
          </a:prstGeom>
          <a:noFill/>
          <a:ln w="9525">
            <a:noFill/>
            <a:miter lim="800000"/>
            <a:headEnd/>
            <a:tailEnd/>
          </a:ln>
          <a:effectLst/>
        </p:spPr>
        <p:txBody>
          <a:bodyPr>
            <a:spAutoFit/>
          </a:bodyPr>
          <a:lstStyle/>
          <a:p>
            <a:r>
              <a:rPr lang="en-US" sz="1800">
                <a:solidFill>
                  <a:srgbClr val="00FF00"/>
                </a:solidFill>
              </a:rPr>
              <a:t>Elevation change: inches/mile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574675" y="3616325"/>
            <a:ext cx="1668463" cy="1800225"/>
          </a:xfrm>
          <a:prstGeom prst="rect">
            <a:avLst/>
          </a:prstGeom>
          <a:noFill/>
          <a:ln w="9525">
            <a:noFill/>
            <a:miter lim="800000"/>
            <a:headEnd/>
            <a:tailEnd/>
          </a:ln>
          <a:effectLst/>
        </p:spPr>
        <p:txBody>
          <a:bodyPr wrap="none">
            <a:spAutoFit/>
          </a:bodyPr>
          <a:lstStyle/>
          <a:p>
            <a:r>
              <a:rPr lang="en-US">
                <a:solidFill>
                  <a:srgbClr val="00FF00"/>
                </a:solidFill>
              </a:rPr>
              <a:t>Viruses</a:t>
            </a:r>
          </a:p>
          <a:p>
            <a:endParaRPr lang="en-US">
              <a:solidFill>
                <a:srgbClr val="00FF00"/>
              </a:solidFill>
            </a:endParaRPr>
          </a:p>
          <a:p>
            <a:r>
              <a:rPr lang="en-US">
                <a:solidFill>
                  <a:srgbClr val="00FF00"/>
                </a:solidFill>
              </a:rPr>
              <a:t>Protozoa</a:t>
            </a:r>
          </a:p>
          <a:p>
            <a:r>
              <a:rPr lang="en-US">
                <a:solidFill>
                  <a:srgbClr val="00FF00"/>
                </a:solidFill>
              </a:rPr>
              <a:t>Parasites</a:t>
            </a:r>
          </a:p>
        </p:txBody>
      </p:sp>
      <p:sp>
        <p:nvSpPr>
          <p:cNvPr id="94211" name="Rectangle 3"/>
          <p:cNvSpPr>
            <a:spLocks noChangeArrowheads="1"/>
          </p:cNvSpPr>
          <p:nvPr/>
        </p:nvSpPr>
        <p:spPr bwMode="auto">
          <a:xfrm>
            <a:off x="514350" y="2143125"/>
            <a:ext cx="1490663" cy="519113"/>
          </a:xfrm>
          <a:prstGeom prst="rect">
            <a:avLst/>
          </a:prstGeom>
          <a:noFill/>
          <a:ln w="9525">
            <a:noFill/>
            <a:miter lim="800000"/>
            <a:headEnd/>
            <a:tailEnd/>
          </a:ln>
          <a:effectLst/>
        </p:spPr>
        <p:txBody>
          <a:bodyPr wrap="none">
            <a:spAutoFit/>
          </a:bodyPr>
          <a:lstStyle/>
          <a:p>
            <a:r>
              <a:rPr lang="en-US">
                <a:solidFill>
                  <a:srgbClr val="00FF00"/>
                </a:solidFill>
              </a:rPr>
              <a:t>Bacteria</a:t>
            </a:r>
          </a:p>
        </p:txBody>
      </p:sp>
      <p:sp>
        <p:nvSpPr>
          <p:cNvPr id="94212" name="Text Box 4"/>
          <p:cNvSpPr txBox="1">
            <a:spLocks noChangeArrowheads="1"/>
          </p:cNvSpPr>
          <p:nvPr/>
        </p:nvSpPr>
        <p:spPr bwMode="auto">
          <a:xfrm>
            <a:off x="2093913" y="392113"/>
            <a:ext cx="4308475" cy="579437"/>
          </a:xfrm>
          <a:prstGeom prst="rect">
            <a:avLst/>
          </a:prstGeom>
          <a:noFill/>
          <a:ln w="9525">
            <a:noFill/>
            <a:miter lim="800000"/>
            <a:headEnd/>
            <a:tailEnd/>
          </a:ln>
          <a:effectLst/>
        </p:spPr>
        <p:txBody>
          <a:bodyPr wrap="none">
            <a:spAutoFit/>
          </a:bodyPr>
          <a:lstStyle/>
          <a:p>
            <a:r>
              <a:rPr lang="en-US" sz="3200" b="1" u="sng"/>
              <a:t>Biological Pathogens</a:t>
            </a:r>
          </a:p>
        </p:txBody>
      </p:sp>
      <p:sp>
        <p:nvSpPr>
          <p:cNvPr id="94213" name="Text Box 5"/>
          <p:cNvSpPr txBox="1">
            <a:spLocks noChangeArrowheads="1"/>
          </p:cNvSpPr>
          <p:nvPr/>
        </p:nvSpPr>
        <p:spPr bwMode="auto">
          <a:xfrm>
            <a:off x="3275013" y="2130425"/>
            <a:ext cx="1914525" cy="1187450"/>
          </a:xfrm>
          <a:prstGeom prst="rect">
            <a:avLst/>
          </a:prstGeom>
          <a:noFill/>
          <a:ln w="9525">
            <a:noFill/>
            <a:miter lim="800000"/>
            <a:headEnd/>
            <a:tailEnd/>
          </a:ln>
          <a:effectLst/>
        </p:spPr>
        <p:txBody>
          <a:bodyPr wrap="none">
            <a:spAutoFit/>
          </a:bodyPr>
          <a:lstStyle/>
          <a:p>
            <a:r>
              <a:rPr lang="en-US" sz="2400">
                <a:solidFill>
                  <a:srgbClr val="FFFF00"/>
                </a:solidFill>
              </a:rPr>
              <a:t>Typhoid</a:t>
            </a:r>
          </a:p>
          <a:p>
            <a:r>
              <a:rPr lang="en-US" sz="2400">
                <a:solidFill>
                  <a:srgbClr val="FFFF00"/>
                </a:solidFill>
              </a:rPr>
              <a:t>Cholera</a:t>
            </a:r>
          </a:p>
          <a:p>
            <a:r>
              <a:rPr lang="en-US" sz="2400">
                <a:solidFill>
                  <a:srgbClr val="FFFF00"/>
                </a:solidFill>
              </a:rPr>
              <a:t>Tuberculosis</a:t>
            </a:r>
          </a:p>
        </p:txBody>
      </p:sp>
      <p:sp>
        <p:nvSpPr>
          <p:cNvPr id="94214" name="Text Box 6"/>
          <p:cNvSpPr txBox="1">
            <a:spLocks noChangeArrowheads="1"/>
          </p:cNvSpPr>
          <p:nvPr/>
        </p:nvSpPr>
        <p:spPr bwMode="auto">
          <a:xfrm>
            <a:off x="3341688" y="3430588"/>
            <a:ext cx="1371600" cy="822325"/>
          </a:xfrm>
          <a:prstGeom prst="rect">
            <a:avLst/>
          </a:prstGeom>
          <a:noFill/>
          <a:ln w="9525">
            <a:noFill/>
            <a:miter lim="800000"/>
            <a:headEnd/>
            <a:tailEnd/>
          </a:ln>
          <a:effectLst/>
        </p:spPr>
        <p:txBody>
          <a:bodyPr wrap="none">
            <a:spAutoFit/>
          </a:bodyPr>
          <a:lstStyle/>
          <a:p>
            <a:r>
              <a:rPr lang="en-US" sz="2400">
                <a:solidFill>
                  <a:srgbClr val="FFFF00"/>
                </a:solidFill>
              </a:rPr>
              <a:t>Hepatitis</a:t>
            </a:r>
          </a:p>
          <a:p>
            <a:r>
              <a:rPr lang="en-US" sz="2400">
                <a:solidFill>
                  <a:srgbClr val="FFFF00"/>
                </a:solidFill>
              </a:rPr>
              <a:t>Polio</a:t>
            </a:r>
          </a:p>
        </p:txBody>
      </p:sp>
      <p:sp>
        <p:nvSpPr>
          <p:cNvPr id="94215" name="Rectangle 7"/>
          <p:cNvSpPr>
            <a:spLocks noChangeArrowheads="1"/>
          </p:cNvSpPr>
          <p:nvPr/>
        </p:nvSpPr>
        <p:spPr bwMode="auto">
          <a:xfrm>
            <a:off x="3157538" y="4548188"/>
            <a:ext cx="2257425" cy="396875"/>
          </a:xfrm>
          <a:prstGeom prst="rect">
            <a:avLst/>
          </a:prstGeom>
          <a:noFill/>
          <a:ln w="9525">
            <a:noFill/>
            <a:miter lim="800000"/>
            <a:headEnd/>
            <a:tailEnd/>
          </a:ln>
          <a:effectLst/>
        </p:spPr>
        <p:txBody>
          <a:bodyPr wrap="none" anchor="ctr">
            <a:spAutoFit/>
          </a:bodyPr>
          <a:lstStyle/>
          <a:p>
            <a:pPr eaLnBrk="1" hangingPunct="1"/>
            <a:r>
              <a:rPr lang="en-US" sz="2000" b="1">
                <a:solidFill>
                  <a:srgbClr val="FFFF00"/>
                </a:solidFill>
              </a:rPr>
              <a:t>Schistosomiasis</a:t>
            </a:r>
            <a:r>
              <a:rPr lang="en-US" sz="2000">
                <a:solidFill>
                  <a:srgbClr val="FFFF00"/>
                </a:solidFill>
              </a:rPr>
              <a:t> </a:t>
            </a:r>
          </a:p>
        </p:txBody>
      </p:sp>
      <p:sp>
        <p:nvSpPr>
          <p:cNvPr id="94216" name="Rectangle 8"/>
          <p:cNvSpPr>
            <a:spLocks noChangeArrowheads="1"/>
          </p:cNvSpPr>
          <p:nvPr/>
        </p:nvSpPr>
        <p:spPr bwMode="auto">
          <a:xfrm>
            <a:off x="3159125" y="4972050"/>
            <a:ext cx="2597150" cy="396875"/>
          </a:xfrm>
          <a:prstGeom prst="rect">
            <a:avLst/>
          </a:prstGeom>
          <a:noFill/>
          <a:ln w="9525">
            <a:noFill/>
            <a:miter lim="800000"/>
            <a:headEnd/>
            <a:tailEnd/>
          </a:ln>
          <a:effectLst/>
        </p:spPr>
        <p:txBody>
          <a:bodyPr wrap="none" anchor="ctr">
            <a:spAutoFit/>
          </a:bodyPr>
          <a:lstStyle/>
          <a:p>
            <a:pPr eaLnBrk="1" hangingPunct="1"/>
            <a:r>
              <a:rPr lang="en-US" sz="2000" b="1">
                <a:solidFill>
                  <a:srgbClr val="FFFF00"/>
                </a:solidFill>
              </a:rPr>
              <a:t>Amoebic dysentery</a:t>
            </a:r>
            <a:r>
              <a:rPr lang="en-US" sz="2000">
                <a:solidFill>
                  <a:srgbClr val="FFFF00"/>
                </a:solidFill>
              </a:rPr>
              <a:t> </a:t>
            </a:r>
          </a:p>
        </p:txBody>
      </p:sp>
      <p:sp>
        <p:nvSpPr>
          <p:cNvPr id="94217" name="Rectangle 9"/>
          <p:cNvSpPr>
            <a:spLocks noChangeArrowheads="1"/>
          </p:cNvSpPr>
          <p:nvPr/>
        </p:nvSpPr>
        <p:spPr bwMode="auto">
          <a:xfrm>
            <a:off x="3168650" y="5411788"/>
            <a:ext cx="1479550" cy="396875"/>
          </a:xfrm>
          <a:prstGeom prst="rect">
            <a:avLst/>
          </a:prstGeom>
          <a:noFill/>
          <a:ln w="9525">
            <a:noFill/>
            <a:miter lim="800000"/>
            <a:headEnd/>
            <a:tailEnd/>
          </a:ln>
          <a:effectLst/>
        </p:spPr>
        <p:txBody>
          <a:bodyPr wrap="none" anchor="ctr">
            <a:spAutoFit/>
          </a:bodyPr>
          <a:lstStyle/>
          <a:p>
            <a:pPr eaLnBrk="1" hangingPunct="1"/>
            <a:r>
              <a:rPr lang="en-US" sz="2000" b="1">
                <a:solidFill>
                  <a:srgbClr val="FFFF00"/>
                </a:solidFill>
              </a:rPr>
              <a:t>Giardiasis</a:t>
            </a:r>
            <a:r>
              <a:rPr lang="en-US" sz="2000">
                <a:solidFill>
                  <a:srgbClr val="FFFF00"/>
                </a:solidFill>
              </a:rPr>
              <a:t> </a:t>
            </a:r>
          </a:p>
        </p:txBody>
      </p:sp>
      <p:pic>
        <p:nvPicPr>
          <p:cNvPr id="94218" name="Picture 10" descr="PolioVirus"/>
          <p:cNvPicPr>
            <a:picLocks noChangeAspect="1" noChangeArrowheads="1"/>
          </p:cNvPicPr>
          <p:nvPr/>
        </p:nvPicPr>
        <p:blipFill>
          <a:blip r:embed="rId4" cstate="print"/>
          <a:srcRect/>
          <a:stretch>
            <a:fillRect/>
          </a:stretch>
        </p:blipFill>
        <p:spPr bwMode="auto">
          <a:xfrm>
            <a:off x="6137275" y="2070100"/>
            <a:ext cx="1700213" cy="1711325"/>
          </a:xfrm>
          <a:prstGeom prst="rect">
            <a:avLst/>
          </a:prstGeom>
          <a:noFill/>
        </p:spPr>
      </p:pic>
      <p:pic>
        <p:nvPicPr>
          <p:cNvPr id="94219" name="Picture 11" descr="imgname-giardia_lamblia_genome_sequenced-50226711-giardia"/>
          <p:cNvPicPr>
            <a:picLocks noChangeAspect="1" noChangeArrowheads="1"/>
          </p:cNvPicPr>
          <p:nvPr/>
        </p:nvPicPr>
        <p:blipFill>
          <a:blip r:embed="rId5" cstate="print"/>
          <a:srcRect/>
          <a:stretch>
            <a:fillRect/>
          </a:stretch>
        </p:blipFill>
        <p:spPr bwMode="auto">
          <a:xfrm>
            <a:off x="6105525" y="4137025"/>
            <a:ext cx="1801813" cy="1954213"/>
          </a:xfrm>
          <a:prstGeom prst="rect">
            <a:avLst/>
          </a:prstGeom>
          <a:noFill/>
        </p:spPr>
      </p:pic>
      <p:sp>
        <p:nvSpPr>
          <p:cNvPr id="94220" name="Text Box 12"/>
          <p:cNvSpPr txBox="1">
            <a:spLocks noChangeArrowheads="1"/>
          </p:cNvSpPr>
          <p:nvPr/>
        </p:nvSpPr>
        <p:spPr bwMode="auto">
          <a:xfrm>
            <a:off x="7275513" y="5727700"/>
            <a:ext cx="1101725" cy="457200"/>
          </a:xfrm>
          <a:prstGeom prst="rect">
            <a:avLst/>
          </a:prstGeom>
          <a:noFill/>
          <a:ln w="9525">
            <a:noFill/>
            <a:miter lim="800000"/>
            <a:headEnd/>
            <a:tailEnd/>
          </a:ln>
          <a:effectLst/>
        </p:spPr>
        <p:txBody>
          <a:bodyPr wrap="none">
            <a:spAutoFit/>
          </a:bodyPr>
          <a:lstStyle/>
          <a:p>
            <a:r>
              <a:rPr lang="en-US" sz="2400"/>
              <a:t>giardia</a:t>
            </a:r>
          </a:p>
        </p:txBody>
      </p:sp>
      <p:sp>
        <p:nvSpPr>
          <p:cNvPr id="94221" name="Text Box 13"/>
          <p:cNvSpPr txBox="1">
            <a:spLocks noChangeArrowheads="1"/>
          </p:cNvSpPr>
          <p:nvPr/>
        </p:nvSpPr>
        <p:spPr bwMode="auto">
          <a:xfrm>
            <a:off x="7292975" y="3414713"/>
            <a:ext cx="1474788" cy="457200"/>
          </a:xfrm>
          <a:prstGeom prst="rect">
            <a:avLst/>
          </a:prstGeom>
          <a:noFill/>
          <a:ln w="9525">
            <a:noFill/>
            <a:miter lim="800000"/>
            <a:headEnd/>
            <a:tailEnd/>
          </a:ln>
          <a:effectLst/>
        </p:spPr>
        <p:txBody>
          <a:bodyPr wrap="none">
            <a:spAutoFit/>
          </a:bodyPr>
          <a:lstStyle/>
          <a:p>
            <a:r>
              <a:rPr lang="en-US" sz="2400"/>
              <a:t>poliovirus</a:t>
            </a:r>
          </a:p>
        </p:txBody>
      </p:sp>
      <p:sp>
        <p:nvSpPr>
          <p:cNvPr id="94222" name="Rectangle 14"/>
          <p:cNvSpPr>
            <a:spLocks noChangeArrowheads="1"/>
          </p:cNvSpPr>
          <p:nvPr/>
        </p:nvSpPr>
        <p:spPr bwMode="auto">
          <a:xfrm>
            <a:off x="644525" y="1211263"/>
            <a:ext cx="7791450" cy="457200"/>
          </a:xfrm>
          <a:prstGeom prst="rect">
            <a:avLst/>
          </a:prstGeom>
          <a:noFill/>
          <a:ln w="9525">
            <a:noFill/>
            <a:miter lim="800000"/>
            <a:headEnd/>
            <a:tailEnd/>
          </a:ln>
          <a:effectLst/>
        </p:spPr>
        <p:txBody>
          <a:bodyPr wrap="none" anchor="ctr">
            <a:spAutoFit/>
          </a:bodyPr>
          <a:lstStyle/>
          <a:p>
            <a:pPr eaLnBrk="1" hangingPunct="1"/>
            <a:r>
              <a:rPr lang="en-US" sz="2400" b="1">
                <a:solidFill>
                  <a:srgbClr val="FFFF00"/>
                </a:solidFill>
              </a:rPr>
              <a:t>Pathogen:</a:t>
            </a:r>
            <a:r>
              <a:rPr lang="en-US" sz="2400">
                <a:solidFill>
                  <a:srgbClr val="FFFF00"/>
                </a:solidFill>
              </a:rPr>
              <a:t> An agent of disease. An infectious organism </a:t>
            </a:r>
          </a:p>
        </p:txBody>
      </p:sp>
      <p:sp>
        <p:nvSpPr>
          <p:cNvPr id="94223" name="Rectangle 15"/>
          <p:cNvSpPr>
            <a:spLocks noChangeArrowheads="1"/>
          </p:cNvSpPr>
          <p:nvPr/>
        </p:nvSpPr>
        <p:spPr bwMode="auto">
          <a:xfrm>
            <a:off x="428625" y="5969000"/>
            <a:ext cx="5162550" cy="641350"/>
          </a:xfrm>
          <a:prstGeom prst="rect">
            <a:avLst/>
          </a:prstGeom>
          <a:noFill/>
          <a:ln w="9525">
            <a:noFill/>
            <a:miter lim="800000"/>
            <a:headEnd/>
            <a:tailEnd/>
          </a:ln>
          <a:effectLst/>
        </p:spPr>
        <p:txBody>
          <a:bodyPr wrap="none">
            <a:spAutoFit/>
          </a:bodyPr>
          <a:lstStyle/>
          <a:p>
            <a:r>
              <a:rPr lang="en-US" sz="1800"/>
              <a:t>Each year, 1.5 million Americans become ill as a </a:t>
            </a:r>
          </a:p>
          <a:p>
            <a:r>
              <a:rPr lang="en-US" sz="1800"/>
              <a:t>result of bacterial contamination in drinking water</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topleft"/>
          <p:cNvPicPr>
            <a:picLocks noChangeAspect="1" noChangeArrowheads="1"/>
          </p:cNvPicPr>
          <p:nvPr/>
        </p:nvPicPr>
        <p:blipFill>
          <a:blip r:embed="rId2" cstate="print"/>
          <a:srcRect l="7480" t="4187"/>
          <a:stretch>
            <a:fillRect/>
          </a:stretch>
        </p:blipFill>
        <p:spPr bwMode="auto">
          <a:xfrm>
            <a:off x="465138" y="192088"/>
            <a:ext cx="3711575" cy="6429375"/>
          </a:xfrm>
          <a:prstGeom prst="rect">
            <a:avLst/>
          </a:prstGeom>
          <a:noFill/>
        </p:spPr>
      </p:pic>
      <p:sp>
        <p:nvSpPr>
          <p:cNvPr id="163843" name="Text Box 3"/>
          <p:cNvSpPr txBox="1">
            <a:spLocks noChangeArrowheads="1"/>
          </p:cNvSpPr>
          <p:nvPr/>
        </p:nvSpPr>
        <p:spPr bwMode="auto">
          <a:xfrm>
            <a:off x="5248275" y="2068513"/>
            <a:ext cx="2165350" cy="366712"/>
          </a:xfrm>
          <a:prstGeom prst="rect">
            <a:avLst/>
          </a:prstGeom>
          <a:noFill/>
          <a:ln w="9525">
            <a:noFill/>
            <a:miter lim="800000"/>
            <a:headEnd/>
            <a:tailEnd/>
          </a:ln>
          <a:effectLst/>
        </p:spPr>
        <p:txBody>
          <a:bodyPr wrap="none">
            <a:spAutoFit/>
          </a:bodyPr>
          <a:lstStyle/>
          <a:p>
            <a:r>
              <a:rPr lang="en-US" sz="1800">
                <a:solidFill>
                  <a:srgbClr val="FFFF00"/>
                </a:solidFill>
              </a:rPr>
              <a:t>Hoover Dike (1932)</a:t>
            </a:r>
          </a:p>
        </p:txBody>
      </p:sp>
      <p:sp>
        <p:nvSpPr>
          <p:cNvPr id="163844" name="Text Box 4"/>
          <p:cNvSpPr txBox="1">
            <a:spLocks noChangeArrowheads="1"/>
          </p:cNvSpPr>
          <p:nvPr/>
        </p:nvSpPr>
        <p:spPr bwMode="auto">
          <a:xfrm>
            <a:off x="5418138" y="2617788"/>
            <a:ext cx="1965325" cy="336550"/>
          </a:xfrm>
          <a:prstGeom prst="rect">
            <a:avLst/>
          </a:prstGeom>
          <a:noFill/>
          <a:ln w="9525">
            <a:noFill/>
            <a:miter lim="800000"/>
            <a:headEnd/>
            <a:tailEnd/>
          </a:ln>
          <a:effectLst/>
        </p:spPr>
        <p:txBody>
          <a:bodyPr wrap="none">
            <a:spAutoFit/>
          </a:bodyPr>
          <a:lstStyle/>
          <a:p>
            <a:r>
              <a:rPr lang="en-US" sz="1600">
                <a:solidFill>
                  <a:srgbClr val="FFFF00"/>
                </a:solidFill>
              </a:rPr>
              <a:t>Significant drainage</a:t>
            </a:r>
          </a:p>
        </p:txBody>
      </p:sp>
      <p:sp>
        <p:nvSpPr>
          <p:cNvPr id="163845" name="Line 5"/>
          <p:cNvSpPr>
            <a:spLocks noChangeShapeType="1"/>
          </p:cNvSpPr>
          <p:nvPr/>
        </p:nvSpPr>
        <p:spPr bwMode="auto">
          <a:xfrm flipH="1">
            <a:off x="2851150" y="2744788"/>
            <a:ext cx="2405063" cy="677862"/>
          </a:xfrm>
          <a:prstGeom prst="line">
            <a:avLst/>
          </a:prstGeom>
          <a:noFill/>
          <a:ln w="38100">
            <a:solidFill>
              <a:srgbClr val="FF6600"/>
            </a:solidFill>
            <a:round/>
            <a:headEnd/>
            <a:tailEnd type="triangle" w="med" len="med"/>
          </a:ln>
          <a:effectLst/>
        </p:spPr>
        <p:txBody>
          <a:bodyPr/>
          <a:lstStyle/>
          <a:p>
            <a:endParaRPr lang="en-US"/>
          </a:p>
        </p:txBody>
      </p:sp>
      <p:sp>
        <p:nvSpPr>
          <p:cNvPr id="163846" name="Line 6"/>
          <p:cNvSpPr>
            <a:spLocks noChangeShapeType="1"/>
          </p:cNvSpPr>
          <p:nvPr/>
        </p:nvSpPr>
        <p:spPr bwMode="auto">
          <a:xfrm flipH="1">
            <a:off x="3409950" y="3403600"/>
            <a:ext cx="1778000" cy="254000"/>
          </a:xfrm>
          <a:prstGeom prst="line">
            <a:avLst/>
          </a:prstGeom>
          <a:noFill/>
          <a:ln w="38100">
            <a:solidFill>
              <a:srgbClr val="FF6600"/>
            </a:solidFill>
            <a:round/>
            <a:headEnd/>
            <a:tailEnd type="triangle" w="med" len="med"/>
          </a:ln>
          <a:effectLst/>
        </p:spPr>
        <p:txBody>
          <a:bodyPr/>
          <a:lstStyle/>
          <a:p>
            <a:endParaRPr lang="en-US"/>
          </a:p>
        </p:txBody>
      </p:sp>
      <p:sp>
        <p:nvSpPr>
          <p:cNvPr id="163847" name="Text Box 7"/>
          <p:cNvSpPr txBox="1">
            <a:spLocks noChangeArrowheads="1"/>
          </p:cNvSpPr>
          <p:nvPr/>
        </p:nvSpPr>
        <p:spPr bwMode="auto">
          <a:xfrm>
            <a:off x="5349875" y="3186113"/>
            <a:ext cx="2584450" cy="366712"/>
          </a:xfrm>
          <a:prstGeom prst="rect">
            <a:avLst/>
          </a:prstGeom>
          <a:noFill/>
          <a:ln w="9525">
            <a:noFill/>
            <a:miter lim="800000"/>
            <a:headEnd/>
            <a:tailEnd/>
          </a:ln>
          <a:effectLst/>
        </p:spPr>
        <p:txBody>
          <a:bodyPr wrap="none">
            <a:spAutoFit/>
          </a:bodyPr>
          <a:lstStyle/>
          <a:p>
            <a:r>
              <a:rPr lang="en-US" sz="1800">
                <a:solidFill>
                  <a:srgbClr val="FFFF00"/>
                </a:solidFill>
              </a:rPr>
              <a:t>Perimeter Levee (1954)</a:t>
            </a:r>
          </a:p>
        </p:txBody>
      </p:sp>
      <p:sp>
        <p:nvSpPr>
          <p:cNvPr id="163848" name="Line 8"/>
          <p:cNvSpPr>
            <a:spLocks noChangeShapeType="1"/>
          </p:cNvSpPr>
          <p:nvPr/>
        </p:nvSpPr>
        <p:spPr bwMode="auto">
          <a:xfrm flipH="1">
            <a:off x="2827338" y="3929063"/>
            <a:ext cx="2581275" cy="133350"/>
          </a:xfrm>
          <a:prstGeom prst="line">
            <a:avLst/>
          </a:prstGeom>
          <a:noFill/>
          <a:ln w="41275">
            <a:solidFill>
              <a:srgbClr val="FF6600"/>
            </a:solidFill>
            <a:round/>
            <a:headEnd/>
            <a:tailEnd type="triangle" w="med" len="med"/>
          </a:ln>
          <a:effectLst/>
        </p:spPr>
        <p:txBody>
          <a:bodyPr/>
          <a:lstStyle/>
          <a:p>
            <a:endParaRPr lang="en-US"/>
          </a:p>
        </p:txBody>
      </p:sp>
      <p:sp>
        <p:nvSpPr>
          <p:cNvPr id="163849" name="Text Box 9"/>
          <p:cNvSpPr txBox="1">
            <a:spLocks noChangeArrowheads="1"/>
          </p:cNvSpPr>
          <p:nvPr/>
        </p:nvSpPr>
        <p:spPr bwMode="auto">
          <a:xfrm>
            <a:off x="5586413" y="3762375"/>
            <a:ext cx="2863850" cy="366713"/>
          </a:xfrm>
          <a:prstGeom prst="rect">
            <a:avLst/>
          </a:prstGeom>
          <a:noFill/>
          <a:ln w="9525">
            <a:noFill/>
            <a:miter lim="800000"/>
            <a:headEnd/>
            <a:tailEnd/>
          </a:ln>
          <a:effectLst/>
        </p:spPr>
        <p:txBody>
          <a:bodyPr wrap="none">
            <a:spAutoFit/>
          </a:bodyPr>
          <a:lstStyle/>
          <a:p>
            <a:r>
              <a:rPr lang="en-US" sz="1800">
                <a:solidFill>
                  <a:srgbClr val="FFFF00"/>
                </a:solidFill>
              </a:rPr>
              <a:t>Water Conservation Areas</a:t>
            </a:r>
          </a:p>
        </p:txBody>
      </p:sp>
      <p:sp>
        <p:nvSpPr>
          <p:cNvPr id="163850" name="Text Box 10"/>
          <p:cNvSpPr txBox="1">
            <a:spLocks noChangeArrowheads="1"/>
          </p:cNvSpPr>
          <p:nvPr/>
        </p:nvSpPr>
        <p:spPr bwMode="auto">
          <a:xfrm>
            <a:off x="5738813" y="4033838"/>
            <a:ext cx="2393950" cy="366712"/>
          </a:xfrm>
          <a:prstGeom prst="rect">
            <a:avLst/>
          </a:prstGeom>
          <a:noFill/>
          <a:ln w="9525">
            <a:noFill/>
            <a:miter lim="800000"/>
            <a:headEnd/>
            <a:tailEnd/>
          </a:ln>
          <a:effectLst/>
        </p:spPr>
        <p:txBody>
          <a:bodyPr wrap="none">
            <a:spAutoFit/>
          </a:bodyPr>
          <a:lstStyle/>
          <a:p>
            <a:r>
              <a:rPr lang="en-US" sz="1800">
                <a:solidFill>
                  <a:srgbClr val="00FF00"/>
                </a:solidFill>
              </a:rPr>
              <a:t>(management of flow)</a:t>
            </a:r>
          </a:p>
        </p:txBody>
      </p:sp>
      <p:sp>
        <p:nvSpPr>
          <p:cNvPr id="163851" name="Line 11"/>
          <p:cNvSpPr>
            <a:spLocks noChangeShapeType="1"/>
          </p:cNvSpPr>
          <p:nvPr/>
        </p:nvSpPr>
        <p:spPr bwMode="auto">
          <a:xfrm flipH="1">
            <a:off x="2633663" y="2281238"/>
            <a:ext cx="2563812" cy="889000"/>
          </a:xfrm>
          <a:prstGeom prst="line">
            <a:avLst/>
          </a:prstGeom>
          <a:noFill/>
          <a:ln w="38100">
            <a:solidFill>
              <a:srgbClr val="FF6600"/>
            </a:solidFill>
            <a:round/>
            <a:headEnd/>
            <a:tailEnd type="triangle" w="med" len="med"/>
          </a:ln>
          <a:effectLst/>
        </p:spPr>
        <p:txBody>
          <a:bodyPr/>
          <a:lstStyle/>
          <a:p>
            <a:endParaRPr lang="en-US"/>
          </a:p>
        </p:txBody>
      </p:sp>
      <p:sp>
        <p:nvSpPr>
          <p:cNvPr id="163852" name="Text Box 12"/>
          <p:cNvSpPr txBox="1">
            <a:spLocks noChangeArrowheads="1"/>
          </p:cNvSpPr>
          <p:nvPr/>
        </p:nvSpPr>
        <p:spPr bwMode="auto">
          <a:xfrm>
            <a:off x="5200650" y="1057275"/>
            <a:ext cx="2727325" cy="581025"/>
          </a:xfrm>
          <a:prstGeom prst="rect">
            <a:avLst/>
          </a:prstGeom>
          <a:noFill/>
          <a:ln w="9525">
            <a:noFill/>
            <a:miter lim="800000"/>
            <a:headEnd/>
            <a:tailEnd/>
          </a:ln>
          <a:effectLst/>
        </p:spPr>
        <p:txBody>
          <a:bodyPr wrap="none">
            <a:spAutoFit/>
          </a:bodyPr>
          <a:lstStyle/>
          <a:p>
            <a:r>
              <a:rPr lang="en-US" sz="1600">
                <a:solidFill>
                  <a:srgbClr val="FFFF00"/>
                </a:solidFill>
              </a:rPr>
              <a:t>Former extent of Kissimmee</a:t>
            </a:r>
          </a:p>
          <a:p>
            <a:r>
              <a:rPr lang="en-US" sz="1600">
                <a:solidFill>
                  <a:srgbClr val="FFFF00"/>
                </a:solidFill>
              </a:rPr>
              <a:t>Basin and floodplain</a:t>
            </a:r>
          </a:p>
        </p:txBody>
      </p:sp>
      <p:sp>
        <p:nvSpPr>
          <p:cNvPr id="163853" name="Line 13"/>
          <p:cNvSpPr>
            <a:spLocks noChangeShapeType="1"/>
          </p:cNvSpPr>
          <p:nvPr/>
        </p:nvSpPr>
        <p:spPr bwMode="auto">
          <a:xfrm flipH="1">
            <a:off x="2171700" y="1308100"/>
            <a:ext cx="3036888" cy="114300"/>
          </a:xfrm>
          <a:prstGeom prst="line">
            <a:avLst/>
          </a:prstGeom>
          <a:noFill/>
          <a:ln w="38100">
            <a:solidFill>
              <a:srgbClr val="FF6600"/>
            </a:solidFill>
            <a:round/>
            <a:headEnd/>
            <a:tailEnd type="triangle" w="med" len="med"/>
          </a:ln>
          <a:effectLst/>
        </p:spPr>
        <p:txBody>
          <a:bodyPr/>
          <a:lstStyle/>
          <a:p>
            <a:endParaRPr lang="en-US"/>
          </a:p>
        </p:txBody>
      </p:sp>
      <p:sp>
        <p:nvSpPr>
          <p:cNvPr id="163854" name="Line 14"/>
          <p:cNvSpPr>
            <a:spLocks noChangeShapeType="1"/>
          </p:cNvSpPr>
          <p:nvPr/>
        </p:nvSpPr>
        <p:spPr bwMode="auto">
          <a:xfrm flipH="1">
            <a:off x="1409700" y="1303338"/>
            <a:ext cx="3776663" cy="517525"/>
          </a:xfrm>
          <a:prstGeom prst="line">
            <a:avLst/>
          </a:prstGeom>
          <a:noFill/>
          <a:ln w="38100">
            <a:solidFill>
              <a:srgbClr val="FF6600"/>
            </a:solidFill>
            <a:round/>
            <a:headEnd/>
            <a:tailEnd type="triangle" w="med" len="med"/>
          </a:ln>
          <a:effectLst/>
        </p:spPr>
        <p:txBody>
          <a:bodyPr/>
          <a:lstStyle/>
          <a:p>
            <a:endParaRPr lang="en-US"/>
          </a:p>
        </p:txBody>
      </p:sp>
      <p:pic>
        <p:nvPicPr>
          <p:cNvPr id="163855" name="Picture 15"/>
          <p:cNvPicPr>
            <a:picLocks noChangeAspect="1" noChangeArrowheads="1"/>
          </p:cNvPicPr>
          <p:nvPr/>
        </p:nvPicPr>
        <p:blipFill>
          <a:blip r:embed="rId3" cstate="print"/>
          <a:srcRect t="24162"/>
          <a:stretch>
            <a:fillRect/>
          </a:stretch>
        </p:blipFill>
        <p:spPr bwMode="auto">
          <a:xfrm>
            <a:off x="5721350" y="4710113"/>
            <a:ext cx="1963738" cy="1927225"/>
          </a:xfrm>
          <a:prstGeom prst="rect">
            <a:avLst/>
          </a:prstGeom>
          <a:noFill/>
          <a:ln w="9525">
            <a:noFill/>
            <a:miter lim="800000"/>
            <a:headEnd/>
            <a:tailEnd/>
          </a:ln>
          <a:effectLst/>
        </p:spPr>
      </p:pic>
      <p:sp>
        <p:nvSpPr>
          <p:cNvPr id="163856" name="Text Box 16"/>
          <p:cNvSpPr txBox="1">
            <a:spLocks noChangeArrowheads="1"/>
          </p:cNvSpPr>
          <p:nvPr/>
        </p:nvSpPr>
        <p:spPr bwMode="auto">
          <a:xfrm>
            <a:off x="4546600" y="5829300"/>
            <a:ext cx="1016000" cy="396875"/>
          </a:xfrm>
          <a:prstGeom prst="rect">
            <a:avLst/>
          </a:prstGeom>
          <a:noFill/>
          <a:ln w="9525">
            <a:noFill/>
            <a:miter lim="800000"/>
            <a:headEnd/>
            <a:tailEnd/>
          </a:ln>
          <a:effectLst/>
        </p:spPr>
        <p:txBody>
          <a:bodyPr wrap="none">
            <a:spAutoFit/>
          </a:bodyPr>
          <a:lstStyle/>
          <a:p>
            <a:r>
              <a:rPr lang="en-US" sz="2000">
                <a:solidFill>
                  <a:srgbClr val="FFFF00"/>
                </a:solidFill>
              </a:rPr>
              <a:t>To Gulf</a:t>
            </a:r>
          </a:p>
        </p:txBody>
      </p:sp>
      <p:sp>
        <p:nvSpPr>
          <p:cNvPr id="163857" name="Text Box 17"/>
          <p:cNvSpPr txBox="1">
            <a:spLocks noChangeArrowheads="1"/>
          </p:cNvSpPr>
          <p:nvPr/>
        </p:nvSpPr>
        <p:spPr bwMode="auto">
          <a:xfrm>
            <a:off x="7759700" y="4935538"/>
            <a:ext cx="1384300" cy="396875"/>
          </a:xfrm>
          <a:prstGeom prst="rect">
            <a:avLst/>
          </a:prstGeom>
          <a:noFill/>
          <a:ln w="9525">
            <a:noFill/>
            <a:miter lim="800000"/>
            <a:headEnd/>
            <a:tailEnd/>
          </a:ln>
          <a:effectLst/>
        </p:spPr>
        <p:txBody>
          <a:bodyPr wrap="none">
            <a:spAutoFit/>
          </a:bodyPr>
          <a:lstStyle/>
          <a:p>
            <a:r>
              <a:rPr lang="en-US" sz="2000">
                <a:solidFill>
                  <a:srgbClr val="FFFF00"/>
                </a:solidFill>
              </a:rPr>
              <a:t>To Atlantic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eaa_map"/>
          <p:cNvPicPr>
            <a:picLocks noChangeAspect="1" noChangeArrowheads="1"/>
          </p:cNvPicPr>
          <p:nvPr/>
        </p:nvPicPr>
        <p:blipFill>
          <a:blip r:embed="rId4" cstate="print"/>
          <a:srcRect/>
          <a:stretch>
            <a:fillRect/>
          </a:stretch>
        </p:blipFill>
        <p:spPr bwMode="auto">
          <a:xfrm>
            <a:off x="658813" y="2208213"/>
            <a:ext cx="2381250" cy="2647950"/>
          </a:xfrm>
          <a:prstGeom prst="rect">
            <a:avLst/>
          </a:prstGeom>
          <a:noFill/>
        </p:spPr>
      </p:pic>
      <p:sp>
        <p:nvSpPr>
          <p:cNvPr id="164867" name="Rectangle 3"/>
          <p:cNvSpPr>
            <a:spLocks noChangeArrowheads="1"/>
          </p:cNvSpPr>
          <p:nvPr/>
        </p:nvSpPr>
        <p:spPr bwMode="auto">
          <a:xfrm>
            <a:off x="769938" y="5180013"/>
            <a:ext cx="2066925" cy="519112"/>
          </a:xfrm>
          <a:prstGeom prst="rect">
            <a:avLst/>
          </a:prstGeom>
          <a:noFill/>
          <a:ln w="9525">
            <a:noFill/>
            <a:miter lim="800000"/>
            <a:headEnd/>
            <a:tailEnd/>
          </a:ln>
          <a:effectLst/>
        </p:spPr>
        <p:txBody>
          <a:bodyPr wrap="none" anchor="ctr">
            <a:spAutoFit/>
          </a:bodyPr>
          <a:lstStyle/>
          <a:p>
            <a:pPr eaLnBrk="1" hangingPunct="1"/>
            <a:r>
              <a:rPr lang="en-US" b="1">
                <a:solidFill>
                  <a:srgbClr val="FFFF00"/>
                </a:solidFill>
              </a:rPr>
              <a:t>700,000 ac </a:t>
            </a:r>
          </a:p>
        </p:txBody>
      </p:sp>
      <p:sp>
        <p:nvSpPr>
          <p:cNvPr id="164868" name="Text Box 4"/>
          <p:cNvSpPr txBox="1">
            <a:spLocks noChangeArrowheads="1"/>
          </p:cNvSpPr>
          <p:nvPr/>
        </p:nvSpPr>
        <p:spPr bwMode="auto">
          <a:xfrm>
            <a:off x="1263650" y="1306513"/>
            <a:ext cx="998538" cy="579437"/>
          </a:xfrm>
          <a:prstGeom prst="rect">
            <a:avLst/>
          </a:prstGeom>
          <a:noFill/>
          <a:ln w="9525">
            <a:noFill/>
            <a:miter lim="800000"/>
            <a:headEnd/>
            <a:tailEnd/>
          </a:ln>
          <a:effectLst/>
        </p:spPr>
        <p:txBody>
          <a:bodyPr wrap="none">
            <a:spAutoFit/>
          </a:bodyPr>
          <a:lstStyle/>
          <a:p>
            <a:r>
              <a:rPr lang="en-US" sz="3200" u="sng">
                <a:solidFill>
                  <a:srgbClr val="99FF33"/>
                </a:solidFill>
              </a:rPr>
              <a:t>EAA</a:t>
            </a:r>
          </a:p>
        </p:txBody>
      </p:sp>
      <p:pic>
        <p:nvPicPr>
          <p:cNvPr id="164869" name="Picture 5" descr="topleft"/>
          <p:cNvPicPr>
            <a:picLocks noChangeAspect="1" noChangeArrowheads="1"/>
          </p:cNvPicPr>
          <p:nvPr/>
        </p:nvPicPr>
        <p:blipFill>
          <a:blip r:embed="rId5" cstate="print"/>
          <a:srcRect l="33400" t="31133" r="7106" b="28508"/>
          <a:stretch>
            <a:fillRect/>
          </a:stretch>
        </p:blipFill>
        <p:spPr bwMode="auto">
          <a:xfrm>
            <a:off x="3922713" y="1306513"/>
            <a:ext cx="3910012" cy="4437062"/>
          </a:xfrm>
          <a:prstGeom prst="rect">
            <a:avLst/>
          </a:prstGeom>
          <a:noFill/>
        </p:spPr>
      </p:pic>
      <p:sp>
        <p:nvSpPr>
          <p:cNvPr id="164870" name="Line 6"/>
          <p:cNvSpPr>
            <a:spLocks noChangeShapeType="1"/>
          </p:cNvSpPr>
          <p:nvPr/>
        </p:nvSpPr>
        <p:spPr bwMode="auto">
          <a:xfrm flipV="1">
            <a:off x="2813050" y="3846513"/>
            <a:ext cx="3032125" cy="1512887"/>
          </a:xfrm>
          <a:prstGeom prst="line">
            <a:avLst/>
          </a:prstGeom>
          <a:noFill/>
          <a:ln w="34925">
            <a:solidFill>
              <a:srgbClr val="FFFF00"/>
            </a:solidFill>
            <a:round/>
            <a:headEnd/>
            <a:tailEnd type="triangle" w="med" len="med"/>
          </a:ln>
          <a:effectLst/>
        </p:spPr>
        <p:txBody>
          <a:bodyPr/>
          <a:lstStyle/>
          <a:p>
            <a:endParaRPr lang="en-US"/>
          </a:p>
        </p:txBody>
      </p:sp>
      <p:sp>
        <p:nvSpPr>
          <p:cNvPr id="164871" name="Text Box 7"/>
          <p:cNvSpPr txBox="1">
            <a:spLocks noChangeArrowheads="1"/>
          </p:cNvSpPr>
          <p:nvPr/>
        </p:nvSpPr>
        <p:spPr bwMode="auto">
          <a:xfrm>
            <a:off x="1419225" y="336550"/>
            <a:ext cx="5945188" cy="519113"/>
          </a:xfrm>
          <a:prstGeom prst="rect">
            <a:avLst/>
          </a:prstGeom>
          <a:noFill/>
          <a:ln w="9525">
            <a:noFill/>
            <a:miter lim="800000"/>
            <a:headEnd/>
            <a:tailEnd/>
          </a:ln>
          <a:effectLst/>
        </p:spPr>
        <p:txBody>
          <a:bodyPr wrap="none">
            <a:spAutoFit/>
          </a:bodyPr>
          <a:lstStyle/>
          <a:p>
            <a:r>
              <a:rPr lang="en-US" u="sng"/>
              <a:t>Crops:  Everglades Agricultural Area</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881063" y="1141413"/>
            <a:ext cx="7194550" cy="1123950"/>
          </a:xfrm>
          <a:prstGeom prst="rect">
            <a:avLst/>
          </a:prstGeom>
          <a:noFill/>
          <a:ln w="9525">
            <a:noFill/>
            <a:miter lim="800000"/>
            <a:headEnd/>
            <a:tailEnd/>
          </a:ln>
          <a:effectLst/>
        </p:spPr>
        <p:txBody>
          <a:bodyPr wrap="none">
            <a:spAutoFit/>
          </a:bodyPr>
          <a:lstStyle/>
          <a:p>
            <a:pPr marL="342900" indent="-342900">
              <a:lnSpc>
                <a:spcPct val="75000"/>
              </a:lnSpc>
            </a:pPr>
            <a:r>
              <a:rPr lang="en-US" sz="1800" b="1">
                <a:solidFill>
                  <a:srgbClr val="FFFF00"/>
                </a:solidFill>
              </a:rPr>
              <a:t>1940’s	thousands of acres converted to agricultural production</a:t>
            </a:r>
          </a:p>
          <a:p>
            <a:pPr marL="342900" indent="-342900">
              <a:lnSpc>
                <a:spcPct val="75000"/>
              </a:lnSpc>
            </a:pPr>
            <a:endParaRPr lang="en-US" sz="1800" b="1">
              <a:solidFill>
                <a:srgbClr val="FFFF00"/>
              </a:solidFill>
            </a:endParaRPr>
          </a:p>
          <a:p>
            <a:pPr marL="342900" indent="-342900">
              <a:lnSpc>
                <a:spcPct val="75000"/>
              </a:lnSpc>
            </a:pPr>
            <a:r>
              <a:rPr lang="en-US" sz="1800" b="1">
                <a:solidFill>
                  <a:srgbClr val="FFFF00"/>
                </a:solidFill>
              </a:rPr>
              <a:t>1959	Cuban exiles established sugar plantations</a:t>
            </a:r>
          </a:p>
          <a:p>
            <a:pPr marL="342900" indent="-342900">
              <a:lnSpc>
                <a:spcPct val="75000"/>
              </a:lnSpc>
              <a:buFontTx/>
              <a:buAutoNum type="arabicPlain" startAt="1959"/>
            </a:pPr>
            <a:endParaRPr lang="en-US" sz="1800" b="1">
              <a:solidFill>
                <a:srgbClr val="FFFF00"/>
              </a:solidFill>
            </a:endParaRPr>
          </a:p>
          <a:p>
            <a:pPr marL="342900" indent="-342900">
              <a:lnSpc>
                <a:spcPct val="75000"/>
              </a:lnSpc>
            </a:pPr>
            <a:r>
              <a:rPr lang="en-US" sz="1800" b="1">
                <a:solidFill>
                  <a:srgbClr val="FFFF00"/>
                </a:solidFill>
              </a:rPr>
              <a:t>1960s	Sugar production increased 4-fold</a:t>
            </a:r>
          </a:p>
        </p:txBody>
      </p:sp>
      <p:sp>
        <p:nvSpPr>
          <p:cNvPr id="166915" name="Rectangle 3"/>
          <p:cNvSpPr>
            <a:spLocks noChangeArrowheads="1"/>
          </p:cNvSpPr>
          <p:nvPr/>
        </p:nvSpPr>
        <p:spPr bwMode="auto">
          <a:xfrm>
            <a:off x="430213" y="2735263"/>
            <a:ext cx="4572000" cy="1190625"/>
          </a:xfrm>
          <a:prstGeom prst="rect">
            <a:avLst/>
          </a:prstGeom>
          <a:noFill/>
          <a:ln w="9525">
            <a:noFill/>
            <a:miter lim="800000"/>
            <a:headEnd/>
            <a:tailEnd/>
          </a:ln>
          <a:effectLst/>
        </p:spPr>
        <p:txBody>
          <a:bodyPr>
            <a:spAutoFit/>
          </a:bodyPr>
          <a:lstStyle/>
          <a:p>
            <a:r>
              <a:rPr lang="en-US" sz="1800">
                <a:solidFill>
                  <a:srgbClr val="00FF00"/>
                </a:solidFill>
              </a:rPr>
              <a:t>Today, sugarcane production contributes </a:t>
            </a:r>
            <a:r>
              <a:rPr lang="en-US" sz="1800">
                <a:solidFill>
                  <a:srgbClr val="FFFF00"/>
                </a:solidFill>
              </a:rPr>
              <a:t>two-thirds</a:t>
            </a:r>
            <a:r>
              <a:rPr lang="en-US" sz="1800">
                <a:solidFill>
                  <a:srgbClr val="00FF00"/>
                </a:solidFill>
              </a:rPr>
              <a:t> of the economic production of</a:t>
            </a:r>
          </a:p>
          <a:p>
            <a:r>
              <a:rPr lang="en-US" sz="1800">
                <a:solidFill>
                  <a:srgbClr val="00FF00"/>
                </a:solidFill>
              </a:rPr>
              <a:t>Everglades agriculture, and uses nearly </a:t>
            </a:r>
            <a:r>
              <a:rPr lang="en-US" sz="1800">
                <a:solidFill>
                  <a:srgbClr val="FFFF00"/>
                </a:solidFill>
              </a:rPr>
              <a:t>80%</a:t>
            </a:r>
            <a:r>
              <a:rPr lang="en-US" sz="1800">
                <a:solidFill>
                  <a:srgbClr val="00FF00"/>
                </a:solidFill>
              </a:rPr>
              <a:t> of the crop land in the EAA</a:t>
            </a:r>
          </a:p>
        </p:txBody>
      </p:sp>
      <p:sp>
        <p:nvSpPr>
          <p:cNvPr id="166916" name="Text Box 4"/>
          <p:cNvSpPr txBox="1">
            <a:spLocks noChangeArrowheads="1"/>
          </p:cNvSpPr>
          <p:nvPr/>
        </p:nvSpPr>
        <p:spPr bwMode="auto">
          <a:xfrm>
            <a:off x="3617913" y="244475"/>
            <a:ext cx="998537" cy="579438"/>
          </a:xfrm>
          <a:prstGeom prst="rect">
            <a:avLst/>
          </a:prstGeom>
          <a:noFill/>
          <a:ln w="9525">
            <a:noFill/>
            <a:miter lim="800000"/>
            <a:headEnd/>
            <a:tailEnd/>
          </a:ln>
          <a:effectLst/>
        </p:spPr>
        <p:txBody>
          <a:bodyPr wrap="none">
            <a:spAutoFit/>
          </a:bodyPr>
          <a:lstStyle/>
          <a:p>
            <a:r>
              <a:rPr lang="en-US" sz="3200" u="sng"/>
              <a:t>EAA</a:t>
            </a:r>
          </a:p>
        </p:txBody>
      </p:sp>
      <p:sp>
        <p:nvSpPr>
          <p:cNvPr id="166917" name="Text Box 5"/>
          <p:cNvSpPr txBox="1">
            <a:spLocks noChangeArrowheads="1"/>
          </p:cNvSpPr>
          <p:nvPr/>
        </p:nvSpPr>
        <p:spPr bwMode="auto">
          <a:xfrm>
            <a:off x="1012825" y="4814888"/>
            <a:ext cx="3898900" cy="1006475"/>
          </a:xfrm>
          <a:prstGeom prst="rect">
            <a:avLst/>
          </a:prstGeom>
          <a:noFill/>
          <a:ln w="9525">
            <a:noFill/>
            <a:miter lim="800000"/>
            <a:headEnd/>
            <a:tailEnd/>
          </a:ln>
          <a:effectLst/>
        </p:spPr>
        <p:txBody>
          <a:bodyPr>
            <a:spAutoFit/>
          </a:bodyPr>
          <a:lstStyle/>
          <a:p>
            <a:r>
              <a:rPr lang="en-US" sz="2000">
                <a:solidFill>
                  <a:srgbClr val="FFFF00"/>
                </a:solidFill>
              </a:rPr>
              <a:t>382,000 acres </a:t>
            </a:r>
          </a:p>
          <a:p>
            <a:r>
              <a:rPr lang="en-US" sz="2000">
                <a:solidFill>
                  <a:srgbClr val="FFFF00"/>
                </a:solidFill>
              </a:rPr>
              <a:t>46% U.S.</a:t>
            </a:r>
          </a:p>
          <a:p>
            <a:r>
              <a:rPr lang="en-US" sz="2000">
                <a:solidFill>
                  <a:srgbClr val="FFFF00"/>
                </a:solidFill>
              </a:rPr>
              <a:t>Palm Beach, Glades, Hendry</a:t>
            </a:r>
          </a:p>
        </p:txBody>
      </p:sp>
      <p:pic>
        <p:nvPicPr>
          <p:cNvPr id="166918" name="Picture 6" descr="Map of Florida Counties"/>
          <p:cNvPicPr>
            <a:picLocks noChangeAspect="1" noChangeArrowheads="1"/>
          </p:cNvPicPr>
          <p:nvPr/>
        </p:nvPicPr>
        <p:blipFill>
          <a:blip r:embed="rId4" cstate="print"/>
          <a:srcRect l="66835" t="42801" r="1439" b="16524"/>
          <a:stretch>
            <a:fillRect/>
          </a:stretch>
        </p:blipFill>
        <p:spPr bwMode="auto">
          <a:xfrm>
            <a:off x="5475288" y="2643188"/>
            <a:ext cx="2835275" cy="3414712"/>
          </a:xfrm>
          <a:prstGeom prst="rect">
            <a:avLst/>
          </a:prstGeom>
          <a:noFill/>
        </p:spPr>
      </p:pic>
      <p:sp>
        <p:nvSpPr>
          <p:cNvPr id="166919" name="Text Box 7"/>
          <p:cNvSpPr txBox="1">
            <a:spLocks noChangeArrowheads="1"/>
          </p:cNvSpPr>
          <p:nvPr/>
        </p:nvSpPr>
        <p:spPr bwMode="auto">
          <a:xfrm>
            <a:off x="1349375" y="4298950"/>
            <a:ext cx="1233488" cy="519113"/>
          </a:xfrm>
          <a:prstGeom prst="rect">
            <a:avLst/>
          </a:prstGeom>
          <a:noFill/>
          <a:ln w="9525">
            <a:noFill/>
            <a:miter lim="800000"/>
            <a:headEnd/>
            <a:tailEnd/>
          </a:ln>
          <a:effectLst/>
        </p:spPr>
        <p:txBody>
          <a:bodyPr wrap="none">
            <a:spAutoFit/>
          </a:bodyPr>
          <a:lstStyle/>
          <a:p>
            <a:r>
              <a:rPr lang="en-US">
                <a:solidFill>
                  <a:srgbClr val="99FF33"/>
                </a:solidFill>
              </a:rPr>
              <a:t>Sugar </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2" name="Group 2"/>
          <p:cNvGraphicFramePr>
            <a:graphicFrameLocks noGrp="1"/>
          </p:cNvGraphicFramePr>
          <p:nvPr/>
        </p:nvGraphicFramePr>
        <p:xfrm>
          <a:off x="739775" y="466725"/>
          <a:ext cx="8404225" cy="5090160"/>
        </p:xfrm>
        <a:graphic>
          <a:graphicData uri="http://schemas.openxmlformats.org/drawingml/2006/table">
            <a:tbl>
              <a:tblPr/>
              <a:tblGrid>
                <a:gridCol w="8404225"/>
              </a:tblGrid>
              <a:tr h="2008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rPr>
                        <a:t/>
                      </a:r>
                      <a:br>
                        <a:rPr kumimoji="0" lang="en-US" sz="1800" b="0" i="0" u="none" strike="noStrike" cap="none" normalizeH="0" baseline="0" smtClean="0">
                          <a:ln>
                            <a:noFill/>
                          </a:ln>
                          <a:solidFill>
                            <a:srgbClr val="FFFF00"/>
                          </a:solidFill>
                          <a:effectLst/>
                          <a:latin typeface="Arial" charset="0"/>
                        </a:rPr>
                      </a:br>
                      <a:r>
                        <a:rPr kumimoji="0" lang="en-US" sz="2400" b="1" i="0" u="none" strike="noStrike" cap="none" normalizeH="0" baseline="0" smtClean="0">
                          <a:ln>
                            <a:noFill/>
                          </a:ln>
                          <a:solidFill>
                            <a:srgbClr val="FFFF00"/>
                          </a:solidFill>
                          <a:effectLst/>
                          <a:latin typeface="Arial" charset="0"/>
                        </a:rPr>
                        <a:t>Florida to Buy Out Sugar Land for Everglades Restoration</a:t>
                      </a:r>
                      <a:r>
                        <a:rPr kumimoji="0" lang="en-US" sz="2400" b="0" i="0" u="none" strike="noStrike" cap="none" normalizeH="0" baseline="0" smtClean="0">
                          <a:ln>
                            <a:noFill/>
                          </a:ln>
                          <a:solidFill>
                            <a:srgbClr val="FFFF00"/>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00"/>
                          </a:solidFill>
                          <a:effectLst/>
                          <a:latin typeface="Arial" charset="0"/>
                        </a:rPr>
                        <a:t/>
                      </a:r>
                      <a:br>
                        <a:rPr kumimoji="0" lang="en-US" sz="900" b="0" i="0" u="none" strike="noStrike" cap="none" normalizeH="0" baseline="0" smtClean="0">
                          <a:ln>
                            <a:noFill/>
                          </a:ln>
                          <a:solidFill>
                            <a:srgbClr val="FFFF00"/>
                          </a:solidFill>
                          <a:effectLst/>
                          <a:latin typeface="Arial" charset="0"/>
                        </a:rPr>
                      </a:br>
                      <a:endParaRPr kumimoji="0" lang="en-US" sz="900" b="0" i="0" u="none" strike="noStrike" cap="none" normalizeH="0" baseline="0" smtClean="0">
                        <a:ln>
                          <a:noFill/>
                        </a:ln>
                        <a:solidFill>
                          <a:srgbClr val="FFFF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FF00"/>
                          </a:solidFill>
                          <a:effectLst/>
                          <a:latin typeface="Arial" charset="0"/>
                        </a:rPr>
                        <a:t>WTVJ NBC 6</a:t>
                      </a:r>
                      <a:br>
                        <a:rPr kumimoji="0" lang="en-US" sz="1200" b="1" i="0" u="none" strike="noStrike" cap="none" normalizeH="0" baseline="0" smtClean="0">
                          <a:ln>
                            <a:noFill/>
                          </a:ln>
                          <a:solidFill>
                            <a:srgbClr val="00FF00"/>
                          </a:solidFill>
                          <a:effectLst/>
                          <a:latin typeface="Arial" charset="0"/>
                        </a:rPr>
                      </a:br>
                      <a:endParaRPr kumimoji="0" lang="en-US" sz="1200" b="1" i="0" u="none" strike="noStrike" cap="none" normalizeH="0" baseline="0" smtClean="0">
                        <a:ln>
                          <a:noFill/>
                        </a:ln>
                        <a:solidFill>
                          <a:srgbClr val="00FF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charset="0"/>
                        </a:rPr>
                        <a:t>June 25, 2008: </a:t>
                      </a:r>
                      <a:r>
                        <a:rPr kumimoji="0" lang="en-US" sz="2000" b="1" i="0" u="none" strike="noStrike" cap="none" normalizeH="0" baseline="0" smtClean="0">
                          <a:ln>
                            <a:noFill/>
                          </a:ln>
                          <a:solidFill>
                            <a:srgbClr val="FFFF00"/>
                          </a:solidFill>
                          <a:effectLst/>
                          <a:latin typeface="Arial" charset="0"/>
                        </a:rPr>
                        <a:t>WEST PALM BEACH, Florida -- </a:t>
                      </a:r>
                      <a:r>
                        <a:rPr kumimoji="0" lang="en-US" sz="2000" b="0" i="0" u="none" strike="noStrike" cap="none" normalizeH="0" baseline="0" smtClean="0">
                          <a:ln>
                            <a:noFill/>
                          </a:ln>
                          <a:solidFill>
                            <a:srgbClr val="FFFF00"/>
                          </a:solidFill>
                          <a:effectLst/>
                          <a:latin typeface="Arial" charset="0"/>
                        </a:rPr>
                        <a:t>The largest U.S. producer of cane sugar, U.S. Sugar Corp., would close up shop in a $1.34 billion deal to sell its </a:t>
                      </a:r>
                      <a:r>
                        <a:rPr kumimoji="0" lang="en-US" sz="2000" b="1" i="0" u="none" strike="noStrike" cap="none" normalizeH="0" baseline="0" smtClean="0">
                          <a:ln>
                            <a:noFill/>
                          </a:ln>
                          <a:solidFill>
                            <a:srgbClr val="FF9D00"/>
                          </a:solidFill>
                          <a:effectLst/>
                          <a:latin typeface="Arial" charset="0"/>
                        </a:rPr>
                        <a:t>292 square miles</a:t>
                      </a:r>
                      <a:r>
                        <a:rPr kumimoji="0" lang="en-US" sz="2000" b="0" i="0" u="none" strike="noStrike" cap="none" normalizeH="0" baseline="0" smtClean="0">
                          <a:ln>
                            <a:noFill/>
                          </a:ln>
                          <a:solidFill>
                            <a:srgbClr val="FFFF00"/>
                          </a:solidFill>
                          <a:effectLst/>
                          <a:latin typeface="Arial" charset="0"/>
                        </a:rPr>
                        <a:t> of land to Florida for Everglades restoration, the company president and Florida Governor Charlie Crist said Tuesday.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FF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charset="0"/>
                        </a:rPr>
                        <a:t>The deal, announced at a news conference at the Arthur R. Marshall Loxahatchee National Wildlife Refuge, </a:t>
                      </a:r>
                      <a:r>
                        <a:rPr kumimoji="0" lang="en-US" sz="2000" b="0" i="0" u="none" strike="noStrike" cap="none" normalizeH="0" baseline="0" smtClean="0">
                          <a:ln>
                            <a:noFill/>
                          </a:ln>
                          <a:solidFill>
                            <a:srgbClr val="FF9D00"/>
                          </a:solidFill>
                          <a:effectLst/>
                          <a:latin typeface="Arial" charset="0"/>
                        </a:rPr>
                        <a:t>allows the state to buy U.S. Sugar's holdings in the Everglades south of Lake Okeechobee</a:t>
                      </a:r>
                      <a:r>
                        <a:rPr kumimoji="0" lang="en-US" sz="2000" b="0" i="0" u="none" strike="noStrike" cap="none" normalizeH="0" baseline="0" smtClean="0">
                          <a:ln>
                            <a:noFill/>
                          </a:ln>
                          <a:solidFill>
                            <a:srgbClr val="FFFF00"/>
                          </a:solidFill>
                          <a:effectLst/>
                          <a:latin typeface="Arial" charset="0"/>
                        </a:rPr>
                        <a:t>,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charset="0"/>
                        </a:rPr>
                        <a:t>heart of the wetland ecosystem. </a:t>
                      </a:r>
                      <a:br>
                        <a:rPr kumimoji="0" lang="en-US" sz="2000" b="0" i="0" u="none" strike="noStrike" cap="none" normalizeH="0" baseline="0" smtClean="0">
                          <a:ln>
                            <a:noFill/>
                          </a:ln>
                          <a:solidFill>
                            <a:srgbClr val="FFFF00"/>
                          </a:solidFill>
                          <a:effectLst/>
                          <a:latin typeface="Arial" charset="0"/>
                        </a:rPr>
                      </a:br>
                      <a:endParaRPr kumimoji="0" lang="en-US" sz="2000" b="0" i="0" u="none" strike="noStrike" cap="none" normalizeH="0" baseline="0" smtClean="0">
                        <a:ln>
                          <a:noFill/>
                        </a:ln>
                        <a:solidFill>
                          <a:srgbClr val="FFFF00"/>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68968" name="Text Box 8"/>
          <p:cNvSpPr txBox="1">
            <a:spLocks noChangeArrowheads="1"/>
          </p:cNvSpPr>
          <p:nvPr/>
        </p:nvSpPr>
        <p:spPr bwMode="auto">
          <a:xfrm>
            <a:off x="2968625" y="5691188"/>
            <a:ext cx="2443163" cy="519112"/>
          </a:xfrm>
          <a:prstGeom prst="rect">
            <a:avLst/>
          </a:prstGeom>
          <a:noFill/>
          <a:ln w="9525">
            <a:noFill/>
            <a:miter lim="800000"/>
            <a:headEnd/>
            <a:tailEnd/>
          </a:ln>
          <a:effectLst/>
        </p:spPr>
        <p:txBody>
          <a:bodyPr wrap="none">
            <a:spAutoFit/>
          </a:bodyPr>
          <a:lstStyle/>
          <a:p>
            <a:r>
              <a:rPr lang="en-US"/>
              <a:t>186,000 acres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9" name="Picture 5" descr="Everglades%2520(18)"/>
          <p:cNvPicPr>
            <a:picLocks noChangeAspect="1" noChangeArrowheads="1"/>
          </p:cNvPicPr>
          <p:nvPr/>
        </p:nvPicPr>
        <p:blipFill>
          <a:blip r:embed="rId2" cstate="print"/>
          <a:srcRect/>
          <a:stretch>
            <a:fillRect/>
          </a:stretch>
        </p:blipFill>
        <p:spPr bwMode="auto">
          <a:xfrm>
            <a:off x="1223963" y="3068638"/>
            <a:ext cx="3336925" cy="2233612"/>
          </a:xfrm>
          <a:prstGeom prst="rect">
            <a:avLst/>
          </a:prstGeom>
          <a:noFill/>
        </p:spPr>
      </p:pic>
      <p:pic>
        <p:nvPicPr>
          <p:cNvPr id="169991" name="Picture 7" descr="natflow1900"/>
          <p:cNvPicPr>
            <a:picLocks noChangeAspect="1" noChangeArrowheads="1"/>
          </p:cNvPicPr>
          <p:nvPr/>
        </p:nvPicPr>
        <p:blipFill>
          <a:blip r:embed="rId3" cstate="print"/>
          <a:srcRect t="3851" b="17448"/>
          <a:stretch>
            <a:fillRect/>
          </a:stretch>
        </p:blipFill>
        <p:spPr bwMode="auto">
          <a:xfrm>
            <a:off x="5257800" y="1676400"/>
            <a:ext cx="2606675" cy="3590925"/>
          </a:xfrm>
          <a:prstGeom prst="rect">
            <a:avLst/>
          </a:prstGeom>
          <a:noFill/>
        </p:spPr>
      </p:pic>
      <p:sp>
        <p:nvSpPr>
          <p:cNvPr id="169992" name="Line 8"/>
          <p:cNvSpPr>
            <a:spLocks noChangeShapeType="1"/>
          </p:cNvSpPr>
          <p:nvPr/>
        </p:nvSpPr>
        <p:spPr bwMode="auto">
          <a:xfrm flipV="1">
            <a:off x="3852863" y="2820988"/>
            <a:ext cx="2555875" cy="877887"/>
          </a:xfrm>
          <a:prstGeom prst="line">
            <a:avLst/>
          </a:prstGeom>
          <a:noFill/>
          <a:ln w="50800">
            <a:solidFill>
              <a:srgbClr val="FF6600"/>
            </a:solidFill>
            <a:round/>
            <a:headEnd/>
            <a:tailEnd type="triangle" w="med" len="med"/>
          </a:ln>
          <a:effectLst/>
        </p:spPr>
        <p:txBody>
          <a:bodyPr/>
          <a:lstStyle/>
          <a:p>
            <a:endParaRPr lang="en-US"/>
          </a:p>
        </p:txBody>
      </p:sp>
      <p:sp>
        <p:nvSpPr>
          <p:cNvPr id="169993" name="Text Box 9"/>
          <p:cNvSpPr txBox="1">
            <a:spLocks noChangeArrowheads="1"/>
          </p:cNvSpPr>
          <p:nvPr/>
        </p:nvSpPr>
        <p:spPr bwMode="auto">
          <a:xfrm>
            <a:off x="1295400" y="1752600"/>
            <a:ext cx="3255963" cy="519113"/>
          </a:xfrm>
          <a:prstGeom prst="rect">
            <a:avLst/>
          </a:prstGeom>
          <a:noFill/>
          <a:ln w="9525">
            <a:noFill/>
            <a:miter lim="800000"/>
            <a:headEnd/>
            <a:tailEnd/>
          </a:ln>
          <a:effectLst/>
        </p:spPr>
        <p:txBody>
          <a:bodyPr wrap="none">
            <a:spAutoFit/>
          </a:bodyPr>
          <a:lstStyle/>
          <a:p>
            <a:r>
              <a:rPr lang="en-US"/>
              <a:t>Flooded Conditions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Everglades%2520(18)"/>
          <p:cNvPicPr>
            <a:picLocks noChangeAspect="1" noChangeArrowheads="1"/>
          </p:cNvPicPr>
          <p:nvPr/>
        </p:nvPicPr>
        <p:blipFill>
          <a:blip r:embed="rId2" cstate="print"/>
          <a:srcRect/>
          <a:stretch>
            <a:fillRect/>
          </a:stretch>
        </p:blipFill>
        <p:spPr bwMode="auto">
          <a:xfrm>
            <a:off x="457200" y="2133600"/>
            <a:ext cx="4660900" cy="3121025"/>
          </a:xfrm>
          <a:prstGeom prst="rect">
            <a:avLst/>
          </a:prstGeom>
          <a:noFill/>
        </p:spPr>
      </p:pic>
      <p:sp>
        <p:nvSpPr>
          <p:cNvPr id="171011" name="Text Box 3"/>
          <p:cNvSpPr txBox="1">
            <a:spLocks noChangeArrowheads="1"/>
          </p:cNvSpPr>
          <p:nvPr/>
        </p:nvSpPr>
        <p:spPr bwMode="auto">
          <a:xfrm>
            <a:off x="847725" y="5581650"/>
            <a:ext cx="7561263" cy="457200"/>
          </a:xfrm>
          <a:prstGeom prst="rect">
            <a:avLst/>
          </a:prstGeom>
          <a:noFill/>
          <a:ln w="9525">
            <a:noFill/>
            <a:miter lim="800000"/>
            <a:headEnd/>
            <a:tailEnd/>
          </a:ln>
          <a:effectLst/>
        </p:spPr>
        <p:txBody>
          <a:bodyPr wrap="none">
            <a:spAutoFit/>
          </a:bodyPr>
          <a:lstStyle/>
          <a:p>
            <a:r>
              <a:rPr lang="en-US" sz="2400">
                <a:solidFill>
                  <a:srgbClr val="FFFF00"/>
                </a:solidFill>
              </a:rPr>
              <a:t>Under flooded conditions, oxygen levels tend to be low</a:t>
            </a:r>
          </a:p>
        </p:txBody>
      </p:sp>
      <p:sp>
        <p:nvSpPr>
          <p:cNvPr id="171012" name="Text Box 4"/>
          <p:cNvSpPr txBox="1">
            <a:spLocks noChangeArrowheads="1"/>
          </p:cNvSpPr>
          <p:nvPr/>
        </p:nvSpPr>
        <p:spPr bwMode="auto">
          <a:xfrm>
            <a:off x="1196975" y="1023938"/>
            <a:ext cx="6438900" cy="822325"/>
          </a:xfrm>
          <a:prstGeom prst="rect">
            <a:avLst/>
          </a:prstGeom>
          <a:noFill/>
          <a:ln w="9525">
            <a:noFill/>
            <a:miter lim="800000"/>
            <a:headEnd/>
            <a:tailEnd/>
          </a:ln>
          <a:effectLst/>
        </p:spPr>
        <p:txBody>
          <a:bodyPr wrap="none">
            <a:spAutoFit/>
          </a:bodyPr>
          <a:lstStyle/>
          <a:p>
            <a:pPr algn="ctr"/>
            <a:r>
              <a:rPr lang="en-US" sz="2400">
                <a:solidFill>
                  <a:srgbClr val="00FF00"/>
                </a:solidFill>
              </a:rPr>
              <a:t>The diffusion of oxygen through water is about</a:t>
            </a:r>
          </a:p>
          <a:p>
            <a:pPr algn="ctr"/>
            <a:r>
              <a:rPr lang="en-US" sz="2400">
                <a:solidFill>
                  <a:srgbClr val="00FF00"/>
                </a:solidFill>
              </a:rPr>
              <a:t>10,000 times slower than diffusion through air</a:t>
            </a:r>
          </a:p>
        </p:txBody>
      </p:sp>
      <p:sp>
        <p:nvSpPr>
          <p:cNvPr id="171013" name="Text Box 5"/>
          <p:cNvSpPr txBox="1">
            <a:spLocks noChangeArrowheads="1"/>
          </p:cNvSpPr>
          <p:nvPr/>
        </p:nvSpPr>
        <p:spPr bwMode="auto">
          <a:xfrm>
            <a:off x="1292225" y="373063"/>
            <a:ext cx="6477000" cy="519112"/>
          </a:xfrm>
          <a:prstGeom prst="rect">
            <a:avLst/>
          </a:prstGeom>
          <a:noFill/>
          <a:ln w="9525">
            <a:noFill/>
            <a:miter lim="800000"/>
            <a:headEnd/>
            <a:tailEnd/>
          </a:ln>
          <a:effectLst/>
        </p:spPr>
        <p:txBody>
          <a:bodyPr wrap="none">
            <a:spAutoFit/>
          </a:bodyPr>
          <a:lstStyle/>
          <a:p>
            <a:pPr algn="ctr"/>
            <a:r>
              <a:rPr lang="en-US"/>
              <a:t>Water restricts the movement of oxygen</a:t>
            </a:r>
          </a:p>
        </p:txBody>
      </p:sp>
      <p:sp>
        <p:nvSpPr>
          <p:cNvPr id="171014" name="Text Box 6"/>
          <p:cNvSpPr txBox="1">
            <a:spLocks noChangeArrowheads="1"/>
          </p:cNvSpPr>
          <p:nvPr/>
        </p:nvSpPr>
        <p:spPr bwMode="auto">
          <a:xfrm>
            <a:off x="887413" y="2328863"/>
            <a:ext cx="2562225" cy="519112"/>
          </a:xfrm>
          <a:prstGeom prst="rect">
            <a:avLst/>
          </a:prstGeom>
          <a:noFill/>
          <a:ln w="9525">
            <a:noFill/>
            <a:miter lim="800000"/>
            <a:headEnd/>
            <a:tailEnd/>
          </a:ln>
          <a:effectLst/>
        </p:spPr>
        <p:txBody>
          <a:bodyPr wrap="none">
            <a:spAutoFit/>
          </a:bodyPr>
          <a:lstStyle/>
          <a:p>
            <a:r>
              <a:rPr lang="en-US"/>
              <a:t>Flooded Marsh</a:t>
            </a:r>
          </a:p>
        </p:txBody>
      </p:sp>
      <p:sp>
        <p:nvSpPr>
          <p:cNvPr id="171015" name="Text Box 7"/>
          <p:cNvSpPr txBox="1">
            <a:spLocks noChangeArrowheads="1"/>
          </p:cNvSpPr>
          <p:nvPr/>
        </p:nvSpPr>
        <p:spPr bwMode="auto">
          <a:xfrm>
            <a:off x="3136900" y="6080125"/>
            <a:ext cx="2105025" cy="519113"/>
          </a:xfrm>
          <a:prstGeom prst="rect">
            <a:avLst/>
          </a:prstGeom>
          <a:noFill/>
          <a:ln w="9525">
            <a:noFill/>
            <a:miter lim="800000"/>
            <a:headEnd/>
            <a:tailEnd/>
          </a:ln>
          <a:effectLst/>
        </p:spPr>
        <p:txBody>
          <a:bodyPr wrap="none">
            <a:spAutoFit/>
          </a:bodyPr>
          <a:lstStyle/>
          <a:p>
            <a:r>
              <a:rPr lang="en-US"/>
              <a:t>Organisms?</a:t>
            </a:r>
          </a:p>
        </p:txBody>
      </p:sp>
      <p:pic>
        <p:nvPicPr>
          <p:cNvPr id="171016" name="Picture 8" descr="natflow1900"/>
          <p:cNvPicPr>
            <a:picLocks noChangeAspect="1" noChangeArrowheads="1"/>
          </p:cNvPicPr>
          <p:nvPr/>
        </p:nvPicPr>
        <p:blipFill>
          <a:blip r:embed="rId3" cstate="print"/>
          <a:srcRect t="3851" b="17448"/>
          <a:stretch>
            <a:fillRect/>
          </a:stretch>
        </p:blipFill>
        <p:spPr bwMode="auto">
          <a:xfrm>
            <a:off x="5562600" y="2057400"/>
            <a:ext cx="2274888" cy="3133725"/>
          </a:xfrm>
          <a:prstGeom prst="rect">
            <a:avLst/>
          </a:prstGeom>
          <a:noFill/>
        </p:spPr>
      </p:pic>
      <p:sp>
        <p:nvSpPr>
          <p:cNvPr id="171017" name="Line 9"/>
          <p:cNvSpPr>
            <a:spLocks noChangeShapeType="1"/>
          </p:cNvSpPr>
          <p:nvPr/>
        </p:nvSpPr>
        <p:spPr bwMode="auto">
          <a:xfrm flipV="1">
            <a:off x="4267200" y="2971800"/>
            <a:ext cx="2286000" cy="381000"/>
          </a:xfrm>
          <a:prstGeom prst="line">
            <a:avLst/>
          </a:prstGeom>
          <a:noFill/>
          <a:ln w="69850">
            <a:solidFill>
              <a:srgbClr val="FF99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1547813" y="446088"/>
            <a:ext cx="5848350" cy="519112"/>
          </a:xfrm>
          <a:prstGeom prst="rect">
            <a:avLst/>
          </a:prstGeom>
          <a:noFill/>
          <a:ln w="9525">
            <a:noFill/>
            <a:miter lim="800000"/>
            <a:headEnd/>
            <a:tailEnd/>
          </a:ln>
          <a:effectLst/>
        </p:spPr>
        <p:txBody>
          <a:bodyPr wrap="none">
            <a:spAutoFit/>
          </a:bodyPr>
          <a:lstStyle/>
          <a:p>
            <a:r>
              <a:rPr lang="en-US" u="sng"/>
              <a:t>Anaerobic Heterotrophic Organisms</a:t>
            </a:r>
          </a:p>
        </p:txBody>
      </p:sp>
      <p:sp>
        <p:nvSpPr>
          <p:cNvPr id="173059" name="Text Box 3"/>
          <p:cNvSpPr txBox="1">
            <a:spLocks noChangeArrowheads="1"/>
          </p:cNvSpPr>
          <p:nvPr/>
        </p:nvSpPr>
        <p:spPr bwMode="auto">
          <a:xfrm>
            <a:off x="1100138" y="1435100"/>
            <a:ext cx="6878637" cy="946150"/>
          </a:xfrm>
          <a:prstGeom prst="rect">
            <a:avLst/>
          </a:prstGeom>
          <a:noFill/>
          <a:ln w="9525">
            <a:noFill/>
            <a:miter lim="800000"/>
            <a:headEnd/>
            <a:tailEnd/>
          </a:ln>
          <a:effectLst/>
        </p:spPr>
        <p:txBody>
          <a:bodyPr wrap="none">
            <a:spAutoFit/>
          </a:bodyPr>
          <a:lstStyle/>
          <a:p>
            <a:r>
              <a:rPr lang="en-US">
                <a:solidFill>
                  <a:srgbClr val="00FF00"/>
                </a:solidFill>
              </a:rPr>
              <a:t>Can use energy stored in complex carbon </a:t>
            </a:r>
          </a:p>
          <a:p>
            <a:r>
              <a:rPr lang="en-US">
                <a:solidFill>
                  <a:srgbClr val="00FF00"/>
                </a:solidFill>
              </a:rPr>
              <a:t>compounds in the absence of free oxygen</a:t>
            </a:r>
          </a:p>
        </p:txBody>
      </p:sp>
      <p:sp>
        <p:nvSpPr>
          <p:cNvPr id="173060" name="Text Box 4"/>
          <p:cNvSpPr txBox="1">
            <a:spLocks noChangeArrowheads="1"/>
          </p:cNvSpPr>
          <p:nvPr/>
        </p:nvSpPr>
        <p:spPr bwMode="auto">
          <a:xfrm>
            <a:off x="990600" y="2743200"/>
            <a:ext cx="6956425" cy="946150"/>
          </a:xfrm>
          <a:prstGeom prst="rect">
            <a:avLst/>
          </a:prstGeom>
          <a:noFill/>
          <a:ln w="9525">
            <a:noFill/>
            <a:miter lim="800000"/>
            <a:headEnd/>
            <a:tailEnd/>
          </a:ln>
          <a:effectLst/>
        </p:spPr>
        <p:txBody>
          <a:bodyPr wrap="none">
            <a:spAutoFit/>
          </a:bodyPr>
          <a:lstStyle/>
          <a:p>
            <a:pPr algn="ctr"/>
            <a:r>
              <a:rPr lang="en-US">
                <a:solidFill>
                  <a:srgbClr val="FFFF00"/>
                </a:solidFill>
              </a:rPr>
              <a:t>The energy is obtained by exchanging</a:t>
            </a:r>
          </a:p>
          <a:p>
            <a:pPr algn="ctr"/>
            <a:r>
              <a:rPr lang="en-US">
                <a:solidFill>
                  <a:srgbClr val="FFFF00"/>
                </a:solidFill>
              </a:rPr>
              <a:t>electrons with elements other than oxygen.</a:t>
            </a:r>
          </a:p>
        </p:txBody>
      </p:sp>
      <p:sp>
        <p:nvSpPr>
          <p:cNvPr id="173061" name="Text Box 5"/>
          <p:cNvSpPr txBox="1">
            <a:spLocks noChangeArrowheads="1"/>
          </p:cNvSpPr>
          <p:nvPr/>
        </p:nvSpPr>
        <p:spPr bwMode="auto">
          <a:xfrm>
            <a:off x="3328988" y="4122738"/>
            <a:ext cx="2047875" cy="1800225"/>
          </a:xfrm>
          <a:prstGeom prst="rect">
            <a:avLst/>
          </a:prstGeom>
          <a:noFill/>
          <a:ln w="9525">
            <a:noFill/>
            <a:miter lim="800000"/>
            <a:headEnd/>
            <a:tailEnd/>
          </a:ln>
          <a:effectLst/>
        </p:spPr>
        <p:txBody>
          <a:bodyPr wrap="none">
            <a:spAutoFit/>
          </a:bodyPr>
          <a:lstStyle/>
          <a:p>
            <a:pPr algn="ctr"/>
            <a:r>
              <a:rPr lang="en-US">
                <a:solidFill>
                  <a:srgbClr val="00FF00"/>
                </a:solidFill>
              </a:rPr>
              <a:t>Nitrogen</a:t>
            </a:r>
          </a:p>
          <a:p>
            <a:pPr algn="ctr"/>
            <a:r>
              <a:rPr lang="en-US">
                <a:solidFill>
                  <a:srgbClr val="00FF00"/>
                </a:solidFill>
              </a:rPr>
              <a:t>Manganese</a:t>
            </a:r>
          </a:p>
          <a:p>
            <a:pPr algn="ctr"/>
            <a:r>
              <a:rPr lang="en-US">
                <a:solidFill>
                  <a:srgbClr val="00FF00"/>
                </a:solidFill>
              </a:rPr>
              <a:t>Sulfur</a:t>
            </a:r>
          </a:p>
          <a:p>
            <a:pPr algn="ctr"/>
            <a:r>
              <a:rPr lang="en-US">
                <a:solidFill>
                  <a:srgbClr val="00FF00"/>
                </a:solidFill>
              </a:rPr>
              <a:t>Iron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fade">
                                      <p:cBhvr>
                                        <p:cTn id="7" dur="2000"/>
                                        <p:tgtEl>
                                          <p:spTgt spid="1730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061"/>
                                        </p:tgtEl>
                                        <p:attrNameLst>
                                          <p:attrName>style.visibility</p:attrName>
                                        </p:attrNameLst>
                                      </p:cBhvr>
                                      <p:to>
                                        <p:strVal val="visible"/>
                                      </p:to>
                                    </p:set>
                                    <p:animEffect transition="in" filter="fade">
                                      <p:cBhvr>
                                        <p:cTn id="10" dur="2000"/>
                                        <p:tgtEl>
                                          <p:spTgt spid="173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P spid="17306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09563" y="3090863"/>
            <a:ext cx="6653212" cy="488950"/>
          </a:xfrm>
          <a:prstGeom prst="rect">
            <a:avLst/>
          </a:prstGeom>
          <a:noFill/>
          <a:ln w="9525">
            <a:noFill/>
            <a:miter lim="800000"/>
            <a:headEnd/>
            <a:tailEnd/>
          </a:ln>
          <a:effectLst/>
        </p:spPr>
        <p:txBody>
          <a:bodyPr wrap="none" anchor="ctr">
            <a:spAutoFit/>
          </a:bodyPr>
          <a:lstStyle/>
          <a:p>
            <a:pPr eaLnBrk="1" hangingPunct="1"/>
            <a:r>
              <a:rPr lang="en-US" sz="2600" i="1">
                <a:solidFill>
                  <a:srgbClr val="00FF00"/>
                </a:solidFill>
              </a:rPr>
              <a:t>C</a:t>
            </a:r>
            <a:r>
              <a:rPr lang="en-US" sz="2600" i="1" baseline="-25000">
                <a:solidFill>
                  <a:srgbClr val="00FF00"/>
                </a:solidFill>
              </a:rPr>
              <a:t>6</a:t>
            </a:r>
            <a:r>
              <a:rPr lang="en-US" sz="2600" i="1">
                <a:solidFill>
                  <a:srgbClr val="00FF00"/>
                </a:solidFill>
              </a:rPr>
              <a:t>H</a:t>
            </a:r>
            <a:r>
              <a:rPr lang="en-US" sz="2600" i="1" baseline="-25000">
                <a:solidFill>
                  <a:srgbClr val="00FF00"/>
                </a:solidFill>
              </a:rPr>
              <a:t>12</a:t>
            </a:r>
            <a:r>
              <a:rPr lang="en-US" sz="2600" i="1">
                <a:solidFill>
                  <a:srgbClr val="00FF00"/>
                </a:solidFill>
              </a:rPr>
              <a:t>O</a:t>
            </a:r>
            <a:r>
              <a:rPr lang="en-US" sz="2600" i="1" baseline="-25000">
                <a:solidFill>
                  <a:srgbClr val="00FF00"/>
                </a:solidFill>
              </a:rPr>
              <a:t>6 </a:t>
            </a:r>
            <a:r>
              <a:rPr lang="en-US" sz="2600" i="1">
                <a:solidFill>
                  <a:srgbClr val="00FF00"/>
                </a:solidFill>
              </a:rPr>
              <a:t>+ 3</a:t>
            </a:r>
            <a:r>
              <a:rPr lang="en-US" sz="2600" i="1">
                <a:solidFill>
                  <a:srgbClr val="FFFF00"/>
                </a:solidFill>
              </a:rPr>
              <a:t>NO</a:t>
            </a:r>
            <a:r>
              <a:rPr lang="en-US" sz="2600" i="1" baseline="-25000">
                <a:solidFill>
                  <a:srgbClr val="FFFF00"/>
                </a:solidFill>
              </a:rPr>
              <a:t>3</a:t>
            </a:r>
            <a:r>
              <a:rPr lang="en-US" sz="2600" i="1" baseline="30000">
                <a:solidFill>
                  <a:srgbClr val="FFFF00"/>
                </a:solidFill>
              </a:rPr>
              <a:t>-</a:t>
            </a:r>
            <a:r>
              <a:rPr lang="en-US" sz="2600" i="1">
                <a:solidFill>
                  <a:srgbClr val="00FF00"/>
                </a:solidFill>
              </a:rPr>
              <a:t> + 3H</a:t>
            </a:r>
            <a:r>
              <a:rPr lang="en-US" sz="2600" i="1" baseline="-25000">
                <a:solidFill>
                  <a:srgbClr val="00FF00"/>
                </a:solidFill>
              </a:rPr>
              <a:t>2</a:t>
            </a:r>
            <a:r>
              <a:rPr lang="en-US" sz="2600" i="1">
                <a:solidFill>
                  <a:srgbClr val="00FF00"/>
                </a:solidFill>
              </a:rPr>
              <a:t>O = 6HCO</a:t>
            </a:r>
            <a:r>
              <a:rPr lang="en-US" sz="2600" i="1" baseline="-25000">
                <a:solidFill>
                  <a:srgbClr val="00FF00"/>
                </a:solidFill>
              </a:rPr>
              <a:t>3</a:t>
            </a:r>
            <a:r>
              <a:rPr lang="en-US" sz="2600" i="1" baseline="30000">
                <a:solidFill>
                  <a:srgbClr val="00FF00"/>
                </a:solidFill>
              </a:rPr>
              <a:t>-</a:t>
            </a:r>
            <a:r>
              <a:rPr lang="en-US" sz="2600" i="1">
                <a:solidFill>
                  <a:srgbClr val="00FF00"/>
                </a:solidFill>
              </a:rPr>
              <a:t> + 3NH</a:t>
            </a:r>
            <a:r>
              <a:rPr lang="en-US" sz="2600" i="1" baseline="-25000">
                <a:solidFill>
                  <a:srgbClr val="00FF00"/>
                </a:solidFill>
              </a:rPr>
              <a:t>4</a:t>
            </a:r>
            <a:r>
              <a:rPr lang="en-US" sz="2600" i="1" baseline="30000">
                <a:solidFill>
                  <a:srgbClr val="00FF00"/>
                </a:solidFill>
              </a:rPr>
              <a:t>+</a:t>
            </a:r>
            <a:r>
              <a:rPr lang="en-US" sz="2600">
                <a:solidFill>
                  <a:srgbClr val="00FF00"/>
                </a:solidFill>
              </a:rPr>
              <a:t> </a:t>
            </a:r>
          </a:p>
        </p:txBody>
      </p:sp>
      <p:sp>
        <p:nvSpPr>
          <p:cNvPr id="175107" name="Rectangle 3"/>
          <p:cNvSpPr>
            <a:spLocks noChangeArrowheads="1"/>
          </p:cNvSpPr>
          <p:nvPr/>
        </p:nvSpPr>
        <p:spPr bwMode="auto">
          <a:xfrm>
            <a:off x="7315200" y="3113088"/>
            <a:ext cx="1530350" cy="519112"/>
          </a:xfrm>
          <a:prstGeom prst="rect">
            <a:avLst/>
          </a:prstGeom>
          <a:noFill/>
          <a:ln w="9525">
            <a:noFill/>
            <a:miter lim="800000"/>
            <a:headEnd/>
            <a:tailEnd/>
          </a:ln>
          <a:effectLst/>
        </p:spPr>
        <p:txBody>
          <a:bodyPr wrap="none" anchor="ctr">
            <a:spAutoFit/>
          </a:bodyPr>
          <a:lstStyle/>
          <a:p>
            <a:pPr eaLnBrk="1" hangingPunct="1"/>
            <a:r>
              <a:rPr lang="en-US">
                <a:solidFill>
                  <a:srgbClr val="00FF00"/>
                </a:solidFill>
              </a:rPr>
              <a:t>1796 kJ </a:t>
            </a:r>
          </a:p>
        </p:txBody>
      </p:sp>
      <p:sp>
        <p:nvSpPr>
          <p:cNvPr id="175108" name="Rectangle 4"/>
          <p:cNvSpPr>
            <a:spLocks noChangeArrowheads="1"/>
          </p:cNvSpPr>
          <p:nvPr/>
        </p:nvSpPr>
        <p:spPr bwMode="auto">
          <a:xfrm>
            <a:off x="314325" y="3876675"/>
            <a:ext cx="6403975" cy="488950"/>
          </a:xfrm>
          <a:prstGeom prst="rect">
            <a:avLst/>
          </a:prstGeom>
          <a:noFill/>
          <a:ln w="9525">
            <a:noFill/>
            <a:miter lim="800000"/>
            <a:headEnd/>
            <a:tailEnd/>
          </a:ln>
          <a:effectLst/>
        </p:spPr>
        <p:txBody>
          <a:bodyPr wrap="none" anchor="ctr">
            <a:spAutoFit/>
          </a:bodyPr>
          <a:lstStyle/>
          <a:p>
            <a:pPr eaLnBrk="1" hangingPunct="1"/>
            <a:r>
              <a:rPr lang="en-US" sz="2600" i="1">
                <a:solidFill>
                  <a:srgbClr val="00FF00"/>
                </a:solidFill>
              </a:rPr>
              <a:t>C</a:t>
            </a:r>
            <a:r>
              <a:rPr lang="en-US" sz="2600" i="1" baseline="-25000">
                <a:solidFill>
                  <a:srgbClr val="00FF00"/>
                </a:solidFill>
              </a:rPr>
              <a:t>6</a:t>
            </a:r>
            <a:r>
              <a:rPr lang="en-US" sz="2600" i="1">
                <a:solidFill>
                  <a:srgbClr val="00FF00"/>
                </a:solidFill>
              </a:rPr>
              <a:t>H</a:t>
            </a:r>
            <a:r>
              <a:rPr lang="en-US" sz="2600" i="1" baseline="-25000">
                <a:solidFill>
                  <a:srgbClr val="00FF00"/>
                </a:solidFill>
              </a:rPr>
              <a:t>12</a:t>
            </a:r>
            <a:r>
              <a:rPr lang="en-US" sz="2600" i="1">
                <a:solidFill>
                  <a:srgbClr val="00FF00"/>
                </a:solidFill>
              </a:rPr>
              <a:t>O</a:t>
            </a:r>
            <a:r>
              <a:rPr lang="en-US" sz="2600" i="1" baseline="-25000">
                <a:solidFill>
                  <a:srgbClr val="00FF00"/>
                </a:solidFill>
              </a:rPr>
              <a:t>6 </a:t>
            </a:r>
            <a:r>
              <a:rPr lang="en-US" sz="2600" i="1">
                <a:solidFill>
                  <a:srgbClr val="00FF00"/>
                </a:solidFill>
              </a:rPr>
              <a:t>+ 3</a:t>
            </a:r>
            <a:r>
              <a:rPr lang="en-US" sz="2600" i="1">
                <a:solidFill>
                  <a:srgbClr val="FFFF00"/>
                </a:solidFill>
              </a:rPr>
              <a:t>SO</a:t>
            </a:r>
            <a:r>
              <a:rPr lang="en-US" sz="2600" i="1" baseline="-25000">
                <a:solidFill>
                  <a:srgbClr val="FFFF00"/>
                </a:solidFill>
              </a:rPr>
              <a:t>4</a:t>
            </a:r>
            <a:r>
              <a:rPr lang="en-US" sz="2600" i="1" baseline="30000">
                <a:solidFill>
                  <a:srgbClr val="FFFF00"/>
                </a:solidFill>
              </a:rPr>
              <a:t>2-</a:t>
            </a:r>
            <a:r>
              <a:rPr lang="en-US" sz="2600" i="1">
                <a:solidFill>
                  <a:srgbClr val="FFFF00"/>
                </a:solidFill>
              </a:rPr>
              <a:t> </a:t>
            </a:r>
            <a:r>
              <a:rPr lang="en-US" sz="2600" i="1">
                <a:solidFill>
                  <a:srgbClr val="00FF00"/>
                </a:solidFill>
              </a:rPr>
              <a:t>+ 3H</a:t>
            </a:r>
            <a:r>
              <a:rPr lang="en-US" sz="2600" i="1" baseline="30000">
                <a:solidFill>
                  <a:srgbClr val="00FF00"/>
                </a:solidFill>
              </a:rPr>
              <a:t>+</a:t>
            </a:r>
            <a:r>
              <a:rPr lang="en-US" sz="2600" i="1">
                <a:solidFill>
                  <a:srgbClr val="00FF00"/>
                </a:solidFill>
              </a:rPr>
              <a:t> =  6HCO</a:t>
            </a:r>
            <a:r>
              <a:rPr lang="en-US" sz="2600" i="1" baseline="-25000">
                <a:solidFill>
                  <a:srgbClr val="00FF00"/>
                </a:solidFill>
              </a:rPr>
              <a:t>3</a:t>
            </a:r>
            <a:r>
              <a:rPr lang="en-US" sz="2600" i="1" baseline="30000">
                <a:solidFill>
                  <a:srgbClr val="00FF00"/>
                </a:solidFill>
              </a:rPr>
              <a:t>-</a:t>
            </a:r>
            <a:r>
              <a:rPr lang="en-US" sz="2600" i="1">
                <a:solidFill>
                  <a:srgbClr val="00FF00"/>
                </a:solidFill>
              </a:rPr>
              <a:t> + 3HS</a:t>
            </a:r>
            <a:r>
              <a:rPr lang="en-US" sz="2600" i="1" baseline="30000">
                <a:solidFill>
                  <a:srgbClr val="00FF00"/>
                </a:solidFill>
              </a:rPr>
              <a:t>-</a:t>
            </a:r>
            <a:r>
              <a:rPr lang="en-US" sz="2600">
                <a:solidFill>
                  <a:srgbClr val="00FF00"/>
                </a:solidFill>
              </a:rPr>
              <a:t> </a:t>
            </a:r>
          </a:p>
        </p:txBody>
      </p:sp>
      <p:sp>
        <p:nvSpPr>
          <p:cNvPr id="175109" name="Rectangle 5"/>
          <p:cNvSpPr>
            <a:spLocks noChangeArrowheads="1"/>
          </p:cNvSpPr>
          <p:nvPr/>
        </p:nvSpPr>
        <p:spPr bwMode="auto">
          <a:xfrm>
            <a:off x="7508875" y="3878263"/>
            <a:ext cx="1331913" cy="519112"/>
          </a:xfrm>
          <a:prstGeom prst="rect">
            <a:avLst/>
          </a:prstGeom>
          <a:noFill/>
          <a:ln w="9525">
            <a:noFill/>
            <a:miter lim="800000"/>
            <a:headEnd/>
            <a:tailEnd/>
          </a:ln>
          <a:effectLst/>
        </p:spPr>
        <p:txBody>
          <a:bodyPr wrap="none" anchor="ctr">
            <a:spAutoFit/>
          </a:bodyPr>
          <a:lstStyle/>
          <a:p>
            <a:pPr eaLnBrk="1" hangingPunct="1"/>
            <a:r>
              <a:rPr lang="en-US">
                <a:solidFill>
                  <a:srgbClr val="00FF00"/>
                </a:solidFill>
              </a:rPr>
              <a:t>453 kJ </a:t>
            </a:r>
          </a:p>
        </p:txBody>
      </p:sp>
      <p:sp>
        <p:nvSpPr>
          <p:cNvPr id="175110" name="Rectangle 6"/>
          <p:cNvSpPr>
            <a:spLocks noChangeArrowheads="1"/>
          </p:cNvSpPr>
          <p:nvPr/>
        </p:nvSpPr>
        <p:spPr bwMode="auto">
          <a:xfrm>
            <a:off x="452438" y="2238375"/>
            <a:ext cx="4921250" cy="488950"/>
          </a:xfrm>
          <a:prstGeom prst="rect">
            <a:avLst/>
          </a:prstGeom>
          <a:noFill/>
          <a:ln w="9525">
            <a:noFill/>
            <a:miter lim="800000"/>
            <a:headEnd/>
            <a:tailEnd/>
          </a:ln>
          <a:effectLst/>
        </p:spPr>
        <p:txBody>
          <a:bodyPr wrap="none" anchor="ctr">
            <a:spAutoFit/>
          </a:bodyPr>
          <a:lstStyle/>
          <a:p>
            <a:pPr eaLnBrk="1" hangingPunct="1"/>
            <a:r>
              <a:rPr lang="en-US" sz="2600">
                <a:solidFill>
                  <a:srgbClr val="00FF00"/>
                </a:solidFill>
              </a:rPr>
              <a:t>C</a:t>
            </a:r>
            <a:r>
              <a:rPr lang="en-US" sz="2600" baseline="-25000">
                <a:solidFill>
                  <a:srgbClr val="00FF00"/>
                </a:solidFill>
              </a:rPr>
              <a:t>6</a:t>
            </a:r>
            <a:r>
              <a:rPr lang="en-US" sz="2600">
                <a:solidFill>
                  <a:srgbClr val="00FF00"/>
                </a:solidFill>
              </a:rPr>
              <a:t>H</a:t>
            </a:r>
            <a:r>
              <a:rPr lang="en-US" sz="2600" baseline="-25000">
                <a:solidFill>
                  <a:srgbClr val="00FF00"/>
                </a:solidFill>
              </a:rPr>
              <a:t>12</a:t>
            </a:r>
            <a:r>
              <a:rPr lang="en-US" sz="2600">
                <a:solidFill>
                  <a:srgbClr val="00FF00"/>
                </a:solidFill>
              </a:rPr>
              <a:t>O</a:t>
            </a:r>
            <a:r>
              <a:rPr lang="en-US" sz="2600" baseline="-25000">
                <a:solidFill>
                  <a:srgbClr val="00FF00"/>
                </a:solidFill>
              </a:rPr>
              <a:t>6</a:t>
            </a:r>
            <a:r>
              <a:rPr lang="en-US" sz="2600">
                <a:solidFill>
                  <a:srgbClr val="00FF00"/>
                </a:solidFill>
              </a:rPr>
              <a:t> + 6</a:t>
            </a:r>
            <a:r>
              <a:rPr lang="en-US" sz="2600">
                <a:solidFill>
                  <a:srgbClr val="FFFF00"/>
                </a:solidFill>
              </a:rPr>
              <a:t>O</a:t>
            </a:r>
            <a:r>
              <a:rPr lang="en-US" sz="2600" baseline="-25000">
                <a:solidFill>
                  <a:srgbClr val="FFFF00"/>
                </a:solidFill>
              </a:rPr>
              <a:t>2</a:t>
            </a:r>
            <a:r>
              <a:rPr lang="en-US" sz="2600">
                <a:solidFill>
                  <a:srgbClr val="00FF00"/>
                </a:solidFill>
              </a:rPr>
              <a:t> → 6CO</a:t>
            </a:r>
            <a:r>
              <a:rPr lang="en-US" sz="2600" baseline="-25000">
                <a:solidFill>
                  <a:srgbClr val="00FF00"/>
                </a:solidFill>
              </a:rPr>
              <a:t>2</a:t>
            </a:r>
            <a:r>
              <a:rPr lang="en-US" sz="2600">
                <a:solidFill>
                  <a:srgbClr val="00FF00"/>
                </a:solidFill>
              </a:rPr>
              <a:t> + 6H</a:t>
            </a:r>
            <a:r>
              <a:rPr lang="en-US" sz="2600" baseline="-25000">
                <a:solidFill>
                  <a:srgbClr val="00FF00"/>
                </a:solidFill>
              </a:rPr>
              <a:t>2</a:t>
            </a:r>
            <a:r>
              <a:rPr lang="en-US" sz="2600">
                <a:solidFill>
                  <a:srgbClr val="00FF00"/>
                </a:solidFill>
              </a:rPr>
              <a:t>O</a:t>
            </a:r>
            <a:r>
              <a:rPr lang="en-US" sz="2600">
                <a:solidFill>
                  <a:srgbClr val="FFFF00"/>
                </a:solidFill>
              </a:rPr>
              <a:t> </a:t>
            </a:r>
          </a:p>
        </p:txBody>
      </p:sp>
      <p:sp>
        <p:nvSpPr>
          <p:cNvPr id="175111" name="Rectangle 7"/>
          <p:cNvSpPr>
            <a:spLocks noChangeArrowheads="1"/>
          </p:cNvSpPr>
          <p:nvPr/>
        </p:nvSpPr>
        <p:spPr bwMode="auto">
          <a:xfrm>
            <a:off x="7326313" y="2274888"/>
            <a:ext cx="1431925" cy="519112"/>
          </a:xfrm>
          <a:prstGeom prst="rect">
            <a:avLst/>
          </a:prstGeom>
          <a:noFill/>
          <a:ln w="9525">
            <a:noFill/>
            <a:miter lim="800000"/>
            <a:headEnd/>
            <a:tailEnd/>
          </a:ln>
          <a:effectLst/>
        </p:spPr>
        <p:txBody>
          <a:bodyPr wrap="none">
            <a:spAutoFit/>
          </a:bodyPr>
          <a:lstStyle/>
          <a:p>
            <a:r>
              <a:rPr lang="en-US">
                <a:solidFill>
                  <a:srgbClr val="FFFF00"/>
                </a:solidFill>
              </a:rPr>
              <a:t>2880 kJ</a:t>
            </a:r>
          </a:p>
        </p:txBody>
      </p:sp>
      <p:sp>
        <p:nvSpPr>
          <p:cNvPr id="175112" name="Text Box 8"/>
          <p:cNvSpPr txBox="1">
            <a:spLocks noChangeArrowheads="1"/>
          </p:cNvSpPr>
          <p:nvPr/>
        </p:nvSpPr>
        <p:spPr bwMode="auto">
          <a:xfrm>
            <a:off x="1641475" y="746125"/>
            <a:ext cx="5965825" cy="946150"/>
          </a:xfrm>
          <a:prstGeom prst="rect">
            <a:avLst/>
          </a:prstGeom>
          <a:noFill/>
          <a:ln w="9525">
            <a:noFill/>
            <a:miter lim="800000"/>
            <a:headEnd/>
            <a:tailEnd/>
          </a:ln>
          <a:effectLst/>
        </p:spPr>
        <p:txBody>
          <a:bodyPr wrap="none">
            <a:spAutoFit/>
          </a:bodyPr>
          <a:lstStyle/>
          <a:p>
            <a:pPr algn="ctr"/>
            <a:r>
              <a:rPr lang="en-US"/>
              <a:t>Anaerobic respiration is less efficient</a:t>
            </a:r>
          </a:p>
          <a:p>
            <a:pPr algn="ctr"/>
            <a:r>
              <a:rPr lang="en-US"/>
              <a:t>and produces less energy.</a:t>
            </a:r>
          </a:p>
        </p:txBody>
      </p:sp>
      <p:sp>
        <p:nvSpPr>
          <p:cNvPr id="175113" name="Text Box 9"/>
          <p:cNvSpPr txBox="1">
            <a:spLocks noChangeArrowheads="1"/>
          </p:cNvSpPr>
          <p:nvPr/>
        </p:nvSpPr>
        <p:spPr bwMode="auto">
          <a:xfrm>
            <a:off x="1157288" y="5019675"/>
            <a:ext cx="6838950" cy="946150"/>
          </a:xfrm>
          <a:prstGeom prst="rect">
            <a:avLst/>
          </a:prstGeom>
          <a:noFill/>
          <a:ln w="9525">
            <a:noFill/>
            <a:miter lim="800000"/>
            <a:headEnd/>
            <a:tailEnd/>
          </a:ln>
          <a:effectLst/>
        </p:spPr>
        <p:txBody>
          <a:bodyPr wrap="none">
            <a:spAutoFit/>
          </a:bodyPr>
          <a:lstStyle/>
          <a:p>
            <a:pPr algn="ctr"/>
            <a:r>
              <a:rPr lang="en-US">
                <a:solidFill>
                  <a:srgbClr val="FFFF00"/>
                </a:solidFill>
              </a:rPr>
              <a:t>Therefore, anaerobic decomposition is </a:t>
            </a:r>
          </a:p>
          <a:p>
            <a:pPr algn="ctr"/>
            <a:r>
              <a:rPr lang="en-US">
                <a:solidFill>
                  <a:srgbClr val="FFFF00"/>
                </a:solidFill>
              </a:rPr>
              <a:t>much slower than aerobic decomposition.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GATORAPH"/>
          <p:cNvPicPr>
            <a:picLocks noChangeAspect="1" noChangeArrowheads="1"/>
          </p:cNvPicPr>
          <p:nvPr/>
        </p:nvPicPr>
        <p:blipFill>
          <a:blip r:embed="rId3" cstate="print"/>
          <a:srcRect/>
          <a:stretch>
            <a:fillRect/>
          </a:stretch>
        </p:blipFill>
        <p:spPr bwMode="auto">
          <a:xfrm>
            <a:off x="5410200" y="2133600"/>
            <a:ext cx="2170113" cy="3271838"/>
          </a:xfrm>
          <a:prstGeom prst="rect">
            <a:avLst/>
          </a:prstGeom>
          <a:noFill/>
        </p:spPr>
      </p:pic>
      <p:sp>
        <p:nvSpPr>
          <p:cNvPr id="176131" name="Text Box 3"/>
          <p:cNvSpPr txBox="1">
            <a:spLocks noChangeArrowheads="1"/>
          </p:cNvSpPr>
          <p:nvPr/>
        </p:nvSpPr>
        <p:spPr bwMode="auto">
          <a:xfrm>
            <a:off x="523875" y="539750"/>
            <a:ext cx="2343150" cy="519113"/>
          </a:xfrm>
          <a:prstGeom prst="rect">
            <a:avLst/>
          </a:prstGeom>
          <a:noFill/>
          <a:ln w="9525">
            <a:noFill/>
            <a:miter lim="800000"/>
            <a:headEnd/>
            <a:tailEnd/>
          </a:ln>
          <a:effectLst/>
        </p:spPr>
        <p:txBody>
          <a:bodyPr wrap="none">
            <a:spAutoFit/>
          </a:bodyPr>
          <a:lstStyle/>
          <a:p>
            <a:r>
              <a:rPr lang="en-US" u="sng"/>
              <a:t>Flooded Soils</a:t>
            </a:r>
          </a:p>
        </p:txBody>
      </p:sp>
      <p:sp>
        <p:nvSpPr>
          <p:cNvPr id="176132" name="AutoShape 4"/>
          <p:cNvSpPr>
            <a:spLocks noChangeArrowheads="1"/>
          </p:cNvSpPr>
          <p:nvPr/>
        </p:nvSpPr>
        <p:spPr bwMode="auto">
          <a:xfrm>
            <a:off x="5711825" y="1317625"/>
            <a:ext cx="485775" cy="976313"/>
          </a:xfrm>
          <a:prstGeom prst="downArrow">
            <a:avLst>
              <a:gd name="adj1" fmla="val 50000"/>
              <a:gd name="adj2" fmla="val 50245"/>
            </a:avLst>
          </a:prstGeom>
          <a:solidFill>
            <a:srgbClr val="993300"/>
          </a:solidFill>
          <a:ln w="9525">
            <a:solidFill>
              <a:schemeClr val="tx1"/>
            </a:solidFill>
            <a:miter lim="800000"/>
            <a:headEnd/>
            <a:tailEnd/>
          </a:ln>
          <a:effectLst/>
        </p:spPr>
        <p:txBody>
          <a:bodyPr vert="eaVert" wrap="none" anchor="ctr"/>
          <a:lstStyle/>
          <a:p>
            <a:endParaRPr lang="en-US"/>
          </a:p>
        </p:txBody>
      </p:sp>
      <p:sp>
        <p:nvSpPr>
          <p:cNvPr id="176133" name="Text Box 5"/>
          <p:cNvSpPr txBox="1">
            <a:spLocks noChangeArrowheads="1"/>
          </p:cNvSpPr>
          <p:nvPr/>
        </p:nvSpPr>
        <p:spPr bwMode="auto">
          <a:xfrm>
            <a:off x="5335588" y="854075"/>
            <a:ext cx="1201737" cy="396875"/>
          </a:xfrm>
          <a:prstGeom prst="rect">
            <a:avLst/>
          </a:prstGeom>
          <a:noFill/>
          <a:ln w="9525">
            <a:noFill/>
            <a:miter lim="800000"/>
            <a:headEnd/>
            <a:tailEnd/>
          </a:ln>
          <a:effectLst/>
        </p:spPr>
        <p:txBody>
          <a:bodyPr wrap="none">
            <a:spAutoFit/>
          </a:bodyPr>
          <a:lstStyle/>
          <a:p>
            <a:r>
              <a:rPr lang="en-US" sz="2000">
                <a:solidFill>
                  <a:srgbClr val="00FF00"/>
                </a:solidFill>
              </a:rPr>
              <a:t>additions</a:t>
            </a:r>
          </a:p>
        </p:txBody>
      </p:sp>
      <p:sp>
        <p:nvSpPr>
          <p:cNvPr id="176134" name="AutoShape 6"/>
          <p:cNvSpPr>
            <a:spLocks noChangeArrowheads="1"/>
          </p:cNvSpPr>
          <p:nvPr/>
        </p:nvSpPr>
        <p:spPr bwMode="auto">
          <a:xfrm>
            <a:off x="6913563" y="1690688"/>
            <a:ext cx="231775" cy="554037"/>
          </a:xfrm>
          <a:prstGeom prst="upArrow">
            <a:avLst>
              <a:gd name="adj1" fmla="val 50000"/>
              <a:gd name="adj2" fmla="val 5976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76135" name="Text Box 7"/>
          <p:cNvSpPr txBox="1">
            <a:spLocks noChangeArrowheads="1"/>
          </p:cNvSpPr>
          <p:nvPr/>
        </p:nvSpPr>
        <p:spPr bwMode="auto">
          <a:xfrm>
            <a:off x="6618288" y="1344613"/>
            <a:ext cx="1403350" cy="336550"/>
          </a:xfrm>
          <a:prstGeom prst="rect">
            <a:avLst/>
          </a:prstGeom>
          <a:noFill/>
          <a:ln w="9525">
            <a:noFill/>
            <a:miter lim="800000"/>
            <a:headEnd/>
            <a:tailEnd/>
          </a:ln>
          <a:effectLst/>
        </p:spPr>
        <p:txBody>
          <a:bodyPr wrap="none">
            <a:spAutoFit/>
          </a:bodyPr>
          <a:lstStyle/>
          <a:p>
            <a:r>
              <a:rPr lang="en-US" sz="1600"/>
              <a:t>Losses (CO</a:t>
            </a:r>
            <a:r>
              <a:rPr lang="en-US" sz="1600" baseline="-25000"/>
              <a:t>2</a:t>
            </a:r>
            <a:r>
              <a:rPr lang="en-US" sz="1600"/>
              <a:t>)</a:t>
            </a:r>
          </a:p>
        </p:txBody>
      </p:sp>
      <p:sp>
        <p:nvSpPr>
          <p:cNvPr id="176136" name="Text Box 8"/>
          <p:cNvSpPr txBox="1">
            <a:spLocks noChangeArrowheads="1"/>
          </p:cNvSpPr>
          <p:nvPr/>
        </p:nvSpPr>
        <p:spPr bwMode="auto">
          <a:xfrm>
            <a:off x="504825" y="5183188"/>
            <a:ext cx="4084638" cy="946150"/>
          </a:xfrm>
          <a:prstGeom prst="rect">
            <a:avLst/>
          </a:prstGeom>
          <a:noFill/>
          <a:ln w="9525">
            <a:noFill/>
            <a:miter lim="800000"/>
            <a:headEnd/>
            <a:tailEnd/>
          </a:ln>
          <a:effectLst/>
        </p:spPr>
        <p:txBody>
          <a:bodyPr wrap="none">
            <a:spAutoFit/>
          </a:bodyPr>
          <a:lstStyle/>
          <a:p>
            <a:r>
              <a:rPr lang="en-US">
                <a:solidFill>
                  <a:srgbClr val="FFFF00"/>
                </a:solidFill>
              </a:rPr>
              <a:t>Accumulation of organic </a:t>
            </a:r>
          </a:p>
          <a:p>
            <a:r>
              <a:rPr lang="en-US">
                <a:solidFill>
                  <a:srgbClr val="FFFF00"/>
                </a:solidFill>
              </a:rPr>
              <a:t>matter at the soil surface</a:t>
            </a:r>
          </a:p>
        </p:txBody>
      </p:sp>
      <p:sp>
        <p:nvSpPr>
          <p:cNvPr id="176137" name="Text Box 9"/>
          <p:cNvSpPr txBox="1">
            <a:spLocks noChangeArrowheads="1"/>
          </p:cNvSpPr>
          <p:nvPr/>
        </p:nvSpPr>
        <p:spPr bwMode="auto">
          <a:xfrm>
            <a:off x="374650" y="3568700"/>
            <a:ext cx="4576763" cy="1187450"/>
          </a:xfrm>
          <a:prstGeom prst="rect">
            <a:avLst/>
          </a:prstGeom>
          <a:noFill/>
          <a:ln w="9525">
            <a:noFill/>
            <a:miter lim="800000"/>
            <a:headEnd/>
            <a:tailEnd/>
          </a:ln>
          <a:effectLst/>
        </p:spPr>
        <p:txBody>
          <a:bodyPr wrap="none">
            <a:spAutoFit/>
          </a:bodyPr>
          <a:lstStyle/>
          <a:p>
            <a:r>
              <a:rPr lang="en-US" sz="2400">
                <a:solidFill>
                  <a:srgbClr val="FF9D00"/>
                </a:solidFill>
              </a:rPr>
              <a:t>Organic matter is added to the</a:t>
            </a:r>
          </a:p>
          <a:p>
            <a:r>
              <a:rPr lang="en-US" sz="2400">
                <a:solidFill>
                  <a:srgbClr val="FF9D00"/>
                </a:solidFill>
              </a:rPr>
              <a:t>soil faster than it can be </a:t>
            </a:r>
          </a:p>
          <a:p>
            <a:r>
              <a:rPr lang="en-US" sz="2400">
                <a:solidFill>
                  <a:srgbClr val="FF9D00"/>
                </a:solidFill>
              </a:rPr>
              <a:t>decomposed by microorganisms</a:t>
            </a:r>
          </a:p>
        </p:txBody>
      </p:sp>
      <p:sp>
        <p:nvSpPr>
          <p:cNvPr id="176138" name="Text Box 10"/>
          <p:cNvSpPr txBox="1">
            <a:spLocks noChangeArrowheads="1"/>
          </p:cNvSpPr>
          <p:nvPr/>
        </p:nvSpPr>
        <p:spPr bwMode="auto">
          <a:xfrm>
            <a:off x="5548313" y="2682875"/>
            <a:ext cx="1530350" cy="336550"/>
          </a:xfrm>
          <a:prstGeom prst="rect">
            <a:avLst/>
          </a:prstGeom>
          <a:noFill/>
          <a:ln w="9525">
            <a:noFill/>
            <a:miter lim="800000"/>
            <a:headEnd/>
            <a:tailEnd/>
          </a:ln>
          <a:effectLst/>
        </p:spPr>
        <p:txBody>
          <a:bodyPr wrap="none">
            <a:spAutoFit/>
          </a:bodyPr>
          <a:lstStyle/>
          <a:p>
            <a:r>
              <a:rPr lang="en-US" sz="1600"/>
              <a:t>Organic matter</a:t>
            </a:r>
          </a:p>
        </p:txBody>
      </p:sp>
      <p:sp>
        <p:nvSpPr>
          <p:cNvPr id="176139" name="Text Box 11"/>
          <p:cNvSpPr txBox="1">
            <a:spLocks noChangeArrowheads="1"/>
          </p:cNvSpPr>
          <p:nvPr/>
        </p:nvSpPr>
        <p:spPr bwMode="auto">
          <a:xfrm>
            <a:off x="5678488" y="4114800"/>
            <a:ext cx="1606550" cy="457200"/>
          </a:xfrm>
          <a:prstGeom prst="rect">
            <a:avLst/>
          </a:prstGeom>
          <a:noFill/>
          <a:ln w="9525">
            <a:noFill/>
            <a:miter lim="800000"/>
            <a:headEnd/>
            <a:tailEnd/>
          </a:ln>
          <a:effectLst/>
        </p:spPr>
        <p:txBody>
          <a:bodyPr wrap="none">
            <a:spAutoFit/>
          </a:bodyPr>
          <a:lstStyle/>
          <a:p>
            <a:r>
              <a:rPr lang="en-US" sz="2400" b="1"/>
              <a:t>limestone</a:t>
            </a:r>
          </a:p>
        </p:txBody>
      </p:sp>
      <p:sp>
        <p:nvSpPr>
          <p:cNvPr id="176140" name="Text Box 12"/>
          <p:cNvSpPr txBox="1">
            <a:spLocks noChangeArrowheads="1"/>
          </p:cNvSpPr>
          <p:nvPr/>
        </p:nvSpPr>
        <p:spPr bwMode="auto">
          <a:xfrm>
            <a:off x="466725" y="1417638"/>
            <a:ext cx="4343400" cy="1800225"/>
          </a:xfrm>
          <a:prstGeom prst="rect">
            <a:avLst/>
          </a:prstGeom>
          <a:noFill/>
          <a:ln w="9525">
            <a:noFill/>
            <a:miter lim="800000"/>
            <a:headEnd/>
            <a:tailEnd/>
          </a:ln>
          <a:effectLst/>
        </p:spPr>
        <p:txBody>
          <a:bodyPr wrap="none">
            <a:spAutoFit/>
          </a:bodyPr>
          <a:lstStyle/>
          <a:p>
            <a:r>
              <a:rPr lang="en-US">
                <a:solidFill>
                  <a:srgbClr val="00FF00"/>
                </a:solidFill>
              </a:rPr>
              <a:t>anaerobic</a:t>
            </a:r>
            <a:r>
              <a:rPr lang="en-US">
                <a:solidFill>
                  <a:srgbClr val="FFFF00"/>
                </a:solidFill>
              </a:rPr>
              <a:t> decomposition </a:t>
            </a:r>
          </a:p>
          <a:p>
            <a:r>
              <a:rPr lang="en-US">
                <a:solidFill>
                  <a:srgbClr val="FFFF00"/>
                </a:solidFill>
              </a:rPr>
              <a:t>of organic matter is </a:t>
            </a:r>
          </a:p>
          <a:p>
            <a:r>
              <a:rPr lang="en-US">
                <a:solidFill>
                  <a:srgbClr val="FFFF00"/>
                </a:solidFill>
              </a:rPr>
              <a:t>much slower than </a:t>
            </a:r>
            <a:r>
              <a:rPr lang="en-US">
                <a:solidFill>
                  <a:srgbClr val="00FF00"/>
                </a:solidFill>
              </a:rPr>
              <a:t>aerobic</a:t>
            </a:r>
            <a:r>
              <a:rPr lang="en-US">
                <a:solidFill>
                  <a:srgbClr val="FFFF00"/>
                </a:solidFill>
              </a:rPr>
              <a:t> </a:t>
            </a:r>
          </a:p>
          <a:p>
            <a:r>
              <a:rPr lang="en-US">
                <a:solidFill>
                  <a:srgbClr val="FFFF00"/>
                </a:solidFill>
              </a:rPr>
              <a:t>decomposition. </a:t>
            </a:r>
          </a:p>
        </p:txBody>
      </p:sp>
      <p:sp>
        <p:nvSpPr>
          <p:cNvPr id="176141" name="Line 13"/>
          <p:cNvSpPr>
            <a:spLocks noChangeShapeType="1"/>
          </p:cNvSpPr>
          <p:nvPr/>
        </p:nvSpPr>
        <p:spPr bwMode="auto">
          <a:xfrm>
            <a:off x="2128838" y="3171825"/>
            <a:ext cx="0" cy="354013"/>
          </a:xfrm>
          <a:prstGeom prst="line">
            <a:avLst/>
          </a:prstGeom>
          <a:noFill/>
          <a:ln w="9525">
            <a:solidFill>
              <a:schemeClr val="tx1"/>
            </a:solidFill>
            <a:round/>
            <a:headEnd/>
            <a:tailEnd type="triangle" w="med" len="med"/>
          </a:ln>
          <a:effectLst/>
        </p:spPr>
        <p:txBody>
          <a:bodyPr/>
          <a:lstStyle/>
          <a:p>
            <a:endParaRPr lang="en-US"/>
          </a:p>
        </p:txBody>
      </p:sp>
      <p:sp>
        <p:nvSpPr>
          <p:cNvPr id="176142" name="Line 14"/>
          <p:cNvSpPr>
            <a:spLocks noChangeShapeType="1"/>
          </p:cNvSpPr>
          <p:nvPr/>
        </p:nvSpPr>
        <p:spPr bwMode="auto">
          <a:xfrm flipH="1">
            <a:off x="2146300" y="4813300"/>
            <a:ext cx="19050" cy="430213"/>
          </a:xfrm>
          <a:prstGeom prst="line">
            <a:avLst/>
          </a:prstGeom>
          <a:noFill/>
          <a:ln w="9525">
            <a:solidFill>
              <a:schemeClr val="tx1"/>
            </a:solidFill>
            <a:round/>
            <a:headEnd/>
            <a:tailEnd type="triangle" w="med" len="med"/>
          </a:ln>
          <a:effectLst/>
        </p:spPr>
        <p:txBody>
          <a:bodyPr/>
          <a:lstStyle/>
          <a:p>
            <a:endParaRPr lang="en-US"/>
          </a:p>
        </p:txBody>
      </p:sp>
      <p:pic>
        <p:nvPicPr>
          <p:cNvPr id="176143" name="Picture 15" descr="natflow1900"/>
          <p:cNvPicPr>
            <a:picLocks noChangeAspect="1" noChangeArrowheads="1"/>
          </p:cNvPicPr>
          <p:nvPr/>
        </p:nvPicPr>
        <p:blipFill>
          <a:blip r:embed="rId4" cstate="print"/>
          <a:srcRect/>
          <a:stretch>
            <a:fillRect/>
          </a:stretch>
        </p:blipFill>
        <p:spPr bwMode="auto">
          <a:xfrm>
            <a:off x="7772400" y="3505200"/>
            <a:ext cx="1152525" cy="2465388"/>
          </a:xfrm>
          <a:prstGeom prst="rect">
            <a:avLst/>
          </a:prstGeom>
          <a:noFill/>
        </p:spPr>
      </p:pic>
      <p:sp>
        <p:nvSpPr>
          <p:cNvPr id="176144" name="Line 16"/>
          <p:cNvSpPr>
            <a:spLocks noChangeShapeType="1"/>
          </p:cNvSpPr>
          <p:nvPr/>
        </p:nvSpPr>
        <p:spPr bwMode="auto">
          <a:xfrm>
            <a:off x="6553200" y="3352800"/>
            <a:ext cx="1752600" cy="838200"/>
          </a:xfrm>
          <a:prstGeom prst="line">
            <a:avLst/>
          </a:prstGeom>
          <a:noFill/>
          <a:ln w="69850">
            <a:solidFill>
              <a:srgbClr val="FF99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currentflow1990"/>
          <p:cNvPicPr>
            <a:picLocks noChangeAspect="1" noChangeArrowheads="1"/>
          </p:cNvPicPr>
          <p:nvPr/>
        </p:nvPicPr>
        <p:blipFill>
          <a:blip r:embed="rId2" cstate="print"/>
          <a:srcRect/>
          <a:stretch>
            <a:fillRect/>
          </a:stretch>
        </p:blipFill>
        <p:spPr bwMode="auto">
          <a:xfrm>
            <a:off x="5519738" y="660400"/>
            <a:ext cx="2620962" cy="5626100"/>
          </a:xfrm>
          <a:prstGeom prst="rect">
            <a:avLst/>
          </a:prstGeom>
          <a:noFill/>
        </p:spPr>
      </p:pic>
      <p:sp>
        <p:nvSpPr>
          <p:cNvPr id="180227" name="Text Box 3"/>
          <p:cNvSpPr txBox="1">
            <a:spLocks noChangeArrowheads="1"/>
          </p:cNvSpPr>
          <p:nvPr/>
        </p:nvSpPr>
        <p:spPr bwMode="auto">
          <a:xfrm>
            <a:off x="6327775" y="1998663"/>
            <a:ext cx="722313" cy="396875"/>
          </a:xfrm>
          <a:prstGeom prst="rect">
            <a:avLst/>
          </a:prstGeom>
          <a:noFill/>
          <a:ln w="9525">
            <a:noFill/>
            <a:miter lim="800000"/>
            <a:headEnd/>
            <a:tailEnd/>
          </a:ln>
          <a:effectLst/>
        </p:spPr>
        <p:txBody>
          <a:bodyPr wrap="none">
            <a:spAutoFit/>
          </a:bodyPr>
          <a:lstStyle/>
          <a:p>
            <a:r>
              <a:rPr lang="en-US" sz="2000" b="1">
                <a:solidFill>
                  <a:schemeClr val="bg1"/>
                </a:solidFill>
              </a:rPr>
              <a:t>EAA</a:t>
            </a:r>
          </a:p>
        </p:txBody>
      </p:sp>
      <p:sp>
        <p:nvSpPr>
          <p:cNvPr id="180228" name="Text Box 4"/>
          <p:cNvSpPr txBox="1">
            <a:spLocks noChangeArrowheads="1"/>
          </p:cNvSpPr>
          <p:nvPr/>
        </p:nvSpPr>
        <p:spPr bwMode="auto">
          <a:xfrm>
            <a:off x="431800" y="2146300"/>
            <a:ext cx="4819650" cy="2654300"/>
          </a:xfrm>
          <a:prstGeom prst="rect">
            <a:avLst/>
          </a:prstGeom>
          <a:noFill/>
          <a:ln w="9525">
            <a:noFill/>
            <a:miter lim="800000"/>
            <a:headEnd/>
            <a:tailEnd/>
          </a:ln>
          <a:effectLst/>
        </p:spPr>
        <p:txBody>
          <a:bodyPr wrap="none">
            <a:spAutoFit/>
          </a:bodyPr>
          <a:lstStyle/>
          <a:p>
            <a:r>
              <a:rPr lang="en-US">
                <a:solidFill>
                  <a:srgbClr val="FFFF00"/>
                </a:solidFill>
              </a:rPr>
              <a:t>Drainage exposes soils</a:t>
            </a:r>
          </a:p>
          <a:p>
            <a:r>
              <a:rPr lang="en-US">
                <a:solidFill>
                  <a:srgbClr val="FFFF00"/>
                </a:solidFill>
              </a:rPr>
              <a:t>to oxygen and decomposition</a:t>
            </a:r>
          </a:p>
          <a:p>
            <a:r>
              <a:rPr lang="en-US">
                <a:solidFill>
                  <a:srgbClr val="FFFF00"/>
                </a:solidFill>
              </a:rPr>
              <a:t>by </a:t>
            </a:r>
            <a:r>
              <a:rPr lang="en-US">
                <a:solidFill>
                  <a:srgbClr val="00FF00"/>
                </a:solidFill>
              </a:rPr>
              <a:t>aerobic</a:t>
            </a:r>
            <a:r>
              <a:rPr lang="en-US">
                <a:solidFill>
                  <a:srgbClr val="FFFF00"/>
                </a:solidFill>
              </a:rPr>
              <a:t> heterotrophic</a:t>
            </a:r>
          </a:p>
          <a:p>
            <a:r>
              <a:rPr lang="en-US">
                <a:solidFill>
                  <a:srgbClr val="FFFF00"/>
                </a:solidFill>
              </a:rPr>
              <a:t>organisms which can more</a:t>
            </a:r>
          </a:p>
          <a:p>
            <a:r>
              <a:rPr lang="en-US">
                <a:solidFill>
                  <a:srgbClr val="FFFF00"/>
                </a:solidFill>
              </a:rPr>
              <a:t>efficiently decompose</a:t>
            </a:r>
          </a:p>
          <a:p>
            <a:r>
              <a:rPr lang="en-US">
                <a:solidFill>
                  <a:srgbClr val="FFFF00"/>
                </a:solidFill>
              </a:rPr>
              <a:t>organic matter</a:t>
            </a:r>
          </a:p>
        </p:txBody>
      </p:sp>
      <p:sp>
        <p:nvSpPr>
          <p:cNvPr id="180229" name="Text Box 5"/>
          <p:cNvSpPr txBox="1">
            <a:spLocks noChangeArrowheads="1"/>
          </p:cNvSpPr>
          <p:nvPr/>
        </p:nvSpPr>
        <p:spPr bwMode="auto">
          <a:xfrm>
            <a:off x="1344613" y="1046163"/>
            <a:ext cx="1631950" cy="519112"/>
          </a:xfrm>
          <a:prstGeom prst="rect">
            <a:avLst/>
          </a:prstGeom>
          <a:noFill/>
          <a:ln w="9525">
            <a:noFill/>
            <a:miter lim="800000"/>
            <a:headEnd/>
            <a:tailEnd/>
          </a:ln>
          <a:effectLst/>
        </p:spPr>
        <p:txBody>
          <a:bodyPr wrap="none">
            <a:spAutoFit/>
          </a:bodyPr>
          <a:lstStyle/>
          <a:p>
            <a:r>
              <a:rPr lang="en-US"/>
              <a:t>Drainage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162050" y="504825"/>
            <a:ext cx="6719888" cy="519113"/>
          </a:xfrm>
          <a:prstGeom prst="rect">
            <a:avLst/>
          </a:prstGeom>
          <a:noFill/>
          <a:ln w="9525">
            <a:noFill/>
            <a:miter lim="800000"/>
            <a:headEnd/>
            <a:tailEnd/>
          </a:ln>
          <a:effectLst/>
        </p:spPr>
        <p:txBody>
          <a:bodyPr wrap="none">
            <a:spAutoFit/>
          </a:bodyPr>
          <a:lstStyle/>
          <a:p>
            <a:r>
              <a:rPr lang="en-US"/>
              <a:t>Biological Pollution: Microbial Metabolism</a:t>
            </a:r>
          </a:p>
        </p:txBody>
      </p:sp>
      <p:sp>
        <p:nvSpPr>
          <p:cNvPr id="96259" name="Text Box 3"/>
          <p:cNvSpPr txBox="1">
            <a:spLocks noChangeArrowheads="1"/>
          </p:cNvSpPr>
          <p:nvPr/>
        </p:nvSpPr>
        <p:spPr bwMode="auto">
          <a:xfrm>
            <a:off x="750888" y="1308100"/>
            <a:ext cx="7713662" cy="822325"/>
          </a:xfrm>
          <a:prstGeom prst="rect">
            <a:avLst/>
          </a:prstGeom>
          <a:noFill/>
          <a:ln w="9525">
            <a:noFill/>
            <a:miter lim="800000"/>
            <a:headEnd/>
            <a:tailEnd/>
          </a:ln>
          <a:effectLst/>
        </p:spPr>
        <p:txBody>
          <a:bodyPr wrap="none">
            <a:spAutoFit/>
          </a:bodyPr>
          <a:lstStyle/>
          <a:p>
            <a:pPr algn="ctr"/>
            <a:r>
              <a:rPr lang="en-US" sz="2400">
                <a:solidFill>
                  <a:srgbClr val="FFFF00"/>
                </a:solidFill>
              </a:rPr>
              <a:t>Metabolic activities of otherwise benign microorganisms</a:t>
            </a:r>
          </a:p>
          <a:p>
            <a:pPr algn="ctr"/>
            <a:r>
              <a:rPr lang="en-US" sz="2400">
                <a:solidFill>
                  <a:srgbClr val="FFFF00"/>
                </a:solidFill>
              </a:rPr>
              <a:t>can significantly alter surface water quality</a:t>
            </a:r>
          </a:p>
        </p:txBody>
      </p:sp>
      <p:sp>
        <p:nvSpPr>
          <p:cNvPr id="96260" name="Rectangle 4"/>
          <p:cNvSpPr>
            <a:spLocks noChangeArrowheads="1"/>
          </p:cNvSpPr>
          <p:nvPr/>
        </p:nvSpPr>
        <p:spPr bwMode="auto">
          <a:xfrm>
            <a:off x="5187950" y="3930650"/>
            <a:ext cx="3197225" cy="1917700"/>
          </a:xfrm>
          <a:prstGeom prst="rect">
            <a:avLst/>
          </a:prstGeom>
          <a:noFill/>
          <a:ln w="9525">
            <a:noFill/>
            <a:miter lim="800000"/>
            <a:headEnd/>
            <a:tailEnd/>
          </a:ln>
          <a:effectLst/>
        </p:spPr>
        <p:txBody>
          <a:bodyPr wrap="none">
            <a:spAutoFit/>
          </a:bodyPr>
          <a:lstStyle/>
          <a:p>
            <a:pPr algn="ctr" eaLnBrk="1" hangingPunct="1"/>
            <a:r>
              <a:rPr lang="en-US" sz="2400" b="1">
                <a:solidFill>
                  <a:srgbClr val="FF9900"/>
                </a:solidFill>
              </a:rPr>
              <a:t>human waste</a:t>
            </a:r>
          </a:p>
          <a:p>
            <a:pPr algn="ctr" eaLnBrk="1" hangingPunct="1"/>
            <a:r>
              <a:rPr lang="en-US" sz="2400" b="1">
                <a:solidFill>
                  <a:srgbClr val="FF9900"/>
                </a:solidFill>
              </a:rPr>
              <a:t>animal waste</a:t>
            </a:r>
          </a:p>
          <a:p>
            <a:pPr algn="ctr" eaLnBrk="1" hangingPunct="1"/>
            <a:r>
              <a:rPr lang="en-US" sz="2400" b="1">
                <a:solidFill>
                  <a:srgbClr val="FF9900"/>
                </a:solidFill>
              </a:rPr>
              <a:t>food operations</a:t>
            </a:r>
          </a:p>
          <a:p>
            <a:pPr algn="ctr" eaLnBrk="1" hangingPunct="1"/>
            <a:r>
              <a:rPr lang="en-US" sz="2400" b="1">
                <a:solidFill>
                  <a:srgbClr val="FF9900"/>
                </a:solidFill>
              </a:rPr>
              <a:t>meat packing plants </a:t>
            </a:r>
          </a:p>
          <a:p>
            <a:pPr algn="ctr" eaLnBrk="1" hangingPunct="1"/>
            <a:r>
              <a:rPr lang="en-US" sz="2400" b="1">
                <a:solidFill>
                  <a:srgbClr val="FF9900"/>
                </a:solidFill>
              </a:rPr>
              <a:t>medical facilities </a:t>
            </a:r>
          </a:p>
        </p:txBody>
      </p:sp>
      <p:pic>
        <p:nvPicPr>
          <p:cNvPr id="96261" name="Picture 5" descr="Pond"/>
          <p:cNvPicPr>
            <a:picLocks noChangeAspect="1" noChangeArrowheads="1"/>
          </p:cNvPicPr>
          <p:nvPr/>
        </p:nvPicPr>
        <p:blipFill>
          <a:blip r:embed="rId4" cstate="print"/>
          <a:srcRect/>
          <a:stretch>
            <a:fillRect/>
          </a:stretch>
        </p:blipFill>
        <p:spPr bwMode="auto">
          <a:xfrm>
            <a:off x="785813" y="3275013"/>
            <a:ext cx="4108450" cy="3082925"/>
          </a:xfrm>
          <a:prstGeom prst="rect">
            <a:avLst/>
          </a:prstGeom>
          <a:noFill/>
        </p:spPr>
      </p:pic>
      <p:sp>
        <p:nvSpPr>
          <p:cNvPr id="96262" name="Text Box 6"/>
          <p:cNvSpPr txBox="1">
            <a:spLocks noChangeArrowheads="1"/>
          </p:cNvSpPr>
          <p:nvPr/>
        </p:nvSpPr>
        <p:spPr bwMode="auto">
          <a:xfrm>
            <a:off x="5249863" y="3298825"/>
            <a:ext cx="3163887" cy="457200"/>
          </a:xfrm>
          <a:prstGeom prst="rect">
            <a:avLst/>
          </a:prstGeom>
          <a:noFill/>
          <a:ln w="9525">
            <a:noFill/>
            <a:miter lim="800000"/>
            <a:headEnd/>
            <a:tailEnd/>
          </a:ln>
          <a:effectLst/>
        </p:spPr>
        <p:txBody>
          <a:bodyPr wrap="none">
            <a:spAutoFit/>
          </a:bodyPr>
          <a:lstStyle/>
          <a:p>
            <a:r>
              <a:rPr lang="en-US" sz="2400" b="1">
                <a:solidFill>
                  <a:srgbClr val="FFFF00"/>
                </a:solidFill>
              </a:rPr>
              <a:t>Sources of Organics</a:t>
            </a:r>
          </a:p>
        </p:txBody>
      </p:sp>
      <p:sp>
        <p:nvSpPr>
          <p:cNvPr id="96263" name="Text Box 7"/>
          <p:cNvSpPr txBox="1">
            <a:spLocks noChangeArrowheads="1"/>
          </p:cNvSpPr>
          <p:nvPr/>
        </p:nvSpPr>
        <p:spPr bwMode="auto">
          <a:xfrm>
            <a:off x="331788" y="2220913"/>
            <a:ext cx="8577262" cy="701675"/>
          </a:xfrm>
          <a:prstGeom prst="rect">
            <a:avLst/>
          </a:prstGeom>
          <a:noFill/>
          <a:ln w="9525">
            <a:noFill/>
            <a:miter lim="800000"/>
            <a:headEnd/>
            <a:tailEnd/>
          </a:ln>
          <a:effectLst/>
        </p:spPr>
        <p:txBody>
          <a:bodyPr wrap="none">
            <a:spAutoFit/>
          </a:bodyPr>
          <a:lstStyle/>
          <a:p>
            <a:pPr algn="ctr"/>
            <a:r>
              <a:rPr lang="en-US" sz="2000">
                <a:solidFill>
                  <a:srgbClr val="00FF00"/>
                </a:solidFill>
              </a:rPr>
              <a:t>Discharge of organic material to surface water increases microbial activity</a:t>
            </a:r>
          </a:p>
          <a:p>
            <a:pPr algn="ctr"/>
            <a:r>
              <a:rPr lang="en-US" sz="2000">
                <a:solidFill>
                  <a:srgbClr val="00FF00"/>
                </a:solidFill>
              </a:rPr>
              <a:t>Increased microbial activity can cause a decline in oxygen content of water</a:t>
            </a: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GATORAPH"/>
          <p:cNvPicPr>
            <a:picLocks noChangeAspect="1" noChangeArrowheads="1"/>
          </p:cNvPicPr>
          <p:nvPr/>
        </p:nvPicPr>
        <p:blipFill>
          <a:blip r:embed="rId2" cstate="print"/>
          <a:srcRect/>
          <a:stretch>
            <a:fillRect/>
          </a:stretch>
        </p:blipFill>
        <p:spPr bwMode="auto">
          <a:xfrm>
            <a:off x="5688013" y="2397125"/>
            <a:ext cx="2170112" cy="3271838"/>
          </a:xfrm>
          <a:prstGeom prst="rect">
            <a:avLst/>
          </a:prstGeom>
          <a:noFill/>
        </p:spPr>
      </p:pic>
      <p:sp>
        <p:nvSpPr>
          <p:cNvPr id="181251" name="AutoShape 3"/>
          <p:cNvSpPr>
            <a:spLocks noChangeArrowheads="1"/>
          </p:cNvSpPr>
          <p:nvPr/>
        </p:nvSpPr>
        <p:spPr bwMode="auto">
          <a:xfrm>
            <a:off x="5989638" y="1766888"/>
            <a:ext cx="354012" cy="790575"/>
          </a:xfrm>
          <a:prstGeom prst="downArrow">
            <a:avLst>
              <a:gd name="adj1" fmla="val 50000"/>
              <a:gd name="adj2" fmla="val 55830"/>
            </a:avLst>
          </a:prstGeom>
          <a:solidFill>
            <a:srgbClr val="993300"/>
          </a:solidFill>
          <a:ln w="9525">
            <a:solidFill>
              <a:schemeClr val="tx1"/>
            </a:solidFill>
            <a:miter lim="800000"/>
            <a:headEnd/>
            <a:tailEnd/>
          </a:ln>
          <a:effectLst/>
        </p:spPr>
        <p:txBody>
          <a:bodyPr vert="eaVert" wrap="none" anchor="ctr"/>
          <a:lstStyle/>
          <a:p>
            <a:endParaRPr lang="en-US"/>
          </a:p>
        </p:txBody>
      </p:sp>
      <p:sp>
        <p:nvSpPr>
          <p:cNvPr id="181252" name="Text Box 4"/>
          <p:cNvSpPr txBox="1">
            <a:spLocks noChangeArrowheads="1"/>
          </p:cNvSpPr>
          <p:nvPr/>
        </p:nvSpPr>
        <p:spPr bwMode="auto">
          <a:xfrm>
            <a:off x="5500688" y="1230313"/>
            <a:ext cx="1201737" cy="396875"/>
          </a:xfrm>
          <a:prstGeom prst="rect">
            <a:avLst/>
          </a:prstGeom>
          <a:noFill/>
          <a:ln w="9525">
            <a:noFill/>
            <a:miter lim="800000"/>
            <a:headEnd/>
            <a:tailEnd/>
          </a:ln>
          <a:effectLst/>
        </p:spPr>
        <p:txBody>
          <a:bodyPr wrap="none">
            <a:spAutoFit/>
          </a:bodyPr>
          <a:lstStyle/>
          <a:p>
            <a:r>
              <a:rPr lang="en-US" sz="2000">
                <a:solidFill>
                  <a:srgbClr val="00FF00"/>
                </a:solidFill>
              </a:rPr>
              <a:t>additions</a:t>
            </a:r>
          </a:p>
        </p:txBody>
      </p:sp>
      <p:sp>
        <p:nvSpPr>
          <p:cNvPr id="181253" name="AutoShape 5"/>
          <p:cNvSpPr>
            <a:spLocks noChangeArrowheads="1"/>
          </p:cNvSpPr>
          <p:nvPr/>
        </p:nvSpPr>
        <p:spPr bwMode="auto">
          <a:xfrm>
            <a:off x="6967538" y="1131888"/>
            <a:ext cx="641350" cy="1376362"/>
          </a:xfrm>
          <a:prstGeom prst="upArrow">
            <a:avLst>
              <a:gd name="adj1" fmla="val 50000"/>
              <a:gd name="adj2" fmla="val 53651"/>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81254" name="Text Box 6"/>
          <p:cNvSpPr txBox="1">
            <a:spLocks noChangeArrowheads="1"/>
          </p:cNvSpPr>
          <p:nvPr/>
        </p:nvSpPr>
        <p:spPr bwMode="auto">
          <a:xfrm>
            <a:off x="6523038" y="687388"/>
            <a:ext cx="1550987" cy="366712"/>
          </a:xfrm>
          <a:prstGeom prst="rect">
            <a:avLst/>
          </a:prstGeom>
          <a:noFill/>
          <a:ln w="9525">
            <a:noFill/>
            <a:miter lim="800000"/>
            <a:headEnd/>
            <a:tailEnd/>
          </a:ln>
          <a:effectLst/>
        </p:spPr>
        <p:txBody>
          <a:bodyPr wrap="none">
            <a:spAutoFit/>
          </a:bodyPr>
          <a:lstStyle/>
          <a:p>
            <a:r>
              <a:rPr lang="en-US" sz="1800"/>
              <a:t>Losses (CO</a:t>
            </a:r>
            <a:r>
              <a:rPr lang="en-US" sz="1800" baseline="-25000"/>
              <a:t>2</a:t>
            </a:r>
            <a:r>
              <a:rPr lang="en-US" sz="1800"/>
              <a:t>)</a:t>
            </a:r>
          </a:p>
        </p:txBody>
      </p:sp>
      <p:sp>
        <p:nvSpPr>
          <p:cNvPr id="181255" name="Text Box 7"/>
          <p:cNvSpPr txBox="1">
            <a:spLocks noChangeArrowheads="1"/>
          </p:cNvSpPr>
          <p:nvPr/>
        </p:nvSpPr>
        <p:spPr bwMode="auto">
          <a:xfrm>
            <a:off x="784225" y="2127250"/>
            <a:ext cx="3789363" cy="946150"/>
          </a:xfrm>
          <a:prstGeom prst="rect">
            <a:avLst/>
          </a:prstGeom>
          <a:noFill/>
          <a:ln w="9525">
            <a:noFill/>
            <a:miter lim="800000"/>
            <a:headEnd/>
            <a:tailEnd/>
          </a:ln>
          <a:effectLst/>
        </p:spPr>
        <p:txBody>
          <a:bodyPr wrap="none">
            <a:spAutoFit/>
          </a:bodyPr>
          <a:lstStyle/>
          <a:p>
            <a:r>
              <a:rPr lang="en-US">
                <a:solidFill>
                  <a:srgbClr val="FFFF00"/>
                </a:solidFill>
              </a:rPr>
              <a:t>Aerobic</a:t>
            </a:r>
            <a:r>
              <a:rPr lang="en-US">
                <a:solidFill>
                  <a:srgbClr val="00FF00"/>
                </a:solidFill>
              </a:rPr>
              <a:t> decomposition</a:t>
            </a:r>
          </a:p>
          <a:p>
            <a:r>
              <a:rPr lang="en-US">
                <a:solidFill>
                  <a:srgbClr val="00FF00"/>
                </a:solidFill>
              </a:rPr>
              <a:t> (much more efficient)</a:t>
            </a:r>
          </a:p>
        </p:txBody>
      </p:sp>
      <p:sp>
        <p:nvSpPr>
          <p:cNvPr id="181256" name="Text Box 8"/>
          <p:cNvSpPr txBox="1">
            <a:spLocks noChangeArrowheads="1"/>
          </p:cNvSpPr>
          <p:nvPr/>
        </p:nvSpPr>
        <p:spPr bwMode="auto">
          <a:xfrm>
            <a:off x="261938" y="1528763"/>
            <a:ext cx="4859337" cy="519112"/>
          </a:xfrm>
          <a:prstGeom prst="rect">
            <a:avLst/>
          </a:prstGeom>
          <a:noFill/>
          <a:ln w="9525">
            <a:noFill/>
            <a:miter lim="800000"/>
            <a:headEnd/>
            <a:tailEnd/>
          </a:ln>
          <a:effectLst/>
        </p:spPr>
        <p:txBody>
          <a:bodyPr wrap="none">
            <a:spAutoFit/>
          </a:bodyPr>
          <a:lstStyle/>
          <a:p>
            <a:r>
              <a:rPr lang="en-US">
                <a:solidFill>
                  <a:srgbClr val="00FF00"/>
                </a:solidFill>
              </a:rPr>
              <a:t>Conversion from </a:t>
            </a:r>
            <a:r>
              <a:rPr lang="en-US">
                <a:solidFill>
                  <a:srgbClr val="FFFF00"/>
                </a:solidFill>
              </a:rPr>
              <a:t>anaerobic</a:t>
            </a:r>
            <a:r>
              <a:rPr lang="en-US">
                <a:solidFill>
                  <a:srgbClr val="00FF00"/>
                </a:solidFill>
              </a:rPr>
              <a:t> to</a:t>
            </a:r>
          </a:p>
        </p:txBody>
      </p:sp>
      <p:sp>
        <p:nvSpPr>
          <p:cNvPr id="181257" name="Text Box 9"/>
          <p:cNvSpPr txBox="1">
            <a:spLocks noChangeArrowheads="1"/>
          </p:cNvSpPr>
          <p:nvPr/>
        </p:nvSpPr>
        <p:spPr bwMode="auto">
          <a:xfrm>
            <a:off x="1700213" y="280988"/>
            <a:ext cx="1631950" cy="519112"/>
          </a:xfrm>
          <a:prstGeom prst="rect">
            <a:avLst/>
          </a:prstGeom>
          <a:noFill/>
          <a:ln w="9525">
            <a:noFill/>
            <a:miter lim="800000"/>
            <a:headEnd/>
            <a:tailEnd/>
          </a:ln>
          <a:effectLst/>
        </p:spPr>
        <p:txBody>
          <a:bodyPr wrap="none">
            <a:spAutoFit/>
          </a:bodyPr>
          <a:lstStyle/>
          <a:p>
            <a:r>
              <a:rPr lang="en-US"/>
              <a:t>Drainage</a:t>
            </a:r>
          </a:p>
        </p:txBody>
      </p:sp>
      <p:sp>
        <p:nvSpPr>
          <p:cNvPr id="181258" name="Line 10"/>
          <p:cNvSpPr>
            <a:spLocks noChangeShapeType="1"/>
          </p:cNvSpPr>
          <p:nvPr/>
        </p:nvSpPr>
        <p:spPr bwMode="auto">
          <a:xfrm flipH="1">
            <a:off x="2462213" y="820738"/>
            <a:ext cx="19050" cy="560387"/>
          </a:xfrm>
          <a:prstGeom prst="line">
            <a:avLst/>
          </a:prstGeom>
          <a:noFill/>
          <a:ln w="9525">
            <a:solidFill>
              <a:schemeClr val="tx1"/>
            </a:solidFill>
            <a:round/>
            <a:headEnd/>
            <a:tailEnd type="triangle" w="med" len="med"/>
          </a:ln>
          <a:effectLst/>
        </p:spPr>
        <p:txBody>
          <a:bodyPr/>
          <a:lstStyle/>
          <a:p>
            <a:endParaRPr lang="en-US"/>
          </a:p>
        </p:txBody>
      </p:sp>
      <p:sp>
        <p:nvSpPr>
          <p:cNvPr id="181259" name="Text Box 11"/>
          <p:cNvSpPr txBox="1">
            <a:spLocks noChangeArrowheads="1"/>
          </p:cNvSpPr>
          <p:nvPr/>
        </p:nvSpPr>
        <p:spPr bwMode="auto">
          <a:xfrm>
            <a:off x="412750" y="4814888"/>
            <a:ext cx="4303713" cy="1373187"/>
          </a:xfrm>
          <a:prstGeom prst="rect">
            <a:avLst/>
          </a:prstGeom>
          <a:noFill/>
          <a:ln w="9525">
            <a:noFill/>
            <a:miter lim="800000"/>
            <a:headEnd/>
            <a:tailEnd/>
          </a:ln>
          <a:effectLst/>
        </p:spPr>
        <p:txBody>
          <a:bodyPr wrap="none">
            <a:spAutoFit/>
          </a:bodyPr>
          <a:lstStyle/>
          <a:p>
            <a:r>
              <a:rPr lang="en-US"/>
              <a:t>Losses of organic matter</a:t>
            </a:r>
          </a:p>
          <a:p>
            <a:r>
              <a:rPr lang="en-US"/>
              <a:t>by decomposition exceed </a:t>
            </a:r>
          </a:p>
          <a:p>
            <a:r>
              <a:rPr lang="en-US"/>
              <a:t>new additions – </a:t>
            </a:r>
          </a:p>
        </p:txBody>
      </p:sp>
      <p:sp>
        <p:nvSpPr>
          <p:cNvPr id="181260" name="Rectangle 12"/>
          <p:cNvSpPr>
            <a:spLocks noChangeArrowheads="1"/>
          </p:cNvSpPr>
          <p:nvPr/>
        </p:nvSpPr>
        <p:spPr bwMode="auto">
          <a:xfrm>
            <a:off x="3048000" y="5651500"/>
            <a:ext cx="2562225" cy="519113"/>
          </a:xfrm>
          <a:prstGeom prst="rect">
            <a:avLst/>
          </a:prstGeom>
          <a:noFill/>
          <a:ln w="9525">
            <a:noFill/>
            <a:miter lim="800000"/>
            <a:headEnd/>
            <a:tailEnd/>
          </a:ln>
          <a:effectLst/>
        </p:spPr>
        <p:txBody>
          <a:bodyPr wrap="none">
            <a:spAutoFit/>
          </a:bodyPr>
          <a:lstStyle/>
          <a:p>
            <a:r>
              <a:rPr lang="en-US">
                <a:solidFill>
                  <a:srgbClr val="FFFF00"/>
                </a:solidFill>
              </a:rPr>
              <a:t>soils disappear</a:t>
            </a:r>
          </a:p>
        </p:txBody>
      </p:sp>
      <p:sp>
        <p:nvSpPr>
          <p:cNvPr id="181261" name="Rectangle 13"/>
          <p:cNvSpPr>
            <a:spLocks noChangeArrowheads="1"/>
          </p:cNvSpPr>
          <p:nvPr/>
        </p:nvSpPr>
        <p:spPr bwMode="auto">
          <a:xfrm>
            <a:off x="379413" y="3694113"/>
            <a:ext cx="4921250" cy="488950"/>
          </a:xfrm>
          <a:prstGeom prst="rect">
            <a:avLst/>
          </a:prstGeom>
          <a:noFill/>
          <a:ln w="9525">
            <a:noFill/>
            <a:miter lim="800000"/>
            <a:headEnd/>
            <a:tailEnd/>
          </a:ln>
          <a:effectLst/>
        </p:spPr>
        <p:txBody>
          <a:bodyPr wrap="none" anchor="ctr">
            <a:spAutoFit/>
          </a:bodyPr>
          <a:lstStyle/>
          <a:p>
            <a:pPr eaLnBrk="1" hangingPunct="1"/>
            <a:r>
              <a:rPr lang="en-US" sz="2600">
                <a:solidFill>
                  <a:srgbClr val="FFFF00"/>
                </a:solidFill>
              </a:rPr>
              <a:t>C</a:t>
            </a:r>
            <a:r>
              <a:rPr lang="en-US" sz="2600" baseline="-25000">
                <a:solidFill>
                  <a:srgbClr val="FFFF00"/>
                </a:solidFill>
              </a:rPr>
              <a:t>6</a:t>
            </a:r>
            <a:r>
              <a:rPr lang="en-US" sz="2600">
                <a:solidFill>
                  <a:srgbClr val="FFFF00"/>
                </a:solidFill>
              </a:rPr>
              <a:t>H</a:t>
            </a:r>
            <a:r>
              <a:rPr lang="en-US" sz="2600" baseline="-25000">
                <a:solidFill>
                  <a:srgbClr val="FFFF00"/>
                </a:solidFill>
              </a:rPr>
              <a:t>12</a:t>
            </a:r>
            <a:r>
              <a:rPr lang="en-US" sz="2600">
                <a:solidFill>
                  <a:srgbClr val="FFFF00"/>
                </a:solidFill>
              </a:rPr>
              <a:t>O</a:t>
            </a:r>
            <a:r>
              <a:rPr lang="en-US" sz="2600" baseline="-25000">
                <a:solidFill>
                  <a:srgbClr val="FFFF00"/>
                </a:solidFill>
              </a:rPr>
              <a:t>6</a:t>
            </a:r>
            <a:r>
              <a:rPr lang="en-US" sz="2600">
                <a:solidFill>
                  <a:srgbClr val="FFFF00"/>
                </a:solidFill>
              </a:rPr>
              <a:t> + 6O</a:t>
            </a:r>
            <a:r>
              <a:rPr lang="en-US" sz="2600" baseline="-25000">
                <a:solidFill>
                  <a:srgbClr val="FFFF00"/>
                </a:solidFill>
              </a:rPr>
              <a:t>2</a:t>
            </a:r>
            <a:r>
              <a:rPr lang="en-US" sz="2600">
                <a:solidFill>
                  <a:srgbClr val="FFFF00"/>
                </a:solidFill>
              </a:rPr>
              <a:t> → 6CO</a:t>
            </a:r>
            <a:r>
              <a:rPr lang="en-US" sz="2600" baseline="-25000">
                <a:solidFill>
                  <a:srgbClr val="FFFF00"/>
                </a:solidFill>
              </a:rPr>
              <a:t>2</a:t>
            </a:r>
            <a:r>
              <a:rPr lang="en-US" sz="2600">
                <a:solidFill>
                  <a:srgbClr val="FFFF00"/>
                </a:solidFill>
              </a:rPr>
              <a:t> + 6H</a:t>
            </a:r>
            <a:r>
              <a:rPr lang="en-US" sz="2600" baseline="-25000">
                <a:solidFill>
                  <a:srgbClr val="FFFF00"/>
                </a:solidFill>
              </a:rPr>
              <a:t>2</a:t>
            </a:r>
            <a:r>
              <a:rPr lang="en-US" sz="2600">
                <a:solidFill>
                  <a:srgbClr val="FFFF00"/>
                </a:solidFill>
              </a:rPr>
              <a:t>O </a:t>
            </a:r>
          </a:p>
        </p:txBody>
      </p:sp>
      <p:sp>
        <p:nvSpPr>
          <p:cNvPr id="181262" name="Line 14"/>
          <p:cNvSpPr>
            <a:spLocks noChangeShapeType="1"/>
          </p:cNvSpPr>
          <p:nvPr/>
        </p:nvSpPr>
        <p:spPr bwMode="auto">
          <a:xfrm flipH="1">
            <a:off x="1381125" y="2817813"/>
            <a:ext cx="4683125" cy="931862"/>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buildingsub"/>
          <p:cNvPicPr>
            <a:picLocks noChangeAspect="1" noChangeArrowheads="1"/>
          </p:cNvPicPr>
          <p:nvPr/>
        </p:nvPicPr>
        <p:blipFill>
          <a:blip r:embed="rId3" cstate="print"/>
          <a:srcRect/>
          <a:stretch>
            <a:fillRect/>
          </a:stretch>
        </p:blipFill>
        <p:spPr bwMode="auto">
          <a:xfrm>
            <a:off x="1671638" y="1420813"/>
            <a:ext cx="3614737" cy="4703762"/>
          </a:xfrm>
          <a:prstGeom prst="rect">
            <a:avLst/>
          </a:prstGeom>
          <a:noFill/>
        </p:spPr>
      </p:pic>
      <p:sp>
        <p:nvSpPr>
          <p:cNvPr id="182275" name="Rectangle 3"/>
          <p:cNvSpPr>
            <a:spLocks noChangeArrowheads="1"/>
          </p:cNvSpPr>
          <p:nvPr/>
        </p:nvSpPr>
        <p:spPr bwMode="auto">
          <a:xfrm>
            <a:off x="417513" y="290513"/>
            <a:ext cx="5848350" cy="641350"/>
          </a:xfrm>
          <a:prstGeom prst="rect">
            <a:avLst/>
          </a:prstGeom>
          <a:noFill/>
          <a:ln w="9525">
            <a:noFill/>
            <a:miter lim="800000"/>
            <a:headEnd/>
            <a:tailEnd/>
          </a:ln>
          <a:effectLst/>
        </p:spPr>
        <p:txBody>
          <a:bodyPr wrap="none">
            <a:spAutoFit/>
          </a:bodyPr>
          <a:lstStyle/>
          <a:p>
            <a:r>
              <a:rPr lang="en-US" sz="3600" u="sng"/>
              <a:t>Subsidence of Organic soils</a:t>
            </a:r>
          </a:p>
        </p:txBody>
      </p:sp>
      <p:sp>
        <p:nvSpPr>
          <p:cNvPr id="182276" name="Rectangle 4"/>
          <p:cNvSpPr>
            <a:spLocks noChangeArrowheads="1"/>
          </p:cNvSpPr>
          <p:nvPr/>
        </p:nvSpPr>
        <p:spPr bwMode="auto">
          <a:xfrm>
            <a:off x="5838825" y="4803775"/>
            <a:ext cx="2911475" cy="457200"/>
          </a:xfrm>
          <a:prstGeom prst="rect">
            <a:avLst/>
          </a:prstGeom>
          <a:noFill/>
          <a:ln w="9525">
            <a:noFill/>
            <a:miter lim="800000"/>
            <a:headEnd/>
            <a:tailEnd/>
          </a:ln>
          <a:effectLst/>
        </p:spPr>
        <p:txBody>
          <a:bodyPr wrap="none">
            <a:spAutoFit/>
          </a:bodyPr>
          <a:lstStyle/>
          <a:p>
            <a:r>
              <a:rPr lang="en-US" sz="2400"/>
              <a:t>Greater than 10 feet</a:t>
            </a:r>
          </a:p>
        </p:txBody>
      </p:sp>
      <p:pic>
        <p:nvPicPr>
          <p:cNvPr id="182277" name="Picture 5" descr="patrick"/>
          <p:cNvPicPr>
            <a:picLocks noChangeAspect="1" noChangeArrowheads="1"/>
          </p:cNvPicPr>
          <p:nvPr/>
        </p:nvPicPr>
        <p:blipFill>
          <a:blip r:embed="rId4" cstate="print"/>
          <a:srcRect/>
          <a:stretch>
            <a:fillRect/>
          </a:stretch>
        </p:blipFill>
        <p:spPr bwMode="auto">
          <a:xfrm>
            <a:off x="6273800" y="1249363"/>
            <a:ext cx="2017713" cy="302101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EAA map that shows cross section locations">
            <a:hlinkClick r:id="rId2"/>
          </p:cNvPr>
          <p:cNvPicPr>
            <a:picLocks noChangeAspect="1" noChangeArrowheads="1"/>
          </p:cNvPicPr>
          <p:nvPr/>
        </p:nvPicPr>
        <p:blipFill>
          <a:blip r:embed="rId3" cstate="print"/>
          <a:srcRect/>
          <a:stretch>
            <a:fillRect/>
          </a:stretch>
        </p:blipFill>
        <p:spPr bwMode="auto">
          <a:xfrm>
            <a:off x="357188" y="166688"/>
            <a:ext cx="2684462" cy="3459162"/>
          </a:xfrm>
          <a:prstGeom prst="rect">
            <a:avLst/>
          </a:prstGeom>
          <a:noFill/>
        </p:spPr>
      </p:pic>
      <p:pic>
        <p:nvPicPr>
          <p:cNvPr id="184323" name="Picture 3" descr="A' Cross section that show the drop in land-surface elevation">
            <a:hlinkClick r:id="rId2"/>
          </p:cNvPr>
          <p:cNvPicPr>
            <a:picLocks noChangeAspect="1" noChangeArrowheads="1"/>
          </p:cNvPicPr>
          <p:nvPr/>
        </p:nvPicPr>
        <p:blipFill>
          <a:blip r:embed="rId4" cstate="print"/>
          <a:srcRect/>
          <a:stretch>
            <a:fillRect/>
          </a:stretch>
        </p:blipFill>
        <p:spPr bwMode="auto">
          <a:xfrm>
            <a:off x="3925888" y="947738"/>
            <a:ext cx="4940300" cy="2379662"/>
          </a:xfrm>
          <a:prstGeom prst="rect">
            <a:avLst/>
          </a:prstGeom>
          <a:noFill/>
        </p:spPr>
      </p:pic>
      <p:pic>
        <p:nvPicPr>
          <p:cNvPr id="184324" name="Picture 4" descr="B' Cross section that show the drop in land-surface elevation">
            <a:hlinkClick r:id="rId2"/>
          </p:cNvPr>
          <p:cNvPicPr>
            <a:picLocks noChangeAspect="1" noChangeArrowheads="1"/>
          </p:cNvPicPr>
          <p:nvPr/>
        </p:nvPicPr>
        <p:blipFill>
          <a:blip r:embed="rId5" cstate="print"/>
          <a:srcRect r="13782"/>
          <a:stretch>
            <a:fillRect/>
          </a:stretch>
        </p:blipFill>
        <p:spPr bwMode="auto">
          <a:xfrm>
            <a:off x="3897313" y="3803650"/>
            <a:ext cx="4943475" cy="2408238"/>
          </a:xfrm>
          <a:prstGeom prst="rect">
            <a:avLst/>
          </a:prstGeom>
          <a:noFill/>
        </p:spPr>
      </p:pic>
      <p:sp>
        <p:nvSpPr>
          <p:cNvPr id="184325" name="Line 5"/>
          <p:cNvSpPr>
            <a:spLocks noChangeShapeType="1"/>
          </p:cNvSpPr>
          <p:nvPr/>
        </p:nvSpPr>
        <p:spPr bwMode="auto">
          <a:xfrm flipV="1">
            <a:off x="2092325" y="1487488"/>
            <a:ext cx="2093913" cy="473075"/>
          </a:xfrm>
          <a:prstGeom prst="line">
            <a:avLst/>
          </a:prstGeom>
          <a:noFill/>
          <a:ln w="50800">
            <a:solidFill>
              <a:srgbClr val="FF6600"/>
            </a:solidFill>
            <a:round/>
            <a:headEnd/>
            <a:tailEnd type="triangle" w="med" len="med"/>
          </a:ln>
          <a:effectLst/>
        </p:spPr>
        <p:txBody>
          <a:bodyPr/>
          <a:lstStyle/>
          <a:p>
            <a:endParaRPr lang="en-US"/>
          </a:p>
        </p:txBody>
      </p:sp>
      <p:sp>
        <p:nvSpPr>
          <p:cNvPr id="184326" name="Line 6"/>
          <p:cNvSpPr>
            <a:spLocks noChangeShapeType="1"/>
          </p:cNvSpPr>
          <p:nvPr/>
        </p:nvSpPr>
        <p:spPr bwMode="auto">
          <a:xfrm>
            <a:off x="2055813" y="2887663"/>
            <a:ext cx="2273300" cy="1292225"/>
          </a:xfrm>
          <a:prstGeom prst="line">
            <a:avLst/>
          </a:prstGeom>
          <a:noFill/>
          <a:ln w="50800">
            <a:solidFill>
              <a:srgbClr val="FF6600"/>
            </a:solidFill>
            <a:round/>
            <a:headEnd/>
            <a:tailEnd type="triangle" w="med" len="med"/>
          </a:ln>
          <a:effectLst/>
        </p:spPr>
        <p:txBody>
          <a:bodyPr/>
          <a:lstStyle/>
          <a:p>
            <a:endParaRPr lang="en-US"/>
          </a:p>
        </p:txBody>
      </p:sp>
      <p:sp>
        <p:nvSpPr>
          <p:cNvPr id="184327" name="Text Box 7"/>
          <p:cNvSpPr txBox="1">
            <a:spLocks noChangeArrowheads="1"/>
          </p:cNvSpPr>
          <p:nvPr/>
        </p:nvSpPr>
        <p:spPr bwMode="auto">
          <a:xfrm>
            <a:off x="5095875" y="241300"/>
            <a:ext cx="2265363" cy="519113"/>
          </a:xfrm>
          <a:prstGeom prst="rect">
            <a:avLst/>
          </a:prstGeom>
          <a:noFill/>
          <a:ln w="9525">
            <a:noFill/>
            <a:miter lim="800000"/>
            <a:headEnd/>
            <a:tailEnd/>
          </a:ln>
          <a:effectLst/>
        </p:spPr>
        <p:txBody>
          <a:bodyPr wrap="none">
            <a:spAutoFit/>
          </a:bodyPr>
          <a:lstStyle/>
          <a:p>
            <a:r>
              <a:rPr lang="en-US"/>
              <a:t>1912 to 2000</a:t>
            </a:r>
          </a:p>
        </p:txBody>
      </p:sp>
      <p:pic>
        <p:nvPicPr>
          <p:cNvPr id="184328" name="Picture 8" descr="GATORAPH"/>
          <p:cNvPicPr>
            <a:picLocks noChangeAspect="1" noChangeArrowheads="1"/>
          </p:cNvPicPr>
          <p:nvPr/>
        </p:nvPicPr>
        <p:blipFill>
          <a:blip r:embed="rId6" cstate="print"/>
          <a:srcRect/>
          <a:stretch>
            <a:fillRect/>
          </a:stretch>
        </p:blipFill>
        <p:spPr bwMode="auto">
          <a:xfrm>
            <a:off x="811213" y="3829050"/>
            <a:ext cx="1897062" cy="286067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3260725" y="3027363"/>
            <a:ext cx="2046288" cy="519112"/>
          </a:xfrm>
          <a:prstGeom prst="rect">
            <a:avLst/>
          </a:prstGeom>
          <a:noFill/>
          <a:ln w="9525">
            <a:noFill/>
            <a:miter lim="800000"/>
            <a:headEnd/>
            <a:tailEnd/>
          </a:ln>
          <a:effectLst/>
        </p:spPr>
        <p:txBody>
          <a:bodyPr wrap="none">
            <a:spAutoFit/>
          </a:bodyPr>
          <a:lstStyle/>
          <a:p>
            <a:r>
              <a:rPr lang="en-US">
                <a:solidFill>
                  <a:srgbClr val="FFFF00"/>
                </a:solidFill>
              </a:rPr>
              <a:t>Good Idea?</a:t>
            </a:r>
          </a:p>
        </p:txBody>
      </p:sp>
      <p:sp>
        <p:nvSpPr>
          <p:cNvPr id="185347" name="Rectangle 3"/>
          <p:cNvSpPr>
            <a:spLocks noChangeArrowheads="1"/>
          </p:cNvSpPr>
          <p:nvPr/>
        </p:nvSpPr>
        <p:spPr bwMode="auto">
          <a:xfrm>
            <a:off x="304800" y="2341563"/>
            <a:ext cx="8577263" cy="457200"/>
          </a:xfrm>
          <a:prstGeom prst="rect">
            <a:avLst/>
          </a:prstGeom>
          <a:noFill/>
          <a:ln w="9525">
            <a:noFill/>
            <a:miter lim="800000"/>
            <a:headEnd/>
            <a:tailEnd/>
          </a:ln>
          <a:effectLst/>
        </p:spPr>
        <p:txBody>
          <a:bodyPr wrap="none">
            <a:spAutoFit/>
          </a:bodyPr>
          <a:lstStyle/>
          <a:p>
            <a:r>
              <a:rPr lang="en-US" sz="2400" b="1">
                <a:solidFill>
                  <a:srgbClr val="FFFF00"/>
                </a:solidFill>
              </a:rPr>
              <a:t>Florida to Buy Out Sugar Land for Everglades Restoration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666750" y="1319213"/>
            <a:ext cx="7842250" cy="946150"/>
          </a:xfrm>
          <a:prstGeom prst="rect">
            <a:avLst/>
          </a:prstGeom>
          <a:noFill/>
          <a:ln w="25400">
            <a:noFill/>
            <a:miter lim="800000"/>
            <a:headEnd/>
            <a:tailEnd/>
          </a:ln>
          <a:effectLst/>
        </p:spPr>
        <p:txBody>
          <a:bodyPr wrap="none">
            <a:spAutoFit/>
          </a:bodyPr>
          <a:lstStyle/>
          <a:p>
            <a:pPr algn="ctr"/>
            <a:r>
              <a:rPr lang="en-US"/>
              <a:t>Major Determinants of Water Quality</a:t>
            </a:r>
          </a:p>
          <a:p>
            <a:pPr algn="ctr"/>
            <a:r>
              <a:rPr lang="en-US"/>
              <a:t>and the Impact or Availability of Water Pollutants</a:t>
            </a:r>
          </a:p>
        </p:txBody>
      </p:sp>
      <p:sp>
        <p:nvSpPr>
          <p:cNvPr id="192515" name="Text Box 3"/>
          <p:cNvSpPr txBox="1">
            <a:spLocks noChangeArrowheads="1"/>
          </p:cNvSpPr>
          <p:nvPr/>
        </p:nvSpPr>
        <p:spPr bwMode="auto">
          <a:xfrm>
            <a:off x="3373438" y="2541588"/>
            <a:ext cx="2146300" cy="2041525"/>
          </a:xfrm>
          <a:prstGeom prst="rect">
            <a:avLst/>
          </a:prstGeom>
          <a:noFill/>
          <a:ln w="25400">
            <a:noFill/>
            <a:miter lim="800000"/>
            <a:headEnd/>
            <a:tailEnd/>
          </a:ln>
          <a:effectLst/>
        </p:spPr>
        <p:txBody>
          <a:bodyPr wrap="none">
            <a:spAutoFit/>
          </a:bodyPr>
          <a:lstStyle/>
          <a:p>
            <a:pPr algn="ctr"/>
            <a:r>
              <a:rPr lang="en-US" sz="3200">
                <a:solidFill>
                  <a:srgbClr val="00FF00"/>
                </a:solidFill>
              </a:rPr>
              <a:t>Organisms</a:t>
            </a:r>
          </a:p>
          <a:p>
            <a:pPr algn="ctr"/>
            <a:r>
              <a:rPr lang="en-US" sz="3200">
                <a:solidFill>
                  <a:srgbClr val="FFFF00"/>
                </a:solidFill>
              </a:rPr>
              <a:t>Solubility</a:t>
            </a:r>
          </a:p>
          <a:p>
            <a:pPr algn="ctr"/>
            <a:r>
              <a:rPr lang="en-US" sz="3200">
                <a:solidFill>
                  <a:srgbClr val="FFFF00"/>
                </a:solidFill>
              </a:rPr>
              <a:t>Oxygen</a:t>
            </a:r>
          </a:p>
          <a:p>
            <a:pPr algn="ctr"/>
            <a:r>
              <a:rPr lang="en-US" sz="3200">
                <a:solidFill>
                  <a:srgbClr val="FFFF00"/>
                </a:solidFill>
              </a:rPr>
              <a:t>pH</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3346450" y="1963738"/>
            <a:ext cx="1809750" cy="579437"/>
          </a:xfrm>
          <a:prstGeom prst="rect">
            <a:avLst/>
          </a:prstGeom>
          <a:noFill/>
          <a:ln w="25400">
            <a:noFill/>
            <a:miter lim="800000"/>
            <a:headEnd/>
            <a:tailEnd/>
          </a:ln>
          <a:effectLst/>
        </p:spPr>
        <p:txBody>
          <a:bodyPr wrap="none">
            <a:spAutoFit/>
          </a:bodyPr>
          <a:lstStyle/>
          <a:p>
            <a:r>
              <a:rPr lang="en-US" sz="3200"/>
              <a:t>Solubility</a:t>
            </a:r>
          </a:p>
        </p:txBody>
      </p:sp>
      <p:sp>
        <p:nvSpPr>
          <p:cNvPr id="193539" name="Text Box 3"/>
          <p:cNvSpPr txBox="1">
            <a:spLocks noChangeArrowheads="1"/>
          </p:cNvSpPr>
          <p:nvPr/>
        </p:nvSpPr>
        <p:spPr bwMode="auto">
          <a:xfrm>
            <a:off x="1227138" y="2859088"/>
            <a:ext cx="6915150" cy="457200"/>
          </a:xfrm>
          <a:prstGeom prst="rect">
            <a:avLst/>
          </a:prstGeom>
          <a:noFill/>
          <a:ln w="25400">
            <a:noFill/>
            <a:miter lim="800000"/>
            <a:headEnd/>
            <a:tailEnd/>
          </a:ln>
          <a:effectLst/>
        </p:spPr>
        <p:txBody>
          <a:bodyPr wrap="none">
            <a:spAutoFit/>
          </a:bodyPr>
          <a:lstStyle/>
          <a:p>
            <a:r>
              <a:rPr lang="en-US" sz="2400">
                <a:solidFill>
                  <a:srgbClr val="FFFF00"/>
                </a:solidFill>
              </a:rPr>
              <a:t>The ease with which substances dissolve in water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map2"/>
          <p:cNvPicPr>
            <a:picLocks noChangeAspect="1" noChangeArrowheads="1"/>
          </p:cNvPicPr>
          <p:nvPr/>
        </p:nvPicPr>
        <p:blipFill>
          <a:blip r:embed="rId3" cstate="print">
            <a:clrChange>
              <a:clrFrom>
                <a:srgbClr val="010101"/>
              </a:clrFrom>
              <a:clrTo>
                <a:srgbClr val="010101">
                  <a:alpha val="0"/>
                </a:srgbClr>
              </a:clrTo>
            </a:clrChange>
          </a:blip>
          <a:srcRect l="33595" t="11777" r="11908" b="42763"/>
          <a:stretch>
            <a:fillRect/>
          </a:stretch>
        </p:blipFill>
        <p:spPr bwMode="auto">
          <a:xfrm rot="8563860">
            <a:off x="5130800" y="2476500"/>
            <a:ext cx="1474788" cy="1697038"/>
          </a:xfrm>
          <a:prstGeom prst="rect">
            <a:avLst/>
          </a:prstGeom>
          <a:noFill/>
        </p:spPr>
      </p:pic>
      <p:pic>
        <p:nvPicPr>
          <p:cNvPr id="194563" name="Picture 3" descr="map2"/>
          <p:cNvPicPr>
            <a:picLocks noChangeAspect="1" noChangeArrowheads="1"/>
          </p:cNvPicPr>
          <p:nvPr/>
        </p:nvPicPr>
        <p:blipFill>
          <a:blip r:embed="rId3" cstate="print">
            <a:clrChange>
              <a:clrFrom>
                <a:srgbClr val="010101"/>
              </a:clrFrom>
              <a:clrTo>
                <a:srgbClr val="010101">
                  <a:alpha val="0"/>
                </a:srgbClr>
              </a:clrTo>
            </a:clrChange>
          </a:blip>
          <a:srcRect l="33595" t="11777" r="11908" b="42763"/>
          <a:stretch>
            <a:fillRect/>
          </a:stretch>
        </p:blipFill>
        <p:spPr bwMode="auto">
          <a:xfrm rot="-1604226">
            <a:off x="2468563" y="4556125"/>
            <a:ext cx="1514475" cy="1416050"/>
          </a:xfrm>
          <a:prstGeom prst="rect">
            <a:avLst/>
          </a:prstGeom>
          <a:noFill/>
        </p:spPr>
      </p:pic>
      <p:pic>
        <p:nvPicPr>
          <p:cNvPr id="194564" name="Picture 4" descr="map2"/>
          <p:cNvPicPr>
            <a:picLocks noChangeAspect="1" noChangeArrowheads="1"/>
          </p:cNvPicPr>
          <p:nvPr/>
        </p:nvPicPr>
        <p:blipFill>
          <a:blip r:embed="rId3" cstate="print">
            <a:clrChange>
              <a:clrFrom>
                <a:srgbClr val="010101"/>
              </a:clrFrom>
              <a:clrTo>
                <a:srgbClr val="010101">
                  <a:alpha val="0"/>
                </a:srgbClr>
              </a:clrTo>
            </a:clrChange>
          </a:blip>
          <a:srcRect l="33595" t="11777" r="11908" b="42763"/>
          <a:stretch>
            <a:fillRect/>
          </a:stretch>
        </p:blipFill>
        <p:spPr bwMode="auto">
          <a:xfrm rot="7766988">
            <a:off x="5132387" y="4527551"/>
            <a:ext cx="1401763" cy="1541462"/>
          </a:xfrm>
          <a:prstGeom prst="rect">
            <a:avLst/>
          </a:prstGeom>
          <a:noFill/>
        </p:spPr>
      </p:pic>
      <p:pic>
        <p:nvPicPr>
          <p:cNvPr id="194565" name="Picture 5" descr="map2"/>
          <p:cNvPicPr>
            <a:picLocks noChangeAspect="1" noChangeArrowheads="1"/>
          </p:cNvPicPr>
          <p:nvPr/>
        </p:nvPicPr>
        <p:blipFill>
          <a:blip r:embed="rId3" cstate="print">
            <a:clrChange>
              <a:clrFrom>
                <a:srgbClr val="010101"/>
              </a:clrFrom>
              <a:clrTo>
                <a:srgbClr val="010101">
                  <a:alpha val="0"/>
                </a:srgbClr>
              </a:clrTo>
            </a:clrChange>
          </a:blip>
          <a:srcRect l="33595" t="11777" r="11908" b="42763"/>
          <a:stretch>
            <a:fillRect/>
          </a:stretch>
        </p:blipFill>
        <p:spPr bwMode="auto">
          <a:xfrm rot="2536421">
            <a:off x="2281238" y="2595563"/>
            <a:ext cx="1514475" cy="1416050"/>
          </a:xfrm>
          <a:prstGeom prst="rect">
            <a:avLst/>
          </a:prstGeom>
          <a:noFill/>
        </p:spPr>
      </p:pic>
      <p:sp>
        <p:nvSpPr>
          <p:cNvPr id="194566" name="Text Box 6"/>
          <p:cNvSpPr txBox="1">
            <a:spLocks noChangeArrowheads="1"/>
          </p:cNvSpPr>
          <p:nvPr/>
        </p:nvSpPr>
        <p:spPr bwMode="auto">
          <a:xfrm>
            <a:off x="2116138" y="1317625"/>
            <a:ext cx="3849687" cy="579438"/>
          </a:xfrm>
          <a:prstGeom prst="rect">
            <a:avLst/>
          </a:prstGeom>
          <a:noFill/>
          <a:ln w="9525">
            <a:noFill/>
            <a:miter lim="800000"/>
            <a:headEnd/>
            <a:tailEnd/>
          </a:ln>
          <a:effectLst/>
        </p:spPr>
        <p:txBody>
          <a:bodyPr wrap="none">
            <a:spAutoFit/>
          </a:bodyPr>
          <a:lstStyle/>
          <a:p>
            <a:r>
              <a:rPr lang="en-US" sz="3200">
                <a:solidFill>
                  <a:srgbClr val="FFFF00"/>
                </a:solidFill>
              </a:rPr>
              <a:t>NaCl		Na</a:t>
            </a:r>
            <a:r>
              <a:rPr lang="en-US" sz="3200" baseline="30000">
                <a:solidFill>
                  <a:srgbClr val="FFFF00"/>
                </a:solidFill>
              </a:rPr>
              <a:t>+</a:t>
            </a:r>
            <a:r>
              <a:rPr lang="en-US" sz="3200">
                <a:solidFill>
                  <a:srgbClr val="FFFF00"/>
                </a:solidFill>
              </a:rPr>
              <a:t>  +  Cl</a:t>
            </a:r>
            <a:r>
              <a:rPr lang="en-US" sz="3200" baseline="30000">
                <a:solidFill>
                  <a:srgbClr val="FFFF00"/>
                </a:solidFill>
              </a:rPr>
              <a:t>-</a:t>
            </a:r>
          </a:p>
        </p:txBody>
      </p:sp>
      <p:sp>
        <p:nvSpPr>
          <p:cNvPr id="194567" name="Line 7"/>
          <p:cNvSpPr>
            <a:spLocks noChangeShapeType="1"/>
          </p:cNvSpPr>
          <p:nvPr/>
        </p:nvSpPr>
        <p:spPr bwMode="auto">
          <a:xfrm flipV="1">
            <a:off x="3260725" y="1612900"/>
            <a:ext cx="652463" cy="15875"/>
          </a:xfrm>
          <a:prstGeom prst="line">
            <a:avLst/>
          </a:prstGeom>
          <a:noFill/>
          <a:ln w="9525">
            <a:solidFill>
              <a:schemeClr val="tx1"/>
            </a:solidFill>
            <a:round/>
            <a:headEnd/>
            <a:tailEnd type="triangle" w="med" len="med"/>
          </a:ln>
          <a:effectLst/>
        </p:spPr>
        <p:txBody>
          <a:bodyPr/>
          <a:lstStyle/>
          <a:p>
            <a:endParaRPr lang="en-US"/>
          </a:p>
        </p:txBody>
      </p:sp>
      <p:sp>
        <p:nvSpPr>
          <p:cNvPr id="194568" name="Text Box 8"/>
          <p:cNvSpPr txBox="1">
            <a:spLocks noChangeArrowheads="1"/>
          </p:cNvSpPr>
          <p:nvPr/>
        </p:nvSpPr>
        <p:spPr bwMode="auto">
          <a:xfrm>
            <a:off x="3951288" y="1325563"/>
            <a:ext cx="1119187" cy="579437"/>
          </a:xfrm>
          <a:prstGeom prst="rect">
            <a:avLst/>
          </a:prstGeom>
          <a:noFill/>
          <a:ln w="9525">
            <a:noFill/>
            <a:miter lim="800000"/>
            <a:headEnd/>
            <a:tailEnd/>
          </a:ln>
          <a:effectLst/>
        </p:spPr>
        <p:txBody>
          <a:bodyPr>
            <a:spAutoFit/>
          </a:bodyPr>
          <a:lstStyle/>
          <a:p>
            <a:r>
              <a:rPr lang="en-US" sz="3200">
                <a:solidFill>
                  <a:srgbClr val="FFFF00"/>
                </a:solidFill>
              </a:rPr>
              <a:t>Na</a:t>
            </a:r>
            <a:r>
              <a:rPr lang="en-US" sz="3200" baseline="30000">
                <a:solidFill>
                  <a:srgbClr val="FFFF00"/>
                </a:solidFill>
              </a:rPr>
              <a:t>+</a:t>
            </a:r>
          </a:p>
        </p:txBody>
      </p:sp>
      <p:sp>
        <p:nvSpPr>
          <p:cNvPr id="194569" name="Text Box 9"/>
          <p:cNvSpPr txBox="1">
            <a:spLocks noChangeArrowheads="1"/>
          </p:cNvSpPr>
          <p:nvPr/>
        </p:nvSpPr>
        <p:spPr bwMode="auto">
          <a:xfrm>
            <a:off x="1111250" y="439738"/>
            <a:ext cx="6357938" cy="457200"/>
          </a:xfrm>
          <a:prstGeom prst="rect">
            <a:avLst/>
          </a:prstGeom>
          <a:noFill/>
          <a:ln w="25400">
            <a:noFill/>
            <a:miter lim="800000"/>
            <a:headEnd/>
            <a:tailEnd/>
          </a:ln>
          <a:effectLst/>
        </p:spPr>
        <p:txBody>
          <a:bodyPr wrap="none">
            <a:spAutoFit/>
          </a:bodyPr>
          <a:lstStyle/>
          <a:p>
            <a:r>
              <a:rPr lang="en-US" sz="2400"/>
              <a:t>Sodium Chloride is extremely soluble in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65"/>
                                        </p:tgtEl>
                                        <p:attrNameLst>
                                          <p:attrName>style.visibility</p:attrName>
                                        </p:attrNameLst>
                                      </p:cBhvr>
                                      <p:to>
                                        <p:strVal val="visible"/>
                                      </p:to>
                                    </p:set>
                                    <p:animEffect transition="in" filter="fade">
                                      <p:cBhvr>
                                        <p:cTn id="7" dur="2000"/>
                                        <p:tgtEl>
                                          <p:spTgt spid="194565"/>
                                        </p:tgtEl>
                                      </p:cBhvr>
                                    </p:animEffect>
                                  </p:childTnLst>
                                </p:cTn>
                              </p:par>
                              <p:par>
                                <p:cTn id="8" presetID="10" presetClass="entr" presetSubtype="0" fill="hold" nodeType="withEffect">
                                  <p:stCondLst>
                                    <p:cond delay="0"/>
                                  </p:stCondLst>
                                  <p:childTnLst>
                                    <p:set>
                                      <p:cBhvr>
                                        <p:cTn id="9" dur="1" fill="hold">
                                          <p:stCondLst>
                                            <p:cond delay="0"/>
                                          </p:stCondLst>
                                        </p:cTn>
                                        <p:tgtEl>
                                          <p:spTgt spid="194562"/>
                                        </p:tgtEl>
                                        <p:attrNameLst>
                                          <p:attrName>style.visibility</p:attrName>
                                        </p:attrNameLst>
                                      </p:cBhvr>
                                      <p:to>
                                        <p:strVal val="visible"/>
                                      </p:to>
                                    </p:set>
                                    <p:animEffect transition="in" filter="fade">
                                      <p:cBhvr>
                                        <p:cTn id="10" dur="2000"/>
                                        <p:tgtEl>
                                          <p:spTgt spid="194562"/>
                                        </p:tgtEl>
                                      </p:cBhvr>
                                    </p:animEffect>
                                  </p:childTnLst>
                                </p:cTn>
                              </p:par>
                              <p:par>
                                <p:cTn id="11" presetID="10" presetClass="entr" presetSubtype="0" fill="hold" nodeType="withEffect">
                                  <p:stCondLst>
                                    <p:cond delay="0"/>
                                  </p:stCondLst>
                                  <p:childTnLst>
                                    <p:set>
                                      <p:cBhvr>
                                        <p:cTn id="12" dur="1" fill="hold">
                                          <p:stCondLst>
                                            <p:cond delay="0"/>
                                          </p:stCondLst>
                                        </p:cTn>
                                        <p:tgtEl>
                                          <p:spTgt spid="194564"/>
                                        </p:tgtEl>
                                        <p:attrNameLst>
                                          <p:attrName>style.visibility</p:attrName>
                                        </p:attrNameLst>
                                      </p:cBhvr>
                                      <p:to>
                                        <p:strVal val="visible"/>
                                      </p:to>
                                    </p:set>
                                    <p:animEffect transition="in" filter="fade">
                                      <p:cBhvr>
                                        <p:cTn id="13" dur="2000"/>
                                        <p:tgtEl>
                                          <p:spTgt spid="194564"/>
                                        </p:tgtEl>
                                      </p:cBhvr>
                                    </p:animEffect>
                                  </p:childTnLst>
                                </p:cTn>
                              </p:par>
                              <p:par>
                                <p:cTn id="14" presetID="10" presetClass="entr" presetSubtype="0" fill="hold" nodeType="withEffect">
                                  <p:stCondLst>
                                    <p:cond delay="0"/>
                                  </p:stCondLst>
                                  <p:childTnLst>
                                    <p:set>
                                      <p:cBhvr>
                                        <p:cTn id="15" dur="1" fill="hold">
                                          <p:stCondLst>
                                            <p:cond delay="0"/>
                                          </p:stCondLst>
                                        </p:cTn>
                                        <p:tgtEl>
                                          <p:spTgt spid="194563"/>
                                        </p:tgtEl>
                                        <p:attrNameLst>
                                          <p:attrName>style.visibility</p:attrName>
                                        </p:attrNameLst>
                                      </p:cBhvr>
                                      <p:to>
                                        <p:strVal val="visible"/>
                                      </p:to>
                                    </p:set>
                                    <p:animEffect transition="in" filter="fade">
                                      <p:cBhvr>
                                        <p:cTn id="16" dur="2000"/>
                                        <p:tgtEl>
                                          <p:spTgt spid="19456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94444E-6 -4.81481E-6 L -1.94444E-6 0.37153 " pathEditMode="relative" rAng="0" ptsTypes="AA">
                                      <p:cBhvr>
                                        <p:cTn id="20" dur="2000" fill="hold"/>
                                        <p:tgtEl>
                                          <p:spTgt spid="194568"/>
                                        </p:tgtEl>
                                        <p:attrNameLst>
                                          <p:attrName>ppt_x</p:attrName>
                                          <p:attrName>ppt_y</p:attrName>
                                        </p:attrNameLst>
                                      </p:cBhvr>
                                      <p:rCtr x="0" y="186"/>
                                    </p:animMotion>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0800000">
                                      <p:cBhvr>
                                        <p:cTn id="24" dur="2000" fill="hold"/>
                                        <p:tgtEl>
                                          <p:spTgt spid="194562"/>
                                        </p:tgtEl>
                                        <p:attrNameLst>
                                          <p:attrName>r</p:attrName>
                                        </p:attrNameLst>
                                      </p:cBhvr>
                                    </p:animRot>
                                  </p:childTnLst>
                                </p:cTn>
                              </p:par>
                              <p:par>
                                <p:cTn id="25" presetID="8" presetClass="emph" presetSubtype="0" fill="hold" nodeType="withEffect">
                                  <p:stCondLst>
                                    <p:cond delay="0"/>
                                  </p:stCondLst>
                                  <p:childTnLst>
                                    <p:animRot by="-5400000">
                                      <p:cBhvr>
                                        <p:cTn id="26" dur="2000" fill="hold"/>
                                        <p:tgtEl>
                                          <p:spTgt spid="194564"/>
                                        </p:tgtEl>
                                        <p:attrNameLst>
                                          <p:attrName>r</p:attrName>
                                        </p:attrNameLst>
                                      </p:cBhvr>
                                    </p:animRot>
                                  </p:childTnLst>
                                </p:cTn>
                              </p:par>
                              <p:par>
                                <p:cTn id="27" presetID="8" presetClass="emph" presetSubtype="0" fill="hold" nodeType="withEffect">
                                  <p:stCondLst>
                                    <p:cond delay="0"/>
                                  </p:stCondLst>
                                  <p:childTnLst>
                                    <p:animRot by="10800000">
                                      <p:cBhvr>
                                        <p:cTn id="28" dur="2000" fill="hold"/>
                                        <p:tgtEl>
                                          <p:spTgt spid="194565"/>
                                        </p:tgtEl>
                                        <p:attrNameLst>
                                          <p:attrName>r</p:attrName>
                                        </p:attrNameLst>
                                      </p:cBhvr>
                                    </p:animRot>
                                  </p:childTnLst>
                                </p:cTn>
                              </p:par>
                              <p:par>
                                <p:cTn id="29" presetID="8" presetClass="emph" presetSubtype="0" fill="hold" nodeType="withEffect">
                                  <p:stCondLst>
                                    <p:cond delay="0"/>
                                  </p:stCondLst>
                                  <p:childTnLst>
                                    <p:animRot by="10800000">
                                      <p:cBhvr>
                                        <p:cTn id="30" dur="2000" fill="hold"/>
                                        <p:tgtEl>
                                          <p:spTgt spid="1945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2465388" y="636588"/>
            <a:ext cx="3411537" cy="519112"/>
          </a:xfrm>
          <a:prstGeom prst="rect">
            <a:avLst/>
          </a:prstGeom>
          <a:noFill/>
          <a:ln w="25400">
            <a:noFill/>
            <a:miter lim="800000"/>
            <a:headEnd/>
            <a:tailEnd/>
          </a:ln>
          <a:effectLst/>
        </p:spPr>
        <p:txBody>
          <a:bodyPr wrap="none">
            <a:spAutoFit/>
          </a:bodyPr>
          <a:lstStyle/>
          <a:p>
            <a:r>
              <a:rPr lang="en-US"/>
              <a:t>Forms and Solubility</a:t>
            </a:r>
          </a:p>
        </p:txBody>
      </p:sp>
      <p:sp>
        <p:nvSpPr>
          <p:cNvPr id="201731" name="Text Box 3"/>
          <p:cNvSpPr txBox="1">
            <a:spLocks noChangeArrowheads="1"/>
          </p:cNvSpPr>
          <p:nvPr/>
        </p:nvSpPr>
        <p:spPr bwMode="auto">
          <a:xfrm>
            <a:off x="3654425" y="1889125"/>
            <a:ext cx="4092575" cy="2647950"/>
          </a:xfrm>
          <a:prstGeom prst="rect">
            <a:avLst/>
          </a:prstGeom>
          <a:noFill/>
          <a:ln w="25400">
            <a:noFill/>
            <a:miter lim="800000"/>
            <a:headEnd/>
            <a:tailEnd/>
          </a:ln>
          <a:effectLst/>
        </p:spPr>
        <p:txBody>
          <a:bodyPr wrap="none">
            <a:spAutoFit/>
          </a:bodyPr>
          <a:lstStyle/>
          <a:p>
            <a:r>
              <a:rPr lang="en-US" sz="2400">
                <a:solidFill>
                  <a:srgbClr val="FFFF00"/>
                </a:solidFill>
              </a:rPr>
              <a:t>HgCl</a:t>
            </a:r>
            <a:r>
              <a:rPr lang="en-US" sz="2400" baseline="-25000">
                <a:solidFill>
                  <a:srgbClr val="FFFF00"/>
                </a:solidFill>
              </a:rPr>
              <a:t>2</a:t>
            </a:r>
            <a:r>
              <a:rPr lang="en-US" sz="2400">
                <a:solidFill>
                  <a:srgbClr val="FFFF00"/>
                </a:solidFill>
              </a:rPr>
              <a:t>		soluble</a:t>
            </a:r>
          </a:p>
          <a:p>
            <a:r>
              <a:rPr lang="en-US" sz="2400">
                <a:solidFill>
                  <a:srgbClr val="FFFF00"/>
                </a:solidFill>
              </a:rPr>
              <a:t>PbCO</a:t>
            </a:r>
            <a:r>
              <a:rPr lang="en-US" sz="2400" baseline="-25000">
                <a:solidFill>
                  <a:srgbClr val="FFFF00"/>
                </a:solidFill>
              </a:rPr>
              <a:t>3</a:t>
            </a:r>
            <a:r>
              <a:rPr lang="en-US" sz="2400">
                <a:solidFill>
                  <a:srgbClr val="FFFF00"/>
                </a:solidFill>
              </a:rPr>
              <a:t>	poorly soluble</a:t>
            </a:r>
          </a:p>
          <a:p>
            <a:r>
              <a:rPr lang="en-US" sz="2400" b="1">
                <a:solidFill>
                  <a:srgbClr val="EEB42D"/>
                </a:solidFill>
              </a:rPr>
              <a:t>FePO</a:t>
            </a:r>
            <a:r>
              <a:rPr lang="en-US" sz="2400" b="1" baseline="-25000">
                <a:solidFill>
                  <a:srgbClr val="EEB42D"/>
                </a:solidFill>
              </a:rPr>
              <a:t>4</a:t>
            </a:r>
            <a:r>
              <a:rPr lang="en-US" sz="2400" b="1">
                <a:solidFill>
                  <a:srgbClr val="EEB42D"/>
                </a:solidFill>
              </a:rPr>
              <a:t>		poorly soluble</a:t>
            </a:r>
          </a:p>
          <a:p>
            <a:r>
              <a:rPr lang="en-US" sz="2400" b="1">
                <a:solidFill>
                  <a:srgbClr val="EEB42D"/>
                </a:solidFill>
              </a:rPr>
              <a:t>AlPO</a:t>
            </a:r>
            <a:r>
              <a:rPr lang="en-US" sz="2400" b="1" baseline="-25000">
                <a:solidFill>
                  <a:srgbClr val="EEB42D"/>
                </a:solidFill>
              </a:rPr>
              <a:t>4</a:t>
            </a:r>
            <a:r>
              <a:rPr lang="en-US" sz="2400" b="1">
                <a:solidFill>
                  <a:srgbClr val="EEB42D"/>
                </a:solidFill>
              </a:rPr>
              <a:t>		poorly soluble</a:t>
            </a:r>
          </a:p>
          <a:p>
            <a:r>
              <a:rPr lang="en-US" sz="2400" b="1">
                <a:solidFill>
                  <a:srgbClr val="EEB42D"/>
                </a:solidFill>
              </a:rPr>
              <a:t>KH</a:t>
            </a:r>
            <a:r>
              <a:rPr lang="en-US" sz="2400" b="1" baseline="-25000">
                <a:solidFill>
                  <a:srgbClr val="EEB42D"/>
                </a:solidFill>
              </a:rPr>
              <a:t>2</a:t>
            </a:r>
            <a:r>
              <a:rPr lang="en-US" sz="2400" b="1">
                <a:solidFill>
                  <a:srgbClr val="EEB42D"/>
                </a:solidFill>
              </a:rPr>
              <a:t>PO</a:t>
            </a:r>
            <a:r>
              <a:rPr lang="en-US" sz="2400" b="1" baseline="-25000">
                <a:solidFill>
                  <a:srgbClr val="EEB42D"/>
                </a:solidFill>
              </a:rPr>
              <a:t>4	</a:t>
            </a:r>
            <a:r>
              <a:rPr lang="en-US" sz="2400" b="1">
                <a:solidFill>
                  <a:srgbClr val="EEB42D"/>
                </a:solidFill>
              </a:rPr>
              <a:t>soluble</a:t>
            </a:r>
            <a:endParaRPr lang="en-US" sz="2400" b="1" baseline="-25000">
              <a:solidFill>
                <a:srgbClr val="EEB42D"/>
              </a:solidFill>
            </a:endParaRPr>
          </a:p>
          <a:p>
            <a:r>
              <a:rPr lang="en-US" sz="2400" b="1">
                <a:solidFill>
                  <a:srgbClr val="FFFF00"/>
                </a:solidFill>
              </a:rPr>
              <a:t>CdCO</a:t>
            </a:r>
            <a:r>
              <a:rPr lang="en-US" sz="2400" b="1" baseline="-25000">
                <a:solidFill>
                  <a:srgbClr val="FFFF00"/>
                </a:solidFill>
              </a:rPr>
              <a:t>3	</a:t>
            </a:r>
            <a:r>
              <a:rPr lang="en-US" sz="2400" b="1">
                <a:solidFill>
                  <a:srgbClr val="FFFF00"/>
                </a:solidFill>
              </a:rPr>
              <a:t>poorly soluble</a:t>
            </a:r>
          </a:p>
          <a:p>
            <a:r>
              <a:rPr lang="en-US" sz="2400" b="1">
                <a:solidFill>
                  <a:srgbClr val="FFFF00"/>
                </a:solidFill>
              </a:rPr>
              <a:t>CdCl</a:t>
            </a:r>
            <a:r>
              <a:rPr lang="en-US" sz="2400" b="1" baseline="-25000">
                <a:solidFill>
                  <a:srgbClr val="FFFF00"/>
                </a:solidFill>
              </a:rPr>
              <a:t>2</a:t>
            </a:r>
            <a:r>
              <a:rPr lang="en-US" sz="2400" b="1">
                <a:solidFill>
                  <a:srgbClr val="FFFF00"/>
                </a:solidFill>
              </a:rPr>
              <a:t>		soluble</a:t>
            </a:r>
          </a:p>
        </p:txBody>
      </p:sp>
      <p:sp>
        <p:nvSpPr>
          <p:cNvPr id="201732" name="Text Box 4"/>
          <p:cNvSpPr txBox="1">
            <a:spLocks noChangeArrowheads="1"/>
          </p:cNvSpPr>
          <p:nvPr/>
        </p:nvSpPr>
        <p:spPr bwMode="auto">
          <a:xfrm>
            <a:off x="1204913" y="5549900"/>
            <a:ext cx="6915150" cy="822325"/>
          </a:xfrm>
          <a:prstGeom prst="rect">
            <a:avLst/>
          </a:prstGeom>
          <a:noFill/>
          <a:ln w="25400">
            <a:noFill/>
            <a:miter lim="800000"/>
            <a:headEnd/>
            <a:tailEnd/>
          </a:ln>
          <a:effectLst/>
        </p:spPr>
        <p:txBody>
          <a:bodyPr wrap="none">
            <a:spAutoFit/>
          </a:bodyPr>
          <a:lstStyle/>
          <a:p>
            <a:pPr algn="ctr"/>
            <a:r>
              <a:rPr lang="en-US" sz="2400">
                <a:solidFill>
                  <a:srgbClr val="00FF00"/>
                </a:solidFill>
              </a:rPr>
              <a:t>The degree to which contaminants impact</a:t>
            </a:r>
          </a:p>
          <a:p>
            <a:pPr algn="ctr"/>
            <a:r>
              <a:rPr lang="en-US" sz="2400">
                <a:solidFill>
                  <a:srgbClr val="00FF00"/>
                </a:solidFill>
              </a:rPr>
              <a:t>water quality is often determined by their solubility</a:t>
            </a:r>
          </a:p>
        </p:txBody>
      </p:sp>
      <p:sp>
        <p:nvSpPr>
          <p:cNvPr id="201733" name="Text Box 5"/>
          <p:cNvSpPr txBox="1">
            <a:spLocks noChangeArrowheads="1"/>
          </p:cNvSpPr>
          <p:nvPr/>
        </p:nvSpPr>
        <p:spPr bwMode="auto">
          <a:xfrm>
            <a:off x="1555750" y="1296988"/>
            <a:ext cx="1146175" cy="3981450"/>
          </a:xfrm>
          <a:prstGeom prst="rect">
            <a:avLst/>
          </a:prstGeom>
          <a:noFill/>
          <a:ln w="9525">
            <a:noFill/>
            <a:miter lim="800000"/>
            <a:headEnd/>
            <a:tailEnd/>
          </a:ln>
          <a:effectLst/>
        </p:spPr>
        <p:txBody>
          <a:bodyPr wrap="none">
            <a:spAutoFit/>
          </a:bodyPr>
          <a:lstStyle/>
          <a:p>
            <a:pPr>
              <a:lnSpc>
                <a:spcPct val="130000"/>
              </a:lnSpc>
            </a:pPr>
            <a:r>
              <a:rPr lang="en-US">
                <a:solidFill>
                  <a:srgbClr val="FFFF00"/>
                </a:solidFill>
              </a:rPr>
              <a:t>Pb</a:t>
            </a:r>
            <a:r>
              <a:rPr lang="en-US" baseline="30000">
                <a:solidFill>
                  <a:srgbClr val="FFFF00"/>
                </a:solidFill>
              </a:rPr>
              <a:t>2+</a:t>
            </a:r>
          </a:p>
          <a:p>
            <a:pPr>
              <a:lnSpc>
                <a:spcPct val="130000"/>
              </a:lnSpc>
            </a:pPr>
            <a:r>
              <a:rPr lang="en-US">
                <a:solidFill>
                  <a:srgbClr val="FFFF00"/>
                </a:solidFill>
              </a:rPr>
              <a:t>Hg</a:t>
            </a:r>
            <a:r>
              <a:rPr lang="en-US" baseline="30000">
                <a:solidFill>
                  <a:srgbClr val="FFFF00"/>
                </a:solidFill>
              </a:rPr>
              <a:t>2+</a:t>
            </a:r>
          </a:p>
          <a:p>
            <a:pPr>
              <a:lnSpc>
                <a:spcPct val="130000"/>
              </a:lnSpc>
            </a:pPr>
            <a:r>
              <a:rPr lang="en-US">
                <a:solidFill>
                  <a:srgbClr val="FFFF00"/>
                </a:solidFill>
              </a:rPr>
              <a:t>AsO</a:t>
            </a:r>
            <a:r>
              <a:rPr lang="en-US" baseline="-25000">
                <a:solidFill>
                  <a:srgbClr val="FFFF00"/>
                </a:solidFill>
              </a:rPr>
              <a:t>4</a:t>
            </a:r>
            <a:r>
              <a:rPr lang="en-US" baseline="30000">
                <a:solidFill>
                  <a:srgbClr val="FFFF00"/>
                </a:solidFill>
              </a:rPr>
              <a:t>-</a:t>
            </a:r>
          </a:p>
          <a:p>
            <a:pPr>
              <a:lnSpc>
                <a:spcPct val="130000"/>
              </a:lnSpc>
            </a:pPr>
            <a:r>
              <a:rPr lang="en-US">
                <a:solidFill>
                  <a:srgbClr val="FFFF00"/>
                </a:solidFill>
              </a:rPr>
              <a:t>PO</a:t>
            </a:r>
            <a:r>
              <a:rPr lang="en-US" baseline="-25000">
                <a:solidFill>
                  <a:srgbClr val="FFFF00"/>
                </a:solidFill>
              </a:rPr>
              <a:t>4</a:t>
            </a:r>
            <a:r>
              <a:rPr lang="en-US" baseline="30000">
                <a:solidFill>
                  <a:srgbClr val="FFFF00"/>
                </a:solidFill>
              </a:rPr>
              <a:t>-3</a:t>
            </a:r>
            <a:r>
              <a:rPr lang="en-US">
                <a:solidFill>
                  <a:srgbClr val="FFFF00"/>
                </a:solidFill>
              </a:rPr>
              <a:t> </a:t>
            </a:r>
          </a:p>
          <a:p>
            <a:pPr>
              <a:lnSpc>
                <a:spcPct val="130000"/>
              </a:lnSpc>
            </a:pPr>
            <a:r>
              <a:rPr lang="en-US">
                <a:solidFill>
                  <a:srgbClr val="FFFF00"/>
                </a:solidFill>
              </a:rPr>
              <a:t>NH</a:t>
            </a:r>
            <a:r>
              <a:rPr lang="en-US" baseline="-25000">
                <a:solidFill>
                  <a:srgbClr val="FFFF00"/>
                </a:solidFill>
              </a:rPr>
              <a:t>4</a:t>
            </a:r>
            <a:r>
              <a:rPr lang="en-US" baseline="30000">
                <a:solidFill>
                  <a:srgbClr val="FFFF00"/>
                </a:solidFill>
              </a:rPr>
              <a:t>+</a:t>
            </a:r>
          </a:p>
          <a:p>
            <a:pPr>
              <a:lnSpc>
                <a:spcPct val="130000"/>
              </a:lnSpc>
            </a:pPr>
            <a:r>
              <a:rPr lang="en-US">
                <a:solidFill>
                  <a:srgbClr val="FFFF00"/>
                </a:solidFill>
              </a:rPr>
              <a:t>NO</a:t>
            </a:r>
            <a:r>
              <a:rPr lang="en-US" baseline="-25000">
                <a:solidFill>
                  <a:srgbClr val="FFFF00"/>
                </a:solidFill>
              </a:rPr>
              <a:t>3</a:t>
            </a:r>
            <a:r>
              <a:rPr lang="en-US" baseline="30000">
                <a:solidFill>
                  <a:srgbClr val="FFFF00"/>
                </a:solidFill>
              </a:rPr>
              <a:t>-</a:t>
            </a:r>
          </a:p>
          <a:p>
            <a:pPr>
              <a:lnSpc>
                <a:spcPct val="130000"/>
              </a:lnSpc>
            </a:pPr>
            <a:r>
              <a:rPr lang="en-US">
                <a:solidFill>
                  <a:srgbClr val="FFFF00"/>
                </a:solidFill>
              </a:rPr>
              <a:t>Cd</a:t>
            </a:r>
            <a:r>
              <a:rPr lang="en-US" baseline="30000">
                <a:solidFill>
                  <a:srgbClr val="FFFF00"/>
                </a:solidFill>
              </a:rPr>
              <a:t>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1158875" y="690563"/>
            <a:ext cx="6281738" cy="519112"/>
          </a:xfrm>
          <a:prstGeom prst="rect">
            <a:avLst/>
          </a:prstGeom>
          <a:noFill/>
          <a:ln w="25400">
            <a:noFill/>
            <a:miter lim="800000"/>
            <a:headEnd/>
            <a:tailEnd/>
          </a:ln>
          <a:effectLst/>
        </p:spPr>
        <p:txBody>
          <a:bodyPr wrap="none">
            <a:spAutoFit/>
          </a:bodyPr>
          <a:lstStyle/>
          <a:p>
            <a:r>
              <a:rPr lang="en-US"/>
              <a:t>The solubility of other ionic salts varies</a:t>
            </a:r>
          </a:p>
        </p:txBody>
      </p:sp>
      <p:sp>
        <p:nvSpPr>
          <p:cNvPr id="196611" name="Text Box 3"/>
          <p:cNvSpPr txBox="1">
            <a:spLocks noChangeArrowheads="1"/>
          </p:cNvSpPr>
          <p:nvPr/>
        </p:nvSpPr>
        <p:spPr bwMode="auto">
          <a:xfrm>
            <a:off x="2006600" y="1622425"/>
            <a:ext cx="4456113" cy="1917700"/>
          </a:xfrm>
          <a:prstGeom prst="rect">
            <a:avLst/>
          </a:prstGeom>
          <a:noFill/>
          <a:ln w="25400">
            <a:noFill/>
            <a:miter lim="800000"/>
            <a:headEnd/>
            <a:tailEnd/>
          </a:ln>
          <a:effectLst/>
        </p:spPr>
        <p:txBody>
          <a:bodyPr wrap="none">
            <a:spAutoFit/>
          </a:bodyPr>
          <a:lstStyle/>
          <a:p>
            <a:r>
              <a:rPr lang="en-US" sz="2400">
                <a:solidFill>
                  <a:srgbClr val="FFFF00"/>
                </a:solidFill>
              </a:rPr>
              <a:t>KCl		soluble</a:t>
            </a:r>
          </a:p>
          <a:p>
            <a:r>
              <a:rPr lang="en-US" sz="2400">
                <a:solidFill>
                  <a:srgbClr val="FFFF00"/>
                </a:solidFill>
              </a:rPr>
              <a:t>CaCO</a:t>
            </a:r>
            <a:r>
              <a:rPr lang="en-US" sz="2400" baseline="-25000">
                <a:solidFill>
                  <a:srgbClr val="FFFF00"/>
                </a:solidFill>
              </a:rPr>
              <a:t>3</a:t>
            </a:r>
            <a:r>
              <a:rPr lang="en-US" sz="2400">
                <a:solidFill>
                  <a:srgbClr val="FFFF00"/>
                </a:solidFill>
              </a:rPr>
              <a:t>	somewhat soluble</a:t>
            </a:r>
          </a:p>
          <a:p>
            <a:r>
              <a:rPr lang="en-US" sz="2400">
                <a:solidFill>
                  <a:srgbClr val="FFFF00"/>
                </a:solidFill>
              </a:rPr>
              <a:t>HgCl</a:t>
            </a:r>
            <a:r>
              <a:rPr lang="en-US" sz="2400" baseline="-25000">
                <a:solidFill>
                  <a:srgbClr val="FFFF00"/>
                </a:solidFill>
              </a:rPr>
              <a:t>2</a:t>
            </a:r>
            <a:r>
              <a:rPr lang="en-US" sz="2400">
                <a:solidFill>
                  <a:srgbClr val="FFFF00"/>
                </a:solidFill>
              </a:rPr>
              <a:t>		soluble</a:t>
            </a:r>
          </a:p>
          <a:p>
            <a:r>
              <a:rPr lang="en-US" sz="2400">
                <a:solidFill>
                  <a:srgbClr val="FFFF00"/>
                </a:solidFill>
              </a:rPr>
              <a:t>PbCO</a:t>
            </a:r>
            <a:r>
              <a:rPr lang="en-US" sz="2400" baseline="-25000">
                <a:solidFill>
                  <a:srgbClr val="FFFF00"/>
                </a:solidFill>
              </a:rPr>
              <a:t>3</a:t>
            </a:r>
            <a:r>
              <a:rPr lang="en-US" sz="2400">
                <a:solidFill>
                  <a:srgbClr val="FFFF00"/>
                </a:solidFill>
              </a:rPr>
              <a:t>	poorly soluble</a:t>
            </a:r>
          </a:p>
          <a:p>
            <a:r>
              <a:rPr lang="en-US" sz="2400">
                <a:solidFill>
                  <a:srgbClr val="FFFF00"/>
                </a:solidFill>
              </a:rPr>
              <a:t>FePO</a:t>
            </a:r>
            <a:r>
              <a:rPr lang="en-US" sz="2400" baseline="-25000">
                <a:solidFill>
                  <a:srgbClr val="FFFF00"/>
                </a:solidFill>
              </a:rPr>
              <a:t>4</a:t>
            </a:r>
            <a:r>
              <a:rPr lang="en-US" sz="2400">
                <a:solidFill>
                  <a:srgbClr val="FFFF00"/>
                </a:solidFill>
              </a:rPr>
              <a:t>		poorly soluble</a:t>
            </a:r>
          </a:p>
        </p:txBody>
      </p:sp>
      <p:sp>
        <p:nvSpPr>
          <p:cNvPr id="196612" name="Text Box 4"/>
          <p:cNvSpPr txBox="1">
            <a:spLocks noChangeArrowheads="1"/>
          </p:cNvSpPr>
          <p:nvPr/>
        </p:nvSpPr>
        <p:spPr bwMode="auto">
          <a:xfrm>
            <a:off x="676275" y="4060825"/>
            <a:ext cx="7543800" cy="822325"/>
          </a:xfrm>
          <a:prstGeom prst="rect">
            <a:avLst/>
          </a:prstGeom>
          <a:noFill/>
          <a:ln w="25400">
            <a:noFill/>
            <a:miter lim="800000"/>
            <a:headEnd/>
            <a:tailEnd/>
          </a:ln>
          <a:effectLst/>
        </p:spPr>
        <p:txBody>
          <a:bodyPr wrap="none">
            <a:spAutoFit/>
          </a:bodyPr>
          <a:lstStyle/>
          <a:p>
            <a:pPr algn="ctr"/>
            <a:r>
              <a:rPr lang="en-US" sz="2400" b="1">
                <a:solidFill>
                  <a:srgbClr val="FF9D00"/>
                </a:solidFill>
              </a:rPr>
              <a:t>The degree to which contaminants impact</a:t>
            </a:r>
          </a:p>
          <a:p>
            <a:pPr algn="ctr"/>
            <a:r>
              <a:rPr lang="en-US" sz="2400" b="1">
                <a:solidFill>
                  <a:srgbClr val="FF9D00"/>
                </a:solidFill>
              </a:rPr>
              <a:t>water quality is often determined by their solubility</a:t>
            </a:r>
          </a:p>
        </p:txBody>
      </p:sp>
      <p:sp>
        <p:nvSpPr>
          <p:cNvPr id="196613" name="Text Box 5"/>
          <p:cNvSpPr txBox="1">
            <a:spLocks noChangeArrowheads="1"/>
          </p:cNvSpPr>
          <p:nvPr/>
        </p:nvSpPr>
        <p:spPr bwMode="auto">
          <a:xfrm>
            <a:off x="1371600" y="5181600"/>
            <a:ext cx="6086475" cy="822325"/>
          </a:xfrm>
          <a:prstGeom prst="rect">
            <a:avLst/>
          </a:prstGeom>
          <a:noFill/>
          <a:ln w="25400">
            <a:noFill/>
            <a:miter lim="800000"/>
            <a:headEnd/>
            <a:tailEnd/>
          </a:ln>
          <a:effectLst/>
        </p:spPr>
        <p:txBody>
          <a:bodyPr wrap="none">
            <a:spAutoFit/>
          </a:bodyPr>
          <a:lstStyle/>
          <a:p>
            <a:r>
              <a:rPr lang="en-US" sz="2400">
                <a:solidFill>
                  <a:srgbClr val="FFFF00"/>
                </a:solidFill>
              </a:rPr>
              <a:t>Solubility also can be influenced strongly by</a:t>
            </a:r>
          </a:p>
          <a:p>
            <a:r>
              <a:rPr lang="en-US" sz="2400">
                <a:solidFill>
                  <a:srgbClr val="FFFF00"/>
                </a:solidFill>
              </a:rPr>
              <a:t>   factors such as pH and oxygen content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1381125" y="946150"/>
            <a:ext cx="5916613" cy="1187450"/>
          </a:xfrm>
          <a:prstGeom prst="rect">
            <a:avLst/>
          </a:prstGeom>
          <a:noFill/>
          <a:ln w="25400">
            <a:noFill/>
            <a:miter lim="800000"/>
            <a:headEnd/>
            <a:tailEnd/>
          </a:ln>
          <a:effectLst/>
        </p:spPr>
        <p:txBody>
          <a:bodyPr wrap="none">
            <a:spAutoFit/>
          </a:bodyPr>
          <a:lstStyle/>
          <a:p>
            <a:pPr algn="ctr"/>
            <a:r>
              <a:rPr lang="en-US" sz="2400" b="1"/>
              <a:t>Many toxic organic pollutants including</a:t>
            </a:r>
          </a:p>
          <a:p>
            <a:pPr algn="ctr"/>
            <a:r>
              <a:rPr lang="en-US" sz="2400" b="1"/>
              <a:t>pesticides, and industrial products</a:t>
            </a:r>
          </a:p>
          <a:p>
            <a:pPr algn="ctr"/>
            <a:r>
              <a:rPr lang="en-US" sz="2400" b="1"/>
              <a:t>are extremely insoluble in water.</a:t>
            </a:r>
          </a:p>
        </p:txBody>
      </p:sp>
      <p:sp>
        <p:nvSpPr>
          <p:cNvPr id="197635" name="Text Box 3"/>
          <p:cNvSpPr txBox="1">
            <a:spLocks noChangeArrowheads="1"/>
          </p:cNvSpPr>
          <p:nvPr/>
        </p:nvSpPr>
        <p:spPr bwMode="auto">
          <a:xfrm>
            <a:off x="3565525" y="2622550"/>
            <a:ext cx="1470025" cy="1373188"/>
          </a:xfrm>
          <a:prstGeom prst="rect">
            <a:avLst/>
          </a:prstGeom>
          <a:noFill/>
          <a:ln w="25400">
            <a:noFill/>
            <a:miter lim="800000"/>
            <a:headEnd/>
            <a:tailEnd/>
          </a:ln>
          <a:effectLst/>
        </p:spPr>
        <p:txBody>
          <a:bodyPr wrap="none">
            <a:spAutoFit/>
          </a:bodyPr>
          <a:lstStyle/>
          <a:p>
            <a:r>
              <a:rPr lang="en-US" b="1">
                <a:solidFill>
                  <a:srgbClr val="FF9D00"/>
                </a:solidFill>
              </a:rPr>
              <a:t>DDT</a:t>
            </a:r>
          </a:p>
          <a:p>
            <a:r>
              <a:rPr lang="en-US" b="1">
                <a:solidFill>
                  <a:srgbClr val="FF9D00"/>
                </a:solidFill>
              </a:rPr>
              <a:t>Dioxins</a:t>
            </a:r>
          </a:p>
          <a:p>
            <a:r>
              <a:rPr lang="en-US" b="1">
                <a:solidFill>
                  <a:srgbClr val="FF9D00"/>
                </a:solidFill>
              </a:rPr>
              <a:t>PCBs</a:t>
            </a:r>
          </a:p>
        </p:txBody>
      </p:sp>
      <p:sp>
        <p:nvSpPr>
          <p:cNvPr id="197636" name="Text Box 4"/>
          <p:cNvSpPr txBox="1">
            <a:spLocks noChangeArrowheads="1"/>
          </p:cNvSpPr>
          <p:nvPr/>
        </p:nvSpPr>
        <p:spPr bwMode="auto">
          <a:xfrm>
            <a:off x="923925" y="4264025"/>
            <a:ext cx="7494588" cy="822325"/>
          </a:xfrm>
          <a:prstGeom prst="rect">
            <a:avLst/>
          </a:prstGeom>
          <a:noFill/>
          <a:ln w="25400">
            <a:noFill/>
            <a:miter lim="800000"/>
            <a:headEnd/>
            <a:tailEnd/>
          </a:ln>
          <a:effectLst/>
        </p:spPr>
        <p:txBody>
          <a:bodyPr wrap="none">
            <a:spAutoFit/>
          </a:bodyPr>
          <a:lstStyle/>
          <a:p>
            <a:pPr algn="ctr"/>
            <a:r>
              <a:rPr lang="en-US" sz="2400">
                <a:solidFill>
                  <a:srgbClr val="FFFF00"/>
                </a:solidFill>
              </a:rPr>
              <a:t>Ironically their insolubility in water is partly responsible</a:t>
            </a:r>
          </a:p>
          <a:p>
            <a:pPr algn="ctr"/>
            <a:r>
              <a:rPr lang="en-US" sz="2400">
                <a:solidFill>
                  <a:srgbClr val="FFFF00"/>
                </a:solidFill>
              </a:rPr>
              <a:t>for their persistence in the environment.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722563" y="2373313"/>
            <a:ext cx="3592512" cy="579437"/>
          </a:xfrm>
          <a:prstGeom prst="rect">
            <a:avLst/>
          </a:prstGeom>
          <a:noFill/>
          <a:ln w="9525">
            <a:noFill/>
            <a:miter lim="800000"/>
            <a:headEnd/>
            <a:tailEnd/>
          </a:ln>
          <a:effectLst/>
        </p:spPr>
        <p:txBody>
          <a:bodyPr wrap="none">
            <a:spAutoFit/>
          </a:bodyPr>
          <a:lstStyle/>
          <a:p>
            <a:r>
              <a:rPr lang="en-US" sz="3200"/>
              <a:t>Physical Pollutants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2438400" y="2362200"/>
            <a:ext cx="4457700" cy="823913"/>
          </a:xfrm>
          <a:prstGeom prst="rect">
            <a:avLst/>
          </a:prstGeom>
          <a:noFill/>
          <a:ln w="9525">
            <a:noFill/>
            <a:miter lim="800000"/>
            <a:headEnd/>
            <a:tailEnd/>
          </a:ln>
          <a:effectLst/>
        </p:spPr>
        <p:txBody>
          <a:bodyPr wrap="none">
            <a:spAutoFit/>
          </a:bodyPr>
          <a:lstStyle/>
          <a:p>
            <a:r>
              <a:rPr lang="en-US" sz="4800" b="1"/>
              <a:t>pH and Acidity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449263" y="403225"/>
            <a:ext cx="8370887" cy="457200"/>
          </a:xfrm>
          <a:prstGeom prst="rect">
            <a:avLst/>
          </a:prstGeom>
          <a:noFill/>
          <a:ln w="25400">
            <a:noFill/>
            <a:miter lim="800000"/>
            <a:headEnd/>
            <a:tailEnd/>
          </a:ln>
          <a:effectLst/>
        </p:spPr>
        <p:txBody>
          <a:bodyPr wrap="none">
            <a:spAutoFit/>
          </a:bodyPr>
          <a:lstStyle/>
          <a:p>
            <a:r>
              <a:rPr lang="en-US" sz="2400" b="1"/>
              <a:t>pH is based on the abundance of hydrogen ions in water</a:t>
            </a:r>
          </a:p>
        </p:txBody>
      </p:sp>
      <p:sp>
        <p:nvSpPr>
          <p:cNvPr id="205827" name="Text Box 3"/>
          <p:cNvSpPr txBox="1">
            <a:spLocks noChangeArrowheads="1"/>
          </p:cNvSpPr>
          <p:nvPr/>
        </p:nvSpPr>
        <p:spPr bwMode="auto">
          <a:xfrm>
            <a:off x="1441450" y="1301750"/>
            <a:ext cx="6102350" cy="822325"/>
          </a:xfrm>
          <a:prstGeom prst="rect">
            <a:avLst/>
          </a:prstGeom>
          <a:noFill/>
          <a:ln w="25400">
            <a:noFill/>
            <a:miter lim="800000"/>
            <a:headEnd/>
            <a:tailEnd/>
          </a:ln>
          <a:effectLst/>
        </p:spPr>
        <p:txBody>
          <a:bodyPr wrap="none">
            <a:spAutoFit/>
          </a:bodyPr>
          <a:lstStyle/>
          <a:p>
            <a:pPr algn="ctr"/>
            <a:r>
              <a:rPr lang="en-US" sz="2400">
                <a:solidFill>
                  <a:srgbClr val="FFFF00"/>
                </a:solidFill>
              </a:rPr>
              <a:t>When elemental hydrogen loses its electron</a:t>
            </a:r>
          </a:p>
          <a:p>
            <a:pPr algn="ctr"/>
            <a:r>
              <a:rPr lang="en-US" sz="2400">
                <a:solidFill>
                  <a:srgbClr val="FFFF00"/>
                </a:solidFill>
              </a:rPr>
              <a:t>it becomes a positively charged ion.</a:t>
            </a:r>
          </a:p>
        </p:txBody>
      </p:sp>
      <p:sp>
        <p:nvSpPr>
          <p:cNvPr id="205828" name="Oval 4"/>
          <p:cNvSpPr>
            <a:spLocks noChangeArrowheads="1"/>
          </p:cNvSpPr>
          <p:nvPr/>
        </p:nvSpPr>
        <p:spPr bwMode="auto">
          <a:xfrm rot="-1877732">
            <a:off x="2044700" y="3484563"/>
            <a:ext cx="4572000" cy="1219200"/>
          </a:xfrm>
          <a:prstGeom prst="ellipse">
            <a:avLst/>
          </a:prstGeom>
          <a:noFill/>
          <a:ln w="9525">
            <a:solidFill>
              <a:schemeClr val="tx1"/>
            </a:solidFill>
            <a:round/>
            <a:headEnd/>
            <a:tailEnd/>
          </a:ln>
          <a:effectLst/>
        </p:spPr>
        <p:txBody>
          <a:bodyPr wrap="none" anchor="ctr"/>
          <a:lstStyle/>
          <a:p>
            <a:endParaRPr lang="en-US"/>
          </a:p>
        </p:txBody>
      </p:sp>
      <p:sp>
        <p:nvSpPr>
          <p:cNvPr id="205829" name="Oval 5"/>
          <p:cNvSpPr>
            <a:spLocks noChangeArrowheads="1"/>
          </p:cNvSpPr>
          <p:nvPr/>
        </p:nvSpPr>
        <p:spPr bwMode="auto">
          <a:xfrm>
            <a:off x="3154363" y="3094038"/>
            <a:ext cx="2209800" cy="19050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205830" name="Freeform 6"/>
          <p:cNvSpPr>
            <a:spLocks/>
          </p:cNvSpPr>
          <p:nvPr/>
        </p:nvSpPr>
        <p:spPr bwMode="auto">
          <a:xfrm>
            <a:off x="3992563" y="4084638"/>
            <a:ext cx="1371600" cy="914400"/>
          </a:xfrm>
          <a:custGeom>
            <a:avLst/>
            <a:gdLst/>
            <a:ahLst/>
            <a:cxnLst>
              <a:cxn ang="0">
                <a:pos x="0" y="576"/>
              </a:cxn>
              <a:cxn ang="0">
                <a:pos x="288" y="432"/>
              </a:cxn>
              <a:cxn ang="0">
                <a:pos x="576" y="240"/>
              </a:cxn>
              <a:cxn ang="0">
                <a:pos x="816" y="48"/>
              </a:cxn>
              <a:cxn ang="0">
                <a:pos x="864" y="0"/>
              </a:cxn>
            </a:cxnLst>
            <a:rect l="0" t="0" r="r" b="b"/>
            <a:pathLst>
              <a:path w="864" h="576">
                <a:moveTo>
                  <a:pt x="0" y="576"/>
                </a:moveTo>
                <a:cubicBezTo>
                  <a:pt x="96" y="532"/>
                  <a:pt x="192" y="488"/>
                  <a:pt x="288" y="432"/>
                </a:cubicBezTo>
                <a:cubicBezTo>
                  <a:pt x="384" y="376"/>
                  <a:pt x="488" y="304"/>
                  <a:pt x="576" y="240"/>
                </a:cubicBezTo>
                <a:cubicBezTo>
                  <a:pt x="664" y="176"/>
                  <a:pt x="768" y="88"/>
                  <a:pt x="816" y="48"/>
                </a:cubicBezTo>
                <a:cubicBezTo>
                  <a:pt x="864" y="8"/>
                  <a:pt x="856" y="8"/>
                  <a:pt x="864" y="0"/>
                </a:cubicBezTo>
              </a:path>
            </a:pathLst>
          </a:custGeom>
          <a:noFill/>
          <a:ln w="9525">
            <a:solidFill>
              <a:schemeClr val="tx1"/>
            </a:solidFill>
            <a:round/>
            <a:headEnd/>
            <a:tailEnd/>
          </a:ln>
          <a:effectLst/>
        </p:spPr>
        <p:txBody>
          <a:bodyPr/>
          <a:lstStyle/>
          <a:p>
            <a:endParaRPr lang="en-US"/>
          </a:p>
        </p:txBody>
      </p:sp>
      <p:sp>
        <p:nvSpPr>
          <p:cNvPr id="205831" name="Oval 7"/>
          <p:cNvSpPr>
            <a:spLocks noChangeArrowheads="1"/>
          </p:cNvSpPr>
          <p:nvPr/>
        </p:nvSpPr>
        <p:spPr bwMode="auto">
          <a:xfrm>
            <a:off x="5821363" y="2713038"/>
            <a:ext cx="381000" cy="381000"/>
          </a:xfrm>
          <a:prstGeom prst="ellipse">
            <a:avLst/>
          </a:prstGeom>
          <a:solidFill>
            <a:srgbClr val="003300"/>
          </a:solidFill>
          <a:ln w="9525">
            <a:solidFill>
              <a:schemeClr val="tx1"/>
            </a:solidFill>
            <a:round/>
            <a:headEnd/>
            <a:tailEnd/>
          </a:ln>
          <a:effectLst/>
        </p:spPr>
        <p:txBody>
          <a:bodyPr wrap="none" anchor="ctr"/>
          <a:lstStyle/>
          <a:p>
            <a:endParaRPr lang="en-US"/>
          </a:p>
        </p:txBody>
      </p:sp>
      <p:sp>
        <p:nvSpPr>
          <p:cNvPr id="205832" name="Text Box 8"/>
          <p:cNvSpPr txBox="1">
            <a:spLocks noChangeArrowheads="1"/>
          </p:cNvSpPr>
          <p:nvPr/>
        </p:nvSpPr>
        <p:spPr bwMode="auto">
          <a:xfrm>
            <a:off x="3459163" y="3551238"/>
            <a:ext cx="1528762" cy="895350"/>
          </a:xfrm>
          <a:prstGeom prst="rect">
            <a:avLst/>
          </a:prstGeom>
          <a:noFill/>
          <a:ln w="9525">
            <a:noFill/>
            <a:miter lim="800000"/>
            <a:headEnd/>
            <a:tailEnd/>
          </a:ln>
          <a:effectLst/>
        </p:spPr>
        <p:txBody>
          <a:bodyPr wrap="none">
            <a:spAutoFit/>
          </a:bodyPr>
          <a:lstStyle/>
          <a:p>
            <a:pPr algn="ctr">
              <a:lnSpc>
                <a:spcPct val="120000"/>
              </a:lnSpc>
            </a:pPr>
            <a:r>
              <a:rPr lang="en-US" sz="2400">
                <a:solidFill>
                  <a:srgbClr val="FFFF66"/>
                </a:solidFill>
              </a:rPr>
              <a:t>Nucleus</a:t>
            </a:r>
          </a:p>
          <a:p>
            <a:pPr algn="ctr">
              <a:lnSpc>
                <a:spcPct val="120000"/>
              </a:lnSpc>
            </a:pPr>
            <a:r>
              <a:rPr lang="en-US" sz="2000">
                <a:solidFill>
                  <a:schemeClr val="folHlink"/>
                </a:solidFill>
              </a:rPr>
              <a:t>1 Proton (+)</a:t>
            </a:r>
          </a:p>
        </p:txBody>
      </p:sp>
      <p:sp>
        <p:nvSpPr>
          <p:cNvPr id="205833" name="Text Box 9"/>
          <p:cNvSpPr txBox="1">
            <a:spLocks noChangeArrowheads="1"/>
          </p:cNvSpPr>
          <p:nvPr/>
        </p:nvSpPr>
        <p:spPr bwMode="auto">
          <a:xfrm>
            <a:off x="6262688" y="2447925"/>
            <a:ext cx="1946275" cy="457200"/>
          </a:xfrm>
          <a:prstGeom prst="rect">
            <a:avLst/>
          </a:prstGeom>
          <a:noFill/>
          <a:ln w="9525">
            <a:noFill/>
            <a:miter lim="800000"/>
            <a:headEnd/>
            <a:tailEnd/>
          </a:ln>
          <a:effectLst/>
        </p:spPr>
        <p:txBody>
          <a:bodyPr wrap="none">
            <a:spAutoFit/>
          </a:bodyPr>
          <a:lstStyle/>
          <a:p>
            <a:r>
              <a:rPr lang="en-US" sz="2400">
                <a:solidFill>
                  <a:srgbClr val="00FF00"/>
                </a:solidFill>
              </a:rPr>
              <a:t>1 Electron (-)</a:t>
            </a:r>
          </a:p>
        </p:txBody>
      </p:sp>
      <p:sp>
        <p:nvSpPr>
          <p:cNvPr id="205834" name="Text Box 10"/>
          <p:cNvSpPr txBox="1">
            <a:spLocks noChangeArrowheads="1"/>
          </p:cNvSpPr>
          <p:nvPr/>
        </p:nvSpPr>
        <p:spPr bwMode="auto">
          <a:xfrm>
            <a:off x="3735388" y="5694363"/>
            <a:ext cx="5408612" cy="822325"/>
          </a:xfrm>
          <a:prstGeom prst="rect">
            <a:avLst/>
          </a:prstGeom>
          <a:noFill/>
          <a:ln w="25400">
            <a:noFill/>
            <a:miter lim="800000"/>
            <a:headEnd/>
            <a:tailEnd/>
          </a:ln>
          <a:effectLst/>
        </p:spPr>
        <p:txBody>
          <a:bodyPr wrap="none">
            <a:spAutoFit/>
          </a:bodyPr>
          <a:lstStyle/>
          <a:p>
            <a:pPr algn="ctr"/>
            <a:r>
              <a:rPr lang="en-US" sz="2400">
                <a:solidFill>
                  <a:srgbClr val="FFFF00"/>
                </a:solidFill>
              </a:rPr>
              <a:t>Hydrogen ions participate in enormous</a:t>
            </a:r>
          </a:p>
          <a:p>
            <a:pPr algn="ctr"/>
            <a:r>
              <a:rPr lang="en-US" sz="2400">
                <a:solidFill>
                  <a:srgbClr val="FFFF00"/>
                </a:solidFill>
              </a:rPr>
              <a:t>numbers of environmental reactions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repeatCount="indefinite" accel="50000" decel="50000" fill="hold" grpId="0" nodeType="clickEffect">
                                  <p:stCondLst>
                                    <p:cond delay="0"/>
                                  </p:stCondLst>
                                  <p:endCondLst>
                                    <p:cond evt="onNext" delay="0">
                                      <p:tgtEl>
                                        <p:sldTgt/>
                                      </p:tgtEl>
                                    </p:cond>
                                  </p:endCondLst>
                                  <p:childTnLst>
                                    <p:animMotion origin="layout" path="M 0.00503 0.01226 C -0.02414 0.09919 -0.08785 0.18636 -0.17205 0.24856 C -0.2566 0.31052 -0.34619 0.33434 -0.41754 0.32023 C -0.38733 0.23376 -0.32362 0.1459 -0.24011 0.08393 C -0.15504 0.02243 -0.06737 -0.00208 0.00503 0.01226 Z " pathEditMode="relative" rAng="9076432" ptsTypes="fffff">
                                      <p:cBhvr>
                                        <p:cTn id="6" dur="2000" fill="hold"/>
                                        <p:tgtEl>
                                          <p:spTgt spid="205831"/>
                                        </p:tgtEl>
                                        <p:attrNameLst>
                                          <p:attrName>ppt_x</p:attrName>
                                          <p:attrName>ppt_y</p:attrName>
                                        </p:attrNameLst>
                                      </p:cBhvr>
                                      <p:rCtr x="-211" y="154"/>
                                    </p:animMotion>
                                  </p:childTnLst>
                                </p:cTn>
                              </p:par>
                              <p:par>
                                <p:cTn id="7" presetID="10" presetClass="exit" presetSubtype="0" fill="hold" grpId="0" nodeType="withEffect">
                                  <p:stCondLst>
                                    <p:cond delay="0"/>
                                  </p:stCondLst>
                                  <p:childTnLst>
                                    <p:animEffect transition="out" filter="fade">
                                      <p:cBhvr>
                                        <p:cTn id="8" dur="2000"/>
                                        <p:tgtEl>
                                          <p:spTgt spid="205833"/>
                                        </p:tgtEl>
                                      </p:cBhvr>
                                    </p:animEffect>
                                    <p:set>
                                      <p:cBhvr>
                                        <p:cTn id="9" dur="1" fill="hold">
                                          <p:stCondLst>
                                            <p:cond delay="1999"/>
                                          </p:stCondLst>
                                        </p:cTn>
                                        <p:tgtEl>
                                          <p:spTgt spid="20583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3" fill="hold" grpId="1" nodeType="clickEffect">
                                  <p:stCondLst>
                                    <p:cond delay="0"/>
                                  </p:stCondLst>
                                  <p:childTnLst>
                                    <p:anim calcmode="lin" valueType="num">
                                      <p:cBhvr additive="base">
                                        <p:cTn id="13" dur="1000"/>
                                        <p:tgtEl>
                                          <p:spTgt spid="205831"/>
                                        </p:tgtEl>
                                        <p:attrNameLst>
                                          <p:attrName>ppt_x</p:attrName>
                                        </p:attrNameLst>
                                      </p:cBhvr>
                                      <p:tavLst>
                                        <p:tav tm="0">
                                          <p:val>
                                            <p:strVal val="ppt_x"/>
                                          </p:val>
                                        </p:tav>
                                        <p:tav tm="100000">
                                          <p:val>
                                            <p:strVal val="1+ppt_w/2"/>
                                          </p:val>
                                        </p:tav>
                                      </p:tavLst>
                                    </p:anim>
                                    <p:anim calcmode="lin" valueType="num">
                                      <p:cBhvr additive="base">
                                        <p:cTn id="14" dur="1000"/>
                                        <p:tgtEl>
                                          <p:spTgt spid="205831"/>
                                        </p:tgtEl>
                                        <p:attrNameLst>
                                          <p:attrName>ppt_y</p:attrName>
                                        </p:attrNameLst>
                                      </p:cBhvr>
                                      <p:tavLst>
                                        <p:tav tm="0">
                                          <p:val>
                                            <p:strVal val="ppt_y"/>
                                          </p:val>
                                        </p:tav>
                                        <p:tav tm="100000">
                                          <p:val>
                                            <p:strVal val="0-ppt_h/2"/>
                                          </p:val>
                                        </p:tav>
                                      </p:tavLst>
                                    </p:anim>
                                    <p:set>
                                      <p:cBhvr>
                                        <p:cTn id="15" dur="1" fill="hold">
                                          <p:stCondLst>
                                            <p:cond delay="999"/>
                                          </p:stCondLst>
                                        </p:cTn>
                                        <p:tgtEl>
                                          <p:spTgt spid="205831"/>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205828"/>
                                        </p:tgtEl>
                                      </p:cBhvr>
                                    </p:animEffect>
                                    <p:set>
                                      <p:cBhvr>
                                        <p:cTn id="18" dur="1" fill="hold">
                                          <p:stCondLst>
                                            <p:cond delay="1999"/>
                                          </p:stCondLst>
                                        </p:cTn>
                                        <p:tgtEl>
                                          <p:spTgt spid="20582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205830"/>
                                        </p:tgtEl>
                                      </p:cBhvr>
                                    </p:animEffect>
                                    <p:set>
                                      <p:cBhvr>
                                        <p:cTn id="21" dur="1" fill="hold">
                                          <p:stCondLst>
                                            <p:cond delay="1999"/>
                                          </p:stCondLst>
                                        </p:cTn>
                                        <p:tgtEl>
                                          <p:spTgt spid="2058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nimBg="1"/>
      <p:bldP spid="205830" grpId="0" animBg="1"/>
      <p:bldP spid="205831" grpId="0" animBg="1"/>
      <p:bldP spid="205831" grpId="1" animBg="1"/>
      <p:bldP spid="20583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2895600" y="2133600"/>
            <a:ext cx="2936875" cy="579438"/>
          </a:xfrm>
          <a:prstGeom prst="rect">
            <a:avLst/>
          </a:prstGeom>
          <a:noFill/>
          <a:ln w="9525">
            <a:noFill/>
            <a:miter lim="800000"/>
            <a:headEnd/>
            <a:tailEnd/>
          </a:ln>
          <a:effectLst/>
        </p:spPr>
        <p:txBody>
          <a:bodyPr wrap="none">
            <a:spAutoFit/>
          </a:bodyPr>
          <a:lstStyle/>
          <a:p>
            <a:r>
              <a:rPr lang="en-US" sz="3200" u="sng"/>
              <a:t>Common Acids</a:t>
            </a:r>
          </a:p>
        </p:txBody>
      </p:sp>
      <p:sp>
        <p:nvSpPr>
          <p:cNvPr id="206851" name="Text Box 3"/>
          <p:cNvSpPr txBox="1">
            <a:spLocks noChangeArrowheads="1"/>
          </p:cNvSpPr>
          <p:nvPr/>
        </p:nvSpPr>
        <p:spPr bwMode="auto">
          <a:xfrm>
            <a:off x="1981200" y="2971800"/>
            <a:ext cx="5294313" cy="2516188"/>
          </a:xfrm>
          <a:prstGeom prst="rect">
            <a:avLst/>
          </a:prstGeom>
          <a:noFill/>
          <a:ln w="9525">
            <a:noFill/>
            <a:miter lim="800000"/>
            <a:headEnd/>
            <a:tailEnd/>
          </a:ln>
          <a:effectLst/>
        </p:spPr>
        <p:txBody>
          <a:bodyPr wrap="none">
            <a:spAutoFit/>
          </a:bodyPr>
          <a:lstStyle/>
          <a:p>
            <a:r>
              <a:rPr lang="en-US">
                <a:solidFill>
                  <a:srgbClr val="FFFF00"/>
                </a:solidFill>
              </a:rPr>
              <a:t>Hydrochloric Acid	</a:t>
            </a:r>
            <a:r>
              <a:rPr lang="en-US" b="1">
                <a:solidFill>
                  <a:srgbClr val="FF9D00"/>
                </a:solidFill>
              </a:rPr>
              <a:t>H</a:t>
            </a:r>
            <a:r>
              <a:rPr lang="en-US">
                <a:solidFill>
                  <a:srgbClr val="FFFF00"/>
                </a:solidFill>
              </a:rPr>
              <a:t>Cl</a:t>
            </a:r>
          </a:p>
          <a:p>
            <a:r>
              <a:rPr lang="en-US">
                <a:solidFill>
                  <a:srgbClr val="FFFF00"/>
                </a:solidFill>
              </a:rPr>
              <a:t>Sulfuric Acid		</a:t>
            </a:r>
            <a:r>
              <a:rPr lang="en-US" b="1">
                <a:solidFill>
                  <a:srgbClr val="FF9D00"/>
                </a:solidFill>
              </a:rPr>
              <a:t>H</a:t>
            </a:r>
            <a:r>
              <a:rPr lang="en-US" baseline="-25000">
                <a:solidFill>
                  <a:srgbClr val="FFFF00"/>
                </a:solidFill>
              </a:rPr>
              <a:t>2</a:t>
            </a:r>
            <a:r>
              <a:rPr lang="en-US">
                <a:solidFill>
                  <a:srgbClr val="FFFF00"/>
                </a:solidFill>
              </a:rPr>
              <a:t>SO</a:t>
            </a:r>
            <a:r>
              <a:rPr lang="en-US" baseline="-25000">
                <a:solidFill>
                  <a:srgbClr val="FFFF00"/>
                </a:solidFill>
              </a:rPr>
              <a:t>4</a:t>
            </a:r>
          </a:p>
          <a:p>
            <a:r>
              <a:rPr lang="en-US">
                <a:solidFill>
                  <a:srgbClr val="FFFF00"/>
                </a:solidFill>
              </a:rPr>
              <a:t>Nitric Acid			</a:t>
            </a:r>
            <a:r>
              <a:rPr lang="en-US" b="1">
                <a:solidFill>
                  <a:srgbClr val="FF9D00"/>
                </a:solidFill>
              </a:rPr>
              <a:t>H</a:t>
            </a:r>
            <a:r>
              <a:rPr lang="en-US">
                <a:solidFill>
                  <a:srgbClr val="FFFF00"/>
                </a:solidFill>
              </a:rPr>
              <a:t>NO</a:t>
            </a:r>
            <a:r>
              <a:rPr lang="en-US" baseline="-25000">
                <a:solidFill>
                  <a:srgbClr val="FFFF00"/>
                </a:solidFill>
              </a:rPr>
              <a:t>3</a:t>
            </a:r>
          </a:p>
          <a:p>
            <a:r>
              <a:rPr lang="en-US">
                <a:solidFill>
                  <a:srgbClr val="FFFF00"/>
                </a:solidFill>
              </a:rPr>
              <a:t>Carbonic Acid		</a:t>
            </a:r>
            <a:r>
              <a:rPr lang="en-US" b="1">
                <a:solidFill>
                  <a:srgbClr val="FF9D00"/>
                </a:solidFill>
              </a:rPr>
              <a:t>H</a:t>
            </a:r>
            <a:r>
              <a:rPr lang="en-US" baseline="-25000">
                <a:solidFill>
                  <a:srgbClr val="FFFF00"/>
                </a:solidFill>
              </a:rPr>
              <a:t>2</a:t>
            </a:r>
            <a:r>
              <a:rPr lang="en-US">
                <a:solidFill>
                  <a:srgbClr val="FFFF00"/>
                </a:solidFill>
              </a:rPr>
              <a:t>CO</a:t>
            </a:r>
            <a:r>
              <a:rPr lang="en-US" baseline="-25000">
                <a:solidFill>
                  <a:srgbClr val="FFFF00"/>
                </a:solidFill>
              </a:rPr>
              <a:t>3</a:t>
            </a:r>
          </a:p>
          <a:p>
            <a:r>
              <a:rPr lang="en-US">
                <a:solidFill>
                  <a:srgbClr val="FFFF00"/>
                </a:solidFill>
              </a:rPr>
              <a:t>Acetic Acid			</a:t>
            </a:r>
            <a:r>
              <a:rPr lang="en-US" b="1">
                <a:solidFill>
                  <a:srgbClr val="FF9900"/>
                </a:solidFill>
              </a:rPr>
              <a:t>H</a:t>
            </a:r>
            <a:r>
              <a:rPr lang="en-US">
                <a:solidFill>
                  <a:srgbClr val="FFFF00"/>
                </a:solidFill>
              </a:rPr>
              <a:t>C</a:t>
            </a:r>
            <a:r>
              <a:rPr lang="en-US" baseline="-25000">
                <a:solidFill>
                  <a:srgbClr val="FFFF00"/>
                </a:solidFill>
              </a:rPr>
              <a:t>2</a:t>
            </a:r>
            <a:r>
              <a:rPr lang="en-US">
                <a:solidFill>
                  <a:srgbClr val="FFFF00"/>
                </a:solidFill>
              </a:rPr>
              <a:t>H</a:t>
            </a:r>
            <a:r>
              <a:rPr lang="en-US" baseline="-25000">
                <a:solidFill>
                  <a:srgbClr val="FFFF00"/>
                </a:solidFill>
              </a:rPr>
              <a:t>3</a:t>
            </a:r>
            <a:r>
              <a:rPr lang="en-US">
                <a:solidFill>
                  <a:srgbClr val="FFFF00"/>
                </a:solidFill>
              </a:rPr>
              <a:t>O</a:t>
            </a:r>
            <a:r>
              <a:rPr lang="en-US" baseline="-25000">
                <a:solidFill>
                  <a:srgbClr val="FFFF00"/>
                </a:solidFill>
              </a:rPr>
              <a:t>2</a:t>
            </a:r>
          </a:p>
          <a:p>
            <a:endParaRPr lang="en-US" baseline="30000">
              <a:solidFill>
                <a:srgbClr val="FFFF00"/>
              </a:solidFill>
            </a:endParaRPr>
          </a:p>
        </p:txBody>
      </p:sp>
      <p:sp>
        <p:nvSpPr>
          <p:cNvPr id="206852" name="Text Box 4"/>
          <p:cNvSpPr txBox="1">
            <a:spLocks noChangeArrowheads="1"/>
          </p:cNvSpPr>
          <p:nvPr/>
        </p:nvSpPr>
        <p:spPr bwMode="auto">
          <a:xfrm>
            <a:off x="1431925" y="685800"/>
            <a:ext cx="5883275" cy="946150"/>
          </a:xfrm>
          <a:prstGeom prst="rect">
            <a:avLst/>
          </a:prstGeom>
          <a:noFill/>
          <a:ln w="9525">
            <a:noFill/>
            <a:miter lim="800000"/>
            <a:headEnd/>
            <a:tailEnd/>
          </a:ln>
          <a:effectLst/>
        </p:spPr>
        <p:txBody>
          <a:bodyPr wrap="none">
            <a:spAutoFit/>
          </a:bodyPr>
          <a:lstStyle/>
          <a:p>
            <a:pPr algn="ctr"/>
            <a:r>
              <a:rPr lang="en-US"/>
              <a:t>Acid: any substance that increases  </a:t>
            </a:r>
          </a:p>
          <a:p>
            <a:pPr algn="ctr"/>
            <a:r>
              <a:rPr lang="en-US"/>
              <a:t>the H</a:t>
            </a:r>
            <a:r>
              <a:rPr lang="en-US" baseline="30000"/>
              <a:t>+</a:t>
            </a:r>
            <a:r>
              <a:rPr lang="en-US"/>
              <a:t> concentration in solution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874" name="Group 2"/>
          <p:cNvGrpSpPr>
            <a:grpSpLocks/>
          </p:cNvGrpSpPr>
          <p:nvPr/>
        </p:nvGrpSpPr>
        <p:grpSpPr bwMode="auto">
          <a:xfrm>
            <a:off x="1719263" y="1947863"/>
            <a:ext cx="4673600" cy="579437"/>
            <a:chOff x="1200" y="1632"/>
            <a:chExt cx="2944" cy="365"/>
          </a:xfrm>
        </p:grpSpPr>
        <p:sp>
          <p:nvSpPr>
            <p:cNvPr id="207875" name="Text Box 3"/>
            <p:cNvSpPr txBox="1">
              <a:spLocks noChangeArrowheads="1"/>
            </p:cNvSpPr>
            <p:nvPr/>
          </p:nvSpPr>
          <p:spPr bwMode="auto">
            <a:xfrm>
              <a:off x="1200" y="1632"/>
              <a:ext cx="2944" cy="365"/>
            </a:xfrm>
            <a:prstGeom prst="rect">
              <a:avLst/>
            </a:prstGeom>
            <a:noFill/>
            <a:ln w="9525">
              <a:noFill/>
              <a:miter lim="800000"/>
              <a:headEnd/>
              <a:tailEnd/>
            </a:ln>
            <a:effectLst/>
          </p:spPr>
          <p:txBody>
            <a:bodyPr wrap="none">
              <a:spAutoFit/>
            </a:bodyPr>
            <a:lstStyle/>
            <a:p>
              <a:r>
                <a:rPr lang="en-US" sz="3200" b="1">
                  <a:solidFill>
                    <a:srgbClr val="00FF00"/>
                  </a:solidFill>
                </a:rPr>
                <a:t>HCl			H</a:t>
              </a:r>
              <a:r>
                <a:rPr lang="en-US" sz="3200" b="1" baseline="30000">
                  <a:solidFill>
                    <a:srgbClr val="00FF00"/>
                  </a:solidFill>
                </a:rPr>
                <a:t>+</a:t>
              </a:r>
              <a:r>
                <a:rPr lang="en-US" sz="3200" b="1">
                  <a:solidFill>
                    <a:srgbClr val="00FF00"/>
                  </a:solidFill>
                </a:rPr>
                <a:t>   +  Cl</a:t>
              </a:r>
              <a:r>
                <a:rPr lang="en-US" sz="3200" b="1" baseline="30000">
                  <a:solidFill>
                    <a:srgbClr val="00FF00"/>
                  </a:solidFill>
                </a:rPr>
                <a:t>-</a:t>
              </a:r>
            </a:p>
          </p:txBody>
        </p:sp>
        <p:sp>
          <p:nvSpPr>
            <p:cNvPr id="207876" name="Line 4"/>
            <p:cNvSpPr>
              <a:spLocks noChangeShapeType="1"/>
            </p:cNvSpPr>
            <p:nvPr/>
          </p:nvSpPr>
          <p:spPr bwMode="auto">
            <a:xfrm>
              <a:off x="2112" y="1824"/>
              <a:ext cx="672" cy="0"/>
            </a:xfrm>
            <a:prstGeom prst="line">
              <a:avLst/>
            </a:prstGeom>
            <a:noFill/>
            <a:ln w="53975">
              <a:solidFill>
                <a:srgbClr val="00FF00"/>
              </a:solidFill>
              <a:round/>
              <a:headEnd/>
              <a:tailEnd type="triangle" w="med" len="med"/>
            </a:ln>
            <a:effectLst/>
          </p:spPr>
          <p:txBody>
            <a:bodyPr/>
            <a:lstStyle/>
            <a:p>
              <a:endParaRPr lang="en-US"/>
            </a:p>
          </p:txBody>
        </p:sp>
      </p:grpSp>
      <p:grpSp>
        <p:nvGrpSpPr>
          <p:cNvPr id="207877" name="Group 5"/>
          <p:cNvGrpSpPr>
            <a:grpSpLocks/>
          </p:cNvGrpSpPr>
          <p:nvPr/>
        </p:nvGrpSpPr>
        <p:grpSpPr bwMode="auto">
          <a:xfrm>
            <a:off x="1719263" y="2740025"/>
            <a:ext cx="5024437" cy="579438"/>
            <a:chOff x="1200" y="2131"/>
            <a:chExt cx="3165" cy="365"/>
          </a:xfrm>
        </p:grpSpPr>
        <p:sp>
          <p:nvSpPr>
            <p:cNvPr id="207878" name="Text Box 6"/>
            <p:cNvSpPr txBox="1">
              <a:spLocks noChangeArrowheads="1"/>
            </p:cNvSpPr>
            <p:nvPr/>
          </p:nvSpPr>
          <p:spPr bwMode="auto">
            <a:xfrm>
              <a:off x="1200" y="2131"/>
              <a:ext cx="3165" cy="365"/>
            </a:xfrm>
            <a:prstGeom prst="rect">
              <a:avLst/>
            </a:prstGeom>
            <a:noFill/>
            <a:ln w="9525">
              <a:noFill/>
              <a:miter lim="800000"/>
              <a:headEnd/>
              <a:tailEnd/>
            </a:ln>
            <a:effectLst/>
          </p:spPr>
          <p:txBody>
            <a:bodyPr wrap="none">
              <a:spAutoFit/>
            </a:bodyPr>
            <a:lstStyle/>
            <a:p>
              <a:r>
                <a:rPr lang="en-US" sz="3200" b="1">
                  <a:solidFill>
                    <a:srgbClr val="FFFF00"/>
                  </a:solidFill>
                </a:rPr>
                <a:t>HNO</a:t>
              </a:r>
              <a:r>
                <a:rPr lang="en-US" sz="3200" b="1" baseline="-25000">
                  <a:solidFill>
                    <a:srgbClr val="FFFF00"/>
                  </a:solidFill>
                </a:rPr>
                <a:t>3</a:t>
              </a:r>
              <a:r>
                <a:rPr lang="en-US" sz="3200" b="1">
                  <a:solidFill>
                    <a:srgbClr val="FFFF00"/>
                  </a:solidFill>
                </a:rPr>
                <a:t>		H</a:t>
              </a:r>
              <a:r>
                <a:rPr lang="en-US" sz="3200" b="1" baseline="30000">
                  <a:solidFill>
                    <a:srgbClr val="FFFF00"/>
                  </a:solidFill>
                </a:rPr>
                <a:t>+</a:t>
              </a:r>
              <a:r>
                <a:rPr lang="en-US" sz="3200" b="1">
                  <a:solidFill>
                    <a:srgbClr val="FFFF00"/>
                  </a:solidFill>
                </a:rPr>
                <a:t>  +   NO</a:t>
              </a:r>
              <a:r>
                <a:rPr lang="en-US" sz="3200" b="1" baseline="-25000">
                  <a:solidFill>
                    <a:srgbClr val="FFFF00"/>
                  </a:solidFill>
                </a:rPr>
                <a:t>3</a:t>
              </a:r>
              <a:r>
                <a:rPr lang="en-US" sz="3200" b="1" baseline="30000">
                  <a:solidFill>
                    <a:srgbClr val="FFFF00"/>
                  </a:solidFill>
                </a:rPr>
                <a:t>-</a:t>
              </a:r>
            </a:p>
          </p:txBody>
        </p:sp>
        <p:sp>
          <p:nvSpPr>
            <p:cNvPr id="207879" name="Line 7"/>
            <p:cNvSpPr>
              <a:spLocks noChangeShapeType="1"/>
            </p:cNvSpPr>
            <p:nvPr/>
          </p:nvSpPr>
          <p:spPr bwMode="auto">
            <a:xfrm>
              <a:off x="2160" y="2304"/>
              <a:ext cx="672" cy="0"/>
            </a:xfrm>
            <a:prstGeom prst="line">
              <a:avLst/>
            </a:prstGeom>
            <a:noFill/>
            <a:ln w="53975">
              <a:solidFill>
                <a:srgbClr val="FFFF00"/>
              </a:solidFill>
              <a:round/>
              <a:headEnd/>
              <a:tailEnd type="triangle" w="med" len="med"/>
            </a:ln>
            <a:effectLst/>
          </p:spPr>
          <p:txBody>
            <a:bodyPr/>
            <a:lstStyle/>
            <a:p>
              <a:endParaRPr lang="en-US"/>
            </a:p>
          </p:txBody>
        </p:sp>
      </p:grpSp>
      <p:grpSp>
        <p:nvGrpSpPr>
          <p:cNvPr id="207880" name="Group 8"/>
          <p:cNvGrpSpPr>
            <a:grpSpLocks/>
          </p:cNvGrpSpPr>
          <p:nvPr/>
        </p:nvGrpSpPr>
        <p:grpSpPr bwMode="auto">
          <a:xfrm>
            <a:off x="1719263" y="3548063"/>
            <a:ext cx="5295900" cy="579437"/>
            <a:chOff x="1200" y="2640"/>
            <a:chExt cx="3336" cy="365"/>
          </a:xfrm>
        </p:grpSpPr>
        <p:sp>
          <p:nvSpPr>
            <p:cNvPr id="207881" name="Text Box 9"/>
            <p:cNvSpPr txBox="1">
              <a:spLocks noChangeArrowheads="1"/>
            </p:cNvSpPr>
            <p:nvPr/>
          </p:nvSpPr>
          <p:spPr bwMode="auto">
            <a:xfrm>
              <a:off x="1200" y="2640"/>
              <a:ext cx="3336" cy="365"/>
            </a:xfrm>
            <a:prstGeom prst="rect">
              <a:avLst/>
            </a:prstGeom>
            <a:noFill/>
            <a:ln w="9525">
              <a:noFill/>
              <a:miter lim="800000"/>
              <a:headEnd/>
              <a:tailEnd/>
            </a:ln>
            <a:effectLst/>
          </p:spPr>
          <p:txBody>
            <a:bodyPr wrap="none">
              <a:spAutoFit/>
            </a:bodyPr>
            <a:lstStyle/>
            <a:p>
              <a:r>
                <a:rPr lang="en-US" sz="3200" b="1"/>
                <a:t>H</a:t>
              </a:r>
              <a:r>
                <a:rPr lang="en-US" sz="3200" b="1" baseline="-25000"/>
                <a:t>2</a:t>
              </a:r>
              <a:r>
                <a:rPr lang="en-US" sz="3200" b="1"/>
                <a:t>SO</a:t>
              </a:r>
              <a:r>
                <a:rPr lang="en-US" sz="3200" b="1" baseline="-25000"/>
                <a:t>4</a:t>
              </a:r>
              <a:r>
                <a:rPr lang="en-US" sz="3200" b="1"/>
                <a:t>		H</a:t>
              </a:r>
              <a:r>
                <a:rPr lang="en-US" sz="3200" b="1" baseline="30000"/>
                <a:t>+</a:t>
              </a:r>
              <a:r>
                <a:rPr lang="en-US" sz="3200" b="1"/>
                <a:t>  +   HSO</a:t>
              </a:r>
              <a:r>
                <a:rPr lang="en-US" sz="3200" b="1" baseline="-25000"/>
                <a:t>4</a:t>
              </a:r>
              <a:r>
                <a:rPr lang="en-US" sz="3200" b="1" baseline="30000"/>
                <a:t>-</a:t>
              </a:r>
            </a:p>
          </p:txBody>
        </p:sp>
        <p:sp>
          <p:nvSpPr>
            <p:cNvPr id="207882" name="Line 10"/>
            <p:cNvSpPr>
              <a:spLocks noChangeShapeType="1"/>
            </p:cNvSpPr>
            <p:nvPr/>
          </p:nvSpPr>
          <p:spPr bwMode="auto">
            <a:xfrm>
              <a:off x="2208" y="2832"/>
              <a:ext cx="672" cy="0"/>
            </a:xfrm>
            <a:prstGeom prst="line">
              <a:avLst/>
            </a:prstGeom>
            <a:noFill/>
            <a:ln w="53975">
              <a:solidFill>
                <a:schemeClr val="tx1"/>
              </a:solidFill>
              <a:round/>
              <a:headEnd/>
              <a:tailEnd type="triangle" w="med" len="med"/>
            </a:ln>
            <a:effectLst/>
          </p:spPr>
          <p:txBody>
            <a:bodyPr/>
            <a:lstStyle/>
            <a:p>
              <a:endParaRPr lang="en-US"/>
            </a:p>
          </p:txBody>
        </p:sp>
      </p:grpSp>
      <p:sp>
        <p:nvSpPr>
          <p:cNvPr id="207883" name="Text Box 11"/>
          <p:cNvSpPr txBox="1">
            <a:spLocks noChangeArrowheads="1"/>
          </p:cNvSpPr>
          <p:nvPr/>
        </p:nvSpPr>
        <p:spPr bwMode="auto">
          <a:xfrm>
            <a:off x="728663" y="695325"/>
            <a:ext cx="3884612" cy="579438"/>
          </a:xfrm>
          <a:prstGeom prst="rect">
            <a:avLst/>
          </a:prstGeom>
          <a:noFill/>
          <a:ln w="9525">
            <a:noFill/>
            <a:miter lim="800000"/>
            <a:headEnd/>
            <a:tailEnd/>
          </a:ln>
          <a:effectLst/>
        </p:spPr>
        <p:txBody>
          <a:bodyPr wrap="none">
            <a:spAutoFit/>
          </a:bodyPr>
          <a:lstStyle/>
          <a:p>
            <a:r>
              <a:rPr lang="en-US" sz="3200" u="sng"/>
              <a:t>Dissociation of acids</a:t>
            </a:r>
          </a:p>
        </p:txBody>
      </p:sp>
      <p:sp>
        <p:nvSpPr>
          <p:cNvPr id="207884" name="Rectangle 12"/>
          <p:cNvSpPr>
            <a:spLocks noChangeArrowheads="1"/>
          </p:cNvSpPr>
          <p:nvPr/>
        </p:nvSpPr>
        <p:spPr bwMode="auto">
          <a:xfrm>
            <a:off x="4429125" y="1762125"/>
            <a:ext cx="762000" cy="2616200"/>
          </a:xfrm>
          <a:prstGeom prst="rect">
            <a:avLst/>
          </a:prstGeom>
          <a:solidFill>
            <a:schemeClr val="accent1">
              <a:alpha val="41000"/>
            </a:schemeClr>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wipe(left)">
                                      <p:cBhvr>
                                        <p:cTn id="7" dur="1000"/>
                                        <p:tgtEl>
                                          <p:spTgt spid="2078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7877"/>
                                        </p:tgtEl>
                                        <p:attrNameLst>
                                          <p:attrName>style.visibility</p:attrName>
                                        </p:attrNameLst>
                                      </p:cBhvr>
                                      <p:to>
                                        <p:strVal val="visible"/>
                                      </p:to>
                                    </p:set>
                                    <p:animEffect transition="in" filter="wipe(left)">
                                      <p:cBhvr>
                                        <p:cTn id="12" dur="1000"/>
                                        <p:tgtEl>
                                          <p:spTgt spid="2078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7880"/>
                                        </p:tgtEl>
                                        <p:attrNameLst>
                                          <p:attrName>style.visibility</p:attrName>
                                        </p:attrNameLst>
                                      </p:cBhvr>
                                      <p:to>
                                        <p:strVal val="visible"/>
                                      </p:to>
                                    </p:set>
                                    <p:animEffect transition="in" filter="wipe(left)">
                                      <p:cBhvr>
                                        <p:cTn id="17" dur="1000"/>
                                        <p:tgtEl>
                                          <p:spTgt spid="2078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7884"/>
                                        </p:tgtEl>
                                        <p:attrNameLst>
                                          <p:attrName>style.visibility</p:attrName>
                                        </p:attrNameLst>
                                      </p:cBhvr>
                                      <p:to>
                                        <p:strVal val="visible"/>
                                      </p:to>
                                    </p:set>
                                    <p:animEffect transition="in" filter="fade">
                                      <p:cBhvr>
                                        <p:cTn id="22" dur="2000"/>
                                        <p:tgtEl>
                                          <p:spTgt spid="207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954463" y="712788"/>
            <a:ext cx="833437" cy="701675"/>
          </a:xfrm>
          <a:prstGeom prst="rect">
            <a:avLst/>
          </a:prstGeom>
          <a:noFill/>
          <a:ln w="9525">
            <a:noFill/>
            <a:miter lim="800000"/>
            <a:headEnd/>
            <a:tailEnd/>
          </a:ln>
          <a:effectLst/>
        </p:spPr>
        <p:txBody>
          <a:bodyPr wrap="none">
            <a:spAutoFit/>
          </a:bodyPr>
          <a:lstStyle/>
          <a:p>
            <a:r>
              <a:rPr lang="en-US" sz="4000"/>
              <a:t>pH</a:t>
            </a:r>
          </a:p>
        </p:txBody>
      </p:sp>
      <p:sp>
        <p:nvSpPr>
          <p:cNvPr id="208899" name="Text Box 3"/>
          <p:cNvSpPr txBox="1">
            <a:spLocks noChangeArrowheads="1"/>
          </p:cNvSpPr>
          <p:nvPr/>
        </p:nvSpPr>
        <p:spPr bwMode="auto">
          <a:xfrm>
            <a:off x="365125" y="1962150"/>
            <a:ext cx="8321675" cy="519113"/>
          </a:xfrm>
          <a:prstGeom prst="rect">
            <a:avLst/>
          </a:prstGeom>
          <a:noFill/>
          <a:ln w="9525">
            <a:noFill/>
            <a:miter lim="800000"/>
            <a:headEnd/>
            <a:tailEnd/>
          </a:ln>
          <a:effectLst/>
        </p:spPr>
        <p:txBody>
          <a:bodyPr wrap="none">
            <a:spAutoFit/>
          </a:bodyPr>
          <a:lstStyle/>
          <a:p>
            <a:r>
              <a:rPr lang="en-US">
                <a:solidFill>
                  <a:srgbClr val="FFFF00"/>
                </a:solidFill>
              </a:rPr>
              <a:t>A measure of the amount of Hydrogen ions in water</a:t>
            </a:r>
          </a:p>
        </p:txBody>
      </p:sp>
      <p:sp>
        <p:nvSpPr>
          <p:cNvPr id="208900" name="Text Box 4"/>
          <p:cNvSpPr txBox="1">
            <a:spLocks noChangeArrowheads="1"/>
          </p:cNvSpPr>
          <p:nvPr/>
        </p:nvSpPr>
        <p:spPr bwMode="auto">
          <a:xfrm>
            <a:off x="3598863" y="2978150"/>
            <a:ext cx="1731962" cy="519113"/>
          </a:xfrm>
          <a:prstGeom prst="rect">
            <a:avLst/>
          </a:prstGeom>
          <a:noFill/>
          <a:ln w="9525">
            <a:noFill/>
            <a:miter lim="800000"/>
            <a:headEnd/>
            <a:tailEnd/>
          </a:ln>
          <a:effectLst/>
        </p:spPr>
        <p:txBody>
          <a:bodyPr wrap="none">
            <a:spAutoFit/>
          </a:bodyPr>
          <a:lstStyle/>
          <a:p>
            <a:r>
              <a:rPr lang="en-US">
                <a:solidFill>
                  <a:srgbClr val="00FF00"/>
                </a:solidFill>
              </a:rPr>
              <a:t>- Log (H</a:t>
            </a:r>
            <a:r>
              <a:rPr lang="en-US" baseline="30000">
                <a:solidFill>
                  <a:srgbClr val="00FF00"/>
                </a:solidFill>
              </a:rPr>
              <a:t>+</a:t>
            </a:r>
            <a:r>
              <a:rPr lang="en-US">
                <a:solidFill>
                  <a:srgbClr val="00FF00"/>
                </a:solidFill>
              </a:rPr>
              <a:t>)</a:t>
            </a:r>
          </a:p>
        </p:txBody>
      </p:sp>
      <p:sp>
        <p:nvSpPr>
          <p:cNvPr id="208901" name="Text Box 5"/>
          <p:cNvSpPr txBox="1">
            <a:spLocks noChangeArrowheads="1"/>
          </p:cNvSpPr>
          <p:nvPr/>
        </p:nvSpPr>
        <p:spPr bwMode="auto">
          <a:xfrm>
            <a:off x="652463" y="4027488"/>
            <a:ext cx="7956550" cy="946150"/>
          </a:xfrm>
          <a:prstGeom prst="rect">
            <a:avLst/>
          </a:prstGeom>
          <a:noFill/>
          <a:ln w="9525">
            <a:noFill/>
            <a:miter lim="800000"/>
            <a:headEnd/>
            <a:tailEnd/>
          </a:ln>
          <a:effectLst/>
        </p:spPr>
        <p:txBody>
          <a:bodyPr wrap="none">
            <a:spAutoFit/>
          </a:bodyPr>
          <a:lstStyle/>
          <a:p>
            <a:r>
              <a:rPr lang="en-US">
                <a:solidFill>
                  <a:srgbClr val="FFFF00"/>
                </a:solidFill>
              </a:rPr>
              <a:t>Low pH = High amount of Hydrogen ions in water</a:t>
            </a:r>
          </a:p>
          <a:p>
            <a:r>
              <a:rPr lang="en-US">
                <a:solidFill>
                  <a:srgbClr val="FFFF00"/>
                </a:solidFill>
              </a:rPr>
              <a:t>High pH = Low amount of Hydrogen ions in water</a:t>
            </a:r>
          </a:p>
        </p:txBody>
      </p:sp>
      <p:sp>
        <p:nvSpPr>
          <p:cNvPr id="208902" name="Text Box 6"/>
          <p:cNvSpPr txBox="1">
            <a:spLocks noChangeArrowheads="1"/>
          </p:cNvSpPr>
          <p:nvPr/>
        </p:nvSpPr>
        <p:spPr bwMode="auto">
          <a:xfrm>
            <a:off x="3565525" y="5381625"/>
            <a:ext cx="2168525" cy="457200"/>
          </a:xfrm>
          <a:prstGeom prst="rect">
            <a:avLst/>
          </a:prstGeom>
          <a:noFill/>
          <a:ln w="9525">
            <a:noFill/>
            <a:miter lim="800000"/>
            <a:headEnd/>
            <a:tailEnd/>
          </a:ln>
          <a:effectLst/>
        </p:spPr>
        <p:txBody>
          <a:bodyPr wrap="none">
            <a:spAutoFit/>
          </a:bodyPr>
          <a:lstStyle/>
          <a:p>
            <a:r>
              <a:rPr lang="en-US" sz="2400">
                <a:solidFill>
                  <a:srgbClr val="00FF00"/>
                </a:solidFill>
              </a:rPr>
              <a:t>Low pH: acidic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fade">
                                      <p:cBhvr>
                                        <p:cTn id="7" dur="2000"/>
                                        <p:tgtEl>
                                          <p:spTgt spid="2089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8901"/>
                                        </p:tgtEl>
                                        <p:attrNameLst>
                                          <p:attrName>style.visibility</p:attrName>
                                        </p:attrNameLst>
                                      </p:cBhvr>
                                      <p:to>
                                        <p:strVal val="visible"/>
                                      </p:to>
                                    </p:set>
                                    <p:animEffect transition="in" filter="fade">
                                      <p:cBhvr>
                                        <p:cTn id="12" dur="2000"/>
                                        <p:tgtEl>
                                          <p:spTgt spid="20890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8902"/>
                                        </p:tgtEl>
                                        <p:attrNameLst>
                                          <p:attrName>style.visibility</p:attrName>
                                        </p:attrNameLst>
                                      </p:cBhvr>
                                      <p:to>
                                        <p:strVal val="visible"/>
                                      </p:to>
                                    </p:set>
                                    <p:animEffect transition="in" filter="fade">
                                      <p:cBhvr>
                                        <p:cTn id="15" dur="2000"/>
                                        <p:tgtEl>
                                          <p:spTgt spid="20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P spid="208901" grpId="0"/>
      <p:bldP spid="20890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ph scale"/>
          <p:cNvPicPr>
            <a:picLocks noChangeAspect="1" noChangeArrowheads="1"/>
          </p:cNvPicPr>
          <p:nvPr/>
        </p:nvPicPr>
        <p:blipFill>
          <a:blip r:embed="rId3" cstate="print"/>
          <a:srcRect/>
          <a:stretch>
            <a:fillRect/>
          </a:stretch>
        </p:blipFill>
        <p:spPr bwMode="auto">
          <a:xfrm>
            <a:off x="4203700" y="965200"/>
            <a:ext cx="4497388" cy="4329113"/>
          </a:xfrm>
          <a:prstGeom prst="rect">
            <a:avLst/>
          </a:prstGeom>
          <a:noFill/>
        </p:spPr>
      </p:pic>
      <p:sp>
        <p:nvSpPr>
          <p:cNvPr id="209923" name="Text Box 3"/>
          <p:cNvSpPr txBox="1">
            <a:spLocks noChangeArrowheads="1"/>
          </p:cNvSpPr>
          <p:nvPr/>
        </p:nvSpPr>
        <p:spPr bwMode="auto">
          <a:xfrm>
            <a:off x="304800" y="271463"/>
            <a:ext cx="3308350" cy="641350"/>
          </a:xfrm>
          <a:prstGeom prst="rect">
            <a:avLst/>
          </a:prstGeom>
          <a:noFill/>
          <a:ln w="9525">
            <a:noFill/>
            <a:miter lim="800000"/>
            <a:headEnd/>
            <a:tailEnd/>
          </a:ln>
          <a:effectLst/>
        </p:spPr>
        <p:txBody>
          <a:bodyPr wrap="none">
            <a:spAutoFit/>
          </a:bodyPr>
          <a:lstStyle/>
          <a:p>
            <a:pPr algn="ctr"/>
            <a:r>
              <a:rPr lang="en-US" sz="3600" b="1" u="sng">
                <a:solidFill>
                  <a:srgbClr val="FFFF00"/>
                </a:solidFill>
              </a:rPr>
              <a:t>pH (hydrogen)</a:t>
            </a:r>
          </a:p>
        </p:txBody>
      </p:sp>
      <p:sp>
        <p:nvSpPr>
          <p:cNvPr id="209924" name="Text Box 4"/>
          <p:cNvSpPr txBox="1">
            <a:spLocks noChangeArrowheads="1"/>
          </p:cNvSpPr>
          <p:nvPr/>
        </p:nvSpPr>
        <p:spPr bwMode="auto">
          <a:xfrm>
            <a:off x="306388" y="4541838"/>
            <a:ext cx="3421062" cy="579437"/>
          </a:xfrm>
          <a:prstGeom prst="rect">
            <a:avLst/>
          </a:prstGeom>
          <a:noFill/>
          <a:ln w="9525">
            <a:noFill/>
            <a:miter lim="800000"/>
            <a:headEnd/>
            <a:tailEnd/>
          </a:ln>
          <a:effectLst/>
        </p:spPr>
        <p:txBody>
          <a:bodyPr wrap="none">
            <a:spAutoFit/>
          </a:bodyPr>
          <a:lstStyle/>
          <a:p>
            <a:pPr algn="ctr"/>
            <a:r>
              <a:rPr lang="en-US" sz="3200">
                <a:solidFill>
                  <a:srgbClr val="FFFF00"/>
                </a:solidFill>
              </a:rPr>
              <a:t>Low pH = High H</a:t>
            </a:r>
            <a:r>
              <a:rPr lang="en-US" sz="3200" baseline="30000">
                <a:solidFill>
                  <a:srgbClr val="FFFF00"/>
                </a:solidFill>
              </a:rPr>
              <a:t>+</a:t>
            </a:r>
          </a:p>
        </p:txBody>
      </p:sp>
      <p:sp>
        <p:nvSpPr>
          <p:cNvPr id="209925" name="Text Box 5"/>
          <p:cNvSpPr txBox="1">
            <a:spLocks noChangeArrowheads="1"/>
          </p:cNvSpPr>
          <p:nvPr/>
        </p:nvSpPr>
        <p:spPr bwMode="auto">
          <a:xfrm>
            <a:off x="1395413" y="1281113"/>
            <a:ext cx="750887" cy="701675"/>
          </a:xfrm>
          <a:prstGeom prst="rect">
            <a:avLst/>
          </a:prstGeom>
          <a:noFill/>
          <a:ln w="9525">
            <a:noFill/>
            <a:miter lim="800000"/>
            <a:headEnd/>
            <a:tailEnd/>
          </a:ln>
          <a:effectLst/>
        </p:spPr>
        <p:txBody>
          <a:bodyPr wrap="none">
            <a:spAutoFit/>
          </a:bodyPr>
          <a:lstStyle/>
          <a:p>
            <a:pPr algn="ctr"/>
            <a:r>
              <a:rPr lang="en-US" sz="4000" b="1"/>
              <a:t>H</a:t>
            </a:r>
            <a:r>
              <a:rPr lang="en-US" sz="4000" b="1" baseline="30000"/>
              <a:t>+</a:t>
            </a:r>
          </a:p>
        </p:txBody>
      </p:sp>
      <p:sp>
        <p:nvSpPr>
          <p:cNvPr id="209926" name="Text Box 6"/>
          <p:cNvSpPr txBox="1">
            <a:spLocks noChangeArrowheads="1"/>
          </p:cNvSpPr>
          <p:nvPr/>
        </p:nvSpPr>
        <p:spPr bwMode="auto">
          <a:xfrm>
            <a:off x="4527550" y="5497513"/>
            <a:ext cx="2784475" cy="457200"/>
          </a:xfrm>
          <a:prstGeom prst="rect">
            <a:avLst/>
          </a:prstGeom>
          <a:noFill/>
          <a:ln w="9525">
            <a:noFill/>
            <a:miter lim="800000"/>
            <a:headEnd/>
            <a:tailEnd/>
          </a:ln>
          <a:effectLst/>
        </p:spPr>
        <p:txBody>
          <a:bodyPr wrap="none">
            <a:spAutoFit/>
          </a:bodyPr>
          <a:lstStyle/>
          <a:p>
            <a:pPr algn="ctr"/>
            <a:r>
              <a:rPr lang="en-US" sz="2400">
                <a:solidFill>
                  <a:srgbClr val="99CC00"/>
                </a:solidFill>
              </a:rPr>
              <a:t>pH 2 = 0.01 g H</a:t>
            </a:r>
            <a:r>
              <a:rPr lang="en-US" sz="2400" baseline="30000">
                <a:solidFill>
                  <a:srgbClr val="99CC00"/>
                </a:solidFill>
              </a:rPr>
              <a:t>+</a:t>
            </a:r>
            <a:r>
              <a:rPr lang="en-US" sz="2400">
                <a:solidFill>
                  <a:srgbClr val="99CC00"/>
                </a:solidFill>
              </a:rPr>
              <a:t>/ L</a:t>
            </a:r>
          </a:p>
        </p:txBody>
      </p:sp>
      <p:sp>
        <p:nvSpPr>
          <p:cNvPr id="209927" name="Text Box 7"/>
          <p:cNvSpPr txBox="1">
            <a:spLocks noChangeArrowheads="1"/>
          </p:cNvSpPr>
          <p:nvPr/>
        </p:nvSpPr>
        <p:spPr bwMode="auto">
          <a:xfrm>
            <a:off x="744538" y="5473700"/>
            <a:ext cx="3124200" cy="457200"/>
          </a:xfrm>
          <a:prstGeom prst="rect">
            <a:avLst/>
          </a:prstGeom>
          <a:noFill/>
          <a:ln w="9525">
            <a:noFill/>
            <a:miter lim="800000"/>
            <a:headEnd/>
            <a:tailEnd/>
          </a:ln>
          <a:effectLst/>
        </p:spPr>
        <p:txBody>
          <a:bodyPr wrap="none">
            <a:spAutoFit/>
          </a:bodyPr>
          <a:lstStyle/>
          <a:p>
            <a:pPr algn="ctr"/>
            <a:r>
              <a:rPr lang="en-US" sz="2400">
                <a:solidFill>
                  <a:srgbClr val="99CC00"/>
                </a:solidFill>
              </a:rPr>
              <a:t>pH 4 = 0.0001 g H</a:t>
            </a:r>
            <a:r>
              <a:rPr lang="en-US" sz="2400" baseline="30000">
                <a:solidFill>
                  <a:srgbClr val="99CC00"/>
                </a:solidFill>
              </a:rPr>
              <a:t>+</a:t>
            </a:r>
            <a:r>
              <a:rPr lang="en-US" sz="2400">
                <a:solidFill>
                  <a:srgbClr val="99CC00"/>
                </a:solidFill>
              </a:rPr>
              <a:t>/ L</a:t>
            </a:r>
          </a:p>
        </p:txBody>
      </p:sp>
      <p:sp>
        <p:nvSpPr>
          <p:cNvPr id="209928" name="Text Box 8"/>
          <p:cNvSpPr txBox="1">
            <a:spLocks noChangeArrowheads="1"/>
          </p:cNvSpPr>
          <p:nvPr/>
        </p:nvSpPr>
        <p:spPr bwMode="auto">
          <a:xfrm>
            <a:off x="398463" y="2289175"/>
            <a:ext cx="3232150" cy="1006475"/>
          </a:xfrm>
          <a:prstGeom prst="rect">
            <a:avLst/>
          </a:prstGeom>
          <a:noFill/>
          <a:ln w="9525">
            <a:noFill/>
            <a:miter lim="800000"/>
            <a:headEnd/>
            <a:tailEnd/>
          </a:ln>
          <a:effectLst/>
        </p:spPr>
        <p:txBody>
          <a:bodyPr wrap="none">
            <a:spAutoFit/>
          </a:bodyPr>
          <a:lstStyle/>
          <a:p>
            <a:r>
              <a:rPr lang="en-US" sz="2000">
                <a:solidFill>
                  <a:srgbClr val="00FF00"/>
                </a:solidFill>
              </a:rPr>
              <a:t>Acid: any substance which</a:t>
            </a:r>
          </a:p>
          <a:p>
            <a:r>
              <a:rPr lang="en-US" sz="2000">
                <a:solidFill>
                  <a:srgbClr val="00FF00"/>
                </a:solidFill>
              </a:rPr>
              <a:t>increases the hydrogen ion</a:t>
            </a:r>
          </a:p>
          <a:p>
            <a:r>
              <a:rPr lang="en-US" sz="2000">
                <a:solidFill>
                  <a:srgbClr val="00FF00"/>
                </a:solidFill>
              </a:rPr>
              <a:t>concentration in water. </a:t>
            </a:r>
          </a:p>
        </p:txBody>
      </p:sp>
      <p:sp>
        <p:nvSpPr>
          <p:cNvPr id="209929" name="Text Box 9"/>
          <p:cNvSpPr txBox="1">
            <a:spLocks noChangeArrowheads="1"/>
          </p:cNvSpPr>
          <p:nvPr/>
        </p:nvSpPr>
        <p:spPr bwMode="auto">
          <a:xfrm>
            <a:off x="996950" y="3463925"/>
            <a:ext cx="1731963" cy="519113"/>
          </a:xfrm>
          <a:prstGeom prst="rect">
            <a:avLst/>
          </a:prstGeom>
          <a:noFill/>
          <a:ln w="9525">
            <a:noFill/>
            <a:miter lim="800000"/>
            <a:headEnd/>
            <a:tailEnd/>
          </a:ln>
          <a:effectLst/>
        </p:spPr>
        <p:txBody>
          <a:bodyPr wrap="none">
            <a:spAutoFit/>
          </a:bodyPr>
          <a:lstStyle/>
          <a:p>
            <a:r>
              <a:rPr lang="en-US">
                <a:solidFill>
                  <a:srgbClr val="00FF00"/>
                </a:solidFill>
              </a:rPr>
              <a:t>- Log (H</a:t>
            </a:r>
            <a:r>
              <a:rPr lang="en-US" baseline="30000">
                <a:solidFill>
                  <a:srgbClr val="00FF00"/>
                </a:solidFill>
              </a:rPr>
              <a:t>+</a:t>
            </a:r>
            <a:r>
              <a:rPr lang="en-US">
                <a:solidFill>
                  <a:srgbClr val="00FF00"/>
                </a:solidFill>
              </a:rPr>
              <a:t>)</a:t>
            </a:r>
          </a:p>
        </p:txBody>
      </p:sp>
      <p:sp>
        <p:nvSpPr>
          <p:cNvPr id="209930" name="Rectangle 10"/>
          <p:cNvSpPr>
            <a:spLocks noChangeArrowheads="1"/>
          </p:cNvSpPr>
          <p:nvPr/>
        </p:nvSpPr>
        <p:spPr bwMode="auto">
          <a:xfrm>
            <a:off x="4632325" y="471488"/>
            <a:ext cx="3860800" cy="396875"/>
          </a:xfrm>
          <a:prstGeom prst="rect">
            <a:avLst/>
          </a:prstGeom>
          <a:noFill/>
          <a:ln w="9525">
            <a:noFill/>
            <a:miter lim="800000"/>
            <a:headEnd/>
            <a:tailEnd/>
          </a:ln>
          <a:effectLst/>
        </p:spPr>
        <p:txBody>
          <a:bodyPr wrap="none" anchor="ctr">
            <a:spAutoFit/>
          </a:bodyPr>
          <a:lstStyle/>
          <a:p>
            <a:pPr eaLnBrk="1" hangingPunct="1"/>
            <a:r>
              <a:rPr lang="en-US" sz="2000" b="1">
                <a:solidFill>
                  <a:srgbClr val="FFFF00"/>
                </a:solidFill>
              </a:rPr>
              <a:t>Natural rainfall</a:t>
            </a:r>
            <a:r>
              <a:rPr lang="en-US" sz="2000">
                <a:solidFill>
                  <a:srgbClr val="FFFF00"/>
                </a:solidFill>
              </a:rPr>
              <a:t> has a </a:t>
            </a:r>
            <a:r>
              <a:rPr lang="en-US" sz="2000" b="1">
                <a:solidFill>
                  <a:srgbClr val="FFFF00"/>
                </a:solidFill>
              </a:rPr>
              <a:t>pH</a:t>
            </a:r>
            <a:r>
              <a:rPr lang="en-US" sz="2000">
                <a:solidFill>
                  <a:srgbClr val="FFFF00"/>
                </a:solidFill>
              </a:rPr>
              <a:t> </a:t>
            </a:r>
            <a:r>
              <a:rPr lang="en-US" sz="2000" b="1">
                <a:solidFill>
                  <a:srgbClr val="FFFF00"/>
                </a:solidFill>
              </a:rPr>
              <a:t>of</a:t>
            </a:r>
            <a:r>
              <a:rPr lang="en-US" sz="2000">
                <a:solidFill>
                  <a:srgbClr val="FFFF00"/>
                </a:solidFill>
              </a:rPr>
              <a:t> 5.6 </a:t>
            </a:r>
          </a:p>
        </p:txBody>
      </p:sp>
      <p:sp>
        <p:nvSpPr>
          <p:cNvPr id="209931" name="Line 11"/>
          <p:cNvSpPr>
            <a:spLocks noChangeShapeType="1"/>
          </p:cNvSpPr>
          <p:nvPr/>
        </p:nvSpPr>
        <p:spPr bwMode="auto">
          <a:xfrm flipH="1">
            <a:off x="5740400" y="3133725"/>
            <a:ext cx="1303338" cy="0"/>
          </a:xfrm>
          <a:prstGeom prst="line">
            <a:avLst/>
          </a:prstGeom>
          <a:noFill/>
          <a:ln w="25400">
            <a:solidFill>
              <a:srgbClr val="FF6600"/>
            </a:solidFill>
            <a:round/>
            <a:headEnd/>
            <a:tailEnd/>
          </a:ln>
          <a:effectLst/>
        </p:spPr>
        <p:txBody>
          <a:bodyPr/>
          <a:lstStyle/>
          <a:p>
            <a:endParaRPr lang="en-US"/>
          </a:p>
        </p:txBody>
      </p:sp>
      <p:sp>
        <p:nvSpPr>
          <p:cNvPr id="209932" name="Text Box 12"/>
          <p:cNvSpPr txBox="1">
            <a:spLocks noChangeArrowheads="1"/>
          </p:cNvSpPr>
          <p:nvPr/>
        </p:nvSpPr>
        <p:spPr bwMode="auto">
          <a:xfrm>
            <a:off x="214313" y="6173788"/>
            <a:ext cx="8682037" cy="457200"/>
          </a:xfrm>
          <a:prstGeom prst="rect">
            <a:avLst/>
          </a:prstGeom>
          <a:noFill/>
          <a:ln w="9525">
            <a:noFill/>
            <a:miter lim="800000"/>
            <a:headEnd/>
            <a:tailEnd/>
          </a:ln>
          <a:effectLst/>
        </p:spPr>
        <p:txBody>
          <a:bodyPr wrap="none">
            <a:spAutoFit/>
          </a:bodyPr>
          <a:lstStyle/>
          <a:p>
            <a:r>
              <a:rPr lang="en-US" sz="2400"/>
              <a:t>There is 100 times more H+ in water at pH 2 compared to pH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27"/>
                                        </p:tgtEl>
                                        <p:attrNameLst>
                                          <p:attrName>style.visibility</p:attrName>
                                        </p:attrNameLst>
                                      </p:cBhvr>
                                      <p:to>
                                        <p:strVal val="visible"/>
                                      </p:to>
                                    </p:set>
                                    <p:animEffect transition="in" filter="fade">
                                      <p:cBhvr>
                                        <p:cTn id="7" dur="2000"/>
                                        <p:tgtEl>
                                          <p:spTgt spid="2099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9926"/>
                                        </p:tgtEl>
                                        <p:attrNameLst>
                                          <p:attrName>style.visibility</p:attrName>
                                        </p:attrNameLst>
                                      </p:cBhvr>
                                      <p:to>
                                        <p:strVal val="visible"/>
                                      </p:to>
                                    </p:set>
                                    <p:animEffect transition="in" filter="fade">
                                      <p:cBhvr>
                                        <p:cTn id="12" dur="2000"/>
                                        <p:tgtEl>
                                          <p:spTgt spid="20992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09932"/>
                                        </p:tgtEl>
                                        <p:attrNameLst>
                                          <p:attrName>style.visibility</p:attrName>
                                        </p:attrNameLst>
                                      </p:cBhvr>
                                      <p:to>
                                        <p:strVal val="visible"/>
                                      </p:to>
                                    </p:set>
                                    <p:animEffect transition="in" filter="fade">
                                      <p:cBhvr>
                                        <p:cTn id="16" dur="2000"/>
                                        <p:tgtEl>
                                          <p:spTgt spid="209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p:bldP spid="209927" grpId="0"/>
      <p:bldP spid="20993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674688" y="2387600"/>
            <a:ext cx="7808912" cy="579438"/>
          </a:xfrm>
          <a:prstGeom prst="rect">
            <a:avLst/>
          </a:prstGeom>
          <a:noFill/>
          <a:ln w="9525">
            <a:noFill/>
            <a:miter lim="800000"/>
            <a:headEnd/>
            <a:tailEnd/>
          </a:ln>
          <a:effectLst/>
        </p:spPr>
        <p:txBody>
          <a:bodyPr wrap="none">
            <a:spAutoFit/>
          </a:bodyPr>
          <a:lstStyle/>
          <a:p>
            <a:pPr algn="ctr"/>
            <a:r>
              <a:rPr lang="en-US" sz="3200"/>
              <a:t>pH and Availability of Nutrients and Metals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901700" y="504825"/>
            <a:ext cx="7559675" cy="579438"/>
          </a:xfrm>
          <a:prstGeom prst="rect">
            <a:avLst/>
          </a:prstGeom>
          <a:noFill/>
          <a:ln w="9525">
            <a:noFill/>
            <a:miter lim="800000"/>
            <a:headEnd/>
            <a:tailEnd/>
          </a:ln>
          <a:effectLst/>
        </p:spPr>
        <p:txBody>
          <a:bodyPr wrap="none">
            <a:spAutoFit/>
          </a:bodyPr>
          <a:lstStyle/>
          <a:p>
            <a:pPr algn="ctr"/>
            <a:r>
              <a:rPr lang="en-US" sz="3200" u="sng"/>
              <a:t>pH and Availability and Form of Nutrients</a:t>
            </a:r>
          </a:p>
        </p:txBody>
      </p:sp>
      <p:sp>
        <p:nvSpPr>
          <p:cNvPr id="214019" name="Text Box 3"/>
          <p:cNvSpPr txBox="1">
            <a:spLocks noChangeArrowheads="1"/>
          </p:cNvSpPr>
          <p:nvPr/>
        </p:nvSpPr>
        <p:spPr bwMode="auto">
          <a:xfrm>
            <a:off x="2443163" y="3455988"/>
            <a:ext cx="3773487" cy="579437"/>
          </a:xfrm>
          <a:prstGeom prst="rect">
            <a:avLst/>
          </a:prstGeom>
          <a:noFill/>
          <a:ln w="9525">
            <a:noFill/>
            <a:miter lim="800000"/>
            <a:headEnd/>
            <a:tailEnd/>
          </a:ln>
          <a:effectLst/>
        </p:spPr>
        <p:txBody>
          <a:bodyPr wrap="none">
            <a:spAutoFit/>
          </a:bodyPr>
          <a:lstStyle/>
          <a:p>
            <a:r>
              <a:rPr lang="en-US" sz="3200">
                <a:solidFill>
                  <a:srgbClr val="FFFF00"/>
                </a:solidFill>
              </a:rPr>
              <a:t>NH</a:t>
            </a:r>
            <a:r>
              <a:rPr lang="en-US" sz="3200" baseline="-25000">
                <a:solidFill>
                  <a:srgbClr val="FFFF00"/>
                </a:solidFill>
              </a:rPr>
              <a:t>4</a:t>
            </a:r>
            <a:r>
              <a:rPr lang="en-US" sz="3200" baseline="30000">
                <a:solidFill>
                  <a:srgbClr val="FFFF00"/>
                </a:solidFill>
              </a:rPr>
              <a:t>+</a:t>
            </a:r>
            <a:r>
              <a:rPr lang="en-US" sz="3200">
                <a:solidFill>
                  <a:srgbClr val="FFFF00"/>
                </a:solidFill>
              </a:rPr>
              <a:t>			NO</a:t>
            </a:r>
            <a:r>
              <a:rPr lang="en-US" sz="3200" baseline="-25000">
                <a:solidFill>
                  <a:srgbClr val="FFFF00"/>
                </a:solidFill>
              </a:rPr>
              <a:t>3</a:t>
            </a:r>
            <a:r>
              <a:rPr lang="en-US" sz="3200" baseline="30000">
                <a:solidFill>
                  <a:srgbClr val="FFFF00"/>
                </a:solidFill>
              </a:rPr>
              <a:t>-</a:t>
            </a:r>
          </a:p>
        </p:txBody>
      </p:sp>
      <p:sp>
        <p:nvSpPr>
          <p:cNvPr id="214020" name="Text Box 4"/>
          <p:cNvSpPr txBox="1">
            <a:spLocks noChangeArrowheads="1"/>
          </p:cNvSpPr>
          <p:nvPr/>
        </p:nvSpPr>
        <p:spPr bwMode="auto">
          <a:xfrm>
            <a:off x="3494088" y="1436688"/>
            <a:ext cx="1531937" cy="519112"/>
          </a:xfrm>
          <a:prstGeom prst="rect">
            <a:avLst/>
          </a:prstGeom>
          <a:noFill/>
          <a:ln w="9525">
            <a:noFill/>
            <a:miter lim="800000"/>
            <a:headEnd/>
            <a:tailEnd/>
          </a:ln>
          <a:effectLst/>
        </p:spPr>
        <p:txBody>
          <a:bodyPr wrap="none">
            <a:spAutoFit/>
          </a:bodyPr>
          <a:lstStyle/>
          <a:p>
            <a:r>
              <a:rPr lang="en-US">
                <a:solidFill>
                  <a:srgbClr val="FFFF00"/>
                </a:solidFill>
              </a:rPr>
              <a:t>Nitrogen</a:t>
            </a:r>
          </a:p>
        </p:txBody>
      </p:sp>
      <p:sp>
        <p:nvSpPr>
          <p:cNvPr id="214021" name="Text Box 5"/>
          <p:cNvSpPr txBox="1">
            <a:spLocks noChangeArrowheads="1"/>
          </p:cNvSpPr>
          <p:nvPr/>
        </p:nvSpPr>
        <p:spPr bwMode="auto">
          <a:xfrm>
            <a:off x="760413" y="2135188"/>
            <a:ext cx="7631112" cy="946150"/>
          </a:xfrm>
          <a:prstGeom prst="rect">
            <a:avLst/>
          </a:prstGeom>
          <a:noFill/>
          <a:ln w="9525">
            <a:noFill/>
            <a:miter lim="800000"/>
            <a:headEnd/>
            <a:tailEnd/>
          </a:ln>
          <a:effectLst/>
        </p:spPr>
        <p:txBody>
          <a:bodyPr wrap="none">
            <a:spAutoFit/>
          </a:bodyPr>
          <a:lstStyle/>
          <a:p>
            <a:pPr algn="ctr"/>
            <a:r>
              <a:rPr lang="en-US">
                <a:solidFill>
                  <a:srgbClr val="00FF00"/>
                </a:solidFill>
              </a:rPr>
              <a:t>When organisms decompose organic material</a:t>
            </a:r>
          </a:p>
          <a:p>
            <a:pPr algn="ctr"/>
            <a:r>
              <a:rPr lang="en-US">
                <a:solidFill>
                  <a:srgbClr val="00FF00"/>
                </a:solidFill>
              </a:rPr>
              <a:t>essential nutrients are released, including NH</a:t>
            </a:r>
            <a:r>
              <a:rPr lang="en-US" baseline="-25000">
                <a:solidFill>
                  <a:srgbClr val="00FF00"/>
                </a:solidFill>
              </a:rPr>
              <a:t>4</a:t>
            </a:r>
            <a:r>
              <a:rPr lang="en-US" baseline="30000">
                <a:solidFill>
                  <a:srgbClr val="00FF00"/>
                </a:solidFill>
              </a:rPr>
              <a:t>+</a:t>
            </a:r>
          </a:p>
        </p:txBody>
      </p:sp>
      <p:sp>
        <p:nvSpPr>
          <p:cNvPr id="214022" name="Line 6"/>
          <p:cNvSpPr>
            <a:spLocks noChangeShapeType="1"/>
          </p:cNvSpPr>
          <p:nvPr/>
        </p:nvSpPr>
        <p:spPr bwMode="auto">
          <a:xfrm>
            <a:off x="3657600" y="3810000"/>
            <a:ext cx="1371600" cy="0"/>
          </a:xfrm>
          <a:prstGeom prst="line">
            <a:avLst/>
          </a:prstGeom>
          <a:noFill/>
          <a:ln w="9525">
            <a:solidFill>
              <a:schemeClr val="tx1"/>
            </a:solidFill>
            <a:round/>
            <a:headEnd/>
            <a:tailEnd type="triangle" w="med" len="med"/>
          </a:ln>
          <a:effectLst/>
        </p:spPr>
        <p:txBody>
          <a:bodyPr/>
          <a:lstStyle/>
          <a:p>
            <a:endParaRPr lang="en-US"/>
          </a:p>
        </p:txBody>
      </p:sp>
      <p:sp>
        <p:nvSpPr>
          <p:cNvPr id="214023" name="Text Box 7"/>
          <p:cNvSpPr txBox="1">
            <a:spLocks noChangeArrowheads="1"/>
          </p:cNvSpPr>
          <p:nvPr/>
        </p:nvSpPr>
        <p:spPr bwMode="auto">
          <a:xfrm>
            <a:off x="685800" y="4724400"/>
            <a:ext cx="7551738" cy="457200"/>
          </a:xfrm>
          <a:prstGeom prst="rect">
            <a:avLst/>
          </a:prstGeom>
          <a:noFill/>
          <a:ln w="9525">
            <a:noFill/>
            <a:miter lim="800000"/>
            <a:headEnd/>
            <a:tailEnd/>
          </a:ln>
          <a:effectLst/>
        </p:spPr>
        <p:txBody>
          <a:bodyPr wrap="none">
            <a:spAutoFit/>
          </a:bodyPr>
          <a:lstStyle/>
          <a:p>
            <a:r>
              <a:rPr lang="en-US" sz="2400" b="1">
                <a:solidFill>
                  <a:srgbClr val="FF9D00"/>
                </a:solidFill>
              </a:rPr>
              <a:t>NH</a:t>
            </a:r>
            <a:r>
              <a:rPr lang="en-US" sz="2400" b="1" baseline="-25000">
                <a:solidFill>
                  <a:srgbClr val="FF9D00"/>
                </a:solidFill>
              </a:rPr>
              <a:t>4</a:t>
            </a:r>
            <a:r>
              <a:rPr lang="en-US" sz="2400" b="1" baseline="30000">
                <a:solidFill>
                  <a:srgbClr val="FF9D00"/>
                </a:solidFill>
              </a:rPr>
              <a:t>+</a:t>
            </a:r>
            <a:r>
              <a:rPr lang="en-US" sz="2400" b="1">
                <a:solidFill>
                  <a:srgbClr val="FF9D00"/>
                </a:solidFill>
              </a:rPr>
              <a:t> is converted to NO</a:t>
            </a:r>
            <a:r>
              <a:rPr lang="en-US" sz="2400" b="1" baseline="-25000">
                <a:solidFill>
                  <a:srgbClr val="FF9D00"/>
                </a:solidFill>
              </a:rPr>
              <a:t>3</a:t>
            </a:r>
            <a:r>
              <a:rPr lang="en-US" sz="2400" b="1" baseline="30000">
                <a:solidFill>
                  <a:srgbClr val="FF9D00"/>
                </a:solidFill>
              </a:rPr>
              <a:t>-</a:t>
            </a:r>
            <a:r>
              <a:rPr lang="en-US" sz="2400" b="1">
                <a:solidFill>
                  <a:srgbClr val="FF9D00"/>
                </a:solidFill>
              </a:rPr>
              <a:t> under aerobic conditions</a:t>
            </a:r>
          </a:p>
        </p:txBody>
      </p:sp>
      <p:sp>
        <p:nvSpPr>
          <p:cNvPr id="214024" name="Text Box 8"/>
          <p:cNvSpPr txBox="1">
            <a:spLocks noChangeArrowheads="1"/>
          </p:cNvSpPr>
          <p:nvPr/>
        </p:nvSpPr>
        <p:spPr bwMode="auto">
          <a:xfrm>
            <a:off x="3200400" y="4038600"/>
            <a:ext cx="2076450" cy="366713"/>
          </a:xfrm>
          <a:prstGeom prst="rect">
            <a:avLst/>
          </a:prstGeom>
          <a:noFill/>
          <a:ln w="9525">
            <a:noFill/>
            <a:miter lim="800000"/>
            <a:headEnd/>
            <a:tailEnd/>
          </a:ln>
          <a:effectLst/>
        </p:spPr>
        <p:txBody>
          <a:bodyPr wrap="none">
            <a:spAutoFit/>
          </a:bodyPr>
          <a:lstStyle/>
          <a:p>
            <a:r>
              <a:rPr lang="en-US" sz="1800"/>
              <a:t>Aerobic organisms</a:t>
            </a:r>
          </a:p>
        </p:txBody>
      </p:sp>
      <p:sp>
        <p:nvSpPr>
          <p:cNvPr id="214025" name="Text Box 9"/>
          <p:cNvSpPr txBox="1">
            <a:spLocks noChangeArrowheads="1"/>
          </p:cNvSpPr>
          <p:nvPr/>
        </p:nvSpPr>
        <p:spPr bwMode="auto">
          <a:xfrm>
            <a:off x="527050" y="5562600"/>
            <a:ext cx="8007350" cy="457200"/>
          </a:xfrm>
          <a:prstGeom prst="rect">
            <a:avLst/>
          </a:prstGeom>
          <a:noFill/>
          <a:ln w="9525">
            <a:noFill/>
            <a:miter lim="800000"/>
            <a:headEnd/>
            <a:tailEnd/>
          </a:ln>
          <a:effectLst/>
        </p:spPr>
        <p:txBody>
          <a:bodyPr wrap="none">
            <a:spAutoFit/>
          </a:bodyPr>
          <a:lstStyle/>
          <a:p>
            <a:r>
              <a:rPr lang="en-US" sz="2400" b="1"/>
              <a:t>Nitrate generally is the preferred form for plant uptake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2209800" y="304800"/>
            <a:ext cx="3995738" cy="579438"/>
          </a:xfrm>
          <a:prstGeom prst="rect">
            <a:avLst/>
          </a:prstGeom>
          <a:noFill/>
          <a:ln w="9525">
            <a:noFill/>
            <a:miter lim="800000"/>
            <a:headEnd/>
            <a:tailEnd/>
          </a:ln>
          <a:effectLst/>
        </p:spPr>
        <p:txBody>
          <a:bodyPr wrap="none">
            <a:spAutoFit/>
          </a:bodyPr>
          <a:lstStyle/>
          <a:p>
            <a:r>
              <a:rPr lang="en-US" sz="3200"/>
              <a:t>Nitrate and Ammonia</a:t>
            </a:r>
          </a:p>
        </p:txBody>
      </p:sp>
      <p:sp>
        <p:nvSpPr>
          <p:cNvPr id="216067" name="Text Box 3"/>
          <p:cNvSpPr txBox="1">
            <a:spLocks noChangeArrowheads="1"/>
          </p:cNvSpPr>
          <p:nvPr/>
        </p:nvSpPr>
        <p:spPr bwMode="auto">
          <a:xfrm>
            <a:off x="1219200" y="1951038"/>
            <a:ext cx="6308725" cy="639762"/>
          </a:xfrm>
          <a:prstGeom prst="rect">
            <a:avLst/>
          </a:prstGeom>
          <a:noFill/>
          <a:ln w="9525">
            <a:noFill/>
            <a:miter lim="800000"/>
            <a:headEnd/>
            <a:tailEnd/>
          </a:ln>
          <a:effectLst/>
        </p:spPr>
        <p:txBody>
          <a:bodyPr wrap="none">
            <a:spAutoFit/>
          </a:bodyPr>
          <a:lstStyle/>
          <a:p>
            <a:pPr algn="ctr"/>
            <a:endParaRPr lang="en-US" sz="1200">
              <a:solidFill>
                <a:srgbClr val="00FF00"/>
              </a:solidFill>
            </a:endParaRPr>
          </a:p>
          <a:p>
            <a:pPr algn="ctr"/>
            <a:r>
              <a:rPr lang="en-US" sz="2400">
                <a:solidFill>
                  <a:srgbClr val="00FF00"/>
                </a:solidFill>
              </a:rPr>
              <a:t>NH</a:t>
            </a:r>
            <a:r>
              <a:rPr lang="en-US" sz="2400" baseline="-25000">
                <a:solidFill>
                  <a:srgbClr val="00FF00"/>
                </a:solidFill>
              </a:rPr>
              <a:t>4</a:t>
            </a:r>
            <a:r>
              <a:rPr lang="en-US" sz="2400" baseline="30000">
                <a:solidFill>
                  <a:srgbClr val="00FF00"/>
                </a:solidFill>
              </a:rPr>
              <a:t>+</a:t>
            </a:r>
            <a:r>
              <a:rPr lang="en-US" sz="2400">
                <a:solidFill>
                  <a:srgbClr val="00FF00"/>
                </a:solidFill>
              </a:rPr>
              <a:t> is converted to NO</a:t>
            </a:r>
            <a:r>
              <a:rPr lang="en-US" sz="2400" baseline="-25000">
                <a:solidFill>
                  <a:srgbClr val="00FF00"/>
                </a:solidFill>
              </a:rPr>
              <a:t>3</a:t>
            </a:r>
            <a:r>
              <a:rPr lang="en-US" sz="2400" baseline="30000">
                <a:solidFill>
                  <a:srgbClr val="00FF00"/>
                </a:solidFill>
              </a:rPr>
              <a:t>-</a:t>
            </a:r>
            <a:r>
              <a:rPr lang="en-US" sz="2400">
                <a:solidFill>
                  <a:srgbClr val="00FF00"/>
                </a:solidFill>
              </a:rPr>
              <a:t> by </a:t>
            </a:r>
            <a:r>
              <a:rPr lang="en-US" sz="2400">
                <a:solidFill>
                  <a:srgbClr val="FFFF00"/>
                </a:solidFill>
              </a:rPr>
              <a:t>aerobic</a:t>
            </a:r>
            <a:r>
              <a:rPr lang="en-US" sz="2400">
                <a:solidFill>
                  <a:srgbClr val="00FF00"/>
                </a:solidFill>
              </a:rPr>
              <a:t> bacteria</a:t>
            </a:r>
          </a:p>
        </p:txBody>
      </p:sp>
      <p:sp>
        <p:nvSpPr>
          <p:cNvPr id="216068" name="Text Box 4"/>
          <p:cNvSpPr txBox="1">
            <a:spLocks noChangeArrowheads="1"/>
          </p:cNvSpPr>
          <p:nvPr/>
        </p:nvSpPr>
        <p:spPr bwMode="auto">
          <a:xfrm>
            <a:off x="533400" y="2819400"/>
            <a:ext cx="7796213" cy="457200"/>
          </a:xfrm>
          <a:prstGeom prst="rect">
            <a:avLst/>
          </a:prstGeom>
          <a:noFill/>
          <a:ln w="9525">
            <a:noFill/>
            <a:miter lim="800000"/>
            <a:headEnd/>
            <a:tailEnd/>
          </a:ln>
          <a:effectLst/>
        </p:spPr>
        <p:txBody>
          <a:bodyPr wrap="none">
            <a:spAutoFit/>
          </a:bodyPr>
          <a:lstStyle/>
          <a:p>
            <a:r>
              <a:rPr lang="en-US" sz="2400">
                <a:solidFill>
                  <a:srgbClr val="FFFF00"/>
                </a:solidFill>
              </a:rPr>
              <a:t>The conversion, therefore, is controlled by oxygen levels</a:t>
            </a:r>
          </a:p>
        </p:txBody>
      </p:sp>
      <p:sp>
        <p:nvSpPr>
          <p:cNvPr id="216069" name="Text Box 5"/>
          <p:cNvSpPr txBox="1">
            <a:spLocks noChangeArrowheads="1"/>
          </p:cNvSpPr>
          <p:nvPr/>
        </p:nvSpPr>
        <p:spPr bwMode="auto">
          <a:xfrm>
            <a:off x="1092200" y="3597275"/>
            <a:ext cx="6242050" cy="822325"/>
          </a:xfrm>
          <a:prstGeom prst="rect">
            <a:avLst/>
          </a:prstGeom>
          <a:noFill/>
          <a:ln w="9525">
            <a:noFill/>
            <a:miter lim="800000"/>
            <a:headEnd/>
            <a:tailEnd/>
          </a:ln>
          <a:effectLst/>
        </p:spPr>
        <p:txBody>
          <a:bodyPr wrap="none">
            <a:spAutoFit/>
          </a:bodyPr>
          <a:lstStyle/>
          <a:p>
            <a:pPr algn="ctr"/>
            <a:r>
              <a:rPr lang="en-US" sz="2400" b="1">
                <a:solidFill>
                  <a:srgbClr val="FF9D00"/>
                </a:solidFill>
              </a:rPr>
              <a:t>The organisms also are controlled by pH. </a:t>
            </a:r>
          </a:p>
          <a:p>
            <a:pPr algn="ctr"/>
            <a:r>
              <a:rPr lang="en-US" sz="2400" b="1">
                <a:solidFill>
                  <a:srgbClr val="FF9D00"/>
                </a:solidFill>
              </a:rPr>
              <a:t>They do not function well at low pH.</a:t>
            </a:r>
          </a:p>
        </p:txBody>
      </p:sp>
      <p:sp>
        <p:nvSpPr>
          <p:cNvPr id="216070" name="Text Box 6"/>
          <p:cNvSpPr txBox="1">
            <a:spLocks noChangeArrowheads="1"/>
          </p:cNvSpPr>
          <p:nvPr/>
        </p:nvSpPr>
        <p:spPr bwMode="auto">
          <a:xfrm>
            <a:off x="1828800" y="4876800"/>
            <a:ext cx="4637088" cy="946150"/>
          </a:xfrm>
          <a:prstGeom prst="rect">
            <a:avLst/>
          </a:prstGeom>
          <a:noFill/>
          <a:ln w="9525">
            <a:noFill/>
            <a:miter lim="800000"/>
            <a:headEnd/>
            <a:tailEnd/>
          </a:ln>
          <a:effectLst/>
        </p:spPr>
        <p:txBody>
          <a:bodyPr wrap="none">
            <a:spAutoFit/>
          </a:bodyPr>
          <a:lstStyle/>
          <a:p>
            <a:pPr algn="ctr"/>
            <a:r>
              <a:rPr lang="en-US">
                <a:solidFill>
                  <a:srgbClr val="FFFF00"/>
                </a:solidFill>
              </a:rPr>
              <a:t>NH</a:t>
            </a:r>
            <a:r>
              <a:rPr lang="en-US" baseline="-25000">
                <a:solidFill>
                  <a:srgbClr val="FFFF00"/>
                </a:solidFill>
              </a:rPr>
              <a:t>4</a:t>
            </a:r>
            <a:r>
              <a:rPr lang="en-US" baseline="30000">
                <a:solidFill>
                  <a:srgbClr val="FFFF00"/>
                </a:solidFill>
              </a:rPr>
              <a:t>+</a:t>
            </a:r>
            <a:r>
              <a:rPr lang="en-US">
                <a:solidFill>
                  <a:srgbClr val="FFFF00"/>
                </a:solidFill>
              </a:rPr>
              <a:t> dominant at low pH</a:t>
            </a:r>
          </a:p>
          <a:p>
            <a:pPr algn="ctr"/>
            <a:r>
              <a:rPr lang="en-US">
                <a:solidFill>
                  <a:srgbClr val="FFFF00"/>
                </a:solidFill>
              </a:rPr>
              <a:t>NO</a:t>
            </a:r>
            <a:r>
              <a:rPr lang="en-US" baseline="-25000">
                <a:solidFill>
                  <a:srgbClr val="FFFF00"/>
                </a:solidFill>
              </a:rPr>
              <a:t>3</a:t>
            </a:r>
            <a:r>
              <a:rPr lang="en-US" baseline="30000">
                <a:solidFill>
                  <a:srgbClr val="FFFF00"/>
                </a:solidFill>
              </a:rPr>
              <a:t>-</a:t>
            </a:r>
            <a:r>
              <a:rPr lang="en-US">
                <a:solidFill>
                  <a:srgbClr val="FFFF00"/>
                </a:solidFill>
              </a:rPr>
              <a:t>  dominant at higher pH</a:t>
            </a:r>
            <a:endParaRPr lang="en-US" baseline="30000">
              <a:solidFill>
                <a:srgbClr val="FFFF00"/>
              </a:solidFill>
            </a:endParaRPr>
          </a:p>
        </p:txBody>
      </p:sp>
      <p:sp>
        <p:nvSpPr>
          <p:cNvPr id="216071" name="Text Box 7"/>
          <p:cNvSpPr txBox="1">
            <a:spLocks noChangeArrowheads="1"/>
          </p:cNvSpPr>
          <p:nvPr/>
        </p:nvSpPr>
        <p:spPr bwMode="auto">
          <a:xfrm>
            <a:off x="2286000" y="1066800"/>
            <a:ext cx="3773488" cy="579438"/>
          </a:xfrm>
          <a:prstGeom prst="rect">
            <a:avLst/>
          </a:prstGeom>
          <a:noFill/>
          <a:ln w="9525">
            <a:noFill/>
            <a:miter lim="800000"/>
            <a:headEnd/>
            <a:tailEnd/>
          </a:ln>
          <a:effectLst/>
        </p:spPr>
        <p:txBody>
          <a:bodyPr wrap="none">
            <a:spAutoFit/>
          </a:bodyPr>
          <a:lstStyle/>
          <a:p>
            <a:r>
              <a:rPr lang="en-US" sz="3200">
                <a:solidFill>
                  <a:srgbClr val="FFFF00"/>
                </a:solidFill>
              </a:rPr>
              <a:t>NH</a:t>
            </a:r>
            <a:r>
              <a:rPr lang="en-US" sz="3200" baseline="-25000">
                <a:solidFill>
                  <a:srgbClr val="FFFF00"/>
                </a:solidFill>
              </a:rPr>
              <a:t>4</a:t>
            </a:r>
            <a:r>
              <a:rPr lang="en-US" sz="3200" baseline="30000">
                <a:solidFill>
                  <a:srgbClr val="FFFF00"/>
                </a:solidFill>
              </a:rPr>
              <a:t>+</a:t>
            </a:r>
            <a:r>
              <a:rPr lang="en-US" sz="3200">
                <a:solidFill>
                  <a:srgbClr val="FFFF00"/>
                </a:solidFill>
              </a:rPr>
              <a:t>			NO</a:t>
            </a:r>
            <a:r>
              <a:rPr lang="en-US" sz="3200" baseline="-25000">
                <a:solidFill>
                  <a:srgbClr val="FFFF00"/>
                </a:solidFill>
              </a:rPr>
              <a:t>3</a:t>
            </a:r>
            <a:r>
              <a:rPr lang="en-US" sz="3200" baseline="30000">
                <a:solidFill>
                  <a:srgbClr val="FFFF00"/>
                </a:solidFill>
              </a:rPr>
              <a:t>-</a:t>
            </a:r>
          </a:p>
        </p:txBody>
      </p:sp>
      <p:sp>
        <p:nvSpPr>
          <p:cNvPr id="216072" name="Line 8"/>
          <p:cNvSpPr>
            <a:spLocks noChangeShapeType="1"/>
          </p:cNvSpPr>
          <p:nvPr/>
        </p:nvSpPr>
        <p:spPr bwMode="auto">
          <a:xfrm>
            <a:off x="3500438" y="1420813"/>
            <a:ext cx="1371600" cy="0"/>
          </a:xfrm>
          <a:prstGeom prst="line">
            <a:avLst/>
          </a:prstGeom>
          <a:noFill/>
          <a:ln w="9525">
            <a:solidFill>
              <a:schemeClr val="tx1"/>
            </a:solidFill>
            <a:round/>
            <a:headEnd/>
            <a:tailEnd type="triangle" w="med" len="med"/>
          </a:ln>
          <a:effectLst/>
        </p:spPr>
        <p:txBody>
          <a:bodyPr/>
          <a:lstStyle/>
          <a:p>
            <a:endParaRPr lang="en-US"/>
          </a:p>
        </p:txBody>
      </p:sp>
      <p:sp>
        <p:nvSpPr>
          <p:cNvPr id="216073" name="Text Box 9"/>
          <p:cNvSpPr txBox="1">
            <a:spLocks noChangeArrowheads="1"/>
          </p:cNvSpPr>
          <p:nvPr/>
        </p:nvSpPr>
        <p:spPr bwMode="auto">
          <a:xfrm>
            <a:off x="3043238" y="1649413"/>
            <a:ext cx="2076450" cy="366712"/>
          </a:xfrm>
          <a:prstGeom prst="rect">
            <a:avLst/>
          </a:prstGeom>
          <a:noFill/>
          <a:ln w="9525">
            <a:noFill/>
            <a:miter lim="800000"/>
            <a:headEnd/>
            <a:tailEnd/>
          </a:ln>
          <a:effectLst/>
        </p:spPr>
        <p:txBody>
          <a:bodyPr wrap="none">
            <a:spAutoFit/>
          </a:bodyPr>
          <a:lstStyle/>
          <a:p>
            <a:r>
              <a:rPr lang="en-US" sz="1800"/>
              <a:t>Aerobic organisms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1739900" y="349250"/>
            <a:ext cx="5445125" cy="519113"/>
          </a:xfrm>
          <a:prstGeom prst="rect">
            <a:avLst/>
          </a:prstGeom>
          <a:noFill/>
          <a:ln w="9525">
            <a:noFill/>
            <a:miter lim="800000"/>
            <a:headEnd/>
            <a:tailEnd/>
          </a:ln>
          <a:effectLst/>
        </p:spPr>
        <p:txBody>
          <a:bodyPr wrap="none">
            <a:spAutoFit/>
          </a:bodyPr>
          <a:lstStyle/>
          <a:p>
            <a:r>
              <a:rPr lang="en-US" u="sng"/>
              <a:t>Dominant Forms:  NH</a:t>
            </a:r>
            <a:r>
              <a:rPr lang="en-US" u="sng" baseline="-25000"/>
              <a:t>4</a:t>
            </a:r>
            <a:r>
              <a:rPr lang="en-US" u="sng" baseline="30000"/>
              <a:t>+</a:t>
            </a:r>
            <a:r>
              <a:rPr lang="en-US" u="sng"/>
              <a:t> and NO</a:t>
            </a:r>
            <a:r>
              <a:rPr lang="en-US" u="sng" baseline="-25000"/>
              <a:t>3</a:t>
            </a:r>
            <a:r>
              <a:rPr lang="en-US" u="sng" baseline="30000"/>
              <a:t>-</a:t>
            </a:r>
          </a:p>
        </p:txBody>
      </p:sp>
      <p:sp>
        <p:nvSpPr>
          <p:cNvPr id="217091" name="Text Box 3"/>
          <p:cNvSpPr txBox="1">
            <a:spLocks noChangeArrowheads="1"/>
          </p:cNvSpPr>
          <p:nvPr/>
        </p:nvSpPr>
        <p:spPr bwMode="auto">
          <a:xfrm>
            <a:off x="1114425" y="1604963"/>
            <a:ext cx="7154863" cy="457200"/>
          </a:xfrm>
          <a:prstGeom prst="rect">
            <a:avLst/>
          </a:prstGeom>
          <a:noFill/>
          <a:ln w="9525">
            <a:noFill/>
            <a:miter lim="800000"/>
            <a:headEnd/>
            <a:tailEnd/>
          </a:ln>
          <a:effectLst/>
        </p:spPr>
        <p:txBody>
          <a:bodyPr>
            <a:spAutoFit/>
          </a:bodyPr>
          <a:lstStyle/>
          <a:p>
            <a:r>
              <a:rPr lang="en-US" sz="2400">
                <a:solidFill>
                  <a:srgbClr val="00FF00"/>
                </a:solidFill>
              </a:rPr>
              <a:t>NO</a:t>
            </a:r>
            <a:r>
              <a:rPr lang="en-US" sz="2400" baseline="-25000">
                <a:solidFill>
                  <a:srgbClr val="00FF00"/>
                </a:solidFill>
              </a:rPr>
              <a:t>3</a:t>
            </a:r>
            <a:r>
              <a:rPr lang="en-US" sz="2400" baseline="30000">
                <a:solidFill>
                  <a:srgbClr val="00FF00"/>
                </a:solidFill>
              </a:rPr>
              <a:t>-</a:t>
            </a:r>
            <a:r>
              <a:rPr lang="en-US" sz="2400">
                <a:solidFill>
                  <a:srgbClr val="00FF00"/>
                </a:solidFill>
              </a:rPr>
              <a:t> is more mobile in the environment than NH</a:t>
            </a:r>
            <a:r>
              <a:rPr lang="en-US" sz="2400" baseline="-25000">
                <a:solidFill>
                  <a:srgbClr val="00FF00"/>
                </a:solidFill>
              </a:rPr>
              <a:t>4</a:t>
            </a:r>
            <a:r>
              <a:rPr lang="en-US" sz="2400" baseline="30000">
                <a:solidFill>
                  <a:srgbClr val="00FF00"/>
                </a:solidFill>
              </a:rPr>
              <a:t>+</a:t>
            </a:r>
          </a:p>
        </p:txBody>
      </p:sp>
      <p:grpSp>
        <p:nvGrpSpPr>
          <p:cNvPr id="217092" name="Group 4"/>
          <p:cNvGrpSpPr>
            <a:grpSpLocks/>
          </p:cNvGrpSpPr>
          <p:nvPr/>
        </p:nvGrpSpPr>
        <p:grpSpPr bwMode="auto">
          <a:xfrm>
            <a:off x="820738" y="2487613"/>
            <a:ext cx="3898900" cy="3141662"/>
            <a:chOff x="517" y="1567"/>
            <a:chExt cx="2456" cy="1979"/>
          </a:xfrm>
        </p:grpSpPr>
        <p:sp>
          <p:nvSpPr>
            <p:cNvPr id="217093" name="Freeform 5"/>
            <p:cNvSpPr>
              <a:spLocks/>
            </p:cNvSpPr>
            <p:nvPr/>
          </p:nvSpPr>
          <p:spPr bwMode="auto">
            <a:xfrm rot="-2589405">
              <a:off x="1092" y="1579"/>
              <a:ext cx="1121" cy="1248"/>
            </a:xfrm>
            <a:custGeom>
              <a:avLst/>
              <a:gdLst/>
              <a:ahLst/>
              <a:cxnLst>
                <a:cxn ang="0">
                  <a:pos x="251" y="0"/>
                </a:cxn>
                <a:cxn ang="0">
                  <a:pos x="475" y="32"/>
                </a:cxn>
                <a:cxn ang="0">
                  <a:pos x="528" y="96"/>
                </a:cxn>
                <a:cxn ang="0">
                  <a:pos x="539" y="128"/>
                </a:cxn>
                <a:cxn ang="0">
                  <a:pos x="571" y="160"/>
                </a:cxn>
                <a:cxn ang="0">
                  <a:pos x="592" y="192"/>
                </a:cxn>
                <a:cxn ang="0">
                  <a:pos x="678" y="395"/>
                </a:cxn>
                <a:cxn ang="0">
                  <a:pos x="688" y="501"/>
                </a:cxn>
                <a:cxn ang="0">
                  <a:pos x="656" y="512"/>
                </a:cxn>
                <a:cxn ang="0">
                  <a:pos x="614" y="544"/>
                </a:cxn>
                <a:cxn ang="0">
                  <a:pos x="571" y="587"/>
                </a:cxn>
                <a:cxn ang="0">
                  <a:pos x="507" y="704"/>
                </a:cxn>
                <a:cxn ang="0">
                  <a:pos x="475" y="832"/>
                </a:cxn>
                <a:cxn ang="0">
                  <a:pos x="230" y="800"/>
                </a:cxn>
                <a:cxn ang="0">
                  <a:pos x="208" y="768"/>
                </a:cxn>
                <a:cxn ang="0">
                  <a:pos x="176" y="757"/>
                </a:cxn>
                <a:cxn ang="0">
                  <a:pos x="134" y="693"/>
                </a:cxn>
                <a:cxn ang="0">
                  <a:pos x="155" y="661"/>
                </a:cxn>
                <a:cxn ang="0">
                  <a:pos x="251" y="619"/>
                </a:cxn>
                <a:cxn ang="0">
                  <a:pos x="59" y="416"/>
                </a:cxn>
                <a:cxn ang="0">
                  <a:pos x="6" y="320"/>
                </a:cxn>
                <a:cxn ang="0">
                  <a:pos x="59" y="171"/>
                </a:cxn>
                <a:cxn ang="0">
                  <a:pos x="112" y="117"/>
                </a:cxn>
                <a:cxn ang="0">
                  <a:pos x="134" y="53"/>
                </a:cxn>
                <a:cxn ang="0">
                  <a:pos x="166" y="43"/>
                </a:cxn>
                <a:cxn ang="0">
                  <a:pos x="251" y="0"/>
                </a:cxn>
              </a:cxnLst>
              <a:rect l="0" t="0" r="r" b="b"/>
              <a:pathLst>
                <a:path w="715" h="832">
                  <a:moveTo>
                    <a:pt x="251" y="0"/>
                  </a:moveTo>
                  <a:cubicBezTo>
                    <a:pt x="340" y="7"/>
                    <a:pt x="397" y="5"/>
                    <a:pt x="475" y="32"/>
                  </a:cubicBezTo>
                  <a:cubicBezTo>
                    <a:pt x="500" y="57"/>
                    <a:pt x="513" y="65"/>
                    <a:pt x="528" y="96"/>
                  </a:cubicBezTo>
                  <a:cubicBezTo>
                    <a:pt x="533" y="106"/>
                    <a:pt x="533" y="119"/>
                    <a:pt x="539" y="128"/>
                  </a:cubicBezTo>
                  <a:cubicBezTo>
                    <a:pt x="547" y="141"/>
                    <a:pt x="561" y="148"/>
                    <a:pt x="571" y="160"/>
                  </a:cubicBezTo>
                  <a:cubicBezTo>
                    <a:pt x="579" y="170"/>
                    <a:pt x="585" y="181"/>
                    <a:pt x="592" y="192"/>
                  </a:cubicBezTo>
                  <a:cubicBezTo>
                    <a:pt x="604" y="323"/>
                    <a:pt x="594" y="311"/>
                    <a:pt x="678" y="395"/>
                  </a:cubicBezTo>
                  <a:cubicBezTo>
                    <a:pt x="688" y="425"/>
                    <a:pt x="715" y="468"/>
                    <a:pt x="688" y="501"/>
                  </a:cubicBezTo>
                  <a:cubicBezTo>
                    <a:pt x="681" y="510"/>
                    <a:pt x="667" y="508"/>
                    <a:pt x="656" y="512"/>
                  </a:cubicBezTo>
                  <a:cubicBezTo>
                    <a:pt x="642" y="523"/>
                    <a:pt x="627" y="532"/>
                    <a:pt x="614" y="544"/>
                  </a:cubicBezTo>
                  <a:cubicBezTo>
                    <a:pt x="599" y="557"/>
                    <a:pt x="571" y="587"/>
                    <a:pt x="571" y="587"/>
                  </a:cubicBezTo>
                  <a:cubicBezTo>
                    <a:pt x="545" y="667"/>
                    <a:pt x="548" y="641"/>
                    <a:pt x="507" y="704"/>
                  </a:cubicBezTo>
                  <a:cubicBezTo>
                    <a:pt x="516" y="773"/>
                    <a:pt x="543" y="809"/>
                    <a:pt x="475" y="832"/>
                  </a:cubicBezTo>
                  <a:cubicBezTo>
                    <a:pt x="374" y="825"/>
                    <a:pt x="315" y="829"/>
                    <a:pt x="230" y="800"/>
                  </a:cubicBezTo>
                  <a:cubicBezTo>
                    <a:pt x="223" y="789"/>
                    <a:pt x="218" y="776"/>
                    <a:pt x="208" y="768"/>
                  </a:cubicBezTo>
                  <a:cubicBezTo>
                    <a:pt x="199" y="761"/>
                    <a:pt x="184" y="765"/>
                    <a:pt x="176" y="757"/>
                  </a:cubicBezTo>
                  <a:cubicBezTo>
                    <a:pt x="158" y="739"/>
                    <a:pt x="134" y="693"/>
                    <a:pt x="134" y="693"/>
                  </a:cubicBezTo>
                  <a:cubicBezTo>
                    <a:pt x="141" y="682"/>
                    <a:pt x="143" y="666"/>
                    <a:pt x="155" y="661"/>
                  </a:cubicBezTo>
                  <a:cubicBezTo>
                    <a:pt x="262" y="619"/>
                    <a:pt x="227" y="690"/>
                    <a:pt x="251" y="619"/>
                  </a:cubicBezTo>
                  <a:cubicBezTo>
                    <a:pt x="229" y="532"/>
                    <a:pt x="133" y="465"/>
                    <a:pt x="59" y="416"/>
                  </a:cubicBezTo>
                  <a:cubicBezTo>
                    <a:pt x="38" y="384"/>
                    <a:pt x="27" y="352"/>
                    <a:pt x="6" y="320"/>
                  </a:cubicBezTo>
                  <a:cubicBezTo>
                    <a:pt x="19" y="209"/>
                    <a:pt x="0" y="259"/>
                    <a:pt x="59" y="171"/>
                  </a:cubicBezTo>
                  <a:cubicBezTo>
                    <a:pt x="73" y="150"/>
                    <a:pt x="112" y="117"/>
                    <a:pt x="112" y="117"/>
                  </a:cubicBezTo>
                  <a:cubicBezTo>
                    <a:pt x="119" y="96"/>
                    <a:pt x="127" y="74"/>
                    <a:pt x="134" y="53"/>
                  </a:cubicBezTo>
                  <a:cubicBezTo>
                    <a:pt x="138" y="42"/>
                    <a:pt x="155" y="45"/>
                    <a:pt x="166" y="43"/>
                  </a:cubicBezTo>
                  <a:cubicBezTo>
                    <a:pt x="253" y="26"/>
                    <a:pt x="231" y="58"/>
                    <a:pt x="251" y="0"/>
                  </a:cubicBezTo>
                  <a:close/>
                </a:path>
              </a:pathLst>
            </a:custGeom>
            <a:solidFill>
              <a:srgbClr val="993300"/>
            </a:solidFill>
            <a:ln w="9525">
              <a:solidFill>
                <a:schemeClr val="tx1"/>
              </a:solidFill>
              <a:round/>
              <a:headEnd/>
              <a:tailEnd/>
            </a:ln>
            <a:effectLst/>
          </p:spPr>
          <p:txBody>
            <a:bodyPr/>
            <a:lstStyle/>
            <a:p>
              <a:endParaRPr lang="en-US"/>
            </a:p>
          </p:txBody>
        </p:sp>
        <p:sp>
          <p:nvSpPr>
            <p:cNvPr id="217094" name="Text Box 6"/>
            <p:cNvSpPr txBox="1">
              <a:spLocks noChangeArrowheads="1"/>
            </p:cNvSpPr>
            <p:nvPr/>
          </p:nvSpPr>
          <p:spPr bwMode="auto">
            <a:xfrm>
              <a:off x="1328" y="1567"/>
              <a:ext cx="223" cy="288"/>
            </a:xfrm>
            <a:prstGeom prst="rect">
              <a:avLst/>
            </a:prstGeom>
            <a:noFill/>
            <a:ln w="9525">
              <a:noFill/>
              <a:miter lim="800000"/>
              <a:headEnd/>
              <a:tailEnd/>
            </a:ln>
            <a:effectLst/>
          </p:spPr>
          <p:txBody>
            <a:bodyPr wrap="none">
              <a:spAutoFit/>
            </a:bodyPr>
            <a:lstStyle/>
            <a:p>
              <a:r>
                <a:rPr lang="en-US" sz="2400"/>
                <a:t>_</a:t>
              </a:r>
            </a:p>
          </p:txBody>
        </p:sp>
        <p:sp>
          <p:nvSpPr>
            <p:cNvPr id="217095" name="Text Box 7"/>
            <p:cNvSpPr txBox="1">
              <a:spLocks noChangeArrowheads="1"/>
            </p:cNvSpPr>
            <p:nvPr/>
          </p:nvSpPr>
          <p:spPr bwMode="auto">
            <a:xfrm>
              <a:off x="1606" y="1663"/>
              <a:ext cx="223" cy="288"/>
            </a:xfrm>
            <a:prstGeom prst="rect">
              <a:avLst/>
            </a:prstGeom>
            <a:noFill/>
            <a:ln w="9525">
              <a:noFill/>
              <a:miter lim="800000"/>
              <a:headEnd/>
              <a:tailEnd/>
            </a:ln>
            <a:effectLst/>
          </p:spPr>
          <p:txBody>
            <a:bodyPr wrap="none">
              <a:spAutoFit/>
            </a:bodyPr>
            <a:lstStyle/>
            <a:p>
              <a:r>
                <a:rPr lang="en-US" sz="2400"/>
                <a:t>_</a:t>
              </a:r>
            </a:p>
          </p:txBody>
        </p:sp>
        <p:sp>
          <p:nvSpPr>
            <p:cNvPr id="217096" name="Text Box 8"/>
            <p:cNvSpPr txBox="1">
              <a:spLocks noChangeArrowheads="1"/>
            </p:cNvSpPr>
            <p:nvPr/>
          </p:nvSpPr>
          <p:spPr bwMode="auto">
            <a:xfrm>
              <a:off x="1754" y="1855"/>
              <a:ext cx="223" cy="288"/>
            </a:xfrm>
            <a:prstGeom prst="rect">
              <a:avLst/>
            </a:prstGeom>
            <a:noFill/>
            <a:ln w="9525">
              <a:noFill/>
              <a:miter lim="800000"/>
              <a:headEnd/>
              <a:tailEnd/>
            </a:ln>
            <a:effectLst/>
          </p:spPr>
          <p:txBody>
            <a:bodyPr wrap="none">
              <a:spAutoFit/>
            </a:bodyPr>
            <a:lstStyle/>
            <a:p>
              <a:r>
                <a:rPr lang="en-US" sz="2400"/>
                <a:t>_</a:t>
              </a:r>
            </a:p>
          </p:txBody>
        </p:sp>
        <p:sp>
          <p:nvSpPr>
            <p:cNvPr id="217097" name="Text Box 9"/>
            <p:cNvSpPr txBox="1">
              <a:spLocks noChangeArrowheads="1"/>
            </p:cNvSpPr>
            <p:nvPr/>
          </p:nvSpPr>
          <p:spPr bwMode="auto">
            <a:xfrm>
              <a:off x="1851" y="2100"/>
              <a:ext cx="223" cy="288"/>
            </a:xfrm>
            <a:prstGeom prst="rect">
              <a:avLst/>
            </a:prstGeom>
            <a:noFill/>
            <a:ln w="9525">
              <a:noFill/>
              <a:miter lim="800000"/>
              <a:headEnd/>
              <a:tailEnd/>
            </a:ln>
            <a:effectLst/>
          </p:spPr>
          <p:txBody>
            <a:bodyPr wrap="none">
              <a:spAutoFit/>
            </a:bodyPr>
            <a:lstStyle/>
            <a:p>
              <a:r>
                <a:rPr lang="en-US" sz="2400"/>
                <a:t>_</a:t>
              </a:r>
            </a:p>
          </p:txBody>
        </p:sp>
        <p:sp>
          <p:nvSpPr>
            <p:cNvPr id="217098" name="Text Box 10"/>
            <p:cNvSpPr txBox="1">
              <a:spLocks noChangeArrowheads="1"/>
            </p:cNvSpPr>
            <p:nvPr/>
          </p:nvSpPr>
          <p:spPr bwMode="auto">
            <a:xfrm>
              <a:off x="1787" y="2388"/>
              <a:ext cx="223" cy="288"/>
            </a:xfrm>
            <a:prstGeom prst="rect">
              <a:avLst/>
            </a:prstGeom>
            <a:noFill/>
            <a:ln w="9525">
              <a:noFill/>
              <a:miter lim="800000"/>
              <a:headEnd/>
              <a:tailEnd/>
            </a:ln>
            <a:effectLst/>
          </p:spPr>
          <p:txBody>
            <a:bodyPr wrap="none">
              <a:spAutoFit/>
            </a:bodyPr>
            <a:lstStyle/>
            <a:p>
              <a:r>
                <a:rPr lang="en-US" sz="2400"/>
                <a:t>_</a:t>
              </a:r>
            </a:p>
          </p:txBody>
        </p:sp>
        <p:sp>
          <p:nvSpPr>
            <p:cNvPr id="217099" name="Text Box 11"/>
            <p:cNvSpPr txBox="1">
              <a:spLocks noChangeArrowheads="1"/>
            </p:cNvSpPr>
            <p:nvPr/>
          </p:nvSpPr>
          <p:spPr bwMode="auto">
            <a:xfrm>
              <a:off x="1488" y="2186"/>
              <a:ext cx="223" cy="288"/>
            </a:xfrm>
            <a:prstGeom prst="rect">
              <a:avLst/>
            </a:prstGeom>
            <a:noFill/>
            <a:ln w="9525">
              <a:noFill/>
              <a:miter lim="800000"/>
              <a:headEnd/>
              <a:tailEnd/>
            </a:ln>
            <a:effectLst/>
          </p:spPr>
          <p:txBody>
            <a:bodyPr wrap="none">
              <a:spAutoFit/>
            </a:bodyPr>
            <a:lstStyle/>
            <a:p>
              <a:r>
                <a:rPr lang="en-US" sz="2400"/>
                <a:t>_</a:t>
              </a:r>
            </a:p>
          </p:txBody>
        </p:sp>
        <p:sp>
          <p:nvSpPr>
            <p:cNvPr id="217100" name="Text Box 12"/>
            <p:cNvSpPr txBox="1">
              <a:spLocks noChangeArrowheads="1"/>
            </p:cNvSpPr>
            <p:nvPr/>
          </p:nvSpPr>
          <p:spPr bwMode="auto">
            <a:xfrm>
              <a:off x="1146" y="2186"/>
              <a:ext cx="223" cy="288"/>
            </a:xfrm>
            <a:prstGeom prst="rect">
              <a:avLst/>
            </a:prstGeom>
            <a:noFill/>
            <a:ln w="9525">
              <a:noFill/>
              <a:miter lim="800000"/>
              <a:headEnd/>
              <a:tailEnd/>
            </a:ln>
            <a:effectLst/>
          </p:spPr>
          <p:txBody>
            <a:bodyPr wrap="none">
              <a:spAutoFit/>
            </a:bodyPr>
            <a:lstStyle/>
            <a:p>
              <a:r>
                <a:rPr lang="en-US" sz="2400"/>
                <a:t>_</a:t>
              </a:r>
            </a:p>
          </p:txBody>
        </p:sp>
        <p:sp>
          <p:nvSpPr>
            <p:cNvPr id="217101" name="Text Box 13"/>
            <p:cNvSpPr txBox="1">
              <a:spLocks noChangeArrowheads="1"/>
            </p:cNvSpPr>
            <p:nvPr/>
          </p:nvSpPr>
          <p:spPr bwMode="auto">
            <a:xfrm>
              <a:off x="1104" y="1780"/>
              <a:ext cx="223" cy="288"/>
            </a:xfrm>
            <a:prstGeom prst="rect">
              <a:avLst/>
            </a:prstGeom>
            <a:noFill/>
            <a:ln w="9525">
              <a:noFill/>
              <a:miter lim="800000"/>
              <a:headEnd/>
              <a:tailEnd/>
            </a:ln>
            <a:effectLst/>
          </p:spPr>
          <p:txBody>
            <a:bodyPr wrap="none">
              <a:spAutoFit/>
            </a:bodyPr>
            <a:lstStyle/>
            <a:p>
              <a:r>
                <a:rPr lang="en-US" sz="2400"/>
                <a:t>_</a:t>
              </a:r>
            </a:p>
          </p:txBody>
        </p:sp>
        <p:sp>
          <p:nvSpPr>
            <p:cNvPr id="217102" name="Text Box 14"/>
            <p:cNvSpPr txBox="1">
              <a:spLocks noChangeArrowheads="1"/>
            </p:cNvSpPr>
            <p:nvPr/>
          </p:nvSpPr>
          <p:spPr bwMode="auto">
            <a:xfrm>
              <a:off x="1083" y="2037"/>
              <a:ext cx="223" cy="288"/>
            </a:xfrm>
            <a:prstGeom prst="rect">
              <a:avLst/>
            </a:prstGeom>
            <a:noFill/>
            <a:ln w="9525">
              <a:noFill/>
              <a:miter lim="800000"/>
              <a:headEnd/>
              <a:tailEnd/>
            </a:ln>
            <a:effectLst/>
          </p:spPr>
          <p:txBody>
            <a:bodyPr wrap="none">
              <a:spAutoFit/>
            </a:bodyPr>
            <a:lstStyle/>
            <a:p>
              <a:r>
                <a:rPr lang="en-US" sz="2400"/>
                <a:t>_</a:t>
              </a:r>
            </a:p>
          </p:txBody>
        </p:sp>
        <p:sp>
          <p:nvSpPr>
            <p:cNvPr id="217103" name="Text Box 15"/>
            <p:cNvSpPr txBox="1">
              <a:spLocks noChangeArrowheads="1"/>
            </p:cNvSpPr>
            <p:nvPr/>
          </p:nvSpPr>
          <p:spPr bwMode="auto">
            <a:xfrm>
              <a:off x="517" y="3028"/>
              <a:ext cx="2456" cy="518"/>
            </a:xfrm>
            <a:prstGeom prst="rect">
              <a:avLst/>
            </a:prstGeom>
            <a:noFill/>
            <a:ln w="9525">
              <a:noFill/>
              <a:miter lim="800000"/>
              <a:headEnd/>
              <a:tailEnd/>
            </a:ln>
            <a:effectLst/>
          </p:spPr>
          <p:txBody>
            <a:bodyPr wrap="none">
              <a:spAutoFit/>
            </a:bodyPr>
            <a:lstStyle/>
            <a:p>
              <a:pPr algn="ctr"/>
              <a:r>
                <a:rPr lang="en-US" sz="2400"/>
                <a:t>Soil particles possess</a:t>
              </a:r>
            </a:p>
            <a:p>
              <a:pPr algn="ctr"/>
              <a:r>
                <a:rPr lang="en-US" sz="2400"/>
                <a:t>a negative electrical charge</a:t>
              </a:r>
            </a:p>
          </p:txBody>
        </p:sp>
      </p:grpSp>
      <p:sp>
        <p:nvSpPr>
          <p:cNvPr id="217104" name="Text Box 16"/>
          <p:cNvSpPr txBox="1">
            <a:spLocks noChangeArrowheads="1"/>
          </p:cNvSpPr>
          <p:nvPr/>
        </p:nvSpPr>
        <p:spPr bwMode="auto">
          <a:xfrm>
            <a:off x="5795963" y="2400300"/>
            <a:ext cx="974725" cy="457200"/>
          </a:xfrm>
          <a:prstGeom prst="rect">
            <a:avLst/>
          </a:prstGeom>
          <a:noFill/>
          <a:ln w="9525">
            <a:noFill/>
            <a:miter lim="800000"/>
            <a:headEnd/>
            <a:tailEnd/>
          </a:ln>
          <a:effectLst/>
        </p:spPr>
        <p:txBody>
          <a:bodyPr>
            <a:spAutoFit/>
          </a:bodyPr>
          <a:lstStyle/>
          <a:p>
            <a:r>
              <a:rPr lang="en-US" sz="2400">
                <a:solidFill>
                  <a:srgbClr val="FFFF00"/>
                </a:solidFill>
              </a:rPr>
              <a:t>NH</a:t>
            </a:r>
            <a:r>
              <a:rPr lang="en-US" sz="2400" baseline="-25000">
                <a:solidFill>
                  <a:srgbClr val="FFFF00"/>
                </a:solidFill>
              </a:rPr>
              <a:t>4</a:t>
            </a:r>
            <a:r>
              <a:rPr lang="en-US" sz="2400" baseline="30000">
                <a:solidFill>
                  <a:srgbClr val="FFFF00"/>
                </a:solidFill>
              </a:rPr>
              <a:t>+</a:t>
            </a:r>
          </a:p>
        </p:txBody>
      </p:sp>
      <p:sp>
        <p:nvSpPr>
          <p:cNvPr id="217105" name="Text Box 17"/>
          <p:cNvSpPr txBox="1">
            <a:spLocks noChangeArrowheads="1"/>
          </p:cNvSpPr>
          <p:nvPr/>
        </p:nvSpPr>
        <p:spPr bwMode="auto">
          <a:xfrm>
            <a:off x="5781675" y="3467100"/>
            <a:ext cx="890588" cy="457200"/>
          </a:xfrm>
          <a:prstGeom prst="rect">
            <a:avLst/>
          </a:prstGeom>
          <a:noFill/>
          <a:ln w="9525">
            <a:noFill/>
            <a:miter lim="800000"/>
            <a:headEnd/>
            <a:tailEnd/>
          </a:ln>
          <a:effectLst/>
        </p:spPr>
        <p:txBody>
          <a:bodyPr>
            <a:spAutoFit/>
          </a:bodyPr>
          <a:lstStyle/>
          <a:p>
            <a:r>
              <a:rPr lang="en-US" sz="2400">
                <a:solidFill>
                  <a:srgbClr val="FFFF00"/>
                </a:solidFill>
              </a:rPr>
              <a:t>NO</a:t>
            </a:r>
            <a:r>
              <a:rPr lang="en-US" sz="2400" baseline="-25000">
                <a:solidFill>
                  <a:srgbClr val="FFFF00"/>
                </a:solidFill>
              </a:rPr>
              <a:t>3</a:t>
            </a:r>
            <a:r>
              <a:rPr lang="en-US" sz="2400" baseline="30000">
                <a:solidFill>
                  <a:srgbClr val="FFFF00"/>
                </a:solidFill>
              </a:rPr>
              <a:t>-</a:t>
            </a:r>
          </a:p>
        </p:txBody>
      </p:sp>
      <p:sp>
        <p:nvSpPr>
          <p:cNvPr id="217106" name="Text Box 18"/>
          <p:cNvSpPr txBox="1">
            <a:spLocks noChangeArrowheads="1"/>
          </p:cNvSpPr>
          <p:nvPr/>
        </p:nvSpPr>
        <p:spPr bwMode="auto">
          <a:xfrm>
            <a:off x="6688138" y="5632450"/>
            <a:ext cx="2357437" cy="701675"/>
          </a:xfrm>
          <a:prstGeom prst="rect">
            <a:avLst/>
          </a:prstGeom>
          <a:noFill/>
          <a:ln w="9525">
            <a:noFill/>
            <a:miter lim="800000"/>
            <a:headEnd/>
            <a:tailEnd/>
          </a:ln>
          <a:effectLst/>
        </p:spPr>
        <p:txBody>
          <a:bodyPr wrap="none">
            <a:spAutoFit/>
          </a:bodyPr>
          <a:lstStyle/>
          <a:p>
            <a:r>
              <a:rPr lang="en-US" sz="2000">
                <a:solidFill>
                  <a:srgbClr val="00FF00"/>
                </a:solidFill>
              </a:rPr>
              <a:t>Leaching to ground</a:t>
            </a:r>
          </a:p>
          <a:p>
            <a:r>
              <a:rPr lang="en-US" sz="2000">
                <a:solidFill>
                  <a:srgbClr val="00FF00"/>
                </a:solidFill>
              </a:rPr>
              <a:t>or surface water</a:t>
            </a:r>
          </a:p>
        </p:txBody>
      </p:sp>
      <p:sp>
        <p:nvSpPr>
          <p:cNvPr id="217107" name="Text Box 19"/>
          <p:cNvSpPr txBox="1">
            <a:spLocks noChangeArrowheads="1"/>
          </p:cNvSpPr>
          <p:nvPr/>
        </p:nvSpPr>
        <p:spPr bwMode="auto">
          <a:xfrm>
            <a:off x="874713" y="1057275"/>
            <a:ext cx="7167562" cy="457200"/>
          </a:xfrm>
          <a:prstGeom prst="rect">
            <a:avLst/>
          </a:prstGeom>
          <a:noFill/>
          <a:ln w="9525">
            <a:noFill/>
            <a:miter lim="800000"/>
            <a:headEnd/>
            <a:tailEnd/>
          </a:ln>
          <a:effectLst/>
        </p:spPr>
        <p:txBody>
          <a:bodyPr wrap="none">
            <a:spAutoFit/>
          </a:bodyPr>
          <a:lstStyle/>
          <a:p>
            <a:r>
              <a:rPr lang="en-US" sz="2400">
                <a:solidFill>
                  <a:srgbClr val="FFFF00"/>
                </a:solidFill>
              </a:rPr>
              <a:t>Sources: fertilizers, manures, wastewater discharge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fade">
                                      <p:cBhvr>
                                        <p:cTn id="7" dur="2000"/>
                                        <p:tgtEl>
                                          <p:spTgt spid="2170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104"/>
                                        </p:tgtEl>
                                        <p:attrNameLst>
                                          <p:attrName>style.visibility</p:attrName>
                                        </p:attrNameLst>
                                      </p:cBhvr>
                                      <p:to>
                                        <p:strVal val="visible"/>
                                      </p:to>
                                    </p:set>
                                    <p:animEffect transition="in" filter="fade">
                                      <p:cBhvr>
                                        <p:cTn id="12" dur="2000"/>
                                        <p:tgtEl>
                                          <p:spTgt spid="217104"/>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1" nodeType="clickEffect">
                                  <p:stCondLst>
                                    <p:cond delay="0"/>
                                  </p:stCondLst>
                                  <p:childTnLst>
                                    <p:animMotion origin="layout" path="M -2.77778E-6 -3.33333E-6 L -0.30937 0.08148 " pathEditMode="relative" rAng="0" ptsTypes="AA">
                                      <p:cBhvr>
                                        <p:cTn id="16" dur="2000" fill="hold"/>
                                        <p:tgtEl>
                                          <p:spTgt spid="217104"/>
                                        </p:tgtEl>
                                        <p:attrNameLst>
                                          <p:attrName>ppt_x</p:attrName>
                                          <p:attrName>ppt_y</p:attrName>
                                        </p:attrNameLst>
                                      </p:cBhvr>
                                      <p:rCtr x="-155" y="41"/>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17105"/>
                                        </p:tgtEl>
                                        <p:attrNameLst>
                                          <p:attrName>style.visibility</p:attrName>
                                        </p:attrNameLst>
                                      </p:cBhvr>
                                      <p:to>
                                        <p:strVal val="visible"/>
                                      </p:to>
                                    </p:set>
                                    <p:animEffect transition="in" filter="fade">
                                      <p:cBhvr>
                                        <p:cTn id="21" dur="2000"/>
                                        <p:tgtEl>
                                          <p:spTgt spid="21710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0 0  L 0 0.33333  E" pathEditMode="relative" ptsTypes="">
                                      <p:cBhvr>
                                        <p:cTn id="25" dur="2000" fill="hold"/>
                                        <p:tgtEl>
                                          <p:spTgt spid="217105"/>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217106"/>
                                        </p:tgtEl>
                                        <p:attrNameLst>
                                          <p:attrName>style.visibility</p:attrName>
                                        </p:attrNameLst>
                                      </p:cBhvr>
                                      <p:to>
                                        <p:strVal val="visible"/>
                                      </p:to>
                                    </p:set>
                                    <p:animEffect transition="in" filter="fade">
                                      <p:cBhvr>
                                        <p:cTn id="28" dur="2000"/>
                                        <p:tgtEl>
                                          <p:spTgt spid="21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4" grpId="0"/>
      <p:bldP spid="217104" grpId="1"/>
      <p:bldP spid="217105" grpId="0"/>
      <p:bldP spid="217105" grpId="1"/>
      <p:bldP spid="217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2235200" y="455613"/>
            <a:ext cx="3903663" cy="579437"/>
          </a:xfrm>
          <a:prstGeom prst="rect">
            <a:avLst/>
          </a:prstGeom>
          <a:noFill/>
          <a:ln w="9525">
            <a:noFill/>
            <a:miter lim="800000"/>
            <a:headEnd/>
            <a:tailEnd/>
          </a:ln>
          <a:effectLst/>
        </p:spPr>
        <p:txBody>
          <a:bodyPr wrap="none">
            <a:spAutoFit/>
          </a:bodyPr>
          <a:lstStyle/>
          <a:p>
            <a:r>
              <a:rPr lang="en-US" sz="3200" b="1" u="sng"/>
              <a:t>Physical Pollutants</a:t>
            </a:r>
          </a:p>
        </p:txBody>
      </p:sp>
      <p:sp>
        <p:nvSpPr>
          <p:cNvPr id="99331" name="Rectangle 3"/>
          <p:cNvSpPr>
            <a:spLocks noChangeArrowheads="1"/>
          </p:cNvSpPr>
          <p:nvPr/>
        </p:nvSpPr>
        <p:spPr bwMode="auto">
          <a:xfrm>
            <a:off x="3829050" y="1463675"/>
            <a:ext cx="1063625" cy="579438"/>
          </a:xfrm>
          <a:prstGeom prst="rect">
            <a:avLst/>
          </a:prstGeom>
          <a:noFill/>
          <a:ln w="9525">
            <a:noFill/>
            <a:miter lim="800000"/>
            <a:headEnd/>
            <a:tailEnd/>
          </a:ln>
          <a:effectLst/>
        </p:spPr>
        <p:txBody>
          <a:bodyPr wrap="none">
            <a:spAutoFit/>
          </a:bodyPr>
          <a:lstStyle/>
          <a:p>
            <a:r>
              <a:rPr lang="en-US" sz="3200" b="1">
                <a:solidFill>
                  <a:srgbClr val="FFFF00"/>
                </a:solidFill>
              </a:rPr>
              <a:t>Heat</a:t>
            </a:r>
          </a:p>
        </p:txBody>
      </p:sp>
      <p:pic>
        <p:nvPicPr>
          <p:cNvPr id="99332" name="Picture 4" descr="power%2520plant%2520on%2520river"/>
          <p:cNvPicPr>
            <a:picLocks noChangeAspect="1" noChangeArrowheads="1"/>
          </p:cNvPicPr>
          <p:nvPr/>
        </p:nvPicPr>
        <p:blipFill>
          <a:blip r:embed="rId4" cstate="print"/>
          <a:srcRect/>
          <a:stretch>
            <a:fillRect/>
          </a:stretch>
        </p:blipFill>
        <p:spPr bwMode="auto">
          <a:xfrm>
            <a:off x="2166938" y="2924175"/>
            <a:ext cx="4351337" cy="2903538"/>
          </a:xfrm>
          <a:prstGeom prst="rect">
            <a:avLst/>
          </a:prstGeom>
          <a:noFill/>
        </p:spPr>
      </p:pic>
      <p:sp>
        <p:nvSpPr>
          <p:cNvPr id="99333" name="Rectangle 5"/>
          <p:cNvSpPr>
            <a:spLocks noChangeArrowheads="1"/>
          </p:cNvSpPr>
          <p:nvPr/>
        </p:nvSpPr>
        <p:spPr bwMode="auto">
          <a:xfrm>
            <a:off x="1938338" y="2401888"/>
            <a:ext cx="4927600" cy="396875"/>
          </a:xfrm>
          <a:prstGeom prst="rect">
            <a:avLst/>
          </a:prstGeom>
          <a:noFill/>
          <a:ln w="9525">
            <a:noFill/>
            <a:miter lim="800000"/>
            <a:headEnd/>
            <a:tailEnd/>
          </a:ln>
          <a:effectLst/>
        </p:spPr>
        <p:txBody>
          <a:bodyPr wrap="none">
            <a:spAutoFit/>
          </a:bodyPr>
          <a:lstStyle/>
          <a:p>
            <a:r>
              <a:rPr lang="en-US" sz="2000">
                <a:solidFill>
                  <a:srgbClr val="FFFF00"/>
                </a:solidFill>
              </a:rPr>
              <a:t>electric power plants   – O</a:t>
            </a:r>
            <a:r>
              <a:rPr lang="en-US" sz="2000" baseline="-25000">
                <a:solidFill>
                  <a:srgbClr val="FFFF00"/>
                </a:solidFill>
              </a:rPr>
              <a:t>2</a:t>
            </a:r>
            <a:r>
              <a:rPr lang="en-US" sz="2000">
                <a:solidFill>
                  <a:srgbClr val="FFFF00"/>
                </a:solidFill>
              </a:rPr>
              <a:t>, thermal shock</a:t>
            </a:r>
          </a:p>
        </p:txBody>
      </p:sp>
      <p:sp>
        <p:nvSpPr>
          <p:cNvPr id="99334" name="Rectangle 6"/>
          <p:cNvSpPr>
            <a:spLocks noChangeArrowheads="1"/>
          </p:cNvSpPr>
          <p:nvPr/>
        </p:nvSpPr>
        <p:spPr bwMode="auto">
          <a:xfrm>
            <a:off x="2254250" y="2995613"/>
            <a:ext cx="3473450" cy="366712"/>
          </a:xfrm>
          <a:prstGeom prst="rect">
            <a:avLst/>
          </a:prstGeom>
          <a:noFill/>
          <a:ln w="9525">
            <a:noFill/>
            <a:miter lim="800000"/>
            <a:headEnd/>
            <a:tailEnd/>
          </a:ln>
          <a:effectLst/>
        </p:spPr>
        <p:txBody>
          <a:bodyPr wrap="none">
            <a:spAutoFit/>
          </a:bodyPr>
          <a:lstStyle/>
          <a:p>
            <a:r>
              <a:rPr lang="en-US" sz="1800">
                <a:solidFill>
                  <a:srgbClr val="FFFF00"/>
                </a:solidFill>
              </a:rPr>
              <a:t>½ of water withdrawn in the U.S.</a:t>
            </a:r>
          </a:p>
        </p:txBody>
      </p:sp>
      <p:sp>
        <p:nvSpPr>
          <p:cNvPr id="99335" name="Text Box 7"/>
          <p:cNvSpPr txBox="1">
            <a:spLocks noChangeArrowheads="1"/>
          </p:cNvSpPr>
          <p:nvPr/>
        </p:nvSpPr>
        <p:spPr bwMode="auto">
          <a:xfrm>
            <a:off x="2419350" y="5843588"/>
            <a:ext cx="4003675" cy="457200"/>
          </a:xfrm>
          <a:prstGeom prst="rect">
            <a:avLst/>
          </a:prstGeom>
          <a:noFill/>
          <a:ln w="9525">
            <a:noFill/>
            <a:miter lim="800000"/>
            <a:headEnd/>
            <a:tailEnd/>
          </a:ln>
          <a:effectLst/>
        </p:spPr>
        <p:txBody>
          <a:bodyPr wrap="none">
            <a:spAutoFit/>
          </a:bodyPr>
          <a:lstStyle/>
          <a:p>
            <a:r>
              <a:rPr lang="en-US" sz="2400" b="1"/>
              <a:t>Warm water holds less O</a:t>
            </a:r>
            <a:r>
              <a:rPr lang="en-US" sz="2400" b="1" baseline="-25000"/>
              <a:t>2</a:t>
            </a:r>
            <a:r>
              <a:rPr lang="en-US" sz="2400"/>
              <a:t> </a:t>
            </a:r>
          </a:p>
        </p:txBody>
      </p:sp>
      <p:sp>
        <p:nvSpPr>
          <p:cNvPr id="99336" name="AutoShape 8"/>
          <p:cNvSpPr>
            <a:spLocks noChangeArrowheads="1"/>
          </p:cNvSpPr>
          <p:nvPr/>
        </p:nvSpPr>
        <p:spPr bwMode="auto">
          <a:xfrm rot="11395796">
            <a:off x="5591175" y="4527550"/>
            <a:ext cx="560388" cy="1065213"/>
          </a:xfrm>
          <a:prstGeom prst="curvedRightArrow">
            <a:avLst>
              <a:gd name="adj1" fmla="val 38017"/>
              <a:gd name="adj2" fmla="val 76034"/>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9337" name="AutoShape 9"/>
          <p:cNvSpPr>
            <a:spLocks noChangeArrowheads="1"/>
          </p:cNvSpPr>
          <p:nvPr/>
        </p:nvSpPr>
        <p:spPr bwMode="auto">
          <a:xfrm rot="1256088">
            <a:off x="4362450" y="4505325"/>
            <a:ext cx="560388" cy="1065213"/>
          </a:xfrm>
          <a:prstGeom prst="curvedRightArrow">
            <a:avLst>
              <a:gd name="adj1" fmla="val 38017"/>
              <a:gd name="adj2" fmla="val 76034"/>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2895600" y="2286000"/>
            <a:ext cx="2800350" cy="579438"/>
          </a:xfrm>
          <a:prstGeom prst="rect">
            <a:avLst/>
          </a:prstGeom>
          <a:noFill/>
          <a:ln w="9525">
            <a:noFill/>
            <a:miter lim="800000"/>
            <a:headEnd/>
            <a:tailEnd/>
          </a:ln>
          <a:effectLst/>
        </p:spPr>
        <p:txBody>
          <a:bodyPr wrap="none">
            <a:spAutoFit/>
          </a:bodyPr>
          <a:lstStyle/>
          <a:p>
            <a:r>
              <a:rPr lang="en-US" sz="3200"/>
              <a:t>pH and Metals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2465388" y="636588"/>
            <a:ext cx="3411537" cy="519112"/>
          </a:xfrm>
          <a:prstGeom prst="rect">
            <a:avLst/>
          </a:prstGeom>
          <a:noFill/>
          <a:ln w="25400">
            <a:noFill/>
            <a:miter lim="800000"/>
            <a:headEnd/>
            <a:tailEnd/>
          </a:ln>
          <a:effectLst/>
        </p:spPr>
        <p:txBody>
          <a:bodyPr wrap="none">
            <a:spAutoFit/>
          </a:bodyPr>
          <a:lstStyle/>
          <a:p>
            <a:r>
              <a:rPr lang="en-US"/>
              <a:t>Forms and Solubility</a:t>
            </a:r>
          </a:p>
        </p:txBody>
      </p:sp>
      <p:sp>
        <p:nvSpPr>
          <p:cNvPr id="219139" name="Text Box 3"/>
          <p:cNvSpPr txBox="1">
            <a:spLocks noChangeArrowheads="1"/>
          </p:cNvSpPr>
          <p:nvPr/>
        </p:nvSpPr>
        <p:spPr bwMode="auto">
          <a:xfrm>
            <a:off x="3654425" y="1889125"/>
            <a:ext cx="4092575" cy="2647950"/>
          </a:xfrm>
          <a:prstGeom prst="rect">
            <a:avLst/>
          </a:prstGeom>
          <a:noFill/>
          <a:ln w="25400">
            <a:noFill/>
            <a:miter lim="800000"/>
            <a:headEnd/>
            <a:tailEnd/>
          </a:ln>
          <a:effectLst/>
        </p:spPr>
        <p:txBody>
          <a:bodyPr wrap="none">
            <a:spAutoFit/>
          </a:bodyPr>
          <a:lstStyle/>
          <a:p>
            <a:r>
              <a:rPr lang="en-US" sz="2400">
                <a:solidFill>
                  <a:srgbClr val="FFFF00"/>
                </a:solidFill>
              </a:rPr>
              <a:t>HgCl</a:t>
            </a:r>
            <a:r>
              <a:rPr lang="en-US" sz="2400" baseline="-25000">
                <a:solidFill>
                  <a:srgbClr val="FFFF00"/>
                </a:solidFill>
              </a:rPr>
              <a:t>2</a:t>
            </a:r>
            <a:r>
              <a:rPr lang="en-US" sz="2400">
                <a:solidFill>
                  <a:srgbClr val="FFFF00"/>
                </a:solidFill>
              </a:rPr>
              <a:t>		soluble</a:t>
            </a:r>
          </a:p>
          <a:p>
            <a:r>
              <a:rPr lang="en-US" sz="2400">
                <a:solidFill>
                  <a:srgbClr val="FFFF00"/>
                </a:solidFill>
              </a:rPr>
              <a:t>PbCO</a:t>
            </a:r>
            <a:r>
              <a:rPr lang="en-US" sz="2400" baseline="-25000">
                <a:solidFill>
                  <a:srgbClr val="FFFF00"/>
                </a:solidFill>
              </a:rPr>
              <a:t>3</a:t>
            </a:r>
            <a:r>
              <a:rPr lang="en-US" sz="2400">
                <a:solidFill>
                  <a:srgbClr val="FFFF00"/>
                </a:solidFill>
              </a:rPr>
              <a:t>	poorly soluble</a:t>
            </a:r>
          </a:p>
          <a:p>
            <a:r>
              <a:rPr lang="en-US" sz="2400" b="1">
                <a:solidFill>
                  <a:srgbClr val="00FF00"/>
                </a:solidFill>
              </a:rPr>
              <a:t>FePO</a:t>
            </a:r>
            <a:r>
              <a:rPr lang="en-US" sz="2400" b="1" baseline="-25000">
                <a:solidFill>
                  <a:srgbClr val="00FF00"/>
                </a:solidFill>
              </a:rPr>
              <a:t>4</a:t>
            </a:r>
            <a:r>
              <a:rPr lang="en-US" sz="2400" b="1">
                <a:solidFill>
                  <a:srgbClr val="00FF00"/>
                </a:solidFill>
              </a:rPr>
              <a:t>		poorly soluble</a:t>
            </a:r>
          </a:p>
          <a:p>
            <a:r>
              <a:rPr lang="en-US" sz="2400" b="1">
                <a:solidFill>
                  <a:srgbClr val="00FF00"/>
                </a:solidFill>
              </a:rPr>
              <a:t>AlPO</a:t>
            </a:r>
            <a:r>
              <a:rPr lang="en-US" sz="2400" b="1" baseline="-25000">
                <a:solidFill>
                  <a:srgbClr val="00FF00"/>
                </a:solidFill>
              </a:rPr>
              <a:t>4</a:t>
            </a:r>
            <a:r>
              <a:rPr lang="en-US" sz="2400" b="1">
                <a:solidFill>
                  <a:srgbClr val="00FF00"/>
                </a:solidFill>
              </a:rPr>
              <a:t>		poorly soluble</a:t>
            </a:r>
          </a:p>
          <a:p>
            <a:r>
              <a:rPr lang="en-US" sz="2400" b="1">
                <a:solidFill>
                  <a:srgbClr val="00FF00"/>
                </a:solidFill>
              </a:rPr>
              <a:t>KH</a:t>
            </a:r>
            <a:r>
              <a:rPr lang="en-US" sz="2400" b="1" baseline="-25000">
                <a:solidFill>
                  <a:srgbClr val="00FF00"/>
                </a:solidFill>
              </a:rPr>
              <a:t>2</a:t>
            </a:r>
            <a:r>
              <a:rPr lang="en-US" sz="2400" b="1">
                <a:solidFill>
                  <a:srgbClr val="00FF00"/>
                </a:solidFill>
              </a:rPr>
              <a:t>PO</a:t>
            </a:r>
            <a:r>
              <a:rPr lang="en-US" sz="2400" b="1" baseline="-25000">
                <a:solidFill>
                  <a:srgbClr val="00FF00"/>
                </a:solidFill>
              </a:rPr>
              <a:t>4	</a:t>
            </a:r>
            <a:r>
              <a:rPr lang="en-US" sz="2400" b="1">
                <a:solidFill>
                  <a:srgbClr val="00FF00"/>
                </a:solidFill>
              </a:rPr>
              <a:t>soluble</a:t>
            </a:r>
            <a:endParaRPr lang="en-US" sz="2400" b="1" baseline="-25000">
              <a:solidFill>
                <a:srgbClr val="00FF00"/>
              </a:solidFill>
            </a:endParaRPr>
          </a:p>
          <a:p>
            <a:r>
              <a:rPr lang="en-US" sz="2400" b="1">
                <a:solidFill>
                  <a:srgbClr val="FFFF00"/>
                </a:solidFill>
              </a:rPr>
              <a:t>CdCO</a:t>
            </a:r>
            <a:r>
              <a:rPr lang="en-US" sz="2400" b="1" baseline="-25000">
                <a:solidFill>
                  <a:srgbClr val="FFFF00"/>
                </a:solidFill>
              </a:rPr>
              <a:t>3	</a:t>
            </a:r>
            <a:r>
              <a:rPr lang="en-US" sz="2400" b="1">
                <a:solidFill>
                  <a:srgbClr val="FFFF00"/>
                </a:solidFill>
              </a:rPr>
              <a:t>poorly soluble</a:t>
            </a:r>
          </a:p>
          <a:p>
            <a:r>
              <a:rPr lang="en-US" sz="2400" b="1">
                <a:solidFill>
                  <a:srgbClr val="FFFF00"/>
                </a:solidFill>
              </a:rPr>
              <a:t>CdCl</a:t>
            </a:r>
            <a:r>
              <a:rPr lang="en-US" sz="2400" b="1" baseline="-25000">
                <a:solidFill>
                  <a:srgbClr val="FFFF00"/>
                </a:solidFill>
              </a:rPr>
              <a:t>2</a:t>
            </a:r>
            <a:r>
              <a:rPr lang="en-US" sz="2400" b="1">
                <a:solidFill>
                  <a:srgbClr val="FFFF00"/>
                </a:solidFill>
              </a:rPr>
              <a:t>		soluble</a:t>
            </a:r>
          </a:p>
        </p:txBody>
      </p:sp>
      <p:sp>
        <p:nvSpPr>
          <p:cNvPr id="219140" name="Text Box 4"/>
          <p:cNvSpPr txBox="1">
            <a:spLocks noChangeArrowheads="1"/>
          </p:cNvSpPr>
          <p:nvPr/>
        </p:nvSpPr>
        <p:spPr bwMode="auto">
          <a:xfrm>
            <a:off x="990600" y="4876800"/>
            <a:ext cx="6915150" cy="822325"/>
          </a:xfrm>
          <a:prstGeom prst="rect">
            <a:avLst/>
          </a:prstGeom>
          <a:noFill/>
          <a:ln w="25400">
            <a:noFill/>
            <a:miter lim="800000"/>
            <a:headEnd/>
            <a:tailEnd/>
          </a:ln>
          <a:effectLst/>
        </p:spPr>
        <p:txBody>
          <a:bodyPr wrap="none">
            <a:spAutoFit/>
          </a:bodyPr>
          <a:lstStyle/>
          <a:p>
            <a:pPr algn="ctr"/>
            <a:r>
              <a:rPr lang="en-US" sz="2400">
                <a:solidFill>
                  <a:srgbClr val="00FF00"/>
                </a:solidFill>
              </a:rPr>
              <a:t>The degree to which contaminants impact</a:t>
            </a:r>
          </a:p>
          <a:p>
            <a:pPr algn="ctr"/>
            <a:r>
              <a:rPr lang="en-US" sz="2400">
                <a:solidFill>
                  <a:srgbClr val="00FF00"/>
                </a:solidFill>
              </a:rPr>
              <a:t>water quality is often determined by their solubility</a:t>
            </a:r>
          </a:p>
        </p:txBody>
      </p:sp>
      <p:sp>
        <p:nvSpPr>
          <p:cNvPr id="219141" name="Text Box 5"/>
          <p:cNvSpPr txBox="1">
            <a:spLocks noChangeArrowheads="1"/>
          </p:cNvSpPr>
          <p:nvPr/>
        </p:nvSpPr>
        <p:spPr bwMode="auto">
          <a:xfrm>
            <a:off x="1555750" y="1296988"/>
            <a:ext cx="1146175" cy="3425825"/>
          </a:xfrm>
          <a:prstGeom prst="rect">
            <a:avLst/>
          </a:prstGeom>
          <a:noFill/>
          <a:ln w="9525">
            <a:noFill/>
            <a:miter lim="800000"/>
            <a:headEnd/>
            <a:tailEnd/>
          </a:ln>
          <a:effectLst/>
        </p:spPr>
        <p:txBody>
          <a:bodyPr wrap="none">
            <a:spAutoFit/>
          </a:bodyPr>
          <a:lstStyle/>
          <a:p>
            <a:pPr>
              <a:lnSpc>
                <a:spcPct val="130000"/>
              </a:lnSpc>
            </a:pPr>
            <a:r>
              <a:rPr lang="en-US">
                <a:solidFill>
                  <a:srgbClr val="FFFF00"/>
                </a:solidFill>
              </a:rPr>
              <a:t>Pb</a:t>
            </a:r>
            <a:r>
              <a:rPr lang="en-US" baseline="30000">
                <a:solidFill>
                  <a:srgbClr val="FFFF00"/>
                </a:solidFill>
              </a:rPr>
              <a:t>2+</a:t>
            </a:r>
          </a:p>
          <a:p>
            <a:pPr>
              <a:lnSpc>
                <a:spcPct val="130000"/>
              </a:lnSpc>
            </a:pPr>
            <a:r>
              <a:rPr lang="en-US">
                <a:solidFill>
                  <a:srgbClr val="FFFF00"/>
                </a:solidFill>
              </a:rPr>
              <a:t>Hg</a:t>
            </a:r>
            <a:r>
              <a:rPr lang="en-US" baseline="30000">
                <a:solidFill>
                  <a:srgbClr val="FFFF00"/>
                </a:solidFill>
              </a:rPr>
              <a:t>2+</a:t>
            </a:r>
          </a:p>
          <a:p>
            <a:pPr>
              <a:lnSpc>
                <a:spcPct val="130000"/>
              </a:lnSpc>
            </a:pPr>
            <a:r>
              <a:rPr lang="en-US">
                <a:solidFill>
                  <a:srgbClr val="FFFF00"/>
                </a:solidFill>
              </a:rPr>
              <a:t>PO</a:t>
            </a:r>
            <a:r>
              <a:rPr lang="en-US" baseline="-25000">
                <a:solidFill>
                  <a:srgbClr val="FFFF00"/>
                </a:solidFill>
              </a:rPr>
              <a:t>4</a:t>
            </a:r>
            <a:r>
              <a:rPr lang="en-US" baseline="30000">
                <a:solidFill>
                  <a:srgbClr val="FFFF00"/>
                </a:solidFill>
              </a:rPr>
              <a:t>-3</a:t>
            </a:r>
            <a:r>
              <a:rPr lang="en-US">
                <a:solidFill>
                  <a:srgbClr val="FFFF00"/>
                </a:solidFill>
              </a:rPr>
              <a:t> </a:t>
            </a:r>
          </a:p>
          <a:p>
            <a:pPr>
              <a:lnSpc>
                <a:spcPct val="130000"/>
              </a:lnSpc>
            </a:pPr>
            <a:r>
              <a:rPr lang="en-US">
                <a:solidFill>
                  <a:srgbClr val="FFFF00"/>
                </a:solidFill>
              </a:rPr>
              <a:t>NH</a:t>
            </a:r>
            <a:r>
              <a:rPr lang="en-US" baseline="-25000">
                <a:solidFill>
                  <a:srgbClr val="FFFF00"/>
                </a:solidFill>
              </a:rPr>
              <a:t>4</a:t>
            </a:r>
            <a:r>
              <a:rPr lang="en-US" baseline="30000">
                <a:solidFill>
                  <a:srgbClr val="FFFF00"/>
                </a:solidFill>
              </a:rPr>
              <a:t>+</a:t>
            </a:r>
          </a:p>
          <a:p>
            <a:pPr>
              <a:lnSpc>
                <a:spcPct val="130000"/>
              </a:lnSpc>
            </a:pPr>
            <a:r>
              <a:rPr lang="en-US">
                <a:solidFill>
                  <a:srgbClr val="FFFF00"/>
                </a:solidFill>
              </a:rPr>
              <a:t>NO</a:t>
            </a:r>
            <a:r>
              <a:rPr lang="en-US" baseline="-25000">
                <a:solidFill>
                  <a:srgbClr val="FFFF00"/>
                </a:solidFill>
              </a:rPr>
              <a:t>3</a:t>
            </a:r>
            <a:r>
              <a:rPr lang="en-US" baseline="30000">
                <a:solidFill>
                  <a:srgbClr val="FFFF00"/>
                </a:solidFill>
              </a:rPr>
              <a:t>-</a:t>
            </a:r>
          </a:p>
          <a:p>
            <a:pPr>
              <a:lnSpc>
                <a:spcPct val="130000"/>
              </a:lnSpc>
            </a:pPr>
            <a:r>
              <a:rPr lang="en-US">
                <a:solidFill>
                  <a:srgbClr val="FFFF00"/>
                </a:solidFill>
              </a:rPr>
              <a:t>Cd</a:t>
            </a:r>
            <a:r>
              <a:rPr lang="en-US" baseline="30000">
                <a:solidFill>
                  <a:srgbClr val="FFFF00"/>
                </a:solidFill>
              </a:rPr>
              <a:t>2+</a:t>
            </a:r>
          </a:p>
        </p:txBody>
      </p:sp>
      <p:sp>
        <p:nvSpPr>
          <p:cNvPr id="219142" name="Text Box 6"/>
          <p:cNvSpPr txBox="1">
            <a:spLocks noChangeArrowheads="1"/>
          </p:cNvSpPr>
          <p:nvPr/>
        </p:nvSpPr>
        <p:spPr bwMode="auto">
          <a:xfrm>
            <a:off x="2133600" y="5943600"/>
            <a:ext cx="4194175" cy="457200"/>
          </a:xfrm>
          <a:prstGeom prst="rect">
            <a:avLst/>
          </a:prstGeom>
          <a:noFill/>
          <a:ln w="9525">
            <a:noFill/>
            <a:miter lim="800000"/>
            <a:headEnd/>
            <a:tailEnd/>
          </a:ln>
          <a:effectLst/>
        </p:spPr>
        <p:txBody>
          <a:bodyPr wrap="none">
            <a:spAutoFit/>
          </a:bodyPr>
          <a:lstStyle/>
          <a:p>
            <a:r>
              <a:rPr lang="en-US" sz="2400" b="1"/>
              <a:t>Acids can alter solulbilities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1196975" y="2281238"/>
            <a:ext cx="1639888" cy="701675"/>
          </a:xfrm>
          <a:prstGeom prst="rect">
            <a:avLst/>
          </a:prstGeom>
          <a:noFill/>
          <a:ln w="9525">
            <a:noFill/>
            <a:miter lim="800000"/>
            <a:headEnd/>
            <a:tailEnd/>
          </a:ln>
          <a:effectLst/>
        </p:spPr>
        <p:txBody>
          <a:bodyPr wrap="none">
            <a:spAutoFit/>
          </a:bodyPr>
          <a:lstStyle/>
          <a:p>
            <a:pPr algn="ctr"/>
            <a:r>
              <a:rPr lang="en-US" sz="2000">
                <a:solidFill>
                  <a:srgbClr val="FFFF00"/>
                </a:solidFill>
              </a:rPr>
              <a:t>Solid</a:t>
            </a:r>
          </a:p>
          <a:p>
            <a:pPr algn="ctr"/>
            <a:r>
              <a:rPr lang="en-US" sz="2000">
                <a:solidFill>
                  <a:srgbClr val="FFFF00"/>
                </a:solidFill>
              </a:rPr>
              <a:t>(unavailable)</a:t>
            </a:r>
          </a:p>
        </p:txBody>
      </p:sp>
      <p:sp>
        <p:nvSpPr>
          <p:cNvPr id="221187" name="Text Box 3"/>
          <p:cNvSpPr txBox="1">
            <a:spLocks noChangeArrowheads="1"/>
          </p:cNvSpPr>
          <p:nvPr/>
        </p:nvSpPr>
        <p:spPr bwMode="auto">
          <a:xfrm>
            <a:off x="4787900" y="2279650"/>
            <a:ext cx="1357313" cy="701675"/>
          </a:xfrm>
          <a:prstGeom prst="rect">
            <a:avLst/>
          </a:prstGeom>
          <a:noFill/>
          <a:ln w="9525">
            <a:noFill/>
            <a:miter lim="800000"/>
            <a:headEnd/>
            <a:tailEnd/>
          </a:ln>
          <a:effectLst/>
        </p:spPr>
        <p:txBody>
          <a:bodyPr wrap="none">
            <a:spAutoFit/>
          </a:bodyPr>
          <a:lstStyle/>
          <a:p>
            <a:pPr algn="ctr"/>
            <a:r>
              <a:rPr lang="en-US" sz="2000">
                <a:solidFill>
                  <a:srgbClr val="FFFF00"/>
                </a:solidFill>
              </a:rPr>
              <a:t>dissolved</a:t>
            </a:r>
          </a:p>
          <a:p>
            <a:pPr algn="ctr"/>
            <a:r>
              <a:rPr lang="en-US" sz="2000">
                <a:solidFill>
                  <a:srgbClr val="FFFF00"/>
                </a:solidFill>
              </a:rPr>
              <a:t>(available)</a:t>
            </a:r>
          </a:p>
        </p:txBody>
      </p:sp>
      <p:sp>
        <p:nvSpPr>
          <p:cNvPr id="221188" name="Text Box 4"/>
          <p:cNvSpPr txBox="1">
            <a:spLocks noChangeArrowheads="1"/>
          </p:cNvSpPr>
          <p:nvPr/>
        </p:nvSpPr>
        <p:spPr bwMode="auto">
          <a:xfrm>
            <a:off x="1400175" y="531813"/>
            <a:ext cx="5710238" cy="579437"/>
          </a:xfrm>
          <a:prstGeom prst="rect">
            <a:avLst/>
          </a:prstGeom>
          <a:noFill/>
          <a:ln w="9525">
            <a:noFill/>
            <a:miter lim="800000"/>
            <a:headEnd/>
            <a:tailEnd/>
          </a:ln>
          <a:effectLst/>
        </p:spPr>
        <p:txBody>
          <a:bodyPr wrap="none">
            <a:spAutoFit/>
          </a:bodyPr>
          <a:lstStyle/>
          <a:p>
            <a:pPr algn="ctr"/>
            <a:r>
              <a:rPr lang="en-US" sz="3200" u="sng"/>
              <a:t>Availability and Form of Metals</a:t>
            </a:r>
          </a:p>
        </p:txBody>
      </p:sp>
      <p:sp>
        <p:nvSpPr>
          <p:cNvPr id="221189" name="Text Box 5"/>
          <p:cNvSpPr txBox="1">
            <a:spLocks noChangeArrowheads="1"/>
          </p:cNvSpPr>
          <p:nvPr/>
        </p:nvSpPr>
        <p:spPr bwMode="auto">
          <a:xfrm>
            <a:off x="1225550" y="5157788"/>
            <a:ext cx="6813550" cy="457200"/>
          </a:xfrm>
          <a:prstGeom prst="rect">
            <a:avLst/>
          </a:prstGeom>
          <a:noFill/>
          <a:ln w="9525">
            <a:noFill/>
            <a:miter lim="800000"/>
            <a:headEnd/>
            <a:tailEnd/>
          </a:ln>
          <a:effectLst/>
        </p:spPr>
        <p:txBody>
          <a:bodyPr wrap="none">
            <a:spAutoFit/>
          </a:bodyPr>
          <a:lstStyle/>
          <a:p>
            <a:r>
              <a:rPr lang="en-US" sz="2400">
                <a:solidFill>
                  <a:srgbClr val="FFFF00"/>
                </a:solidFill>
              </a:rPr>
              <a:t>Acid dissolution of metals increases their mobility</a:t>
            </a:r>
          </a:p>
        </p:txBody>
      </p:sp>
      <p:sp>
        <p:nvSpPr>
          <p:cNvPr id="221190" name="Text Box 6"/>
          <p:cNvSpPr txBox="1">
            <a:spLocks noChangeArrowheads="1"/>
          </p:cNvSpPr>
          <p:nvPr/>
        </p:nvSpPr>
        <p:spPr bwMode="auto">
          <a:xfrm>
            <a:off x="1447800" y="1765300"/>
            <a:ext cx="5919788" cy="457200"/>
          </a:xfrm>
          <a:prstGeom prst="rect">
            <a:avLst/>
          </a:prstGeom>
          <a:noFill/>
          <a:ln w="9525">
            <a:noFill/>
            <a:miter lim="800000"/>
            <a:headEnd/>
            <a:tailEnd/>
          </a:ln>
          <a:effectLst/>
        </p:spPr>
        <p:txBody>
          <a:bodyPr wrap="none">
            <a:spAutoFit/>
          </a:bodyPr>
          <a:lstStyle/>
          <a:p>
            <a:r>
              <a:rPr lang="en-US" sz="2400" b="1">
                <a:solidFill>
                  <a:srgbClr val="00FF00"/>
                </a:solidFill>
              </a:rPr>
              <a:t>PbCO</a:t>
            </a:r>
            <a:r>
              <a:rPr lang="en-US" sz="2400" b="1" baseline="-25000">
                <a:solidFill>
                  <a:srgbClr val="00FF00"/>
                </a:solidFill>
              </a:rPr>
              <a:t>3</a:t>
            </a:r>
            <a:r>
              <a:rPr lang="en-US" sz="2400" b="1">
                <a:solidFill>
                  <a:srgbClr val="00FF00"/>
                </a:solidFill>
              </a:rPr>
              <a:t>  +  H</a:t>
            </a:r>
            <a:r>
              <a:rPr lang="en-US" sz="2400" b="1" baseline="30000">
                <a:solidFill>
                  <a:srgbClr val="00FF00"/>
                </a:solidFill>
              </a:rPr>
              <a:t>+</a:t>
            </a:r>
            <a:r>
              <a:rPr lang="en-US" sz="2400" b="1">
                <a:solidFill>
                  <a:srgbClr val="00FF00"/>
                </a:solidFill>
              </a:rPr>
              <a:t>			Pb</a:t>
            </a:r>
            <a:r>
              <a:rPr lang="en-US" sz="2400" b="1" baseline="30000">
                <a:solidFill>
                  <a:srgbClr val="00FF00"/>
                </a:solidFill>
              </a:rPr>
              <a:t>2+</a:t>
            </a:r>
            <a:r>
              <a:rPr lang="en-US" sz="2400" b="1">
                <a:solidFill>
                  <a:srgbClr val="00FF00"/>
                </a:solidFill>
              </a:rPr>
              <a:t>   +  HCO</a:t>
            </a:r>
            <a:r>
              <a:rPr lang="en-US" sz="2400" b="1" baseline="-25000">
                <a:solidFill>
                  <a:srgbClr val="00FF00"/>
                </a:solidFill>
              </a:rPr>
              <a:t>3</a:t>
            </a:r>
            <a:r>
              <a:rPr lang="en-US" sz="2400" b="1" baseline="30000">
                <a:solidFill>
                  <a:srgbClr val="00FF00"/>
                </a:solidFill>
              </a:rPr>
              <a:t>-</a:t>
            </a:r>
          </a:p>
        </p:txBody>
      </p:sp>
      <p:sp>
        <p:nvSpPr>
          <p:cNvPr id="221191" name="Line 7"/>
          <p:cNvSpPr>
            <a:spLocks noChangeShapeType="1"/>
          </p:cNvSpPr>
          <p:nvPr/>
        </p:nvSpPr>
        <p:spPr bwMode="auto">
          <a:xfrm>
            <a:off x="3636963" y="1965325"/>
            <a:ext cx="1200150" cy="0"/>
          </a:xfrm>
          <a:prstGeom prst="line">
            <a:avLst/>
          </a:prstGeom>
          <a:noFill/>
          <a:ln w="9525">
            <a:solidFill>
              <a:schemeClr val="tx1"/>
            </a:solidFill>
            <a:round/>
            <a:headEnd/>
            <a:tailEnd type="triangle" w="med" len="med"/>
          </a:ln>
          <a:effectLst/>
        </p:spPr>
        <p:txBody>
          <a:bodyPr/>
          <a:lstStyle/>
          <a:p>
            <a:endParaRPr lang="en-US"/>
          </a:p>
        </p:txBody>
      </p:sp>
      <p:sp>
        <p:nvSpPr>
          <p:cNvPr id="221192" name="Text Box 8"/>
          <p:cNvSpPr txBox="1">
            <a:spLocks noChangeArrowheads="1"/>
          </p:cNvSpPr>
          <p:nvPr/>
        </p:nvSpPr>
        <p:spPr bwMode="auto">
          <a:xfrm>
            <a:off x="1181100" y="3836988"/>
            <a:ext cx="1639888" cy="701675"/>
          </a:xfrm>
          <a:prstGeom prst="rect">
            <a:avLst/>
          </a:prstGeom>
          <a:noFill/>
          <a:ln w="9525">
            <a:noFill/>
            <a:miter lim="800000"/>
            <a:headEnd/>
            <a:tailEnd/>
          </a:ln>
          <a:effectLst/>
        </p:spPr>
        <p:txBody>
          <a:bodyPr wrap="none">
            <a:spAutoFit/>
          </a:bodyPr>
          <a:lstStyle/>
          <a:p>
            <a:pPr algn="ctr"/>
            <a:r>
              <a:rPr lang="en-US" sz="2000">
                <a:solidFill>
                  <a:srgbClr val="FFFF00"/>
                </a:solidFill>
              </a:rPr>
              <a:t>Solid</a:t>
            </a:r>
          </a:p>
          <a:p>
            <a:pPr algn="ctr"/>
            <a:r>
              <a:rPr lang="en-US" sz="2000">
                <a:solidFill>
                  <a:srgbClr val="FFFF00"/>
                </a:solidFill>
              </a:rPr>
              <a:t>(unavailable)</a:t>
            </a:r>
          </a:p>
        </p:txBody>
      </p:sp>
      <p:sp>
        <p:nvSpPr>
          <p:cNvPr id="221193" name="Text Box 9"/>
          <p:cNvSpPr txBox="1">
            <a:spLocks noChangeArrowheads="1"/>
          </p:cNvSpPr>
          <p:nvPr/>
        </p:nvSpPr>
        <p:spPr bwMode="auto">
          <a:xfrm>
            <a:off x="4772025" y="3835400"/>
            <a:ext cx="1357313" cy="701675"/>
          </a:xfrm>
          <a:prstGeom prst="rect">
            <a:avLst/>
          </a:prstGeom>
          <a:noFill/>
          <a:ln w="9525">
            <a:noFill/>
            <a:miter lim="800000"/>
            <a:headEnd/>
            <a:tailEnd/>
          </a:ln>
          <a:effectLst/>
        </p:spPr>
        <p:txBody>
          <a:bodyPr wrap="none">
            <a:spAutoFit/>
          </a:bodyPr>
          <a:lstStyle/>
          <a:p>
            <a:pPr algn="ctr"/>
            <a:r>
              <a:rPr lang="en-US" sz="2000">
                <a:solidFill>
                  <a:srgbClr val="FFFF00"/>
                </a:solidFill>
              </a:rPr>
              <a:t>dissolved</a:t>
            </a:r>
          </a:p>
          <a:p>
            <a:pPr algn="ctr"/>
            <a:r>
              <a:rPr lang="en-US" sz="2000">
                <a:solidFill>
                  <a:srgbClr val="FFFF00"/>
                </a:solidFill>
              </a:rPr>
              <a:t>(available)</a:t>
            </a:r>
          </a:p>
        </p:txBody>
      </p:sp>
      <p:sp>
        <p:nvSpPr>
          <p:cNvPr id="221194" name="Text Box 10"/>
          <p:cNvSpPr txBox="1">
            <a:spLocks noChangeArrowheads="1"/>
          </p:cNvSpPr>
          <p:nvPr/>
        </p:nvSpPr>
        <p:spPr bwMode="auto">
          <a:xfrm>
            <a:off x="1431925" y="3321050"/>
            <a:ext cx="5811838" cy="457200"/>
          </a:xfrm>
          <a:prstGeom prst="rect">
            <a:avLst/>
          </a:prstGeom>
          <a:noFill/>
          <a:ln w="9525">
            <a:noFill/>
            <a:miter lim="800000"/>
            <a:headEnd/>
            <a:tailEnd/>
          </a:ln>
          <a:effectLst/>
        </p:spPr>
        <p:txBody>
          <a:bodyPr wrap="none">
            <a:spAutoFit/>
          </a:bodyPr>
          <a:lstStyle/>
          <a:p>
            <a:r>
              <a:rPr lang="en-US" sz="2400" b="1">
                <a:solidFill>
                  <a:srgbClr val="00FF00"/>
                </a:solidFill>
              </a:rPr>
              <a:t>CdSO</a:t>
            </a:r>
            <a:r>
              <a:rPr lang="en-US" sz="2400" b="1" baseline="-25000">
                <a:solidFill>
                  <a:srgbClr val="00FF00"/>
                </a:solidFill>
              </a:rPr>
              <a:t>4</a:t>
            </a:r>
            <a:r>
              <a:rPr lang="en-US" sz="2400" b="1">
                <a:solidFill>
                  <a:srgbClr val="00FF00"/>
                </a:solidFill>
              </a:rPr>
              <a:t>  +  H</a:t>
            </a:r>
            <a:r>
              <a:rPr lang="en-US" sz="2400" b="1" baseline="30000">
                <a:solidFill>
                  <a:srgbClr val="00FF00"/>
                </a:solidFill>
              </a:rPr>
              <a:t>+</a:t>
            </a:r>
            <a:r>
              <a:rPr lang="en-US" sz="2400" b="1">
                <a:solidFill>
                  <a:srgbClr val="00FF00"/>
                </a:solidFill>
              </a:rPr>
              <a:t>			Cd</a:t>
            </a:r>
            <a:r>
              <a:rPr lang="en-US" sz="2400" b="1" baseline="30000">
                <a:solidFill>
                  <a:srgbClr val="00FF00"/>
                </a:solidFill>
              </a:rPr>
              <a:t>2+</a:t>
            </a:r>
            <a:r>
              <a:rPr lang="en-US" sz="2400" b="1">
                <a:solidFill>
                  <a:srgbClr val="00FF00"/>
                </a:solidFill>
              </a:rPr>
              <a:t>   +  SO</a:t>
            </a:r>
            <a:r>
              <a:rPr lang="en-US" sz="2400" b="1" baseline="-25000">
                <a:solidFill>
                  <a:srgbClr val="00FF00"/>
                </a:solidFill>
              </a:rPr>
              <a:t>4</a:t>
            </a:r>
            <a:r>
              <a:rPr lang="en-US" sz="2400" b="1" baseline="30000">
                <a:solidFill>
                  <a:srgbClr val="00FF00"/>
                </a:solidFill>
              </a:rPr>
              <a:t>-2</a:t>
            </a:r>
          </a:p>
        </p:txBody>
      </p:sp>
      <p:sp>
        <p:nvSpPr>
          <p:cNvPr id="221195" name="Line 11"/>
          <p:cNvSpPr>
            <a:spLocks noChangeShapeType="1"/>
          </p:cNvSpPr>
          <p:nvPr/>
        </p:nvSpPr>
        <p:spPr bwMode="auto">
          <a:xfrm>
            <a:off x="3621088" y="3521075"/>
            <a:ext cx="120015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1194"/>
                                        </p:tgtEl>
                                        <p:attrNameLst>
                                          <p:attrName>style.visibility</p:attrName>
                                        </p:attrNameLst>
                                      </p:cBhvr>
                                      <p:to>
                                        <p:strVal val="visible"/>
                                      </p:to>
                                    </p:set>
                                    <p:animEffect transition="in" filter="fade">
                                      <p:cBhvr>
                                        <p:cTn id="7" dur="2000"/>
                                        <p:tgtEl>
                                          <p:spTgt spid="221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1195"/>
                                        </p:tgtEl>
                                        <p:attrNameLst>
                                          <p:attrName>style.visibility</p:attrName>
                                        </p:attrNameLst>
                                      </p:cBhvr>
                                      <p:to>
                                        <p:strVal val="visible"/>
                                      </p:to>
                                    </p:set>
                                    <p:animEffect transition="in" filter="fade">
                                      <p:cBhvr>
                                        <p:cTn id="10" dur="2000"/>
                                        <p:tgtEl>
                                          <p:spTgt spid="22119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1192"/>
                                        </p:tgtEl>
                                        <p:attrNameLst>
                                          <p:attrName>style.visibility</p:attrName>
                                        </p:attrNameLst>
                                      </p:cBhvr>
                                      <p:to>
                                        <p:strVal val="visible"/>
                                      </p:to>
                                    </p:set>
                                    <p:animEffect transition="in" filter="wipe(left)">
                                      <p:cBhvr>
                                        <p:cTn id="13" dur="1000"/>
                                        <p:tgtEl>
                                          <p:spTgt spid="22119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1193"/>
                                        </p:tgtEl>
                                        <p:attrNameLst>
                                          <p:attrName>style.visibility</p:attrName>
                                        </p:attrNameLst>
                                      </p:cBhvr>
                                      <p:to>
                                        <p:strVal val="visible"/>
                                      </p:to>
                                    </p:set>
                                    <p:animEffect transition="in" filter="wipe(left)">
                                      <p:cBhvr>
                                        <p:cTn id="16" dur="1000"/>
                                        <p:tgtEl>
                                          <p:spTgt spid="22119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21189"/>
                                        </p:tgtEl>
                                        <p:attrNameLst>
                                          <p:attrName>style.visibility</p:attrName>
                                        </p:attrNameLst>
                                      </p:cBhvr>
                                      <p:to>
                                        <p:strVal val="visible"/>
                                      </p:to>
                                    </p:set>
                                    <p:animEffect transition="in" filter="fade">
                                      <p:cBhvr>
                                        <p:cTn id="20" dur="2000"/>
                                        <p:tgtEl>
                                          <p:spTgt spid="22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p:bldP spid="221192" grpId="0"/>
      <p:bldP spid="221193" grpId="0"/>
      <p:bldP spid="221194" grpId="0"/>
      <p:bldP spid="22119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2683332137_2d77a3b535_o"/>
          <p:cNvPicPr>
            <a:picLocks noChangeAspect="1" noChangeArrowheads="1"/>
          </p:cNvPicPr>
          <p:nvPr/>
        </p:nvPicPr>
        <p:blipFill>
          <a:blip r:embed="rId2" cstate="print"/>
          <a:srcRect/>
          <a:stretch>
            <a:fillRect/>
          </a:stretch>
        </p:blipFill>
        <p:spPr bwMode="auto">
          <a:xfrm>
            <a:off x="4589463" y="1939925"/>
            <a:ext cx="2720975" cy="2041525"/>
          </a:xfrm>
          <a:prstGeom prst="rect">
            <a:avLst/>
          </a:prstGeom>
          <a:noFill/>
        </p:spPr>
      </p:pic>
      <p:pic>
        <p:nvPicPr>
          <p:cNvPr id="223235" name="Picture 3" descr="0624h"/>
          <p:cNvPicPr>
            <a:picLocks noChangeAspect="1" noChangeArrowheads="1"/>
          </p:cNvPicPr>
          <p:nvPr/>
        </p:nvPicPr>
        <p:blipFill>
          <a:blip r:embed="rId3" cstate="print"/>
          <a:srcRect/>
          <a:stretch>
            <a:fillRect/>
          </a:stretch>
        </p:blipFill>
        <p:spPr bwMode="auto">
          <a:xfrm>
            <a:off x="825500" y="1928813"/>
            <a:ext cx="2790825" cy="2092325"/>
          </a:xfrm>
          <a:prstGeom prst="rect">
            <a:avLst/>
          </a:prstGeom>
          <a:noFill/>
        </p:spPr>
      </p:pic>
      <p:sp>
        <p:nvSpPr>
          <p:cNvPr id="223236" name="Rectangle 4"/>
          <p:cNvSpPr>
            <a:spLocks noChangeArrowheads="1"/>
          </p:cNvSpPr>
          <p:nvPr/>
        </p:nvSpPr>
        <p:spPr bwMode="auto">
          <a:xfrm>
            <a:off x="876300" y="976313"/>
            <a:ext cx="7273925" cy="822325"/>
          </a:xfrm>
          <a:prstGeom prst="rect">
            <a:avLst/>
          </a:prstGeom>
          <a:noFill/>
          <a:ln w="9525">
            <a:noFill/>
            <a:miter lim="800000"/>
            <a:headEnd/>
            <a:tailEnd/>
          </a:ln>
          <a:effectLst/>
        </p:spPr>
        <p:txBody>
          <a:bodyPr wrap="none" anchor="ctr">
            <a:spAutoFit/>
          </a:bodyPr>
          <a:lstStyle/>
          <a:p>
            <a:pPr eaLnBrk="1" hangingPunct="1"/>
            <a:r>
              <a:rPr lang="en-US" sz="2400">
                <a:solidFill>
                  <a:srgbClr val="FFFF00"/>
                </a:solidFill>
              </a:rPr>
              <a:t>There are approximately 420,000 abandoned mines </a:t>
            </a:r>
          </a:p>
          <a:p>
            <a:pPr eaLnBrk="1" hangingPunct="1"/>
            <a:r>
              <a:rPr lang="en-US" sz="2400">
                <a:solidFill>
                  <a:srgbClr val="FFFF00"/>
                </a:solidFill>
              </a:rPr>
              <a:t>in the states of California, Arizona and Nevada </a:t>
            </a:r>
          </a:p>
        </p:txBody>
      </p:sp>
      <p:sp>
        <p:nvSpPr>
          <p:cNvPr id="223237" name="Text Box 5"/>
          <p:cNvSpPr txBox="1">
            <a:spLocks noChangeArrowheads="1"/>
          </p:cNvSpPr>
          <p:nvPr/>
        </p:nvSpPr>
        <p:spPr bwMode="auto">
          <a:xfrm>
            <a:off x="2919413" y="249238"/>
            <a:ext cx="2574925" cy="579437"/>
          </a:xfrm>
          <a:prstGeom prst="rect">
            <a:avLst/>
          </a:prstGeom>
          <a:noFill/>
          <a:ln w="9525">
            <a:noFill/>
            <a:miter lim="800000"/>
            <a:headEnd/>
            <a:tailEnd/>
          </a:ln>
          <a:effectLst/>
        </p:spPr>
        <p:txBody>
          <a:bodyPr wrap="none">
            <a:spAutoFit/>
          </a:bodyPr>
          <a:lstStyle/>
          <a:p>
            <a:r>
              <a:rPr lang="en-US" sz="3200" u="sng"/>
              <a:t>Mine Tailings</a:t>
            </a:r>
          </a:p>
        </p:txBody>
      </p:sp>
      <p:grpSp>
        <p:nvGrpSpPr>
          <p:cNvPr id="223238" name="Group 6"/>
          <p:cNvGrpSpPr>
            <a:grpSpLocks/>
          </p:cNvGrpSpPr>
          <p:nvPr/>
        </p:nvGrpSpPr>
        <p:grpSpPr bwMode="auto">
          <a:xfrm>
            <a:off x="1073150" y="4148138"/>
            <a:ext cx="3983038" cy="814387"/>
            <a:chOff x="676" y="2613"/>
            <a:chExt cx="2509" cy="513"/>
          </a:xfrm>
        </p:grpSpPr>
        <p:sp>
          <p:nvSpPr>
            <p:cNvPr id="223239" name="Text Box 7"/>
            <p:cNvSpPr txBox="1">
              <a:spLocks noChangeArrowheads="1"/>
            </p:cNvSpPr>
            <p:nvPr/>
          </p:nvSpPr>
          <p:spPr bwMode="auto">
            <a:xfrm>
              <a:off x="676" y="2749"/>
              <a:ext cx="2509" cy="288"/>
            </a:xfrm>
            <a:prstGeom prst="rect">
              <a:avLst/>
            </a:prstGeom>
            <a:noFill/>
            <a:ln w="9525">
              <a:noFill/>
              <a:miter lim="800000"/>
              <a:headEnd/>
              <a:tailEnd/>
            </a:ln>
            <a:effectLst/>
          </p:spPr>
          <p:txBody>
            <a:bodyPr wrap="none">
              <a:spAutoFit/>
            </a:bodyPr>
            <a:lstStyle/>
            <a:p>
              <a:r>
                <a:rPr lang="en-US" sz="2400">
                  <a:solidFill>
                    <a:srgbClr val="00FF00"/>
                  </a:solidFill>
                </a:rPr>
                <a:t>FeS</a:t>
              </a:r>
              <a:r>
                <a:rPr lang="en-US" sz="2400" baseline="-25000">
                  <a:solidFill>
                    <a:srgbClr val="00FF00"/>
                  </a:solidFill>
                </a:rPr>
                <a:t>2</a:t>
              </a:r>
              <a:r>
                <a:rPr lang="en-US" sz="2400">
                  <a:solidFill>
                    <a:srgbClr val="00FF00"/>
                  </a:solidFill>
                </a:rPr>
                <a:t> 			2H</a:t>
              </a:r>
              <a:r>
                <a:rPr lang="en-US" sz="2400" baseline="-25000">
                  <a:solidFill>
                    <a:srgbClr val="00FF00"/>
                  </a:solidFill>
                </a:rPr>
                <a:t>2</a:t>
              </a:r>
              <a:r>
                <a:rPr lang="en-US" sz="2400">
                  <a:solidFill>
                    <a:srgbClr val="00FF00"/>
                  </a:solidFill>
                </a:rPr>
                <a:t>SO</a:t>
              </a:r>
              <a:r>
                <a:rPr lang="en-US" sz="2400" baseline="-25000">
                  <a:solidFill>
                    <a:srgbClr val="00FF00"/>
                  </a:solidFill>
                </a:rPr>
                <a:t>4</a:t>
              </a:r>
            </a:p>
          </p:txBody>
        </p:sp>
        <p:sp>
          <p:nvSpPr>
            <p:cNvPr id="223240" name="Line 8"/>
            <p:cNvSpPr>
              <a:spLocks noChangeShapeType="1"/>
            </p:cNvSpPr>
            <p:nvPr/>
          </p:nvSpPr>
          <p:spPr bwMode="auto">
            <a:xfrm>
              <a:off x="1298" y="2880"/>
              <a:ext cx="972" cy="0"/>
            </a:xfrm>
            <a:prstGeom prst="line">
              <a:avLst/>
            </a:prstGeom>
            <a:noFill/>
            <a:ln w="9525">
              <a:solidFill>
                <a:schemeClr val="tx1"/>
              </a:solidFill>
              <a:round/>
              <a:headEnd/>
              <a:tailEnd type="triangle" w="med" len="med"/>
            </a:ln>
            <a:effectLst/>
          </p:spPr>
          <p:txBody>
            <a:bodyPr/>
            <a:lstStyle/>
            <a:p>
              <a:endParaRPr lang="en-US"/>
            </a:p>
          </p:txBody>
        </p:sp>
        <p:sp>
          <p:nvSpPr>
            <p:cNvPr id="223241" name="Text Box 9"/>
            <p:cNvSpPr txBox="1">
              <a:spLocks noChangeArrowheads="1"/>
            </p:cNvSpPr>
            <p:nvPr/>
          </p:nvSpPr>
          <p:spPr bwMode="auto">
            <a:xfrm>
              <a:off x="1558" y="2613"/>
              <a:ext cx="580" cy="231"/>
            </a:xfrm>
            <a:prstGeom prst="rect">
              <a:avLst/>
            </a:prstGeom>
            <a:noFill/>
            <a:ln w="9525">
              <a:noFill/>
              <a:miter lim="800000"/>
              <a:headEnd/>
              <a:tailEnd/>
            </a:ln>
            <a:effectLst/>
          </p:spPr>
          <p:txBody>
            <a:bodyPr wrap="none">
              <a:spAutoFit/>
            </a:bodyPr>
            <a:lstStyle/>
            <a:p>
              <a:r>
                <a:rPr lang="en-US" sz="1800">
                  <a:solidFill>
                    <a:srgbClr val="00FF00"/>
                  </a:solidFill>
                </a:rPr>
                <a:t>oxygen</a:t>
              </a:r>
            </a:p>
          </p:txBody>
        </p:sp>
        <p:sp>
          <p:nvSpPr>
            <p:cNvPr id="223242" name="Text Box 10"/>
            <p:cNvSpPr txBox="1">
              <a:spLocks noChangeArrowheads="1"/>
            </p:cNvSpPr>
            <p:nvPr/>
          </p:nvSpPr>
          <p:spPr bwMode="auto">
            <a:xfrm>
              <a:off x="1615" y="2895"/>
              <a:ext cx="468" cy="231"/>
            </a:xfrm>
            <a:prstGeom prst="rect">
              <a:avLst/>
            </a:prstGeom>
            <a:noFill/>
            <a:ln w="9525">
              <a:noFill/>
              <a:miter lim="800000"/>
              <a:headEnd/>
              <a:tailEnd/>
            </a:ln>
            <a:effectLst/>
          </p:spPr>
          <p:txBody>
            <a:bodyPr wrap="none">
              <a:spAutoFit/>
            </a:bodyPr>
            <a:lstStyle/>
            <a:p>
              <a:r>
                <a:rPr lang="en-US" sz="1800">
                  <a:solidFill>
                    <a:srgbClr val="00FF00"/>
                  </a:solidFill>
                </a:rPr>
                <a:t>water</a:t>
              </a:r>
            </a:p>
          </p:txBody>
        </p:sp>
      </p:grpSp>
      <p:sp>
        <p:nvSpPr>
          <p:cNvPr id="223243" name="Rectangle 11"/>
          <p:cNvSpPr>
            <a:spLocks noChangeArrowheads="1"/>
          </p:cNvSpPr>
          <p:nvPr/>
        </p:nvSpPr>
        <p:spPr bwMode="auto">
          <a:xfrm>
            <a:off x="1628775" y="6216650"/>
            <a:ext cx="5935663" cy="641350"/>
          </a:xfrm>
          <a:prstGeom prst="rect">
            <a:avLst/>
          </a:prstGeom>
          <a:noFill/>
          <a:ln w="9525">
            <a:noFill/>
            <a:miter lim="800000"/>
            <a:headEnd/>
            <a:tailEnd/>
          </a:ln>
          <a:effectLst/>
        </p:spPr>
        <p:txBody>
          <a:bodyPr anchor="ctr">
            <a:spAutoFit/>
          </a:bodyPr>
          <a:lstStyle/>
          <a:p>
            <a:pPr eaLnBrk="1" hangingPunct="1"/>
            <a:r>
              <a:rPr lang="en-US" sz="1800">
                <a:solidFill>
                  <a:srgbClr val="00FF00"/>
                </a:solidFill>
              </a:rPr>
              <a:t>Direct toxicity plus dissolution of associated metal contaminants such as arsenic, lead, and cadmium </a:t>
            </a:r>
          </a:p>
        </p:txBody>
      </p:sp>
      <p:sp>
        <p:nvSpPr>
          <p:cNvPr id="223244" name="Text Box 12"/>
          <p:cNvSpPr txBox="1">
            <a:spLocks noChangeArrowheads="1"/>
          </p:cNvSpPr>
          <p:nvPr/>
        </p:nvSpPr>
        <p:spPr bwMode="auto">
          <a:xfrm>
            <a:off x="1008063" y="3136900"/>
            <a:ext cx="1377950" cy="641350"/>
          </a:xfrm>
          <a:prstGeom prst="rect">
            <a:avLst/>
          </a:prstGeom>
          <a:noFill/>
          <a:ln w="9525">
            <a:noFill/>
            <a:miter lim="800000"/>
            <a:headEnd/>
            <a:tailEnd/>
          </a:ln>
          <a:effectLst/>
        </p:spPr>
        <p:txBody>
          <a:bodyPr wrap="none">
            <a:spAutoFit/>
          </a:bodyPr>
          <a:lstStyle/>
          <a:p>
            <a:r>
              <a:rPr lang="en-US" sz="1800" b="1">
                <a:solidFill>
                  <a:schemeClr val="accent2"/>
                </a:solidFill>
              </a:rPr>
              <a:t>Cd, Pb, Zn,</a:t>
            </a:r>
          </a:p>
          <a:p>
            <a:r>
              <a:rPr lang="en-US" sz="1800" b="1">
                <a:solidFill>
                  <a:schemeClr val="accent2"/>
                </a:solidFill>
              </a:rPr>
              <a:t>Cr, Cu, Al</a:t>
            </a:r>
          </a:p>
        </p:txBody>
      </p:sp>
      <p:sp>
        <p:nvSpPr>
          <p:cNvPr id="223245" name="Text Box 13"/>
          <p:cNvSpPr txBox="1">
            <a:spLocks noChangeArrowheads="1"/>
          </p:cNvSpPr>
          <p:nvPr/>
        </p:nvSpPr>
        <p:spPr bwMode="auto">
          <a:xfrm>
            <a:off x="1352550" y="5310188"/>
            <a:ext cx="5919788" cy="457200"/>
          </a:xfrm>
          <a:prstGeom prst="rect">
            <a:avLst/>
          </a:prstGeom>
          <a:noFill/>
          <a:ln w="9525">
            <a:noFill/>
            <a:miter lim="800000"/>
            <a:headEnd/>
            <a:tailEnd/>
          </a:ln>
          <a:effectLst/>
        </p:spPr>
        <p:txBody>
          <a:bodyPr wrap="none">
            <a:spAutoFit/>
          </a:bodyPr>
          <a:lstStyle/>
          <a:p>
            <a:r>
              <a:rPr lang="en-US" sz="2400" b="1">
                <a:solidFill>
                  <a:srgbClr val="FFFF00"/>
                </a:solidFill>
              </a:rPr>
              <a:t>PbCO</a:t>
            </a:r>
            <a:r>
              <a:rPr lang="en-US" sz="2400" b="1" baseline="-25000">
                <a:solidFill>
                  <a:srgbClr val="FFFF00"/>
                </a:solidFill>
              </a:rPr>
              <a:t>3</a:t>
            </a:r>
            <a:r>
              <a:rPr lang="en-US" sz="2400" b="1">
                <a:solidFill>
                  <a:srgbClr val="FFFF00"/>
                </a:solidFill>
              </a:rPr>
              <a:t>  +  H</a:t>
            </a:r>
            <a:r>
              <a:rPr lang="en-US" sz="2400" b="1" baseline="30000">
                <a:solidFill>
                  <a:srgbClr val="FFFF00"/>
                </a:solidFill>
              </a:rPr>
              <a:t>+</a:t>
            </a:r>
            <a:r>
              <a:rPr lang="en-US" sz="2400" b="1">
                <a:solidFill>
                  <a:srgbClr val="FFFF00"/>
                </a:solidFill>
              </a:rPr>
              <a:t>			Pb</a:t>
            </a:r>
            <a:r>
              <a:rPr lang="en-US" sz="2400" b="1" baseline="30000">
                <a:solidFill>
                  <a:srgbClr val="FFFF00"/>
                </a:solidFill>
              </a:rPr>
              <a:t>2+</a:t>
            </a:r>
            <a:r>
              <a:rPr lang="en-US" sz="2400" b="1">
                <a:solidFill>
                  <a:srgbClr val="FFFF00"/>
                </a:solidFill>
              </a:rPr>
              <a:t>   +  HCO</a:t>
            </a:r>
            <a:r>
              <a:rPr lang="en-US" sz="2400" b="1" baseline="-25000">
                <a:solidFill>
                  <a:srgbClr val="FFFF00"/>
                </a:solidFill>
              </a:rPr>
              <a:t>3</a:t>
            </a:r>
            <a:r>
              <a:rPr lang="en-US" sz="2400" b="1" baseline="30000">
                <a:solidFill>
                  <a:srgbClr val="FFFF00"/>
                </a:solidFill>
              </a:rPr>
              <a:t>-</a:t>
            </a:r>
          </a:p>
        </p:txBody>
      </p:sp>
      <p:sp>
        <p:nvSpPr>
          <p:cNvPr id="223246" name="Line 14"/>
          <p:cNvSpPr>
            <a:spLocks noChangeShapeType="1"/>
          </p:cNvSpPr>
          <p:nvPr/>
        </p:nvSpPr>
        <p:spPr bwMode="auto">
          <a:xfrm>
            <a:off x="3524250" y="5543550"/>
            <a:ext cx="1200150" cy="0"/>
          </a:xfrm>
          <a:prstGeom prst="line">
            <a:avLst/>
          </a:prstGeom>
          <a:noFill/>
          <a:ln w="9525">
            <a:solidFill>
              <a:schemeClr val="tx1"/>
            </a:solidFill>
            <a:round/>
            <a:headEnd/>
            <a:tailEnd type="triangle" w="med" len="med"/>
          </a:ln>
          <a:effectLst/>
        </p:spPr>
        <p:txBody>
          <a:bodyPr/>
          <a:lstStyle/>
          <a:p>
            <a:endParaRPr lang="en-US"/>
          </a:p>
        </p:txBody>
      </p:sp>
      <p:sp>
        <p:nvSpPr>
          <p:cNvPr id="223247" name="Text Box 15"/>
          <p:cNvSpPr txBox="1">
            <a:spLocks noChangeArrowheads="1"/>
          </p:cNvSpPr>
          <p:nvPr/>
        </p:nvSpPr>
        <p:spPr bwMode="auto">
          <a:xfrm>
            <a:off x="1549400" y="5740400"/>
            <a:ext cx="654050" cy="366713"/>
          </a:xfrm>
          <a:prstGeom prst="rect">
            <a:avLst/>
          </a:prstGeom>
          <a:noFill/>
          <a:ln w="9525">
            <a:noFill/>
            <a:miter lim="800000"/>
            <a:headEnd/>
            <a:tailEnd/>
          </a:ln>
          <a:effectLst/>
        </p:spPr>
        <p:txBody>
          <a:bodyPr wrap="none">
            <a:spAutoFit/>
          </a:bodyPr>
          <a:lstStyle/>
          <a:p>
            <a:r>
              <a:rPr lang="en-US" sz="1800">
                <a:solidFill>
                  <a:srgbClr val="FFFF00"/>
                </a:solidFill>
              </a:rPr>
              <a:t>solid</a:t>
            </a:r>
          </a:p>
        </p:txBody>
      </p:sp>
      <p:sp>
        <p:nvSpPr>
          <p:cNvPr id="223248" name="Text Box 16"/>
          <p:cNvSpPr txBox="1">
            <a:spLocks noChangeArrowheads="1"/>
          </p:cNvSpPr>
          <p:nvPr/>
        </p:nvSpPr>
        <p:spPr bwMode="auto">
          <a:xfrm>
            <a:off x="4937125" y="5724525"/>
            <a:ext cx="908050" cy="366713"/>
          </a:xfrm>
          <a:prstGeom prst="rect">
            <a:avLst/>
          </a:prstGeom>
          <a:noFill/>
          <a:ln w="9525">
            <a:noFill/>
            <a:miter lim="800000"/>
            <a:headEnd/>
            <a:tailEnd/>
          </a:ln>
          <a:effectLst/>
        </p:spPr>
        <p:txBody>
          <a:bodyPr wrap="none">
            <a:spAutoFit/>
          </a:bodyPr>
          <a:lstStyle/>
          <a:p>
            <a:r>
              <a:rPr lang="en-US" sz="1800">
                <a:solidFill>
                  <a:srgbClr val="FFFF00"/>
                </a:solidFill>
              </a:rPr>
              <a:t>soluble</a:t>
            </a:r>
          </a:p>
        </p:txBody>
      </p:sp>
      <p:sp>
        <p:nvSpPr>
          <p:cNvPr id="223249" name="Line 17"/>
          <p:cNvSpPr>
            <a:spLocks noChangeShapeType="1"/>
          </p:cNvSpPr>
          <p:nvPr/>
        </p:nvSpPr>
        <p:spPr bwMode="auto">
          <a:xfrm>
            <a:off x="5148263" y="4622800"/>
            <a:ext cx="711200" cy="0"/>
          </a:xfrm>
          <a:prstGeom prst="line">
            <a:avLst/>
          </a:prstGeom>
          <a:noFill/>
          <a:ln w="9525">
            <a:solidFill>
              <a:schemeClr val="tx1"/>
            </a:solidFill>
            <a:round/>
            <a:headEnd/>
            <a:tailEnd type="triangle" w="med" len="med"/>
          </a:ln>
          <a:effectLst/>
        </p:spPr>
        <p:txBody>
          <a:bodyPr/>
          <a:lstStyle/>
          <a:p>
            <a:endParaRPr lang="en-US"/>
          </a:p>
        </p:txBody>
      </p:sp>
      <p:sp>
        <p:nvSpPr>
          <p:cNvPr id="223250" name="Text Box 18"/>
          <p:cNvSpPr txBox="1">
            <a:spLocks noChangeArrowheads="1"/>
          </p:cNvSpPr>
          <p:nvPr/>
        </p:nvSpPr>
        <p:spPr bwMode="auto">
          <a:xfrm>
            <a:off x="6088063" y="4383088"/>
            <a:ext cx="1941512" cy="457200"/>
          </a:xfrm>
          <a:prstGeom prst="rect">
            <a:avLst/>
          </a:prstGeom>
          <a:noFill/>
          <a:ln w="9525">
            <a:noFill/>
            <a:miter lim="800000"/>
            <a:headEnd/>
            <a:tailEnd/>
          </a:ln>
          <a:effectLst/>
        </p:spPr>
        <p:txBody>
          <a:bodyPr wrap="none">
            <a:spAutoFit/>
          </a:bodyPr>
          <a:lstStyle/>
          <a:p>
            <a:r>
              <a:rPr lang="en-US" sz="2400">
                <a:solidFill>
                  <a:srgbClr val="FFFF00"/>
                </a:solidFill>
              </a:rPr>
              <a:t>2H</a:t>
            </a:r>
            <a:r>
              <a:rPr lang="en-US" sz="2400" baseline="30000">
                <a:solidFill>
                  <a:srgbClr val="FFFF00"/>
                </a:solidFill>
              </a:rPr>
              <a:t>+</a:t>
            </a:r>
            <a:r>
              <a:rPr lang="en-US" sz="2400">
                <a:solidFill>
                  <a:srgbClr val="FFFF00"/>
                </a:solidFill>
              </a:rPr>
              <a:t>  +  SO</a:t>
            </a:r>
            <a:r>
              <a:rPr lang="en-US" sz="2400" baseline="-25000">
                <a:solidFill>
                  <a:srgbClr val="FFFF00"/>
                </a:solidFill>
              </a:rPr>
              <a:t>4</a:t>
            </a:r>
            <a:r>
              <a:rPr lang="en-US" sz="2400" baseline="30000">
                <a:solidFill>
                  <a:srgbClr val="FFFF00"/>
                </a:solidFill>
              </a:rPr>
              <a:t>2-</a:t>
            </a:r>
          </a:p>
        </p:txBody>
      </p:sp>
      <p:sp>
        <p:nvSpPr>
          <p:cNvPr id="223251" name="Line 19"/>
          <p:cNvSpPr>
            <a:spLocks noChangeShapeType="1"/>
          </p:cNvSpPr>
          <p:nvPr/>
        </p:nvSpPr>
        <p:spPr bwMode="auto">
          <a:xfrm flipH="1">
            <a:off x="3319463" y="4792663"/>
            <a:ext cx="2946400" cy="541337"/>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238"/>
                                        </p:tgtEl>
                                        <p:attrNameLst>
                                          <p:attrName>style.visibility</p:attrName>
                                        </p:attrNameLst>
                                      </p:cBhvr>
                                      <p:to>
                                        <p:strVal val="visible"/>
                                      </p:to>
                                    </p:set>
                                    <p:animEffect transition="in" filter="fade">
                                      <p:cBhvr>
                                        <p:cTn id="7" dur="2000"/>
                                        <p:tgtEl>
                                          <p:spTgt spid="223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249"/>
                                        </p:tgtEl>
                                        <p:attrNameLst>
                                          <p:attrName>style.visibility</p:attrName>
                                        </p:attrNameLst>
                                      </p:cBhvr>
                                      <p:to>
                                        <p:strVal val="visible"/>
                                      </p:to>
                                    </p:set>
                                    <p:animEffect transition="in" filter="fade">
                                      <p:cBhvr>
                                        <p:cTn id="12" dur="2000"/>
                                        <p:tgtEl>
                                          <p:spTgt spid="2232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3250"/>
                                        </p:tgtEl>
                                        <p:attrNameLst>
                                          <p:attrName>style.visibility</p:attrName>
                                        </p:attrNameLst>
                                      </p:cBhvr>
                                      <p:to>
                                        <p:strVal val="visible"/>
                                      </p:to>
                                    </p:set>
                                    <p:animEffect transition="in" filter="fade">
                                      <p:cBhvr>
                                        <p:cTn id="15" dur="2000"/>
                                        <p:tgtEl>
                                          <p:spTgt spid="2232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3245"/>
                                        </p:tgtEl>
                                        <p:attrNameLst>
                                          <p:attrName>style.visibility</p:attrName>
                                        </p:attrNameLst>
                                      </p:cBhvr>
                                      <p:to>
                                        <p:strVal val="visible"/>
                                      </p:to>
                                    </p:set>
                                    <p:animEffect transition="in" filter="fade">
                                      <p:cBhvr>
                                        <p:cTn id="20" dur="2000"/>
                                        <p:tgtEl>
                                          <p:spTgt spid="2232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3246"/>
                                        </p:tgtEl>
                                        <p:attrNameLst>
                                          <p:attrName>style.visibility</p:attrName>
                                        </p:attrNameLst>
                                      </p:cBhvr>
                                      <p:to>
                                        <p:strVal val="visible"/>
                                      </p:to>
                                    </p:set>
                                    <p:animEffect transition="in" filter="fade">
                                      <p:cBhvr>
                                        <p:cTn id="23" dur="2000"/>
                                        <p:tgtEl>
                                          <p:spTgt spid="2232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3247"/>
                                        </p:tgtEl>
                                        <p:attrNameLst>
                                          <p:attrName>style.visibility</p:attrName>
                                        </p:attrNameLst>
                                      </p:cBhvr>
                                      <p:to>
                                        <p:strVal val="visible"/>
                                      </p:to>
                                    </p:set>
                                    <p:animEffect transition="in" filter="fade">
                                      <p:cBhvr>
                                        <p:cTn id="26" dur="2000"/>
                                        <p:tgtEl>
                                          <p:spTgt spid="2232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3248"/>
                                        </p:tgtEl>
                                        <p:attrNameLst>
                                          <p:attrName>style.visibility</p:attrName>
                                        </p:attrNameLst>
                                      </p:cBhvr>
                                      <p:to>
                                        <p:strVal val="visible"/>
                                      </p:to>
                                    </p:set>
                                    <p:animEffect transition="in" filter="fade">
                                      <p:cBhvr>
                                        <p:cTn id="29" dur="2000"/>
                                        <p:tgtEl>
                                          <p:spTgt spid="2232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3251"/>
                                        </p:tgtEl>
                                        <p:attrNameLst>
                                          <p:attrName>style.visibility</p:attrName>
                                        </p:attrNameLst>
                                      </p:cBhvr>
                                      <p:to>
                                        <p:strVal val="visible"/>
                                      </p:to>
                                    </p:set>
                                    <p:animEffect transition="in" filter="fade">
                                      <p:cBhvr>
                                        <p:cTn id="34" dur="2000"/>
                                        <p:tgtEl>
                                          <p:spTgt spid="223251"/>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23243"/>
                                        </p:tgtEl>
                                        <p:attrNameLst>
                                          <p:attrName>style.visibility</p:attrName>
                                        </p:attrNameLst>
                                      </p:cBhvr>
                                      <p:to>
                                        <p:strVal val="visible"/>
                                      </p:to>
                                    </p:set>
                                    <p:animEffect transition="in" filter="fade">
                                      <p:cBhvr>
                                        <p:cTn id="38" dur="2000"/>
                                        <p:tgtEl>
                                          <p:spTgt spid="223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p:bldP spid="223245" grpId="0"/>
      <p:bldP spid="223246" grpId="0" animBg="1"/>
      <p:bldP spid="223247" grpId="0"/>
      <p:bldP spid="223248" grpId="0"/>
      <p:bldP spid="223249" grpId="0" animBg="1"/>
      <p:bldP spid="223250" grpId="0"/>
      <p:bldP spid="22325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2770188" y="2335213"/>
            <a:ext cx="3411537" cy="519112"/>
          </a:xfrm>
          <a:prstGeom prst="rect">
            <a:avLst/>
          </a:prstGeom>
          <a:noFill/>
          <a:ln w="9525">
            <a:noFill/>
            <a:miter lim="800000"/>
            <a:headEnd/>
            <a:tailEnd/>
          </a:ln>
          <a:effectLst/>
        </p:spPr>
        <p:txBody>
          <a:bodyPr wrap="none">
            <a:spAutoFit/>
          </a:bodyPr>
          <a:lstStyle/>
          <a:p>
            <a:r>
              <a:rPr lang="en-US"/>
              <a:t>pH and Acid Rainfall</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1627188" y="460375"/>
            <a:ext cx="5778500" cy="579438"/>
          </a:xfrm>
          <a:prstGeom prst="rect">
            <a:avLst/>
          </a:prstGeom>
          <a:noFill/>
          <a:ln w="9525">
            <a:noFill/>
            <a:miter lim="800000"/>
            <a:headEnd/>
            <a:tailEnd/>
          </a:ln>
          <a:effectLst/>
        </p:spPr>
        <p:txBody>
          <a:bodyPr wrap="none">
            <a:spAutoFit/>
          </a:bodyPr>
          <a:lstStyle/>
          <a:p>
            <a:r>
              <a:rPr lang="en-US" sz="3200">
                <a:solidFill>
                  <a:srgbClr val="FFFF00"/>
                </a:solidFill>
              </a:rPr>
              <a:t>Natural rainfall is acidic: pH 5.6</a:t>
            </a:r>
          </a:p>
        </p:txBody>
      </p:sp>
      <p:pic>
        <p:nvPicPr>
          <p:cNvPr id="225283" name="Picture 3" descr="ph1"/>
          <p:cNvPicPr>
            <a:picLocks noChangeAspect="1" noChangeArrowheads="1"/>
          </p:cNvPicPr>
          <p:nvPr/>
        </p:nvPicPr>
        <p:blipFill>
          <a:blip r:embed="rId2" cstate="print"/>
          <a:srcRect/>
          <a:stretch>
            <a:fillRect/>
          </a:stretch>
        </p:blipFill>
        <p:spPr bwMode="auto">
          <a:xfrm>
            <a:off x="3941763" y="1411288"/>
            <a:ext cx="4632325" cy="3119437"/>
          </a:xfrm>
          <a:prstGeom prst="rect">
            <a:avLst/>
          </a:prstGeom>
          <a:noFill/>
        </p:spPr>
      </p:pic>
      <p:sp>
        <p:nvSpPr>
          <p:cNvPr id="225284" name="Text Box 4"/>
          <p:cNvSpPr txBox="1">
            <a:spLocks noChangeArrowheads="1"/>
          </p:cNvSpPr>
          <p:nvPr/>
        </p:nvSpPr>
        <p:spPr bwMode="auto">
          <a:xfrm>
            <a:off x="0" y="1962150"/>
            <a:ext cx="3390900" cy="519113"/>
          </a:xfrm>
          <a:prstGeom prst="rect">
            <a:avLst/>
          </a:prstGeom>
          <a:noFill/>
          <a:ln w="9525">
            <a:noFill/>
            <a:miter lim="800000"/>
            <a:headEnd/>
            <a:tailEnd/>
          </a:ln>
          <a:effectLst/>
        </p:spPr>
        <p:txBody>
          <a:bodyPr wrap="none">
            <a:spAutoFit/>
          </a:bodyPr>
          <a:lstStyle/>
          <a:p>
            <a:r>
              <a:rPr lang="en-US">
                <a:solidFill>
                  <a:srgbClr val="00FF00"/>
                </a:solidFill>
              </a:rPr>
              <a:t>CO</a:t>
            </a:r>
            <a:r>
              <a:rPr lang="en-US" baseline="-25000">
                <a:solidFill>
                  <a:srgbClr val="00FF00"/>
                </a:solidFill>
              </a:rPr>
              <a:t>2</a:t>
            </a:r>
            <a:r>
              <a:rPr lang="en-US">
                <a:solidFill>
                  <a:srgbClr val="00FF00"/>
                </a:solidFill>
              </a:rPr>
              <a:t> + H</a:t>
            </a:r>
            <a:r>
              <a:rPr lang="en-US" baseline="-25000">
                <a:solidFill>
                  <a:srgbClr val="00FF00"/>
                </a:solidFill>
              </a:rPr>
              <a:t>2</a:t>
            </a:r>
            <a:r>
              <a:rPr lang="en-US">
                <a:solidFill>
                  <a:srgbClr val="00FF00"/>
                </a:solidFill>
              </a:rPr>
              <a:t>O = H</a:t>
            </a:r>
            <a:r>
              <a:rPr lang="en-US" baseline="-25000">
                <a:solidFill>
                  <a:srgbClr val="00FF00"/>
                </a:solidFill>
              </a:rPr>
              <a:t>2</a:t>
            </a:r>
            <a:r>
              <a:rPr lang="en-US">
                <a:solidFill>
                  <a:srgbClr val="00FF00"/>
                </a:solidFill>
              </a:rPr>
              <a:t>CO</a:t>
            </a:r>
            <a:r>
              <a:rPr lang="en-US" baseline="-25000">
                <a:solidFill>
                  <a:srgbClr val="00FF00"/>
                </a:solidFill>
              </a:rPr>
              <a:t>3</a:t>
            </a:r>
          </a:p>
        </p:txBody>
      </p:sp>
      <p:sp>
        <p:nvSpPr>
          <p:cNvPr id="225285" name="Text Box 5"/>
          <p:cNvSpPr txBox="1">
            <a:spLocks noChangeArrowheads="1"/>
          </p:cNvSpPr>
          <p:nvPr/>
        </p:nvSpPr>
        <p:spPr bwMode="auto">
          <a:xfrm>
            <a:off x="0" y="2754313"/>
            <a:ext cx="3863975" cy="519112"/>
          </a:xfrm>
          <a:prstGeom prst="rect">
            <a:avLst/>
          </a:prstGeom>
          <a:noFill/>
          <a:ln w="9525">
            <a:noFill/>
            <a:miter lim="800000"/>
            <a:headEnd/>
            <a:tailEnd/>
          </a:ln>
          <a:effectLst/>
        </p:spPr>
        <p:txBody>
          <a:bodyPr wrap="none">
            <a:spAutoFit/>
          </a:bodyPr>
          <a:lstStyle/>
          <a:p>
            <a:r>
              <a:rPr lang="en-US">
                <a:solidFill>
                  <a:srgbClr val="00FF00"/>
                </a:solidFill>
              </a:rPr>
              <a:t>H</a:t>
            </a:r>
            <a:r>
              <a:rPr lang="en-US" baseline="-25000">
                <a:solidFill>
                  <a:srgbClr val="00FF00"/>
                </a:solidFill>
              </a:rPr>
              <a:t>2</a:t>
            </a:r>
            <a:r>
              <a:rPr lang="en-US">
                <a:solidFill>
                  <a:srgbClr val="00FF00"/>
                </a:solidFill>
              </a:rPr>
              <a:t>CO</a:t>
            </a:r>
            <a:r>
              <a:rPr lang="en-US" baseline="-25000">
                <a:solidFill>
                  <a:srgbClr val="00FF00"/>
                </a:solidFill>
              </a:rPr>
              <a:t>3</a:t>
            </a:r>
            <a:r>
              <a:rPr lang="en-US">
                <a:solidFill>
                  <a:srgbClr val="00FF00"/>
                </a:solidFill>
              </a:rPr>
              <a:t>  =&gt;  H</a:t>
            </a:r>
            <a:r>
              <a:rPr lang="en-US" baseline="30000">
                <a:solidFill>
                  <a:srgbClr val="00FF00"/>
                </a:solidFill>
              </a:rPr>
              <a:t>+</a:t>
            </a:r>
            <a:r>
              <a:rPr lang="en-US">
                <a:solidFill>
                  <a:srgbClr val="00FF00"/>
                </a:solidFill>
              </a:rPr>
              <a:t> + HCO</a:t>
            </a:r>
            <a:r>
              <a:rPr lang="en-US" baseline="-25000">
                <a:solidFill>
                  <a:srgbClr val="00FF00"/>
                </a:solidFill>
              </a:rPr>
              <a:t>3</a:t>
            </a:r>
            <a:r>
              <a:rPr lang="en-US" baseline="30000">
                <a:solidFill>
                  <a:srgbClr val="00FF00"/>
                </a:solidFill>
              </a:rPr>
              <a:t>-</a:t>
            </a:r>
          </a:p>
        </p:txBody>
      </p:sp>
      <p:sp>
        <p:nvSpPr>
          <p:cNvPr id="225286" name="Line 6"/>
          <p:cNvSpPr>
            <a:spLocks noChangeShapeType="1"/>
          </p:cNvSpPr>
          <p:nvPr/>
        </p:nvSpPr>
        <p:spPr bwMode="auto">
          <a:xfrm>
            <a:off x="2103438" y="3257550"/>
            <a:ext cx="19050" cy="563563"/>
          </a:xfrm>
          <a:prstGeom prst="line">
            <a:avLst/>
          </a:prstGeom>
          <a:noFill/>
          <a:ln w="9525">
            <a:solidFill>
              <a:schemeClr val="tx1"/>
            </a:solidFill>
            <a:round/>
            <a:headEnd/>
            <a:tailEnd type="triangle" w="med" len="med"/>
          </a:ln>
          <a:effectLst/>
        </p:spPr>
        <p:txBody>
          <a:bodyPr/>
          <a:lstStyle/>
          <a:p>
            <a:endParaRPr lang="en-US"/>
          </a:p>
        </p:txBody>
      </p:sp>
      <p:sp>
        <p:nvSpPr>
          <p:cNvPr id="225287" name="Text Box 7"/>
          <p:cNvSpPr txBox="1">
            <a:spLocks noChangeArrowheads="1"/>
          </p:cNvSpPr>
          <p:nvPr/>
        </p:nvSpPr>
        <p:spPr bwMode="auto">
          <a:xfrm>
            <a:off x="1638300" y="4037013"/>
            <a:ext cx="777875" cy="457200"/>
          </a:xfrm>
          <a:prstGeom prst="rect">
            <a:avLst/>
          </a:prstGeom>
          <a:noFill/>
          <a:ln w="9525">
            <a:noFill/>
            <a:miter lim="800000"/>
            <a:headEnd/>
            <a:tailEnd/>
          </a:ln>
          <a:effectLst/>
        </p:spPr>
        <p:txBody>
          <a:bodyPr wrap="none">
            <a:spAutoFit/>
          </a:bodyPr>
          <a:lstStyle/>
          <a:p>
            <a:r>
              <a:rPr lang="en-US" sz="2400"/>
              <a:t>Acid</a:t>
            </a:r>
          </a:p>
        </p:txBody>
      </p:sp>
      <p:sp>
        <p:nvSpPr>
          <p:cNvPr id="225288" name="Text Box 8"/>
          <p:cNvSpPr txBox="1">
            <a:spLocks noChangeArrowheads="1"/>
          </p:cNvSpPr>
          <p:nvPr/>
        </p:nvSpPr>
        <p:spPr bwMode="auto">
          <a:xfrm>
            <a:off x="1211263" y="4860925"/>
            <a:ext cx="6392862" cy="822325"/>
          </a:xfrm>
          <a:prstGeom prst="rect">
            <a:avLst/>
          </a:prstGeom>
          <a:noFill/>
          <a:ln w="9525">
            <a:noFill/>
            <a:miter lim="800000"/>
            <a:headEnd/>
            <a:tailEnd/>
          </a:ln>
          <a:effectLst/>
        </p:spPr>
        <p:txBody>
          <a:bodyPr wrap="none">
            <a:spAutoFit/>
          </a:bodyPr>
          <a:lstStyle/>
          <a:p>
            <a:pPr algn="ctr"/>
            <a:r>
              <a:rPr lang="en-US" sz="2400">
                <a:solidFill>
                  <a:srgbClr val="00FF00"/>
                </a:solidFill>
              </a:rPr>
              <a:t>Pollution by sulfur dioxide and nitrogen oxides</a:t>
            </a:r>
          </a:p>
          <a:p>
            <a:pPr algn="ctr"/>
            <a:r>
              <a:rPr lang="en-US" sz="2400">
                <a:solidFill>
                  <a:srgbClr val="00FF00"/>
                </a:solidFill>
              </a:rPr>
              <a:t>contributes additional acidity to rainfall.</a:t>
            </a:r>
          </a:p>
        </p:txBody>
      </p:sp>
      <p:sp>
        <p:nvSpPr>
          <p:cNvPr id="225289" name="Rectangle 9"/>
          <p:cNvSpPr>
            <a:spLocks noChangeArrowheads="1"/>
          </p:cNvSpPr>
          <p:nvPr/>
        </p:nvSpPr>
        <p:spPr bwMode="auto">
          <a:xfrm>
            <a:off x="2682875" y="5878513"/>
            <a:ext cx="3195638" cy="457200"/>
          </a:xfrm>
          <a:prstGeom prst="rect">
            <a:avLst/>
          </a:prstGeom>
          <a:noFill/>
          <a:ln w="9525">
            <a:noFill/>
            <a:miter lim="800000"/>
            <a:headEnd/>
            <a:tailEnd/>
          </a:ln>
          <a:effectLst/>
        </p:spPr>
        <p:txBody>
          <a:bodyPr wrap="none" anchor="ctr">
            <a:spAutoFit/>
          </a:bodyPr>
          <a:lstStyle/>
          <a:p>
            <a:pPr eaLnBrk="1" hangingPunct="1"/>
            <a:r>
              <a:rPr lang="en-US" sz="2400">
                <a:latin typeface="Lucida Sans Unicode" pitchFamily="34" charset="0"/>
              </a:rPr>
              <a:t>SO</a:t>
            </a:r>
            <a:r>
              <a:rPr lang="en-US" sz="2400" baseline="-25000">
                <a:latin typeface="Lucida Sans Unicode" pitchFamily="34" charset="0"/>
              </a:rPr>
              <a:t>2</a:t>
            </a:r>
            <a:r>
              <a:rPr lang="en-US" sz="2400">
                <a:latin typeface="Lucida Sans Unicode" pitchFamily="34" charset="0"/>
              </a:rPr>
              <a:t> + H</a:t>
            </a:r>
            <a:r>
              <a:rPr lang="en-US" sz="2400" baseline="-25000">
                <a:latin typeface="Lucida Sans Unicode" pitchFamily="34" charset="0"/>
              </a:rPr>
              <a:t>2</a:t>
            </a:r>
            <a:r>
              <a:rPr lang="en-US" sz="2400">
                <a:latin typeface="Lucida Sans Unicode" pitchFamily="34" charset="0"/>
              </a:rPr>
              <a:t>O → H</a:t>
            </a:r>
            <a:r>
              <a:rPr lang="en-US" sz="2400" baseline="-25000">
                <a:latin typeface="Lucida Sans Unicode" pitchFamily="34" charset="0"/>
              </a:rPr>
              <a:t>2</a:t>
            </a:r>
            <a:r>
              <a:rPr lang="en-US" sz="2400">
                <a:latin typeface="Lucida Sans Unicode" pitchFamily="34" charset="0"/>
              </a:rPr>
              <a:t>SO</a:t>
            </a:r>
            <a:r>
              <a:rPr lang="en-US" sz="2400" baseline="-25000">
                <a:latin typeface="Lucida Sans Unicode" pitchFamily="34" charset="0"/>
              </a:rPr>
              <a:t>3</a:t>
            </a:r>
            <a:r>
              <a:rPr lang="en-US" sz="2400">
                <a:latin typeface="Lucida Sans Unicode"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fade">
                                      <p:cBhvr>
                                        <p:cTn id="7" dur="20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285"/>
                                        </p:tgtEl>
                                        <p:attrNameLst>
                                          <p:attrName>style.visibility</p:attrName>
                                        </p:attrNameLst>
                                      </p:cBhvr>
                                      <p:to>
                                        <p:strVal val="visible"/>
                                      </p:to>
                                    </p:set>
                                    <p:animEffect transition="in" filter="fade">
                                      <p:cBhvr>
                                        <p:cTn id="12" dur="2000"/>
                                        <p:tgtEl>
                                          <p:spTgt spid="2252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286"/>
                                        </p:tgtEl>
                                        <p:attrNameLst>
                                          <p:attrName>style.visibility</p:attrName>
                                        </p:attrNameLst>
                                      </p:cBhvr>
                                      <p:to>
                                        <p:strVal val="visible"/>
                                      </p:to>
                                    </p:set>
                                    <p:animEffect transition="in" filter="fade">
                                      <p:cBhvr>
                                        <p:cTn id="15" dur="2000"/>
                                        <p:tgtEl>
                                          <p:spTgt spid="2252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287"/>
                                        </p:tgtEl>
                                        <p:attrNameLst>
                                          <p:attrName>style.visibility</p:attrName>
                                        </p:attrNameLst>
                                      </p:cBhvr>
                                      <p:to>
                                        <p:strVal val="visible"/>
                                      </p:to>
                                    </p:set>
                                    <p:animEffect transition="in" filter="fade">
                                      <p:cBhvr>
                                        <p:cTn id="18" dur="2000"/>
                                        <p:tgtEl>
                                          <p:spTgt spid="2252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288"/>
                                        </p:tgtEl>
                                        <p:attrNameLst>
                                          <p:attrName>style.visibility</p:attrName>
                                        </p:attrNameLst>
                                      </p:cBhvr>
                                      <p:to>
                                        <p:strVal val="visible"/>
                                      </p:to>
                                    </p:set>
                                    <p:animEffect transition="in" filter="fade">
                                      <p:cBhvr>
                                        <p:cTn id="23" dur="2000"/>
                                        <p:tgtEl>
                                          <p:spTgt spid="22528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5289"/>
                                        </p:tgtEl>
                                        <p:attrNameLst>
                                          <p:attrName>style.visibility</p:attrName>
                                        </p:attrNameLst>
                                      </p:cBhvr>
                                      <p:to>
                                        <p:strVal val="visible"/>
                                      </p:to>
                                    </p:set>
                                    <p:animEffect transition="in" filter="fade">
                                      <p:cBhvr>
                                        <p:cTn id="26" dur="2000"/>
                                        <p:tgtEl>
                                          <p:spTgt spid="225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5" grpId="0"/>
      <p:bldP spid="225286" grpId="0" animBg="1"/>
      <p:bldP spid="225287" grpId="0"/>
      <p:bldP spid="225288" grpId="0"/>
      <p:bldP spid="22528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1709738" y="5751513"/>
            <a:ext cx="5402262" cy="701675"/>
          </a:xfrm>
          <a:prstGeom prst="rect">
            <a:avLst/>
          </a:prstGeom>
          <a:noFill/>
          <a:ln w="9525">
            <a:noFill/>
            <a:miter lim="800000"/>
            <a:headEnd/>
            <a:tailEnd/>
          </a:ln>
          <a:effectLst/>
        </p:spPr>
        <p:txBody>
          <a:bodyPr wrap="none" anchor="ctr">
            <a:spAutoFit/>
          </a:bodyPr>
          <a:lstStyle/>
          <a:p>
            <a:pPr algn="ctr" eaLnBrk="1" hangingPunct="1"/>
            <a:r>
              <a:rPr lang="en-US" sz="2000"/>
              <a:t>The Canadian government has estimated that </a:t>
            </a:r>
          </a:p>
          <a:p>
            <a:pPr algn="ctr" eaLnBrk="1" hangingPunct="1"/>
            <a:r>
              <a:rPr lang="en-US" sz="2000"/>
              <a:t>14,000 lakes in eastern Canada are acidic. </a:t>
            </a:r>
          </a:p>
        </p:txBody>
      </p:sp>
      <p:sp>
        <p:nvSpPr>
          <p:cNvPr id="226307" name="Rectangle 3"/>
          <p:cNvSpPr>
            <a:spLocks noChangeArrowheads="1"/>
          </p:cNvSpPr>
          <p:nvPr/>
        </p:nvSpPr>
        <p:spPr bwMode="auto">
          <a:xfrm>
            <a:off x="1309688" y="446088"/>
            <a:ext cx="6216650" cy="519112"/>
          </a:xfrm>
          <a:prstGeom prst="rect">
            <a:avLst/>
          </a:prstGeom>
          <a:noFill/>
          <a:ln w="9525">
            <a:noFill/>
            <a:miter lim="800000"/>
            <a:headEnd/>
            <a:tailEnd/>
          </a:ln>
          <a:effectLst/>
        </p:spPr>
        <p:txBody>
          <a:bodyPr wrap="none" anchor="ctr">
            <a:spAutoFit/>
          </a:bodyPr>
          <a:lstStyle/>
          <a:p>
            <a:pPr eaLnBrk="1" hangingPunct="1"/>
            <a:r>
              <a:rPr lang="en-US"/>
              <a:t>National Surface Water Survey (EPA) </a:t>
            </a:r>
          </a:p>
        </p:txBody>
      </p:sp>
      <p:sp>
        <p:nvSpPr>
          <p:cNvPr id="226308" name="Rectangle 4"/>
          <p:cNvSpPr>
            <a:spLocks noChangeArrowheads="1"/>
          </p:cNvSpPr>
          <p:nvPr/>
        </p:nvSpPr>
        <p:spPr bwMode="auto">
          <a:xfrm>
            <a:off x="211138" y="1017588"/>
            <a:ext cx="8726487" cy="457200"/>
          </a:xfrm>
          <a:prstGeom prst="rect">
            <a:avLst/>
          </a:prstGeom>
          <a:noFill/>
          <a:ln w="9525">
            <a:noFill/>
            <a:miter lim="800000"/>
            <a:headEnd/>
            <a:tailEnd/>
          </a:ln>
          <a:effectLst/>
        </p:spPr>
        <p:txBody>
          <a:bodyPr wrap="none" anchor="ctr">
            <a:spAutoFit/>
          </a:bodyPr>
          <a:lstStyle/>
          <a:p>
            <a:pPr eaLnBrk="1" hangingPunct="1"/>
            <a:r>
              <a:rPr lang="en-US" sz="2400">
                <a:solidFill>
                  <a:srgbClr val="FFFF00"/>
                </a:solidFill>
              </a:rPr>
              <a:t>Investigated the effects of acidic deposition in over 1,000 lakes </a:t>
            </a:r>
          </a:p>
        </p:txBody>
      </p:sp>
      <p:sp>
        <p:nvSpPr>
          <p:cNvPr id="226309" name="Rectangle 5"/>
          <p:cNvSpPr>
            <a:spLocks noChangeArrowheads="1"/>
          </p:cNvSpPr>
          <p:nvPr/>
        </p:nvSpPr>
        <p:spPr bwMode="auto">
          <a:xfrm>
            <a:off x="989013" y="1681163"/>
            <a:ext cx="6948487" cy="822325"/>
          </a:xfrm>
          <a:prstGeom prst="rect">
            <a:avLst/>
          </a:prstGeom>
          <a:noFill/>
          <a:ln w="9525">
            <a:noFill/>
            <a:miter lim="800000"/>
            <a:headEnd/>
            <a:tailEnd/>
          </a:ln>
          <a:effectLst/>
        </p:spPr>
        <p:txBody>
          <a:bodyPr wrap="none" anchor="ctr">
            <a:spAutoFit/>
          </a:bodyPr>
          <a:lstStyle/>
          <a:p>
            <a:pPr eaLnBrk="1" hangingPunct="1"/>
            <a:r>
              <a:rPr lang="en-US" sz="2400">
                <a:solidFill>
                  <a:srgbClr val="00FF00"/>
                </a:solidFill>
              </a:rPr>
              <a:t>Acid rain caused acidity in 75 percent of the acidic</a:t>
            </a:r>
          </a:p>
          <a:p>
            <a:pPr eaLnBrk="1" hangingPunct="1"/>
            <a:r>
              <a:rPr lang="en-US" sz="2400">
                <a:solidFill>
                  <a:srgbClr val="00FF00"/>
                </a:solidFill>
              </a:rPr>
              <a:t>lakes and about 50 percent of the acidic streams </a:t>
            </a:r>
          </a:p>
        </p:txBody>
      </p:sp>
      <p:sp>
        <p:nvSpPr>
          <p:cNvPr id="226310" name="Rectangle 6"/>
          <p:cNvSpPr>
            <a:spLocks noChangeArrowheads="1"/>
          </p:cNvSpPr>
          <p:nvPr/>
        </p:nvSpPr>
        <p:spPr bwMode="auto">
          <a:xfrm>
            <a:off x="1457325" y="3898900"/>
            <a:ext cx="5926138" cy="519113"/>
          </a:xfrm>
          <a:prstGeom prst="rect">
            <a:avLst/>
          </a:prstGeom>
          <a:noFill/>
          <a:ln w="9525">
            <a:noFill/>
            <a:miter lim="800000"/>
            <a:headEnd/>
            <a:tailEnd/>
          </a:ln>
          <a:effectLst/>
        </p:spPr>
        <p:txBody>
          <a:bodyPr wrap="none" anchor="ctr">
            <a:spAutoFit/>
          </a:bodyPr>
          <a:lstStyle/>
          <a:p>
            <a:pPr eaLnBrk="1" hangingPunct="1"/>
            <a:r>
              <a:rPr lang="en-US">
                <a:solidFill>
                  <a:srgbClr val="FFFF00"/>
                </a:solidFill>
              </a:rPr>
              <a:t>Adirondacks and Catskill Mountains </a:t>
            </a:r>
          </a:p>
        </p:txBody>
      </p:sp>
      <p:sp>
        <p:nvSpPr>
          <p:cNvPr id="226311" name="Rectangle 7"/>
          <p:cNvSpPr>
            <a:spLocks noChangeArrowheads="1"/>
          </p:cNvSpPr>
          <p:nvPr/>
        </p:nvSpPr>
        <p:spPr bwMode="auto">
          <a:xfrm>
            <a:off x="2105025" y="4356100"/>
            <a:ext cx="4564063" cy="519113"/>
          </a:xfrm>
          <a:prstGeom prst="rect">
            <a:avLst/>
          </a:prstGeom>
          <a:noFill/>
          <a:ln w="9525">
            <a:noFill/>
            <a:miter lim="800000"/>
            <a:headEnd/>
            <a:tailEnd/>
          </a:ln>
          <a:effectLst/>
        </p:spPr>
        <p:txBody>
          <a:bodyPr wrap="none" anchor="ctr">
            <a:spAutoFit/>
          </a:bodyPr>
          <a:lstStyle/>
          <a:p>
            <a:pPr eaLnBrk="1" hangingPunct="1"/>
            <a:r>
              <a:rPr lang="en-US">
                <a:solidFill>
                  <a:srgbClr val="FFFF00"/>
                </a:solidFill>
              </a:rPr>
              <a:t>mid-Appalachian highlands </a:t>
            </a:r>
          </a:p>
        </p:txBody>
      </p:sp>
      <p:sp>
        <p:nvSpPr>
          <p:cNvPr id="226312" name="Rectangle 8"/>
          <p:cNvSpPr>
            <a:spLocks noChangeArrowheads="1"/>
          </p:cNvSpPr>
          <p:nvPr/>
        </p:nvSpPr>
        <p:spPr bwMode="auto">
          <a:xfrm>
            <a:off x="1608138" y="5067300"/>
            <a:ext cx="5486400" cy="519113"/>
          </a:xfrm>
          <a:prstGeom prst="rect">
            <a:avLst/>
          </a:prstGeom>
          <a:noFill/>
          <a:ln w="9525">
            <a:noFill/>
            <a:miter lim="800000"/>
            <a:headEnd/>
            <a:tailEnd/>
          </a:ln>
          <a:effectLst/>
        </p:spPr>
        <p:txBody>
          <a:bodyPr wrap="none" anchor="ctr">
            <a:spAutoFit/>
          </a:bodyPr>
          <a:lstStyle/>
          <a:p>
            <a:pPr eaLnBrk="1" hangingPunct="1"/>
            <a:r>
              <a:rPr lang="en-US">
                <a:solidFill>
                  <a:srgbClr val="00FF00"/>
                </a:solidFill>
              </a:rPr>
              <a:t>Little Echo Pond has a pH of 4.2. </a:t>
            </a:r>
          </a:p>
        </p:txBody>
      </p:sp>
      <p:sp>
        <p:nvSpPr>
          <p:cNvPr id="226313" name="Rectangle 9"/>
          <p:cNvSpPr>
            <a:spLocks noChangeArrowheads="1"/>
          </p:cNvSpPr>
          <p:nvPr/>
        </p:nvSpPr>
        <p:spPr bwMode="auto">
          <a:xfrm>
            <a:off x="676275" y="2898775"/>
            <a:ext cx="7604125" cy="822325"/>
          </a:xfrm>
          <a:prstGeom prst="rect">
            <a:avLst/>
          </a:prstGeom>
          <a:noFill/>
          <a:ln w="9525">
            <a:noFill/>
            <a:miter lim="800000"/>
            <a:headEnd/>
            <a:tailEnd/>
          </a:ln>
          <a:effectLst/>
        </p:spPr>
        <p:txBody>
          <a:bodyPr wrap="none" anchor="ctr">
            <a:spAutoFit/>
          </a:bodyPr>
          <a:lstStyle/>
          <a:p>
            <a:pPr algn="ctr" eaLnBrk="1" hangingPunct="1"/>
            <a:r>
              <a:rPr lang="en-US" sz="2400">
                <a:solidFill>
                  <a:srgbClr val="FFFF00"/>
                </a:solidFill>
              </a:rPr>
              <a:t>Most lakes and streams have a pH between 6 and 8.</a:t>
            </a:r>
          </a:p>
          <a:p>
            <a:pPr algn="ctr" eaLnBrk="1" hangingPunct="1"/>
            <a:r>
              <a:rPr lang="en-US" sz="2400">
                <a:solidFill>
                  <a:srgbClr val="FFFF00"/>
                </a:solidFill>
              </a:rPr>
              <a:t>In the Northeast U.S. many lakes have pH less than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310"/>
                                        </p:tgtEl>
                                        <p:attrNameLst>
                                          <p:attrName>style.visibility</p:attrName>
                                        </p:attrNameLst>
                                      </p:cBhvr>
                                      <p:to>
                                        <p:strVal val="visible"/>
                                      </p:to>
                                    </p:set>
                                    <p:animEffect transition="in" filter="fade">
                                      <p:cBhvr>
                                        <p:cTn id="7" dur="2000"/>
                                        <p:tgtEl>
                                          <p:spTgt spid="2263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6311"/>
                                        </p:tgtEl>
                                        <p:attrNameLst>
                                          <p:attrName>style.visibility</p:attrName>
                                        </p:attrNameLst>
                                      </p:cBhvr>
                                      <p:to>
                                        <p:strVal val="visible"/>
                                      </p:to>
                                    </p:set>
                                    <p:animEffect transition="in" filter="fade">
                                      <p:cBhvr>
                                        <p:cTn id="10" dur="2000"/>
                                        <p:tgtEl>
                                          <p:spTgt spid="2263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6313"/>
                                        </p:tgtEl>
                                        <p:attrNameLst>
                                          <p:attrName>style.visibility</p:attrName>
                                        </p:attrNameLst>
                                      </p:cBhvr>
                                      <p:to>
                                        <p:strVal val="visible"/>
                                      </p:to>
                                    </p:set>
                                    <p:animEffect transition="in" filter="fade">
                                      <p:cBhvr>
                                        <p:cTn id="13" dur="2000"/>
                                        <p:tgtEl>
                                          <p:spTgt spid="226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6312"/>
                                        </p:tgtEl>
                                        <p:attrNameLst>
                                          <p:attrName>style.visibility</p:attrName>
                                        </p:attrNameLst>
                                      </p:cBhvr>
                                      <p:to>
                                        <p:strVal val="visible"/>
                                      </p:to>
                                    </p:set>
                                    <p:animEffect transition="in" filter="fade">
                                      <p:cBhvr>
                                        <p:cTn id="18" dur="2000"/>
                                        <p:tgtEl>
                                          <p:spTgt spid="2263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6306"/>
                                        </p:tgtEl>
                                        <p:attrNameLst>
                                          <p:attrName>style.visibility</p:attrName>
                                        </p:attrNameLst>
                                      </p:cBhvr>
                                      <p:to>
                                        <p:strVal val="visible"/>
                                      </p:to>
                                    </p:set>
                                    <p:animEffect transition="in" filter="fade">
                                      <p:cBhvr>
                                        <p:cTn id="23" dur="2000"/>
                                        <p:tgtEl>
                                          <p:spTgt spid="226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226310" grpId="0"/>
      <p:bldP spid="226311" grpId="0"/>
      <p:bldP spid="226312" grpId="0"/>
      <p:bldP spid="2263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2368550" y="3308350"/>
            <a:ext cx="4216400" cy="2760663"/>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228355" name="Picture 3" descr="Chart showing different pH tolerance levels of various water dwelling creatures including fish, frogs, and insects. If you have difficulty viewing this graphic, or need additional information, contact Cindy Walke, Web Manager, at 202-343-9194."/>
          <p:cNvPicPr>
            <a:picLocks noChangeAspect="1" noChangeArrowheads="1"/>
          </p:cNvPicPr>
          <p:nvPr/>
        </p:nvPicPr>
        <p:blipFill>
          <a:blip r:embed="rId2" cstate="print"/>
          <a:srcRect/>
          <a:stretch>
            <a:fillRect/>
          </a:stretch>
        </p:blipFill>
        <p:spPr bwMode="auto">
          <a:xfrm>
            <a:off x="2482850" y="3306763"/>
            <a:ext cx="4038600" cy="2628900"/>
          </a:xfrm>
          <a:prstGeom prst="rect">
            <a:avLst/>
          </a:prstGeom>
          <a:noFill/>
        </p:spPr>
      </p:pic>
      <p:sp>
        <p:nvSpPr>
          <p:cNvPr id="228356" name="Line 4"/>
          <p:cNvSpPr>
            <a:spLocks noChangeShapeType="1"/>
          </p:cNvSpPr>
          <p:nvPr/>
        </p:nvSpPr>
        <p:spPr bwMode="auto">
          <a:xfrm flipH="1">
            <a:off x="5027613" y="4664075"/>
            <a:ext cx="1303337" cy="947738"/>
          </a:xfrm>
          <a:prstGeom prst="line">
            <a:avLst/>
          </a:prstGeom>
          <a:noFill/>
          <a:ln w="9525">
            <a:solidFill>
              <a:schemeClr val="tx1"/>
            </a:solidFill>
            <a:round/>
            <a:headEnd/>
            <a:tailEnd type="triangle" w="med" len="med"/>
          </a:ln>
          <a:effectLst/>
        </p:spPr>
        <p:txBody>
          <a:bodyPr/>
          <a:lstStyle/>
          <a:p>
            <a:endParaRPr lang="en-US"/>
          </a:p>
        </p:txBody>
      </p:sp>
      <p:sp>
        <p:nvSpPr>
          <p:cNvPr id="228357" name="Text Box 5"/>
          <p:cNvSpPr txBox="1">
            <a:spLocks noChangeArrowheads="1"/>
          </p:cNvSpPr>
          <p:nvPr/>
        </p:nvSpPr>
        <p:spPr bwMode="auto">
          <a:xfrm>
            <a:off x="3200400" y="2867025"/>
            <a:ext cx="2454275" cy="457200"/>
          </a:xfrm>
          <a:prstGeom prst="rect">
            <a:avLst/>
          </a:prstGeom>
          <a:noFill/>
          <a:ln w="9525">
            <a:noFill/>
            <a:miter lim="800000"/>
            <a:headEnd/>
            <a:tailEnd/>
          </a:ln>
          <a:effectLst/>
        </p:spPr>
        <p:txBody>
          <a:bodyPr wrap="none">
            <a:spAutoFit/>
          </a:bodyPr>
          <a:lstStyle/>
          <a:p>
            <a:r>
              <a:rPr lang="en-US" sz="2400" b="1">
                <a:solidFill>
                  <a:srgbClr val="FFFF00"/>
                </a:solidFill>
              </a:rPr>
              <a:t>Acid tolerances</a:t>
            </a:r>
          </a:p>
        </p:txBody>
      </p:sp>
      <p:sp>
        <p:nvSpPr>
          <p:cNvPr id="228358" name="Text Box 6"/>
          <p:cNvSpPr txBox="1">
            <a:spLocks noChangeArrowheads="1"/>
          </p:cNvSpPr>
          <p:nvPr/>
        </p:nvSpPr>
        <p:spPr bwMode="auto">
          <a:xfrm>
            <a:off x="6543675" y="5200650"/>
            <a:ext cx="2146300" cy="396875"/>
          </a:xfrm>
          <a:prstGeom prst="rect">
            <a:avLst/>
          </a:prstGeom>
          <a:noFill/>
          <a:ln w="9525">
            <a:noFill/>
            <a:miter lim="800000"/>
            <a:headEnd/>
            <a:tailEnd/>
          </a:ln>
          <a:effectLst/>
        </p:spPr>
        <p:txBody>
          <a:bodyPr wrap="none">
            <a:spAutoFit/>
          </a:bodyPr>
          <a:lstStyle/>
          <a:p>
            <a:r>
              <a:rPr lang="en-US" sz="2000">
                <a:solidFill>
                  <a:srgbClr val="FFFF00"/>
                </a:solidFill>
              </a:rPr>
              <a:t>Increasing acidity</a:t>
            </a:r>
          </a:p>
        </p:txBody>
      </p:sp>
      <p:sp>
        <p:nvSpPr>
          <p:cNvPr id="228359" name="Line 7"/>
          <p:cNvSpPr>
            <a:spLocks noChangeShapeType="1"/>
          </p:cNvSpPr>
          <p:nvPr/>
        </p:nvSpPr>
        <p:spPr bwMode="auto">
          <a:xfrm>
            <a:off x="6821488" y="5697538"/>
            <a:ext cx="1422400" cy="0"/>
          </a:xfrm>
          <a:prstGeom prst="line">
            <a:avLst/>
          </a:prstGeom>
          <a:noFill/>
          <a:ln w="9525">
            <a:solidFill>
              <a:srgbClr val="00FF00"/>
            </a:solidFill>
            <a:round/>
            <a:headEnd/>
            <a:tailEnd type="triangle" w="med" len="med"/>
          </a:ln>
          <a:effectLst/>
        </p:spPr>
        <p:txBody>
          <a:bodyPr/>
          <a:lstStyle/>
          <a:p>
            <a:endParaRPr lang="en-US"/>
          </a:p>
        </p:txBody>
      </p:sp>
      <p:sp>
        <p:nvSpPr>
          <p:cNvPr id="228360" name="Text Box 8"/>
          <p:cNvSpPr txBox="1">
            <a:spLocks noChangeArrowheads="1"/>
          </p:cNvSpPr>
          <p:nvPr/>
        </p:nvSpPr>
        <p:spPr bwMode="auto">
          <a:xfrm>
            <a:off x="5578475" y="5148263"/>
            <a:ext cx="677863" cy="396875"/>
          </a:xfrm>
          <a:prstGeom prst="rect">
            <a:avLst/>
          </a:prstGeom>
          <a:noFill/>
          <a:ln w="9525">
            <a:noFill/>
            <a:miter lim="800000"/>
            <a:headEnd/>
            <a:tailEnd/>
          </a:ln>
          <a:effectLst/>
        </p:spPr>
        <p:txBody>
          <a:bodyPr wrap="none">
            <a:spAutoFit/>
          </a:bodyPr>
          <a:lstStyle/>
          <a:p>
            <a:r>
              <a:rPr lang="en-US" sz="2000"/>
              <a:t>food</a:t>
            </a:r>
          </a:p>
        </p:txBody>
      </p:sp>
      <p:sp>
        <p:nvSpPr>
          <p:cNvPr id="228361" name="Rectangle 9"/>
          <p:cNvSpPr>
            <a:spLocks noChangeArrowheads="1"/>
          </p:cNvSpPr>
          <p:nvPr/>
        </p:nvSpPr>
        <p:spPr bwMode="auto">
          <a:xfrm>
            <a:off x="569913" y="1046163"/>
            <a:ext cx="8001000" cy="396875"/>
          </a:xfrm>
          <a:prstGeom prst="rect">
            <a:avLst/>
          </a:prstGeom>
          <a:noFill/>
          <a:ln w="9525">
            <a:noFill/>
            <a:miter lim="800000"/>
            <a:headEnd/>
            <a:tailEnd/>
          </a:ln>
          <a:effectLst/>
        </p:spPr>
        <p:txBody>
          <a:bodyPr wrap="none" anchor="ctr">
            <a:spAutoFit/>
          </a:bodyPr>
          <a:lstStyle/>
          <a:p>
            <a:pPr eaLnBrk="1" hangingPunct="1"/>
            <a:r>
              <a:rPr lang="en-US" sz="2000">
                <a:solidFill>
                  <a:srgbClr val="FFFF00"/>
                </a:solidFill>
              </a:rPr>
              <a:t>As acid rain flows through soils in a watershed, aluminum is released </a:t>
            </a:r>
          </a:p>
        </p:txBody>
      </p:sp>
      <p:sp>
        <p:nvSpPr>
          <p:cNvPr id="228362" name="Text Box 10"/>
          <p:cNvSpPr txBox="1">
            <a:spLocks noChangeArrowheads="1"/>
          </p:cNvSpPr>
          <p:nvPr/>
        </p:nvSpPr>
        <p:spPr bwMode="auto">
          <a:xfrm>
            <a:off x="287338" y="369888"/>
            <a:ext cx="8577262" cy="519112"/>
          </a:xfrm>
          <a:prstGeom prst="rect">
            <a:avLst/>
          </a:prstGeom>
          <a:noFill/>
          <a:ln w="9525">
            <a:noFill/>
            <a:miter lim="800000"/>
            <a:headEnd/>
            <a:tailEnd/>
          </a:ln>
          <a:effectLst/>
        </p:spPr>
        <p:txBody>
          <a:bodyPr wrap="none">
            <a:spAutoFit/>
          </a:bodyPr>
          <a:lstStyle/>
          <a:p>
            <a:r>
              <a:rPr lang="en-US"/>
              <a:t>Low pH can be directly toxic to fish and other species</a:t>
            </a:r>
          </a:p>
        </p:txBody>
      </p:sp>
      <p:sp>
        <p:nvSpPr>
          <p:cNvPr id="228363" name="Rectangle 11"/>
          <p:cNvSpPr>
            <a:spLocks noChangeArrowheads="1"/>
          </p:cNvSpPr>
          <p:nvPr/>
        </p:nvSpPr>
        <p:spPr bwMode="auto">
          <a:xfrm>
            <a:off x="671513" y="1620838"/>
            <a:ext cx="8093075" cy="1006475"/>
          </a:xfrm>
          <a:prstGeom prst="rect">
            <a:avLst/>
          </a:prstGeom>
          <a:noFill/>
          <a:ln w="9525">
            <a:noFill/>
            <a:miter lim="800000"/>
            <a:headEnd/>
            <a:tailEnd/>
          </a:ln>
          <a:effectLst/>
        </p:spPr>
        <p:txBody>
          <a:bodyPr wrap="none" anchor="ctr">
            <a:spAutoFit/>
          </a:bodyPr>
          <a:lstStyle/>
          <a:p>
            <a:pPr algn="ctr" eaLnBrk="1" hangingPunct="1"/>
            <a:r>
              <a:rPr lang="en-US" sz="2000">
                <a:solidFill>
                  <a:srgbClr val="00FF00"/>
                </a:solidFill>
              </a:rPr>
              <a:t>Low pH and increased aluminum levels cause chronic stress that</a:t>
            </a:r>
          </a:p>
          <a:p>
            <a:pPr algn="ctr" eaLnBrk="1" hangingPunct="1"/>
            <a:r>
              <a:rPr lang="en-US" sz="2000">
                <a:solidFill>
                  <a:srgbClr val="00FF00"/>
                </a:solidFill>
              </a:rPr>
              <a:t>may not kill individual fish, but leads to lower body weight and </a:t>
            </a:r>
          </a:p>
          <a:p>
            <a:pPr algn="ctr" eaLnBrk="1" hangingPunct="1"/>
            <a:r>
              <a:rPr lang="en-US" sz="2000">
                <a:solidFill>
                  <a:srgbClr val="00FF00"/>
                </a:solidFill>
              </a:rPr>
              <a:t>smaller size and makes fish less able to compete for food and habitat. </a:t>
            </a:r>
          </a:p>
        </p:txBody>
      </p:sp>
      <p:sp>
        <p:nvSpPr>
          <p:cNvPr id="228364" name="Rectangle 12"/>
          <p:cNvSpPr>
            <a:spLocks noChangeArrowheads="1"/>
          </p:cNvSpPr>
          <p:nvPr/>
        </p:nvSpPr>
        <p:spPr bwMode="auto">
          <a:xfrm>
            <a:off x="2324100" y="6140450"/>
            <a:ext cx="4397375" cy="396875"/>
          </a:xfrm>
          <a:prstGeom prst="rect">
            <a:avLst/>
          </a:prstGeom>
          <a:noFill/>
          <a:ln w="9525">
            <a:noFill/>
            <a:miter lim="800000"/>
            <a:headEnd/>
            <a:tailEnd/>
          </a:ln>
          <a:effectLst/>
        </p:spPr>
        <p:txBody>
          <a:bodyPr wrap="none" anchor="ctr">
            <a:spAutoFit/>
          </a:bodyPr>
          <a:lstStyle/>
          <a:p>
            <a:pPr eaLnBrk="1" hangingPunct="1"/>
            <a:r>
              <a:rPr lang="en-US" sz="2000"/>
              <a:t>At pH 5, most fish eggs cannot hatch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fade">
                                      <p:cBhvr>
                                        <p:cTn id="7" dur="2000"/>
                                        <p:tgtEl>
                                          <p:spTgt spid="2283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8360"/>
                                        </p:tgtEl>
                                        <p:attrNameLst>
                                          <p:attrName>style.visibility</p:attrName>
                                        </p:attrNameLst>
                                      </p:cBhvr>
                                      <p:to>
                                        <p:strVal val="visible"/>
                                      </p:to>
                                    </p:set>
                                    <p:animEffect transition="in" filter="fade">
                                      <p:cBhvr>
                                        <p:cTn id="10" dur="2000"/>
                                        <p:tgtEl>
                                          <p:spTgt spid="2283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8364"/>
                                        </p:tgtEl>
                                        <p:attrNameLst>
                                          <p:attrName>style.visibility</p:attrName>
                                        </p:attrNameLst>
                                      </p:cBhvr>
                                      <p:to>
                                        <p:strVal val="visible"/>
                                      </p:to>
                                    </p:set>
                                    <p:animEffect transition="in" filter="fade">
                                      <p:cBhvr>
                                        <p:cTn id="15" dur="2000"/>
                                        <p:tgtEl>
                                          <p:spTgt spid="228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nimBg="1"/>
      <p:bldP spid="228360" grpId="0"/>
      <p:bldP spid="22836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Text Box 4"/>
          <p:cNvSpPr txBox="1">
            <a:spLocks noChangeArrowheads="1"/>
          </p:cNvSpPr>
          <p:nvPr/>
        </p:nvSpPr>
        <p:spPr bwMode="auto">
          <a:xfrm>
            <a:off x="1600200" y="2286000"/>
            <a:ext cx="6259513" cy="519113"/>
          </a:xfrm>
          <a:prstGeom prst="rect">
            <a:avLst/>
          </a:prstGeom>
          <a:noFill/>
          <a:ln w="9525">
            <a:noFill/>
            <a:miter lim="800000"/>
            <a:headEnd/>
            <a:tailEnd/>
          </a:ln>
          <a:effectLst/>
        </p:spPr>
        <p:txBody>
          <a:bodyPr wrap="none">
            <a:spAutoFit/>
          </a:bodyPr>
          <a:lstStyle/>
          <a:p>
            <a:r>
              <a:rPr lang="en-US"/>
              <a:t>Next: Water Quality and Contaminants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349625" y="1254125"/>
            <a:ext cx="2011363" cy="579438"/>
          </a:xfrm>
          <a:prstGeom prst="rect">
            <a:avLst/>
          </a:prstGeom>
          <a:noFill/>
          <a:ln w="9525">
            <a:noFill/>
            <a:miter lim="800000"/>
            <a:headEnd/>
            <a:tailEnd/>
          </a:ln>
          <a:effectLst/>
        </p:spPr>
        <p:txBody>
          <a:bodyPr wrap="none">
            <a:spAutoFit/>
          </a:bodyPr>
          <a:lstStyle/>
          <a:p>
            <a:r>
              <a:rPr lang="en-US" sz="3200" b="1">
                <a:solidFill>
                  <a:srgbClr val="FFFF00"/>
                </a:solidFill>
              </a:rPr>
              <a:t>Sediment</a:t>
            </a:r>
          </a:p>
        </p:txBody>
      </p:sp>
      <p:pic>
        <p:nvPicPr>
          <p:cNvPr id="101379" name="Picture 3" descr="sediment"/>
          <p:cNvPicPr>
            <a:picLocks noChangeAspect="1" noChangeArrowheads="1"/>
          </p:cNvPicPr>
          <p:nvPr/>
        </p:nvPicPr>
        <p:blipFill>
          <a:blip r:embed="rId3" cstate="print"/>
          <a:srcRect/>
          <a:stretch>
            <a:fillRect/>
          </a:stretch>
        </p:blipFill>
        <p:spPr bwMode="auto">
          <a:xfrm>
            <a:off x="2370138" y="1960563"/>
            <a:ext cx="3757612" cy="2490787"/>
          </a:xfrm>
          <a:prstGeom prst="rect">
            <a:avLst/>
          </a:prstGeom>
          <a:noFill/>
        </p:spPr>
      </p:pic>
      <p:sp>
        <p:nvSpPr>
          <p:cNvPr id="101380" name="Rectangle 4"/>
          <p:cNvSpPr>
            <a:spLocks noChangeArrowheads="1"/>
          </p:cNvSpPr>
          <p:nvPr/>
        </p:nvSpPr>
        <p:spPr bwMode="auto">
          <a:xfrm>
            <a:off x="836613" y="4518025"/>
            <a:ext cx="7477125" cy="396875"/>
          </a:xfrm>
          <a:prstGeom prst="rect">
            <a:avLst/>
          </a:prstGeom>
          <a:noFill/>
          <a:ln w="9525">
            <a:noFill/>
            <a:miter lim="800000"/>
            <a:headEnd/>
            <a:tailEnd/>
          </a:ln>
          <a:effectLst/>
        </p:spPr>
        <p:txBody>
          <a:bodyPr wrap="none">
            <a:spAutoFit/>
          </a:bodyPr>
          <a:lstStyle/>
          <a:p>
            <a:r>
              <a:rPr lang="en-US" sz="2000">
                <a:solidFill>
                  <a:srgbClr val="FFFF00"/>
                </a:solidFill>
              </a:rPr>
              <a:t>erosion, deforestation, agriculture, building and road construction</a:t>
            </a:r>
          </a:p>
        </p:txBody>
      </p:sp>
      <p:sp>
        <p:nvSpPr>
          <p:cNvPr id="101381" name="Rectangle 5"/>
          <p:cNvSpPr>
            <a:spLocks noChangeArrowheads="1"/>
          </p:cNvSpPr>
          <p:nvPr/>
        </p:nvSpPr>
        <p:spPr bwMode="auto">
          <a:xfrm>
            <a:off x="4786313" y="3108325"/>
            <a:ext cx="3838575" cy="396875"/>
          </a:xfrm>
          <a:prstGeom prst="rect">
            <a:avLst/>
          </a:prstGeom>
          <a:noFill/>
          <a:ln w="9525">
            <a:noFill/>
            <a:miter lim="800000"/>
            <a:headEnd/>
            <a:tailEnd/>
          </a:ln>
          <a:effectLst/>
        </p:spPr>
        <p:txBody>
          <a:bodyPr wrap="none">
            <a:spAutoFit/>
          </a:bodyPr>
          <a:lstStyle/>
          <a:p>
            <a:r>
              <a:rPr lang="en-US" sz="2000"/>
              <a:t>chokes and fills lakes, reservoirs</a:t>
            </a:r>
          </a:p>
        </p:txBody>
      </p:sp>
      <p:sp>
        <p:nvSpPr>
          <p:cNvPr id="101382" name="Rectangle 6"/>
          <p:cNvSpPr>
            <a:spLocks noChangeArrowheads="1"/>
          </p:cNvSpPr>
          <p:nvPr/>
        </p:nvSpPr>
        <p:spPr bwMode="auto">
          <a:xfrm>
            <a:off x="2451100" y="365125"/>
            <a:ext cx="3903663" cy="579438"/>
          </a:xfrm>
          <a:prstGeom prst="rect">
            <a:avLst/>
          </a:prstGeom>
          <a:noFill/>
          <a:ln w="9525">
            <a:noFill/>
            <a:miter lim="800000"/>
            <a:headEnd/>
            <a:tailEnd/>
          </a:ln>
          <a:effectLst/>
        </p:spPr>
        <p:txBody>
          <a:bodyPr wrap="none">
            <a:spAutoFit/>
          </a:bodyPr>
          <a:lstStyle/>
          <a:p>
            <a:r>
              <a:rPr lang="en-US" sz="3200" b="1" u="sng"/>
              <a:t>Physical Pollutants</a:t>
            </a:r>
          </a:p>
        </p:txBody>
      </p:sp>
      <p:sp>
        <p:nvSpPr>
          <p:cNvPr id="101383" name="Text Box 7"/>
          <p:cNvSpPr txBox="1">
            <a:spLocks noChangeArrowheads="1"/>
          </p:cNvSpPr>
          <p:nvPr/>
        </p:nvSpPr>
        <p:spPr bwMode="auto">
          <a:xfrm>
            <a:off x="1466850" y="5108575"/>
            <a:ext cx="6118225" cy="457200"/>
          </a:xfrm>
          <a:prstGeom prst="rect">
            <a:avLst/>
          </a:prstGeom>
          <a:noFill/>
          <a:ln w="9525">
            <a:noFill/>
            <a:miter lim="800000"/>
            <a:headEnd/>
            <a:tailEnd/>
          </a:ln>
          <a:effectLst/>
        </p:spPr>
        <p:txBody>
          <a:bodyPr wrap="none">
            <a:spAutoFit/>
          </a:bodyPr>
          <a:lstStyle/>
          <a:p>
            <a:r>
              <a:rPr lang="en-US" sz="2400">
                <a:solidFill>
                  <a:srgbClr val="00FF00"/>
                </a:solidFill>
              </a:rPr>
              <a:t>Turbidity and reduction of the euphotic zone</a:t>
            </a:r>
          </a:p>
        </p:txBody>
      </p:sp>
      <p:sp>
        <p:nvSpPr>
          <p:cNvPr id="101384" name="Text Box 8"/>
          <p:cNvSpPr txBox="1">
            <a:spLocks noChangeArrowheads="1"/>
          </p:cNvSpPr>
          <p:nvPr/>
        </p:nvSpPr>
        <p:spPr bwMode="auto">
          <a:xfrm>
            <a:off x="1181100" y="5700713"/>
            <a:ext cx="7154863" cy="457200"/>
          </a:xfrm>
          <a:prstGeom prst="rect">
            <a:avLst/>
          </a:prstGeom>
          <a:noFill/>
          <a:ln w="9525">
            <a:noFill/>
            <a:miter lim="800000"/>
            <a:headEnd/>
            <a:tailEnd/>
          </a:ln>
          <a:effectLst/>
        </p:spPr>
        <p:txBody>
          <a:bodyPr wrap="none">
            <a:spAutoFit/>
          </a:bodyPr>
          <a:lstStyle/>
          <a:p>
            <a:r>
              <a:rPr lang="en-US" sz="2400">
                <a:solidFill>
                  <a:srgbClr val="00FF00"/>
                </a:solidFill>
              </a:rPr>
              <a:t>Sediment particles harbor pathogens and pollutants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306&quot;/&gt;&lt;/object&gt;&lt;object type=&quot;3&quot; unique_id=&quot;10017&quot;&gt;&lt;property id=&quot;20148&quot; value=&quot;5&quot;/&gt;&lt;property id=&quot;20300&quot; value=&quot;Slide 14&quot;/&gt;&lt;property id=&quot;20307&quot; value=&quot;270&quot;/&gt;&lt;/object&gt;&lt;object type=&quot;3&quot; unique_id=&quot;10018&quot;&gt;&lt;property id=&quot;20148&quot; value=&quot;5&quot;/&gt;&lt;property id=&quot;20300&quot; value=&quot;Slide 15&quot;/&gt;&lt;property id=&quot;20307&quot; value=&quot;271&quot;/&gt;&lt;/object&gt;&lt;object type=&quot;3&quot; unique_id=&quot;10019&quot;&gt;&lt;property id=&quot;20148&quot; value=&quot;5&quot;/&gt;&lt;property id=&quot;20300&quot; value=&quot;Slide 16&quot;/&gt;&lt;property id=&quot;20307&quot; value=&quot;272&quot;/&gt;&lt;/object&gt;&lt;object type=&quot;3&quot; unique_id=&quot;10020&quot;&gt;&lt;property id=&quot;20148&quot; value=&quot;5&quot;/&gt;&lt;property id=&quot;20300&quot; value=&quot;Slide 17&quot;/&gt;&lt;property id=&quot;20307&quot; value=&quot;273&quot;/&gt;&lt;/object&gt;&lt;object type=&quot;3&quot; unique_id=&quot;10021&quot;&gt;&lt;property id=&quot;20148&quot; value=&quot;5&quot;/&gt;&lt;property id=&quot;20300&quot; value=&quot;Slide 18&quot;/&gt;&lt;property id=&quot;20307&quot; value=&quot;274&quot;/&gt;&lt;/object&gt;&lt;object type=&quot;3&quot; unique_id=&quot;10022&quot;&gt;&lt;property id=&quot;20148&quot; value=&quot;5&quot;/&gt;&lt;property id=&quot;20300&quot; value=&quot;Slide 19&quot;/&gt;&lt;property id=&quot;20307&quot; value=&quot;275&quot;/&gt;&lt;/object&gt;&lt;object type=&quot;3&quot; unique_id=&quot;10023&quot;&gt;&lt;property id=&quot;20148&quot; value=&quot;5&quot;/&gt;&lt;property id=&quot;20300&quot; value=&quot;Slide 20&quot;/&gt;&lt;property id=&quot;20307&quot; value=&quot;277&quot;/&gt;&lt;/object&gt;&lt;object type=&quot;3&quot; unique_id=&quot;10024&quot;&gt;&lt;property id=&quot;20148&quot; value=&quot;5&quot;/&gt;&lt;property id=&quot;20300&quot; value=&quot;Slide 21&quot;/&gt;&lt;property id=&quot;20307&quot; value=&quot;278&quot;/&gt;&lt;/object&gt;&lt;object type=&quot;3&quot; unique_id=&quot;10025&quot;&gt;&lt;property id=&quot;20148&quot; value=&quot;5&quot;/&gt;&lt;property id=&quot;20300&quot; value=&quot;Slide 22&quot;/&gt;&lt;property id=&quot;20307&quot; value=&quot;279&quot;/&gt;&lt;/object&gt;&lt;object type=&quot;3&quot; unique_id=&quot;10026&quot;&gt;&lt;property id=&quot;20148&quot; value=&quot;5&quot;/&gt;&lt;property id=&quot;20300&quot; value=&quot;Slide 23&quot;/&gt;&lt;property id=&quot;20307&quot; value=&quot;280&quot;/&gt;&lt;/object&gt;&lt;object type=&quot;3&quot; unique_id=&quot;10027&quot;&gt;&lt;property id=&quot;20148&quot; value=&quot;5&quot;/&gt;&lt;property id=&quot;20300&quot; value=&quot;Slide 24&quot;/&gt;&lt;property id=&quot;20307&quot; value=&quot;281&quot;/&gt;&lt;/object&gt;&lt;object type=&quot;3&quot; unique_id=&quot;10028&quot;&gt;&lt;property id=&quot;20148&quot; value=&quot;5&quot;/&gt;&lt;property id=&quot;20300&quot; value=&quot;Slide 25&quot;/&gt;&lt;property id=&quot;20307&quot; value=&quot;284&quot;/&gt;&lt;/object&gt;&lt;object type=&quot;3&quot; unique_id=&quot;10029&quot;&gt;&lt;property id=&quot;20148&quot; value=&quot;5&quot;/&gt;&lt;property id=&quot;20300&quot; value=&quot;Slide 26&quot;/&gt;&lt;property id=&quot;20307&quot; value=&quot;283&quot;/&gt;&lt;/object&gt;&lt;object type=&quot;3&quot; unique_id=&quot;10030&quot;&gt;&lt;property id=&quot;20148&quot; value=&quot;5&quot;/&gt;&lt;property id=&quot;20300&quot; value=&quot;Slide 27&quot;/&gt;&lt;property id=&quot;20307&quot; value=&quot;285&quot;/&gt;&lt;/object&gt;&lt;object type=&quot;3&quot; unique_id=&quot;10031&quot;&gt;&lt;property id=&quot;20148&quot; value=&quot;5&quot;/&gt;&lt;property id=&quot;20300&quot; value=&quot;Slide 28&quot;/&gt;&lt;property id=&quot;20307&quot; value=&quot;286&quot;/&gt;&lt;/object&gt;&lt;object type=&quot;3&quot; unique_id=&quot;10032&quot;&gt;&lt;property id=&quot;20148&quot; value=&quot;5&quot;/&gt;&lt;property id=&quot;20300&quot; value=&quot;Slide 29&quot;/&gt;&lt;property id=&quot;20307&quot; value=&quot;290&quot;/&gt;&lt;/object&gt;&lt;object type=&quot;3&quot; unique_id=&quot;10033&quot;&gt;&lt;property id=&quot;20148&quot; value=&quot;5&quot;/&gt;&lt;property id=&quot;20300&quot; value=&quot;Slide 30&quot;/&gt;&lt;property id=&quot;20307&quot; value=&quot;291&quot;/&gt;&lt;/object&gt;&lt;object type=&quot;3&quot; unique_id=&quot;10034&quot;&gt;&lt;property id=&quot;20148&quot; value=&quot;5&quot;/&gt;&lt;property id=&quot;20300&quot; value=&quot;Slide 31&quot;/&gt;&lt;property id=&quot;20307&quot; value=&quot;292&quot;/&gt;&lt;/object&gt;&lt;object type=&quot;3&quot; unique_id=&quot;10035&quot;&gt;&lt;property id=&quot;20148&quot; value=&quot;5&quot;/&gt;&lt;property id=&quot;20300&quot; value=&quot;Slide 32&quot;/&gt;&lt;property id=&quot;20307&quot; value=&quot;293&quot;/&gt;&lt;/object&gt;&lt;object type=&quot;3&quot; unique_id=&quot;10036&quot;&gt;&lt;property id=&quot;20148&quot; value=&quot;5&quot;/&gt;&lt;property id=&quot;20300&quot; value=&quot;Slide 33&quot;/&gt;&lt;property id=&quot;20307&quot; value=&quot;294&quot;/&gt;&lt;/object&gt;&lt;object type=&quot;3&quot; unique_id=&quot;10037&quot;&gt;&lt;property id=&quot;20148&quot; value=&quot;5&quot;/&gt;&lt;property id=&quot;20300&quot; value=&quot;Slide 34&quot;/&gt;&lt;property id=&quot;20307&quot; value=&quot;295&quot;/&gt;&lt;/object&gt;&lt;object type=&quot;3&quot; unique_id=&quot;10038&quot;&gt;&lt;property id=&quot;20148&quot; value=&quot;5&quot;/&gt;&lt;property id=&quot;20300&quot; value=&quot;Slide 35&quot;/&gt;&lt;property id=&quot;20307&quot; value=&quot;296&quot;/&gt;&lt;/object&gt;&lt;object type=&quot;3&quot; unique_id=&quot;10039&quot;&gt;&lt;property id=&quot;20148&quot; value=&quot;5&quot;/&gt;&lt;property id=&quot;20300&quot; value=&quot;Slide 36&quot;/&gt;&lt;property id=&quot;20307&quot; value=&quot;335&quot;/&gt;&lt;/object&gt;&lt;object type=&quot;3&quot; unique_id=&quot;10040&quot;&gt;&lt;property id=&quot;20148&quot; value=&quot;5&quot;/&gt;&lt;property id=&quot;20300&quot; value=&quot;Slide 37&quot;/&gt;&lt;property id=&quot;20307&quot; value=&quot;334&quot;/&gt;&lt;/object&gt;&lt;object type=&quot;3&quot; unique_id=&quot;10041&quot;&gt;&lt;property id=&quot;20148&quot; value=&quot;5&quot;/&gt;&lt;property id=&quot;20300&quot; value=&quot;Slide 38&quot;/&gt;&lt;property id=&quot;20307&quot; value=&quot;297&quot;/&gt;&lt;/object&gt;&lt;object type=&quot;3&quot; unique_id=&quot;10042&quot;&gt;&lt;property id=&quot;20148&quot; value=&quot;5&quot;/&gt;&lt;property id=&quot;20300&quot; value=&quot;Slide 39&quot;/&gt;&lt;property id=&quot;20307&quot; value=&quot;299&quot;/&gt;&lt;/object&gt;&lt;object type=&quot;3&quot; unique_id=&quot;10043&quot;&gt;&lt;property id=&quot;20148&quot; value=&quot;5&quot;/&gt;&lt;property id=&quot;20300&quot; value=&quot;Slide 41&quot;/&gt;&lt;property id=&quot;20307&quot; value=&quot;300&quot;/&gt;&lt;/object&gt;&lt;object type=&quot;3&quot; unique_id=&quot;10044&quot;&gt;&lt;property id=&quot;20148&quot; value=&quot;5&quot;/&gt;&lt;property id=&quot;20300&quot; value=&quot;Slide 42&quot;/&gt;&lt;property id=&quot;20307&quot; value=&quot;331&quot;/&gt;&lt;/object&gt;&lt;object type=&quot;3&quot; unique_id=&quot;10045&quot;&gt;&lt;property id=&quot;20148&quot; value=&quot;5&quot;/&gt;&lt;property id=&quot;20300&quot; value=&quot;Slide 43&quot;/&gt;&lt;property id=&quot;20307&quot; value=&quot;301&quot;/&gt;&lt;/object&gt;&lt;object type=&quot;3&quot; unique_id=&quot;10046&quot;&gt;&lt;property id=&quot;20148&quot; value=&quot;5&quot;/&gt;&lt;property id=&quot;20300&quot; value=&quot;Slide 44&quot;/&gt;&lt;property id=&quot;20307&quot; value=&quot;332&quot;/&gt;&lt;/object&gt;&lt;object type=&quot;3&quot; unique_id=&quot;10047&quot;&gt;&lt;property id=&quot;20148&quot; value=&quot;5&quot;/&gt;&lt;property id=&quot;20300&quot; value=&quot;Slide 45&quot;/&gt;&lt;property id=&quot;20307&quot; value=&quot;333&quot;/&gt;&lt;/object&gt;&lt;object type=&quot;3&quot; unique_id=&quot;10048&quot;&gt;&lt;property id=&quot;20148&quot; value=&quot;5&quot;/&gt;&lt;property id=&quot;20300&quot; value=&quot;Slide 46&quot;/&gt;&lt;property id=&quot;20307&quot; value=&quot;304&quot;/&gt;&lt;/object&gt;&lt;object type=&quot;3&quot; unique_id=&quot;10049&quot;&gt;&lt;property id=&quot;20148&quot; value=&quot;5&quot;/&gt;&lt;property id=&quot;20300&quot; value=&quot;Slide 47&quot;/&gt;&lt;property id=&quot;20307&quot; value=&quot;310&quot;/&gt;&lt;/object&gt;&lt;object type=&quot;3&quot; unique_id=&quot;10050&quot;&gt;&lt;property id=&quot;20148&quot; value=&quot;5&quot;/&gt;&lt;property id=&quot;20300&quot; value=&quot;Slide 48&quot;/&gt;&lt;property id=&quot;20307&quot; value=&quot;312&quot;/&gt;&lt;/object&gt;&lt;object type=&quot;3&quot; unique_id=&quot;10051&quot;&gt;&lt;property id=&quot;20148&quot; value=&quot;5&quot;/&gt;&lt;property id=&quot;20300&quot; value=&quot;Slide 49&quot;/&gt;&lt;property id=&quot;20307&quot; value=&quot;313&quot;/&gt;&lt;/object&gt;&lt;object type=&quot;3&quot; unique_id=&quot;10052&quot;&gt;&lt;property id=&quot;20148&quot; value=&quot;5&quot;/&gt;&lt;property id=&quot;20300&quot; value=&quot;Slide 50&quot;/&gt;&lt;property id=&quot;20307&quot; value=&quot;315&quot;/&gt;&lt;/object&gt;&lt;object type=&quot;3&quot; unique_id=&quot;10053&quot;&gt;&lt;property id=&quot;20148&quot; value=&quot;5&quot;/&gt;&lt;property id=&quot;20300&quot; value=&quot;Slide 51&quot;/&gt;&lt;property id=&quot;20307&quot; value=&quot;316&quot;/&gt;&lt;/object&gt;&lt;object type=&quot;3&quot; unique_id=&quot;10054&quot;&gt;&lt;property id=&quot;20148&quot; value=&quot;5&quot;/&gt;&lt;property id=&quot;20300&quot; value=&quot;Slide 52&quot;/&gt;&lt;property id=&quot;20307&quot; value=&quot;317&quot;/&gt;&lt;/object&gt;&lt;object type=&quot;3&quot; unique_id=&quot;10055&quot;&gt;&lt;property id=&quot;20148&quot; value=&quot;5&quot;/&gt;&lt;property id=&quot;20300&quot; value=&quot;Slide 53&quot;/&gt;&lt;property id=&quot;20307&quot; value=&quot;318&quot;/&gt;&lt;/object&gt;&lt;object type=&quot;3&quot; unique_id=&quot;10056&quot;&gt;&lt;property id=&quot;20148&quot; value=&quot;5&quot;/&gt;&lt;property id=&quot;20300&quot; value=&quot;Slide 54&quot;/&gt;&lt;property id=&quot;20307&quot; value=&quot;319&quot;/&gt;&lt;/object&gt;&lt;object type=&quot;3&quot; unique_id=&quot;10057&quot;&gt;&lt;property id=&quot;20148&quot; value=&quot;5&quot;/&gt;&lt;property id=&quot;20300&quot; value=&quot;Slide 55&quot;/&gt;&lt;property id=&quot;20307&quot; value=&quot;320&quot;/&gt;&lt;/object&gt;&lt;object type=&quot;3&quot; unique_id=&quot;10058&quot;&gt;&lt;property id=&quot;20148&quot; value=&quot;5&quot;/&gt;&lt;property id=&quot;20300&quot; value=&quot;Slide 56&quot;/&gt;&lt;property id=&quot;20307&quot; value=&quot;322&quot;/&gt;&lt;/object&gt;&lt;object type=&quot;3&quot; unique_id=&quot;10059&quot;&gt;&lt;property id=&quot;20148&quot; value=&quot;5&quot;/&gt;&lt;property id=&quot;20300&quot; value=&quot;Slide 57&quot;/&gt;&lt;property id=&quot;20307&quot; value=&quot;323&quot;/&gt;&lt;/object&gt;&lt;object type=&quot;3&quot; unique_id=&quot;10060&quot;&gt;&lt;property id=&quot;20148&quot; value=&quot;5&quot;/&gt;&lt;property id=&quot;20300&quot; value=&quot;Slide 58&quot;/&gt;&lt;property id=&quot;20307&quot; value=&quot;324&quot;/&gt;&lt;/object&gt;&lt;object type=&quot;3&quot; unique_id=&quot;10061&quot;&gt;&lt;property id=&quot;20148&quot; value=&quot;5&quot;/&gt;&lt;property id=&quot;20300&quot; value=&quot;Slide 59&quot;/&gt;&lt;property id=&quot;20307&quot; value=&quot;326&quot;/&gt;&lt;/object&gt;&lt;object type=&quot;3&quot; unique_id=&quot;10062&quot;&gt;&lt;property id=&quot;20148&quot; value=&quot;5&quot;/&gt;&lt;property id=&quot;20300&quot; value=&quot;Slide 60&quot;/&gt;&lt;property id=&quot;20307&quot; value=&quot;327&quot;/&gt;&lt;/object&gt;&lt;object type=&quot;3&quot; unique_id=&quot;10063&quot;&gt;&lt;property id=&quot;20148&quot; value=&quot;5&quot;/&gt;&lt;property id=&quot;20300&quot; value=&quot;Slide 61&quot;/&gt;&lt;property id=&quot;20307&quot; value=&quot;328&quot;/&gt;&lt;/object&gt;&lt;object type=&quot;3&quot; unique_id=&quot;10064&quot;&gt;&lt;property id=&quot;20148&quot; value=&quot;5&quot;/&gt;&lt;property id=&quot;20300&quot; value=&quot;Slide 62&quot;/&gt;&lt;property id=&quot;20307&quot; value=&quot;329&quot;/&gt;&lt;/object&gt;&lt;object type=&quot;3&quot; unique_id=&quot;10065&quot;&gt;&lt;property id=&quot;20148&quot; value=&quot;5&quot;/&gt;&lt;property id=&quot;20300&quot; value=&quot;Slide 63&quot;/&gt;&lt;property id=&quot;20307&quot; value=&quot;330&quot;/&gt;&lt;/object&gt;&lt;object type=&quot;3&quot; unique_id=&quot;10066&quot;&gt;&lt;property id=&quot;20148&quot; value=&quot;5&quot;/&gt;&lt;property id=&quot;20300&quot; value=&quot;Slide 64&quot;/&gt;&lt;property id=&quot;20307&quot; value=&quot;336&quot;/&gt;&lt;/object&gt;&lt;object type=&quot;3&quot; unique_id=&quot;10067&quot;&gt;&lt;property id=&quot;20148&quot; value=&quot;5&quot;/&gt;&lt;property id=&quot;20300&quot; value=&quot;Slide 65&quot;/&gt;&lt;property id=&quot;20307&quot; value=&quot;337&quot;/&gt;&lt;/object&gt;&lt;object type=&quot;3&quot; unique_id=&quot;10068&quot;&gt;&lt;property id=&quot;20148&quot; value=&quot;5&quot;/&gt;&lt;property id=&quot;20300&quot; value=&quot;Slide 66&quot;/&gt;&lt;property id=&quot;20307&quot; value=&quot;338&quot;/&gt;&lt;/object&gt;&lt;object type=&quot;3&quot; unique_id=&quot;10069&quot;&gt;&lt;property id=&quot;20148&quot; value=&quot;5&quot;/&gt;&lt;property id=&quot;20300&quot; value=&quot;Slide 68&quot;/&gt;&lt;property id=&quot;20307&quot; value=&quot;339&quot;/&gt;&lt;/object&gt;&lt;object type=&quot;3&quot; unique_id=&quot;10070&quot;&gt;&lt;property id=&quot;20148&quot; value=&quot;5&quot;/&gt;&lt;property id=&quot;20300&quot; value=&quot;Slide 69&quot;/&gt;&lt;property id=&quot;20307&quot; value=&quot;340&quot;/&gt;&lt;/object&gt;&lt;object type=&quot;3&quot; unique_id=&quot;12141&quot;&gt;&lt;property id=&quot;20148&quot; value=&quot;5&quot;/&gt;&lt;property id=&quot;20300&quot; value=&quot;Slide 40&quot;/&gt;&lt;property id=&quot;20307&quot; value=&quot;341&quot;/&gt;&lt;/object&gt;&lt;object type=&quot;3&quot; unique_id=&quot;12142&quot;&gt;&lt;property id=&quot;20148&quot; value=&quot;5&quot;/&gt;&lt;property id=&quot;20300&quot; value=&quot;Slide 67&quot;/&gt;&lt;property id=&quot;20307&quot; value=&quot;342&quot;/&gt;&lt;/object&gt;&lt;object type=&quot;3&quot; unique_id=&quot;12143&quot;&gt;&lt;property id=&quot;20148&quot; value=&quot;5&quot;/&gt;&lt;property id=&quot;20300&quot; value=&quot;Slide 70&quot;/&gt;&lt;property id=&quot;20307&quot; value=&quot;343&quot;/&gt;&lt;/object&gt;&lt;object type=&quot;3&quot; unique_id=&quot;12144&quot;&gt;&lt;property id=&quot;20148&quot; value=&quot;5&quot;/&gt;&lt;property id=&quot;20300&quot; value=&quot;Slide 71&quot;/&gt;&lt;property id=&quot;20307&quot; value=&quot;345&quot;/&gt;&lt;/object&gt;&lt;object type=&quot;3&quot; unique_id=&quot;12145&quot;&gt;&lt;property id=&quot;20148&quot; value=&quot;5&quot;/&gt;&lt;property id=&quot;20300&quot; value=&quot;Slide 72&quot;/&gt;&lt;property id=&quot;20307&quot; value=&quot;346&quot;/&gt;&lt;/object&gt;&lt;object type=&quot;3&quot; unique_id=&quot;12146&quot;&gt;&lt;property id=&quot;20148&quot; value=&quot;5&quot;/&gt;&lt;property id=&quot;20300&quot; value=&quot;Slide 73&quot;/&gt;&lt;property id=&quot;20307&quot; value=&quot;347&quot;/&gt;&lt;/object&gt;&lt;object type=&quot;3&quot; unique_id=&quot;12147&quot;&gt;&lt;property id=&quot;20148&quot; value=&quot;5&quot;/&gt;&lt;property id=&quot;20300&quot; value=&quot;Slide 74&quot;/&gt;&lt;property id=&quot;20307&quot; value=&quot;348&quot;/&gt;&lt;/object&gt;&lt;object type=&quot;3&quot; unique_id=&quot;12148&quot;&gt;&lt;property id=&quot;20148&quot; value=&quot;5&quot;/&gt;&lt;property id=&quot;20300&quot; value=&quot;Slide 75&quot;/&gt;&lt;property id=&quot;20307&quot; value=&quot;349&quot;/&gt;&lt;/object&gt;&lt;object type=&quot;3&quot; unique_id=&quot;12149&quot;&gt;&lt;property id=&quot;20148&quot; value=&quot;5&quot;/&gt;&lt;property id=&quot;20300&quot; value=&quot;Slide 76&quot;/&gt;&lt;property id=&quot;20307&quot; value=&quot;351&quot;/&gt;&lt;/object&gt;&lt;object type=&quot;3&quot; unique_id=&quot;12150&quot;&gt;&lt;property id=&quot;20148&quot; value=&quot;5&quot;/&gt;&lt;property id=&quot;20300&quot; value=&quot;Slide 77&quot;/&gt;&lt;property id=&quot;20307&quot; value=&quot;352&quot;/&gt;&lt;/object&gt;&lt;object type=&quot;3&quot; unique_id=&quot;12151&quot;&gt;&lt;property id=&quot;20148&quot; value=&quot;5&quot;/&gt;&lt;property id=&quot;20300&quot; value=&quot;Slide 78&quot;/&gt;&lt;property id=&quot;20307&quot; value=&quot;353&quot;/&gt;&lt;/object&gt;&lt;object type=&quot;3&quot; unique_id=&quot;12152&quot;&gt;&lt;property id=&quot;20148&quot; value=&quot;5&quot;/&gt;&lt;property id=&quot;20300&quot; value=&quot;Slide 79&quot;/&gt;&lt;property id=&quot;20307&quot; value=&quot;354&quot;/&gt;&lt;/object&gt;&lt;object type=&quot;3&quot; unique_id=&quot;12153&quot;&gt;&lt;property id=&quot;20148&quot; value=&quot;5&quot;/&gt;&lt;property id=&quot;20300&quot; value=&quot;Slide 80&quot;/&gt;&lt;property id=&quot;20307&quot; value=&quot;355&quot;/&gt;&lt;/object&gt;&lt;object type=&quot;3&quot; unique_id=&quot;12154&quot;&gt;&lt;property id=&quot;20148&quot; value=&quot;5&quot;/&gt;&lt;property id=&quot;20300&quot; value=&quot;Slide 81&quot;/&gt;&lt;property id=&quot;20307&quot; value=&quot;356&quot;/&gt;&lt;/object&gt;&lt;object type=&quot;3&quot; unique_id=&quot;12155&quot;&gt;&lt;property id=&quot;20148&quot; value=&quot;5&quot;/&gt;&lt;property id=&quot;20300&quot; value=&quot;Slide 82&quot;/&gt;&lt;property id=&quot;20307&quot; value=&quot;357&quot;/&gt;&lt;/object&gt;&lt;object type=&quot;3&quot; unique_id=&quot;12156&quot;&gt;&lt;property id=&quot;20148&quot; value=&quot;5&quot;/&gt;&lt;property id=&quot;20300&quot; value=&quot;Slide 83&quot;/&gt;&lt;property id=&quot;20307&quot; value=&quot;358&quot;/&gt;&lt;/object&gt;&lt;object type=&quot;3&quot; unique_id=&quot;12157&quot;&gt;&lt;property id=&quot;20148&quot; value=&quot;5&quot;/&gt;&lt;property id=&quot;20300&quot; value=&quot;Slide 84&quot;/&gt;&lt;property id=&quot;20307&quot; value=&quot;359&quot;/&gt;&lt;/object&gt;&lt;object type=&quot;3&quot; unique_id=&quot;12158&quot;&gt;&lt;property id=&quot;20148&quot; value=&quot;5&quot;/&gt;&lt;property id=&quot;20300&quot; value=&quot;Slide 85&quot;/&gt;&lt;property id=&quot;20307&quot; value=&quot;360&quot;/&gt;&lt;/object&gt;&lt;object type=&quot;3&quot; unique_id=&quot;12159&quot;&gt;&lt;property id=&quot;20148&quot; value=&quot;5&quot;/&gt;&lt;property id=&quot;20300&quot; value=&quot;Slide 86&quot;/&gt;&lt;property id=&quot;20307&quot; value=&quot;361&quot;/&gt;&lt;/object&gt;&lt;object type=&quot;3&quot; unique_id=&quot;12160&quot;&gt;&lt;property id=&quot;20148&quot; value=&quot;5&quot;/&gt;&lt;property id=&quot;20300&quot; value=&quot;Slide 87&quot;/&gt;&lt;property id=&quot;20307&quot; value=&quot;362&quot;/&gt;&lt;/object&gt;&lt;object type=&quot;3&quot; unique_id=&quot;12161&quot;&gt;&lt;property id=&quot;20148&quot; value=&quot;5&quot;/&gt;&lt;property id=&quot;20300&quot; value=&quot;Slide 88&quot;/&gt;&lt;property id=&quot;20307&quot; value=&quot;364&quot;/&gt;&lt;/object&gt;&lt;/object&gt;&lt;/object&gt;&lt;/database&gt;"/>
  <p:tag name="SECTOMILLISECCONVERTED" val="1"/>
  <p:tag name="ART_ENCODE_TYPE" val="0"/>
  <p:tag name="ART_ENCODE_INDEX" val="1"/>
  <p:tag name="ARTICULATE_PROJECT_OPEN" val="1"/>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Lst>
</file>

<file path=ppt/tags/tag11.xml><?xml version="1.0" encoding="utf-8"?>
<p:tagLst xmlns:a="http://schemas.openxmlformats.org/drawingml/2006/main" xmlns:r="http://schemas.openxmlformats.org/officeDocument/2006/relationships" xmlns:p="http://schemas.openxmlformats.org/presentationml/2006/main">
  <p:tag name="AUDIO_ID" val="264"/>
  <p:tag name="ELAPSEDTIME" val="39.7"/>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18"/>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ELAPSEDTIME" val="18.828"/>
  <p:tag name="TIMELINE" val="5.6"/>
  <p:tag name="AUDIO_ID" val="316"/>
</p:tagLst>
</file>

<file path=ppt/tags/tag15.xml><?xml version="1.0" encoding="utf-8"?>
<p:tagLst xmlns:a="http://schemas.openxmlformats.org/drawingml/2006/main" xmlns:r="http://schemas.openxmlformats.org/officeDocument/2006/relationships" xmlns:p="http://schemas.openxmlformats.org/presentationml/2006/main">
  <p:tag name="ELAPSEDTIME" val="57.25"/>
  <p:tag name="AUDIO_ID" val="317"/>
</p:tagLst>
</file>

<file path=ppt/tags/tag2.xml><?xml version="1.0" encoding="utf-8"?>
<p:tagLst xmlns:a="http://schemas.openxmlformats.org/drawingml/2006/main" xmlns:r="http://schemas.openxmlformats.org/officeDocument/2006/relationships" xmlns:p="http://schemas.openxmlformats.org/presentationml/2006/main">
  <p:tag name="AUDIO_ID" val="257"/>
  <p:tag name="ELAPSEDTIME" val="6.1"/>
</p:tagLst>
</file>

<file path=ppt/tags/tag3.xml><?xml version="1.0" encoding="utf-8"?>
<p:tagLst xmlns:a="http://schemas.openxmlformats.org/drawingml/2006/main" xmlns:r="http://schemas.openxmlformats.org/officeDocument/2006/relationships" xmlns:p="http://schemas.openxmlformats.org/presentationml/2006/main">
  <p:tag name="AUDIO_ID" val="258"/>
  <p:tag name="ELAPSEDTIME" val="37.3"/>
</p:tagLst>
</file>

<file path=ppt/tags/tag4.xml><?xml version="1.0" encoding="utf-8"?>
<p:tagLst xmlns:a="http://schemas.openxmlformats.org/drawingml/2006/main" xmlns:r="http://schemas.openxmlformats.org/officeDocument/2006/relationships" xmlns:p="http://schemas.openxmlformats.org/presentationml/2006/main">
  <p:tag name="AUDIO_ID" val="259"/>
  <p:tag name="ELAPSEDTIME" val="9.3"/>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260"/>
  <p:tag name="ELAPSEDTIME" val="12.2"/>
</p:tagLst>
</file>

<file path=ppt/tags/tag7.xml><?xml version="1.0" encoding="utf-8"?>
<p:tagLst xmlns:a="http://schemas.openxmlformats.org/drawingml/2006/main" xmlns:r="http://schemas.openxmlformats.org/officeDocument/2006/relationships" xmlns:p="http://schemas.openxmlformats.org/presentationml/2006/main">
  <p:tag name="AUDIO_ID" val="261"/>
  <p:tag name="ELAPSEDTIME" val="46.7"/>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UDIO_ID" val="262"/>
  <p:tag name="ELAPSEDTIME" val="54.0"/>
</p:tagLst>
</file>

<file path=ppt/theme/theme1.xml><?xml version="1.0" encoding="utf-8"?>
<a:theme xmlns:a="http://schemas.openxmlformats.org/drawingml/2006/main" name="Blue and green balls design template">
  <a:themeElements>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fontScheme name="Blue and green ball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clrMap bg1="dk2" tx1="lt1" bg2="dk1" tx2="lt2" accent1="accent1" accent2="accent2" accent3="accent3" accent4="accent4" accent5="accent5" accent6="accent6" hlink="hlink" folHlink="folHlink"/>
    </a:extraClrScheme>
    <a:extraClrScheme>
      <a:clrScheme name="Blue and green balls design template 2">
        <a:dk1>
          <a:srgbClr val="336699"/>
        </a:dk1>
        <a:lt1>
          <a:srgbClr val="FFFFFF"/>
        </a:lt1>
        <a:dk2>
          <a:srgbClr val="00B4F5"/>
        </a:dk2>
        <a:lt2>
          <a:srgbClr val="E3EBF1"/>
        </a:lt2>
        <a:accent1>
          <a:srgbClr val="003399"/>
        </a:accent1>
        <a:accent2>
          <a:srgbClr val="468A4B"/>
        </a:accent2>
        <a:accent3>
          <a:srgbClr val="AAD6F9"/>
        </a:accent3>
        <a:accent4>
          <a:srgbClr val="DADADA"/>
        </a:accent4>
        <a:accent5>
          <a:srgbClr val="AAADCA"/>
        </a:accent5>
        <a:accent6>
          <a:srgbClr val="3F7D43"/>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Blue and green balls design template 3">
        <a:dk1>
          <a:srgbClr val="336699"/>
        </a:dk1>
        <a:lt1>
          <a:srgbClr val="FFFFFF"/>
        </a:lt1>
        <a:dk2>
          <a:srgbClr val="006699"/>
        </a:dk2>
        <a:lt2>
          <a:srgbClr val="E3EBF1"/>
        </a:lt2>
        <a:accent1>
          <a:srgbClr val="033497"/>
        </a:accent1>
        <a:accent2>
          <a:srgbClr val="00CC66"/>
        </a:accent2>
        <a:accent3>
          <a:srgbClr val="AAB8CA"/>
        </a:accent3>
        <a:accent4>
          <a:srgbClr val="DADADA"/>
        </a:accent4>
        <a:accent5>
          <a:srgbClr val="AAAEC9"/>
        </a:accent5>
        <a:accent6>
          <a:srgbClr val="00B95C"/>
        </a:accent6>
        <a:hlink>
          <a:srgbClr val="6CACFA"/>
        </a:hlink>
        <a:folHlink>
          <a:srgbClr val="FFFFCC"/>
        </a:folHlink>
      </a:clrScheme>
      <a:clrMap bg1="dk2" tx1="lt1" bg2="dk1" tx2="lt2" accent1="accent1" accent2="accent2" accent3="accent3" accent4="accent4" accent5="accent5" accent6="accent6" hlink="hlink" folHlink="folHlink"/>
    </a:extraClrScheme>
    <a:extraClrScheme>
      <a:clrScheme name="Blue and green balls design template 4">
        <a:dk1>
          <a:srgbClr val="90D697"/>
        </a:dk1>
        <a:lt1>
          <a:srgbClr val="FFFFFF"/>
        </a:lt1>
        <a:dk2>
          <a:srgbClr val="339966"/>
        </a:dk2>
        <a:lt2>
          <a:srgbClr val="969696"/>
        </a:lt2>
        <a:accent1>
          <a:srgbClr val="318DF3"/>
        </a:accent1>
        <a:accent2>
          <a:srgbClr val="CCECFF"/>
        </a:accent2>
        <a:accent3>
          <a:srgbClr val="FFFFFF"/>
        </a:accent3>
        <a:accent4>
          <a:srgbClr val="7AB780"/>
        </a:accent4>
        <a:accent5>
          <a:srgbClr val="ADC5F8"/>
        </a:accent5>
        <a:accent6>
          <a:srgbClr val="B9D6E7"/>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ue and green balls design template 5">
        <a:dk1>
          <a:srgbClr val="005A58"/>
        </a:dk1>
        <a:lt1>
          <a:srgbClr val="D2FFE6"/>
        </a:lt1>
        <a:dk2>
          <a:srgbClr val="C0C0C0"/>
        </a:dk2>
        <a:lt2>
          <a:srgbClr val="CCECFF"/>
        </a:lt2>
        <a:accent1>
          <a:srgbClr val="026A4A"/>
        </a:accent1>
        <a:accent2>
          <a:srgbClr val="528FC6"/>
        </a:accent2>
        <a:accent3>
          <a:srgbClr val="DCDCDC"/>
        </a:accent3>
        <a:accent4>
          <a:srgbClr val="B3DAC4"/>
        </a:accent4>
        <a:accent5>
          <a:srgbClr val="AAB9B1"/>
        </a:accent5>
        <a:accent6>
          <a:srgbClr val="4981B3"/>
        </a:accent6>
        <a:hlink>
          <a:srgbClr val="9FDAFF"/>
        </a:hlink>
        <a:folHlink>
          <a:srgbClr val="99FFCC"/>
        </a:folHlink>
      </a:clrScheme>
      <a:clrMap bg1="dk2" tx1="lt1" bg2="dk1" tx2="lt2" accent1="accent1" accent2="accent2" accent3="accent3" accent4="accent4" accent5="accent5" accent6="accent6" hlink="hlink" folHlink="folHlink"/>
    </a:extraClrScheme>
    <a:extraClrScheme>
      <a:clrScheme name="Blue and green balls design template 6">
        <a:dk1>
          <a:srgbClr val="3E3E5C"/>
        </a:dk1>
        <a:lt1>
          <a:srgbClr val="E6E6FF"/>
        </a:lt1>
        <a:dk2>
          <a:srgbClr val="0099CC"/>
        </a:dk2>
        <a:lt2>
          <a:srgbClr val="FFFFFF"/>
        </a:lt2>
        <a:accent1>
          <a:srgbClr val="246DB0"/>
        </a:accent1>
        <a:accent2>
          <a:srgbClr val="6666FF"/>
        </a:accent2>
        <a:accent3>
          <a:srgbClr val="AACAE2"/>
        </a:accent3>
        <a:accent4>
          <a:srgbClr val="C4C4DA"/>
        </a:accent4>
        <a:accent5>
          <a:srgbClr val="ACBAD4"/>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Blue and green balls design template 7">
        <a:dk1>
          <a:srgbClr val="C6D5E0"/>
        </a:dk1>
        <a:lt1>
          <a:srgbClr val="D7D7EB"/>
        </a:lt1>
        <a:dk2>
          <a:srgbClr val="7DC4FF"/>
        </a:dk2>
        <a:lt2>
          <a:srgbClr val="777777"/>
        </a:lt2>
        <a:accent1>
          <a:srgbClr val="2658A2"/>
        </a:accent1>
        <a:accent2>
          <a:srgbClr val="5F5FCB"/>
        </a:accent2>
        <a:accent3>
          <a:srgbClr val="E8E8F3"/>
        </a:accent3>
        <a:accent4>
          <a:srgbClr val="A9B6BF"/>
        </a:accent4>
        <a:accent5>
          <a:srgbClr val="ACB4CE"/>
        </a:accent5>
        <a:accent6>
          <a:srgbClr val="5555B8"/>
        </a:accent6>
        <a:hlink>
          <a:srgbClr val="A1E99D"/>
        </a:hlink>
        <a:folHlink>
          <a:srgbClr val="EAEAEA"/>
        </a:folHlink>
      </a:clrScheme>
      <a:clrMap bg1="lt1" tx1="dk1" bg2="lt2" tx2="dk2" accent1="accent1" accent2="accent2" accent3="accent3" accent4="accent4" accent5="accent5" accent6="accent6" hlink="hlink" folHlink="folHlink"/>
    </a:extraClrScheme>
    <a:extraClrScheme>
      <a:clrScheme name="Blue and green balls design template 8">
        <a:dk1>
          <a:srgbClr val="00B3F2"/>
        </a:dk1>
        <a:lt1>
          <a:srgbClr val="DEF6F1"/>
        </a:lt1>
        <a:dk2>
          <a:srgbClr val="CEE7FE"/>
        </a:dk2>
        <a:lt2>
          <a:srgbClr val="969696"/>
        </a:lt2>
        <a:accent1>
          <a:srgbClr val="CCECFF"/>
        </a:accent1>
        <a:accent2>
          <a:srgbClr val="8DC6FF"/>
        </a:accent2>
        <a:accent3>
          <a:srgbClr val="ECFAF7"/>
        </a:accent3>
        <a:accent4>
          <a:srgbClr val="0098CF"/>
        </a:accent4>
        <a:accent5>
          <a:srgbClr val="E2F4FF"/>
        </a:accent5>
        <a:accent6>
          <a:srgbClr val="7FB3E7"/>
        </a:accent6>
        <a:hlink>
          <a:srgbClr val="0033CC"/>
        </a:hlink>
        <a:folHlink>
          <a:srgbClr val="00A800"/>
        </a:folHlink>
      </a:clrScheme>
      <a:clrMap bg1="lt1" tx1="dk1" bg2="lt2" tx2="dk2" accent1="accent1" accent2="accent2" accent3="accent3" accent4="accent4" accent5="accent5" accent6="accent6" hlink="hlink" folHlink="folHlink"/>
    </a:extraClrScheme>
    <a:extraClrScheme>
      <a:clrScheme name="Blue and green balls design template 9">
        <a:dk1>
          <a:srgbClr val="969696"/>
        </a:dk1>
        <a:lt1>
          <a:srgbClr val="E6FFE6"/>
        </a:lt1>
        <a:dk2>
          <a:srgbClr val="9CE292"/>
        </a:dk2>
        <a:lt2>
          <a:srgbClr val="CEF1FE"/>
        </a:lt2>
        <a:accent1>
          <a:srgbClr val="EBB047"/>
        </a:accent1>
        <a:accent2>
          <a:srgbClr val="8DC6FF"/>
        </a:accent2>
        <a:accent3>
          <a:srgbClr val="CBEEC7"/>
        </a:accent3>
        <a:accent4>
          <a:srgbClr val="C4DAC4"/>
        </a:accent4>
        <a:accent5>
          <a:srgbClr val="F3D4B1"/>
        </a:accent5>
        <a:accent6>
          <a:srgbClr val="7FB3E7"/>
        </a:accent6>
        <a:hlink>
          <a:srgbClr val="0066FF"/>
        </a:hlink>
        <a:folHlink>
          <a:srgbClr val="006600"/>
        </a:folHlink>
      </a:clrScheme>
      <a:clrMap bg1="dk2" tx1="lt1" bg2="dk1" tx2="lt2" accent1="accent1" accent2="accent2" accent3="accent3" accent4="accent4" accent5="accent5" accent6="accent6" hlink="hlink" folHlink="folHlink"/>
    </a:extraClrScheme>
    <a:extraClrScheme>
      <a:clrScheme name="Blue and green balls design template 10">
        <a:dk1>
          <a:srgbClr val="DBFFD3"/>
        </a:dk1>
        <a:lt1>
          <a:srgbClr val="FFFFFF"/>
        </a:lt1>
        <a:dk2>
          <a:srgbClr val="CCECFF"/>
        </a:dk2>
        <a:lt2>
          <a:srgbClr val="808080"/>
        </a:lt2>
        <a:accent1>
          <a:srgbClr val="69B4FF"/>
        </a:accent1>
        <a:accent2>
          <a:srgbClr val="00CC00"/>
        </a:accent2>
        <a:accent3>
          <a:srgbClr val="FFFFFF"/>
        </a:accent3>
        <a:accent4>
          <a:srgbClr val="BBDAB4"/>
        </a:accent4>
        <a:accent5>
          <a:srgbClr val="B9D6FF"/>
        </a:accent5>
        <a:accent6>
          <a:srgbClr val="00B900"/>
        </a:accent6>
        <a:hlink>
          <a:srgbClr val="3333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and green balls design template</Template>
  <TotalTime>151</TotalTime>
  <Words>5079</Words>
  <Application>Microsoft Office PowerPoint</Application>
  <PresentationFormat>On-screen Show (4:3)</PresentationFormat>
  <Paragraphs>694</Paragraphs>
  <Slides>88</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Arial Black</vt:lpstr>
      <vt:lpstr>Lucida Sans Unicode</vt:lpstr>
      <vt:lpstr>Blue and green balls design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Bonczek,James Lee</cp:lastModifiedBy>
  <cp:revision>6</cp:revision>
  <cp:lastPrinted>1601-01-01T00:00:00Z</cp:lastPrinted>
  <dcterms:created xsi:type="dcterms:W3CDTF">2010-06-14T16:03:30Z</dcterms:created>
  <dcterms:modified xsi:type="dcterms:W3CDTF">2010-06-14T19:02:22Z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TC010721201033</vt:lpwstr>
  </property>
  <property fmtid="{D5CDD505-2E9C-101B-9397-08002B2CF9AE}" pid="3" name="ArticulateUseProject">
    <vt:lpwstr>1</vt:lpwstr>
  </property>
  <property fmtid="{D5CDD505-2E9C-101B-9397-08002B2CF9AE}" pid="4" name="ArticulateProjectFull">
    <vt:lpwstr>F:\Summer 2010\Properly Numbered\Lecture 19 Determinants of Water Quality.ppta</vt:lpwstr>
  </property>
  <property fmtid="{D5CDD505-2E9C-101B-9397-08002B2CF9AE}" pid="5" name="ArticulateGUID">
    <vt:lpwstr>F4E3CDCA-C06D-44D1-8430-C9F445977C96</vt:lpwstr>
  </property>
  <property fmtid="{D5CDD505-2E9C-101B-9397-08002B2CF9AE}" pid="6" name="ArticulatePath">
    <vt:lpwstr>Lecture 19 Determinants of Water Quality</vt:lpwstr>
  </property>
</Properties>
</file>