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notesSlides/notesSlide39.xml" ContentType="application/vnd.openxmlformats-officedocument.presentationml.notesSlide+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tags/tag86.xml" ContentType="application/vnd.openxmlformats-officedocument.presentationml.tags+xml"/>
  <Override PartName="/ppt/notesSlides/notesSlide28.xml" ContentType="application/vnd.openxmlformats-officedocument.presentationml.notesSlide+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notesSlides/notesSlide31.xml" ContentType="application/vnd.openxmlformats-officedocument.presentationml.notesSlide+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tags/tag87.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sldIdLst>
    <p:sldId id="256" r:id="rId2"/>
    <p:sldId id="332" r:id="rId3"/>
    <p:sldId id="340" r:id="rId4"/>
    <p:sldId id="399" r:id="rId5"/>
    <p:sldId id="356" r:id="rId6"/>
    <p:sldId id="357" r:id="rId7"/>
    <p:sldId id="358" r:id="rId8"/>
    <p:sldId id="359" r:id="rId9"/>
    <p:sldId id="400" r:id="rId10"/>
    <p:sldId id="331" r:id="rId11"/>
    <p:sldId id="298" r:id="rId12"/>
    <p:sldId id="354" r:id="rId13"/>
    <p:sldId id="355" r:id="rId14"/>
    <p:sldId id="269" r:id="rId15"/>
    <p:sldId id="303" r:id="rId16"/>
    <p:sldId id="273" r:id="rId17"/>
    <p:sldId id="271" r:id="rId18"/>
    <p:sldId id="274" r:id="rId19"/>
    <p:sldId id="307" r:id="rId20"/>
    <p:sldId id="322" r:id="rId21"/>
    <p:sldId id="275" r:id="rId22"/>
    <p:sldId id="360" r:id="rId23"/>
    <p:sldId id="398" r:id="rId24"/>
    <p:sldId id="323" r:id="rId25"/>
    <p:sldId id="324" r:id="rId26"/>
    <p:sldId id="325" r:id="rId27"/>
    <p:sldId id="327" r:id="rId28"/>
    <p:sldId id="362" r:id="rId29"/>
    <p:sldId id="363" r:id="rId30"/>
    <p:sldId id="365" r:id="rId31"/>
    <p:sldId id="401" r:id="rId32"/>
    <p:sldId id="376" r:id="rId33"/>
    <p:sldId id="377" r:id="rId34"/>
    <p:sldId id="380" r:id="rId35"/>
    <p:sldId id="385" r:id="rId36"/>
    <p:sldId id="387" r:id="rId37"/>
    <p:sldId id="393" r:id="rId38"/>
    <p:sldId id="394" r:id="rId39"/>
    <p:sldId id="395" r:id="rId40"/>
    <p:sldId id="396" r:id="rId41"/>
    <p:sldId id="397" r:id="rId42"/>
    <p:sldId id="402" r:id="rId43"/>
  </p:sldIdLst>
  <p:sldSz cx="9144000" cy="6858000" type="screen4x3"/>
  <p:notesSz cx="6858000" cy="91440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3300"/>
    <a:srgbClr val="FF6600"/>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89" autoAdjust="0"/>
  </p:normalViewPr>
  <p:slideViewPr>
    <p:cSldViewPr snapToGrid="0">
      <p:cViewPr varScale="1">
        <p:scale>
          <a:sx n="55" d="100"/>
          <a:sy n="55" d="100"/>
        </p:scale>
        <p:origin x="-158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02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D8C3B4D-8211-483C-8045-4D3188BA5BF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North_America" TargetMode="External"/><Relationship Id="rId13" Type="http://schemas.openxmlformats.org/officeDocument/2006/relationships/hyperlink" Target="http://en.wikipedia.org/wiki/Minneapolis" TargetMode="External"/><Relationship Id="rId18" Type="http://schemas.openxmlformats.org/officeDocument/2006/relationships/hyperlink" Target="http://en.wikipedia.org/wiki/Arkansas_River" TargetMode="External"/><Relationship Id="rId26" Type="http://schemas.openxmlformats.org/officeDocument/2006/relationships/hyperlink" Target="http://en.wikipedia.org/wiki/Missouri" TargetMode="External"/><Relationship Id="rId3" Type="http://schemas.openxmlformats.org/officeDocument/2006/relationships/slide" Target="../slides/slide17.xml"/><Relationship Id="rId21" Type="http://schemas.openxmlformats.org/officeDocument/2006/relationships/hyperlink" Target="http://en.wikipedia.org/wiki/Appalachian_Mountains" TargetMode="External"/><Relationship Id="rId7" Type="http://schemas.openxmlformats.org/officeDocument/2006/relationships/hyperlink" Target="http://en.wikipedia.org/wiki/Missouri_River" TargetMode="External"/><Relationship Id="rId12" Type="http://schemas.openxmlformats.org/officeDocument/2006/relationships/hyperlink" Target="http://en.wikipedia.org/wiki/Saint_Anthony_Falls" TargetMode="External"/><Relationship Id="rId17" Type="http://schemas.openxmlformats.org/officeDocument/2006/relationships/hyperlink" Target="http://en.wikipedia.org/wiki/Cairo%2C_Illinois" TargetMode="External"/><Relationship Id="rId25" Type="http://schemas.openxmlformats.org/officeDocument/2006/relationships/hyperlink" Target="http://en.wikipedia.org/wiki/Illinois" TargetMode="External"/><Relationship Id="rId2" Type="http://schemas.openxmlformats.org/officeDocument/2006/relationships/notesMaster" Target="../notesMasters/notesMaster1.xml"/><Relationship Id="rId16" Type="http://schemas.openxmlformats.org/officeDocument/2006/relationships/hyperlink" Target="http://en.wikipedia.org/wiki/Ohio_River" TargetMode="External"/><Relationship Id="rId20" Type="http://schemas.openxmlformats.org/officeDocument/2006/relationships/hyperlink" Target="http://en.wikipedia.org/wiki/Rocky_Mountains" TargetMode="External"/><Relationship Id="rId29" Type="http://schemas.openxmlformats.org/officeDocument/2006/relationships/hyperlink" Target="http://en.wikipedia.org/wiki/Mississippi" TargetMode="External"/><Relationship Id="rId1" Type="http://schemas.openxmlformats.org/officeDocument/2006/relationships/tags" Target="../tags/tag60.xml"/><Relationship Id="rId6" Type="http://schemas.openxmlformats.org/officeDocument/2006/relationships/hyperlink" Target="http://en.wikipedia.org/wiki/United_States" TargetMode="External"/><Relationship Id="rId11" Type="http://schemas.openxmlformats.org/officeDocument/2006/relationships/hyperlink" Target="http://en.wikipedia.org/wiki/Minnesota" TargetMode="External"/><Relationship Id="rId24" Type="http://schemas.openxmlformats.org/officeDocument/2006/relationships/hyperlink" Target="http://en.wikipedia.org/wiki/Iowa" TargetMode="External"/><Relationship Id="rId32" Type="http://schemas.openxmlformats.org/officeDocument/2006/relationships/hyperlink" Target="http://en.wikipedia.org/wiki/New_Orleans" TargetMode="External"/><Relationship Id="rId5" Type="http://schemas.openxmlformats.org/officeDocument/2006/relationships/hyperlink" Target="http://en.wikipedia.org/wiki/River" TargetMode="External"/><Relationship Id="rId15" Type="http://schemas.openxmlformats.org/officeDocument/2006/relationships/hyperlink" Target="http://en.wikipedia.org/wiki/Saint_Louis%2C_Missouri" TargetMode="External"/><Relationship Id="rId23" Type="http://schemas.openxmlformats.org/officeDocument/2006/relationships/hyperlink" Target="http://en.wikipedia.org/wiki/Wisconsin" TargetMode="External"/><Relationship Id="rId28" Type="http://schemas.openxmlformats.org/officeDocument/2006/relationships/hyperlink" Target="http://en.wikipedia.org/wiki/Tennessee" TargetMode="External"/><Relationship Id="rId10" Type="http://schemas.openxmlformats.org/officeDocument/2006/relationships/hyperlink" Target="http://en.wikipedia.org/wiki/Itasca_State_Park" TargetMode="External"/><Relationship Id="rId19" Type="http://schemas.openxmlformats.org/officeDocument/2006/relationships/hyperlink" Target="http://en.wikipedia.org/wiki/Arkansas" TargetMode="External"/><Relationship Id="rId31" Type="http://schemas.openxmlformats.org/officeDocument/2006/relationships/hyperlink" Target="http://en.wikipedia.org/wiki/Gulf_of_Mexico" TargetMode="External"/><Relationship Id="rId4" Type="http://schemas.openxmlformats.org/officeDocument/2006/relationships/hyperlink" Target="http://en.wikipedia.org/wiki/Algonquin" TargetMode="External"/><Relationship Id="rId9" Type="http://schemas.openxmlformats.org/officeDocument/2006/relationships/hyperlink" Target="http://en.wikipedia.org/wiki/Lake_Itasca" TargetMode="External"/><Relationship Id="rId14" Type="http://schemas.openxmlformats.org/officeDocument/2006/relationships/hyperlink" Target="http://en.wikipedia.org/wiki/Illinois_River" TargetMode="External"/><Relationship Id="rId22" Type="http://schemas.openxmlformats.org/officeDocument/2006/relationships/hyperlink" Target="http://en.wikipedia.org/wiki/Great_Lakes" TargetMode="External"/><Relationship Id="rId27" Type="http://schemas.openxmlformats.org/officeDocument/2006/relationships/hyperlink" Target="http://en.wikipedia.org/wiki/Kentucky" TargetMode="External"/><Relationship Id="rId30" Type="http://schemas.openxmlformats.org/officeDocument/2006/relationships/hyperlink" Target="http://en.wikipedia.org/wiki/Louisiana"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Ocean" TargetMode="External"/><Relationship Id="rId3" Type="http://schemas.openxmlformats.org/officeDocument/2006/relationships/slide" Target="../slides/slide2.xml"/><Relationship Id="rId7" Type="http://schemas.openxmlformats.org/officeDocument/2006/relationships/hyperlink" Target="http://en.wikipedia.org/wiki/Sea" TargetMode="External"/><Relationship Id="rId2" Type="http://schemas.openxmlformats.org/officeDocument/2006/relationships/notesMaster" Target="../notesMasters/notesMaster1.xml"/><Relationship Id="rId1" Type="http://schemas.openxmlformats.org/officeDocument/2006/relationships/tags" Target="../tags/tag7.xml"/><Relationship Id="rId6" Type="http://schemas.openxmlformats.org/officeDocument/2006/relationships/hyperlink" Target="http://en.wikipedia.org/wiki/Lake" TargetMode="External"/><Relationship Id="rId11" Type="http://schemas.openxmlformats.org/officeDocument/2006/relationships/hyperlink" Target="http://earthtrends.wri.org/maps_spatial/maps_detail_static.cfm?map_select=274&amp;theme=2" TargetMode="External"/><Relationship Id="rId5" Type="http://schemas.openxmlformats.org/officeDocument/2006/relationships/hyperlink" Target="http://en.wikipedia.org/wiki/River" TargetMode="External"/><Relationship Id="rId10" Type="http://schemas.openxmlformats.org/officeDocument/2006/relationships/hyperlink" Target="http://en.wikipedia.org/wiki/Rain" TargetMode="External"/><Relationship Id="rId4" Type="http://schemas.openxmlformats.org/officeDocument/2006/relationships/hyperlink" Target="http://en.wikipedia.org/wiki/Body_of_water" TargetMode="External"/><Relationship Id="rId9" Type="http://schemas.openxmlformats.org/officeDocument/2006/relationships/hyperlink" Target="http://en.wikipedia.org/wiki/Topography"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7" Type="http://schemas.openxmlformats.org/officeDocument/2006/relationships/hyperlink" Target="http://en.wikipedia.org/wiki/Phosphorus" TargetMode="External"/><Relationship Id="rId2" Type="http://schemas.openxmlformats.org/officeDocument/2006/relationships/notesMaster" Target="../notesMasters/notesMaster1.xml"/><Relationship Id="rId1" Type="http://schemas.openxmlformats.org/officeDocument/2006/relationships/tags" Target="../tags/tag83.xml"/><Relationship Id="rId6" Type="http://schemas.openxmlformats.org/officeDocument/2006/relationships/hyperlink" Target="http://en.wikipedia.org/wiki/Nitrogen" TargetMode="External"/><Relationship Id="rId5" Type="http://schemas.openxmlformats.org/officeDocument/2006/relationships/hyperlink" Target="http://en.wikipedia.org/wiki/Oxbow_lake" TargetMode="External"/><Relationship Id="rId4" Type="http://schemas.openxmlformats.org/officeDocument/2006/relationships/hyperlink" Target="http://en.wikipedia.org/wiki/United_States_Army_Corps_of_Engineers"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en.wikipedia.org/wiki/Atlantic_Ocean" TargetMode="External"/><Relationship Id="rId13" Type="http://schemas.openxmlformats.org/officeDocument/2006/relationships/hyperlink" Target="http://en.wikipedia.org/wiki/Jacksonville%2C_Florida" TargetMode="External"/><Relationship Id="rId18" Type="http://schemas.openxmlformats.org/officeDocument/2006/relationships/hyperlink" Target="http://en.wikipedia.org/wiki/Stingray" TargetMode="External"/><Relationship Id="rId3" Type="http://schemas.openxmlformats.org/officeDocument/2006/relationships/slide" Target="../slides/slide27.xml"/><Relationship Id="rId7" Type="http://schemas.openxmlformats.org/officeDocument/2006/relationships/hyperlink" Target="http://en.wikipedia.org/wiki/Indian_River_County%2C_Florida" TargetMode="External"/><Relationship Id="rId12" Type="http://schemas.openxmlformats.org/officeDocument/2006/relationships/hyperlink" Target="http://en.wikipedia.org/wiki/Dolphin" TargetMode="External"/><Relationship Id="rId17" Type="http://schemas.openxmlformats.org/officeDocument/2006/relationships/hyperlink" Target="http://en.wikipedia.org/wiki/Osprey" TargetMode="External"/><Relationship Id="rId2" Type="http://schemas.openxmlformats.org/officeDocument/2006/relationships/notesMaster" Target="../notesMasters/notesMaster1.xml"/><Relationship Id="rId16" Type="http://schemas.openxmlformats.org/officeDocument/2006/relationships/hyperlink" Target="http://en.wikipedia.org/wiki/Bald_eagle" TargetMode="External"/><Relationship Id="rId1" Type="http://schemas.openxmlformats.org/officeDocument/2006/relationships/tags" Target="../tags/tag87.xml"/><Relationship Id="rId6" Type="http://schemas.openxmlformats.org/officeDocument/2006/relationships/hyperlink" Target="http://en.wikipedia.org/wiki/Florida" TargetMode="External"/><Relationship Id="rId11" Type="http://schemas.openxmlformats.org/officeDocument/2006/relationships/hyperlink" Target="http://en.wikipedia.org/wiki/Ecosystem" TargetMode="External"/><Relationship Id="rId5" Type="http://schemas.openxmlformats.org/officeDocument/2006/relationships/hyperlink" Target="http://en.wikipedia.org/wiki/United_States" TargetMode="External"/><Relationship Id="rId15" Type="http://schemas.openxmlformats.org/officeDocument/2006/relationships/hyperlink" Target="http://en.wikipedia.org/wiki/Alligator" TargetMode="External"/><Relationship Id="rId10" Type="http://schemas.openxmlformats.org/officeDocument/2006/relationships/hyperlink" Target="http://en.wikipedia.org/wiki/North_America" TargetMode="External"/><Relationship Id="rId4" Type="http://schemas.openxmlformats.org/officeDocument/2006/relationships/hyperlink" Target="http://en.wikipedia.org/wiki/River" TargetMode="External"/><Relationship Id="rId9" Type="http://schemas.openxmlformats.org/officeDocument/2006/relationships/hyperlink" Target="http://en.wikipedia.org/wiki/Duval_County%2C_Florida" TargetMode="External"/><Relationship Id="rId14" Type="http://schemas.openxmlformats.org/officeDocument/2006/relationships/hyperlink" Target="http://en.wikipedia.org/wiki/Manate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1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18.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120.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4.xml"/><Relationship Id="rId5" Type="http://schemas.openxmlformats.org/officeDocument/2006/relationships/hyperlink" Target="http://en.wikipedia.org/wiki/Atlantic_Ocean" TargetMode="External"/><Relationship Id="rId4" Type="http://schemas.openxmlformats.org/officeDocument/2006/relationships/hyperlink" Target="http://en.wikipedia.org/wiki/Square_mile"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25.xml"/><Relationship Id="rId6" Type="http://schemas.openxmlformats.org/officeDocument/2006/relationships/hyperlink" Target="http://en.wikipedia.org/wiki/Cholera" TargetMode="External"/><Relationship Id="rId5" Type="http://schemas.openxmlformats.org/officeDocument/2006/relationships/hyperlink" Target="http://en.wikipedia.org/wiki/Dysentery" TargetMode="External"/><Relationship Id="rId4" Type="http://schemas.openxmlformats.org/officeDocument/2006/relationships/hyperlink" Target="http://en.wikipedia.org/wiki/Bacteriophage"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13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33.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Nile" TargetMode="External"/><Relationship Id="rId3" Type="http://schemas.openxmlformats.org/officeDocument/2006/relationships/slide" Target="../slides/slide5.xml"/><Relationship Id="rId7" Type="http://schemas.openxmlformats.org/officeDocument/2006/relationships/hyperlink" Target="http://en.wikipedia.org/wiki/River" TargetMode="External"/><Relationship Id="rId2" Type="http://schemas.openxmlformats.org/officeDocument/2006/relationships/notesMaster" Target="../notesMasters/notesMaster1.xml"/><Relationship Id="rId1" Type="http://schemas.openxmlformats.org/officeDocument/2006/relationships/tags" Target="../tags/tag17.xml"/><Relationship Id="rId6" Type="http://schemas.openxmlformats.org/officeDocument/2006/relationships/hyperlink" Target="http://en.wikipedia.org/wiki/South_America" TargetMode="External"/><Relationship Id="rId5" Type="http://schemas.openxmlformats.org/officeDocument/2006/relationships/hyperlink" Target="http://en.wikipedia.org/wiki/Portuguese_language" TargetMode="External"/><Relationship Id="rId10" Type="http://schemas.openxmlformats.org/officeDocument/2006/relationships/hyperlink" Target="http://en.wikipedia.org/wiki/Yangtze_River" TargetMode="External"/><Relationship Id="rId4" Type="http://schemas.openxmlformats.org/officeDocument/2006/relationships/hyperlink" Target="http://en.wikipedia.org/wiki/Spanish_language" TargetMode="External"/><Relationship Id="rId9" Type="http://schemas.openxmlformats.org/officeDocument/2006/relationships/hyperlink" Target="http://en.wikipedia.org/wiki/Mississippi_River" TargetMode="Externa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1.xml"/><Relationship Id="rId5" Type="http://schemas.openxmlformats.org/officeDocument/2006/relationships/hyperlink" Target="http://en.wikipedia.org/wiki/Potable" TargetMode="External"/><Relationship Id="rId4" Type="http://schemas.openxmlformats.org/officeDocument/2006/relationships/hyperlink" Target="http://en.wikipedia.org/wiki/Fresh_wate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7.xml"/><Relationship Id="rId6" Type="http://schemas.openxmlformats.org/officeDocument/2006/relationships/hyperlink" Target="http://en.wikipedia.org/wiki/Plant" TargetMode="External"/><Relationship Id="rId5" Type="http://schemas.openxmlformats.org/officeDocument/2006/relationships/hyperlink" Target="http://en.wikipedia.org/wiki/Species" TargetMode="External"/><Relationship Id="rId4" Type="http://schemas.openxmlformats.org/officeDocument/2006/relationships/hyperlink" Target="http://en.wikipedia.org/wiki/Insec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hyperlink" Target="http://en.wikipedia.org/wiki/Latex" TargetMode="External"/><Relationship Id="rId2" Type="http://schemas.openxmlformats.org/officeDocument/2006/relationships/notesMaster" Target="../notesMasters/notesMaster1.xml"/><Relationship Id="rId1" Type="http://schemas.openxmlformats.org/officeDocument/2006/relationships/tags" Target="../tags/tag31.xml"/><Relationship Id="rId6" Type="http://schemas.openxmlformats.org/officeDocument/2006/relationships/hyperlink" Target="http://en.wikipedia.org/wiki/Global_warming" TargetMode="External"/><Relationship Id="rId5" Type="http://schemas.openxmlformats.org/officeDocument/2006/relationships/hyperlink" Target="http://en.wikipedia.org/wiki/Tree" TargetMode="External"/><Relationship Id="rId4" Type="http://schemas.openxmlformats.org/officeDocument/2006/relationships/hyperlink" Target="http://en.wikipedia.org/wiki/Carb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Today we will briefly discuss rivers and streams.</a:t>
            </a:r>
            <a:endParaRPr lang="en-US" dirty="0"/>
          </a:p>
        </p:txBody>
      </p:sp>
      <p:sp>
        <p:nvSpPr>
          <p:cNvPr id="4" name="Slide Number Placeholder 3"/>
          <p:cNvSpPr>
            <a:spLocks noGrp="1"/>
          </p:cNvSpPr>
          <p:nvPr>
            <p:ph type="sldNum" sz="quarter" idx="10"/>
          </p:nvPr>
        </p:nvSpPr>
        <p:spPr/>
        <p:txBody>
          <a:bodyPr/>
          <a:lstStyle/>
          <a:p>
            <a:fld id="{4D8C3B4D-8211-483C-8045-4D3188BA5B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203AA-D86A-434D-8E01-D8B0093135D9}" type="slidenum">
              <a:rPr lang="en-US"/>
              <a:pPr/>
              <a:t>10</a:t>
            </a:fld>
            <a:endParaRPr lang="en-US"/>
          </a:p>
        </p:txBody>
      </p:sp>
      <p:sp>
        <p:nvSpPr>
          <p:cNvPr id="239618" name="Rectangle 2"/>
          <p:cNvSpPr>
            <a:spLocks noRot="1" noChangeArrowheads="1" noTextEdit="1"/>
          </p:cNvSpPr>
          <p:nvPr>
            <p:ph type="sldImg"/>
          </p:nvPr>
        </p:nvSpPr>
        <p:spPr>
          <a:ln/>
        </p:spPr>
      </p:sp>
      <p:sp>
        <p:nvSpPr>
          <p:cNvPr id="239619" name="Rectangle 3"/>
          <p:cNvSpPr>
            <a:spLocks noGrp="1" noChangeArrowheads="1"/>
          </p:cNvSpPr>
          <p:nvPr>
            <p:ph type="body" idx="1"/>
            <p:custDataLst>
              <p:tags r:id="rId1"/>
            </p:custDataLst>
          </p:nvPr>
        </p:nvSpPr>
        <p:spPr/>
        <p:txBody>
          <a:bodyPr/>
          <a:lstStyle/>
          <a:p>
            <a:r>
              <a:rPr lang="en-US"/>
              <a:t>The congo, the second largest watershed in the world, and far smaller than the Amazon, nonetheless faces similar problems with respect to deforestation, loosing approximately 3000 square miles each year.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EEC67-BA48-4618-A572-A2AE1926EBFD}" type="slidenum">
              <a:rPr lang="en-US"/>
              <a:pPr/>
              <a:t>11</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custDataLst>
              <p:tags r:id="rId1"/>
            </p:custDataLst>
          </p:nvPr>
        </p:nvSpPr>
        <p:spPr/>
        <p:txBody>
          <a:bodyPr/>
          <a:lstStyle/>
          <a:p>
            <a:r>
              <a:rPr lang="en-US"/>
              <a:t>The Mississippi is the largest watershed in the U.S. and the third largest in the world. It is bounded in the east by the appalacians and to the west by the rockies. These are the water divides. Its discharge, however, is quite small compared to either the Amazon or Congo. Much of the watershed lies in areas of low rainfall.</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07FD9-E568-4B0E-80B0-10F51DA55C3A}" type="slidenum">
              <a:rPr lang="en-US"/>
              <a:pPr/>
              <a:t>12</a:t>
            </a:fld>
            <a:endParaRPr lang="en-US"/>
          </a:p>
        </p:txBody>
      </p:sp>
      <p:sp>
        <p:nvSpPr>
          <p:cNvPr id="240642" name="Rectangle 2"/>
          <p:cNvSpPr>
            <a:spLocks noRot="1" noChangeArrowheads="1" noTextEdit="1"/>
          </p:cNvSpPr>
          <p:nvPr>
            <p:ph type="sldImg"/>
          </p:nvPr>
        </p:nvSpPr>
        <p:spPr>
          <a:ln/>
        </p:spPr>
      </p:sp>
      <p:sp>
        <p:nvSpPr>
          <p:cNvPr id="240643" name="Rectangle 3"/>
          <p:cNvSpPr>
            <a:spLocks noGrp="1" noChangeArrowheads="1"/>
          </p:cNvSpPr>
          <p:nvPr>
            <p:ph type="body" idx="1"/>
            <p:custDataLst>
              <p:tags r:id="rId1"/>
            </p:custDataLst>
          </p:nvPr>
        </p:nvSpPr>
        <p:spPr/>
        <p:txBody>
          <a:bodyPr/>
          <a:lstStyle/>
          <a:p>
            <a:r>
              <a:rPr lang="en-US"/>
              <a:t>So watersheds are essentially networks of smaller rivers, soil flow, groundwater flow, etc. that contribute to river flow and discharge. I the mississippi, for example water flows to the main river from a number of tributaries, the largest being the Missouri. The point at which one river joins another like the missouri to the mississippi is called a confluence. Total length of a rive is measured from its headwaters or source to the mouth.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CFF3B-3269-4037-B0EF-92F23F3C074A}" type="slidenum">
              <a:rPr lang="en-US"/>
              <a:pPr/>
              <a:t>13</a:t>
            </a:fld>
            <a:endParaRPr lang="en-US"/>
          </a:p>
        </p:txBody>
      </p:sp>
      <p:sp>
        <p:nvSpPr>
          <p:cNvPr id="241666" name="Rectangle 2"/>
          <p:cNvSpPr>
            <a:spLocks noRot="1" noChangeArrowheads="1" noTextEdit="1"/>
          </p:cNvSpPr>
          <p:nvPr>
            <p:ph type="sldImg"/>
          </p:nvPr>
        </p:nvSpPr>
        <p:spPr>
          <a:ln/>
        </p:spPr>
      </p:sp>
      <p:sp>
        <p:nvSpPr>
          <p:cNvPr id="241667" name="Rectangle 3"/>
          <p:cNvSpPr>
            <a:spLocks noGrp="1" noChangeArrowheads="1"/>
          </p:cNvSpPr>
          <p:nvPr>
            <p:ph type="body" idx="1"/>
            <p:custDataLst>
              <p:tags r:id="rId1"/>
            </p:custDataLst>
          </p:nvPr>
        </p:nvSpPr>
        <p:spPr/>
        <p:txBody>
          <a:bodyPr/>
          <a:lstStyle/>
          <a:p>
            <a:r>
              <a:rPr lang="en-US"/>
              <a:t>Th longest rivers in the world by this measure are the nile, amazon, and yangtze. In the U.S. only the Mississipp/Missour complex approaches the lenths of the worlds long rivers.</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C3B4D-8211-483C-8045-4D3188BA5BF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283AF-3E8C-4D34-8CA2-10BDF10B3918}" type="slidenum">
              <a:rPr lang="en-US"/>
              <a:pPr/>
              <a:t>15</a:t>
            </a:fld>
            <a:endParaRPr lang="en-US"/>
          </a:p>
        </p:txBody>
      </p:sp>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custDataLst>
              <p:tags r:id="rId1"/>
            </p:custDataLst>
          </p:nvPr>
        </p:nvSpPr>
        <p:spPr/>
        <p:txBody>
          <a:bodyPr/>
          <a:lstStyle/>
          <a:p>
            <a:r>
              <a:rPr lang="en-US"/>
              <a:t>River flow is of course, due to gravity. Therefore flow velocity stronly depends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DB411-31E9-4630-8C5A-258BF14CBC05}" type="slidenum">
              <a:rPr lang="en-US"/>
              <a:pPr/>
              <a:t>16</a:t>
            </a:fld>
            <a:endParaRPr lang="en-US"/>
          </a:p>
        </p:txBody>
      </p:sp>
      <p:sp>
        <p:nvSpPr>
          <p:cNvPr id="243714" name="Rectangle 2"/>
          <p:cNvSpPr>
            <a:spLocks noRot="1" noChangeArrowheads="1" noTextEdit="1"/>
          </p:cNvSpPr>
          <p:nvPr>
            <p:ph type="sldImg"/>
          </p:nvPr>
        </p:nvSpPr>
        <p:spPr>
          <a:ln/>
        </p:spPr>
      </p:sp>
      <p:sp>
        <p:nvSpPr>
          <p:cNvPr id="243715" name="Rectangle 3"/>
          <p:cNvSpPr>
            <a:spLocks noGrp="1" noChangeArrowheads="1"/>
          </p:cNvSpPr>
          <p:nvPr>
            <p:ph type="body" idx="1"/>
            <p:custDataLst>
              <p:tags r:id="rId1"/>
            </p:custDataLst>
          </p:nvPr>
        </p:nvSpPr>
        <p:spPr/>
        <p:txBody>
          <a:bodyPr/>
          <a:lstStyle/>
          <a:p>
            <a:pPr marR="0">
              <a:lnSpc>
                <a:spcPct val="115000"/>
              </a:lnSpc>
              <a:spcBef>
                <a:spcPts val="430"/>
              </a:spcBef>
              <a:spcAft>
                <a:spcPts val="0"/>
              </a:spcAft>
            </a:pPr>
            <a:r>
              <a:rPr lang="en-US">
                <a:solidFill>
                  <a:srgbClr val="000000"/>
                </a:solidFill>
                <a:latin typeface="Arial"/>
                <a:ea typeface="Times New Roman"/>
                <a:cs typeface="Times New Roman"/>
              </a:rPr>
              <a:t>In extimating the impact of gravity on a rivers flow velocity, the differeence in elevation between the source and the mouth is not the sole component. You must consider the distanc over which the elevation change takes place. This is represented by the gradient which is the driving force for river flow.. It is simply the difference in elevatino between the source and the mouth divided by the distance  between the two </a:t>
            </a:r>
            <a:r>
              <a:rPr lang="en-US">
                <a:solidFill>
                  <a:srgbClr val="000000"/>
                </a:solidFill>
                <a:latin typeface="Arial"/>
                <a:ea typeface="Times New Roman"/>
                <a:cs typeface="Times New Roman"/>
              </a:rPr>
              <a:t>points</a:t>
            </a:r>
            <a:r>
              <a:rPr lang="en-US" smtClean="0">
                <a:solidFill>
                  <a:srgbClr val="000000"/>
                </a:solidFill>
                <a:latin typeface="Arial"/>
                <a:ea typeface="Times New Roman"/>
                <a:cs typeface="Times New Roman"/>
              </a:rPr>
              <a:t>.</a:t>
            </a:r>
            <a:endParaRPr lang="en-US">
              <a:latin typeface="Calibri"/>
              <a:ea typeface="Times New Roman"/>
              <a:cs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A43499-80F6-4AA9-A3C2-1246FCBEF0F6}" type="slidenum">
              <a:rPr lang="en-US"/>
              <a:pPr/>
              <a:t>17</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custDataLst>
              <p:tags r:id="rId1"/>
            </p:custDataLst>
          </p:nvPr>
        </p:nvSpPr>
        <p:spPr/>
        <p:txBody>
          <a:bodyPr/>
          <a:lstStyle/>
          <a:p>
            <a:r>
              <a:rPr lang="en-US"/>
              <a:t>Lets use the mississsippi as and example.The </a:t>
            </a:r>
            <a:r>
              <a:rPr lang="en-US" b="1"/>
              <a:t>Mississippi River</a:t>
            </a:r>
            <a:r>
              <a:rPr lang="en-US"/>
              <a:t>, derived from the </a:t>
            </a:r>
            <a:r>
              <a:rPr lang="en-US">
                <a:hlinkClick r:id="rId4" tooltip="Algonquin"/>
              </a:rPr>
              <a:t>Algonquin</a:t>
            </a:r>
            <a:r>
              <a:rPr lang="en-US"/>
              <a:t> </a:t>
            </a:r>
            <a:r>
              <a:rPr lang="en-US" i="1"/>
              <a:t>missi</a:t>
            </a:r>
            <a:r>
              <a:rPr lang="en-US"/>
              <a:t> </a:t>
            </a:r>
            <a:r>
              <a:rPr lang="en-US" i="1"/>
              <a:t>sipi</a:t>
            </a:r>
            <a:r>
              <a:rPr lang="en-US"/>
              <a:t> meaning 'great river' literally 'Father of waters', is the second-longest </a:t>
            </a:r>
            <a:r>
              <a:rPr lang="en-US">
                <a:hlinkClick r:id="rId5" tooltip="River"/>
              </a:rPr>
              <a:t>river</a:t>
            </a:r>
            <a:r>
              <a:rPr lang="en-US"/>
              <a:t> in the </a:t>
            </a:r>
            <a:r>
              <a:rPr lang="en-US">
                <a:hlinkClick r:id="rId6" tooltip="United States"/>
              </a:rPr>
              <a:t>United States</a:t>
            </a:r>
            <a:r>
              <a:rPr lang="en-US"/>
              <a:t>; the longest is the </a:t>
            </a:r>
            <a:r>
              <a:rPr lang="en-US">
                <a:hlinkClick r:id="rId7" tooltip="Missouri River"/>
              </a:rPr>
              <a:t>Missouri River</a:t>
            </a:r>
            <a:r>
              <a:rPr lang="en-US"/>
              <a:t>, which flows into the Mississippi. Taken together, they form the largest </a:t>
            </a:r>
            <a:r>
              <a:rPr lang="en-US">
                <a:hlinkClick r:id="rId5" tooltip="River"/>
              </a:rPr>
              <a:t>river</a:t>
            </a:r>
            <a:r>
              <a:rPr lang="en-US"/>
              <a:t> system in </a:t>
            </a:r>
            <a:r>
              <a:rPr lang="en-US">
                <a:hlinkClick r:id="rId8" tooltip="North America"/>
              </a:rPr>
              <a:t>North America</a:t>
            </a:r>
            <a:r>
              <a:rPr lang="en-US"/>
              <a:t>. If measured from the head of the Missouri, the length of the Missouri/Mississippi combination is approximately 3,895 miles (6,270 km) long. </a:t>
            </a:r>
          </a:p>
          <a:p>
            <a:endParaRPr lang="en-US"/>
          </a:p>
          <a:p>
            <a:r>
              <a:rPr lang="en-US"/>
              <a:t>With its source </a:t>
            </a:r>
            <a:r>
              <a:rPr lang="en-US">
                <a:hlinkClick r:id="rId9" tooltip="Lake Itasca"/>
              </a:rPr>
              <a:t>Lake Itasca</a:t>
            </a:r>
            <a:r>
              <a:rPr lang="en-US"/>
              <a:t> at 1475 feet (450 m) above sea level in </a:t>
            </a:r>
            <a:r>
              <a:rPr lang="en-US">
                <a:hlinkClick r:id="rId10" tooltip="Itasca State Park"/>
              </a:rPr>
              <a:t>Itasca State Park</a:t>
            </a:r>
            <a:r>
              <a:rPr lang="en-US"/>
              <a:t> in northern </a:t>
            </a:r>
            <a:r>
              <a:rPr lang="en-US">
                <a:hlinkClick r:id="rId11" tooltip="Minnesota"/>
              </a:rPr>
              <a:t>Minnesota</a:t>
            </a:r>
            <a:r>
              <a:rPr lang="en-US"/>
              <a:t>, the river falls to 725 feet (220 m) just below </a:t>
            </a:r>
            <a:r>
              <a:rPr lang="en-US">
                <a:hlinkClick r:id="rId12" tooltip="Saint Anthony Falls"/>
              </a:rPr>
              <a:t>Saint Anthony Falls</a:t>
            </a:r>
            <a:r>
              <a:rPr lang="en-US"/>
              <a:t> in </a:t>
            </a:r>
            <a:r>
              <a:rPr lang="en-US">
                <a:hlinkClick r:id="rId13" tooltip="Minneapolis"/>
              </a:rPr>
              <a:t>Minneapolis</a:t>
            </a:r>
            <a:r>
              <a:rPr lang="en-US"/>
              <a:t>. The Mississippi is joined by the </a:t>
            </a:r>
            <a:r>
              <a:rPr lang="en-US">
                <a:hlinkClick r:id="rId14" tooltip="Illinois River"/>
              </a:rPr>
              <a:t>Illinois River</a:t>
            </a:r>
            <a:r>
              <a:rPr lang="en-US"/>
              <a:t> and the </a:t>
            </a:r>
            <a:r>
              <a:rPr lang="en-US">
                <a:hlinkClick r:id="rId7" tooltip="Missouri River"/>
              </a:rPr>
              <a:t>Missouri River</a:t>
            </a:r>
            <a:r>
              <a:rPr lang="en-US"/>
              <a:t> near </a:t>
            </a:r>
            <a:r>
              <a:rPr lang="en-US">
                <a:hlinkClick r:id="rId15" tooltip="Saint Louis, Missouri"/>
              </a:rPr>
              <a:t>Saint Louis</a:t>
            </a:r>
            <a:r>
              <a:rPr lang="en-US"/>
              <a:t>, and by the </a:t>
            </a:r>
            <a:r>
              <a:rPr lang="en-US">
                <a:hlinkClick r:id="rId16" tooltip="Ohio River"/>
              </a:rPr>
              <a:t>Ohio</a:t>
            </a:r>
            <a:r>
              <a:rPr lang="en-US"/>
              <a:t> at </a:t>
            </a:r>
            <a:r>
              <a:rPr lang="en-US">
                <a:hlinkClick r:id="rId17" tooltip="Cairo, Illinois"/>
              </a:rPr>
              <a:t>Cairo, Illinois</a:t>
            </a:r>
            <a:r>
              <a:rPr lang="en-US"/>
              <a:t>. The </a:t>
            </a:r>
            <a:r>
              <a:rPr lang="en-US">
                <a:hlinkClick r:id="rId18" tooltip="Arkansas River"/>
              </a:rPr>
              <a:t>Arkansas River</a:t>
            </a:r>
            <a:r>
              <a:rPr lang="en-US"/>
              <a:t> joins the Mississippi in the state of </a:t>
            </a:r>
            <a:r>
              <a:rPr lang="en-US">
                <a:hlinkClick r:id="rId19" tooltip="Arkansas"/>
              </a:rPr>
              <a:t>Arkansas</a:t>
            </a:r>
            <a:r>
              <a:rPr lang="en-US"/>
              <a:t>. The Mississippi drains most of the area between the </a:t>
            </a:r>
            <a:r>
              <a:rPr lang="en-US">
                <a:hlinkClick r:id="rId20" tooltip="Rocky Mountains"/>
              </a:rPr>
              <a:t>Rocky Mountains</a:t>
            </a:r>
            <a:r>
              <a:rPr lang="en-US"/>
              <a:t> and the </a:t>
            </a:r>
            <a:r>
              <a:rPr lang="en-US">
                <a:hlinkClick r:id="rId21" tooltip="Appalachian Mountains"/>
              </a:rPr>
              <a:t>Appalachian Mountains</a:t>
            </a:r>
            <a:r>
              <a:rPr lang="en-US"/>
              <a:t>, except for the area drained by the </a:t>
            </a:r>
            <a:r>
              <a:rPr lang="en-US">
                <a:hlinkClick r:id="rId22" tooltip="Great Lakes"/>
              </a:rPr>
              <a:t>Great Lakes</a:t>
            </a:r>
            <a:r>
              <a:rPr lang="en-US"/>
              <a:t>. It runs through, or borders, ten states in the </a:t>
            </a:r>
            <a:r>
              <a:rPr lang="en-US">
                <a:hlinkClick r:id="rId6" tooltip="United States"/>
              </a:rPr>
              <a:t>United States</a:t>
            </a:r>
            <a:r>
              <a:rPr lang="en-US"/>
              <a:t> -- </a:t>
            </a:r>
            <a:r>
              <a:rPr lang="en-US">
                <a:hlinkClick r:id="rId11" tooltip="Minnesota"/>
              </a:rPr>
              <a:t>Minnesota</a:t>
            </a:r>
            <a:r>
              <a:rPr lang="en-US"/>
              <a:t>, </a:t>
            </a:r>
            <a:r>
              <a:rPr lang="en-US">
                <a:hlinkClick r:id="rId23" tooltip="Wisconsin"/>
              </a:rPr>
              <a:t>Wisconsin</a:t>
            </a:r>
            <a:r>
              <a:rPr lang="en-US"/>
              <a:t>, </a:t>
            </a:r>
            <a:r>
              <a:rPr lang="en-US">
                <a:hlinkClick r:id="rId24" tooltip="Iowa"/>
              </a:rPr>
              <a:t>Iowa</a:t>
            </a:r>
            <a:r>
              <a:rPr lang="en-US"/>
              <a:t>, </a:t>
            </a:r>
            <a:r>
              <a:rPr lang="en-US">
                <a:hlinkClick r:id="rId25" tooltip="Illinois"/>
              </a:rPr>
              <a:t>Illinois</a:t>
            </a:r>
            <a:r>
              <a:rPr lang="en-US"/>
              <a:t>, </a:t>
            </a:r>
            <a:r>
              <a:rPr lang="en-US">
                <a:hlinkClick r:id="rId26" tooltip="Missouri"/>
              </a:rPr>
              <a:t>Missouri</a:t>
            </a:r>
            <a:r>
              <a:rPr lang="en-US"/>
              <a:t>, </a:t>
            </a:r>
            <a:r>
              <a:rPr lang="en-US">
                <a:hlinkClick r:id="rId27" tooltip="Kentucky"/>
              </a:rPr>
              <a:t>Kentucky</a:t>
            </a:r>
            <a:r>
              <a:rPr lang="en-US"/>
              <a:t>, </a:t>
            </a:r>
            <a:r>
              <a:rPr lang="en-US">
                <a:hlinkClick r:id="rId19" tooltip="Arkansas"/>
              </a:rPr>
              <a:t>Arkansas</a:t>
            </a:r>
            <a:r>
              <a:rPr lang="en-US"/>
              <a:t>, </a:t>
            </a:r>
            <a:r>
              <a:rPr lang="en-US">
                <a:hlinkClick r:id="rId28" tooltip="Tennessee"/>
              </a:rPr>
              <a:t>Tennessee</a:t>
            </a:r>
            <a:r>
              <a:rPr lang="en-US"/>
              <a:t>, </a:t>
            </a:r>
            <a:r>
              <a:rPr lang="en-US">
                <a:hlinkClick r:id="rId29" tooltip="Mississippi"/>
              </a:rPr>
              <a:t>Mississippi</a:t>
            </a:r>
            <a:r>
              <a:rPr lang="en-US"/>
              <a:t> and </a:t>
            </a:r>
            <a:r>
              <a:rPr lang="en-US">
                <a:hlinkClick r:id="rId30" tooltip="Louisiana"/>
              </a:rPr>
              <a:t>Louisiana</a:t>
            </a:r>
            <a:r>
              <a:rPr lang="en-US"/>
              <a:t> -- before emptying into the </a:t>
            </a:r>
            <a:r>
              <a:rPr lang="en-US">
                <a:hlinkClick r:id="rId31" tooltip="Gulf of Mexico"/>
              </a:rPr>
              <a:t>Gulf of Mexico</a:t>
            </a:r>
            <a:r>
              <a:rPr lang="en-US"/>
              <a:t> about 100 miles (160 km) downstream from </a:t>
            </a:r>
            <a:r>
              <a:rPr lang="en-US">
                <a:hlinkClick r:id="rId32" tooltip="New Orleans"/>
              </a:rPr>
              <a:t>New Orleans</a:t>
            </a:r>
            <a:r>
              <a:rPr lang="en-US"/>
              <a:t>. Measurements of the length of the Mississippi from Lake Itasca to the Gulf of Mexico vary, but the EPA's number is 2,320 miles (3733 km).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50328-CDEC-44D2-89DF-700582055220}" type="slidenum">
              <a:rPr lang="en-US"/>
              <a:pPr/>
              <a:t>18</a:t>
            </a:fld>
            <a:endParaRPr lang="en-US"/>
          </a:p>
        </p:txBody>
      </p:sp>
      <p:sp>
        <p:nvSpPr>
          <p:cNvPr id="244738" name="Rectangle 2"/>
          <p:cNvSpPr>
            <a:spLocks noRot="1" noChangeArrowheads="1" noTextEdit="1"/>
          </p:cNvSpPr>
          <p:nvPr>
            <p:ph type="sldImg"/>
          </p:nvPr>
        </p:nvSpPr>
        <p:spPr>
          <a:ln/>
        </p:spPr>
      </p:sp>
      <p:sp>
        <p:nvSpPr>
          <p:cNvPr id="244739" name="Rectangle 3"/>
          <p:cNvSpPr>
            <a:spLocks noGrp="1" noChangeArrowheads="1"/>
          </p:cNvSpPr>
          <p:nvPr>
            <p:ph type="body" idx="1"/>
            <p:custDataLst>
              <p:tags r:id="rId1"/>
            </p:custDataLst>
          </p:nvPr>
        </p:nvSpPr>
        <p:spPr/>
        <p:txBody>
          <a:bodyPr/>
          <a:lstStyle/>
          <a:p>
            <a:r>
              <a:rPr lang="en-US"/>
              <a:t>The gradient, in part, determines the flow velocity. Taking other factors into account, an average velocity can be determeind such that a raindrop falling in Lake Itasca would arrive at the Gulf of Mexico in about 90 days. [1]</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846F0-2A9E-4184-8628-CBDC71EB4BCC}" type="slidenum">
              <a:rPr lang="en-US"/>
              <a:pPr/>
              <a:t>19</a:t>
            </a:fld>
            <a:endParaRPr lang="en-US"/>
          </a:p>
        </p:txBody>
      </p:sp>
      <p:sp>
        <p:nvSpPr>
          <p:cNvPr id="88066" name="Rectangle 2"/>
          <p:cNvSpPr>
            <a:spLocks noRot="1" noChangeArrowheads="1" noTextEdit="1"/>
          </p:cNvSpPr>
          <p:nvPr>
            <p:ph type="sldImg"/>
          </p:nvPr>
        </p:nvSpPr>
        <p:spPr>
          <a:xfrm>
            <a:off x="1144588" y="685800"/>
            <a:ext cx="4572000" cy="3429000"/>
          </a:xfrm>
          <a:ln/>
        </p:spPr>
      </p:sp>
      <p:sp>
        <p:nvSpPr>
          <p:cNvPr id="88067" name="Rectangle 3"/>
          <p:cNvSpPr>
            <a:spLocks noGrp="1" noChangeArrowheads="1"/>
          </p:cNvSpPr>
          <p:nvPr>
            <p:ph type="body" idx="1"/>
            <p:custDataLst>
              <p:tags r:id="rId1"/>
            </p:custDataLst>
          </p:nvPr>
        </p:nvSpPr>
        <p:spPr/>
        <p:txBody>
          <a:bodyPr/>
          <a:lstStyle/>
          <a:p>
            <a:pPr marR="0">
              <a:lnSpc>
                <a:spcPct val="115000"/>
              </a:lnSpc>
              <a:spcBef>
                <a:spcPts val="43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a:solidFill>
                  <a:srgbClr val="000000"/>
                </a:solidFill>
                <a:latin typeface="Arial"/>
                <a:ea typeface="Times New Roman"/>
                <a:cs typeface="Times New Roman"/>
              </a:rPr>
              <a:t>Up to 70% of the Nile's 84 billion cubic meters (at Aswan) comes from the Blue Nile system during its flood season, with the remainder from the White Nile and Atbara. The White Nile's flow is especially important because it arrives during the months when the Blue Nile is very low, when the Blue Nile may contribute only 20% of the flow to the lower Nile. The Atbara, during its flood stage, may contribute 13% of the annual flow of the Nile (11 billion cubic meters,) but from January to June the Atbara shrinks to pools and ponds</a:t>
            </a:r>
            <a:r>
              <a:rPr lang="en-US">
                <a:solidFill>
                  <a:srgbClr val="000000"/>
                </a:solidFill>
                <a:latin typeface="Arial"/>
                <a:ea typeface="Times New Roman"/>
                <a:cs typeface="Times New Roman"/>
              </a:rPr>
              <a:t>. </a:t>
            </a:r>
            <a:endParaRPr lang="en-US">
              <a:latin typeface="Calibri"/>
              <a:ea typeface="Times New Roman"/>
              <a:cs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6DA0E-CFCF-41FC-A125-78C6A2C475FF}" type="slidenum">
              <a:rPr lang="en-US"/>
              <a:pPr/>
              <a:t>2</a:t>
            </a:fld>
            <a:endParaRPr 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custDataLst>
              <p:tags r:id="rId1"/>
            </p:custDataLst>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To understand rivers we must</a:t>
            </a:r>
            <a:r>
              <a:rPr lang="en-US" baseline="0" dirty="0" smtClean="0"/>
              <a:t> also understand the land areas that </a:t>
            </a:r>
            <a:r>
              <a:rPr lang="en-US" baseline="0" dirty="0" err="1" smtClean="0"/>
              <a:t>contrivbute</a:t>
            </a:r>
            <a:r>
              <a:rPr lang="en-US" baseline="0" dirty="0" smtClean="0"/>
              <a:t> water to them. </a:t>
            </a:r>
            <a:r>
              <a:rPr lang="en-US" dirty="0" smtClean="0"/>
              <a:t>The </a:t>
            </a:r>
            <a:r>
              <a:rPr lang="en-US" dirty="0"/>
              <a:t>combined effect of water moving over the land surface, draining to a common point creates watersheds</a:t>
            </a:r>
            <a:r>
              <a:rPr lang="en-US" dirty="0" smtClean="0"/>
              <a:t>. It </a:t>
            </a:r>
            <a:r>
              <a:rPr lang="en-US" dirty="0"/>
              <a:t>Can be as small as a parcel of ground that drains into a pond or as large as the 1.26 M mile  basin that drains into the Mississippi</a:t>
            </a:r>
            <a:r>
              <a:rPr lang="en-US" dirty="0" smtClean="0"/>
              <a:t>.</a:t>
            </a:r>
            <a:r>
              <a:rPr lang="en-US" sz="1200" dirty="0" smtClean="0">
                <a:solidFill>
                  <a:srgbClr val="FFFF00"/>
                </a:solidFill>
              </a:rPr>
              <a:t> </a:t>
            </a:r>
            <a:r>
              <a:rPr lang="en-US" sz="1200" dirty="0" err="1" smtClean="0">
                <a:solidFill>
                  <a:srgbClr val="FFFF00"/>
                </a:solidFill>
              </a:rPr>
              <a:t>Waterheds</a:t>
            </a:r>
            <a:r>
              <a:rPr lang="en-US" sz="1200" dirty="0" smtClean="0">
                <a:solidFill>
                  <a:srgbClr val="FFFF00"/>
                </a:solidFill>
              </a:rPr>
              <a:t> are Separated </a:t>
            </a:r>
            <a:r>
              <a:rPr lang="en-US" sz="1200" b="1" dirty="0" smtClean="0">
                <a:solidFill>
                  <a:srgbClr val="00FF00"/>
                </a:solidFill>
              </a:rPr>
              <a:t>topographically</a:t>
            </a:r>
            <a:r>
              <a:rPr lang="en-US" sz="1200" dirty="0" smtClean="0">
                <a:solidFill>
                  <a:srgbClr val="FFFF00"/>
                </a:solidFill>
              </a:rPr>
              <a:t> from adjacent basins by a  geographical barrier such as </a:t>
            </a:r>
            <a:r>
              <a:rPr lang="en-US" sz="1200" b="1" dirty="0" smtClean="0">
                <a:solidFill>
                  <a:srgbClr val="FFFF00"/>
                </a:solidFill>
              </a:rPr>
              <a:t>a ridge, hill or mountain, which is known as a water divide</a:t>
            </a:r>
            <a:r>
              <a:rPr lang="en-US" sz="1200" dirty="0" smtClean="0">
                <a:solidFill>
                  <a:srgbClr val="FFFF00"/>
                </a:solidFill>
              </a:rPr>
              <a:t>.</a:t>
            </a:r>
          </a:p>
          <a:p>
            <a:endParaRPr lang="en-US" dirty="0"/>
          </a:p>
          <a:p>
            <a:endParaRPr lang="en-US" dirty="0"/>
          </a:p>
          <a:p>
            <a:r>
              <a:rPr lang="en-US" dirty="0"/>
              <a:t>A </a:t>
            </a:r>
            <a:r>
              <a:rPr lang="en-US" b="1" dirty="0"/>
              <a:t>watershed</a:t>
            </a:r>
            <a:r>
              <a:rPr lang="en-US" dirty="0"/>
              <a:t> is either (1) a region of land where water flows into a specified </a:t>
            </a:r>
            <a:r>
              <a:rPr lang="en-US" dirty="0">
                <a:hlinkClick r:id="rId4" tooltip="Body of water"/>
              </a:rPr>
              <a:t>body of water</a:t>
            </a:r>
            <a:r>
              <a:rPr lang="en-US" dirty="0"/>
              <a:t>, such as a </a:t>
            </a:r>
            <a:r>
              <a:rPr lang="en-US" dirty="0">
                <a:hlinkClick r:id="rId5" tooltip="River"/>
              </a:rPr>
              <a:t>river</a:t>
            </a:r>
            <a:r>
              <a:rPr lang="en-US" dirty="0"/>
              <a:t>, </a:t>
            </a:r>
            <a:r>
              <a:rPr lang="en-US" dirty="0">
                <a:hlinkClick r:id="rId6" tooltip="Lake"/>
              </a:rPr>
              <a:t>lake</a:t>
            </a:r>
            <a:r>
              <a:rPr lang="en-US" dirty="0"/>
              <a:t>, </a:t>
            </a:r>
            <a:r>
              <a:rPr lang="en-US" dirty="0">
                <a:hlinkClick r:id="rId7" tooltip="Sea"/>
              </a:rPr>
              <a:t>sea</a:t>
            </a:r>
            <a:r>
              <a:rPr lang="en-US" dirty="0"/>
              <a:t>, or </a:t>
            </a:r>
            <a:r>
              <a:rPr lang="en-US" dirty="0">
                <a:hlinkClick r:id="rId8" tooltip="Ocean"/>
              </a:rPr>
              <a:t>ocean</a:t>
            </a:r>
            <a:r>
              <a:rPr lang="en-US" dirty="0"/>
              <a:t> or (2) a </a:t>
            </a:r>
            <a:r>
              <a:rPr lang="en-US" dirty="0">
                <a:hlinkClick r:id="rId9" tooltip="Topography"/>
              </a:rPr>
              <a:t>topographical</a:t>
            </a:r>
            <a:r>
              <a:rPr lang="en-US" dirty="0"/>
              <a:t> boundary between catchment basins. In the first sense a watershed is also a </a:t>
            </a:r>
            <a:r>
              <a:rPr lang="en-US" b="1" dirty="0"/>
              <a:t>water basin</a:t>
            </a:r>
            <a:r>
              <a:rPr lang="en-US" dirty="0"/>
              <a:t> or </a:t>
            </a:r>
            <a:r>
              <a:rPr lang="en-US" b="1" dirty="0"/>
              <a:t>catchment basin</a:t>
            </a:r>
            <a:r>
              <a:rPr lang="en-US" dirty="0"/>
              <a:t>, and this is the sense intended in this article, unless otherwise indicated. </a:t>
            </a:r>
            <a:r>
              <a:rPr lang="en-US" i="1" dirty="0"/>
              <a:t>Water divide</a:t>
            </a:r>
            <a:r>
              <a:rPr lang="en-US" dirty="0"/>
              <a:t> may be used to avoid confusion with the other meaning of watershed.</a:t>
            </a:r>
            <a:endParaRPr lang="en-US" dirty="0">
              <a:hlinkClick r:id="rId10" tooltip="Rain"/>
            </a:endParaRPr>
          </a:p>
          <a:p>
            <a:r>
              <a:rPr lang="en-US" dirty="0">
                <a:hlinkClick r:id="rId10" tooltip="Rain"/>
              </a:rPr>
              <a:t>Rain</a:t>
            </a:r>
            <a:r>
              <a:rPr lang="en-US" dirty="0"/>
              <a:t> that falls anywhere within a given body of water's watershed or basin will eventually drain into that body of water. A map of the primary watersheds in the world can be found at </a:t>
            </a:r>
            <a:r>
              <a:rPr lang="en-US" dirty="0">
                <a:hlinkClick r:id="rId11" tooltip="http://earthtrends.wri.org/maps spatial/maps detail static.cfm?map select=274&amp;theme=2"/>
              </a:rPr>
              <a:t>[1]</a:t>
            </a:r>
            <a:r>
              <a:rPr lang="en-US" dirty="0"/>
              <a:t>. A watershed that drains into a river is usually known as a </a:t>
            </a:r>
            <a:r>
              <a:rPr lang="en-US" i="1" dirty="0"/>
              <a:t>river basin</a:t>
            </a:r>
            <a:r>
              <a:rPr lang="en-US" dirty="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R="0">
              <a:lnSpc>
                <a:spcPct val="115000"/>
              </a:lnSpc>
              <a:spcBef>
                <a:spcPts val="0"/>
              </a:spcBef>
              <a:spcAft>
                <a:spcPts val="0"/>
              </a:spcAft>
            </a:pPr>
            <a:r>
              <a:rPr lang="en-US">
                <a:solidFill>
                  <a:srgbClr val="000000"/>
                </a:solidFill>
                <a:latin typeface="Arial"/>
                <a:ea typeface="Times New Roman"/>
                <a:cs typeface="Times New Roman"/>
              </a:rPr>
              <a:t>So the gradient supplies us with one component to river velocity. A large gradient tend to increas velocity while small gradients result typically in slow flow, all else being equal.</a:t>
            </a:r>
            <a:r>
              <a:rPr lang="en-US">
                <a:solidFill>
                  <a:srgbClr val="000000"/>
                </a:solidFill>
                <a:latin typeface="Calibri"/>
                <a:ea typeface="Times New Roman"/>
                <a:cs typeface="Calibri"/>
              </a:rPr>
              <a:t> </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Calibri"/>
                <a:ea typeface="Times New Roman"/>
                <a:cs typeface="Calibri"/>
              </a:rPr>
              <a:t> </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Calibri"/>
                <a:ea typeface="Times New Roman"/>
                <a:cs typeface="Calibri"/>
              </a:rPr>
              <a:t>Were interested in gradients and river flow velocity because they have extraordinaly impacts on the transport of materials of both environmental and ecological importance that we will discuss in upcoming </a:t>
            </a:r>
            <a:r>
              <a:rPr lang="en-US">
                <a:solidFill>
                  <a:srgbClr val="000000"/>
                </a:solidFill>
                <a:latin typeface="Calibri"/>
                <a:ea typeface="Times New Roman"/>
                <a:cs typeface="Calibri"/>
              </a:rPr>
              <a:t>lectures</a:t>
            </a:r>
            <a:r>
              <a:rPr lang="en-US" smtClean="0">
                <a:solidFill>
                  <a:srgbClr val="000000"/>
                </a:solidFill>
                <a:latin typeface="Calibri"/>
                <a:ea typeface="Times New Roman"/>
                <a:cs typeface="Calibri"/>
              </a:rPr>
              <a:t>.</a:t>
            </a:r>
            <a:endParaRPr lang="en-US">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4D8C3B4D-8211-483C-8045-4D3188BA5BF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a:solidFill>
                  <a:srgbClr val="000000"/>
                </a:solidFill>
                <a:latin typeface="Calibri"/>
                <a:ea typeface="Times New Roman"/>
                <a:cs typeface="Calibri"/>
              </a:rPr>
              <a:t>To illustrate the importance of a rivers gradient on flow consider equal lenght portions of two river in NC. Both have a lenght of about 7.5 to 8 miles, but the difference in elevation allong that lateral distance is far different. For the big creek river the diffeence in measured elevations is 1600 ft while for the French Broad on the right the elevation difference is onhly 200 ft. so, the gradient of Big creek in nearly 10 times that of the french broad and we can see this differnec in their flow </a:t>
            </a:r>
            <a:r>
              <a:rPr lang="en-US">
                <a:solidFill>
                  <a:srgbClr val="000000"/>
                </a:solidFill>
                <a:latin typeface="Calibri"/>
                <a:ea typeface="Times New Roman"/>
                <a:cs typeface="Calibri"/>
              </a:rPr>
              <a:t>patterns</a:t>
            </a:r>
            <a:r>
              <a:rPr lang="en-US" smtClean="0">
                <a:solidFill>
                  <a:srgbClr val="000000"/>
                </a:solidFill>
                <a:latin typeface="Calibri"/>
                <a:ea typeface="Times New Roman"/>
                <a:cs typeface="Calibri"/>
              </a:rPr>
              <a:t>.</a:t>
            </a:r>
            <a:endParaRPr lang="en-US">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4D8C3B4D-8211-483C-8045-4D3188BA5BF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C3B4D-8211-483C-8045-4D3188BA5BF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C3B4D-8211-483C-8045-4D3188BA5BF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813CA-BDA9-43FE-9CAC-6EDD18809594}" type="slidenum">
              <a:rPr lang="en-US"/>
              <a:pPr/>
              <a:t>24</a:t>
            </a:fld>
            <a:endParaRPr lang="en-US"/>
          </a:p>
        </p:txBody>
      </p:sp>
      <p:sp>
        <p:nvSpPr>
          <p:cNvPr id="112642" name="Rectangle 2"/>
          <p:cNvSpPr>
            <a:spLocks noRot="1" noChangeArrowheads="1" noTextEdit="1"/>
          </p:cNvSpPr>
          <p:nvPr>
            <p:ph type="sldImg"/>
          </p:nvPr>
        </p:nvSpPr>
        <p:spPr>
          <a:xfrm>
            <a:off x="1144588" y="685800"/>
            <a:ext cx="4572000" cy="3429000"/>
          </a:xfrm>
          <a:ln/>
        </p:spPr>
      </p:sp>
      <p:sp>
        <p:nvSpPr>
          <p:cNvPr id="112643" name="Rectangle 3"/>
          <p:cNvSpPr>
            <a:spLocks noGrp="1" noChangeArrowheads="1"/>
          </p:cNvSpPr>
          <p:nvPr>
            <p:ph type="body" idx="1"/>
            <p:custDataLst>
              <p:tags r:id="rId1"/>
            </p:custDataLst>
          </p:nvPr>
        </p:nvSpPr>
        <p:spPr/>
        <p:txBody>
          <a:bodyPr/>
          <a:lstStyle/>
          <a:p>
            <a:r>
              <a:rPr lang="en-US"/>
              <a:t>Theses are some of the major rivers in florida. They all flow vvery slowly. Any idea why.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724A6-3495-4EFF-9D61-3377A3C10231}" type="slidenum">
              <a:rPr lang="en-US"/>
              <a:pPr/>
              <a:t>25</a:t>
            </a:fld>
            <a:endParaRPr lang="en-US"/>
          </a:p>
        </p:txBody>
      </p:sp>
      <p:sp>
        <p:nvSpPr>
          <p:cNvPr id="114690" name="Rectangle 2"/>
          <p:cNvSpPr>
            <a:spLocks noRot="1" noChangeArrowheads="1" noTextEdit="1"/>
          </p:cNvSpPr>
          <p:nvPr>
            <p:ph type="sldImg"/>
          </p:nvPr>
        </p:nvSpPr>
        <p:spPr>
          <a:xfrm>
            <a:off x="1144588" y="685800"/>
            <a:ext cx="4572000" cy="3429000"/>
          </a:xfrm>
          <a:ln/>
        </p:spPr>
      </p:sp>
      <p:sp>
        <p:nvSpPr>
          <p:cNvPr id="114691" name="Rectangle 3"/>
          <p:cNvSpPr>
            <a:spLocks noGrp="1" noChangeArrowheads="1"/>
          </p:cNvSpPr>
          <p:nvPr>
            <p:ph type="body" idx="1"/>
            <p:custDataLst>
              <p:tags r:id="rId1"/>
            </p:custDataLst>
          </p:nvPr>
        </p:nvSpPr>
        <p:spPr/>
        <p:txBody>
          <a:bodyPr/>
          <a:lstStyle/>
          <a:p>
            <a:r>
              <a:rPr lang="en-US"/>
              <a:t>Obviulsly because florida is relatively flat.. The highest point in the state is in Britton Hill near Lakewood in Fort Walton Co. the mean elevation in the stat is only 98 ft and of course the lowest point is at sea level.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2994F-CC9A-41BE-916E-9F2E6C3A65CA}" type="slidenum">
              <a:rPr lang="en-US"/>
              <a:pPr/>
              <a:t>26</a:t>
            </a:fld>
            <a:endParaRPr lang="en-US"/>
          </a:p>
        </p:txBody>
      </p:sp>
      <p:sp>
        <p:nvSpPr>
          <p:cNvPr id="116738" name="Rectangle 2"/>
          <p:cNvSpPr>
            <a:spLocks noRot="1" noChangeArrowheads="1" noTextEdit="1"/>
          </p:cNvSpPr>
          <p:nvPr>
            <p:ph type="sldImg"/>
          </p:nvPr>
        </p:nvSpPr>
        <p:spPr>
          <a:xfrm>
            <a:off x="1144588" y="685800"/>
            <a:ext cx="4572000" cy="3429000"/>
          </a:xfrm>
          <a:ln/>
        </p:spPr>
      </p:sp>
      <p:sp>
        <p:nvSpPr>
          <p:cNvPr id="116739" name="Rectangle 3"/>
          <p:cNvSpPr>
            <a:spLocks noGrp="1" noChangeArrowheads="1"/>
          </p:cNvSpPr>
          <p:nvPr>
            <p:ph type="body" idx="1"/>
            <p:custDataLst>
              <p:tags r:id="rId1"/>
            </p:custDataLst>
          </p:nvPr>
        </p:nvSpPr>
        <p:spPr/>
        <p:txBody>
          <a:bodyPr/>
          <a:lstStyle/>
          <a:p>
            <a:pPr marR="0">
              <a:lnSpc>
                <a:spcPct val="115000"/>
              </a:lnSpc>
              <a:spcBef>
                <a:spcPts val="0"/>
              </a:spcBef>
              <a:spcAft>
                <a:spcPts val="0"/>
              </a:spcAft>
            </a:pPr>
            <a:r>
              <a:rPr lang="en-US">
                <a:solidFill>
                  <a:srgbClr val="000000"/>
                </a:solidFill>
                <a:latin typeface="Arial"/>
                <a:ea typeface="Times New Roman"/>
                <a:cs typeface="Times New Roman"/>
              </a:rPr>
              <a:t>slow flow of contaminants and other materials of environmental or ecological importance.</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1962 to 1970 the </a:t>
            </a:r>
            <a:r>
              <a:rPr lang="en-US">
                <a:solidFill>
                  <a:srgbClr val="0000FF"/>
                </a:solidFill>
                <a:latin typeface="Arial"/>
                <a:ea typeface="Times New Roman"/>
                <a:cs typeface="Times New Roman"/>
                <a:hlinkClick r:id="rId4"/>
              </a:rPr>
              <a:t>United States Army Corps of Engineers</a:t>
            </a:r>
            <a:r>
              <a:rPr lang="en-US">
                <a:solidFill>
                  <a:srgbClr val="000000"/>
                </a:solidFill>
                <a:latin typeface="Arial"/>
                <a:ea typeface="Times New Roman"/>
                <a:cs typeface="Times New Roman"/>
              </a:rPr>
              <a:t> dredged the C-38 Canal down the Kissimmee valley. Channelization of the Kissimmee shortened the river to 56 miles. Efforts are currently underway to reverse the process and re-introduce the many </a:t>
            </a:r>
            <a:r>
              <a:rPr lang="en-US">
                <a:solidFill>
                  <a:srgbClr val="0000FF"/>
                </a:solidFill>
                <a:latin typeface="Arial"/>
                <a:ea typeface="Times New Roman"/>
                <a:cs typeface="Times New Roman"/>
                <a:hlinkClick r:id="rId5"/>
              </a:rPr>
              <a:t>oxbows</a:t>
            </a:r>
            <a:r>
              <a:rPr lang="en-US">
                <a:solidFill>
                  <a:srgbClr val="000000"/>
                </a:solidFill>
                <a:latin typeface="Arial"/>
                <a:ea typeface="Times New Roman"/>
                <a:cs typeface="Times New Roman"/>
              </a:rPr>
              <a:t> in the river that slowed the water. While the Kissimmee was not a significant source of pollution for Lake Okeechobee before channelization, in the 1970s and later the river contributed about 25% of the </a:t>
            </a:r>
            <a:r>
              <a:rPr lang="en-US">
                <a:solidFill>
                  <a:srgbClr val="0000FF"/>
                </a:solidFill>
                <a:latin typeface="Arial"/>
                <a:ea typeface="Times New Roman"/>
                <a:cs typeface="Times New Roman"/>
                <a:hlinkClick r:id="rId6"/>
              </a:rPr>
              <a:t>nitrogen</a:t>
            </a:r>
            <a:r>
              <a:rPr lang="en-US">
                <a:solidFill>
                  <a:srgbClr val="000000"/>
                </a:solidFill>
                <a:latin typeface="Arial"/>
                <a:ea typeface="Times New Roman"/>
                <a:cs typeface="Times New Roman"/>
              </a:rPr>
              <a:t> and 20% of the </a:t>
            </a:r>
            <a:r>
              <a:rPr lang="en-US">
                <a:solidFill>
                  <a:srgbClr val="0000FF"/>
                </a:solidFill>
                <a:latin typeface="Arial"/>
                <a:ea typeface="Times New Roman"/>
                <a:cs typeface="Times New Roman"/>
                <a:hlinkClick r:id="rId7"/>
              </a:rPr>
              <a:t>phosphorus</a:t>
            </a:r>
            <a:r>
              <a:rPr lang="en-US">
                <a:solidFill>
                  <a:srgbClr val="000000"/>
                </a:solidFill>
                <a:latin typeface="Arial"/>
                <a:ea typeface="Times New Roman"/>
                <a:cs typeface="Times New Roman"/>
              </a:rPr>
              <a:t> flowing into the lake The Lower Kissimmee River Basin is the second largest source of external phosphorus loading to Lake Okeechobee, delivering 20% of the total phosphorus (TP) and 25% of the total nitrogen in 31% of the inflow to the lake. The project seeks to reduce phosphorus loadings to Lake Okeechobee by 43%, as measured at the watershed outlets (S65E and S154). </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Over 95% of the land use in the watershed is agricultural. Dairy and beef operations are the primary sources of phosphorus. Runoff from dairy holding areas and milking barns, direct stream access by large numbers of dairy cattle, and runoff from improved pastures are the main contributors. Most of the beef cattle pastures have been fertilized and surface drained to improve drainage during the wet season. The critical area covers 15,500 acres and includes all dairies in the project area. In 1988 there were 19 milking barns with approximately 12,655 milking cows in the project area. The number of milking barns decreased to 11 in 1992; however, the number of milking cows remained in excess of </a:t>
            </a:r>
            <a:r>
              <a:rPr lang="en-US">
                <a:solidFill>
                  <a:srgbClr val="000000"/>
                </a:solidFill>
                <a:latin typeface="Arial"/>
                <a:ea typeface="Times New Roman"/>
                <a:cs typeface="Times New Roman"/>
              </a:rPr>
              <a:t>10,000</a:t>
            </a:r>
            <a:r>
              <a:rPr lang="en-US" smtClean="0">
                <a:solidFill>
                  <a:srgbClr val="000000"/>
                </a:solidFill>
                <a:latin typeface="Arial"/>
                <a:ea typeface="Times New Roman"/>
                <a:cs typeface="Times New Roman"/>
              </a:rPr>
              <a:t>.</a:t>
            </a:r>
            <a:endParaRPr lang="en-US">
              <a:latin typeface="Calibri"/>
              <a:ea typeface="Times New Roman"/>
              <a:cs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5927A-9EA9-444A-9795-0D858C4E0101}" type="slidenum">
              <a:rPr lang="en-US"/>
              <a:pPr/>
              <a:t>27</a:t>
            </a:fld>
            <a:endParaRPr lang="en-US"/>
          </a:p>
        </p:txBody>
      </p:sp>
      <p:sp>
        <p:nvSpPr>
          <p:cNvPr id="120834" name="Rectangle 2"/>
          <p:cNvSpPr>
            <a:spLocks noRot="1" noChangeArrowheads="1" noTextEdit="1"/>
          </p:cNvSpPr>
          <p:nvPr>
            <p:ph type="sldImg"/>
          </p:nvPr>
        </p:nvSpPr>
        <p:spPr>
          <a:xfrm>
            <a:off x="1144588" y="685800"/>
            <a:ext cx="4572000" cy="3429000"/>
          </a:xfrm>
          <a:ln/>
        </p:spPr>
      </p:sp>
      <p:sp>
        <p:nvSpPr>
          <p:cNvPr id="120835" name="Rectangle 3"/>
          <p:cNvSpPr>
            <a:spLocks noGrp="1" noChangeArrowheads="1"/>
          </p:cNvSpPr>
          <p:nvPr>
            <p:ph type="body" idx="1"/>
            <p:custDataLst>
              <p:tags r:id="rId1"/>
            </p:custDataLst>
          </p:nvPr>
        </p:nvSpPr>
        <p:spPr/>
        <p:txBody>
          <a:bodyPr/>
          <a:lstStyle/>
          <a:p>
            <a:r>
              <a:rPr lang="en-US"/>
              <a:t>The </a:t>
            </a:r>
            <a:r>
              <a:rPr lang="en-US" b="1"/>
              <a:t>St. Johns River</a:t>
            </a:r>
            <a:r>
              <a:rPr lang="en-US"/>
              <a:t> (commonly misspelled as the </a:t>
            </a:r>
            <a:r>
              <a:rPr lang="en-US" b="1"/>
              <a:t>St. John's River</a:t>
            </a:r>
            <a:r>
              <a:rPr lang="en-US"/>
              <a:t>) is the longest </a:t>
            </a:r>
            <a:r>
              <a:rPr lang="en-US">
                <a:hlinkClick r:id="rId4" tooltip="River"/>
              </a:rPr>
              <a:t>river</a:t>
            </a:r>
            <a:r>
              <a:rPr lang="en-US"/>
              <a:t> in the </a:t>
            </a:r>
            <a:r>
              <a:rPr lang="en-US">
                <a:hlinkClick r:id="rId5" tooltip="United States"/>
              </a:rPr>
              <a:t>U.S.</a:t>
            </a:r>
            <a:r>
              <a:rPr lang="en-US"/>
              <a:t> state of </a:t>
            </a:r>
            <a:r>
              <a:rPr lang="en-US">
                <a:hlinkClick r:id="rId6" tooltip="Florida"/>
              </a:rPr>
              <a:t>Florida</a:t>
            </a:r>
            <a:r>
              <a:rPr lang="en-US"/>
              <a:t>, stretching 310 miles (500 km) from </a:t>
            </a:r>
            <a:r>
              <a:rPr lang="en-US">
                <a:hlinkClick r:id="rId7" tooltip="Indian River County, Florida"/>
              </a:rPr>
              <a:t>Indian River County</a:t>
            </a:r>
            <a:r>
              <a:rPr lang="en-US"/>
              <a:t> to the </a:t>
            </a:r>
            <a:r>
              <a:rPr lang="en-US">
                <a:hlinkClick r:id="rId8" tooltip="Atlantic Ocean"/>
              </a:rPr>
              <a:t>Atlantic Ocean</a:t>
            </a:r>
            <a:r>
              <a:rPr lang="en-US"/>
              <a:t> in </a:t>
            </a:r>
            <a:r>
              <a:rPr lang="en-US">
                <a:hlinkClick r:id="rId9" tooltip="Duval County, Florida"/>
              </a:rPr>
              <a:t>Duval County</a:t>
            </a:r>
            <a:r>
              <a:rPr lang="en-US"/>
              <a:t>. It is one of only a handful of </a:t>
            </a:r>
            <a:r>
              <a:rPr lang="en-US">
                <a:hlinkClick r:id="rId10" tooltip="North America"/>
              </a:rPr>
              <a:t>North American</a:t>
            </a:r>
            <a:r>
              <a:rPr lang="en-US"/>
              <a:t> rivers that flow from South to North. The elevation change from headwaters to mouth is only about 30 feet, making the St. Johns one of the world's "laziest" rivers. This slow flow makes it difficult for pollutants to be flushed from the waters, which has become a serious problem for the river </a:t>
            </a:r>
            <a:r>
              <a:rPr lang="en-US">
                <a:hlinkClick r:id="rId11" tooltip="Ecosystem"/>
              </a:rPr>
              <a:t>ecosystem</a:t>
            </a:r>
            <a:r>
              <a:rPr lang="en-US"/>
              <a:t>. Despite the pollution the river is home to numerous species. It is not uncommon to see </a:t>
            </a:r>
            <a:r>
              <a:rPr lang="en-US">
                <a:hlinkClick r:id="rId12" tooltip="Dolphin"/>
              </a:rPr>
              <a:t>dolphins</a:t>
            </a:r>
            <a:r>
              <a:rPr lang="en-US"/>
              <a:t> in the river north of </a:t>
            </a:r>
            <a:r>
              <a:rPr lang="en-US">
                <a:hlinkClick r:id="rId13" tooltip="Jacksonville, Florida"/>
              </a:rPr>
              <a:t>Jacksonville</a:t>
            </a:r>
            <a:r>
              <a:rPr lang="en-US"/>
              <a:t>, </a:t>
            </a:r>
            <a:r>
              <a:rPr lang="en-US">
                <a:hlinkClick r:id="rId14" tooltip="Manatee"/>
              </a:rPr>
              <a:t>manatees</a:t>
            </a:r>
            <a:r>
              <a:rPr lang="en-US"/>
              <a:t> in the springtime when the water warms up, </a:t>
            </a:r>
            <a:r>
              <a:rPr lang="en-US">
                <a:hlinkClick r:id="rId15" tooltip="Alligator"/>
              </a:rPr>
              <a:t>alligators</a:t>
            </a:r>
            <a:r>
              <a:rPr lang="en-US"/>
              <a:t>, </a:t>
            </a:r>
            <a:r>
              <a:rPr lang="en-US">
                <a:hlinkClick r:id="rId16" tooltip="Bald eagle"/>
              </a:rPr>
              <a:t>bald eagles</a:t>
            </a:r>
            <a:r>
              <a:rPr lang="en-US"/>
              <a:t>, </a:t>
            </a:r>
            <a:r>
              <a:rPr lang="en-US">
                <a:hlinkClick r:id="rId17" tooltip="Osprey"/>
              </a:rPr>
              <a:t>ospreys</a:t>
            </a:r>
            <a:r>
              <a:rPr lang="en-US"/>
              <a:t>, </a:t>
            </a:r>
            <a:r>
              <a:rPr lang="en-US">
                <a:hlinkClick r:id="rId18" tooltip="Stingray"/>
              </a:rPr>
              <a:t>stingrays</a:t>
            </a:r>
            <a:r>
              <a:rPr lang="en-US"/>
              <a:t>, and many species of fish, both salt and fresh water. </a:t>
            </a:r>
          </a:p>
          <a:p>
            <a:endParaRPr lang="en-US"/>
          </a:p>
          <a:p>
            <a:r>
              <a:rPr lang="en-US"/>
              <a:t>The source of the river, or headwaters, is a large marshy area in Indian River County that flows north and turns eastward at Jacksonville to its mouth in the Atlantic Ocean.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C3B4D-8211-483C-8045-4D3188BA5BF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a:solidFill>
                  <a:srgbClr val="000000"/>
                </a:solidFill>
                <a:latin typeface="Arial"/>
                <a:ea typeface="Times New Roman"/>
                <a:cs typeface="Times New Roman"/>
              </a:rPr>
              <a:t>Nonetheless, with a small gradient and consequent slow flow it is difficult for the river to discharge contaminants and is subject to concentration of contaminants from a number of sources including a number of residental and commercial septic systems since it flows through largley rural areas that are not served by municipal wastewater systems. The basin also contains...</a:t>
            </a:r>
            <a:endParaRPr lang="en-US" sz="1100"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 </a:t>
            </a:r>
            <a:endParaRPr lang="en-US" sz="1100"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Notice geographically where the river basin occurs and the types of material that ovely these regions, mostly thin sandy material over limestone. Therefore contaminants, principally nitrogen and phosphorus from agriculture and septic systems introduced at the surface migrate easily to the underlying limestone </a:t>
            </a:r>
            <a:r>
              <a:rPr lang="en-US">
                <a:solidFill>
                  <a:srgbClr val="000000"/>
                </a:solidFill>
                <a:latin typeface="Arial"/>
                <a:ea typeface="Times New Roman"/>
                <a:cs typeface="Times New Roman"/>
              </a:rPr>
              <a:t>aquifer</a:t>
            </a:r>
            <a:r>
              <a:rPr lang="en-US" smtClean="0">
                <a:solidFill>
                  <a:srgbClr val="000000"/>
                </a:solidFill>
                <a:latin typeface="Arial"/>
                <a:ea typeface="Times New Roman"/>
                <a:cs typeface="Times New Roman"/>
              </a:rPr>
              <a:t>.</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4D8C3B4D-8211-483C-8045-4D3188BA5BF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D1510-4585-4B69-8DC8-AEB0F16A417A}" type="slidenum">
              <a:rPr lang="en-US"/>
              <a:pPr/>
              <a:t>3</a:t>
            </a:fld>
            <a:endParaRPr 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custDataLst>
              <p:tags r:id="rId1"/>
            </p:custDataLst>
          </p:nvPr>
        </p:nvSpPr>
        <p:spPr/>
        <p:txBody>
          <a:bodyPr/>
          <a:lstStyle/>
          <a:p>
            <a:pPr marR="0">
              <a:lnSpc>
                <a:spcPct val="115000"/>
              </a:lnSpc>
              <a:spcBef>
                <a:spcPts val="0"/>
              </a:spcBef>
              <a:spcAft>
                <a:spcPts val="0"/>
              </a:spcAft>
            </a:pPr>
            <a:r>
              <a:rPr lang="en-US">
                <a:solidFill>
                  <a:srgbClr val="000000"/>
                </a:solidFill>
                <a:latin typeface="Arial"/>
                <a:ea typeface="Times New Roman"/>
                <a:cs typeface="Times New Roman"/>
              </a:rPr>
              <a:t>The orange line indicates the water divide that separates the watershed from surrounding areas. Only about 20% of rainwater fallin on a water shed collects directly in rivers. The remaining 80% evaporates or is deliverd to groundwater…</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Groundwater seepage and soil flow can be important to developing rivers and streams as well.</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a:solidFill>
                  <a:srgbClr val="000000"/>
                </a:solidFill>
                <a:latin typeface="Arial"/>
                <a:ea typeface="Times New Roman"/>
                <a:cs typeface="Times New Roman"/>
              </a:rPr>
              <a:t> </a:t>
            </a:r>
            <a:endParaRPr lang="en-US">
              <a:latin typeface="Calibri"/>
              <a:ea typeface="Times New Roman"/>
              <a:cs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6070D-CC1F-464C-9E1B-F1310C68CF32}" type="slidenum">
              <a:rPr lang="en-US"/>
              <a:pPr/>
              <a:t>30</a:t>
            </a:fld>
            <a:endParaRPr lang="en-US"/>
          </a:p>
        </p:txBody>
      </p:sp>
      <p:sp>
        <p:nvSpPr>
          <p:cNvPr id="185346" name="Rectangle 2"/>
          <p:cNvSpPr>
            <a:spLocks noRot="1" noChangeArrowheads="1" noTextEdit="1"/>
          </p:cNvSpPr>
          <p:nvPr>
            <p:ph type="sldImg"/>
          </p:nvPr>
        </p:nvSpPr>
        <p:spPr>
          <a:ln/>
        </p:spPr>
      </p:sp>
      <p:sp>
        <p:nvSpPr>
          <p:cNvPr id="185347" name="Rectangle 3"/>
          <p:cNvSpPr>
            <a:spLocks noGrp="1" noChangeArrowheads="1"/>
          </p:cNvSpPr>
          <p:nvPr>
            <p:ph type="body" idx="1"/>
          </p:nvPr>
        </p:nvSpPr>
        <p:spPr/>
        <p:txBody>
          <a:bodyPr/>
          <a:lstStyle/>
          <a:p>
            <a:pPr marR="0">
              <a:lnSpc>
                <a:spcPct val="115000"/>
              </a:lnSpc>
              <a:spcBef>
                <a:spcPts val="0"/>
              </a:spcBef>
              <a:spcAft>
                <a:spcPts val="0"/>
              </a:spcAft>
            </a:pPr>
            <a:r>
              <a:rPr lang="en-US">
                <a:solidFill>
                  <a:srgbClr val="000000"/>
                </a:solidFill>
                <a:latin typeface="Arial"/>
                <a:ea typeface="Times New Roman"/>
                <a:cs typeface="Times New Roman"/>
              </a:rPr>
              <a:t>The Kissimmee river is an interesting case and is related to our earlier discussion of river-floodplain interacitons. In the 1950s the river was extensively channelized which dramatically altered its flow from a wide meandering series of streams subject to frequent flooding to a narrow, straight channel which largely prevents flooding and diminishes the extent of its floodplian and the rivers interaction with the floodplain</a:t>
            </a:r>
            <a:r>
              <a:rPr lang="en-US">
                <a:solidFill>
                  <a:srgbClr val="000000"/>
                </a:solidFill>
                <a:latin typeface="Arial"/>
                <a:ea typeface="Times New Roman"/>
                <a:cs typeface="Times New Roman"/>
              </a:rPr>
              <a:t>. </a:t>
            </a:r>
            <a:endParaRPr lang="en-US" sz="1100">
              <a:latin typeface="Calibri"/>
              <a:ea typeface="Times New Roman"/>
              <a:cs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a:solidFill>
                  <a:srgbClr val="000000"/>
                </a:solidFill>
                <a:latin typeface="Arial"/>
                <a:ea typeface="Times New Roman"/>
                <a:cs typeface="Times New Roman"/>
              </a:rPr>
              <a:t>On the left is an image of the former extent of the floodplain and the river sweapt extensively throughout this region. it has now become a channelized remenant illustrated on the </a:t>
            </a:r>
            <a:r>
              <a:rPr lang="en-US">
                <a:solidFill>
                  <a:srgbClr val="000000"/>
                </a:solidFill>
                <a:latin typeface="Arial"/>
                <a:ea typeface="Times New Roman"/>
                <a:cs typeface="Times New Roman"/>
              </a:rPr>
              <a:t>right</a:t>
            </a:r>
            <a:r>
              <a:rPr lang="en-US" smtClean="0">
                <a:solidFill>
                  <a:srgbClr val="000000"/>
                </a:solidFill>
                <a:latin typeface="Arial"/>
                <a:ea typeface="Times New Roman"/>
                <a:cs typeface="Times New Roman"/>
              </a:rPr>
              <a:t>.</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4D8C3B4D-8211-483C-8045-4D3188BA5BF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E6BAA-93B7-4552-A16D-2864ED9D93B1}" type="slidenum">
              <a:rPr lang="en-US"/>
              <a:pPr/>
              <a:t>32</a:t>
            </a:fld>
            <a:endParaRPr lang="en-US"/>
          </a:p>
        </p:txBody>
      </p:sp>
      <p:sp>
        <p:nvSpPr>
          <p:cNvPr id="199682" name="Rectangle 2"/>
          <p:cNvSpPr>
            <a:spLocks noRot="1" noChangeArrowheads="1" noTextEdit="1"/>
          </p:cNvSpPr>
          <p:nvPr>
            <p:ph type="sldImg"/>
          </p:nvPr>
        </p:nvSpPr>
        <p:spPr>
          <a:xfrm>
            <a:off x="1144588" y="685800"/>
            <a:ext cx="4572000" cy="3429000"/>
          </a:xfrm>
          <a:ln/>
        </p:spPr>
      </p:sp>
      <p:sp>
        <p:nvSpPr>
          <p:cNvPr id="199683" name="Rectangle 3"/>
          <p:cNvSpPr>
            <a:spLocks noGrp="1" noChangeArrowheads="1"/>
          </p:cNvSpPr>
          <p:nvPr>
            <p:ph type="body" idx="1"/>
            <p:custDataLst>
              <p:tags r:id="rId1"/>
            </p:custDataLst>
          </p:nvPr>
        </p:nvSpPr>
        <p:spPr/>
        <p:txBody>
          <a:bodyPr/>
          <a:lstStyle/>
          <a:p>
            <a:pPr marR="0">
              <a:lnSpc>
                <a:spcPct val="115000"/>
              </a:lnSpc>
              <a:spcBef>
                <a:spcPts val="430"/>
              </a:spcBef>
              <a:spcAft>
                <a:spcPts val="0"/>
              </a:spcAft>
            </a:pPr>
            <a:r>
              <a:rPr lang="en-US">
                <a:solidFill>
                  <a:srgbClr val="000000"/>
                </a:solidFill>
                <a:latin typeface="Arial"/>
                <a:ea typeface="Times New Roman"/>
                <a:cs typeface="Times New Roman"/>
              </a:rPr>
              <a:t>Due to channelization, the historical river floodplain interactioon was almost completyl circumvented.</a:t>
            </a:r>
            <a:endParaRPr lang="en-US" smtClean="0">
              <a:latin typeface="Calibri"/>
              <a:ea typeface="Times New Roman"/>
              <a:cs typeface="Times New Roman"/>
            </a:endParaRPr>
          </a:p>
          <a:p>
            <a:pPr marR="0">
              <a:lnSpc>
                <a:spcPct val="115000"/>
              </a:lnSpc>
              <a:spcBef>
                <a:spcPts val="43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a:solidFill>
                  <a:srgbClr val="000000"/>
                </a:solidFill>
                <a:latin typeface="Arial"/>
                <a:ea typeface="Times New Roman"/>
                <a:cs typeface="Times New Roman"/>
              </a:rPr>
              <a:t>Now imagine what occurs when a river overflows its banks and spreads out into the surrounding floodplain. The largest particles, the sand and gravel, settle first near the banks of the river. Smaller particles, the silt and clay fractions settle much later and farther out in the floodplain. These are primarily responsible for the increased fertility of these regions. The Sumerians, in particular, were especially skillful in harnessing, redirecting and storing the products of periodic floods in the region, allowing systematic agriculture to take hold. The Egyptian's situation required less skillful hydraulic engineering, but local conditions did not require the same intensity of </a:t>
            </a:r>
            <a:r>
              <a:rPr lang="en-US">
                <a:solidFill>
                  <a:srgbClr val="000000"/>
                </a:solidFill>
                <a:latin typeface="Arial"/>
                <a:ea typeface="Times New Roman"/>
                <a:cs typeface="Times New Roman"/>
              </a:rPr>
              <a:t>effort</a:t>
            </a:r>
            <a:r>
              <a:rPr lang="en-US" smtClean="0">
                <a:solidFill>
                  <a:srgbClr val="000000"/>
                </a:solidFill>
                <a:latin typeface="Arial"/>
                <a:ea typeface="Times New Roman"/>
                <a:cs typeface="Times New Roman"/>
              </a:rPr>
              <a:t>.</a:t>
            </a:r>
            <a:endParaRPr lang="en-US">
              <a:latin typeface="Calibri"/>
              <a:ea typeface="Times New Roman"/>
              <a:cs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C3B4D-8211-483C-8045-4D3188BA5BF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F51A3-902E-4FA0-92B3-97941DBF4D13}" type="slidenum">
              <a:rPr lang="en-US"/>
              <a:pPr/>
              <a:t>34</a:t>
            </a:fld>
            <a:endParaRPr lang="en-US"/>
          </a:p>
        </p:txBody>
      </p:sp>
      <p:sp>
        <p:nvSpPr>
          <p:cNvPr id="204802" name="Rectangle 2"/>
          <p:cNvSpPr>
            <a:spLocks noRot="1" noChangeArrowheads="1" noTextEdit="1"/>
          </p:cNvSpPr>
          <p:nvPr>
            <p:ph type="sldImg"/>
          </p:nvPr>
        </p:nvSpPr>
        <p:spPr>
          <a:ln/>
        </p:spPr>
      </p:sp>
      <p:sp>
        <p:nvSpPr>
          <p:cNvPr id="204803" name="Rectangle 3"/>
          <p:cNvSpPr>
            <a:spLocks noGrp="1" noChangeArrowheads="1"/>
          </p:cNvSpPr>
          <p:nvPr>
            <p:ph type="body" idx="1"/>
            <p:custDataLst>
              <p:tags r:id="rId1"/>
            </p:custDataLst>
          </p:nvPr>
        </p:nvSpPr>
        <p:spPr/>
        <p:txBody>
          <a:bodyPr/>
          <a:lstStyle/>
          <a:p>
            <a:r>
              <a:rPr lang="en-US"/>
              <a:t>River channelization and degradation of the floodplain let to severe impacts on the system's biological components. Low-and no-flow regimes in the canal and remnant river channels resulted in chronically low dissolved oxygen levels and sport fish species like largemouth bass were being replaced by species tolerant of lower dissolved oxygen regimes (such as Florida gar and bowfin). Stabilized water levels and reduced flow also eliminated river-floodplain interactions. The Influx of organic matter, invertebrates, and forage fishes to the river from the floodplain during periods of water recession was eliminated. Stabilized water levels also largely eliminated adult spawning and foraging habitat, as well as larval and juvenile refuge sites for fish on the floodplain. By the early 1970s, floodplain utilization by wintering waterfowl declined by 92%. Wading bird populations, a highly visible component of the historic system, declined and were largely replaced by cattle egrets, a species generally associated with upland, terrestrial habitats.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DC1F2-2C1D-4E2A-91DC-BFAFA817F6CE}" type="slidenum">
              <a:rPr lang="en-US"/>
              <a:pPr/>
              <a:t>35</a:t>
            </a:fld>
            <a:endParaRPr lang="en-US"/>
          </a:p>
        </p:txBody>
      </p:sp>
      <p:sp>
        <p:nvSpPr>
          <p:cNvPr id="245762" name="Rectangle 2"/>
          <p:cNvSpPr>
            <a:spLocks noRot="1" noChangeArrowheads="1" noTextEdit="1"/>
          </p:cNvSpPr>
          <p:nvPr>
            <p:ph type="sldImg"/>
          </p:nvPr>
        </p:nvSpPr>
        <p:spPr>
          <a:ln/>
        </p:spPr>
      </p:sp>
      <p:sp>
        <p:nvSpPr>
          <p:cNvPr id="245763" name="Rectangle 3"/>
          <p:cNvSpPr>
            <a:spLocks noGrp="1" noChangeArrowheads="1"/>
          </p:cNvSpPr>
          <p:nvPr>
            <p:ph type="body" idx="1"/>
            <p:custDataLst>
              <p:tags r:id="rId1"/>
            </p:custDataLst>
          </p:nvPr>
        </p:nvSpPr>
        <p:spPr/>
        <p:txBody>
          <a:bodyPr/>
          <a:lstStyle/>
          <a:p>
            <a:r>
              <a:rPr lang="en-US"/>
              <a:t>Levees along the mississippi have had similar impacts. Levees prevent flooding but also critical river floodplain interactions that have important consequences to the river system that we will discuss later.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33315-2C96-4B57-B610-BE45641A7438}" type="slidenum">
              <a:rPr lang="en-US"/>
              <a:pPr/>
              <a:t>36</a:t>
            </a:fld>
            <a:endParaRPr 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custDataLst>
              <p:tags r:id="rId1"/>
            </p:custDataLst>
          </p:nvPr>
        </p:nvSpPr>
        <p:spPr/>
        <p:txBody>
          <a:bodyPr/>
          <a:lstStyle/>
          <a:p>
            <a:r>
              <a:rPr lang="en-US"/>
              <a:t>An excellent example of river-floodplain interaction that is critical to the lives of millions are the Mekong and Tonle Sap rivers.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AE086-5F37-40BB-A76A-D231D8332E87}" type="slidenum">
              <a:rPr lang="en-US"/>
              <a:pPr/>
              <a:t>37</a:t>
            </a:fld>
            <a:endParaRPr lang="en-US"/>
          </a:p>
        </p:txBody>
      </p:sp>
      <p:sp>
        <p:nvSpPr>
          <p:cNvPr id="225282" name="Rectangle 2"/>
          <p:cNvSpPr>
            <a:spLocks noRot="1" noChangeArrowheads="1" noTextEdit="1"/>
          </p:cNvSpPr>
          <p:nvPr>
            <p:ph type="sldImg"/>
          </p:nvPr>
        </p:nvSpPr>
        <p:spPr>
          <a:ln/>
        </p:spPr>
      </p:sp>
      <p:sp>
        <p:nvSpPr>
          <p:cNvPr id="225283" name="Rectangle 3"/>
          <p:cNvSpPr>
            <a:spLocks noGrp="1" noChangeArrowheads="1"/>
          </p:cNvSpPr>
          <p:nvPr>
            <p:ph type="body" idx="1"/>
            <p:custDataLst>
              <p:tags r:id="rId1"/>
            </p:custDataLst>
          </p:nvPr>
        </p:nvSpPr>
        <p:spPr/>
        <p:txBody>
          <a:bodyPr/>
          <a:lstStyle/>
          <a:p>
            <a:r>
              <a:rPr lang="en-US"/>
              <a:t>Mekong is th 12</a:t>
            </a:r>
            <a:r>
              <a:rPr lang="en-US" baseline="30000"/>
              <a:t>th</a:t>
            </a:r>
            <a:r>
              <a:rPr lang="en-US"/>
              <a:t> longest and one of the least modified rivers in the world. It runs through China, Thailand, Cambodia, Laos and Vietnam and is an important lifeline for people along its course. It is also characterized by seasonal pulses of monsoon water that cause flooding  and important interacitons with the river’s floodplain.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B7A3B-DD39-4DE8-A7D1-7C8859B876D3}" type="slidenum">
              <a:rPr lang="en-US"/>
              <a:pPr/>
              <a:t>38</a:t>
            </a:fld>
            <a:endParaRPr lang="en-US"/>
          </a:p>
        </p:txBody>
      </p:sp>
      <p:sp>
        <p:nvSpPr>
          <p:cNvPr id="227330" name="Rectangle 2"/>
          <p:cNvSpPr>
            <a:spLocks noRot="1" noChangeArrowheads="1" noTextEdit="1"/>
          </p:cNvSpPr>
          <p:nvPr>
            <p:ph type="sldImg"/>
          </p:nvPr>
        </p:nvSpPr>
        <p:spPr>
          <a:ln/>
        </p:spPr>
      </p:sp>
      <p:sp>
        <p:nvSpPr>
          <p:cNvPr id="227331" name="Rectangle 3"/>
          <p:cNvSpPr>
            <a:spLocks noGrp="1" noChangeArrowheads="1"/>
          </p:cNvSpPr>
          <p:nvPr>
            <p:ph type="body" idx="1"/>
            <p:custDataLst>
              <p:tags r:id="rId1"/>
            </p:custDataLst>
          </p:nvPr>
        </p:nvSpPr>
        <p:spPr/>
        <p:txBody>
          <a:bodyPr/>
          <a:lstStyle/>
          <a:p>
            <a:r>
              <a:rPr lang="en-US"/>
              <a:t>People and animals have adapted to the annual pulse of the river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C3B4D-8211-483C-8045-4D3188BA5BF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B7454-9859-458D-8DA9-5D3BDB050FB3}" type="slidenum">
              <a:rPr lang="en-US"/>
              <a:pPr/>
              <a:t>4</a:t>
            </a:fld>
            <a:endParaRPr lang="en-US"/>
          </a:p>
        </p:txBody>
      </p:sp>
      <p:sp>
        <p:nvSpPr>
          <p:cNvPr id="235522" name="Rectangle 2"/>
          <p:cNvSpPr>
            <a:spLocks noRot="1" noChangeArrowheads="1" noTextEdit="1"/>
          </p:cNvSpPr>
          <p:nvPr>
            <p:ph type="sldImg"/>
          </p:nvPr>
        </p:nvSpPr>
        <p:spPr>
          <a:xfrm>
            <a:off x="1144588" y="685800"/>
            <a:ext cx="4572000" cy="3429000"/>
          </a:xfrm>
          <a:ln/>
        </p:spPr>
      </p:sp>
      <p:sp>
        <p:nvSpPr>
          <p:cNvPr id="235523" name="Rectangle 3"/>
          <p:cNvSpPr>
            <a:spLocks noGrp="1" noChangeArrowheads="1"/>
          </p:cNvSpPr>
          <p:nvPr>
            <p:ph type="body" idx="1"/>
            <p:custDataLst>
              <p:tags r:id="rId1"/>
            </p:custDataLst>
          </p:nvPr>
        </p:nvSpPr>
        <p:spPr/>
        <p:txBody>
          <a:bodyPr/>
          <a:lstStyle/>
          <a:p>
            <a:r>
              <a:rPr lang="en-US" dirty="0" smtClean="0"/>
              <a:t>The largest watershed on </a:t>
            </a:r>
            <a:r>
              <a:rPr lang="en-US" dirty="0" err="1" smtClean="0"/>
              <a:t>earh</a:t>
            </a:r>
            <a:r>
              <a:rPr lang="en-US" dirty="0" smtClean="0"/>
              <a:t> is The </a:t>
            </a:r>
            <a:r>
              <a:rPr lang="en-US" dirty="0"/>
              <a:t>Amazon watershed </a:t>
            </a:r>
            <a:r>
              <a:rPr lang="en-US" dirty="0" smtClean="0"/>
              <a:t>which is </a:t>
            </a:r>
            <a:r>
              <a:rPr lang="en-US" dirty="0"/>
              <a:t>about ¾ the size of United States, </a:t>
            </a:r>
          </a:p>
          <a:p>
            <a:r>
              <a:rPr lang="en-US" dirty="0"/>
              <a:t>The area covered by the water of the River and its tributaries more than triples over the course of a year. In an average dry season  (42,000 </a:t>
            </a:r>
            <a:r>
              <a:rPr lang="en-US" dirty="0">
                <a:hlinkClick r:id="rId4" tooltip="Square mile"/>
              </a:rPr>
              <a:t>sq mi</a:t>
            </a:r>
            <a:r>
              <a:rPr lang="en-US" dirty="0"/>
              <a:t>) of land are water-covered, while in the wet season the flooded area of the Amazon Basin rises to  (135,000 sq </a:t>
            </a:r>
            <a:r>
              <a:rPr lang="en-US" dirty="0" smtClean="0"/>
              <a:t>mi </a:t>
            </a:r>
            <a:r>
              <a:rPr lang="en-US" dirty="0"/>
              <a:t>At its widest point the Amazon River can be  (7 mi) wide during the dry season, but during the rainy season when the Amazon floods the surrounding plains it can be up  (28 mi) wide.</a:t>
            </a:r>
          </a:p>
          <a:p>
            <a:endParaRPr lang="en-US" dirty="0" smtClean="0"/>
          </a:p>
          <a:p>
            <a:r>
              <a:rPr lang="en-US" dirty="0" smtClean="0"/>
              <a:t>Because of the basin’s size and the very high rainfall in this region, The </a:t>
            </a:r>
            <a:r>
              <a:rPr lang="en-US" dirty="0"/>
              <a:t>quantity of water released by the Amazon to the </a:t>
            </a:r>
            <a:r>
              <a:rPr lang="en-US" dirty="0">
                <a:hlinkClick r:id="rId5" tooltip="Atlantic Ocean"/>
              </a:rPr>
              <a:t>Atlantic Ocean</a:t>
            </a:r>
            <a:r>
              <a:rPr lang="en-US" dirty="0"/>
              <a:t> is enormous: up to 300,000 m³ per second in the rainy season.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3BE55-4FE7-4100-A421-B21C829AF059}" type="slidenum">
              <a:rPr lang="en-US"/>
              <a:pPr/>
              <a:t>40</a:t>
            </a:fld>
            <a:endParaRPr lang="en-US"/>
          </a:p>
        </p:txBody>
      </p:sp>
      <p:sp>
        <p:nvSpPr>
          <p:cNvPr id="230402" name="Rectangle 2"/>
          <p:cNvSpPr>
            <a:spLocks noRot="1" noChangeArrowheads="1" noTextEdit="1"/>
          </p:cNvSpPr>
          <p:nvPr>
            <p:ph type="sldImg"/>
          </p:nvPr>
        </p:nvSpPr>
        <p:spPr>
          <a:ln/>
        </p:spPr>
      </p:sp>
      <p:sp>
        <p:nvSpPr>
          <p:cNvPr id="230403" name="Rectangle 3"/>
          <p:cNvSpPr>
            <a:spLocks noGrp="1" noChangeArrowheads="1"/>
          </p:cNvSpPr>
          <p:nvPr>
            <p:ph type="body" idx="1"/>
            <p:custDataLst>
              <p:tags r:id="rId1"/>
            </p:custDataLst>
          </p:nvPr>
        </p:nvSpPr>
        <p:spPr/>
        <p:txBody>
          <a:bodyPr/>
          <a:lstStyle/>
          <a:p>
            <a:r>
              <a:rPr lang="en-US"/>
              <a:t>Seasoanl flooding of the Mekong occurs between June and September adding enormously to the vloume of the river to the point that it forces the Tonle Sap to reverse its direction each year while the monsoon rains continue. Water spills over the banks of both the Mekong and the Tonle Sap creating important interactions with the floodplain, but it is in the tonle sap lake that the greatest impact is felt. The tonle sap lake is ordinarly the source of the tonle sap river, but durring monsoon season it absorbs much of the flood waters of the river in its floodplain.</a:t>
            </a:r>
          </a:p>
          <a:p>
            <a:endParaRPr lang="en-US"/>
          </a:p>
          <a:p>
            <a:endParaRPr lang="en-US"/>
          </a:p>
          <a:p>
            <a:r>
              <a:rPr lang="en-US"/>
              <a:t>The tremendous life that the Ganges supports is also the source of its greatest threat: pollution. The majority of the Ganges’ pollution is organic waste—sewage, trash, food, and human and animal remains. Over the past century, city populations along the Ganges have grown at a tremendous rate, while waste-control infrastructure has remained relatively unchanged. Sewage systems designed near the turn of the 20th century today do little more than channel waste into the river. Some 300 million gallons of waste go into the Ganges each day, and the effects are stunning: recent water samples collected in Varanasi revealed fecal-coliform counts of about 50,000 bacteria per 100 milliliters of water, 10,000% higher than the government standard for safe river bathing. The result of this pollution is an array of water-borne diseases including cholera, hepatitis, typhoid and amoebic dysentery. An estimated 80% of all health problems and one-third of deaths in India are attributable to water-borne diseases. </a:t>
            </a:r>
          </a:p>
          <a:p>
            <a:endParaRPr lang="en-US"/>
          </a:p>
          <a:p>
            <a:r>
              <a:rPr lang="en-US"/>
              <a:t>The combination of </a:t>
            </a:r>
            <a:r>
              <a:rPr lang="en-US">
                <a:hlinkClick r:id="rId4" tooltip="Bacteriophage"/>
              </a:rPr>
              <a:t>bacteriophages</a:t>
            </a:r>
            <a:r>
              <a:rPr lang="en-US"/>
              <a:t> and large populations of people bathing in the river have apparently produced a self-purification effect, in which water-bourne bacteria such as </a:t>
            </a:r>
            <a:r>
              <a:rPr lang="en-US">
                <a:hlinkClick r:id="rId5" tooltip="Dysentery"/>
              </a:rPr>
              <a:t>dysentery</a:t>
            </a:r>
            <a:r>
              <a:rPr lang="en-US"/>
              <a:t> and </a:t>
            </a:r>
            <a:r>
              <a:rPr lang="en-US">
                <a:hlinkClick r:id="rId6" tooltip="Cholera"/>
              </a:rPr>
              <a:t>cholera</a:t>
            </a:r>
            <a:r>
              <a:rPr lang="en-US"/>
              <a:t> are killed off, preventing large-scale epidemics. The river also has an unusual ability to retain dissolved oxygen.</a:t>
            </a:r>
            <a:r>
              <a:rPr lang="en-US">
                <a:hlinkClick r:id="" action="ppaction://noaction"/>
              </a:rPr>
              <a:t>[1]</a:t>
            </a:r>
            <a:r>
              <a:rPr lang="en-US"/>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7553F-8A6E-448B-B612-4C9E62DAE66D}" type="slidenum">
              <a:rPr lang="en-US"/>
              <a:pPr/>
              <a:t>41</a:t>
            </a:fld>
            <a:endParaRPr lang="en-US"/>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custDataLst>
              <p:tags r:id="rId1"/>
            </p:custDataLst>
          </p:nvPr>
        </p:nvSpPr>
        <p:spPr/>
        <p:txBody>
          <a:bodyPr/>
          <a:lstStyle/>
          <a:p>
            <a:r>
              <a:rPr lang="en-US"/>
              <a:t>As the plain surrounding the lake is inundated, water carried by the river sweep juvenile fish, principally the trey riel into the flooded forests where they feed on floating vegetation. By the time the floodwaters recede and the tonle sap river resumes its normal course toward the Meknong, the fish mature and are caught in nets that surround the entir lake, provideing 60% of cambodias protien intake.</a:t>
            </a:r>
          </a:p>
          <a:p>
            <a:endParaRPr lang="en-US"/>
          </a:p>
          <a:p>
            <a:r>
              <a:rPr lang="en-US"/>
              <a:t>They feed on the floating vegetation. And when the flood recedes in autumn the fattened fish are caught in nets surrounding the entire lake.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B8339-358A-46BA-8B70-C8574B547A48}" type="slidenum">
              <a:rPr lang="en-US"/>
              <a:pPr/>
              <a:t>42</a:t>
            </a:fld>
            <a:endParaRPr lang="en-US"/>
          </a:p>
        </p:txBody>
      </p:sp>
      <p:sp>
        <p:nvSpPr>
          <p:cNvPr id="248834" name="Rectangle 2"/>
          <p:cNvSpPr>
            <a:spLocks noRot="1" noChangeArrowheads="1" noTextEdit="1"/>
          </p:cNvSpPr>
          <p:nvPr>
            <p:ph type="sldImg"/>
          </p:nvPr>
        </p:nvSpPr>
        <p:spPr>
          <a:ln/>
        </p:spPr>
      </p:sp>
      <p:sp>
        <p:nvSpPr>
          <p:cNvPr id="248835" name="Rectangle 3"/>
          <p:cNvSpPr>
            <a:spLocks noGrp="1" noChangeArrowheads="1"/>
          </p:cNvSpPr>
          <p:nvPr>
            <p:ph type="body" idx="1"/>
            <p:custDataLst>
              <p:tags r:id="rId1"/>
            </p:custDataLst>
          </p:nvPr>
        </p:nvSpPr>
        <p:spPr/>
        <p:txBody>
          <a:bodyPr/>
          <a:lstStyle/>
          <a:p>
            <a:r>
              <a:rPr lang="en-US"/>
              <a:t>These kind of interacitons are extraordinarily important to the livelihood of people around the world, but they are also cirtical components ot water quality of lakes, rivers and ground water. We will explore these topics in the last section of the course.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ACCCE-1142-43BE-8957-B147CB0C6B0A}" type="slidenum">
              <a:rPr lang="en-US"/>
              <a:pPr/>
              <a:t>5</a:t>
            </a:fld>
            <a:endParaRPr lang="en-US"/>
          </a:p>
        </p:txBody>
      </p:sp>
      <p:sp>
        <p:nvSpPr>
          <p:cNvPr id="171010" name="Rectangle 2"/>
          <p:cNvSpPr>
            <a:spLocks noRot="1" noChangeArrowheads="1" noTextEdit="1"/>
          </p:cNvSpPr>
          <p:nvPr>
            <p:ph type="sldImg"/>
          </p:nvPr>
        </p:nvSpPr>
        <p:spPr>
          <a:xfrm>
            <a:off x="1144588" y="685800"/>
            <a:ext cx="4572000" cy="3429000"/>
          </a:xfrm>
          <a:ln/>
        </p:spPr>
      </p:sp>
      <p:sp>
        <p:nvSpPr>
          <p:cNvPr id="171011" name="Rectangle 3"/>
          <p:cNvSpPr>
            <a:spLocks noGrp="1" noChangeArrowheads="1"/>
          </p:cNvSpPr>
          <p:nvPr>
            <p:ph type="body" idx="1"/>
            <p:custDataLst>
              <p:tags r:id="rId1"/>
            </p:custDataLst>
          </p:nvPr>
        </p:nvSpPr>
        <p:spPr/>
        <p:txBody>
          <a:bodyPr/>
          <a:lstStyle/>
          <a:p>
            <a:endParaRPr lang="en-US" dirty="0" smtClean="0"/>
          </a:p>
          <a:p>
            <a:r>
              <a:rPr lang="en-US" dirty="0" smtClean="0"/>
              <a:t>This make the</a:t>
            </a:r>
            <a:r>
              <a:rPr lang="en-US" baseline="0" dirty="0" smtClean="0"/>
              <a:t> </a:t>
            </a:r>
            <a:r>
              <a:rPr lang="en-US" baseline="0" dirty="0" err="1" smtClean="0"/>
              <a:t>amazon</a:t>
            </a:r>
            <a:r>
              <a:rPr lang="en-US" baseline="0" dirty="0" smtClean="0"/>
              <a:t> the largest river in the world by volume with a total flow greater than the next top ten rivers combined.</a:t>
            </a:r>
          </a:p>
          <a:p>
            <a:endParaRPr lang="en-US" baseline="0" dirty="0" smtClean="0"/>
          </a:p>
          <a:p>
            <a:r>
              <a:rPr lang="en-US" dirty="0" smtClean="0"/>
              <a:t>The </a:t>
            </a:r>
            <a:r>
              <a:rPr lang="en-US" b="1" dirty="0"/>
              <a:t>Amazon River</a:t>
            </a:r>
            <a:r>
              <a:rPr lang="en-US" dirty="0"/>
              <a:t> (occasionally </a:t>
            </a:r>
            <a:r>
              <a:rPr lang="en-US" i="1" dirty="0"/>
              <a:t>River Amazon</a:t>
            </a:r>
            <a:r>
              <a:rPr lang="en-US" dirty="0"/>
              <a:t>; </a:t>
            </a:r>
            <a:r>
              <a:rPr lang="en-US" dirty="0">
                <a:hlinkClick r:id="rId4" tooltip="Spanish language"/>
              </a:rPr>
              <a:t>Spanish</a:t>
            </a:r>
            <a:r>
              <a:rPr lang="en-US" dirty="0"/>
              <a:t>: </a:t>
            </a:r>
            <a:r>
              <a:rPr lang="en-US" i="1" dirty="0"/>
              <a:t>Río Amazonas</a:t>
            </a:r>
            <a:r>
              <a:rPr lang="en-US" dirty="0"/>
              <a:t>, </a:t>
            </a:r>
            <a:r>
              <a:rPr lang="en-US" dirty="0">
                <a:hlinkClick r:id="rId5" tooltip="Portuguese language"/>
              </a:rPr>
              <a:t>Portuguese</a:t>
            </a:r>
            <a:r>
              <a:rPr lang="en-US" dirty="0"/>
              <a:t>: </a:t>
            </a:r>
            <a:r>
              <a:rPr lang="en-US" i="1" dirty="0"/>
              <a:t>Rio Amazonas</a:t>
            </a:r>
            <a:r>
              <a:rPr lang="en-US" dirty="0"/>
              <a:t>) of </a:t>
            </a:r>
            <a:r>
              <a:rPr lang="en-US" dirty="0">
                <a:hlinkClick r:id="rId6" tooltip="South America"/>
              </a:rPr>
              <a:t>South America</a:t>
            </a:r>
            <a:r>
              <a:rPr lang="en-US" dirty="0"/>
              <a:t> is one of the longest two </a:t>
            </a:r>
            <a:r>
              <a:rPr lang="en-US" dirty="0">
                <a:hlinkClick r:id="rId7" tooltip="River"/>
              </a:rPr>
              <a:t>rivers</a:t>
            </a:r>
            <a:r>
              <a:rPr lang="en-US" dirty="0"/>
              <a:t> on Earth, the </a:t>
            </a:r>
            <a:r>
              <a:rPr lang="en-US" dirty="0">
                <a:hlinkClick r:id="rId8" tooltip="Nile"/>
              </a:rPr>
              <a:t>Nile</a:t>
            </a:r>
            <a:r>
              <a:rPr lang="en-US" dirty="0"/>
              <a:t> River in Africa being the other. The Amazon has by far the greatest total flow of any river, carrying more than the </a:t>
            </a:r>
            <a:r>
              <a:rPr lang="en-US" dirty="0">
                <a:hlinkClick r:id="rId9" tooltip="Mississippi River"/>
              </a:rPr>
              <a:t>Mississippi</a:t>
            </a:r>
            <a:r>
              <a:rPr lang="en-US" dirty="0"/>
              <a:t>, </a:t>
            </a:r>
            <a:r>
              <a:rPr lang="en-US" dirty="0">
                <a:hlinkClick r:id="rId8" tooltip="Nile"/>
              </a:rPr>
              <a:t>Nile</a:t>
            </a:r>
            <a:r>
              <a:rPr lang="en-US" dirty="0"/>
              <a:t>, and </a:t>
            </a:r>
            <a:r>
              <a:rPr lang="en-US" dirty="0">
                <a:hlinkClick r:id="rId10" tooltip="Yangtze River"/>
              </a:rPr>
              <a:t>Yangtze</a:t>
            </a:r>
            <a:r>
              <a:rPr lang="en-US" dirty="0"/>
              <a:t> rivers combined. It also has the largest drainage area of any river system. It may be correctly stated that the </a:t>
            </a:r>
            <a:r>
              <a:rPr lang="en-US" dirty="0">
                <a:hlinkClick r:id="rId8" tooltip="Nile"/>
              </a:rPr>
              <a:t>Nile</a:t>
            </a:r>
            <a:r>
              <a:rPr lang="en-US" dirty="0"/>
              <a:t> is the longest river, while the Amazon is the strongest.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2E9A8-2539-4866-9FF3-AB95345A6063}" type="slidenum">
              <a:rPr lang="en-US"/>
              <a:pPr/>
              <a:t>6</a:t>
            </a:fld>
            <a:endParaRPr lang="en-US"/>
          </a:p>
        </p:txBody>
      </p:sp>
      <p:sp>
        <p:nvSpPr>
          <p:cNvPr id="173058" name="Rectangle 2"/>
          <p:cNvSpPr>
            <a:spLocks noRot="1" noChangeArrowheads="1" noTextEdit="1"/>
          </p:cNvSpPr>
          <p:nvPr>
            <p:ph type="sldImg"/>
          </p:nvPr>
        </p:nvSpPr>
        <p:spPr>
          <a:xfrm>
            <a:off x="1144588" y="685800"/>
            <a:ext cx="4572000" cy="3429000"/>
          </a:xfrm>
          <a:ln/>
        </p:spPr>
      </p:sp>
      <p:sp>
        <p:nvSpPr>
          <p:cNvPr id="173059" name="Rectangle 3"/>
          <p:cNvSpPr>
            <a:spLocks noGrp="1" noChangeArrowheads="1"/>
          </p:cNvSpPr>
          <p:nvPr>
            <p:ph type="body" idx="1"/>
            <p:custDataLst>
              <p:tags r:id="rId1"/>
            </p:custDataLst>
          </p:nvPr>
        </p:nvSpPr>
        <p:spPr/>
        <p:txBody>
          <a:bodyPr/>
          <a:lstStyle/>
          <a:p>
            <a:r>
              <a:rPr lang="en-US" dirty="0" smtClean="0"/>
              <a:t>The </a:t>
            </a:r>
            <a:r>
              <a:rPr lang="en-US" dirty="0" err="1" smtClean="0"/>
              <a:t>amazon</a:t>
            </a:r>
            <a:r>
              <a:rPr lang="en-US" dirty="0" smtClean="0"/>
              <a:t> is </a:t>
            </a:r>
            <a:r>
              <a:rPr lang="en-US" dirty="0" err="1" smtClean="0"/>
              <a:t>extttaordinarly</a:t>
            </a:r>
            <a:r>
              <a:rPr lang="en-US" dirty="0" smtClean="0"/>
              <a:t> important to world hydrology.</a:t>
            </a:r>
            <a:r>
              <a:rPr lang="en-US" baseline="0" dirty="0" smtClean="0"/>
              <a:t> Th</a:t>
            </a:r>
            <a:r>
              <a:rPr lang="en-US" dirty="0" smtClean="0"/>
              <a:t>e </a:t>
            </a:r>
            <a:r>
              <a:rPr lang="en-US" dirty="0"/>
              <a:t>Amazon is responsible for </a:t>
            </a:r>
            <a:r>
              <a:rPr lang="en-US" dirty="0" smtClean="0"/>
              <a:t>one </a:t>
            </a:r>
            <a:r>
              <a:rPr lang="en-US" dirty="0"/>
              <a:t>fifth of the total volume of </a:t>
            </a:r>
            <a:r>
              <a:rPr lang="en-US" dirty="0">
                <a:hlinkClick r:id="rId4" tooltip="Fresh water"/>
              </a:rPr>
              <a:t>fresh water</a:t>
            </a:r>
            <a:r>
              <a:rPr lang="en-US" dirty="0"/>
              <a:t> entering the oceans worldwide. It is said that offshore of the mouth of the </a:t>
            </a:r>
            <a:r>
              <a:rPr lang="en-US" b="1" dirty="0"/>
              <a:t>Amazon </a:t>
            </a:r>
            <a:r>
              <a:rPr lang="en-US" b="1" dirty="0">
                <a:hlinkClick r:id="rId5" tooltip="Potable"/>
              </a:rPr>
              <a:t>potable</a:t>
            </a:r>
            <a:r>
              <a:rPr lang="en-US" b="1" dirty="0"/>
              <a:t> water can be drawn from the ocean while still out of sight of the coastline, and the salinity of the ocean is notably lower a hundred miles out to sea.</a:t>
            </a:r>
            <a:r>
              <a:rPr lang="en-US"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C3BA3-6468-451C-B2DB-E9F013B8CABD}" type="slidenum">
              <a:rPr lang="en-US"/>
              <a:pPr/>
              <a:t>7</a:t>
            </a:fld>
            <a:endParaRPr lang="en-US"/>
          </a:p>
        </p:txBody>
      </p:sp>
      <p:sp>
        <p:nvSpPr>
          <p:cNvPr id="175106" name="Rectangle 2"/>
          <p:cNvSpPr>
            <a:spLocks noRot="1" noChangeArrowheads="1" noTextEdit="1"/>
          </p:cNvSpPr>
          <p:nvPr>
            <p:ph type="sldImg"/>
          </p:nvPr>
        </p:nvSpPr>
        <p:spPr>
          <a:xfrm>
            <a:off x="1144588" y="685800"/>
            <a:ext cx="4572000" cy="3429000"/>
          </a:xfrm>
          <a:ln/>
        </p:spPr>
      </p:sp>
      <p:sp>
        <p:nvSpPr>
          <p:cNvPr id="175107" name="Rectangle 3"/>
          <p:cNvSpPr>
            <a:spLocks noGrp="1" noChangeArrowheads="1"/>
          </p:cNvSpPr>
          <p:nvPr>
            <p:ph type="body" idx="1"/>
            <p:custDataLst>
              <p:tags r:id="rId1"/>
            </p:custDataLst>
          </p:nvPr>
        </p:nvSpPr>
        <p:spPr/>
        <p:txBody>
          <a:bodyPr/>
          <a:lstStyle/>
          <a:p>
            <a:r>
              <a:rPr lang="en-US" dirty="0"/>
              <a:t>The region is home to ~2.5 million </a:t>
            </a:r>
            <a:r>
              <a:rPr lang="en-US" dirty="0">
                <a:hlinkClick r:id="rId4" tooltip="Insect"/>
              </a:rPr>
              <a:t>insect</a:t>
            </a:r>
            <a:r>
              <a:rPr lang="en-US" dirty="0"/>
              <a:t> </a:t>
            </a:r>
            <a:r>
              <a:rPr lang="en-US" dirty="0">
                <a:hlinkClick r:id="rId5" tooltip="Species"/>
              </a:rPr>
              <a:t>species</a:t>
            </a:r>
            <a:r>
              <a:rPr lang="en-US" dirty="0"/>
              <a:t>, tens of thousands of </a:t>
            </a:r>
            <a:r>
              <a:rPr lang="en-US" dirty="0" smtClean="0">
                <a:hlinkClick r:id="rId6" tooltip="Plant"/>
              </a:rPr>
              <a:t>plants</a:t>
            </a:r>
            <a:r>
              <a:rPr lang="en-US" dirty="0" smtClean="0"/>
              <a:t> species, </a:t>
            </a:r>
            <a:r>
              <a:rPr lang="en-US" dirty="0"/>
              <a:t>and some 2000 </a:t>
            </a:r>
            <a:r>
              <a:rPr lang="en-US" dirty="0" smtClean="0"/>
              <a:t>birds</a:t>
            </a:r>
            <a:r>
              <a:rPr lang="en-US" baseline="0" dirty="0" smtClean="0"/>
              <a:t> spies. One out of every 5 birds </a:t>
            </a:r>
            <a:r>
              <a:rPr lang="en-US" baseline="0" dirty="0" err="1" smtClean="0"/>
              <a:t>int</a:t>
            </a:r>
            <a:r>
              <a:rPr lang="en-US" baseline="0" dirty="0" smtClean="0"/>
              <a:t> eh world live in the </a:t>
            </a:r>
            <a:r>
              <a:rPr lang="en-US" baseline="0" dirty="0" err="1" smtClean="0"/>
              <a:t>amazon</a:t>
            </a:r>
            <a:r>
              <a:rPr lang="en-US" baseline="0" dirty="0" smtClean="0"/>
              <a:t> rainforest.</a:t>
            </a:r>
            <a:r>
              <a:rPr lang="en-US" dirty="0" smtClean="0"/>
              <a:t> </a:t>
            </a:r>
            <a:r>
              <a:rPr lang="en-US" dirty="0"/>
              <a:t>The diversity of plant species is the highest on earth with some experts estimating that one square kilometer may contain over 75,000 types of trees and 150,000 species of higher plants. One square kilometer of Amazon rainforest can contain about 90,000 tons of living plants. This constitutes the largest collection of living plants and animal species in the </a:t>
            </a:r>
            <a:r>
              <a:rPr lang="en-US" dirty="0" err="1" smtClean="0"/>
              <a:t>worldTo</a:t>
            </a:r>
            <a:r>
              <a:rPr lang="en-US" dirty="0" smtClean="0"/>
              <a:t> </a:t>
            </a:r>
            <a:r>
              <a:rPr lang="en-US" dirty="0"/>
              <a:t>date, an estimated 438,000 species of plants of economic and social interest have been registered in the region with many more remaining to be discovered or cataloged. </a:t>
            </a:r>
          </a:p>
          <a:p>
            <a:endParaRPr lang="en-US" dirty="0"/>
          </a:p>
          <a:p>
            <a:r>
              <a:rPr lang="en-US" dirty="0"/>
              <a:t>1 in 5 birds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DF348-6FAD-4523-973A-53B984C616CF}" type="slidenum">
              <a:rPr lang="en-US"/>
              <a:pPr/>
              <a:t>8</a:t>
            </a:fld>
            <a:endParaRPr lang="en-US"/>
          </a:p>
        </p:txBody>
      </p:sp>
      <p:sp>
        <p:nvSpPr>
          <p:cNvPr id="177154" name="Rectangle 2"/>
          <p:cNvSpPr>
            <a:spLocks noRot="1" noChangeArrowheads="1" noTextEdit="1"/>
          </p:cNvSpPr>
          <p:nvPr>
            <p:ph type="sldImg"/>
          </p:nvPr>
        </p:nvSpPr>
        <p:spPr>
          <a:xfrm>
            <a:off x="1144588" y="685800"/>
            <a:ext cx="4572000" cy="3429000"/>
          </a:xfrm>
          <a:ln/>
        </p:spPr>
      </p:sp>
      <p:sp>
        <p:nvSpPr>
          <p:cNvPr id="177155" name="Rectangle 3"/>
          <p:cNvSpPr>
            <a:spLocks noGrp="1" noChangeArrowheads="1"/>
          </p:cNvSpPr>
          <p:nvPr>
            <p:ph type="body" idx="1"/>
            <p:custDataLst>
              <p:tags r:id="rId1"/>
            </p:custDataLst>
          </p:nvPr>
        </p:nvSpPr>
        <p:spPr/>
        <p:txBody>
          <a:bodyPr/>
          <a:lstStyle/>
          <a:p>
            <a:r>
              <a:rPr lang="en-US" dirty="0"/>
              <a:t>Deforestation of the Amazon is of enormous importance. The 90,000 tons of living plants per kilometer represents an enormous carbon storage pool. However, more than one fifth of the Amazon Rainforest has already been destroyed, and the forest which remains is threatened. Not only are environmentalists concerned about the loss of biodiversity which will result from the forest's destruction, they are also concerned about the release of the carbon contained within the trees, which likely will impact global climate.</a:t>
            </a:r>
          </a:p>
          <a:p>
            <a:r>
              <a:rPr lang="en-US" dirty="0"/>
              <a:t>Amazonian evergreen forests account for about 10% of the world's terrestrial primary productivity and 10% of the carbon stores in ecosystems [2] — on the order of 1.1 x 1011 metric </a:t>
            </a:r>
            <a:r>
              <a:rPr lang="en-US" dirty="0" err="1"/>
              <a:t>tonnes</a:t>
            </a:r>
            <a:r>
              <a:rPr lang="en-US" dirty="0"/>
              <a:t> of carbon [2]. Amazonian forests are estimated to have accumulated 0.62 ± 0.37 </a:t>
            </a:r>
            <a:r>
              <a:rPr lang="en-US" dirty="0" err="1"/>
              <a:t>tonnes</a:t>
            </a:r>
            <a:r>
              <a:rPr lang="en-US" dirty="0"/>
              <a:t> of carbon per hectare per year between 1975 and 1996 [3]. But, Fires related to Amazonian deforestation have made Brazil one of the top greenhouse gas producers. Brazil produces about 300 million metric </a:t>
            </a:r>
            <a:r>
              <a:rPr lang="en-US" dirty="0" err="1"/>
              <a:t>tonnes</a:t>
            </a:r>
            <a:r>
              <a:rPr lang="en-US" dirty="0"/>
              <a:t> of carbon dioxide a year; 200 million of these are come from logging and burning in the Amazon (</a:t>
            </a:r>
            <a:r>
              <a:rPr lang="en-US" dirty="0" err="1"/>
              <a:t>pdf</a:t>
            </a:r>
            <a:r>
              <a:rPr lang="en-US" dirty="0"/>
              <a:t> file).</a:t>
            </a:r>
          </a:p>
          <a:p>
            <a:endParaRPr lang="en-US" dirty="0"/>
          </a:p>
          <a:p>
            <a:endParaRPr lang="en-US" dirty="0"/>
          </a:p>
          <a:p>
            <a:r>
              <a:rPr lang="en-US" dirty="0"/>
              <a:t>There has been concern among environmentalists for many years, regarding the deforestation of the region, stemming mainly from the fact that more than one fifth of the Amazon Rainforest has already been destroyed; and much more is threatened. Not only are environmentalists concerned about the loss of biodiversity which will result from the forest's destruction, they are also concerned about the release of the </a:t>
            </a:r>
            <a:r>
              <a:rPr lang="en-US" dirty="0">
                <a:hlinkClick r:id="rId4" tooltip="Carbon"/>
              </a:rPr>
              <a:t>carbon</a:t>
            </a:r>
            <a:r>
              <a:rPr lang="en-US" dirty="0"/>
              <a:t> which is held within the </a:t>
            </a:r>
            <a:r>
              <a:rPr lang="en-US" dirty="0">
                <a:hlinkClick r:id="rId5" tooltip="Tree"/>
              </a:rPr>
              <a:t>trees</a:t>
            </a:r>
            <a:r>
              <a:rPr lang="en-US" dirty="0"/>
              <a:t> -- this carbon will accelerate </a:t>
            </a:r>
            <a:r>
              <a:rPr lang="en-US" dirty="0">
                <a:hlinkClick r:id="rId6" tooltip="Global warming"/>
              </a:rPr>
              <a:t>global warming</a:t>
            </a:r>
            <a:r>
              <a:rPr lang="en-US" dirty="0"/>
              <a:t>.</a:t>
            </a:r>
          </a:p>
          <a:p>
            <a:r>
              <a:rPr lang="en-US" dirty="0"/>
              <a:t>The deforestation of this area in the 1980s was largely considered catastrophic. Yet, in 1996, the Amazon was reported to have shown a 34 per cent increase in deforestation since 1992. A new report by a congressional committee says the Amazon is vanishing at a rate of 52,000 square kilometers (20,000 miles²) a year, over three times the rate for which the last official figures were reported, in 1994.</a:t>
            </a:r>
          </a:p>
          <a:p>
            <a:r>
              <a:rPr lang="en-US" dirty="0"/>
              <a:t>Environmentalists commonly stress the fact that there is not only a biological incentive to protecting the rainforest, but also an economic one. One square kilometer in the Peruvian Amazon has been calculated to have a value of $682,000 if intact forest is sustainably harvested for fruits, </a:t>
            </a:r>
            <a:r>
              <a:rPr lang="en-US" dirty="0">
                <a:hlinkClick r:id="rId7" tooltip="Latex"/>
              </a:rPr>
              <a:t>latex</a:t>
            </a:r>
            <a:r>
              <a:rPr lang="en-US" dirty="0"/>
              <a:t>, and timber; $100,000 if clear-cut for commercial timber (not sustainably harvested); or $14,800 if used as cattle pasture.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84602-E080-4455-9753-6BE9C184B7EB}" type="slidenum">
              <a:rPr lang="en-US"/>
              <a:pPr/>
              <a:t>9</a:t>
            </a:fld>
            <a:endParaRPr lang="en-US"/>
          </a:p>
        </p:txBody>
      </p:sp>
      <p:sp>
        <p:nvSpPr>
          <p:cNvPr id="238594" name="Rectangle 2"/>
          <p:cNvSpPr>
            <a:spLocks noRot="1" noChangeArrowheads="1" noTextEdit="1"/>
          </p:cNvSpPr>
          <p:nvPr>
            <p:ph type="sldImg"/>
          </p:nvPr>
        </p:nvSpPr>
        <p:spPr>
          <a:ln/>
        </p:spPr>
      </p:sp>
      <p:sp>
        <p:nvSpPr>
          <p:cNvPr id="238595" name="Rectangle 3"/>
          <p:cNvSpPr>
            <a:spLocks noGrp="1" noChangeArrowheads="1"/>
          </p:cNvSpPr>
          <p:nvPr>
            <p:ph type="body" idx="1"/>
            <p:custDataLst>
              <p:tags r:id="rId1"/>
            </p:custDataLst>
          </p:nvPr>
        </p:nvSpPr>
        <p:spPr/>
        <p:txBody>
          <a:bodyPr/>
          <a:lstStyle/>
          <a:p>
            <a:r>
              <a:rPr lang="en-US"/>
              <a:t>In addition to global climate effects, currently 25% of western pharmaceuticals are derived from rainforest ingredients, but less than 1 % of the trees and plants have been tested thus far. From an economic standpoint, then, the rainforests have enormous value beyond their wood and use for pasture. For example, it is estimated that intact forest has a value of almost 7000 dollars per hectare, but only 1000 dollars if clearcut and a mer 148 dollars when used as pasture 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6413"/>
            <a:chOff x="0" y="0"/>
            <a:chExt cx="5760" cy="4319"/>
          </a:xfrm>
        </p:grpSpPr>
        <p:sp>
          <p:nvSpPr>
            <p:cNvPr id="51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51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51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51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51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51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51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51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51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51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51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51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51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51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51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51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51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51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51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51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51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51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51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51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51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51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51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51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51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51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5159" name="Group 39"/>
            <p:cNvGrpSpPr>
              <a:grpSpLocks/>
            </p:cNvGrpSpPr>
            <p:nvPr userDrawn="1"/>
          </p:nvGrpSpPr>
          <p:grpSpPr bwMode="auto">
            <a:xfrm>
              <a:off x="0" y="1632"/>
              <a:ext cx="5758" cy="1858"/>
              <a:chOff x="0" y="1632"/>
              <a:chExt cx="5758" cy="1858"/>
            </a:xfrm>
          </p:grpSpPr>
          <p:sp>
            <p:nvSpPr>
              <p:cNvPr id="51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164" name="Rectangle 44"/>
          <p:cNvSpPr>
            <a:spLocks noGrp="1" noChangeArrowheads="1"/>
          </p:cNvSpPr>
          <p:nvPr>
            <p:ph type="dt" sz="quarter" idx="2"/>
          </p:nvPr>
        </p:nvSpPr>
        <p:spPr/>
        <p:txBody>
          <a:bodyPr/>
          <a:lstStyle>
            <a:lvl1pPr>
              <a:defRPr/>
            </a:lvl1pPr>
          </a:lstStyle>
          <a:p>
            <a:endParaRPr lang="en-US"/>
          </a:p>
        </p:txBody>
      </p:sp>
      <p:sp>
        <p:nvSpPr>
          <p:cNvPr id="5165" name="Rectangle 45"/>
          <p:cNvSpPr>
            <a:spLocks noGrp="1" noChangeArrowheads="1"/>
          </p:cNvSpPr>
          <p:nvPr>
            <p:ph type="ftr" sz="quarter" idx="3"/>
          </p:nvPr>
        </p:nvSpPr>
        <p:spPr/>
        <p:txBody>
          <a:bodyPr/>
          <a:lstStyle>
            <a:lvl1pPr>
              <a:defRPr/>
            </a:lvl1pPr>
          </a:lstStyle>
          <a:p>
            <a:endParaRPr lang="en-US"/>
          </a:p>
        </p:txBody>
      </p:sp>
      <p:sp>
        <p:nvSpPr>
          <p:cNvPr id="5166" name="Rectangle 46"/>
          <p:cNvSpPr>
            <a:spLocks noGrp="1" noChangeArrowheads="1"/>
          </p:cNvSpPr>
          <p:nvPr>
            <p:ph type="sldNum" sz="quarter" idx="4"/>
          </p:nvPr>
        </p:nvSpPr>
        <p:spPr/>
        <p:txBody>
          <a:bodyPr/>
          <a:lstStyle>
            <a:lvl1pPr>
              <a:defRPr/>
            </a:lvl1pPr>
          </a:lstStyle>
          <a:p>
            <a:fld id="{5829814D-65C3-40FD-8565-539641BB0E9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90E8A7-8EE2-4082-900B-0B4BDBCDDF1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984D31-CB76-4CD1-A30F-86E3A3C48BA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139D88-2BD4-44B5-B688-990EE9D67CC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6DE2BC-06CA-4CCD-866C-44BBFEBC88E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BB947E-63B8-459C-B230-57D035C2E15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D0FADBC-50CA-475B-93B8-E5DE32A1C80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0ACBDF3-0CF8-407C-87B4-557CD5C852E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7F075F-9F87-4815-B3AE-2245BB703D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B8043B-47C3-4340-AAC6-65588B10BB6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4910FB-A1A3-4AD9-9E3F-D35D9E2CE3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135"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7DFDC175-9E33-492A-9DCD-A7D4EA74023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0.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9.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4.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3.jpe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25.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22.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6.jpe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gi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21.xml.rels><?xml version="1.0" encoding="UTF-8" standalone="yes"?>
<Relationships xmlns="http://schemas.openxmlformats.org/package/2006/relationships"><Relationship Id="rId8" Type="http://schemas.openxmlformats.org/officeDocument/2006/relationships/hyperlink" Target="http://boatingbeta.com/runs/bigcreekupper.htm" TargetMode="External"/><Relationship Id="rId13" Type="http://schemas.openxmlformats.org/officeDocument/2006/relationships/image" Target="../media/image30.jpeg"/><Relationship Id="rId3" Type="http://schemas.openxmlformats.org/officeDocument/2006/relationships/tags" Target="../tags/tag69.xml"/><Relationship Id="rId7" Type="http://schemas.openxmlformats.org/officeDocument/2006/relationships/notesSlide" Target="../notesSlides/notesSlide21.xml"/><Relationship Id="rId12" Type="http://schemas.openxmlformats.org/officeDocument/2006/relationships/image" Target="../media/image29.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tags" Target="../tags/tag71.xml"/><Relationship Id="rId10" Type="http://schemas.openxmlformats.org/officeDocument/2006/relationships/hyperlink" Target="http://boatingbeta.com/runs/fbs9.htm" TargetMode="External"/><Relationship Id="rId4" Type="http://schemas.openxmlformats.org/officeDocument/2006/relationships/tags" Target="../tags/tag70.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31.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79.xml"/><Relationship Id="rId7" Type="http://schemas.openxmlformats.org/officeDocument/2006/relationships/hyperlink" Target="http://en.wikipedia.org/wiki/List_of_U.S._states_by_elevation"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32.jpeg"/><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34.png"/><Relationship Id="rId5" Type="http://schemas.openxmlformats.org/officeDocument/2006/relationships/hyperlink" Target="http://en.wikipedia.org/wiki/Image:Map_of_Florida_highlighting_Indian_River_County.svg" TargetMode="Externa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36.jpe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5.jpeg"/><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37.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92.xml"/><Relationship Id="rId7" Type="http://schemas.openxmlformats.org/officeDocument/2006/relationships/image" Target="../media/image37.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29.xml"/><Relationship Id="rId5" Type="http://schemas.openxmlformats.org/officeDocument/2006/relationships/slideLayout" Target="../slideLayouts/slideLayout7.xml"/><Relationship Id="rId4" Type="http://schemas.openxmlformats.org/officeDocument/2006/relationships/tags" Target="../tags/tag93.xml"/><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96.xml"/><Relationship Id="rId7" Type="http://schemas.openxmlformats.org/officeDocument/2006/relationships/image" Target="../media/image40.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30.xml"/><Relationship Id="rId5" Type="http://schemas.openxmlformats.org/officeDocument/2006/relationships/slideLayout" Target="../slideLayouts/slideLayout7.xml"/><Relationship Id="rId4" Type="http://schemas.openxmlformats.org/officeDocument/2006/relationships/tags" Target="../tags/tag97.xml"/><Relationship Id="rId9"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42.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43.jpeg"/><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44.jpeg"/><Relationship Id="rId5" Type="http://schemas.openxmlformats.org/officeDocument/2006/relationships/notesSlide" Target="../notesSlides/notesSlide32.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tags" Target="../tags/tag108.xml"/><Relationship Id="rId7" Type="http://schemas.openxmlformats.org/officeDocument/2006/relationships/image" Target="../media/image45.jpe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hyperlink" Target="http://images.google.com/imgres?imgurl=http://www.protectingourwater.org/images/artinline/artinline_101.jpg&amp;imgrefurl=http://www.protectingourwater.org/watersheds/map/kissimmee_river/&amp;usg=__L7o_rgGktNbx7aYzqELt_DLJrV0=&amp;h=300&amp;w=300&amp;sz=23&amp;hl=en&amp;start=27&amp;tbnid=ZWnxmJ83T2dFoM:&amp;tbnh=116&amp;tbnw=116&amp;prev=/images%3Fq%3Dkissimmee%2Bwater%2Bcontrol%2Bstructure%26gbv%3D2%26ndsp%3D20%26hl%3Den%26sa%3DN%26start%3D20" TargetMode="External"/><Relationship Id="rId5" Type="http://schemas.openxmlformats.org/officeDocument/2006/relationships/notesSlide" Target="../notesSlides/notesSlide34.xml"/><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47.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37.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49.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48.jpeg"/><Relationship Id="rId5" Type="http://schemas.openxmlformats.org/officeDocument/2006/relationships/notesSlide" Target="../notesSlides/notesSlide37.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49.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8.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49.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tags" Target="../tags/tag128.xml"/><Relationship Id="rId7" Type="http://schemas.openxmlformats.org/officeDocument/2006/relationships/notesSlide" Target="../notesSlides/notesSlide41.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7.xml"/><Relationship Id="rId11" Type="http://schemas.openxmlformats.org/officeDocument/2006/relationships/image" Target="../media/image53.jpeg"/><Relationship Id="rId5" Type="http://schemas.openxmlformats.org/officeDocument/2006/relationships/tags" Target="../tags/tag130.xml"/><Relationship Id="rId10" Type="http://schemas.openxmlformats.org/officeDocument/2006/relationships/image" Target="../media/image52.jpeg"/><Relationship Id="rId4" Type="http://schemas.openxmlformats.org/officeDocument/2006/relationships/tags" Target="../tags/tag129.xml"/><Relationship Id="rId9"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3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9.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1.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0.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4.xml"/><Relationship Id="rId7" Type="http://schemas.openxmlformats.org/officeDocument/2006/relationships/notesSlide" Target="../notesSlides/notesSlide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11" Type="http://schemas.openxmlformats.org/officeDocument/2006/relationships/image" Target="../media/image14.jpeg"/><Relationship Id="rId5" Type="http://schemas.openxmlformats.org/officeDocument/2006/relationships/tags" Target="../tags/tag26.xml"/><Relationship Id="rId10" Type="http://schemas.openxmlformats.org/officeDocument/2006/relationships/image" Target="../media/image8.jpeg"/><Relationship Id="rId4" Type="http://schemas.openxmlformats.org/officeDocument/2006/relationships/tags" Target="../tags/tag25.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6.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5.jpe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34.xml"/><Relationship Id="rId7" Type="http://schemas.openxmlformats.org/officeDocument/2006/relationships/image" Target="../media/image14.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35.xm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794000" y="969963"/>
            <a:ext cx="3748088" cy="579437"/>
          </a:xfrm>
          <a:prstGeom prst="rect">
            <a:avLst/>
          </a:prstGeom>
          <a:noFill/>
          <a:ln w="9525">
            <a:noFill/>
            <a:miter lim="800000"/>
            <a:headEnd/>
            <a:tailEnd/>
          </a:ln>
          <a:effectLst/>
        </p:spPr>
        <p:txBody>
          <a:bodyPr wrap="none">
            <a:spAutoFit/>
          </a:bodyPr>
          <a:lstStyle/>
          <a:p>
            <a:r>
              <a:rPr lang="en-US" sz="3200">
                <a:solidFill>
                  <a:srgbClr val="FFFF00"/>
                </a:solidFill>
              </a:rPr>
              <a:t>Rivers and Streams</a:t>
            </a:r>
          </a:p>
        </p:txBody>
      </p:sp>
      <p:pic>
        <p:nvPicPr>
          <p:cNvPr id="2055" name="Picture 7" descr="Fine%2520Art%2520-%2520Garden%2520Within,%2520Forest%2520Stream"/>
          <p:cNvPicPr>
            <a:picLocks noChangeAspect="1" noChangeArrowheads="1"/>
          </p:cNvPicPr>
          <p:nvPr>
            <p:custDataLst>
              <p:tags r:id="rId2"/>
            </p:custDataLst>
          </p:nvPr>
        </p:nvPicPr>
        <p:blipFill>
          <a:blip r:embed="rId5" cstate="print"/>
          <a:srcRect/>
          <a:stretch>
            <a:fillRect/>
          </a:stretch>
        </p:blipFill>
        <p:spPr bwMode="auto">
          <a:xfrm>
            <a:off x="2260600" y="1785938"/>
            <a:ext cx="4760913" cy="357187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3" name="Picture 7" descr="congo_cameroon"/>
          <p:cNvPicPr>
            <a:picLocks noChangeAspect="1" noChangeArrowheads="1"/>
          </p:cNvPicPr>
          <p:nvPr>
            <p:custDataLst>
              <p:tags r:id="rId2"/>
            </p:custDataLst>
          </p:nvPr>
        </p:nvPicPr>
        <p:blipFill>
          <a:blip r:embed="rId6" cstate="print"/>
          <a:srcRect/>
          <a:stretch>
            <a:fillRect/>
          </a:stretch>
        </p:blipFill>
        <p:spPr bwMode="auto">
          <a:xfrm>
            <a:off x="3759200" y="523875"/>
            <a:ext cx="5059363" cy="3803650"/>
          </a:xfrm>
          <a:prstGeom prst="rect">
            <a:avLst/>
          </a:prstGeom>
          <a:noFill/>
        </p:spPr>
      </p:pic>
      <p:pic>
        <p:nvPicPr>
          <p:cNvPr id="126981" name="Picture 5" descr="congo_map"/>
          <p:cNvPicPr>
            <a:picLocks noChangeAspect="1" noChangeArrowheads="1"/>
          </p:cNvPicPr>
          <p:nvPr>
            <p:custDataLst>
              <p:tags r:id="rId3"/>
            </p:custDataLst>
          </p:nvPr>
        </p:nvPicPr>
        <p:blipFill>
          <a:blip r:embed="rId7" cstate="print"/>
          <a:srcRect/>
          <a:stretch>
            <a:fillRect/>
          </a:stretch>
        </p:blipFill>
        <p:spPr bwMode="auto">
          <a:xfrm>
            <a:off x="366713" y="2178050"/>
            <a:ext cx="4286250" cy="3152775"/>
          </a:xfrm>
          <a:prstGeom prst="rect">
            <a:avLst/>
          </a:prstGeom>
          <a:noFill/>
        </p:spPr>
      </p:pic>
      <p:sp>
        <p:nvSpPr>
          <p:cNvPr id="126984" name="Text Box 8"/>
          <p:cNvSpPr txBox="1">
            <a:spLocks noChangeArrowheads="1"/>
          </p:cNvSpPr>
          <p:nvPr/>
        </p:nvSpPr>
        <p:spPr bwMode="auto">
          <a:xfrm>
            <a:off x="407988" y="382588"/>
            <a:ext cx="3154362" cy="519112"/>
          </a:xfrm>
          <a:prstGeom prst="rect">
            <a:avLst/>
          </a:prstGeom>
          <a:noFill/>
          <a:ln w="9525">
            <a:noFill/>
            <a:miter lim="800000"/>
            <a:headEnd/>
            <a:tailEnd/>
          </a:ln>
          <a:effectLst/>
        </p:spPr>
        <p:txBody>
          <a:bodyPr wrap="none">
            <a:spAutoFit/>
          </a:bodyPr>
          <a:lstStyle/>
          <a:p>
            <a:r>
              <a:rPr lang="en-US" sz="2800"/>
              <a:t>Congo Watershed </a:t>
            </a:r>
          </a:p>
        </p:txBody>
      </p:sp>
      <p:sp>
        <p:nvSpPr>
          <p:cNvPr id="126985" name="Text Box 9"/>
          <p:cNvSpPr txBox="1">
            <a:spLocks noChangeArrowheads="1"/>
          </p:cNvSpPr>
          <p:nvPr/>
        </p:nvSpPr>
        <p:spPr bwMode="auto">
          <a:xfrm>
            <a:off x="5584825" y="2284413"/>
            <a:ext cx="2060575" cy="457200"/>
          </a:xfrm>
          <a:prstGeom prst="rect">
            <a:avLst/>
          </a:prstGeom>
          <a:noFill/>
          <a:ln w="9525">
            <a:noFill/>
            <a:miter lim="800000"/>
            <a:headEnd/>
            <a:tailEnd/>
          </a:ln>
          <a:effectLst/>
        </p:spPr>
        <p:txBody>
          <a:bodyPr wrap="none">
            <a:spAutoFit/>
          </a:bodyPr>
          <a:lstStyle/>
          <a:p>
            <a:r>
              <a:rPr lang="en-US">
                <a:solidFill>
                  <a:srgbClr val="FFFF00"/>
                </a:solidFill>
              </a:rPr>
              <a:t>1,335,000 mi</a:t>
            </a:r>
            <a:r>
              <a:rPr lang="en-US" baseline="30000">
                <a:solidFill>
                  <a:srgbClr val="FFFF00"/>
                </a:solidFill>
              </a:rPr>
              <a:t>2</a:t>
            </a:r>
          </a:p>
        </p:txBody>
      </p:sp>
      <p:sp>
        <p:nvSpPr>
          <p:cNvPr id="126986" name="Text Box 10"/>
          <p:cNvSpPr txBox="1">
            <a:spLocks noChangeArrowheads="1"/>
          </p:cNvSpPr>
          <p:nvPr/>
        </p:nvSpPr>
        <p:spPr bwMode="auto">
          <a:xfrm>
            <a:off x="5472113" y="4705350"/>
            <a:ext cx="2524125" cy="822325"/>
          </a:xfrm>
          <a:prstGeom prst="rect">
            <a:avLst/>
          </a:prstGeom>
          <a:noFill/>
          <a:ln w="9525">
            <a:noFill/>
            <a:miter lim="800000"/>
            <a:headEnd/>
            <a:tailEnd/>
          </a:ln>
          <a:effectLst/>
        </p:spPr>
        <p:txBody>
          <a:bodyPr wrap="none">
            <a:spAutoFit/>
          </a:bodyPr>
          <a:lstStyle/>
          <a:p>
            <a:r>
              <a:rPr lang="en-US">
                <a:solidFill>
                  <a:srgbClr val="FFFF00"/>
                </a:solidFill>
              </a:rPr>
              <a:t>700,000 mi</a:t>
            </a:r>
            <a:r>
              <a:rPr lang="en-US" baseline="30000">
                <a:solidFill>
                  <a:srgbClr val="FFFF00"/>
                </a:solidFill>
              </a:rPr>
              <a:t>2</a:t>
            </a:r>
            <a:r>
              <a:rPr lang="en-US">
                <a:solidFill>
                  <a:srgbClr val="FFFF00"/>
                </a:solidFill>
              </a:rPr>
              <a:t> of </a:t>
            </a:r>
          </a:p>
          <a:p>
            <a:r>
              <a:rPr lang="en-US">
                <a:solidFill>
                  <a:srgbClr val="FFFF00"/>
                </a:solidFill>
              </a:rPr>
              <a:t>tropical rainforest</a:t>
            </a:r>
          </a:p>
        </p:txBody>
      </p:sp>
      <p:sp>
        <p:nvSpPr>
          <p:cNvPr id="126987" name="Rectangle 11"/>
          <p:cNvSpPr>
            <a:spLocks noChangeArrowheads="1"/>
          </p:cNvSpPr>
          <p:nvPr/>
        </p:nvSpPr>
        <p:spPr bwMode="auto">
          <a:xfrm>
            <a:off x="788988" y="5486400"/>
            <a:ext cx="3573462" cy="457200"/>
          </a:xfrm>
          <a:prstGeom prst="rect">
            <a:avLst/>
          </a:prstGeom>
          <a:noFill/>
          <a:ln w="9525">
            <a:noFill/>
            <a:miter lim="800000"/>
            <a:headEnd/>
            <a:tailEnd/>
          </a:ln>
          <a:effectLst/>
        </p:spPr>
        <p:txBody>
          <a:bodyPr wrap="none" anchor="ctr">
            <a:spAutoFit/>
          </a:bodyPr>
          <a:lstStyle/>
          <a:p>
            <a:pPr eaLnBrk="1" hangingPunct="1"/>
            <a:r>
              <a:rPr lang="en-US" b="1">
                <a:solidFill>
                  <a:srgbClr val="FFFF00"/>
                </a:solidFill>
              </a:rPr>
              <a:t>Discharge: 41,800 m³/s </a:t>
            </a:r>
          </a:p>
        </p:txBody>
      </p:sp>
      <p:sp>
        <p:nvSpPr>
          <p:cNvPr id="126988" name="Text Box 12"/>
          <p:cNvSpPr txBox="1">
            <a:spLocks noChangeArrowheads="1"/>
          </p:cNvSpPr>
          <p:nvPr/>
        </p:nvSpPr>
        <p:spPr bwMode="auto">
          <a:xfrm>
            <a:off x="5041900" y="5602288"/>
            <a:ext cx="3449638" cy="457200"/>
          </a:xfrm>
          <a:prstGeom prst="rect">
            <a:avLst/>
          </a:prstGeom>
          <a:noFill/>
          <a:ln w="9525">
            <a:noFill/>
            <a:miter lim="800000"/>
            <a:headEnd/>
            <a:tailEnd/>
          </a:ln>
          <a:effectLst/>
        </p:spPr>
        <p:txBody>
          <a:bodyPr wrap="none">
            <a:spAutoFit/>
          </a:bodyPr>
          <a:lstStyle/>
          <a:p>
            <a:r>
              <a:rPr lang="en-US">
                <a:solidFill>
                  <a:srgbClr val="00FF00"/>
                </a:solidFill>
              </a:rPr>
              <a:t>3,000 mi</a:t>
            </a:r>
            <a:r>
              <a:rPr lang="en-US" baseline="30000">
                <a:solidFill>
                  <a:srgbClr val="00FF00"/>
                </a:solidFill>
              </a:rPr>
              <a:t>2</a:t>
            </a:r>
            <a:r>
              <a:rPr lang="en-US">
                <a:solidFill>
                  <a:srgbClr val="00FF00"/>
                </a:solidFill>
              </a:rPr>
              <a:t> lost each year</a:t>
            </a:r>
          </a:p>
        </p:txBody>
      </p:sp>
      <p:sp>
        <p:nvSpPr>
          <p:cNvPr id="126989" name="Text Box 13"/>
          <p:cNvSpPr txBox="1">
            <a:spLocks noChangeArrowheads="1"/>
          </p:cNvSpPr>
          <p:nvPr/>
        </p:nvSpPr>
        <p:spPr bwMode="auto">
          <a:xfrm>
            <a:off x="893763" y="1012825"/>
            <a:ext cx="1681162" cy="457200"/>
          </a:xfrm>
          <a:prstGeom prst="rect">
            <a:avLst/>
          </a:prstGeom>
          <a:noFill/>
          <a:ln w="9525">
            <a:noFill/>
            <a:miter lim="800000"/>
            <a:headEnd/>
            <a:tailEnd/>
          </a:ln>
          <a:effectLst/>
        </p:spPr>
        <p:txBody>
          <a:bodyPr wrap="none">
            <a:spAutoFit/>
          </a:bodyPr>
          <a:lstStyle/>
          <a:p>
            <a:r>
              <a:rPr lang="en-US">
                <a:solidFill>
                  <a:srgbClr val="FFFF00"/>
                </a:solidFill>
              </a:rPr>
              <a:t>2</a:t>
            </a:r>
            <a:r>
              <a:rPr lang="en-US" baseline="30000">
                <a:solidFill>
                  <a:srgbClr val="FFFF00"/>
                </a:solidFill>
              </a:rPr>
              <a:t>nd</a:t>
            </a:r>
            <a:r>
              <a:rPr lang="en-US">
                <a:solidFill>
                  <a:srgbClr val="FFFF00"/>
                </a:solidFill>
              </a:rPr>
              <a:t> Largest</a:t>
            </a:r>
          </a:p>
        </p:txBody>
      </p:sp>
      <p:sp>
        <p:nvSpPr>
          <p:cNvPr id="126990" name="Rectangle 14"/>
          <p:cNvSpPr>
            <a:spLocks noChangeArrowheads="1"/>
          </p:cNvSpPr>
          <p:nvPr/>
        </p:nvSpPr>
        <p:spPr bwMode="auto">
          <a:xfrm>
            <a:off x="803275" y="5942013"/>
            <a:ext cx="3573463" cy="457200"/>
          </a:xfrm>
          <a:prstGeom prst="rect">
            <a:avLst/>
          </a:prstGeom>
          <a:noFill/>
          <a:ln w="9525">
            <a:noFill/>
            <a:miter lim="800000"/>
            <a:headEnd/>
            <a:tailEnd/>
          </a:ln>
          <a:effectLst/>
        </p:spPr>
        <p:txBody>
          <a:bodyPr wrap="none">
            <a:spAutoFit/>
          </a:bodyPr>
          <a:lstStyle/>
          <a:p>
            <a:r>
              <a:rPr lang="en-US">
                <a:solidFill>
                  <a:srgbClr val="FFFF00"/>
                </a:solidFill>
              </a:rPr>
              <a:t>Amazon: 319,000 m³/sec</a:t>
            </a:r>
          </a:p>
        </p:txBody>
      </p:sp>
      <p:sp>
        <p:nvSpPr>
          <p:cNvPr id="126991" name="Text Box 15"/>
          <p:cNvSpPr txBox="1">
            <a:spLocks noChangeArrowheads="1"/>
          </p:cNvSpPr>
          <p:nvPr/>
        </p:nvSpPr>
        <p:spPr bwMode="auto">
          <a:xfrm>
            <a:off x="1277938" y="1733550"/>
            <a:ext cx="1741487" cy="457200"/>
          </a:xfrm>
          <a:prstGeom prst="rect">
            <a:avLst/>
          </a:prstGeom>
          <a:noFill/>
          <a:ln w="9525">
            <a:noFill/>
            <a:miter lim="800000"/>
            <a:headEnd/>
            <a:tailEnd/>
          </a:ln>
          <a:effectLst/>
        </p:spPr>
        <p:txBody>
          <a:bodyPr wrap="none">
            <a:spAutoFit/>
          </a:bodyPr>
          <a:lstStyle/>
          <a:p>
            <a:r>
              <a:rPr lang="en-US">
                <a:solidFill>
                  <a:srgbClr val="FFFF00"/>
                </a:solidFill>
              </a:rPr>
              <a:t>West Africa</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2" name="Group 4"/>
          <p:cNvGrpSpPr>
            <a:grpSpLocks/>
          </p:cNvGrpSpPr>
          <p:nvPr>
            <p:custDataLst>
              <p:tags r:id="rId2"/>
            </p:custDataLst>
          </p:nvPr>
        </p:nvGrpSpPr>
        <p:grpSpPr bwMode="auto">
          <a:xfrm>
            <a:off x="1487488" y="1152525"/>
            <a:ext cx="5918200" cy="4048125"/>
            <a:chOff x="873" y="1420"/>
            <a:chExt cx="3662" cy="2318"/>
          </a:xfrm>
        </p:grpSpPr>
        <p:sp>
          <p:nvSpPr>
            <p:cNvPr id="68613" name="Freeform 5"/>
            <p:cNvSpPr>
              <a:spLocks/>
            </p:cNvSpPr>
            <p:nvPr/>
          </p:nvSpPr>
          <p:spPr bwMode="auto">
            <a:xfrm>
              <a:off x="3016" y="1589"/>
              <a:ext cx="296" cy="1344"/>
            </a:xfrm>
            <a:custGeom>
              <a:avLst/>
              <a:gdLst/>
              <a:ahLst/>
              <a:cxnLst>
                <a:cxn ang="0">
                  <a:pos x="56" y="0"/>
                </a:cxn>
                <a:cxn ang="0">
                  <a:pos x="8" y="48"/>
                </a:cxn>
                <a:cxn ang="0">
                  <a:pos x="56" y="96"/>
                </a:cxn>
                <a:cxn ang="0">
                  <a:pos x="8" y="144"/>
                </a:cxn>
                <a:cxn ang="0">
                  <a:pos x="104" y="192"/>
                </a:cxn>
                <a:cxn ang="0">
                  <a:pos x="104" y="240"/>
                </a:cxn>
                <a:cxn ang="0">
                  <a:pos x="152" y="288"/>
                </a:cxn>
                <a:cxn ang="0">
                  <a:pos x="200" y="336"/>
                </a:cxn>
                <a:cxn ang="0">
                  <a:pos x="200" y="384"/>
                </a:cxn>
                <a:cxn ang="0">
                  <a:pos x="152" y="384"/>
                </a:cxn>
                <a:cxn ang="0">
                  <a:pos x="104" y="432"/>
                </a:cxn>
                <a:cxn ang="0">
                  <a:pos x="152" y="528"/>
                </a:cxn>
                <a:cxn ang="0">
                  <a:pos x="152" y="576"/>
                </a:cxn>
                <a:cxn ang="0">
                  <a:pos x="200" y="624"/>
                </a:cxn>
                <a:cxn ang="0">
                  <a:pos x="248" y="672"/>
                </a:cxn>
                <a:cxn ang="0">
                  <a:pos x="296" y="720"/>
                </a:cxn>
                <a:cxn ang="0">
                  <a:pos x="248" y="816"/>
                </a:cxn>
                <a:cxn ang="0">
                  <a:pos x="200" y="912"/>
                </a:cxn>
                <a:cxn ang="0">
                  <a:pos x="200" y="960"/>
                </a:cxn>
                <a:cxn ang="0">
                  <a:pos x="152" y="1056"/>
                </a:cxn>
                <a:cxn ang="0">
                  <a:pos x="200" y="1104"/>
                </a:cxn>
                <a:cxn ang="0">
                  <a:pos x="200" y="1152"/>
                </a:cxn>
                <a:cxn ang="0">
                  <a:pos x="152" y="1200"/>
                </a:cxn>
                <a:cxn ang="0">
                  <a:pos x="104" y="1248"/>
                </a:cxn>
                <a:cxn ang="0">
                  <a:pos x="152" y="1344"/>
                </a:cxn>
              </a:cxnLst>
              <a:rect l="0" t="0" r="r" b="b"/>
              <a:pathLst>
                <a:path w="296" h="1344">
                  <a:moveTo>
                    <a:pt x="56" y="0"/>
                  </a:moveTo>
                  <a:cubicBezTo>
                    <a:pt x="32" y="16"/>
                    <a:pt x="8" y="32"/>
                    <a:pt x="8" y="48"/>
                  </a:cubicBezTo>
                  <a:cubicBezTo>
                    <a:pt x="8" y="64"/>
                    <a:pt x="56" y="80"/>
                    <a:pt x="56" y="96"/>
                  </a:cubicBezTo>
                  <a:cubicBezTo>
                    <a:pt x="56" y="112"/>
                    <a:pt x="0" y="128"/>
                    <a:pt x="8" y="144"/>
                  </a:cubicBezTo>
                  <a:cubicBezTo>
                    <a:pt x="16" y="160"/>
                    <a:pt x="88" y="176"/>
                    <a:pt x="104" y="192"/>
                  </a:cubicBezTo>
                  <a:cubicBezTo>
                    <a:pt x="120" y="208"/>
                    <a:pt x="96" y="224"/>
                    <a:pt x="104" y="240"/>
                  </a:cubicBezTo>
                  <a:cubicBezTo>
                    <a:pt x="112" y="256"/>
                    <a:pt x="136" y="272"/>
                    <a:pt x="152" y="288"/>
                  </a:cubicBezTo>
                  <a:cubicBezTo>
                    <a:pt x="168" y="304"/>
                    <a:pt x="192" y="320"/>
                    <a:pt x="200" y="336"/>
                  </a:cubicBezTo>
                  <a:cubicBezTo>
                    <a:pt x="208" y="352"/>
                    <a:pt x="208" y="376"/>
                    <a:pt x="200" y="384"/>
                  </a:cubicBezTo>
                  <a:cubicBezTo>
                    <a:pt x="192" y="392"/>
                    <a:pt x="168" y="376"/>
                    <a:pt x="152" y="384"/>
                  </a:cubicBezTo>
                  <a:cubicBezTo>
                    <a:pt x="136" y="392"/>
                    <a:pt x="104" y="408"/>
                    <a:pt x="104" y="432"/>
                  </a:cubicBezTo>
                  <a:cubicBezTo>
                    <a:pt x="104" y="456"/>
                    <a:pt x="144" y="504"/>
                    <a:pt x="152" y="528"/>
                  </a:cubicBezTo>
                  <a:cubicBezTo>
                    <a:pt x="160" y="552"/>
                    <a:pt x="144" y="560"/>
                    <a:pt x="152" y="576"/>
                  </a:cubicBezTo>
                  <a:cubicBezTo>
                    <a:pt x="160" y="592"/>
                    <a:pt x="184" y="608"/>
                    <a:pt x="200" y="624"/>
                  </a:cubicBezTo>
                  <a:cubicBezTo>
                    <a:pt x="216" y="640"/>
                    <a:pt x="232" y="656"/>
                    <a:pt x="248" y="672"/>
                  </a:cubicBezTo>
                  <a:cubicBezTo>
                    <a:pt x="264" y="688"/>
                    <a:pt x="296" y="696"/>
                    <a:pt x="296" y="720"/>
                  </a:cubicBezTo>
                  <a:cubicBezTo>
                    <a:pt x="296" y="744"/>
                    <a:pt x="264" y="784"/>
                    <a:pt x="248" y="816"/>
                  </a:cubicBezTo>
                  <a:cubicBezTo>
                    <a:pt x="232" y="848"/>
                    <a:pt x="208" y="888"/>
                    <a:pt x="200" y="912"/>
                  </a:cubicBezTo>
                  <a:cubicBezTo>
                    <a:pt x="192" y="936"/>
                    <a:pt x="208" y="936"/>
                    <a:pt x="200" y="960"/>
                  </a:cubicBezTo>
                  <a:cubicBezTo>
                    <a:pt x="192" y="984"/>
                    <a:pt x="152" y="1032"/>
                    <a:pt x="152" y="1056"/>
                  </a:cubicBezTo>
                  <a:cubicBezTo>
                    <a:pt x="152" y="1080"/>
                    <a:pt x="192" y="1088"/>
                    <a:pt x="200" y="1104"/>
                  </a:cubicBezTo>
                  <a:cubicBezTo>
                    <a:pt x="208" y="1120"/>
                    <a:pt x="208" y="1136"/>
                    <a:pt x="200" y="1152"/>
                  </a:cubicBezTo>
                  <a:cubicBezTo>
                    <a:pt x="192" y="1168"/>
                    <a:pt x="168" y="1184"/>
                    <a:pt x="152" y="1200"/>
                  </a:cubicBezTo>
                  <a:cubicBezTo>
                    <a:pt x="136" y="1216"/>
                    <a:pt x="104" y="1224"/>
                    <a:pt x="104" y="1248"/>
                  </a:cubicBezTo>
                  <a:cubicBezTo>
                    <a:pt x="104" y="1272"/>
                    <a:pt x="144" y="1328"/>
                    <a:pt x="152" y="1344"/>
                  </a:cubicBezTo>
                </a:path>
              </a:pathLst>
            </a:custGeom>
            <a:noFill/>
            <a:ln w="50800">
              <a:solidFill>
                <a:schemeClr val="bg2"/>
              </a:solidFill>
              <a:round/>
              <a:headEnd/>
              <a:tailEnd/>
            </a:ln>
            <a:effectLst/>
          </p:spPr>
          <p:txBody>
            <a:bodyPr/>
            <a:lstStyle/>
            <a:p>
              <a:endParaRPr lang="en-US"/>
            </a:p>
          </p:txBody>
        </p:sp>
        <p:sp>
          <p:nvSpPr>
            <p:cNvPr id="68614" name="Oval 6"/>
            <p:cNvSpPr>
              <a:spLocks noChangeArrowheads="1"/>
            </p:cNvSpPr>
            <p:nvPr/>
          </p:nvSpPr>
          <p:spPr bwMode="auto">
            <a:xfrm>
              <a:off x="2832" y="2357"/>
              <a:ext cx="240" cy="240"/>
            </a:xfrm>
            <a:prstGeom prst="ellipse">
              <a:avLst/>
            </a:prstGeom>
            <a:noFill/>
            <a:ln w="38100">
              <a:solidFill>
                <a:srgbClr val="FF3300"/>
              </a:solidFill>
              <a:round/>
              <a:headEnd/>
              <a:tailEnd/>
            </a:ln>
            <a:effectLst/>
          </p:spPr>
          <p:txBody>
            <a:bodyPr wrap="none" anchor="ctr"/>
            <a:lstStyle/>
            <a:p>
              <a:endParaRPr lang="en-US"/>
            </a:p>
          </p:txBody>
        </p:sp>
        <p:sp>
          <p:nvSpPr>
            <p:cNvPr id="68615" name="Text Box 7"/>
            <p:cNvSpPr txBox="1">
              <a:spLocks noChangeArrowheads="1"/>
            </p:cNvSpPr>
            <p:nvPr/>
          </p:nvSpPr>
          <p:spPr bwMode="auto">
            <a:xfrm>
              <a:off x="1200" y="2741"/>
              <a:ext cx="1028" cy="262"/>
            </a:xfrm>
            <a:prstGeom prst="rect">
              <a:avLst/>
            </a:prstGeom>
            <a:noFill/>
            <a:ln w="9525">
              <a:noFill/>
              <a:miter lim="800000"/>
              <a:headEnd/>
              <a:tailEnd/>
            </a:ln>
            <a:effectLst/>
          </p:spPr>
          <p:txBody>
            <a:bodyPr wrap="none">
              <a:spAutoFit/>
            </a:bodyPr>
            <a:lstStyle/>
            <a:p>
              <a:r>
                <a:rPr lang="en-US"/>
                <a:t>confluence</a:t>
              </a:r>
            </a:p>
          </p:txBody>
        </p:sp>
        <p:sp>
          <p:nvSpPr>
            <p:cNvPr id="68616" name="Line 8"/>
            <p:cNvSpPr>
              <a:spLocks noChangeShapeType="1"/>
            </p:cNvSpPr>
            <p:nvPr/>
          </p:nvSpPr>
          <p:spPr bwMode="auto">
            <a:xfrm flipV="1">
              <a:off x="2208" y="2501"/>
              <a:ext cx="624" cy="336"/>
            </a:xfrm>
            <a:prstGeom prst="line">
              <a:avLst/>
            </a:prstGeom>
            <a:noFill/>
            <a:ln w="25400">
              <a:solidFill>
                <a:srgbClr val="FF6600"/>
              </a:solidFill>
              <a:round/>
              <a:headEnd/>
              <a:tailEnd type="triangle" w="med" len="med"/>
            </a:ln>
            <a:effectLst/>
          </p:spPr>
          <p:txBody>
            <a:bodyPr/>
            <a:lstStyle/>
            <a:p>
              <a:endParaRPr lang="en-US"/>
            </a:p>
          </p:txBody>
        </p:sp>
        <p:sp>
          <p:nvSpPr>
            <p:cNvPr id="68617" name="Line 9"/>
            <p:cNvSpPr>
              <a:spLocks noChangeShapeType="1"/>
            </p:cNvSpPr>
            <p:nvPr/>
          </p:nvSpPr>
          <p:spPr bwMode="auto">
            <a:xfrm flipH="1">
              <a:off x="3456" y="1445"/>
              <a:ext cx="288" cy="768"/>
            </a:xfrm>
            <a:prstGeom prst="line">
              <a:avLst/>
            </a:prstGeom>
            <a:noFill/>
            <a:ln w="25400">
              <a:solidFill>
                <a:srgbClr val="FFFF00"/>
              </a:solidFill>
              <a:round/>
              <a:headEnd/>
              <a:tailEnd type="triangle" w="med" len="med"/>
            </a:ln>
            <a:effectLst/>
          </p:spPr>
          <p:txBody>
            <a:bodyPr/>
            <a:lstStyle/>
            <a:p>
              <a:endParaRPr lang="en-US"/>
            </a:p>
          </p:txBody>
        </p:sp>
        <p:sp>
          <p:nvSpPr>
            <p:cNvPr id="68618" name="Rectangle 10"/>
            <p:cNvSpPr>
              <a:spLocks noChangeArrowheads="1"/>
            </p:cNvSpPr>
            <p:nvPr/>
          </p:nvSpPr>
          <p:spPr bwMode="auto">
            <a:xfrm>
              <a:off x="2869" y="3147"/>
              <a:ext cx="736" cy="138"/>
            </a:xfrm>
            <a:prstGeom prst="rect">
              <a:avLst/>
            </a:prstGeom>
            <a:solidFill>
              <a:srgbClr val="000080"/>
            </a:solidFill>
            <a:ln w="9525">
              <a:noFill/>
              <a:miter lim="800000"/>
              <a:headEnd/>
              <a:tailEnd/>
            </a:ln>
            <a:effectLst/>
          </p:spPr>
          <p:txBody>
            <a:bodyPr wrap="none" anchor="ctr"/>
            <a:lstStyle/>
            <a:p>
              <a:endParaRPr lang="en-US"/>
            </a:p>
          </p:txBody>
        </p:sp>
        <p:sp>
          <p:nvSpPr>
            <p:cNvPr id="68619" name="Rectangle 11"/>
            <p:cNvSpPr>
              <a:spLocks noChangeArrowheads="1"/>
            </p:cNvSpPr>
            <p:nvPr/>
          </p:nvSpPr>
          <p:spPr bwMode="auto">
            <a:xfrm>
              <a:off x="1290" y="3104"/>
              <a:ext cx="800" cy="149"/>
            </a:xfrm>
            <a:prstGeom prst="rect">
              <a:avLst/>
            </a:prstGeom>
            <a:solidFill>
              <a:srgbClr val="000080"/>
            </a:solidFill>
            <a:ln w="9525">
              <a:noFill/>
              <a:miter lim="800000"/>
              <a:headEnd/>
              <a:tailEnd/>
            </a:ln>
            <a:effectLst/>
          </p:spPr>
          <p:txBody>
            <a:bodyPr wrap="none" anchor="ctr"/>
            <a:lstStyle/>
            <a:p>
              <a:endParaRPr lang="en-US"/>
            </a:p>
          </p:txBody>
        </p:sp>
        <p:sp>
          <p:nvSpPr>
            <p:cNvPr id="68620" name="Text Box 12"/>
            <p:cNvSpPr txBox="1">
              <a:spLocks noChangeArrowheads="1"/>
            </p:cNvSpPr>
            <p:nvPr/>
          </p:nvSpPr>
          <p:spPr bwMode="auto">
            <a:xfrm>
              <a:off x="3174" y="3433"/>
              <a:ext cx="638" cy="261"/>
            </a:xfrm>
            <a:prstGeom prst="rect">
              <a:avLst/>
            </a:prstGeom>
            <a:noFill/>
            <a:ln w="9525">
              <a:noFill/>
              <a:miter lim="800000"/>
              <a:headEnd/>
              <a:tailEnd/>
            </a:ln>
            <a:effectLst/>
          </p:spPr>
          <p:txBody>
            <a:bodyPr wrap="none">
              <a:spAutoFit/>
            </a:bodyPr>
            <a:lstStyle/>
            <a:p>
              <a:r>
                <a:rPr lang="en-US"/>
                <a:t>mouth</a:t>
              </a:r>
            </a:p>
          </p:txBody>
        </p:sp>
        <p:sp>
          <p:nvSpPr>
            <p:cNvPr id="68621" name="Line 13"/>
            <p:cNvSpPr>
              <a:spLocks noChangeShapeType="1"/>
            </p:cNvSpPr>
            <p:nvPr/>
          </p:nvSpPr>
          <p:spPr bwMode="auto">
            <a:xfrm flipH="1" flipV="1">
              <a:off x="3200" y="3029"/>
              <a:ext cx="192" cy="416"/>
            </a:xfrm>
            <a:prstGeom prst="line">
              <a:avLst/>
            </a:prstGeom>
            <a:noFill/>
            <a:ln w="9525">
              <a:solidFill>
                <a:schemeClr val="tx1"/>
              </a:solidFill>
              <a:round/>
              <a:headEnd/>
              <a:tailEnd type="triangle" w="med" len="med"/>
            </a:ln>
            <a:effectLst/>
          </p:spPr>
          <p:txBody>
            <a:bodyPr/>
            <a:lstStyle/>
            <a:p>
              <a:endParaRPr lang="en-US"/>
            </a:p>
          </p:txBody>
        </p:sp>
        <p:sp>
          <p:nvSpPr>
            <p:cNvPr id="68622" name="Line 14"/>
            <p:cNvSpPr>
              <a:spLocks noChangeShapeType="1"/>
            </p:cNvSpPr>
            <p:nvPr/>
          </p:nvSpPr>
          <p:spPr bwMode="auto">
            <a:xfrm flipV="1">
              <a:off x="1099" y="1726"/>
              <a:ext cx="1120" cy="107"/>
            </a:xfrm>
            <a:prstGeom prst="line">
              <a:avLst/>
            </a:prstGeom>
            <a:noFill/>
            <a:ln w="25400">
              <a:solidFill>
                <a:srgbClr val="FFFF00"/>
              </a:solidFill>
              <a:round/>
              <a:headEnd/>
              <a:tailEnd type="triangle" w="med" len="med"/>
            </a:ln>
            <a:effectLst/>
          </p:spPr>
          <p:txBody>
            <a:bodyPr/>
            <a:lstStyle/>
            <a:p>
              <a:endParaRPr lang="en-US"/>
            </a:p>
          </p:txBody>
        </p:sp>
        <p:pic>
          <p:nvPicPr>
            <p:cNvPr id="68623" name="Picture 15" descr="united_states_topographic"/>
            <p:cNvPicPr>
              <a:picLocks noChangeAspect="1" noChangeArrowheads="1"/>
            </p:cNvPicPr>
            <p:nvPr/>
          </p:nvPicPr>
          <p:blipFill>
            <a:blip r:embed="rId5" cstate="print"/>
            <a:srcRect/>
            <a:stretch>
              <a:fillRect/>
            </a:stretch>
          </p:blipFill>
          <p:spPr bwMode="auto">
            <a:xfrm>
              <a:off x="873" y="1420"/>
              <a:ext cx="3662" cy="2318"/>
            </a:xfrm>
            <a:prstGeom prst="rect">
              <a:avLst/>
            </a:prstGeom>
            <a:noFill/>
          </p:spPr>
        </p:pic>
        <p:pic>
          <p:nvPicPr>
            <p:cNvPr id="68624" name="Picture 16" descr="basnmap"/>
            <p:cNvPicPr>
              <a:picLocks noChangeAspect="1" noChangeArrowheads="1"/>
            </p:cNvPicPr>
            <p:nvPr/>
          </p:nvPicPr>
          <p:blipFill>
            <a:blip r:embed="rId6" cstate="print">
              <a:clrChange>
                <a:clrFrom>
                  <a:srgbClr val="CCCCCC"/>
                </a:clrFrom>
                <a:clrTo>
                  <a:srgbClr val="CCCCCC">
                    <a:alpha val="0"/>
                  </a:srgbClr>
                </a:clrTo>
              </a:clrChange>
            </a:blip>
            <a:srcRect b="26059"/>
            <a:stretch>
              <a:fillRect/>
            </a:stretch>
          </p:blipFill>
          <p:spPr bwMode="auto">
            <a:xfrm>
              <a:off x="945" y="1450"/>
              <a:ext cx="3571" cy="2235"/>
            </a:xfrm>
            <a:prstGeom prst="rect">
              <a:avLst/>
            </a:prstGeom>
            <a:noFill/>
          </p:spPr>
        </p:pic>
      </p:grpSp>
      <p:sp>
        <p:nvSpPr>
          <p:cNvPr id="68625" name="Text Box 17"/>
          <p:cNvSpPr txBox="1">
            <a:spLocks noChangeArrowheads="1"/>
          </p:cNvSpPr>
          <p:nvPr/>
        </p:nvSpPr>
        <p:spPr bwMode="auto">
          <a:xfrm>
            <a:off x="1425575" y="400050"/>
            <a:ext cx="3219450" cy="457200"/>
          </a:xfrm>
          <a:prstGeom prst="rect">
            <a:avLst/>
          </a:prstGeom>
          <a:noFill/>
          <a:ln w="9525">
            <a:noFill/>
            <a:miter lim="800000"/>
            <a:headEnd/>
            <a:tailEnd/>
          </a:ln>
          <a:effectLst/>
        </p:spPr>
        <p:txBody>
          <a:bodyPr wrap="none">
            <a:spAutoFit/>
          </a:bodyPr>
          <a:lstStyle/>
          <a:p>
            <a:r>
              <a:rPr lang="en-US" u="sng"/>
              <a:t>Mississippi Watershed</a:t>
            </a:r>
          </a:p>
        </p:txBody>
      </p:sp>
      <p:sp>
        <p:nvSpPr>
          <p:cNvPr id="68628" name="Rectangle 20"/>
          <p:cNvSpPr>
            <a:spLocks noChangeArrowheads="1"/>
          </p:cNvSpPr>
          <p:nvPr/>
        </p:nvSpPr>
        <p:spPr bwMode="auto">
          <a:xfrm>
            <a:off x="3314700" y="5994400"/>
            <a:ext cx="2438400" cy="457200"/>
          </a:xfrm>
          <a:prstGeom prst="rect">
            <a:avLst/>
          </a:prstGeom>
          <a:noFill/>
          <a:ln w="9525">
            <a:noFill/>
            <a:miter lim="800000"/>
            <a:headEnd/>
            <a:tailEnd/>
          </a:ln>
          <a:effectLst/>
        </p:spPr>
        <p:txBody>
          <a:bodyPr wrap="none" anchor="ctr">
            <a:spAutoFit/>
          </a:bodyPr>
          <a:lstStyle/>
          <a:p>
            <a:pPr eaLnBrk="1" hangingPunct="1"/>
            <a:r>
              <a:rPr lang="en-US"/>
              <a:t>1,151,000 sq mi </a:t>
            </a:r>
          </a:p>
        </p:txBody>
      </p:sp>
      <p:sp>
        <p:nvSpPr>
          <p:cNvPr id="68630" name="Text Box 22"/>
          <p:cNvSpPr txBox="1">
            <a:spLocks noChangeArrowheads="1"/>
          </p:cNvSpPr>
          <p:nvPr/>
        </p:nvSpPr>
        <p:spPr bwMode="auto">
          <a:xfrm>
            <a:off x="3070225" y="5532438"/>
            <a:ext cx="2795588" cy="366712"/>
          </a:xfrm>
          <a:prstGeom prst="rect">
            <a:avLst/>
          </a:prstGeom>
          <a:noFill/>
          <a:ln w="9525">
            <a:noFill/>
            <a:miter lim="800000"/>
            <a:headEnd/>
            <a:tailEnd/>
          </a:ln>
          <a:effectLst/>
        </p:spPr>
        <p:txBody>
          <a:bodyPr wrap="none">
            <a:spAutoFit/>
          </a:bodyPr>
          <a:lstStyle/>
          <a:p>
            <a:r>
              <a:rPr lang="en-US" sz="1800">
                <a:solidFill>
                  <a:srgbClr val="FFFF00"/>
                </a:solidFill>
              </a:rPr>
              <a:t>Discharge: 12,800 m</a:t>
            </a:r>
            <a:r>
              <a:rPr lang="en-US" sz="1800" baseline="30000">
                <a:solidFill>
                  <a:srgbClr val="FFFF00"/>
                </a:solidFill>
              </a:rPr>
              <a:t>3</a:t>
            </a:r>
            <a:r>
              <a:rPr lang="en-US" sz="1800">
                <a:solidFill>
                  <a:srgbClr val="FFFF00"/>
                </a:solidFill>
              </a:rPr>
              <a:t>/sec</a:t>
            </a:r>
          </a:p>
        </p:txBody>
      </p:sp>
      <p:sp>
        <p:nvSpPr>
          <p:cNvPr id="68631" name="Text Box 23"/>
          <p:cNvSpPr txBox="1">
            <a:spLocks noChangeArrowheads="1"/>
          </p:cNvSpPr>
          <p:nvPr/>
        </p:nvSpPr>
        <p:spPr bwMode="auto">
          <a:xfrm>
            <a:off x="5322888" y="431800"/>
            <a:ext cx="1636712" cy="457200"/>
          </a:xfrm>
          <a:prstGeom prst="rect">
            <a:avLst/>
          </a:prstGeom>
          <a:noFill/>
          <a:ln w="9525">
            <a:noFill/>
            <a:miter lim="800000"/>
            <a:headEnd/>
            <a:tailEnd/>
          </a:ln>
          <a:effectLst/>
        </p:spPr>
        <p:txBody>
          <a:bodyPr wrap="none">
            <a:spAutoFit/>
          </a:bodyPr>
          <a:lstStyle/>
          <a:p>
            <a:r>
              <a:rPr lang="en-US">
                <a:solidFill>
                  <a:srgbClr val="FFFF00"/>
                </a:solidFill>
              </a:rPr>
              <a:t>3</a:t>
            </a:r>
            <a:r>
              <a:rPr lang="en-US" baseline="30000">
                <a:solidFill>
                  <a:srgbClr val="FFFF00"/>
                </a:solidFill>
              </a:rPr>
              <a:t>rd</a:t>
            </a:r>
            <a:r>
              <a:rPr lang="en-US">
                <a:solidFill>
                  <a:srgbClr val="FFFF00"/>
                </a:solidFill>
              </a:rPr>
              <a:t> Largest</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basnmap"/>
          <p:cNvPicPr>
            <a:picLocks noChangeAspect="1" noChangeArrowheads="1"/>
          </p:cNvPicPr>
          <p:nvPr>
            <p:custDataLst>
              <p:tags r:id="rId2"/>
            </p:custDataLst>
          </p:nvPr>
        </p:nvPicPr>
        <p:blipFill>
          <a:blip r:embed="rId5" cstate="print"/>
          <a:srcRect b="26059"/>
          <a:stretch>
            <a:fillRect/>
          </a:stretch>
        </p:blipFill>
        <p:spPr bwMode="auto">
          <a:xfrm>
            <a:off x="2849563" y="1152525"/>
            <a:ext cx="5181600" cy="3243263"/>
          </a:xfrm>
          <a:prstGeom prst="rect">
            <a:avLst/>
          </a:prstGeom>
          <a:noFill/>
        </p:spPr>
      </p:pic>
      <p:sp>
        <p:nvSpPr>
          <p:cNvPr id="167939" name="Freeform 3"/>
          <p:cNvSpPr>
            <a:spLocks/>
          </p:cNvSpPr>
          <p:nvPr/>
        </p:nvSpPr>
        <p:spPr bwMode="auto">
          <a:xfrm>
            <a:off x="5732463" y="1762125"/>
            <a:ext cx="469900" cy="2133600"/>
          </a:xfrm>
          <a:custGeom>
            <a:avLst/>
            <a:gdLst/>
            <a:ahLst/>
            <a:cxnLst>
              <a:cxn ang="0">
                <a:pos x="56" y="0"/>
              </a:cxn>
              <a:cxn ang="0">
                <a:pos x="8" y="48"/>
              </a:cxn>
              <a:cxn ang="0">
                <a:pos x="56" y="96"/>
              </a:cxn>
              <a:cxn ang="0">
                <a:pos x="8" y="144"/>
              </a:cxn>
              <a:cxn ang="0">
                <a:pos x="104" y="192"/>
              </a:cxn>
              <a:cxn ang="0">
                <a:pos x="104" y="240"/>
              </a:cxn>
              <a:cxn ang="0">
                <a:pos x="152" y="288"/>
              </a:cxn>
              <a:cxn ang="0">
                <a:pos x="200" y="336"/>
              </a:cxn>
              <a:cxn ang="0">
                <a:pos x="200" y="384"/>
              </a:cxn>
              <a:cxn ang="0">
                <a:pos x="152" y="384"/>
              </a:cxn>
              <a:cxn ang="0">
                <a:pos x="104" y="432"/>
              </a:cxn>
              <a:cxn ang="0">
                <a:pos x="152" y="528"/>
              </a:cxn>
              <a:cxn ang="0">
                <a:pos x="152" y="576"/>
              </a:cxn>
              <a:cxn ang="0">
                <a:pos x="200" y="624"/>
              </a:cxn>
              <a:cxn ang="0">
                <a:pos x="248" y="672"/>
              </a:cxn>
              <a:cxn ang="0">
                <a:pos x="296" y="720"/>
              </a:cxn>
              <a:cxn ang="0">
                <a:pos x="248" y="816"/>
              </a:cxn>
              <a:cxn ang="0">
                <a:pos x="200" y="912"/>
              </a:cxn>
              <a:cxn ang="0">
                <a:pos x="200" y="960"/>
              </a:cxn>
              <a:cxn ang="0">
                <a:pos x="152" y="1056"/>
              </a:cxn>
              <a:cxn ang="0">
                <a:pos x="200" y="1104"/>
              </a:cxn>
              <a:cxn ang="0">
                <a:pos x="200" y="1152"/>
              </a:cxn>
              <a:cxn ang="0">
                <a:pos x="152" y="1200"/>
              </a:cxn>
              <a:cxn ang="0">
                <a:pos x="104" y="1248"/>
              </a:cxn>
              <a:cxn ang="0">
                <a:pos x="152" y="1344"/>
              </a:cxn>
            </a:cxnLst>
            <a:rect l="0" t="0" r="r" b="b"/>
            <a:pathLst>
              <a:path w="296" h="1344">
                <a:moveTo>
                  <a:pt x="56" y="0"/>
                </a:moveTo>
                <a:cubicBezTo>
                  <a:pt x="32" y="16"/>
                  <a:pt x="8" y="32"/>
                  <a:pt x="8" y="48"/>
                </a:cubicBezTo>
                <a:cubicBezTo>
                  <a:pt x="8" y="64"/>
                  <a:pt x="56" y="80"/>
                  <a:pt x="56" y="96"/>
                </a:cubicBezTo>
                <a:cubicBezTo>
                  <a:pt x="56" y="112"/>
                  <a:pt x="0" y="128"/>
                  <a:pt x="8" y="144"/>
                </a:cubicBezTo>
                <a:cubicBezTo>
                  <a:pt x="16" y="160"/>
                  <a:pt x="88" y="176"/>
                  <a:pt x="104" y="192"/>
                </a:cubicBezTo>
                <a:cubicBezTo>
                  <a:pt x="120" y="208"/>
                  <a:pt x="96" y="224"/>
                  <a:pt x="104" y="240"/>
                </a:cubicBezTo>
                <a:cubicBezTo>
                  <a:pt x="112" y="256"/>
                  <a:pt x="136" y="272"/>
                  <a:pt x="152" y="288"/>
                </a:cubicBezTo>
                <a:cubicBezTo>
                  <a:pt x="168" y="304"/>
                  <a:pt x="192" y="320"/>
                  <a:pt x="200" y="336"/>
                </a:cubicBezTo>
                <a:cubicBezTo>
                  <a:pt x="208" y="352"/>
                  <a:pt x="208" y="376"/>
                  <a:pt x="200" y="384"/>
                </a:cubicBezTo>
                <a:cubicBezTo>
                  <a:pt x="192" y="392"/>
                  <a:pt x="168" y="376"/>
                  <a:pt x="152" y="384"/>
                </a:cubicBezTo>
                <a:cubicBezTo>
                  <a:pt x="136" y="392"/>
                  <a:pt x="104" y="408"/>
                  <a:pt x="104" y="432"/>
                </a:cubicBezTo>
                <a:cubicBezTo>
                  <a:pt x="104" y="456"/>
                  <a:pt x="144" y="504"/>
                  <a:pt x="152" y="528"/>
                </a:cubicBezTo>
                <a:cubicBezTo>
                  <a:pt x="160" y="552"/>
                  <a:pt x="144" y="560"/>
                  <a:pt x="152" y="576"/>
                </a:cubicBezTo>
                <a:cubicBezTo>
                  <a:pt x="160" y="592"/>
                  <a:pt x="184" y="608"/>
                  <a:pt x="200" y="624"/>
                </a:cubicBezTo>
                <a:cubicBezTo>
                  <a:pt x="216" y="640"/>
                  <a:pt x="232" y="656"/>
                  <a:pt x="248" y="672"/>
                </a:cubicBezTo>
                <a:cubicBezTo>
                  <a:pt x="264" y="688"/>
                  <a:pt x="296" y="696"/>
                  <a:pt x="296" y="720"/>
                </a:cubicBezTo>
                <a:cubicBezTo>
                  <a:pt x="296" y="744"/>
                  <a:pt x="264" y="784"/>
                  <a:pt x="248" y="816"/>
                </a:cubicBezTo>
                <a:cubicBezTo>
                  <a:pt x="232" y="848"/>
                  <a:pt x="208" y="888"/>
                  <a:pt x="200" y="912"/>
                </a:cubicBezTo>
                <a:cubicBezTo>
                  <a:pt x="192" y="936"/>
                  <a:pt x="208" y="936"/>
                  <a:pt x="200" y="960"/>
                </a:cubicBezTo>
                <a:cubicBezTo>
                  <a:pt x="192" y="984"/>
                  <a:pt x="152" y="1032"/>
                  <a:pt x="152" y="1056"/>
                </a:cubicBezTo>
                <a:cubicBezTo>
                  <a:pt x="152" y="1080"/>
                  <a:pt x="192" y="1088"/>
                  <a:pt x="200" y="1104"/>
                </a:cubicBezTo>
                <a:cubicBezTo>
                  <a:pt x="208" y="1120"/>
                  <a:pt x="208" y="1136"/>
                  <a:pt x="200" y="1152"/>
                </a:cubicBezTo>
                <a:cubicBezTo>
                  <a:pt x="192" y="1168"/>
                  <a:pt x="168" y="1184"/>
                  <a:pt x="152" y="1200"/>
                </a:cubicBezTo>
                <a:cubicBezTo>
                  <a:pt x="136" y="1216"/>
                  <a:pt x="104" y="1224"/>
                  <a:pt x="104" y="1248"/>
                </a:cubicBezTo>
                <a:cubicBezTo>
                  <a:pt x="104" y="1272"/>
                  <a:pt x="144" y="1328"/>
                  <a:pt x="152" y="1344"/>
                </a:cubicBezTo>
              </a:path>
            </a:pathLst>
          </a:custGeom>
          <a:noFill/>
          <a:ln w="50800">
            <a:solidFill>
              <a:schemeClr val="bg2"/>
            </a:solidFill>
            <a:round/>
            <a:headEnd/>
            <a:tailEnd/>
          </a:ln>
          <a:effectLst/>
        </p:spPr>
        <p:txBody>
          <a:bodyPr/>
          <a:lstStyle/>
          <a:p>
            <a:endParaRPr lang="en-US"/>
          </a:p>
        </p:txBody>
      </p:sp>
      <p:sp>
        <p:nvSpPr>
          <p:cNvPr id="167940" name="Oval 4"/>
          <p:cNvSpPr>
            <a:spLocks noChangeArrowheads="1"/>
          </p:cNvSpPr>
          <p:nvPr/>
        </p:nvSpPr>
        <p:spPr bwMode="auto">
          <a:xfrm>
            <a:off x="5440363" y="2981325"/>
            <a:ext cx="381000" cy="381000"/>
          </a:xfrm>
          <a:prstGeom prst="ellipse">
            <a:avLst/>
          </a:prstGeom>
          <a:noFill/>
          <a:ln w="38100">
            <a:solidFill>
              <a:srgbClr val="FF3300"/>
            </a:solidFill>
            <a:round/>
            <a:headEnd/>
            <a:tailEnd/>
          </a:ln>
          <a:effectLst/>
        </p:spPr>
        <p:txBody>
          <a:bodyPr wrap="none" anchor="ctr"/>
          <a:lstStyle/>
          <a:p>
            <a:endParaRPr lang="en-US"/>
          </a:p>
        </p:txBody>
      </p:sp>
      <p:sp>
        <p:nvSpPr>
          <p:cNvPr id="167941" name="Text Box 5"/>
          <p:cNvSpPr txBox="1">
            <a:spLocks noChangeArrowheads="1"/>
          </p:cNvSpPr>
          <p:nvPr/>
        </p:nvSpPr>
        <p:spPr bwMode="auto">
          <a:xfrm>
            <a:off x="2849563" y="3590925"/>
            <a:ext cx="1660525" cy="457200"/>
          </a:xfrm>
          <a:prstGeom prst="rect">
            <a:avLst/>
          </a:prstGeom>
          <a:noFill/>
          <a:ln w="9525">
            <a:noFill/>
            <a:miter lim="800000"/>
            <a:headEnd/>
            <a:tailEnd/>
          </a:ln>
          <a:effectLst/>
        </p:spPr>
        <p:txBody>
          <a:bodyPr wrap="none">
            <a:spAutoFit/>
          </a:bodyPr>
          <a:lstStyle/>
          <a:p>
            <a:r>
              <a:rPr lang="en-US">
                <a:solidFill>
                  <a:srgbClr val="FFFF00"/>
                </a:solidFill>
              </a:rPr>
              <a:t>confluence</a:t>
            </a:r>
          </a:p>
        </p:txBody>
      </p:sp>
      <p:sp>
        <p:nvSpPr>
          <p:cNvPr id="167942" name="Line 6"/>
          <p:cNvSpPr>
            <a:spLocks noChangeShapeType="1"/>
          </p:cNvSpPr>
          <p:nvPr/>
        </p:nvSpPr>
        <p:spPr bwMode="auto">
          <a:xfrm flipV="1">
            <a:off x="4449763" y="3209925"/>
            <a:ext cx="990600" cy="533400"/>
          </a:xfrm>
          <a:prstGeom prst="line">
            <a:avLst/>
          </a:prstGeom>
          <a:noFill/>
          <a:ln w="25400">
            <a:solidFill>
              <a:srgbClr val="FF6600"/>
            </a:solidFill>
            <a:round/>
            <a:headEnd/>
            <a:tailEnd type="triangle" w="med" len="med"/>
          </a:ln>
          <a:effectLst/>
        </p:spPr>
        <p:txBody>
          <a:bodyPr/>
          <a:lstStyle/>
          <a:p>
            <a:endParaRPr lang="en-US"/>
          </a:p>
        </p:txBody>
      </p:sp>
      <p:sp>
        <p:nvSpPr>
          <p:cNvPr id="167943" name="Text Box 7"/>
          <p:cNvSpPr txBox="1">
            <a:spLocks noChangeArrowheads="1"/>
          </p:cNvSpPr>
          <p:nvPr/>
        </p:nvSpPr>
        <p:spPr bwMode="auto">
          <a:xfrm>
            <a:off x="6278563" y="1076325"/>
            <a:ext cx="1370012" cy="457200"/>
          </a:xfrm>
          <a:prstGeom prst="rect">
            <a:avLst/>
          </a:prstGeom>
          <a:noFill/>
          <a:ln w="9525">
            <a:noFill/>
            <a:miter lim="800000"/>
            <a:headEnd/>
            <a:tailEnd/>
          </a:ln>
          <a:effectLst/>
        </p:spPr>
        <p:txBody>
          <a:bodyPr wrap="none">
            <a:spAutoFit/>
          </a:bodyPr>
          <a:lstStyle/>
          <a:p>
            <a:r>
              <a:rPr lang="en-US">
                <a:solidFill>
                  <a:srgbClr val="FFFF00"/>
                </a:solidFill>
              </a:rPr>
              <a:t>tributary </a:t>
            </a:r>
          </a:p>
        </p:txBody>
      </p:sp>
      <p:sp>
        <p:nvSpPr>
          <p:cNvPr id="167944" name="Line 8"/>
          <p:cNvSpPr>
            <a:spLocks noChangeShapeType="1"/>
          </p:cNvSpPr>
          <p:nvPr/>
        </p:nvSpPr>
        <p:spPr bwMode="auto">
          <a:xfrm flipH="1">
            <a:off x="6430963" y="1533525"/>
            <a:ext cx="457200" cy="1219200"/>
          </a:xfrm>
          <a:prstGeom prst="line">
            <a:avLst/>
          </a:prstGeom>
          <a:noFill/>
          <a:ln w="25400">
            <a:solidFill>
              <a:srgbClr val="FFFF00"/>
            </a:solidFill>
            <a:round/>
            <a:headEnd/>
            <a:tailEnd type="triangle" w="med" len="med"/>
          </a:ln>
          <a:effectLst/>
        </p:spPr>
        <p:txBody>
          <a:bodyPr/>
          <a:lstStyle/>
          <a:p>
            <a:endParaRPr lang="en-US"/>
          </a:p>
        </p:txBody>
      </p:sp>
      <p:sp>
        <p:nvSpPr>
          <p:cNvPr id="167945" name="Text Box 9"/>
          <p:cNvSpPr txBox="1">
            <a:spLocks noChangeArrowheads="1"/>
          </p:cNvSpPr>
          <p:nvPr/>
        </p:nvSpPr>
        <p:spPr bwMode="auto">
          <a:xfrm>
            <a:off x="3497263" y="700088"/>
            <a:ext cx="1762125" cy="457200"/>
          </a:xfrm>
          <a:prstGeom prst="rect">
            <a:avLst/>
          </a:prstGeom>
          <a:noFill/>
          <a:ln w="9525">
            <a:noFill/>
            <a:miter lim="800000"/>
            <a:headEnd/>
            <a:tailEnd/>
          </a:ln>
          <a:effectLst/>
        </p:spPr>
        <p:txBody>
          <a:bodyPr wrap="none">
            <a:spAutoFit/>
          </a:bodyPr>
          <a:lstStyle/>
          <a:p>
            <a:r>
              <a:rPr lang="en-US">
                <a:solidFill>
                  <a:srgbClr val="00FF00"/>
                </a:solidFill>
              </a:rPr>
              <a:t>headwaters</a:t>
            </a:r>
          </a:p>
        </p:txBody>
      </p:sp>
      <p:sp>
        <p:nvSpPr>
          <p:cNvPr id="167946" name="Line 10"/>
          <p:cNvSpPr>
            <a:spLocks noChangeShapeType="1"/>
          </p:cNvSpPr>
          <p:nvPr/>
        </p:nvSpPr>
        <p:spPr bwMode="auto">
          <a:xfrm>
            <a:off x="5124450" y="1108075"/>
            <a:ext cx="663575" cy="628650"/>
          </a:xfrm>
          <a:prstGeom prst="line">
            <a:avLst/>
          </a:prstGeom>
          <a:noFill/>
          <a:ln w="25400">
            <a:solidFill>
              <a:srgbClr val="FFFF00"/>
            </a:solidFill>
            <a:round/>
            <a:headEnd/>
            <a:tailEnd type="triangle" w="med" len="med"/>
          </a:ln>
          <a:effectLst/>
        </p:spPr>
        <p:txBody>
          <a:bodyPr/>
          <a:lstStyle/>
          <a:p>
            <a:endParaRPr lang="en-US"/>
          </a:p>
        </p:txBody>
      </p:sp>
      <p:sp>
        <p:nvSpPr>
          <p:cNvPr id="167947" name="Rectangle 11"/>
          <p:cNvSpPr>
            <a:spLocks noChangeArrowheads="1"/>
          </p:cNvSpPr>
          <p:nvPr/>
        </p:nvSpPr>
        <p:spPr bwMode="auto">
          <a:xfrm>
            <a:off x="5499100" y="4235450"/>
            <a:ext cx="1168400" cy="219075"/>
          </a:xfrm>
          <a:prstGeom prst="rect">
            <a:avLst/>
          </a:prstGeom>
          <a:solidFill>
            <a:srgbClr val="000080"/>
          </a:solidFill>
          <a:ln w="9525">
            <a:noFill/>
            <a:miter lim="800000"/>
            <a:headEnd/>
            <a:tailEnd/>
          </a:ln>
          <a:effectLst/>
        </p:spPr>
        <p:txBody>
          <a:bodyPr wrap="none" anchor="ctr"/>
          <a:lstStyle/>
          <a:p>
            <a:endParaRPr lang="en-US"/>
          </a:p>
        </p:txBody>
      </p:sp>
      <p:sp>
        <p:nvSpPr>
          <p:cNvPr id="167948" name="Rectangle 12"/>
          <p:cNvSpPr>
            <a:spLocks noChangeArrowheads="1"/>
          </p:cNvSpPr>
          <p:nvPr/>
        </p:nvSpPr>
        <p:spPr bwMode="auto">
          <a:xfrm>
            <a:off x="2992438" y="4167188"/>
            <a:ext cx="1270000" cy="236537"/>
          </a:xfrm>
          <a:prstGeom prst="rect">
            <a:avLst/>
          </a:prstGeom>
          <a:solidFill>
            <a:srgbClr val="000080"/>
          </a:solidFill>
          <a:ln w="9525">
            <a:noFill/>
            <a:miter lim="800000"/>
            <a:headEnd/>
            <a:tailEnd/>
          </a:ln>
          <a:effectLst/>
        </p:spPr>
        <p:txBody>
          <a:bodyPr wrap="none" anchor="ctr"/>
          <a:lstStyle/>
          <a:p>
            <a:endParaRPr lang="en-US"/>
          </a:p>
        </p:txBody>
      </p:sp>
      <p:sp>
        <p:nvSpPr>
          <p:cNvPr id="167949" name="Text Box 13"/>
          <p:cNvSpPr txBox="1">
            <a:spLocks noChangeArrowheads="1"/>
          </p:cNvSpPr>
          <p:nvPr/>
        </p:nvSpPr>
        <p:spPr bwMode="auto">
          <a:xfrm>
            <a:off x="6088063" y="4498975"/>
            <a:ext cx="1031875" cy="457200"/>
          </a:xfrm>
          <a:prstGeom prst="rect">
            <a:avLst/>
          </a:prstGeom>
          <a:noFill/>
          <a:ln w="9525">
            <a:noFill/>
            <a:miter lim="800000"/>
            <a:headEnd/>
            <a:tailEnd/>
          </a:ln>
          <a:effectLst/>
        </p:spPr>
        <p:txBody>
          <a:bodyPr wrap="none">
            <a:spAutoFit/>
          </a:bodyPr>
          <a:lstStyle/>
          <a:p>
            <a:r>
              <a:rPr lang="en-US">
                <a:solidFill>
                  <a:srgbClr val="00FF00"/>
                </a:solidFill>
              </a:rPr>
              <a:t>mouth</a:t>
            </a:r>
          </a:p>
        </p:txBody>
      </p:sp>
      <p:sp>
        <p:nvSpPr>
          <p:cNvPr id="167950" name="Line 14"/>
          <p:cNvSpPr>
            <a:spLocks noChangeShapeType="1"/>
          </p:cNvSpPr>
          <p:nvPr/>
        </p:nvSpPr>
        <p:spPr bwMode="auto">
          <a:xfrm flipH="1" flipV="1">
            <a:off x="6024563" y="3962400"/>
            <a:ext cx="304800" cy="660400"/>
          </a:xfrm>
          <a:prstGeom prst="line">
            <a:avLst/>
          </a:prstGeom>
          <a:noFill/>
          <a:ln w="9525">
            <a:solidFill>
              <a:schemeClr val="tx1"/>
            </a:solidFill>
            <a:round/>
            <a:headEnd/>
            <a:tailEnd type="triangle" w="med" len="med"/>
          </a:ln>
          <a:effectLst/>
        </p:spPr>
        <p:txBody>
          <a:bodyPr/>
          <a:lstStyle/>
          <a:p>
            <a:endParaRPr lang="en-US"/>
          </a:p>
        </p:txBody>
      </p:sp>
      <p:sp>
        <p:nvSpPr>
          <p:cNvPr id="167951" name="Text Box 15"/>
          <p:cNvSpPr txBox="1">
            <a:spLocks noChangeArrowheads="1"/>
          </p:cNvSpPr>
          <p:nvPr/>
        </p:nvSpPr>
        <p:spPr bwMode="auto">
          <a:xfrm>
            <a:off x="1276350" y="1985963"/>
            <a:ext cx="1352550" cy="641350"/>
          </a:xfrm>
          <a:prstGeom prst="rect">
            <a:avLst/>
          </a:prstGeom>
          <a:noFill/>
          <a:ln w="9525">
            <a:noFill/>
            <a:miter lim="800000"/>
            <a:headEnd/>
            <a:tailEnd/>
          </a:ln>
          <a:effectLst/>
        </p:spPr>
        <p:txBody>
          <a:bodyPr wrap="none">
            <a:spAutoFit/>
          </a:bodyPr>
          <a:lstStyle/>
          <a:p>
            <a:r>
              <a:rPr lang="en-US" sz="1800" b="1">
                <a:solidFill>
                  <a:srgbClr val="FFFF00"/>
                </a:solidFill>
              </a:rPr>
              <a:t>Watershed</a:t>
            </a:r>
          </a:p>
          <a:p>
            <a:r>
              <a:rPr lang="en-US" sz="1800" b="1">
                <a:solidFill>
                  <a:srgbClr val="FFFF00"/>
                </a:solidFill>
              </a:rPr>
              <a:t>   (basin)</a:t>
            </a:r>
          </a:p>
        </p:txBody>
      </p:sp>
      <p:sp>
        <p:nvSpPr>
          <p:cNvPr id="167952" name="Line 16"/>
          <p:cNvSpPr>
            <a:spLocks noChangeShapeType="1"/>
          </p:cNvSpPr>
          <p:nvPr/>
        </p:nvSpPr>
        <p:spPr bwMode="auto">
          <a:xfrm flipV="1">
            <a:off x="2689225" y="1979613"/>
            <a:ext cx="1778000" cy="169862"/>
          </a:xfrm>
          <a:prstGeom prst="line">
            <a:avLst/>
          </a:prstGeom>
          <a:noFill/>
          <a:ln w="25400">
            <a:solidFill>
              <a:srgbClr val="FFFF00"/>
            </a:solidFill>
            <a:round/>
            <a:headEnd/>
            <a:tailEnd type="triangle" w="med" len="med"/>
          </a:ln>
          <a:effectLst/>
        </p:spPr>
        <p:txBody>
          <a:bodyPr/>
          <a:lstStyle/>
          <a:p>
            <a:endParaRPr lang="en-US"/>
          </a:p>
        </p:txBody>
      </p:sp>
      <p:sp>
        <p:nvSpPr>
          <p:cNvPr id="167953" name="Text Box 17"/>
          <p:cNvSpPr txBox="1">
            <a:spLocks noChangeArrowheads="1"/>
          </p:cNvSpPr>
          <p:nvPr/>
        </p:nvSpPr>
        <p:spPr bwMode="auto">
          <a:xfrm>
            <a:off x="323850" y="4487863"/>
            <a:ext cx="6262688" cy="1311275"/>
          </a:xfrm>
          <a:prstGeom prst="rect">
            <a:avLst/>
          </a:prstGeom>
          <a:noFill/>
          <a:ln w="9525">
            <a:noFill/>
            <a:miter lim="800000"/>
            <a:headEnd/>
            <a:tailEnd/>
          </a:ln>
          <a:effectLst/>
        </p:spPr>
        <p:txBody>
          <a:bodyPr wrap="none">
            <a:spAutoFit/>
          </a:bodyPr>
          <a:lstStyle/>
          <a:p>
            <a:r>
              <a:rPr lang="en-US" sz="2000">
                <a:solidFill>
                  <a:srgbClr val="FFFF00"/>
                </a:solidFill>
              </a:rPr>
              <a:t>Headwaters: the source of the river</a:t>
            </a:r>
          </a:p>
          <a:p>
            <a:r>
              <a:rPr lang="en-US" sz="2000">
                <a:solidFill>
                  <a:srgbClr val="FFFF00"/>
                </a:solidFill>
              </a:rPr>
              <a:t>Mouth: end of river</a:t>
            </a:r>
          </a:p>
          <a:p>
            <a:r>
              <a:rPr lang="en-US" sz="2000">
                <a:solidFill>
                  <a:srgbClr val="FFFF00"/>
                </a:solidFill>
              </a:rPr>
              <a:t>Confluence: the </a:t>
            </a:r>
            <a:r>
              <a:rPr lang="en-US" sz="2000" b="1">
                <a:solidFill>
                  <a:srgbClr val="00FF00"/>
                </a:solidFill>
              </a:rPr>
              <a:t>point</a:t>
            </a:r>
            <a:r>
              <a:rPr lang="en-US" sz="2000">
                <a:solidFill>
                  <a:srgbClr val="FFFF00"/>
                </a:solidFill>
              </a:rPr>
              <a:t> where two rivers meet</a:t>
            </a:r>
          </a:p>
          <a:p>
            <a:r>
              <a:rPr lang="en-US" sz="2000">
                <a:solidFill>
                  <a:srgbClr val="FFFF00"/>
                </a:solidFill>
              </a:rPr>
              <a:t>Tributary: a smaller river which flows into a larger river</a:t>
            </a:r>
          </a:p>
        </p:txBody>
      </p:sp>
      <p:sp>
        <p:nvSpPr>
          <p:cNvPr id="167954" name="Text Box 18"/>
          <p:cNvSpPr txBox="1">
            <a:spLocks noChangeArrowheads="1"/>
          </p:cNvSpPr>
          <p:nvPr/>
        </p:nvSpPr>
        <p:spPr bwMode="auto">
          <a:xfrm>
            <a:off x="211138" y="225425"/>
            <a:ext cx="4537075" cy="457200"/>
          </a:xfrm>
          <a:prstGeom prst="rect">
            <a:avLst/>
          </a:prstGeom>
          <a:noFill/>
          <a:ln w="9525">
            <a:noFill/>
            <a:miter lim="800000"/>
            <a:headEnd/>
            <a:tailEnd/>
          </a:ln>
          <a:effectLst/>
        </p:spPr>
        <p:txBody>
          <a:bodyPr wrap="none">
            <a:spAutoFit/>
          </a:bodyPr>
          <a:lstStyle/>
          <a:p>
            <a:r>
              <a:rPr lang="en-US" b="1" u="sng"/>
              <a:t>Watershed/River Components</a:t>
            </a:r>
          </a:p>
        </p:txBody>
      </p:sp>
      <p:sp>
        <p:nvSpPr>
          <p:cNvPr id="167956" name="Rectangle 20"/>
          <p:cNvSpPr>
            <a:spLocks noChangeArrowheads="1"/>
          </p:cNvSpPr>
          <p:nvPr/>
        </p:nvSpPr>
        <p:spPr bwMode="auto">
          <a:xfrm>
            <a:off x="2408238" y="6032500"/>
            <a:ext cx="4608512" cy="457200"/>
          </a:xfrm>
          <a:prstGeom prst="rect">
            <a:avLst/>
          </a:prstGeom>
          <a:noFill/>
          <a:ln w="9525">
            <a:noFill/>
            <a:miter lim="800000"/>
            <a:headEnd/>
            <a:tailEnd/>
          </a:ln>
          <a:effectLst/>
        </p:spPr>
        <p:txBody>
          <a:bodyPr wrap="none">
            <a:spAutoFit/>
          </a:bodyPr>
          <a:lstStyle/>
          <a:p>
            <a:r>
              <a:rPr lang="en-US" b="1">
                <a:solidFill>
                  <a:srgbClr val="00FF00"/>
                </a:solidFill>
              </a:rPr>
              <a:t>Length = headwaters to mouth</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laph003"/>
          <p:cNvPicPr>
            <a:picLocks noChangeAspect="1" noChangeArrowheads="1"/>
          </p:cNvPicPr>
          <p:nvPr>
            <p:custDataLst>
              <p:tags r:id="rId2"/>
            </p:custDataLst>
          </p:nvPr>
        </p:nvPicPr>
        <p:blipFill>
          <a:blip r:embed="rId6" cstate="print"/>
          <a:srcRect/>
          <a:stretch>
            <a:fillRect/>
          </a:stretch>
        </p:blipFill>
        <p:spPr bwMode="auto">
          <a:xfrm>
            <a:off x="771525" y="3143250"/>
            <a:ext cx="2857500" cy="2809875"/>
          </a:xfrm>
          <a:prstGeom prst="rect">
            <a:avLst/>
          </a:prstGeom>
          <a:noFill/>
        </p:spPr>
      </p:pic>
      <p:pic>
        <p:nvPicPr>
          <p:cNvPr id="168963" name="Picture 3" descr="Aug00_o"/>
          <p:cNvPicPr>
            <a:picLocks noChangeAspect="1" noChangeArrowheads="1"/>
          </p:cNvPicPr>
          <p:nvPr>
            <p:custDataLst>
              <p:tags r:id="rId3"/>
            </p:custDataLst>
          </p:nvPr>
        </p:nvPicPr>
        <p:blipFill>
          <a:blip r:embed="rId7" cstate="print"/>
          <a:srcRect/>
          <a:stretch>
            <a:fillRect/>
          </a:stretch>
        </p:blipFill>
        <p:spPr bwMode="auto">
          <a:xfrm>
            <a:off x="4386263" y="1343025"/>
            <a:ext cx="4141787" cy="3254375"/>
          </a:xfrm>
          <a:prstGeom prst="rect">
            <a:avLst/>
          </a:prstGeom>
          <a:noFill/>
        </p:spPr>
      </p:pic>
      <p:sp>
        <p:nvSpPr>
          <p:cNvPr id="168964" name="Text Box 4"/>
          <p:cNvSpPr txBox="1">
            <a:spLocks noChangeArrowheads="1"/>
          </p:cNvSpPr>
          <p:nvPr/>
        </p:nvSpPr>
        <p:spPr bwMode="auto">
          <a:xfrm>
            <a:off x="333375" y="355600"/>
            <a:ext cx="6384925" cy="579438"/>
          </a:xfrm>
          <a:prstGeom prst="rect">
            <a:avLst/>
          </a:prstGeom>
          <a:noFill/>
          <a:ln w="9525">
            <a:noFill/>
            <a:miter lim="800000"/>
            <a:headEnd/>
            <a:tailEnd/>
          </a:ln>
          <a:effectLst/>
        </p:spPr>
        <p:txBody>
          <a:bodyPr wrap="none">
            <a:spAutoFit/>
          </a:bodyPr>
          <a:lstStyle/>
          <a:p>
            <a:r>
              <a:rPr lang="en-US" sz="3200" u="sng"/>
              <a:t>Total Length of the Longest Rivers</a:t>
            </a:r>
          </a:p>
        </p:txBody>
      </p:sp>
      <p:sp>
        <p:nvSpPr>
          <p:cNvPr id="168965" name="Text Box 5"/>
          <p:cNvSpPr txBox="1">
            <a:spLocks noChangeArrowheads="1"/>
          </p:cNvSpPr>
          <p:nvPr/>
        </p:nvSpPr>
        <p:spPr bwMode="auto">
          <a:xfrm>
            <a:off x="4078288" y="4956175"/>
            <a:ext cx="4703762" cy="530225"/>
          </a:xfrm>
          <a:prstGeom prst="rect">
            <a:avLst/>
          </a:prstGeom>
          <a:noFill/>
          <a:ln w="9525">
            <a:noFill/>
            <a:miter lim="800000"/>
            <a:headEnd/>
            <a:tailEnd/>
          </a:ln>
          <a:effectLst/>
        </p:spPr>
        <p:txBody>
          <a:bodyPr wrap="none">
            <a:spAutoFit/>
          </a:bodyPr>
          <a:lstStyle/>
          <a:p>
            <a:pPr>
              <a:lnSpc>
                <a:spcPct val="120000"/>
              </a:lnSpc>
            </a:pPr>
            <a:r>
              <a:rPr lang="en-US">
                <a:solidFill>
                  <a:srgbClr val="FFFF00"/>
                </a:solidFill>
              </a:rPr>
              <a:t>Mississippi/Missouri = 3902 miles</a:t>
            </a:r>
          </a:p>
        </p:txBody>
      </p:sp>
      <p:sp>
        <p:nvSpPr>
          <p:cNvPr id="168966" name="Rectangle 6"/>
          <p:cNvSpPr>
            <a:spLocks noChangeArrowheads="1"/>
          </p:cNvSpPr>
          <p:nvPr/>
        </p:nvSpPr>
        <p:spPr bwMode="auto">
          <a:xfrm>
            <a:off x="825500" y="1303338"/>
            <a:ext cx="3125788" cy="1406525"/>
          </a:xfrm>
          <a:prstGeom prst="rect">
            <a:avLst/>
          </a:prstGeom>
          <a:noFill/>
          <a:ln w="9525">
            <a:noFill/>
            <a:miter lim="800000"/>
            <a:headEnd/>
            <a:tailEnd/>
          </a:ln>
          <a:effectLst/>
        </p:spPr>
        <p:txBody>
          <a:bodyPr wrap="none">
            <a:spAutoFit/>
          </a:bodyPr>
          <a:lstStyle/>
          <a:p>
            <a:pPr>
              <a:lnSpc>
                <a:spcPct val="120000"/>
              </a:lnSpc>
            </a:pPr>
            <a:r>
              <a:rPr lang="en-US">
                <a:solidFill>
                  <a:srgbClr val="FFFF00"/>
                </a:solidFill>
              </a:rPr>
              <a:t>Nile = 4135 miles</a:t>
            </a:r>
          </a:p>
          <a:p>
            <a:pPr>
              <a:lnSpc>
                <a:spcPct val="120000"/>
              </a:lnSpc>
            </a:pPr>
            <a:r>
              <a:rPr lang="en-US">
                <a:solidFill>
                  <a:srgbClr val="FFFF00"/>
                </a:solidFill>
              </a:rPr>
              <a:t>Amazon = 3980 miles</a:t>
            </a:r>
          </a:p>
          <a:p>
            <a:pPr>
              <a:lnSpc>
                <a:spcPct val="120000"/>
              </a:lnSpc>
            </a:pPr>
            <a:r>
              <a:rPr lang="en-US">
                <a:solidFill>
                  <a:srgbClr val="FFFF00"/>
                </a:solidFill>
              </a:rPr>
              <a:t>Yangtze = 3917 miles</a:t>
            </a:r>
          </a:p>
        </p:txBody>
      </p:sp>
      <p:sp>
        <p:nvSpPr>
          <p:cNvPr id="168967" name="Text Box 7"/>
          <p:cNvSpPr txBox="1">
            <a:spLocks noChangeArrowheads="1"/>
          </p:cNvSpPr>
          <p:nvPr/>
        </p:nvSpPr>
        <p:spPr bwMode="auto">
          <a:xfrm>
            <a:off x="5653088" y="2816225"/>
            <a:ext cx="2111375" cy="457200"/>
          </a:xfrm>
          <a:prstGeom prst="rect">
            <a:avLst/>
          </a:prstGeom>
          <a:noFill/>
          <a:ln w="9525">
            <a:noFill/>
            <a:miter lim="800000"/>
            <a:headEnd/>
            <a:tailEnd/>
          </a:ln>
          <a:effectLst/>
        </p:spPr>
        <p:txBody>
          <a:bodyPr wrap="none">
            <a:spAutoFit/>
          </a:bodyPr>
          <a:lstStyle/>
          <a:p>
            <a:r>
              <a:rPr lang="en-US" b="1"/>
              <a:t>Mouth of Nile</a:t>
            </a:r>
          </a:p>
        </p:txBody>
      </p:sp>
      <p:sp>
        <p:nvSpPr>
          <p:cNvPr id="168968" name="Text Box 8"/>
          <p:cNvSpPr txBox="1">
            <a:spLocks noChangeArrowheads="1"/>
          </p:cNvSpPr>
          <p:nvPr/>
        </p:nvSpPr>
        <p:spPr bwMode="auto">
          <a:xfrm>
            <a:off x="2176463" y="5319713"/>
            <a:ext cx="1231900" cy="457200"/>
          </a:xfrm>
          <a:prstGeom prst="rect">
            <a:avLst/>
          </a:prstGeom>
          <a:noFill/>
          <a:ln w="9525">
            <a:noFill/>
            <a:miter lim="800000"/>
            <a:headEnd/>
            <a:tailEnd/>
          </a:ln>
          <a:effectLst/>
        </p:spPr>
        <p:txBody>
          <a:bodyPr wrap="none">
            <a:spAutoFit/>
          </a:bodyPr>
          <a:lstStyle/>
          <a:p>
            <a:r>
              <a:rPr lang="en-US" b="1"/>
              <a:t>Congo </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157538" y="2030413"/>
            <a:ext cx="2495550" cy="641350"/>
          </a:xfrm>
          <a:prstGeom prst="rect">
            <a:avLst/>
          </a:prstGeom>
          <a:noFill/>
          <a:ln w="9525">
            <a:noFill/>
            <a:miter lim="800000"/>
            <a:headEnd/>
            <a:tailEnd/>
          </a:ln>
          <a:effectLst/>
        </p:spPr>
        <p:txBody>
          <a:bodyPr wrap="none">
            <a:spAutoFit/>
          </a:bodyPr>
          <a:lstStyle/>
          <a:p>
            <a:r>
              <a:rPr lang="en-US" sz="3600" b="1"/>
              <a:t>River Flow</a:t>
            </a:r>
          </a:p>
        </p:txBody>
      </p:sp>
      <p:sp>
        <p:nvSpPr>
          <p:cNvPr id="26627" name="Text Box 3"/>
          <p:cNvSpPr txBox="1">
            <a:spLocks noChangeArrowheads="1"/>
          </p:cNvSpPr>
          <p:nvPr/>
        </p:nvSpPr>
        <p:spPr bwMode="auto">
          <a:xfrm>
            <a:off x="2054225" y="2911475"/>
            <a:ext cx="5124450" cy="457200"/>
          </a:xfrm>
          <a:prstGeom prst="rect">
            <a:avLst/>
          </a:prstGeom>
          <a:noFill/>
          <a:ln w="9525">
            <a:noFill/>
            <a:miter lim="800000"/>
            <a:headEnd/>
            <a:tailEnd/>
          </a:ln>
          <a:effectLst/>
        </p:spPr>
        <p:txBody>
          <a:bodyPr wrap="none">
            <a:spAutoFit/>
          </a:bodyPr>
          <a:lstStyle/>
          <a:p>
            <a:r>
              <a:rPr lang="en-US" b="1">
                <a:solidFill>
                  <a:srgbClr val="00FF00"/>
                </a:solidFill>
              </a:rPr>
              <a:t>Flow is from headwaters to mouth</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841375" y="5624513"/>
            <a:ext cx="7489825" cy="946150"/>
          </a:xfrm>
          <a:prstGeom prst="rect">
            <a:avLst/>
          </a:prstGeom>
          <a:noFill/>
          <a:ln w="9525">
            <a:noFill/>
            <a:miter lim="800000"/>
            <a:headEnd/>
            <a:tailEnd/>
          </a:ln>
          <a:effectLst/>
        </p:spPr>
        <p:txBody>
          <a:bodyPr>
            <a:spAutoFit/>
          </a:bodyPr>
          <a:lstStyle/>
          <a:p>
            <a:pPr algn="ctr"/>
            <a:r>
              <a:rPr lang="en-US" sz="2800">
                <a:solidFill>
                  <a:srgbClr val="FFFF00"/>
                </a:solidFill>
              </a:rPr>
              <a:t>Flow velocity strongly depends on the altitude </a:t>
            </a:r>
          </a:p>
          <a:p>
            <a:pPr algn="ctr"/>
            <a:r>
              <a:rPr lang="en-US" sz="2800">
                <a:solidFill>
                  <a:srgbClr val="FFFF00"/>
                </a:solidFill>
              </a:rPr>
              <a:t>of the headwaters in relation to the mouth</a:t>
            </a:r>
          </a:p>
        </p:txBody>
      </p:sp>
      <p:sp>
        <p:nvSpPr>
          <p:cNvPr id="76806" name="Rectangle 6"/>
          <p:cNvSpPr>
            <a:spLocks noChangeArrowheads="1"/>
          </p:cNvSpPr>
          <p:nvPr/>
        </p:nvSpPr>
        <p:spPr bwMode="auto">
          <a:xfrm>
            <a:off x="1971675" y="255588"/>
            <a:ext cx="5033963" cy="579437"/>
          </a:xfrm>
          <a:prstGeom prst="rect">
            <a:avLst/>
          </a:prstGeom>
          <a:noFill/>
          <a:ln w="9525">
            <a:noFill/>
            <a:miter lim="800000"/>
            <a:headEnd/>
            <a:tailEnd/>
          </a:ln>
          <a:effectLst/>
        </p:spPr>
        <p:txBody>
          <a:bodyPr wrap="none">
            <a:spAutoFit/>
          </a:bodyPr>
          <a:lstStyle/>
          <a:p>
            <a:r>
              <a:rPr lang="en-US" sz="3200"/>
              <a:t>River flow is due to gravity.</a:t>
            </a:r>
          </a:p>
        </p:txBody>
      </p:sp>
      <p:pic>
        <p:nvPicPr>
          <p:cNvPr id="76808" name="Picture 8" descr="waterfall"/>
          <p:cNvPicPr>
            <a:picLocks noChangeAspect="1" noChangeArrowheads="1"/>
          </p:cNvPicPr>
          <p:nvPr>
            <p:custDataLst>
              <p:tags r:id="rId2"/>
            </p:custDataLst>
          </p:nvPr>
        </p:nvPicPr>
        <p:blipFill>
          <a:blip r:embed="rId5" cstate="print"/>
          <a:srcRect/>
          <a:stretch>
            <a:fillRect/>
          </a:stretch>
        </p:blipFill>
        <p:spPr bwMode="auto">
          <a:xfrm>
            <a:off x="2630488" y="989013"/>
            <a:ext cx="3600450" cy="44577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1457325" y="1928813"/>
            <a:ext cx="6457950" cy="822325"/>
          </a:xfrm>
          <a:prstGeom prst="rect">
            <a:avLst/>
          </a:prstGeom>
          <a:noFill/>
          <a:ln w="9525">
            <a:noFill/>
            <a:miter lim="800000"/>
            <a:headEnd/>
            <a:tailEnd/>
          </a:ln>
          <a:effectLst/>
        </p:spPr>
        <p:txBody>
          <a:bodyPr wrap="none">
            <a:spAutoFit/>
          </a:bodyPr>
          <a:lstStyle/>
          <a:p>
            <a:pPr algn="ctr"/>
            <a:r>
              <a:rPr lang="en-US">
                <a:solidFill>
                  <a:srgbClr val="FFFF00"/>
                </a:solidFill>
              </a:rPr>
              <a:t>Flow velocity is quantified, in part, by</a:t>
            </a:r>
          </a:p>
          <a:p>
            <a:pPr algn="ctr"/>
            <a:r>
              <a:rPr lang="en-US">
                <a:solidFill>
                  <a:srgbClr val="FFFF00"/>
                </a:solidFill>
              </a:rPr>
              <a:t>differences in elevation over a lateral distance.</a:t>
            </a:r>
          </a:p>
        </p:txBody>
      </p:sp>
      <p:sp>
        <p:nvSpPr>
          <p:cNvPr id="33797" name="Text Box 5"/>
          <p:cNvSpPr txBox="1">
            <a:spLocks noChangeArrowheads="1"/>
          </p:cNvSpPr>
          <p:nvPr/>
        </p:nvSpPr>
        <p:spPr bwMode="auto">
          <a:xfrm>
            <a:off x="3260725" y="330200"/>
            <a:ext cx="2101850" cy="579438"/>
          </a:xfrm>
          <a:prstGeom prst="rect">
            <a:avLst/>
          </a:prstGeom>
          <a:noFill/>
          <a:ln w="9525">
            <a:noFill/>
            <a:miter lim="800000"/>
            <a:headEnd/>
            <a:tailEnd/>
          </a:ln>
          <a:effectLst/>
        </p:spPr>
        <p:txBody>
          <a:bodyPr wrap="none">
            <a:spAutoFit/>
          </a:bodyPr>
          <a:lstStyle/>
          <a:p>
            <a:r>
              <a:rPr lang="en-US" sz="3200" u="sng"/>
              <a:t>River Flow</a:t>
            </a:r>
          </a:p>
        </p:txBody>
      </p:sp>
      <p:sp>
        <p:nvSpPr>
          <p:cNvPr id="33798" name="Text Box 6"/>
          <p:cNvSpPr txBox="1">
            <a:spLocks noChangeArrowheads="1"/>
          </p:cNvSpPr>
          <p:nvPr/>
        </p:nvSpPr>
        <p:spPr bwMode="auto">
          <a:xfrm>
            <a:off x="887413" y="2940050"/>
            <a:ext cx="7577137" cy="822325"/>
          </a:xfrm>
          <a:prstGeom prst="rect">
            <a:avLst/>
          </a:prstGeom>
          <a:noFill/>
          <a:ln w="9525">
            <a:noFill/>
            <a:miter lim="800000"/>
            <a:headEnd/>
            <a:tailEnd/>
          </a:ln>
          <a:effectLst/>
        </p:spPr>
        <p:txBody>
          <a:bodyPr wrap="none">
            <a:spAutoFit/>
          </a:bodyPr>
          <a:lstStyle/>
          <a:p>
            <a:r>
              <a:rPr lang="en-US" b="1">
                <a:solidFill>
                  <a:srgbClr val="00FF00"/>
                </a:solidFill>
              </a:rPr>
              <a:t>This driving force for river flow is called a </a:t>
            </a:r>
            <a:r>
              <a:rPr lang="en-US" b="1"/>
              <a:t>gradient</a:t>
            </a:r>
            <a:r>
              <a:rPr lang="en-US" b="1">
                <a:solidFill>
                  <a:srgbClr val="00FF00"/>
                </a:solidFill>
              </a:rPr>
              <a:t>,</a:t>
            </a:r>
          </a:p>
          <a:p>
            <a:r>
              <a:rPr lang="en-US" b="1">
                <a:solidFill>
                  <a:srgbClr val="00FF00"/>
                </a:solidFill>
              </a:rPr>
              <a:t>or the difference in elevation divided by the length</a:t>
            </a:r>
          </a:p>
        </p:txBody>
      </p:sp>
      <p:sp>
        <p:nvSpPr>
          <p:cNvPr id="33799" name="Arc 7"/>
          <p:cNvSpPr>
            <a:spLocks/>
          </p:cNvSpPr>
          <p:nvPr/>
        </p:nvSpPr>
        <p:spPr bwMode="auto">
          <a:xfrm flipH="1" flipV="1">
            <a:off x="2797175" y="4760913"/>
            <a:ext cx="3257550" cy="811212"/>
          </a:xfrm>
          <a:custGeom>
            <a:avLst/>
            <a:gdLst>
              <a:gd name="G0" fmla="+- 0 0 0"/>
              <a:gd name="G1" fmla="+- 21600 0 0"/>
              <a:gd name="G2" fmla="+- 21600 0 0"/>
              <a:gd name="T0" fmla="*/ 0 w 21536"/>
              <a:gd name="T1" fmla="*/ 0 h 21600"/>
              <a:gd name="T2" fmla="*/ 21536 w 21536"/>
              <a:gd name="T3" fmla="*/ 19936 h 21600"/>
              <a:gd name="T4" fmla="*/ 0 w 21536"/>
              <a:gd name="T5" fmla="*/ 21600 h 21600"/>
            </a:gdLst>
            <a:ahLst/>
            <a:cxnLst>
              <a:cxn ang="0">
                <a:pos x="T0" y="T1"/>
              </a:cxn>
              <a:cxn ang="0">
                <a:pos x="T2" y="T3"/>
              </a:cxn>
              <a:cxn ang="0">
                <a:pos x="T4" y="T5"/>
              </a:cxn>
            </a:cxnLst>
            <a:rect l="0" t="0" r="r" b="b"/>
            <a:pathLst>
              <a:path w="21536" h="21600" fill="none" extrusionOk="0">
                <a:moveTo>
                  <a:pt x="-1" y="0"/>
                </a:moveTo>
                <a:cubicBezTo>
                  <a:pt x="11283" y="0"/>
                  <a:pt x="20666" y="8685"/>
                  <a:pt x="21535" y="19936"/>
                </a:cubicBezTo>
              </a:path>
              <a:path w="21536" h="21600" stroke="0" extrusionOk="0">
                <a:moveTo>
                  <a:pt x="-1" y="0"/>
                </a:moveTo>
                <a:cubicBezTo>
                  <a:pt x="11283" y="0"/>
                  <a:pt x="20666" y="8685"/>
                  <a:pt x="21535" y="19936"/>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33800" name="Text Box 8"/>
          <p:cNvSpPr txBox="1">
            <a:spLocks noChangeArrowheads="1"/>
          </p:cNvSpPr>
          <p:nvPr/>
        </p:nvSpPr>
        <p:spPr bwMode="auto">
          <a:xfrm>
            <a:off x="2178050" y="4856163"/>
            <a:ext cx="409575" cy="579437"/>
          </a:xfrm>
          <a:prstGeom prst="rect">
            <a:avLst/>
          </a:prstGeom>
          <a:noFill/>
          <a:ln w="9525">
            <a:noFill/>
            <a:miter lim="800000"/>
            <a:headEnd/>
            <a:tailEnd/>
          </a:ln>
          <a:effectLst/>
        </p:spPr>
        <p:txBody>
          <a:bodyPr wrap="none">
            <a:spAutoFit/>
          </a:bodyPr>
          <a:lstStyle/>
          <a:p>
            <a:r>
              <a:rPr lang="en-US" sz="3200"/>
              <a:t>h</a:t>
            </a:r>
          </a:p>
        </p:txBody>
      </p:sp>
      <p:sp>
        <p:nvSpPr>
          <p:cNvPr id="33801" name="Text Box 9"/>
          <p:cNvSpPr txBox="1">
            <a:spLocks noChangeArrowheads="1"/>
          </p:cNvSpPr>
          <p:nvPr/>
        </p:nvSpPr>
        <p:spPr bwMode="auto">
          <a:xfrm>
            <a:off x="4243388" y="5822950"/>
            <a:ext cx="409575" cy="579438"/>
          </a:xfrm>
          <a:prstGeom prst="rect">
            <a:avLst/>
          </a:prstGeom>
          <a:noFill/>
          <a:ln w="9525">
            <a:noFill/>
            <a:miter lim="800000"/>
            <a:headEnd/>
            <a:tailEnd/>
          </a:ln>
          <a:effectLst/>
        </p:spPr>
        <p:txBody>
          <a:bodyPr wrap="none">
            <a:spAutoFit/>
          </a:bodyPr>
          <a:lstStyle/>
          <a:p>
            <a:r>
              <a:rPr lang="en-US" sz="3200"/>
              <a:t>L</a:t>
            </a:r>
          </a:p>
        </p:txBody>
      </p:sp>
      <p:sp>
        <p:nvSpPr>
          <p:cNvPr id="33802" name="Line 10"/>
          <p:cNvSpPr>
            <a:spLocks noChangeShapeType="1"/>
          </p:cNvSpPr>
          <p:nvPr/>
        </p:nvSpPr>
        <p:spPr bwMode="auto">
          <a:xfrm>
            <a:off x="2743200" y="4486275"/>
            <a:ext cx="0" cy="1270000"/>
          </a:xfrm>
          <a:prstGeom prst="line">
            <a:avLst/>
          </a:prstGeom>
          <a:noFill/>
          <a:ln w="25400">
            <a:solidFill>
              <a:srgbClr val="FFFF00"/>
            </a:solidFill>
            <a:round/>
            <a:headEnd/>
            <a:tailEnd/>
          </a:ln>
          <a:effectLst/>
        </p:spPr>
        <p:txBody>
          <a:bodyPr/>
          <a:lstStyle/>
          <a:p>
            <a:endParaRPr lang="en-US"/>
          </a:p>
        </p:txBody>
      </p:sp>
      <p:sp>
        <p:nvSpPr>
          <p:cNvPr id="33803" name="Line 11"/>
          <p:cNvSpPr>
            <a:spLocks noChangeShapeType="1"/>
          </p:cNvSpPr>
          <p:nvPr/>
        </p:nvSpPr>
        <p:spPr bwMode="auto">
          <a:xfrm flipH="1">
            <a:off x="2674938" y="5670550"/>
            <a:ext cx="3624262" cy="0"/>
          </a:xfrm>
          <a:prstGeom prst="line">
            <a:avLst/>
          </a:prstGeom>
          <a:noFill/>
          <a:ln w="9525">
            <a:solidFill>
              <a:schemeClr val="tx1"/>
            </a:solidFill>
            <a:round/>
            <a:headEnd/>
            <a:tailEnd/>
          </a:ln>
          <a:effectLst/>
        </p:spPr>
        <p:txBody>
          <a:bodyPr/>
          <a:lstStyle/>
          <a:p>
            <a:endParaRPr lang="en-US"/>
          </a:p>
        </p:txBody>
      </p:sp>
      <p:sp>
        <p:nvSpPr>
          <p:cNvPr id="33805" name="Text Box 13"/>
          <p:cNvSpPr txBox="1">
            <a:spLocks noChangeArrowheads="1"/>
          </p:cNvSpPr>
          <p:nvPr/>
        </p:nvSpPr>
        <p:spPr bwMode="auto">
          <a:xfrm>
            <a:off x="7402513" y="4141788"/>
            <a:ext cx="681037" cy="579437"/>
          </a:xfrm>
          <a:prstGeom prst="rect">
            <a:avLst/>
          </a:prstGeom>
          <a:noFill/>
          <a:ln w="9525">
            <a:noFill/>
            <a:miter lim="800000"/>
            <a:headEnd/>
            <a:tailEnd/>
          </a:ln>
          <a:effectLst/>
        </p:spPr>
        <p:txBody>
          <a:bodyPr wrap="none">
            <a:spAutoFit/>
          </a:bodyPr>
          <a:lstStyle/>
          <a:p>
            <a:r>
              <a:rPr lang="el-GR" sz="3200">
                <a:cs typeface="Arial" charset="0"/>
              </a:rPr>
              <a:t>Δ</a:t>
            </a:r>
            <a:r>
              <a:rPr lang="en-US" sz="3200"/>
              <a:t>h</a:t>
            </a:r>
          </a:p>
        </p:txBody>
      </p:sp>
      <p:sp>
        <p:nvSpPr>
          <p:cNvPr id="33806" name="Text Box 14"/>
          <p:cNvSpPr txBox="1">
            <a:spLocks noChangeArrowheads="1"/>
          </p:cNvSpPr>
          <p:nvPr/>
        </p:nvSpPr>
        <p:spPr bwMode="auto">
          <a:xfrm>
            <a:off x="7419975" y="4684713"/>
            <a:ext cx="681038" cy="579437"/>
          </a:xfrm>
          <a:prstGeom prst="rect">
            <a:avLst/>
          </a:prstGeom>
          <a:noFill/>
          <a:ln w="9525">
            <a:noFill/>
            <a:miter lim="800000"/>
            <a:headEnd/>
            <a:tailEnd/>
          </a:ln>
          <a:effectLst/>
        </p:spPr>
        <p:txBody>
          <a:bodyPr wrap="none">
            <a:spAutoFit/>
          </a:bodyPr>
          <a:lstStyle/>
          <a:p>
            <a:r>
              <a:rPr lang="el-GR" sz="3200">
                <a:cs typeface="Arial" charset="0"/>
              </a:rPr>
              <a:t>Δ</a:t>
            </a:r>
            <a:r>
              <a:rPr lang="en-US" sz="3200"/>
              <a:t>L</a:t>
            </a:r>
          </a:p>
        </p:txBody>
      </p:sp>
      <p:sp>
        <p:nvSpPr>
          <p:cNvPr id="33807" name="Line 15"/>
          <p:cNvSpPr>
            <a:spLocks noChangeShapeType="1"/>
          </p:cNvSpPr>
          <p:nvPr/>
        </p:nvSpPr>
        <p:spPr bwMode="auto">
          <a:xfrm>
            <a:off x="7426325" y="4686300"/>
            <a:ext cx="592138" cy="0"/>
          </a:xfrm>
          <a:prstGeom prst="line">
            <a:avLst/>
          </a:prstGeom>
          <a:noFill/>
          <a:ln w="9525">
            <a:solidFill>
              <a:schemeClr val="tx1"/>
            </a:solidFill>
            <a:round/>
            <a:headEnd/>
            <a:tailEnd/>
          </a:ln>
          <a:effectLst/>
        </p:spPr>
        <p:txBody>
          <a:bodyPr/>
          <a:lstStyle/>
          <a:p>
            <a:endParaRPr lang="en-US"/>
          </a:p>
        </p:txBody>
      </p:sp>
      <p:sp>
        <p:nvSpPr>
          <p:cNvPr id="33808" name="Line 16"/>
          <p:cNvSpPr>
            <a:spLocks noChangeShapeType="1"/>
          </p:cNvSpPr>
          <p:nvPr/>
        </p:nvSpPr>
        <p:spPr bwMode="auto">
          <a:xfrm flipH="1">
            <a:off x="7869238" y="3730625"/>
            <a:ext cx="225425" cy="525463"/>
          </a:xfrm>
          <a:prstGeom prst="line">
            <a:avLst/>
          </a:prstGeom>
          <a:noFill/>
          <a:ln w="9525">
            <a:solidFill>
              <a:schemeClr val="tx1"/>
            </a:solidFill>
            <a:round/>
            <a:headEnd/>
            <a:tailEnd type="triangle" w="med" len="med"/>
          </a:ln>
          <a:effectLst/>
        </p:spPr>
        <p:txBody>
          <a:bodyPr/>
          <a:lstStyle/>
          <a:p>
            <a:endParaRPr lang="en-US"/>
          </a:p>
        </p:txBody>
      </p:sp>
      <p:sp>
        <p:nvSpPr>
          <p:cNvPr id="33809" name="Text Box 17"/>
          <p:cNvSpPr txBox="1">
            <a:spLocks noChangeArrowheads="1"/>
          </p:cNvSpPr>
          <p:nvPr/>
        </p:nvSpPr>
        <p:spPr bwMode="auto">
          <a:xfrm>
            <a:off x="873125" y="4160838"/>
            <a:ext cx="1100138" cy="457200"/>
          </a:xfrm>
          <a:prstGeom prst="rect">
            <a:avLst/>
          </a:prstGeom>
          <a:noFill/>
          <a:ln w="9525">
            <a:noFill/>
            <a:miter lim="800000"/>
            <a:headEnd/>
            <a:tailEnd/>
          </a:ln>
          <a:effectLst/>
        </p:spPr>
        <p:txBody>
          <a:bodyPr wrap="none">
            <a:spAutoFit/>
          </a:bodyPr>
          <a:lstStyle/>
          <a:p>
            <a:r>
              <a:rPr lang="en-US">
                <a:solidFill>
                  <a:srgbClr val="FFFF00"/>
                </a:solidFill>
              </a:rPr>
              <a:t>source</a:t>
            </a:r>
          </a:p>
        </p:txBody>
      </p:sp>
      <p:sp>
        <p:nvSpPr>
          <p:cNvPr id="33810" name="Line 18"/>
          <p:cNvSpPr>
            <a:spLocks noChangeShapeType="1"/>
          </p:cNvSpPr>
          <p:nvPr/>
        </p:nvSpPr>
        <p:spPr bwMode="auto">
          <a:xfrm>
            <a:off x="1930400" y="4502150"/>
            <a:ext cx="693738" cy="271463"/>
          </a:xfrm>
          <a:prstGeom prst="line">
            <a:avLst/>
          </a:prstGeom>
          <a:noFill/>
          <a:ln w="9525">
            <a:solidFill>
              <a:schemeClr val="tx1"/>
            </a:solidFill>
            <a:round/>
            <a:headEnd/>
            <a:tailEnd type="triangle" w="med" len="med"/>
          </a:ln>
          <a:effectLst/>
        </p:spPr>
        <p:txBody>
          <a:bodyPr/>
          <a:lstStyle/>
          <a:p>
            <a:endParaRPr lang="en-US"/>
          </a:p>
        </p:txBody>
      </p:sp>
      <p:sp>
        <p:nvSpPr>
          <p:cNvPr id="33811" name="Text Box 19"/>
          <p:cNvSpPr txBox="1">
            <a:spLocks noChangeArrowheads="1"/>
          </p:cNvSpPr>
          <p:nvPr/>
        </p:nvSpPr>
        <p:spPr bwMode="auto">
          <a:xfrm>
            <a:off x="6342063" y="5580063"/>
            <a:ext cx="889000" cy="396875"/>
          </a:xfrm>
          <a:prstGeom prst="rect">
            <a:avLst/>
          </a:prstGeom>
          <a:noFill/>
          <a:ln w="9525">
            <a:noFill/>
            <a:miter lim="800000"/>
            <a:headEnd/>
            <a:tailEnd/>
          </a:ln>
          <a:effectLst/>
        </p:spPr>
        <p:txBody>
          <a:bodyPr wrap="none">
            <a:spAutoFit/>
          </a:bodyPr>
          <a:lstStyle/>
          <a:p>
            <a:r>
              <a:rPr lang="en-US" sz="2000">
                <a:solidFill>
                  <a:srgbClr val="FFFF00"/>
                </a:solidFill>
              </a:rPr>
              <a:t>mouth</a:t>
            </a:r>
          </a:p>
        </p:txBody>
      </p:sp>
      <p:sp>
        <p:nvSpPr>
          <p:cNvPr id="33812" name="Text Box 20"/>
          <p:cNvSpPr txBox="1">
            <a:spLocks noChangeArrowheads="1"/>
          </p:cNvSpPr>
          <p:nvPr/>
        </p:nvSpPr>
        <p:spPr bwMode="auto">
          <a:xfrm>
            <a:off x="2012950" y="1214438"/>
            <a:ext cx="4830763" cy="579437"/>
          </a:xfrm>
          <a:prstGeom prst="rect">
            <a:avLst/>
          </a:prstGeom>
          <a:noFill/>
          <a:ln w="9525">
            <a:noFill/>
            <a:miter lim="800000"/>
            <a:headEnd/>
            <a:tailEnd/>
          </a:ln>
          <a:effectLst/>
        </p:spPr>
        <p:txBody>
          <a:bodyPr wrap="none">
            <a:spAutoFit/>
          </a:bodyPr>
          <a:lstStyle/>
          <a:p>
            <a:r>
              <a:rPr lang="en-US" sz="3200">
                <a:solidFill>
                  <a:srgbClr val="00FF00"/>
                </a:solidFill>
              </a:rPr>
              <a:t>Rivers flow due to gravity.</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Lake_Itasca_Mississippi_Source"/>
          <p:cNvPicPr>
            <a:picLocks noChangeAspect="1" noChangeArrowheads="1"/>
          </p:cNvPicPr>
          <p:nvPr>
            <p:custDataLst>
              <p:tags r:id="rId2"/>
            </p:custDataLst>
          </p:nvPr>
        </p:nvPicPr>
        <p:blipFill>
          <a:blip r:embed="rId6" cstate="print"/>
          <a:srcRect/>
          <a:stretch>
            <a:fillRect/>
          </a:stretch>
        </p:blipFill>
        <p:spPr bwMode="auto">
          <a:xfrm>
            <a:off x="0" y="0"/>
            <a:ext cx="9144000" cy="6858000"/>
          </a:xfrm>
          <a:prstGeom prst="rect">
            <a:avLst/>
          </a:prstGeom>
          <a:noFill/>
        </p:spPr>
      </p:pic>
      <p:sp>
        <p:nvSpPr>
          <p:cNvPr id="29699" name="Text Box 3"/>
          <p:cNvSpPr txBox="1">
            <a:spLocks noChangeArrowheads="1"/>
          </p:cNvSpPr>
          <p:nvPr/>
        </p:nvSpPr>
        <p:spPr bwMode="auto">
          <a:xfrm>
            <a:off x="2325688" y="4038600"/>
            <a:ext cx="3587750" cy="641350"/>
          </a:xfrm>
          <a:prstGeom prst="rect">
            <a:avLst/>
          </a:prstGeom>
          <a:noFill/>
          <a:ln w="9525">
            <a:noFill/>
            <a:miter lim="800000"/>
            <a:headEnd/>
            <a:tailEnd/>
          </a:ln>
          <a:effectLst/>
        </p:spPr>
        <p:txBody>
          <a:bodyPr wrap="none">
            <a:spAutoFit/>
          </a:bodyPr>
          <a:lstStyle/>
          <a:p>
            <a:r>
              <a:rPr lang="en-US" sz="3600" b="1">
                <a:solidFill>
                  <a:schemeClr val="bg2"/>
                </a:solidFill>
              </a:rPr>
              <a:t>The Mississippi</a:t>
            </a:r>
          </a:p>
        </p:txBody>
      </p:sp>
      <p:sp>
        <p:nvSpPr>
          <p:cNvPr id="29701" name="Rectangle 5"/>
          <p:cNvSpPr>
            <a:spLocks noChangeArrowheads="1"/>
          </p:cNvSpPr>
          <p:nvPr/>
        </p:nvSpPr>
        <p:spPr bwMode="auto">
          <a:xfrm>
            <a:off x="2540000" y="5145088"/>
            <a:ext cx="4019550" cy="701675"/>
          </a:xfrm>
          <a:prstGeom prst="rect">
            <a:avLst/>
          </a:prstGeom>
          <a:noFill/>
          <a:ln w="9525">
            <a:noFill/>
            <a:miter lim="800000"/>
            <a:headEnd/>
            <a:tailEnd/>
          </a:ln>
          <a:effectLst/>
        </p:spPr>
        <p:txBody>
          <a:bodyPr wrap="none">
            <a:spAutoFit/>
          </a:bodyPr>
          <a:lstStyle/>
          <a:p>
            <a:r>
              <a:rPr lang="en-US" sz="2000" b="1"/>
              <a:t>Source: Lake Itasca at 1475 feet</a:t>
            </a:r>
          </a:p>
          <a:p>
            <a:r>
              <a:rPr lang="en-US" sz="2000" b="1"/>
              <a:t>Mouth: Gulf of Mexico at 0 feet</a:t>
            </a:r>
          </a:p>
        </p:txBody>
      </p:sp>
      <p:pic>
        <p:nvPicPr>
          <p:cNvPr id="29703" name="Picture 7" descr="basnmap"/>
          <p:cNvPicPr>
            <a:picLocks noChangeAspect="1" noChangeArrowheads="1"/>
          </p:cNvPicPr>
          <p:nvPr>
            <p:custDataLst>
              <p:tags r:id="rId3"/>
            </p:custDataLst>
          </p:nvPr>
        </p:nvPicPr>
        <p:blipFill>
          <a:blip r:embed="rId7" cstate="print"/>
          <a:srcRect b="26059"/>
          <a:stretch>
            <a:fillRect/>
          </a:stretch>
        </p:blipFill>
        <p:spPr bwMode="auto">
          <a:xfrm>
            <a:off x="2181225" y="203200"/>
            <a:ext cx="5181600" cy="324326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644650" y="1420813"/>
            <a:ext cx="4868863" cy="1187450"/>
          </a:xfrm>
          <a:prstGeom prst="rect">
            <a:avLst/>
          </a:prstGeom>
          <a:noFill/>
          <a:ln w="9525">
            <a:noFill/>
            <a:miter lim="800000"/>
            <a:headEnd/>
            <a:tailEnd/>
          </a:ln>
          <a:effectLst/>
        </p:spPr>
        <p:txBody>
          <a:bodyPr wrap="none">
            <a:spAutoFit/>
          </a:bodyPr>
          <a:lstStyle/>
          <a:p>
            <a:r>
              <a:rPr lang="en-US">
                <a:solidFill>
                  <a:srgbClr val="FFFF00"/>
                </a:solidFill>
              </a:rPr>
              <a:t>Mississippi : 	headwaters = 1475 ft</a:t>
            </a:r>
          </a:p>
          <a:p>
            <a:r>
              <a:rPr lang="en-US">
                <a:solidFill>
                  <a:srgbClr val="FFFF00"/>
                </a:solidFill>
              </a:rPr>
              <a:t>		mouth = 0 ft</a:t>
            </a:r>
          </a:p>
          <a:p>
            <a:r>
              <a:rPr lang="en-US">
                <a:solidFill>
                  <a:srgbClr val="FFFF00"/>
                </a:solidFill>
              </a:rPr>
              <a:t>		length = 2330 miles</a:t>
            </a:r>
          </a:p>
        </p:txBody>
      </p:sp>
      <p:sp>
        <p:nvSpPr>
          <p:cNvPr id="34821" name="Text Box 5"/>
          <p:cNvSpPr txBox="1">
            <a:spLocks noChangeArrowheads="1"/>
          </p:cNvSpPr>
          <p:nvPr/>
        </p:nvSpPr>
        <p:spPr bwMode="auto">
          <a:xfrm>
            <a:off x="1839913" y="3063875"/>
            <a:ext cx="6229350" cy="579438"/>
          </a:xfrm>
          <a:prstGeom prst="rect">
            <a:avLst/>
          </a:prstGeom>
          <a:noFill/>
          <a:ln w="9525">
            <a:noFill/>
            <a:miter lim="800000"/>
            <a:headEnd/>
            <a:tailEnd/>
          </a:ln>
          <a:effectLst/>
        </p:spPr>
        <p:txBody>
          <a:bodyPr wrap="none">
            <a:spAutoFit/>
          </a:bodyPr>
          <a:lstStyle/>
          <a:p>
            <a:r>
              <a:rPr lang="el-GR" sz="3200">
                <a:solidFill>
                  <a:srgbClr val="00FF00"/>
                </a:solidFill>
                <a:cs typeface="Arial" charset="0"/>
              </a:rPr>
              <a:t>Δ</a:t>
            </a:r>
            <a:r>
              <a:rPr lang="en-US" sz="3200">
                <a:solidFill>
                  <a:srgbClr val="00FF00"/>
                </a:solidFill>
              </a:rPr>
              <a:t>h = 1475 feet – 0 feet  = 1475 ft.</a:t>
            </a:r>
          </a:p>
        </p:txBody>
      </p:sp>
      <p:sp>
        <p:nvSpPr>
          <p:cNvPr id="34822" name="Text Box 6"/>
          <p:cNvSpPr txBox="1">
            <a:spLocks noChangeArrowheads="1"/>
          </p:cNvSpPr>
          <p:nvPr/>
        </p:nvSpPr>
        <p:spPr bwMode="auto">
          <a:xfrm>
            <a:off x="1857375" y="3775075"/>
            <a:ext cx="3106738" cy="579438"/>
          </a:xfrm>
          <a:prstGeom prst="rect">
            <a:avLst/>
          </a:prstGeom>
          <a:noFill/>
          <a:ln w="9525">
            <a:noFill/>
            <a:miter lim="800000"/>
            <a:headEnd/>
            <a:tailEnd/>
          </a:ln>
          <a:effectLst/>
        </p:spPr>
        <p:txBody>
          <a:bodyPr wrap="none">
            <a:spAutoFit/>
          </a:bodyPr>
          <a:lstStyle/>
          <a:p>
            <a:r>
              <a:rPr lang="el-GR" sz="3200">
                <a:solidFill>
                  <a:srgbClr val="00FF00"/>
                </a:solidFill>
                <a:cs typeface="Arial" charset="0"/>
              </a:rPr>
              <a:t>Δ</a:t>
            </a:r>
            <a:r>
              <a:rPr lang="en-US" sz="3200">
                <a:solidFill>
                  <a:srgbClr val="00FF00"/>
                </a:solidFill>
              </a:rPr>
              <a:t>L = 2330 miles</a:t>
            </a:r>
          </a:p>
        </p:txBody>
      </p:sp>
      <p:sp>
        <p:nvSpPr>
          <p:cNvPr id="34824" name="Text Box 8"/>
          <p:cNvSpPr txBox="1">
            <a:spLocks noChangeArrowheads="1"/>
          </p:cNvSpPr>
          <p:nvPr/>
        </p:nvSpPr>
        <p:spPr bwMode="auto">
          <a:xfrm>
            <a:off x="2098675" y="4811713"/>
            <a:ext cx="5418138" cy="579437"/>
          </a:xfrm>
          <a:prstGeom prst="rect">
            <a:avLst/>
          </a:prstGeom>
          <a:noFill/>
          <a:ln w="9525">
            <a:noFill/>
            <a:miter lim="800000"/>
            <a:headEnd/>
            <a:tailEnd/>
          </a:ln>
          <a:effectLst/>
        </p:spPr>
        <p:txBody>
          <a:bodyPr wrap="none">
            <a:spAutoFit/>
          </a:bodyPr>
          <a:lstStyle/>
          <a:p>
            <a:r>
              <a:rPr lang="el-GR" sz="3200">
                <a:cs typeface="Arial" charset="0"/>
              </a:rPr>
              <a:t>Δ</a:t>
            </a:r>
            <a:r>
              <a:rPr lang="en-US" sz="3200"/>
              <a:t>h    =  1475 ft   =   0.63 ft/mi</a:t>
            </a:r>
          </a:p>
        </p:txBody>
      </p:sp>
      <p:sp>
        <p:nvSpPr>
          <p:cNvPr id="34825" name="Text Box 9"/>
          <p:cNvSpPr txBox="1">
            <a:spLocks noChangeArrowheads="1"/>
          </p:cNvSpPr>
          <p:nvPr/>
        </p:nvSpPr>
        <p:spPr bwMode="auto">
          <a:xfrm>
            <a:off x="2116138" y="5354638"/>
            <a:ext cx="3025775" cy="579437"/>
          </a:xfrm>
          <a:prstGeom prst="rect">
            <a:avLst/>
          </a:prstGeom>
          <a:noFill/>
          <a:ln w="9525">
            <a:noFill/>
            <a:miter lim="800000"/>
            <a:headEnd/>
            <a:tailEnd/>
          </a:ln>
          <a:effectLst/>
        </p:spPr>
        <p:txBody>
          <a:bodyPr wrap="none">
            <a:spAutoFit/>
          </a:bodyPr>
          <a:lstStyle/>
          <a:p>
            <a:r>
              <a:rPr lang="el-GR" sz="3200">
                <a:cs typeface="Arial" charset="0"/>
              </a:rPr>
              <a:t>Δ</a:t>
            </a:r>
            <a:r>
              <a:rPr lang="en-US" sz="3200"/>
              <a:t>L        2330 mi</a:t>
            </a:r>
          </a:p>
        </p:txBody>
      </p:sp>
      <p:sp>
        <p:nvSpPr>
          <p:cNvPr id="34826" name="Line 10"/>
          <p:cNvSpPr>
            <a:spLocks noChangeShapeType="1"/>
          </p:cNvSpPr>
          <p:nvPr/>
        </p:nvSpPr>
        <p:spPr bwMode="auto">
          <a:xfrm>
            <a:off x="2122488" y="5356225"/>
            <a:ext cx="592137" cy="0"/>
          </a:xfrm>
          <a:prstGeom prst="line">
            <a:avLst/>
          </a:prstGeom>
          <a:noFill/>
          <a:ln w="9525">
            <a:solidFill>
              <a:schemeClr val="tx1"/>
            </a:solidFill>
            <a:round/>
            <a:headEnd/>
            <a:tailEnd/>
          </a:ln>
          <a:effectLst/>
        </p:spPr>
        <p:txBody>
          <a:bodyPr/>
          <a:lstStyle/>
          <a:p>
            <a:endParaRPr lang="en-US"/>
          </a:p>
        </p:txBody>
      </p:sp>
      <p:sp>
        <p:nvSpPr>
          <p:cNvPr id="34827" name="Line 11"/>
          <p:cNvSpPr>
            <a:spLocks noChangeShapeType="1"/>
          </p:cNvSpPr>
          <p:nvPr/>
        </p:nvSpPr>
        <p:spPr bwMode="auto">
          <a:xfrm>
            <a:off x="3527425" y="5354638"/>
            <a:ext cx="1625600" cy="0"/>
          </a:xfrm>
          <a:prstGeom prst="line">
            <a:avLst/>
          </a:prstGeom>
          <a:noFill/>
          <a:ln w="9525">
            <a:solidFill>
              <a:schemeClr val="tx1"/>
            </a:solidFill>
            <a:round/>
            <a:headEnd/>
            <a:tailEnd/>
          </a:ln>
          <a:effectLst/>
        </p:spPr>
        <p:txBody>
          <a:bodyPr/>
          <a:lstStyle/>
          <a:p>
            <a:endParaRPr lang="en-US"/>
          </a:p>
        </p:txBody>
      </p:sp>
      <p:sp>
        <p:nvSpPr>
          <p:cNvPr id="34828" name="Text Box 12"/>
          <p:cNvSpPr txBox="1">
            <a:spLocks noChangeArrowheads="1"/>
          </p:cNvSpPr>
          <p:nvPr/>
        </p:nvSpPr>
        <p:spPr bwMode="auto">
          <a:xfrm>
            <a:off x="3463925" y="215900"/>
            <a:ext cx="1739900" cy="579438"/>
          </a:xfrm>
          <a:prstGeom prst="rect">
            <a:avLst/>
          </a:prstGeom>
          <a:noFill/>
          <a:ln w="9525">
            <a:noFill/>
            <a:miter lim="800000"/>
            <a:headEnd/>
            <a:tailEnd/>
          </a:ln>
          <a:effectLst/>
        </p:spPr>
        <p:txBody>
          <a:bodyPr wrap="none">
            <a:spAutoFit/>
          </a:bodyPr>
          <a:lstStyle/>
          <a:p>
            <a:r>
              <a:rPr lang="en-US" sz="3200" u="sng"/>
              <a:t>Gradient</a:t>
            </a:r>
          </a:p>
        </p:txBody>
      </p:sp>
      <p:sp>
        <p:nvSpPr>
          <p:cNvPr id="34831" name="Rectangle 15"/>
          <p:cNvSpPr>
            <a:spLocks noChangeArrowheads="1"/>
          </p:cNvSpPr>
          <p:nvPr/>
        </p:nvSpPr>
        <p:spPr bwMode="auto">
          <a:xfrm>
            <a:off x="6492875" y="1462088"/>
            <a:ext cx="1416050" cy="366712"/>
          </a:xfrm>
          <a:prstGeom prst="rect">
            <a:avLst/>
          </a:prstGeom>
          <a:noFill/>
          <a:ln w="9525">
            <a:noFill/>
            <a:miter lim="800000"/>
            <a:headEnd/>
            <a:tailEnd/>
          </a:ln>
          <a:effectLst/>
        </p:spPr>
        <p:txBody>
          <a:bodyPr wrap="none">
            <a:spAutoFit/>
          </a:bodyPr>
          <a:lstStyle/>
          <a:p>
            <a:r>
              <a:rPr lang="en-US" sz="1800" b="1"/>
              <a:t>Lake Itasca</a:t>
            </a:r>
          </a:p>
        </p:txBody>
      </p:sp>
      <p:sp>
        <p:nvSpPr>
          <p:cNvPr id="34832" name="Rectangle 16"/>
          <p:cNvSpPr>
            <a:spLocks noChangeArrowheads="1"/>
          </p:cNvSpPr>
          <p:nvPr/>
        </p:nvSpPr>
        <p:spPr bwMode="auto">
          <a:xfrm>
            <a:off x="5300663" y="1822450"/>
            <a:ext cx="1568450" cy="366713"/>
          </a:xfrm>
          <a:prstGeom prst="rect">
            <a:avLst/>
          </a:prstGeom>
          <a:noFill/>
          <a:ln w="9525">
            <a:noFill/>
            <a:miter lim="800000"/>
            <a:headEnd/>
            <a:tailEnd/>
          </a:ln>
          <a:effectLst/>
        </p:spPr>
        <p:txBody>
          <a:bodyPr wrap="none">
            <a:spAutoFit/>
          </a:bodyPr>
          <a:lstStyle/>
          <a:p>
            <a:r>
              <a:rPr lang="en-US" sz="1800" b="1"/>
              <a:t>New Orleans</a:t>
            </a:r>
          </a:p>
        </p:txBody>
      </p:sp>
      <p:sp>
        <p:nvSpPr>
          <p:cNvPr id="34833" name="Text Box 17"/>
          <p:cNvSpPr txBox="1">
            <a:spLocks noChangeArrowheads="1"/>
          </p:cNvSpPr>
          <p:nvPr/>
        </p:nvSpPr>
        <p:spPr bwMode="auto">
          <a:xfrm>
            <a:off x="122238" y="3143250"/>
            <a:ext cx="1524000" cy="457200"/>
          </a:xfrm>
          <a:prstGeom prst="rect">
            <a:avLst/>
          </a:prstGeom>
          <a:noFill/>
          <a:ln w="9525">
            <a:noFill/>
            <a:miter lim="800000"/>
            <a:headEnd/>
            <a:tailEnd/>
          </a:ln>
          <a:effectLst/>
        </p:spPr>
        <p:txBody>
          <a:bodyPr wrap="none">
            <a:spAutoFit/>
          </a:bodyPr>
          <a:lstStyle/>
          <a:p>
            <a:r>
              <a:rPr lang="en-US"/>
              <a:t>Elevation:</a:t>
            </a:r>
          </a:p>
        </p:txBody>
      </p:sp>
      <p:sp>
        <p:nvSpPr>
          <p:cNvPr id="34834" name="Text Box 18"/>
          <p:cNvSpPr txBox="1">
            <a:spLocks noChangeArrowheads="1"/>
          </p:cNvSpPr>
          <p:nvPr/>
        </p:nvSpPr>
        <p:spPr bwMode="auto">
          <a:xfrm>
            <a:off x="344488" y="3883025"/>
            <a:ext cx="1201737" cy="457200"/>
          </a:xfrm>
          <a:prstGeom prst="rect">
            <a:avLst/>
          </a:prstGeom>
          <a:noFill/>
          <a:ln w="9525">
            <a:noFill/>
            <a:miter lim="800000"/>
            <a:headEnd/>
            <a:tailEnd/>
          </a:ln>
          <a:effectLst/>
        </p:spPr>
        <p:txBody>
          <a:bodyPr wrap="none">
            <a:spAutoFit/>
          </a:bodyPr>
          <a:lstStyle/>
          <a:p>
            <a:r>
              <a:rPr lang="en-US"/>
              <a:t>Length:</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828800" y="1738313"/>
            <a:ext cx="4875213" cy="946150"/>
          </a:xfrm>
          <a:prstGeom prst="rect">
            <a:avLst/>
          </a:prstGeom>
          <a:noFill/>
          <a:ln w="9525">
            <a:noFill/>
            <a:miter lim="800000"/>
            <a:headEnd/>
            <a:tailEnd/>
          </a:ln>
          <a:effectLst/>
        </p:spPr>
        <p:txBody>
          <a:bodyPr wrap="none">
            <a:spAutoFit/>
          </a:bodyPr>
          <a:lstStyle/>
          <a:p>
            <a:r>
              <a:rPr lang="en-US" sz="2800">
                <a:solidFill>
                  <a:srgbClr val="00FF00"/>
                </a:solidFill>
              </a:rPr>
              <a:t>Nile =   </a:t>
            </a:r>
            <a:r>
              <a:rPr lang="en-US" sz="2800" u="sng">
                <a:solidFill>
                  <a:srgbClr val="00FF00"/>
                </a:solidFill>
              </a:rPr>
              <a:t>3721 ft</a:t>
            </a:r>
            <a:r>
              <a:rPr lang="en-US" sz="2800">
                <a:solidFill>
                  <a:srgbClr val="7F7F7F"/>
                </a:solidFill>
              </a:rPr>
              <a:t>	</a:t>
            </a:r>
            <a:r>
              <a:rPr lang="en-US" sz="2800">
                <a:solidFill>
                  <a:srgbClr val="00FF00"/>
                </a:solidFill>
              </a:rPr>
              <a:t>=  0.9 ft/mile</a:t>
            </a:r>
            <a:endParaRPr lang="en-US" sz="2800" u="sng">
              <a:solidFill>
                <a:srgbClr val="00FF00"/>
              </a:solidFill>
            </a:endParaRPr>
          </a:p>
          <a:p>
            <a:r>
              <a:rPr lang="en-US" sz="2800">
                <a:solidFill>
                  <a:srgbClr val="7F7F7F"/>
                </a:solidFill>
              </a:rPr>
              <a:t>	</a:t>
            </a:r>
            <a:r>
              <a:rPr lang="en-US" sz="2800">
                <a:solidFill>
                  <a:srgbClr val="00FF00"/>
                </a:solidFill>
              </a:rPr>
              <a:t>4135 miles</a:t>
            </a:r>
          </a:p>
        </p:txBody>
      </p:sp>
      <p:sp>
        <p:nvSpPr>
          <p:cNvPr id="87043" name="Rectangle 3"/>
          <p:cNvSpPr>
            <a:spLocks noChangeArrowheads="1"/>
          </p:cNvSpPr>
          <p:nvPr/>
        </p:nvSpPr>
        <p:spPr bwMode="auto">
          <a:xfrm>
            <a:off x="1524000" y="3276600"/>
            <a:ext cx="5919788" cy="519113"/>
          </a:xfrm>
          <a:prstGeom prst="rect">
            <a:avLst/>
          </a:prstGeom>
          <a:noFill/>
          <a:ln w="9525">
            <a:noFill/>
            <a:miter lim="800000"/>
            <a:headEnd/>
            <a:tailEnd/>
          </a:ln>
          <a:effectLst/>
        </p:spPr>
        <p:txBody>
          <a:bodyPr wrap="none" anchor="ctr">
            <a:spAutoFit/>
          </a:bodyPr>
          <a:lstStyle/>
          <a:p>
            <a:pPr eaLnBrk="1" hangingPunct="1"/>
            <a:r>
              <a:rPr lang="en-US" sz="2800">
                <a:solidFill>
                  <a:srgbClr val="FFFF00"/>
                </a:solidFill>
              </a:rPr>
              <a:t>Amazon = </a:t>
            </a:r>
            <a:r>
              <a:rPr lang="en-US" sz="2800" u="sng">
                <a:solidFill>
                  <a:srgbClr val="FFFF00"/>
                </a:solidFill>
              </a:rPr>
              <a:t>16,962 ft</a:t>
            </a:r>
            <a:r>
              <a:rPr lang="en-US" sz="2800">
                <a:solidFill>
                  <a:srgbClr val="FFFF00"/>
                </a:solidFill>
              </a:rPr>
              <a:t>   =   4.24 ft/mile </a:t>
            </a:r>
          </a:p>
        </p:txBody>
      </p:sp>
      <p:sp>
        <p:nvSpPr>
          <p:cNvPr id="87044" name="Rectangle 4"/>
          <p:cNvSpPr>
            <a:spLocks noChangeArrowheads="1"/>
          </p:cNvSpPr>
          <p:nvPr/>
        </p:nvSpPr>
        <p:spPr bwMode="auto">
          <a:xfrm>
            <a:off x="3076575" y="3733800"/>
            <a:ext cx="2006600" cy="519113"/>
          </a:xfrm>
          <a:prstGeom prst="rect">
            <a:avLst/>
          </a:prstGeom>
          <a:noFill/>
          <a:ln w="9525">
            <a:noFill/>
            <a:miter lim="800000"/>
            <a:headEnd/>
            <a:tailEnd/>
          </a:ln>
          <a:effectLst/>
        </p:spPr>
        <p:txBody>
          <a:bodyPr wrap="none" anchor="ctr">
            <a:spAutoFit/>
          </a:bodyPr>
          <a:lstStyle/>
          <a:p>
            <a:pPr eaLnBrk="1" hangingPunct="1"/>
            <a:r>
              <a:rPr lang="en-US" sz="2800">
                <a:solidFill>
                  <a:srgbClr val="FFFF00"/>
                </a:solidFill>
              </a:rPr>
              <a:t>3980 miles </a:t>
            </a:r>
          </a:p>
        </p:txBody>
      </p:sp>
      <p:sp>
        <p:nvSpPr>
          <p:cNvPr id="87045" name="Rectangle 5"/>
          <p:cNvSpPr>
            <a:spLocks noChangeArrowheads="1"/>
          </p:cNvSpPr>
          <p:nvPr/>
        </p:nvSpPr>
        <p:spPr bwMode="auto">
          <a:xfrm>
            <a:off x="1524000" y="4862513"/>
            <a:ext cx="6021388" cy="946150"/>
          </a:xfrm>
          <a:prstGeom prst="rect">
            <a:avLst/>
          </a:prstGeom>
          <a:noFill/>
          <a:ln w="9525">
            <a:noFill/>
            <a:miter lim="800000"/>
            <a:headEnd/>
            <a:tailEnd/>
          </a:ln>
          <a:effectLst/>
        </p:spPr>
        <p:txBody>
          <a:bodyPr wrap="none" anchor="ctr">
            <a:spAutoFit/>
          </a:bodyPr>
          <a:lstStyle/>
          <a:p>
            <a:pPr eaLnBrk="1" hangingPunct="1"/>
            <a:r>
              <a:rPr lang="en-US" sz="2800">
                <a:solidFill>
                  <a:srgbClr val="FF33CC"/>
                </a:solidFill>
              </a:rPr>
              <a:t>Yangtze = </a:t>
            </a:r>
            <a:r>
              <a:rPr lang="en-US" sz="2800" u="sng">
                <a:solidFill>
                  <a:srgbClr val="FF33CC"/>
                </a:solidFill>
              </a:rPr>
              <a:t>16,542 feet</a:t>
            </a:r>
            <a:r>
              <a:rPr lang="en-US" sz="2800">
                <a:solidFill>
                  <a:srgbClr val="FF33CC"/>
                </a:solidFill>
              </a:rPr>
              <a:t>  =  4.17 ft/mile</a:t>
            </a:r>
          </a:p>
          <a:p>
            <a:pPr eaLnBrk="1" hangingPunct="1"/>
            <a:r>
              <a:rPr lang="en-US" sz="2800">
                <a:solidFill>
                  <a:srgbClr val="FF33CC"/>
                </a:solidFill>
              </a:rPr>
              <a:t> </a:t>
            </a:r>
            <a:r>
              <a:rPr lang="en-US" sz="2800">
                <a:solidFill>
                  <a:srgbClr val="7F7F7F"/>
                </a:solidFill>
              </a:rPr>
              <a:t>	</a:t>
            </a:r>
            <a:r>
              <a:rPr lang="en-US" sz="2800">
                <a:solidFill>
                  <a:srgbClr val="FF33CC"/>
                </a:solidFill>
              </a:rPr>
              <a:t>         3917 miles </a:t>
            </a:r>
          </a:p>
        </p:txBody>
      </p:sp>
      <p:sp>
        <p:nvSpPr>
          <p:cNvPr id="87046" name="Text Box 6"/>
          <p:cNvSpPr txBox="1">
            <a:spLocks noChangeArrowheads="1"/>
          </p:cNvSpPr>
          <p:nvPr/>
        </p:nvSpPr>
        <p:spPr bwMode="auto">
          <a:xfrm>
            <a:off x="750888" y="449263"/>
            <a:ext cx="7061200" cy="579437"/>
          </a:xfrm>
          <a:prstGeom prst="rect">
            <a:avLst/>
          </a:prstGeom>
          <a:noFill/>
          <a:ln w="9525">
            <a:noFill/>
            <a:miter lim="800000"/>
            <a:headEnd/>
            <a:tailEnd/>
          </a:ln>
          <a:effectLst/>
        </p:spPr>
        <p:txBody>
          <a:bodyPr wrap="none">
            <a:spAutoFit/>
          </a:bodyPr>
          <a:lstStyle/>
          <a:p>
            <a:r>
              <a:rPr lang="en-US" sz="3200" u="sng"/>
              <a:t>Gradients of the Three Longest Rivers</a:t>
            </a:r>
          </a:p>
        </p:txBody>
      </p:sp>
      <p:sp>
        <p:nvSpPr>
          <p:cNvPr id="87047" name="Text Box 7"/>
          <p:cNvSpPr txBox="1">
            <a:spLocks noChangeArrowheads="1"/>
          </p:cNvSpPr>
          <p:nvPr/>
        </p:nvSpPr>
        <p:spPr bwMode="auto">
          <a:xfrm>
            <a:off x="3598863" y="3009900"/>
            <a:ext cx="895350" cy="366713"/>
          </a:xfrm>
          <a:prstGeom prst="rect">
            <a:avLst/>
          </a:prstGeom>
          <a:noFill/>
          <a:ln w="9525">
            <a:noFill/>
            <a:miter lim="800000"/>
            <a:headEnd/>
            <a:tailEnd/>
          </a:ln>
          <a:effectLst/>
        </p:spPr>
        <p:txBody>
          <a:bodyPr wrap="none">
            <a:spAutoFit/>
          </a:bodyPr>
          <a:lstStyle/>
          <a:p>
            <a:r>
              <a:rPr lang="en-US" sz="1800"/>
              <a:t>Andes </a:t>
            </a:r>
          </a:p>
        </p:txBody>
      </p:sp>
      <p:sp>
        <p:nvSpPr>
          <p:cNvPr id="87048" name="Text Box 8"/>
          <p:cNvSpPr txBox="1">
            <a:spLocks noChangeArrowheads="1"/>
          </p:cNvSpPr>
          <p:nvPr/>
        </p:nvSpPr>
        <p:spPr bwMode="auto">
          <a:xfrm>
            <a:off x="3440113" y="4524375"/>
            <a:ext cx="1593850" cy="366713"/>
          </a:xfrm>
          <a:prstGeom prst="rect">
            <a:avLst/>
          </a:prstGeom>
          <a:noFill/>
          <a:ln w="9525">
            <a:noFill/>
            <a:miter lim="800000"/>
            <a:headEnd/>
            <a:tailEnd/>
          </a:ln>
          <a:effectLst/>
        </p:spPr>
        <p:txBody>
          <a:bodyPr wrap="none">
            <a:spAutoFit/>
          </a:bodyPr>
          <a:lstStyle/>
          <a:p>
            <a:r>
              <a:rPr lang="en-US" sz="1800"/>
              <a:t>Tibet Plateau </a:t>
            </a:r>
          </a:p>
        </p:txBody>
      </p:sp>
      <p:sp>
        <p:nvSpPr>
          <p:cNvPr id="87049" name="Text Box 9"/>
          <p:cNvSpPr txBox="1">
            <a:spLocks noChangeArrowheads="1"/>
          </p:cNvSpPr>
          <p:nvPr/>
        </p:nvSpPr>
        <p:spPr bwMode="auto">
          <a:xfrm>
            <a:off x="2919413" y="1466850"/>
            <a:ext cx="1568450" cy="366713"/>
          </a:xfrm>
          <a:prstGeom prst="rect">
            <a:avLst/>
          </a:prstGeom>
          <a:noFill/>
          <a:ln w="9525">
            <a:noFill/>
            <a:miter lim="800000"/>
            <a:headEnd/>
            <a:tailEnd/>
          </a:ln>
          <a:effectLst/>
        </p:spPr>
        <p:txBody>
          <a:bodyPr wrap="none">
            <a:spAutoFit/>
          </a:bodyPr>
          <a:lstStyle/>
          <a:p>
            <a:r>
              <a:rPr lang="en-US" sz="1800"/>
              <a:t>Lake Victoria </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152775" y="184150"/>
            <a:ext cx="2520950" cy="641350"/>
          </a:xfrm>
          <a:prstGeom prst="rect">
            <a:avLst/>
          </a:prstGeom>
          <a:noFill/>
          <a:ln w="9525">
            <a:noFill/>
            <a:miter lim="800000"/>
            <a:headEnd/>
            <a:tailEnd/>
          </a:ln>
          <a:effectLst/>
        </p:spPr>
        <p:txBody>
          <a:bodyPr wrap="none">
            <a:spAutoFit/>
          </a:bodyPr>
          <a:lstStyle/>
          <a:p>
            <a:r>
              <a:rPr lang="en-US" sz="3600" b="1" u="sng"/>
              <a:t>Watershed</a:t>
            </a:r>
          </a:p>
        </p:txBody>
      </p:sp>
      <p:sp>
        <p:nvSpPr>
          <p:cNvPr id="128004" name="Text Box 4"/>
          <p:cNvSpPr txBox="1">
            <a:spLocks noChangeArrowheads="1"/>
          </p:cNvSpPr>
          <p:nvPr/>
        </p:nvSpPr>
        <p:spPr bwMode="auto">
          <a:xfrm>
            <a:off x="473075" y="815975"/>
            <a:ext cx="8318500" cy="457200"/>
          </a:xfrm>
          <a:prstGeom prst="rect">
            <a:avLst/>
          </a:prstGeom>
          <a:noFill/>
          <a:ln w="9525">
            <a:noFill/>
            <a:miter lim="800000"/>
            <a:headEnd/>
            <a:tailEnd/>
          </a:ln>
          <a:effectLst/>
        </p:spPr>
        <p:txBody>
          <a:bodyPr wrap="none">
            <a:spAutoFit/>
          </a:bodyPr>
          <a:lstStyle/>
          <a:p>
            <a:r>
              <a:rPr lang="en-US">
                <a:solidFill>
                  <a:schemeClr val="folHlink"/>
                </a:solidFill>
              </a:rPr>
              <a:t>Total land area that drains surface water to a common point.</a:t>
            </a:r>
          </a:p>
        </p:txBody>
      </p:sp>
      <p:pic>
        <p:nvPicPr>
          <p:cNvPr id="128006" name="Picture 6" descr="what_is_watershed_action"/>
          <p:cNvPicPr>
            <a:picLocks noChangeAspect="1" noChangeArrowheads="1" noCrop="1"/>
          </p:cNvPicPr>
          <p:nvPr>
            <p:custDataLst>
              <p:tags r:id="rId2"/>
            </p:custDataLst>
          </p:nvPr>
        </p:nvPicPr>
        <p:blipFill>
          <a:blip r:embed="rId5" cstate="print"/>
          <a:srcRect/>
          <a:stretch>
            <a:fillRect/>
          </a:stretch>
        </p:blipFill>
        <p:spPr bwMode="auto">
          <a:xfrm>
            <a:off x="2681288" y="1460500"/>
            <a:ext cx="3736975" cy="4192588"/>
          </a:xfrm>
          <a:prstGeom prst="rect">
            <a:avLst/>
          </a:prstGeom>
          <a:noFill/>
        </p:spPr>
      </p:pic>
      <p:sp>
        <p:nvSpPr>
          <p:cNvPr id="128007" name="Line 7"/>
          <p:cNvSpPr>
            <a:spLocks noChangeShapeType="1"/>
          </p:cNvSpPr>
          <p:nvPr/>
        </p:nvSpPr>
        <p:spPr bwMode="auto">
          <a:xfrm flipH="1">
            <a:off x="2955925" y="4432300"/>
            <a:ext cx="828675" cy="723900"/>
          </a:xfrm>
          <a:prstGeom prst="line">
            <a:avLst/>
          </a:prstGeom>
          <a:noFill/>
          <a:ln w="38100">
            <a:solidFill>
              <a:schemeClr val="tx1"/>
            </a:solidFill>
            <a:round/>
            <a:headEnd/>
            <a:tailEnd type="triangle" w="med" len="med"/>
          </a:ln>
          <a:effectLst/>
        </p:spPr>
        <p:txBody>
          <a:bodyPr/>
          <a:lstStyle/>
          <a:p>
            <a:endParaRPr lang="en-US"/>
          </a:p>
        </p:txBody>
      </p:sp>
      <p:sp>
        <p:nvSpPr>
          <p:cNvPr id="128008" name="Line 8"/>
          <p:cNvSpPr>
            <a:spLocks noChangeShapeType="1"/>
          </p:cNvSpPr>
          <p:nvPr/>
        </p:nvSpPr>
        <p:spPr bwMode="auto">
          <a:xfrm>
            <a:off x="4100513" y="3021013"/>
            <a:ext cx="0" cy="311150"/>
          </a:xfrm>
          <a:prstGeom prst="line">
            <a:avLst/>
          </a:prstGeom>
          <a:noFill/>
          <a:ln w="31750">
            <a:solidFill>
              <a:schemeClr val="tx1"/>
            </a:solidFill>
            <a:round/>
            <a:headEnd/>
            <a:tailEnd type="triangle" w="med" len="med"/>
          </a:ln>
          <a:effectLst/>
        </p:spPr>
        <p:txBody>
          <a:bodyPr/>
          <a:lstStyle/>
          <a:p>
            <a:endParaRPr lang="en-US"/>
          </a:p>
        </p:txBody>
      </p:sp>
      <p:sp>
        <p:nvSpPr>
          <p:cNvPr id="128009" name="Line 9"/>
          <p:cNvSpPr>
            <a:spLocks noChangeShapeType="1"/>
          </p:cNvSpPr>
          <p:nvPr/>
        </p:nvSpPr>
        <p:spPr bwMode="auto">
          <a:xfrm>
            <a:off x="4552950" y="2909888"/>
            <a:ext cx="17463" cy="363537"/>
          </a:xfrm>
          <a:prstGeom prst="line">
            <a:avLst/>
          </a:prstGeom>
          <a:noFill/>
          <a:ln w="41275">
            <a:solidFill>
              <a:schemeClr val="tx1"/>
            </a:solidFill>
            <a:round/>
            <a:headEnd/>
            <a:tailEnd type="triangle" w="med" len="med"/>
          </a:ln>
          <a:effectLst/>
        </p:spPr>
        <p:txBody>
          <a:bodyPr/>
          <a:lstStyle/>
          <a:p>
            <a:endParaRPr lang="en-US"/>
          </a:p>
        </p:txBody>
      </p:sp>
      <p:sp>
        <p:nvSpPr>
          <p:cNvPr id="128010" name="Rectangle 10"/>
          <p:cNvSpPr>
            <a:spLocks noChangeArrowheads="1"/>
          </p:cNvSpPr>
          <p:nvPr/>
        </p:nvSpPr>
        <p:spPr bwMode="auto">
          <a:xfrm>
            <a:off x="173038" y="5783263"/>
            <a:ext cx="9040812" cy="701675"/>
          </a:xfrm>
          <a:prstGeom prst="rect">
            <a:avLst/>
          </a:prstGeom>
          <a:noFill/>
          <a:ln w="9525">
            <a:noFill/>
            <a:miter lim="800000"/>
            <a:headEnd/>
            <a:tailEnd/>
          </a:ln>
          <a:effectLst/>
        </p:spPr>
        <p:txBody>
          <a:bodyPr>
            <a:spAutoFit/>
          </a:bodyPr>
          <a:lstStyle/>
          <a:p>
            <a:r>
              <a:rPr lang="en-US" sz="2000" dirty="0">
                <a:solidFill>
                  <a:srgbClr val="FFFF00"/>
                </a:solidFill>
              </a:rPr>
              <a:t>Separated </a:t>
            </a:r>
            <a:r>
              <a:rPr lang="en-US" sz="2000" b="1" dirty="0">
                <a:solidFill>
                  <a:srgbClr val="00FF00"/>
                </a:solidFill>
              </a:rPr>
              <a:t>topographically</a:t>
            </a:r>
            <a:r>
              <a:rPr lang="en-US" sz="2000" dirty="0">
                <a:solidFill>
                  <a:srgbClr val="FFFF00"/>
                </a:solidFill>
              </a:rPr>
              <a:t> from adjacent basins by a  geographical barrier such as </a:t>
            </a:r>
            <a:r>
              <a:rPr lang="en-US" sz="2000" b="1" dirty="0">
                <a:solidFill>
                  <a:srgbClr val="FFFF00"/>
                </a:solidFill>
              </a:rPr>
              <a:t>a ridge, hill or mountain, which is known as a water divide</a:t>
            </a:r>
            <a:r>
              <a:rPr lang="en-US" sz="2000" dirty="0">
                <a:solidFill>
                  <a:srgbClr val="FFFF00"/>
                </a:solidFill>
              </a:rPr>
              <a:t>.</a:t>
            </a:r>
          </a:p>
        </p:txBody>
      </p:sp>
      <p:sp>
        <p:nvSpPr>
          <p:cNvPr id="128013" name="Rectangle 13"/>
          <p:cNvSpPr>
            <a:spLocks noChangeArrowheads="1"/>
          </p:cNvSpPr>
          <p:nvPr/>
        </p:nvSpPr>
        <p:spPr bwMode="auto">
          <a:xfrm>
            <a:off x="6743700" y="2762250"/>
            <a:ext cx="1944688" cy="457200"/>
          </a:xfrm>
          <a:prstGeom prst="rect">
            <a:avLst/>
          </a:prstGeom>
          <a:noFill/>
          <a:ln w="9525">
            <a:noFill/>
            <a:miter lim="800000"/>
            <a:headEnd/>
            <a:tailEnd/>
          </a:ln>
          <a:effectLst/>
        </p:spPr>
        <p:txBody>
          <a:bodyPr wrap="none">
            <a:spAutoFit/>
          </a:bodyPr>
          <a:lstStyle/>
          <a:p>
            <a:r>
              <a:rPr lang="en-US" b="1">
                <a:solidFill>
                  <a:srgbClr val="FFFF00"/>
                </a:solidFill>
              </a:rPr>
              <a:t>water divide</a:t>
            </a:r>
          </a:p>
        </p:txBody>
      </p:sp>
      <p:sp>
        <p:nvSpPr>
          <p:cNvPr id="128014" name="Line 14"/>
          <p:cNvSpPr>
            <a:spLocks noChangeShapeType="1"/>
          </p:cNvSpPr>
          <p:nvPr/>
        </p:nvSpPr>
        <p:spPr bwMode="auto">
          <a:xfrm flipH="1">
            <a:off x="6191250" y="3124200"/>
            <a:ext cx="628650" cy="209550"/>
          </a:xfrm>
          <a:prstGeom prst="line">
            <a:avLst/>
          </a:prstGeom>
          <a:noFill/>
          <a:ln w="38100">
            <a:solidFill>
              <a:srgbClr val="FF9900"/>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4"/>
          <p:cNvSpPr txBox="1">
            <a:spLocks noChangeArrowheads="1"/>
          </p:cNvSpPr>
          <p:nvPr/>
        </p:nvSpPr>
        <p:spPr bwMode="auto">
          <a:xfrm>
            <a:off x="563563" y="365125"/>
            <a:ext cx="2219325" cy="457200"/>
          </a:xfrm>
          <a:prstGeom prst="rect">
            <a:avLst/>
          </a:prstGeom>
          <a:noFill/>
          <a:ln w="9525">
            <a:noFill/>
            <a:miter lim="800000"/>
            <a:headEnd/>
            <a:tailEnd/>
          </a:ln>
          <a:effectLst/>
        </p:spPr>
        <p:txBody>
          <a:bodyPr wrap="none">
            <a:spAutoFit/>
          </a:bodyPr>
          <a:lstStyle/>
          <a:p>
            <a:r>
              <a:rPr lang="en-US"/>
              <a:t>Large Gradient</a:t>
            </a:r>
          </a:p>
        </p:txBody>
      </p:sp>
      <p:sp>
        <p:nvSpPr>
          <p:cNvPr id="110597" name="Arc 5"/>
          <p:cNvSpPr>
            <a:spLocks/>
          </p:cNvSpPr>
          <p:nvPr/>
        </p:nvSpPr>
        <p:spPr bwMode="auto">
          <a:xfrm flipH="1" flipV="1">
            <a:off x="3205163" y="519113"/>
            <a:ext cx="3314700" cy="2165350"/>
          </a:xfrm>
          <a:custGeom>
            <a:avLst/>
            <a:gdLst>
              <a:gd name="G0" fmla="+- 0 0 0"/>
              <a:gd name="G1" fmla="+- 21600 0 0"/>
              <a:gd name="G2" fmla="+- 21600 0 0"/>
              <a:gd name="T0" fmla="*/ 0 w 21536"/>
              <a:gd name="T1" fmla="*/ 0 h 21600"/>
              <a:gd name="T2" fmla="*/ 21536 w 21536"/>
              <a:gd name="T3" fmla="*/ 19936 h 21600"/>
              <a:gd name="T4" fmla="*/ 0 w 21536"/>
              <a:gd name="T5" fmla="*/ 21600 h 21600"/>
            </a:gdLst>
            <a:ahLst/>
            <a:cxnLst>
              <a:cxn ang="0">
                <a:pos x="T0" y="T1"/>
              </a:cxn>
              <a:cxn ang="0">
                <a:pos x="T2" y="T3"/>
              </a:cxn>
              <a:cxn ang="0">
                <a:pos x="T4" y="T5"/>
              </a:cxn>
            </a:cxnLst>
            <a:rect l="0" t="0" r="r" b="b"/>
            <a:pathLst>
              <a:path w="21536" h="21600" fill="none" extrusionOk="0">
                <a:moveTo>
                  <a:pt x="-1" y="0"/>
                </a:moveTo>
                <a:cubicBezTo>
                  <a:pt x="11283" y="0"/>
                  <a:pt x="20666" y="8685"/>
                  <a:pt x="21535" y="19936"/>
                </a:cubicBezTo>
              </a:path>
              <a:path w="21536" h="21600" stroke="0" extrusionOk="0">
                <a:moveTo>
                  <a:pt x="-1" y="0"/>
                </a:moveTo>
                <a:cubicBezTo>
                  <a:pt x="11283" y="0"/>
                  <a:pt x="20666" y="8685"/>
                  <a:pt x="21535" y="19936"/>
                </a:cubicBezTo>
                <a:lnTo>
                  <a:pt x="0" y="21600"/>
                </a:lnTo>
                <a:close/>
              </a:path>
            </a:pathLst>
          </a:custGeom>
          <a:noFill/>
          <a:ln w="50800">
            <a:solidFill>
              <a:srgbClr val="FF6600"/>
            </a:solidFill>
            <a:round/>
            <a:headEnd/>
            <a:tailEnd/>
          </a:ln>
          <a:effectLst/>
        </p:spPr>
        <p:txBody>
          <a:bodyPr wrap="none" anchor="ctr"/>
          <a:lstStyle/>
          <a:p>
            <a:endParaRPr lang="en-US"/>
          </a:p>
        </p:txBody>
      </p:sp>
      <p:sp>
        <p:nvSpPr>
          <p:cNvPr id="110598" name="Text Box 6"/>
          <p:cNvSpPr txBox="1">
            <a:spLocks noChangeArrowheads="1"/>
          </p:cNvSpPr>
          <p:nvPr/>
        </p:nvSpPr>
        <p:spPr bwMode="auto">
          <a:xfrm>
            <a:off x="2643188" y="1968500"/>
            <a:ext cx="409575" cy="579438"/>
          </a:xfrm>
          <a:prstGeom prst="rect">
            <a:avLst/>
          </a:prstGeom>
          <a:noFill/>
          <a:ln w="9525">
            <a:noFill/>
            <a:miter lim="800000"/>
            <a:headEnd/>
            <a:tailEnd/>
          </a:ln>
          <a:effectLst/>
        </p:spPr>
        <p:txBody>
          <a:bodyPr wrap="none">
            <a:spAutoFit/>
          </a:bodyPr>
          <a:lstStyle/>
          <a:p>
            <a:r>
              <a:rPr lang="en-US" sz="3200"/>
              <a:t>h</a:t>
            </a:r>
          </a:p>
        </p:txBody>
      </p:sp>
      <p:sp>
        <p:nvSpPr>
          <p:cNvPr id="110599" name="Text Box 7"/>
          <p:cNvSpPr txBox="1">
            <a:spLocks noChangeArrowheads="1"/>
          </p:cNvSpPr>
          <p:nvPr/>
        </p:nvSpPr>
        <p:spPr bwMode="auto">
          <a:xfrm>
            <a:off x="4708525" y="2935288"/>
            <a:ext cx="409575" cy="579437"/>
          </a:xfrm>
          <a:prstGeom prst="rect">
            <a:avLst/>
          </a:prstGeom>
          <a:noFill/>
          <a:ln w="9525">
            <a:noFill/>
            <a:miter lim="800000"/>
            <a:headEnd/>
            <a:tailEnd/>
          </a:ln>
          <a:effectLst/>
        </p:spPr>
        <p:txBody>
          <a:bodyPr wrap="none">
            <a:spAutoFit/>
          </a:bodyPr>
          <a:lstStyle/>
          <a:p>
            <a:r>
              <a:rPr lang="en-US" sz="3200"/>
              <a:t>L</a:t>
            </a:r>
          </a:p>
        </p:txBody>
      </p:sp>
      <p:sp>
        <p:nvSpPr>
          <p:cNvPr id="110600" name="Line 8"/>
          <p:cNvSpPr>
            <a:spLocks noChangeShapeType="1"/>
          </p:cNvSpPr>
          <p:nvPr/>
        </p:nvSpPr>
        <p:spPr bwMode="auto">
          <a:xfrm>
            <a:off x="3208338" y="727075"/>
            <a:ext cx="0" cy="2141538"/>
          </a:xfrm>
          <a:prstGeom prst="line">
            <a:avLst/>
          </a:prstGeom>
          <a:noFill/>
          <a:ln w="25400">
            <a:solidFill>
              <a:srgbClr val="FFFF00"/>
            </a:solidFill>
            <a:round/>
            <a:headEnd/>
            <a:tailEnd/>
          </a:ln>
          <a:effectLst/>
        </p:spPr>
        <p:txBody>
          <a:bodyPr/>
          <a:lstStyle/>
          <a:p>
            <a:endParaRPr lang="en-US"/>
          </a:p>
        </p:txBody>
      </p:sp>
      <p:sp>
        <p:nvSpPr>
          <p:cNvPr id="110601" name="Line 9"/>
          <p:cNvSpPr>
            <a:spLocks noChangeShapeType="1"/>
          </p:cNvSpPr>
          <p:nvPr/>
        </p:nvSpPr>
        <p:spPr bwMode="auto">
          <a:xfrm flipH="1">
            <a:off x="3140075" y="2782888"/>
            <a:ext cx="3624263" cy="0"/>
          </a:xfrm>
          <a:prstGeom prst="line">
            <a:avLst/>
          </a:prstGeom>
          <a:noFill/>
          <a:ln w="9525">
            <a:solidFill>
              <a:schemeClr val="tx1"/>
            </a:solidFill>
            <a:round/>
            <a:headEnd/>
            <a:tailEnd/>
          </a:ln>
          <a:effectLst/>
        </p:spPr>
        <p:txBody>
          <a:bodyPr/>
          <a:lstStyle/>
          <a:p>
            <a:endParaRPr lang="en-US"/>
          </a:p>
        </p:txBody>
      </p:sp>
      <p:sp>
        <p:nvSpPr>
          <p:cNvPr id="110605" name="Text Box 13"/>
          <p:cNvSpPr txBox="1">
            <a:spLocks noChangeArrowheads="1"/>
          </p:cNvSpPr>
          <p:nvPr/>
        </p:nvSpPr>
        <p:spPr bwMode="auto">
          <a:xfrm>
            <a:off x="6616700" y="2387600"/>
            <a:ext cx="889000" cy="396875"/>
          </a:xfrm>
          <a:prstGeom prst="rect">
            <a:avLst/>
          </a:prstGeom>
          <a:noFill/>
          <a:ln w="9525">
            <a:noFill/>
            <a:miter lim="800000"/>
            <a:headEnd/>
            <a:tailEnd/>
          </a:ln>
          <a:effectLst/>
        </p:spPr>
        <p:txBody>
          <a:bodyPr wrap="none">
            <a:spAutoFit/>
          </a:bodyPr>
          <a:lstStyle/>
          <a:p>
            <a:r>
              <a:rPr lang="en-US" sz="2000">
                <a:solidFill>
                  <a:srgbClr val="FFFF00"/>
                </a:solidFill>
              </a:rPr>
              <a:t>mouth</a:t>
            </a:r>
          </a:p>
        </p:txBody>
      </p:sp>
      <p:sp>
        <p:nvSpPr>
          <p:cNvPr id="110606" name="Arc 14"/>
          <p:cNvSpPr>
            <a:spLocks/>
          </p:cNvSpPr>
          <p:nvPr/>
        </p:nvSpPr>
        <p:spPr bwMode="auto">
          <a:xfrm flipH="1" flipV="1">
            <a:off x="3297238" y="4910138"/>
            <a:ext cx="3257550" cy="534987"/>
          </a:xfrm>
          <a:custGeom>
            <a:avLst/>
            <a:gdLst>
              <a:gd name="G0" fmla="+- 0 0 0"/>
              <a:gd name="G1" fmla="+- 21600 0 0"/>
              <a:gd name="G2" fmla="+- 21600 0 0"/>
              <a:gd name="T0" fmla="*/ 0 w 21536"/>
              <a:gd name="T1" fmla="*/ 0 h 21600"/>
              <a:gd name="T2" fmla="*/ 21536 w 21536"/>
              <a:gd name="T3" fmla="*/ 19936 h 21600"/>
              <a:gd name="T4" fmla="*/ 0 w 21536"/>
              <a:gd name="T5" fmla="*/ 21600 h 21600"/>
            </a:gdLst>
            <a:ahLst/>
            <a:cxnLst>
              <a:cxn ang="0">
                <a:pos x="T0" y="T1"/>
              </a:cxn>
              <a:cxn ang="0">
                <a:pos x="T2" y="T3"/>
              </a:cxn>
              <a:cxn ang="0">
                <a:pos x="T4" y="T5"/>
              </a:cxn>
            </a:cxnLst>
            <a:rect l="0" t="0" r="r" b="b"/>
            <a:pathLst>
              <a:path w="21536" h="21600" fill="none" extrusionOk="0">
                <a:moveTo>
                  <a:pt x="-1" y="0"/>
                </a:moveTo>
                <a:cubicBezTo>
                  <a:pt x="11283" y="0"/>
                  <a:pt x="20666" y="8685"/>
                  <a:pt x="21535" y="19936"/>
                </a:cubicBezTo>
              </a:path>
              <a:path w="21536" h="21600" stroke="0" extrusionOk="0">
                <a:moveTo>
                  <a:pt x="-1" y="0"/>
                </a:moveTo>
                <a:cubicBezTo>
                  <a:pt x="11283" y="0"/>
                  <a:pt x="20666" y="8685"/>
                  <a:pt x="21535" y="19936"/>
                </a:cubicBezTo>
                <a:lnTo>
                  <a:pt x="0" y="21600"/>
                </a:lnTo>
                <a:close/>
              </a:path>
            </a:pathLst>
          </a:custGeom>
          <a:noFill/>
          <a:ln w="50800">
            <a:solidFill>
              <a:srgbClr val="FF6600"/>
            </a:solidFill>
            <a:round/>
            <a:headEnd/>
            <a:tailEnd/>
          </a:ln>
          <a:effectLst/>
        </p:spPr>
        <p:txBody>
          <a:bodyPr wrap="none" anchor="ctr"/>
          <a:lstStyle/>
          <a:p>
            <a:endParaRPr lang="en-US"/>
          </a:p>
        </p:txBody>
      </p:sp>
      <p:sp>
        <p:nvSpPr>
          <p:cNvPr id="110607" name="Text Box 15"/>
          <p:cNvSpPr txBox="1">
            <a:spLocks noChangeArrowheads="1"/>
          </p:cNvSpPr>
          <p:nvPr/>
        </p:nvSpPr>
        <p:spPr bwMode="auto">
          <a:xfrm>
            <a:off x="2678113" y="4729163"/>
            <a:ext cx="409575" cy="579437"/>
          </a:xfrm>
          <a:prstGeom prst="rect">
            <a:avLst/>
          </a:prstGeom>
          <a:noFill/>
          <a:ln w="9525">
            <a:noFill/>
            <a:miter lim="800000"/>
            <a:headEnd/>
            <a:tailEnd/>
          </a:ln>
          <a:effectLst/>
        </p:spPr>
        <p:txBody>
          <a:bodyPr wrap="none">
            <a:spAutoFit/>
          </a:bodyPr>
          <a:lstStyle/>
          <a:p>
            <a:r>
              <a:rPr lang="en-US" sz="3200"/>
              <a:t>h</a:t>
            </a:r>
          </a:p>
        </p:txBody>
      </p:sp>
      <p:sp>
        <p:nvSpPr>
          <p:cNvPr id="110608" name="Text Box 16"/>
          <p:cNvSpPr txBox="1">
            <a:spLocks noChangeArrowheads="1"/>
          </p:cNvSpPr>
          <p:nvPr/>
        </p:nvSpPr>
        <p:spPr bwMode="auto">
          <a:xfrm>
            <a:off x="4743450" y="5695950"/>
            <a:ext cx="409575" cy="579438"/>
          </a:xfrm>
          <a:prstGeom prst="rect">
            <a:avLst/>
          </a:prstGeom>
          <a:noFill/>
          <a:ln w="9525">
            <a:noFill/>
            <a:miter lim="800000"/>
            <a:headEnd/>
            <a:tailEnd/>
          </a:ln>
          <a:effectLst/>
        </p:spPr>
        <p:txBody>
          <a:bodyPr wrap="none">
            <a:spAutoFit/>
          </a:bodyPr>
          <a:lstStyle/>
          <a:p>
            <a:r>
              <a:rPr lang="en-US" sz="3200"/>
              <a:t>L</a:t>
            </a:r>
          </a:p>
        </p:txBody>
      </p:sp>
      <p:sp>
        <p:nvSpPr>
          <p:cNvPr id="110609" name="Line 17"/>
          <p:cNvSpPr>
            <a:spLocks noChangeShapeType="1"/>
          </p:cNvSpPr>
          <p:nvPr/>
        </p:nvSpPr>
        <p:spPr bwMode="auto">
          <a:xfrm>
            <a:off x="3243263" y="4359275"/>
            <a:ext cx="0" cy="1270000"/>
          </a:xfrm>
          <a:prstGeom prst="line">
            <a:avLst/>
          </a:prstGeom>
          <a:noFill/>
          <a:ln w="25400">
            <a:solidFill>
              <a:srgbClr val="FFFF00"/>
            </a:solidFill>
            <a:round/>
            <a:headEnd/>
            <a:tailEnd/>
          </a:ln>
          <a:effectLst/>
        </p:spPr>
        <p:txBody>
          <a:bodyPr/>
          <a:lstStyle/>
          <a:p>
            <a:endParaRPr lang="en-US"/>
          </a:p>
        </p:txBody>
      </p:sp>
      <p:sp>
        <p:nvSpPr>
          <p:cNvPr id="110610" name="Line 18"/>
          <p:cNvSpPr>
            <a:spLocks noChangeShapeType="1"/>
          </p:cNvSpPr>
          <p:nvPr/>
        </p:nvSpPr>
        <p:spPr bwMode="auto">
          <a:xfrm flipH="1">
            <a:off x="3175000" y="5543550"/>
            <a:ext cx="3624263" cy="0"/>
          </a:xfrm>
          <a:prstGeom prst="line">
            <a:avLst/>
          </a:prstGeom>
          <a:noFill/>
          <a:ln w="9525">
            <a:solidFill>
              <a:schemeClr val="tx1"/>
            </a:solidFill>
            <a:round/>
            <a:headEnd/>
            <a:tailEnd/>
          </a:ln>
          <a:effectLst/>
        </p:spPr>
        <p:txBody>
          <a:bodyPr/>
          <a:lstStyle/>
          <a:p>
            <a:endParaRPr lang="en-US"/>
          </a:p>
        </p:txBody>
      </p:sp>
      <p:sp>
        <p:nvSpPr>
          <p:cNvPr id="110614" name="Text Box 22"/>
          <p:cNvSpPr txBox="1">
            <a:spLocks noChangeArrowheads="1"/>
          </p:cNvSpPr>
          <p:nvPr/>
        </p:nvSpPr>
        <p:spPr bwMode="auto">
          <a:xfrm>
            <a:off x="6689725" y="5148263"/>
            <a:ext cx="889000" cy="396875"/>
          </a:xfrm>
          <a:prstGeom prst="rect">
            <a:avLst/>
          </a:prstGeom>
          <a:noFill/>
          <a:ln w="9525">
            <a:noFill/>
            <a:miter lim="800000"/>
            <a:headEnd/>
            <a:tailEnd/>
          </a:ln>
          <a:effectLst/>
        </p:spPr>
        <p:txBody>
          <a:bodyPr wrap="none">
            <a:spAutoFit/>
          </a:bodyPr>
          <a:lstStyle/>
          <a:p>
            <a:r>
              <a:rPr lang="en-US" sz="2000">
                <a:solidFill>
                  <a:srgbClr val="FFFF00"/>
                </a:solidFill>
              </a:rPr>
              <a:t>mouth</a:t>
            </a:r>
          </a:p>
        </p:txBody>
      </p:sp>
      <p:sp>
        <p:nvSpPr>
          <p:cNvPr id="110615" name="Text Box 23"/>
          <p:cNvSpPr txBox="1">
            <a:spLocks noChangeArrowheads="1"/>
          </p:cNvSpPr>
          <p:nvPr/>
        </p:nvSpPr>
        <p:spPr bwMode="auto">
          <a:xfrm>
            <a:off x="579438" y="3436938"/>
            <a:ext cx="2201862" cy="457200"/>
          </a:xfrm>
          <a:prstGeom prst="rect">
            <a:avLst/>
          </a:prstGeom>
          <a:noFill/>
          <a:ln w="9525">
            <a:noFill/>
            <a:miter lim="800000"/>
            <a:headEnd/>
            <a:tailEnd/>
          </a:ln>
          <a:effectLst/>
        </p:spPr>
        <p:txBody>
          <a:bodyPr wrap="none">
            <a:spAutoFit/>
          </a:bodyPr>
          <a:lstStyle/>
          <a:p>
            <a:r>
              <a:rPr lang="en-US"/>
              <a:t>Small Gradient</a:t>
            </a:r>
          </a:p>
        </p:txBody>
      </p:sp>
      <p:sp>
        <p:nvSpPr>
          <p:cNvPr id="110617" name="Text Box 25"/>
          <p:cNvSpPr txBox="1">
            <a:spLocks noChangeArrowheads="1"/>
          </p:cNvSpPr>
          <p:nvPr/>
        </p:nvSpPr>
        <p:spPr bwMode="auto">
          <a:xfrm>
            <a:off x="1049338" y="1030288"/>
            <a:ext cx="681037" cy="579437"/>
          </a:xfrm>
          <a:prstGeom prst="rect">
            <a:avLst/>
          </a:prstGeom>
          <a:noFill/>
          <a:ln w="9525">
            <a:noFill/>
            <a:miter lim="800000"/>
            <a:headEnd/>
            <a:tailEnd/>
          </a:ln>
          <a:effectLst/>
        </p:spPr>
        <p:txBody>
          <a:bodyPr wrap="none">
            <a:spAutoFit/>
          </a:bodyPr>
          <a:lstStyle/>
          <a:p>
            <a:r>
              <a:rPr lang="el-GR" sz="3200">
                <a:solidFill>
                  <a:srgbClr val="FFFF00"/>
                </a:solidFill>
                <a:cs typeface="Arial" charset="0"/>
              </a:rPr>
              <a:t>Δ</a:t>
            </a:r>
            <a:r>
              <a:rPr lang="en-US" sz="3200">
                <a:solidFill>
                  <a:srgbClr val="FFFF00"/>
                </a:solidFill>
              </a:rPr>
              <a:t>h</a:t>
            </a:r>
          </a:p>
        </p:txBody>
      </p:sp>
      <p:sp>
        <p:nvSpPr>
          <p:cNvPr id="110618" name="Text Box 26"/>
          <p:cNvSpPr txBox="1">
            <a:spLocks noChangeArrowheads="1"/>
          </p:cNvSpPr>
          <p:nvPr/>
        </p:nvSpPr>
        <p:spPr bwMode="auto">
          <a:xfrm>
            <a:off x="1066800" y="1573213"/>
            <a:ext cx="681038" cy="579437"/>
          </a:xfrm>
          <a:prstGeom prst="rect">
            <a:avLst/>
          </a:prstGeom>
          <a:noFill/>
          <a:ln w="9525">
            <a:noFill/>
            <a:miter lim="800000"/>
            <a:headEnd/>
            <a:tailEnd/>
          </a:ln>
          <a:effectLst/>
        </p:spPr>
        <p:txBody>
          <a:bodyPr wrap="none">
            <a:spAutoFit/>
          </a:bodyPr>
          <a:lstStyle/>
          <a:p>
            <a:r>
              <a:rPr lang="el-GR" sz="3200">
                <a:solidFill>
                  <a:srgbClr val="FFFF00"/>
                </a:solidFill>
                <a:cs typeface="Arial" charset="0"/>
              </a:rPr>
              <a:t>Δ</a:t>
            </a:r>
            <a:r>
              <a:rPr lang="en-US" sz="3200">
                <a:solidFill>
                  <a:srgbClr val="FFFF00"/>
                </a:solidFill>
              </a:rPr>
              <a:t>L</a:t>
            </a:r>
          </a:p>
        </p:txBody>
      </p:sp>
      <p:sp>
        <p:nvSpPr>
          <p:cNvPr id="110619" name="Line 27"/>
          <p:cNvSpPr>
            <a:spLocks noChangeShapeType="1"/>
          </p:cNvSpPr>
          <p:nvPr/>
        </p:nvSpPr>
        <p:spPr bwMode="auto">
          <a:xfrm>
            <a:off x="1073150" y="1574800"/>
            <a:ext cx="592138" cy="0"/>
          </a:xfrm>
          <a:prstGeom prst="line">
            <a:avLst/>
          </a:prstGeom>
          <a:noFill/>
          <a:ln w="9525">
            <a:solidFill>
              <a:schemeClr val="tx1"/>
            </a:solidFill>
            <a:round/>
            <a:headEnd/>
            <a:tailEnd/>
          </a:ln>
          <a:effectLst/>
        </p:spPr>
        <p:txBody>
          <a:bodyPr/>
          <a:lstStyle/>
          <a:p>
            <a:endParaRPr lang="en-US"/>
          </a:p>
        </p:txBody>
      </p:sp>
      <p:sp>
        <p:nvSpPr>
          <p:cNvPr id="110620" name="Text Box 28"/>
          <p:cNvSpPr txBox="1">
            <a:spLocks noChangeArrowheads="1"/>
          </p:cNvSpPr>
          <p:nvPr/>
        </p:nvSpPr>
        <p:spPr bwMode="auto">
          <a:xfrm>
            <a:off x="1152525" y="4238625"/>
            <a:ext cx="681038" cy="579438"/>
          </a:xfrm>
          <a:prstGeom prst="rect">
            <a:avLst/>
          </a:prstGeom>
          <a:noFill/>
          <a:ln w="9525">
            <a:noFill/>
            <a:miter lim="800000"/>
            <a:headEnd/>
            <a:tailEnd/>
          </a:ln>
          <a:effectLst/>
        </p:spPr>
        <p:txBody>
          <a:bodyPr wrap="none">
            <a:spAutoFit/>
          </a:bodyPr>
          <a:lstStyle/>
          <a:p>
            <a:r>
              <a:rPr lang="el-GR" sz="3200">
                <a:solidFill>
                  <a:srgbClr val="FFFF00"/>
                </a:solidFill>
                <a:cs typeface="Arial" charset="0"/>
              </a:rPr>
              <a:t>Δ</a:t>
            </a:r>
            <a:r>
              <a:rPr lang="en-US" sz="3200">
                <a:solidFill>
                  <a:srgbClr val="FFFF00"/>
                </a:solidFill>
              </a:rPr>
              <a:t>h</a:t>
            </a:r>
          </a:p>
        </p:txBody>
      </p:sp>
      <p:sp>
        <p:nvSpPr>
          <p:cNvPr id="110621" name="Text Box 29"/>
          <p:cNvSpPr txBox="1">
            <a:spLocks noChangeArrowheads="1"/>
          </p:cNvSpPr>
          <p:nvPr/>
        </p:nvSpPr>
        <p:spPr bwMode="auto">
          <a:xfrm>
            <a:off x="1169988" y="4781550"/>
            <a:ext cx="681037" cy="579438"/>
          </a:xfrm>
          <a:prstGeom prst="rect">
            <a:avLst/>
          </a:prstGeom>
          <a:noFill/>
          <a:ln w="9525">
            <a:noFill/>
            <a:miter lim="800000"/>
            <a:headEnd/>
            <a:tailEnd/>
          </a:ln>
          <a:effectLst/>
        </p:spPr>
        <p:txBody>
          <a:bodyPr wrap="none">
            <a:spAutoFit/>
          </a:bodyPr>
          <a:lstStyle/>
          <a:p>
            <a:r>
              <a:rPr lang="el-GR" sz="3200">
                <a:solidFill>
                  <a:srgbClr val="FFFF00"/>
                </a:solidFill>
                <a:cs typeface="Arial" charset="0"/>
              </a:rPr>
              <a:t>Δ</a:t>
            </a:r>
            <a:r>
              <a:rPr lang="en-US" sz="3200">
                <a:solidFill>
                  <a:srgbClr val="FFFF00"/>
                </a:solidFill>
              </a:rPr>
              <a:t>L</a:t>
            </a:r>
          </a:p>
        </p:txBody>
      </p:sp>
      <p:sp>
        <p:nvSpPr>
          <p:cNvPr id="110622" name="Line 30"/>
          <p:cNvSpPr>
            <a:spLocks noChangeShapeType="1"/>
          </p:cNvSpPr>
          <p:nvPr/>
        </p:nvSpPr>
        <p:spPr bwMode="auto">
          <a:xfrm>
            <a:off x="1176338" y="4783138"/>
            <a:ext cx="592137" cy="0"/>
          </a:xfrm>
          <a:prstGeom prst="line">
            <a:avLst/>
          </a:prstGeom>
          <a:noFill/>
          <a:ln w="9525">
            <a:solidFill>
              <a:schemeClr val="tx1"/>
            </a:solidFill>
            <a:round/>
            <a:headEnd/>
            <a:tailEnd/>
          </a:ln>
          <a:effectLst/>
        </p:spPr>
        <p:txBody>
          <a:bodyPr/>
          <a:lstStyle/>
          <a:p>
            <a:endParaRPr lang="en-US"/>
          </a:p>
        </p:txBody>
      </p:sp>
      <p:sp>
        <p:nvSpPr>
          <p:cNvPr id="110623" name="Text Box 31"/>
          <p:cNvSpPr txBox="1">
            <a:spLocks noChangeArrowheads="1"/>
          </p:cNvSpPr>
          <p:nvPr/>
        </p:nvSpPr>
        <p:spPr bwMode="auto">
          <a:xfrm>
            <a:off x="3284538" y="4714875"/>
            <a:ext cx="793750" cy="336550"/>
          </a:xfrm>
          <a:prstGeom prst="rect">
            <a:avLst/>
          </a:prstGeom>
          <a:noFill/>
          <a:ln w="9525">
            <a:noFill/>
            <a:miter lim="800000"/>
            <a:headEnd/>
            <a:tailEnd/>
          </a:ln>
          <a:effectLst/>
        </p:spPr>
        <p:txBody>
          <a:bodyPr wrap="none">
            <a:spAutoFit/>
          </a:bodyPr>
          <a:lstStyle/>
          <a:p>
            <a:r>
              <a:rPr lang="en-US" sz="1600"/>
              <a:t>source</a:t>
            </a:r>
          </a:p>
        </p:txBody>
      </p:sp>
      <p:sp>
        <p:nvSpPr>
          <p:cNvPr id="110624" name="Text Box 32"/>
          <p:cNvSpPr txBox="1">
            <a:spLocks noChangeArrowheads="1"/>
          </p:cNvSpPr>
          <p:nvPr/>
        </p:nvSpPr>
        <p:spPr bwMode="auto">
          <a:xfrm>
            <a:off x="3278188" y="582613"/>
            <a:ext cx="793750" cy="336550"/>
          </a:xfrm>
          <a:prstGeom prst="rect">
            <a:avLst/>
          </a:prstGeom>
          <a:noFill/>
          <a:ln w="9525">
            <a:noFill/>
            <a:miter lim="800000"/>
            <a:headEnd/>
            <a:tailEnd/>
          </a:ln>
          <a:effectLst/>
        </p:spPr>
        <p:txBody>
          <a:bodyPr wrap="none">
            <a:spAutoFit/>
          </a:bodyPr>
          <a:lstStyle/>
          <a:p>
            <a:r>
              <a:rPr lang="en-US" sz="1600"/>
              <a:t>source</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Big Creek, NC elevation profile.  Click to go to description of run.  Copyright Chris Bell.">
            <a:hlinkClick r:id="rId8"/>
          </p:cNvPr>
          <p:cNvPicPr>
            <a:picLocks noChangeAspect="1" noChangeArrowheads="1"/>
          </p:cNvPicPr>
          <p:nvPr>
            <p:custDataLst>
              <p:tags r:id="rId2"/>
            </p:custDataLst>
          </p:nvPr>
        </p:nvPicPr>
        <p:blipFill>
          <a:blip r:embed="rId9" cstate="print"/>
          <a:srcRect/>
          <a:stretch>
            <a:fillRect/>
          </a:stretch>
        </p:blipFill>
        <p:spPr bwMode="auto">
          <a:xfrm>
            <a:off x="944563" y="1185863"/>
            <a:ext cx="3333750" cy="2524125"/>
          </a:xfrm>
          <a:prstGeom prst="rect">
            <a:avLst/>
          </a:prstGeom>
          <a:noFill/>
        </p:spPr>
      </p:pic>
      <p:pic>
        <p:nvPicPr>
          <p:cNvPr id="35847" name="Picture 7" descr="French Broad River, Marshall to Hot Springs, NC elevation profile.  Click to go to description of run.  Copyright Chris Bell.">
            <a:hlinkClick r:id="rId10"/>
          </p:cNvPr>
          <p:cNvPicPr>
            <a:picLocks noChangeAspect="1" noChangeArrowheads="1"/>
          </p:cNvPicPr>
          <p:nvPr>
            <p:custDataLst>
              <p:tags r:id="rId3"/>
            </p:custDataLst>
          </p:nvPr>
        </p:nvPicPr>
        <p:blipFill>
          <a:blip r:embed="rId11" cstate="print"/>
          <a:srcRect/>
          <a:stretch>
            <a:fillRect/>
          </a:stretch>
        </p:blipFill>
        <p:spPr bwMode="auto">
          <a:xfrm>
            <a:off x="4924425" y="1135063"/>
            <a:ext cx="3333750" cy="2524125"/>
          </a:xfrm>
          <a:prstGeom prst="rect">
            <a:avLst/>
          </a:prstGeom>
          <a:noFill/>
        </p:spPr>
      </p:pic>
      <p:sp>
        <p:nvSpPr>
          <p:cNvPr id="35848" name="Text Box 8"/>
          <p:cNvSpPr txBox="1">
            <a:spLocks noChangeArrowheads="1"/>
          </p:cNvSpPr>
          <p:nvPr/>
        </p:nvSpPr>
        <p:spPr bwMode="auto">
          <a:xfrm>
            <a:off x="1230313" y="3995738"/>
            <a:ext cx="2714625" cy="822325"/>
          </a:xfrm>
          <a:prstGeom prst="rect">
            <a:avLst/>
          </a:prstGeom>
          <a:noFill/>
          <a:ln w="9525">
            <a:noFill/>
            <a:miter lim="800000"/>
            <a:headEnd/>
            <a:tailEnd/>
          </a:ln>
          <a:effectLst/>
        </p:spPr>
        <p:txBody>
          <a:bodyPr wrap="none">
            <a:spAutoFit/>
          </a:bodyPr>
          <a:lstStyle/>
          <a:p>
            <a:r>
              <a:rPr lang="en-US" u="sng"/>
              <a:t>1600 ft</a:t>
            </a:r>
            <a:r>
              <a:rPr lang="en-US"/>
              <a:t>  = 213 ft/mi</a:t>
            </a:r>
            <a:endParaRPr lang="en-US" u="sng"/>
          </a:p>
          <a:p>
            <a:r>
              <a:rPr lang="en-US"/>
              <a:t> 7.5 mi</a:t>
            </a:r>
          </a:p>
        </p:txBody>
      </p:sp>
      <p:sp>
        <p:nvSpPr>
          <p:cNvPr id="35849" name="Text Box 9"/>
          <p:cNvSpPr txBox="1">
            <a:spLocks noChangeArrowheads="1"/>
          </p:cNvSpPr>
          <p:nvPr/>
        </p:nvSpPr>
        <p:spPr bwMode="auto">
          <a:xfrm>
            <a:off x="5464175" y="3946525"/>
            <a:ext cx="2374900" cy="822325"/>
          </a:xfrm>
          <a:prstGeom prst="rect">
            <a:avLst/>
          </a:prstGeom>
          <a:noFill/>
          <a:ln w="9525">
            <a:noFill/>
            <a:miter lim="800000"/>
            <a:headEnd/>
            <a:tailEnd/>
          </a:ln>
          <a:effectLst/>
        </p:spPr>
        <p:txBody>
          <a:bodyPr wrap="none">
            <a:spAutoFit/>
          </a:bodyPr>
          <a:lstStyle/>
          <a:p>
            <a:r>
              <a:rPr lang="en-US" u="sng"/>
              <a:t>200 ft</a:t>
            </a:r>
            <a:r>
              <a:rPr lang="en-US"/>
              <a:t>  = 25 ft/mi</a:t>
            </a:r>
            <a:endParaRPr lang="en-US" u="sng"/>
          </a:p>
          <a:p>
            <a:r>
              <a:rPr lang="en-US"/>
              <a:t>8.0 mi</a:t>
            </a:r>
          </a:p>
        </p:txBody>
      </p:sp>
      <p:sp>
        <p:nvSpPr>
          <p:cNvPr id="35850" name="Text Box 10"/>
          <p:cNvSpPr txBox="1">
            <a:spLocks noChangeArrowheads="1"/>
          </p:cNvSpPr>
          <p:nvPr/>
        </p:nvSpPr>
        <p:spPr bwMode="auto">
          <a:xfrm>
            <a:off x="2125663" y="153988"/>
            <a:ext cx="4784725" cy="579437"/>
          </a:xfrm>
          <a:prstGeom prst="rect">
            <a:avLst/>
          </a:prstGeom>
          <a:noFill/>
          <a:ln w="9525">
            <a:noFill/>
            <a:miter lim="800000"/>
            <a:headEnd/>
            <a:tailEnd/>
          </a:ln>
          <a:effectLst/>
        </p:spPr>
        <p:txBody>
          <a:bodyPr wrap="none">
            <a:spAutoFit/>
          </a:bodyPr>
          <a:lstStyle/>
          <a:p>
            <a:r>
              <a:rPr lang="en-US" sz="3200" u="sng"/>
              <a:t>North Carolina Mountains</a:t>
            </a:r>
          </a:p>
        </p:txBody>
      </p:sp>
      <p:sp>
        <p:nvSpPr>
          <p:cNvPr id="35852" name="Text Box 12"/>
          <p:cNvSpPr txBox="1">
            <a:spLocks noChangeArrowheads="1"/>
          </p:cNvSpPr>
          <p:nvPr/>
        </p:nvSpPr>
        <p:spPr bwMode="auto">
          <a:xfrm>
            <a:off x="615950" y="5195888"/>
            <a:ext cx="7945438" cy="519112"/>
          </a:xfrm>
          <a:prstGeom prst="rect">
            <a:avLst/>
          </a:prstGeom>
          <a:noFill/>
          <a:ln w="9525">
            <a:noFill/>
            <a:miter lim="800000"/>
            <a:headEnd/>
            <a:tailEnd/>
          </a:ln>
          <a:effectLst/>
        </p:spPr>
        <p:txBody>
          <a:bodyPr wrap="none">
            <a:spAutoFit/>
          </a:bodyPr>
          <a:lstStyle/>
          <a:p>
            <a:r>
              <a:rPr lang="en-US" sz="2800">
                <a:solidFill>
                  <a:srgbClr val="FFFF00"/>
                </a:solidFill>
              </a:rPr>
              <a:t>The gradient, in part, determines the flow velocity</a:t>
            </a:r>
          </a:p>
        </p:txBody>
      </p:sp>
      <p:pic>
        <p:nvPicPr>
          <p:cNvPr id="35856" name="Picture 16" descr="402656442_dc3416c2da"/>
          <p:cNvPicPr>
            <a:picLocks noChangeAspect="1" noChangeArrowheads="1"/>
          </p:cNvPicPr>
          <p:nvPr>
            <p:custDataLst>
              <p:tags r:id="rId4"/>
            </p:custDataLst>
          </p:nvPr>
        </p:nvPicPr>
        <p:blipFill>
          <a:blip r:embed="rId12" cstate="print"/>
          <a:srcRect/>
          <a:stretch>
            <a:fillRect/>
          </a:stretch>
        </p:blipFill>
        <p:spPr bwMode="auto">
          <a:xfrm>
            <a:off x="4933950" y="1138238"/>
            <a:ext cx="3365500" cy="2525712"/>
          </a:xfrm>
          <a:prstGeom prst="rect">
            <a:avLst/>
          </a:prstGeom>
          <a:noFill/>
        </p:spPr>
      </p:pic>
      <p:pic>
        <p:nvPicPr>
          <p:cNvPr id="35858" name="Picture 18" descr="1993032700301_450300"/>
          <p:cNvPicPr>
            <a:picLocks noChangeAspect="1" noChangeArrowheads="1"/>
          </p:cNvPicPr>
          <p:nvPr>
            <p:custDataLst>
              <p:tags r:id="rId5"/>
            </p:custDataLst>
          </p:nvPr>
        </p:nvPicPr>
        <p:blipFill>
          <a:blip r:embed="rId13" cstate="print"/>
          <a:srcRect/>
          <a:stretch>
            <a:fillRect/>
          </a:stretch>
        </p:blipFill>
        <p:spPr bwMode="auto">
          <a:xfrm>
            <a:off x="946150" y="1171575"/>
            <a:ext cx="3346450" cy="2541588"/>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58"/>
                                        </p:tgtEl>
                                        <p:attrNameLst>
                                          <p:attrName>style.visibility</p:attrName>
                                        </p:attrNameLst>
                                      </p:cBhvr>
                                      <p:to>
                                        <p:strVal val="visible"/>
                                      </p:to>
                                    </p:set>
                                    <p:animEffect transition="in" filter="fade">
                                      <p:cBhvr>
                                        <p:cTn id="7" dur="2000"/>
                                        <p:tgtEl>
                                          <p:spTgt spid="35858"/>
                                        </p:tgtEl>
                                      </p:cBhvr>
                                    </p:animEffect>
                                  </p:childTnLst>
                                </p:cTn>
                              </p:par>
                              <p:par>
                                <p:cTn id="8" presetID="10" presetClass="entr" presetSubtype="0" fill="hold" nodeType="withEffect">
                                  <p:stCondLst>
                                    <p:cond delay="0"/>
                                  </p:stCondLst>
                                  <p:childTnLst>
                                    <p:set>
                                      <p:cBhvr>
                                        <p:cTn id="9" dur="1" fill="hold">
                                          <p:stCondLst>
                                            <p:cond delay="0"/>
                                          </p:stCondLst>
                                        </p:cTn>
                                        <p:tgtEl>
                                          <p:spTgt spid="35856"/>
                                        </p:tgtEl>
                                        <p:attrNameLst>
                                          <p:attrName>style.visibility</p:attrName>
                                        </p:attrNameLst>
                                      </p:cBhvr>
                                      <p:to>
                                        <p:strVal val="visible"/>
                                      </p:to>
                                    </p:set>
                                    <p:animEffect transition="in" filter="fade">
                                      <p:cBhvr>
                                        <p:cTn id="10" dur="2000"/>
                                        <p:tgtEl>
                                          <p:spTgt spid="3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1176338" y="606425"/>
            <a:ext cx="6184900" cy="946150"/>
          </a:xfrm>
          <a:prstGeom prst="rect">
            <a:avLst/>
          </a:prstGeom>
          <a:noFill/>
          <a:ln w="9525">
            <a:noFill/>
            <a:miter lim="800000"/>
            <a:headEnd/>
            <a:tailEnd/>
          </a:ln>
          <a:effectLst/>
        </p:spPr>
        <p:txBody>
          <a:bodyPr wrap="none">
            <a:spAutoFit/>
          </a:bodyPr>
          <a:lstStyle/>
          <a:p>
            <a:r>
              <a:rPr lang="en-US" sz="2800"/>
              <a:t>The gradient of the river is a dominant</a:t>
            </a:r>
          </a:p>
          <a:p>
            <a:r>
              <a:rPr lang="en-US" sz="2800"/>
              <a:t>         factor In river flow velocity</a:t>
            </a:r>
          </a:p>
        </p:txBody>
      </p:sp>
      <p:sp>
        <p:nvSpPr>
          <p:cNvPr id="178179" name="Text Box 3"/>
          <p:cNvSpPr txBox="1">
            <a:spLocks noChangeArrowheads="1"/>
          </p:cNvSpPr>
          <p:nvPr/>
        </p:nvSpPr>
        <p:spPr bwMode="auto">
          <a:xfrm>
            <a:off x="2184400" y="2022475"/>
            <a:ext cx="4287838" cy="457200"/>
          </a:xfrm>
          <a:prstGeom prst="rect">
            <a:avLst/>
          </a:prstGeom>
          <a:noFill/>
          <a:ln w="9525">
            <a:noFill/>
            <a:miter lim="800000"/>
            <a:headEnd/>
            <a:tailEnd/>
          </a:ln>
          <a:effectLst/>
        </p:spPr>
        <p:txBody>
          <a:bodyPr wrap="none">
            <a:spAutoFit/>
          </a:bodyPr>
          <a:lstStyle/>
          <a:p>
            <a:r>
              <a:rPr lang="en-US">
                <a:solidFill>
                  <a:srgbClr val="FFFF00"/>
                </a:solidFill>
              </a:rPr>
              <a:t>Constrictions increase velocity</a:t>
            </a:r>
          </a:p>
        </p:txBody>
      </p:sp>
      <p:sp>
        <p:nvSpPr>
          <p:cNvPr id="178180" name="Text Box 4"/>
          <p:cNvSpPr txBox="1">
            <a:spLocks noChangeArrowheads="1"/>
          </p:cNvSpPr>
          <p:nvPr/>
        </p:nvSpPr>
        <p:spPr bwMode="auto">
          <a:xfrm>
            <a:off x="1392238" y="2954338"/>
            <a:ext cx="5880100" cy="457200"/>
          </a:xfrm>
          <a:prstGeom prst="rect">
            <a:avLst/>
          </a:prstGeom>
          <a:noFill/>
          <a:ln w="9525">
            <a:noFill/>
            <a:miter lim="800000"/>
            <a:headEnd/>
            <a:tailEnd/>
          </a:ln>
          <a:effectLst/>
        </p:spPr>
        <p:txBody>
          <a:bodyPr wrap="none">
            <a:spAutoFit/>
          </a:bodyPr>
          <a:lstStyle/>
          <a:p>
            <a:r>
              <a:rPr lang="en-US">
                <a:solidFill>
                  <a:srgbClr val="00FF00"/>
                </a:solidFill>
              </a:rPr>
              <a:t>Bottom roughness decreases flow velocity</a:t>
            </a:r>
          </a:p>
        </p:txBody>
      </p:sp>
      <p:sp>
        <p:nvSpPr>
          <p:cNvPr id="178181" name="Text Box 5"/>
          <p:cNvSpPr txBox="1">
            <a:spLocks noChangeArrowheads="1"/>
          </p:cNvSpPr>
          <p:nvPr/>
        </p:nvSpPr>
        <p:spPr bwMode="auto">
          <a:xfrm>
            <a:off x="482600" y="4835525"/>
            <a:ext cx="8153400" cy="457200"/>
          </a:xfrm>
          <a:prstGeom prst="rect">
            <a:avLst/>
          </a:prstGeom>
          <a:noFill/>
          <a:ln w="9525">
            <a:noFill/>
            <a:miter lim="800000"/>
            <a:headEnd/>
            <a:tailEnd/>
          </a:ln>
          <a:effectLst/>
        </p:spPr>
        <p:txBody>
          <a:bodyPr wrap="none">
            <a:spAutoFit/>
          </a:bodyPr>
          <a:lstStyle/>
          <a:p>
            <a:r>
              <a:rPr lang="en-US">
                <a:solidFill>
                  <a:srgbClr val="00FF00"/>
                </a:solidFill>
              </a:rPr>
              <a:t>Length decreases velocity, but increases volume and width</a:t>
            </a:r>
          </a:p>
        </p:txBody>
      </p:sp>
      <p:sp>
        <p:nvSpPr>
          <p:cNvPr id="178182" name="Text Box 6"/>
          <p:cNvSpPr txBox="1">
            <a:spLocks noChangeArrowheads="1"/>
          </p:cNvSpPr>
          <p:nvPr/>
        </p:nvSpPr>
        <p:spPr bwMode="auto">
          <a:xfrm>
            <a:off x="804863" y="3884613"/>
            <a:ext cx="7508875" cy="457200"/>
          </a:xfrm>
          <a:prstGeom prst="rect">
            <a:avLst/>
          </a:prstGeom>
          <a:noFill/>
          <a:ln w="9525">
            <a:noFill/>
            <a:miter lim="800000"/>
            <a:headEnd/>
            <a:tailEnd/>
          </a:ln>
          <a:effectLst/>
        </p:spPr>
        <p:txBody>
          <a:bodyPr wrap="none">
            <a:spAutoFit/>
          </a:bodyPr>
          <a:lstStyle/>
          <a:p>
            <a:r>
              <a:rPr lang="en-US">
                <a:solidFill>
                  <a:srgbClr val="FFFF00"/>
                </a:solidFill>
              </a:rPr>
              <a:t>Winding or meandering rivers tend to flow more slowly</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Text Box 4"/>
          <p:cNvSpPr txBox="1">
            <a:spLocks noChangeArrowheads="1"/>
          </p:cNvSpPr>
          <p:nvPr/>
        </p:nvSpPr>
        <p:spPr bwMode="auto">
          <a:xfrm>
            <a:off x="2574925" y="2168525"/>
            <a:ext cx="3883025" cy="579438"/>
          </a:xfrm>
          <a:prstGeom prst="rect">
            <a:avLst/>
          </a:prstGeom>
          <a:noFill/>
          <a:ln w="9525">
            <a:noFill/>
            <a:miter lim="800000"/>
            <a:headEnd/>
            <a:tailEnd/>
          </a:ln>
          <a:effectLst/>
        </p:spPr>
        <p:txBody>
          <a:bodyPr wrap="none">
            <a:spAutoFit/>
          </a:bodyPr>
          <a:lstStyle/>
          <a:p>
            <a:r>
              <a:rPr lang="en-US" sz="3200"/>
              <a:t>River Flow in Florida</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florida"/>
          <p:cNvPicPr>
            <a:picLocks noChangeAspect="1" noChangeArrowheads="1"/>
          </p:cNvPicPr>
          <p:nvPr>
            <p:custDataLst>
              <p:tags r:id="rId2"/>
            </p:custDataLst>
          </p:nvPr>
        </p:nvPicPr>
        <p:blipFill>
          <a:blip r:embed="rId5" cstate="print"/>
          <a:srcRect r="23166"/>
          <a:stretch>
            <a:fillRect/>
          </a:stretch>
        </p:blipFill>
        <p:spPr bwMode="auto">
          <a:xfrm>
            <a:off x="1774825" y="1698625"/>
            <a:ext cx="5081588" cy="4918075"/>
          </a:xfrm>
          <a:prstGeom prst="rect">
            <a:avLst/>
          </a:prstGeom>
          <a:noFill/>
        </p:spPr>
      </p:pic>
      <p:sp>
        <p:nvSpPr>
          <p:cNvPr id="111619" name="Text Box 3"/>
          <p:cNvSpPr txBox="1">
            <a:spLocks noChangeArrowheads="1"/>
          </p:cNvSpPr>
          <p:nvPr/>
        </p:nvSpPr>
        <p:spPr bwMode="auto">
          <a:xfrm>
            <a:off x="6496050" y="2709863"/>
            <a:ext cx="1454150" cy="457200"/>
          </a:xfrm>
          <a:prstGeom prst="rect">
            <a:avLst/>
          </a:prstGeom>
          <a:noFill/>
          <a:ln w="9525">
            <a:noFill/>
            <a:miter lim="800000"/>
            <a:headEnd/>
            <a:tailEnd/>
          </a:ln>
          <a:effectLst/>
        </p:spPr>
        <p:txBody>
          <a:bodyPr wrap="none">
            <a:spAutoFit/>
          </a:bodyPr>
          <a:lstStyle/>
          <a:p>
            <a:r>
              <a:rPr lang="en-US">
                <a:solidFill>
                  <a:srgbClr val="FFFF00"/>
                </a:solidFill>
              </a:rPr>
              <a:t>St. Johns</a:t>
            </a:r>
          </a:p>
        </p:txBody>
      </p:sp>
      <p:sp>
        <p:nvSpPr>
          <p:cNvPr id="111620" name="Line 4"/>
          <p:cNvSpPr>
            <a:spLocks noChangeShapeType="1"/>
          </p:cNvSpPr>
          <p:nvPr/>
        </p:nvSpPr>
        <p:spPr bwMode="auto">
          <a:xfrm flipH="1">
            <a:off x="5535613" y="3006725"/>
            <a:ext cx="990600" cy="182563"/>
          </a:xfrm>
          <a:prstGeom prst="line">
            <a:avLst/>
          </a:prstGeom>
          <a:noFill/>
          <a:ln w="9525">
            <a:solidFill>
              <a:schemeClr val="tx1"/>
            </a:solidFill>
            <a:round/>
            <a:headEnd/>
            <a:tailEnd type="triangle" w="med" len="med"/>
          </a:ln>
          <a:effectLst/>
        </p:spPr>
        <p:txBody>
          <a:bodyPr/>
          <a:lstStyle/>
          <a:p>
            <a:endParaRPr lang="en-US"/>
          </a:p>
        </p:txBody>
      </p:sp>
      <p:sp>
        <p:nvSpPr>
          <p:cNvPr id="111621" name="Text Box 5"/>
          <p:cNvSpPr txBox="1">
            <a:spLocks noChangeArrowheads="1"/>
          </p:cNvSpPr>
          <p:nvPr/>
        </p:nvSpPr>
        <p:spPr bwMode="auto">
          <a:xfrm>
            <a:off x="6829425" y="3792538"/>
            <a:ext cx="1760538" cy="457200"/>
          </a:xfrm>
          <a:prstGeom prst="rect">
            <a:avLst/>
          </a:prstGeom>
          <a:noFill/>
          <a:ln w="9525">
            <a:noFill/>
            <a:miter lim="800000"/>
            <a:headEnd/>
            <a:tailEnd/>
          </a:ln>
          <a:effectLst/>
        </p:spPr>
        <p:txBody>
          <a:bodyPr wrap="none">
            <a:spAutoFit/>
          </a:bodyPr>
          <a:lstStyle/>
          <a:p>
            <a:r>
              <a:rPr lang="en-US">
                <a:solidFill>
                  <a:srgbClr val="FFFF00"/>
                </a:solidFill>
              </a:rPr>
              <a:t>Kissimmee </a:t>
            </a:r>
          </a:p>
        </p:txBody>
      </p:sp>
      <p:sp>
        <p:nvSpPr>
          <p:cNvPr id="111622" name="Line 6"/>
          <p:cNvSpPr>
            <a:spLocks noChangeShapeType="1"/>
          </p:cNvSpPr>
          <p:nvPr/>
        </p:nvSpPr>
        <p:spPr bwMode="auto">
          <a:xfrm flipH="1">
            <a:off x="5810250" y="4027488"/>
            <a:ext cx="1082675" cy="242887"/>
          </a:xfrm>
          <a:prstGeom prst="line">
            <a:avLst/>
          </a:prstGeom>
          <a:noFill/>
          <a:ln w="9525">
            <a:solidFill>
              <a:schemeClr val="tx1"/>
            </a:solidFill>
            <a:round/>
            <a:headEnd/>
            <a:tailEnd type="triangle" w="med" len="med"/>
          </a:ln>
          <a:effectLst/>
        </p:spPr>
        <p:txBody>
          <a:bodyPr/>
          <a:lstStyle/>
          <a:p>
            <a:endParaRPr lang="en-US"/>
          </a:p>
        </p:txBody>
      </p:sp>
      <p:sp>
        <p:nvSpPr>
          <p:cNvPr id="111623" name="Text Box 7"/>
          <p:cNvSpPr txBox="1">
            <a:spLocks noChangeArrowheads="1"/>
          </p:cNvSpPr>
          <p:nvPr/>
        </p:nvSpPr>
        <p:spPr bwMode="auto">
          <a:xfrm>
            <a:off x="4543425" y="1384300"/>
            <a:ext cx="1711325" cy="457200"/>
          </a:xfrm>
          <a:prstGeom prst="rect">
            <a:avLst/>
          </a:prstGeom>
          <a:noFill/>
          <a:ln w="9525">
            <a:noFill/>
            <a:miter lim="800000"/>
            <a:headEnd/>
            <a:tailEnd/>
          </a:ln>
          <a:effectLst/>
        </p:spPr>
        <p:txBody>
          <a:bodyPr wrap="none">
            <a:spAutoFit/>
          </a:bodyPr>
          <a:lstStyle/>
          <a:p>
            <a:r>
              <a:rPr lang="en-US">
                <a:solidFill>
                  <a:srgbClr val="FFFF00"/>
                </a:solidFill>
              </a:rPr>
              <a:t>Suwannee </a:t>
            </a:r>
          </a:p>
        </p:txBody>
      </p:sp>
      <p:sp>
        <p:nvSpPr>
          <p:cNvPr id="111624" name="Line 8"/>
          <p:cNvSpPr>
            <a:spLocks noChangeShapeType="1"/>
          </p:cNvSpPr>
          <p:nvPr/>
        </p:nvSpPr>
        <p:spPr bwMode="auto">
          <a:xfrm flipH="1">
            <a:off x="4606925" y="1755775"/>
            <a:ext cx="533400" cy="701675"/>
          </a:xfrm>
          <a:prstGeom prst="line">
            <a:avLst/>
          </a:prstGeom>
          <a:noFill/>
          <a:ln w="9525">
            <a:solidFill>
              <a:schemeClr val="tx1"/>
            </a:solidFill>
            <a:round/>
            <a:headEnd/>
            <a:tailEnd type="triangle" w="med" len="med"/>
          </a:ln>
          <a:effectLst/>
        </p:spPr>
        <p:txBody>
          <a:bodyPr/>
          <a:lstStyle/>
          <a:p>
            <a:endParaRPr lang="en-US"/>
          </a:p>
        </p:txBody>
      </p:sp>
      <p:sp>
        <p:nvSpPr>
          <p:cNvPr id="111625" name="Text Box 9"/>
          <p:cNvSpPr txBox="1">
            <a:spLocks noChangeArrowheads="1"/>
          </p:cNvSpPr>
          <p:nvPr/>
        </p:nvSpPr>
        <p:spPr bwMode="auto">
          <a:xfrm>
            <a:off x="977900" y="1277938"/>
            <a:ext cx="1916113" cy="457200"/>
          </a:xfrm>
          <a:prstGeom prst="rect">
            <a:avLst/>
          </a:prstGeom>
          <a:noFill/>
          <a:ln w="9525">
            <a:noFill/>
            <a:miter lim="800000"/>
            <a:headEnd/>
            <a:tailEnd/>
          </a:ln>
          <a:effectLst/>
        </p:spPr>
        <p:txBody>
          <a:bodyPr wrap="none">
            <a:spAutoFit/>
          </a:bodyPr>
          <a:lstStyle/>
          <a:p>
            <a:r>
              <a:rPr lang="en-US">
                <a:solidFill>
                  <a:srgbClr val="FFFF00"/>
                </a:solidFill>
              </a:rPr>
              <a:t>Apalachicola</a:t>
            </a:r>
          </a:p>
        </p:txBody>
      </p:sp>
      <p:sp>
        <p:nvSpPr>
          <p:cNvPr id="111626" name="Line 10"/>
          <p:cNvSpPr>
            <a:spLocks noChangeShapeType="1"/>
          </p:cNvSpPr>
          <p:nvPr/>
        </p:nvSpPr>
        <p:spPr bwMode="auto">
          <a:xfrm>
            <a:off x="2427288" y="1679575"/>
            <a:ext cx="852487" cy="565150"/>
          </a:xfrm>
          <a:prstGeom prst="line">
            <a:avLst/>
          </a:prstGeom>
          <a:noFill/>
          <a:ln w="9525">
            <a:solidFill>
              <a:schemeClr val="tx1"/>
            </a:solidFill>
            <a:round/>
            <a:headEnd/>
            <a:tailEnd type="triangle" w="med" len="med"/>
          </a:ln>
          <a:effectLst/>
        </p:spPr>
        <p:txBody>
          <a:bodyPr/>
          <a:lstStyle/>
          <a:p>
            <a:endParaRPr lang="en-US"/>
          </a:p>
        </p:txBody>
      </p:sp>
      <p:sp>
        <p:nvSpPr>
          <p:cNvPr id="111627" name="Text Box 11"/>
          <p:cNvSpPr txBox="1">
            <a:spLocks noChangeArrowheads="1"/>
          </p:cNvSpPr>
          <p:nvPr/>
        </p:nvSpPr>
        <p:spPr bwMode="auto">
          <a:xfrm>
            <a:off x="2400300" y="249238"/>
            <a:ext cx="3454400" cy="579437"/>
          </a:xfrm>
          <a:prstGeom prst="rect">
            <a:avLst/>
          </a:prstGeom>
          <a:noFill/>
          <a:ln w="9525">
            <a:noFill/>
            <a:miter lim="800000"/>
            <a:headEnd/>
            <a:tailEnd/>
          </a:ln>
          <a:effectLst/>
        </p:spPr>
        <p:txBody>
          <a:bodyPr wrap="none">
            <a:spAutoFit/>
          </a:bodyPr>
          <a:lstStyle/>
          <a:p>
            <a:r>
              <a:rPr lang="en-US" sz="3200" u="sng"/>
              <a:t>Florida River Flow</a:t>
            </a:r>
          </a:p>
        </p:txBody>
      </p:sp>
      <p:sp>
        <p:nvSpPr>
          <p:cNvPr id="111628" name="Rectangle 12"/>
          <p:cNvSpPr>
            <a:spLocks noChangeArrowheads="1"/>
          </p:cNvSpPr>
          <p:nvPr/>
        </p:nvSpPr>
        <p:spPr bwMode="auto">
          <a:xfrm>
            <a:off x="5356225" y="6276975"/>
            <a:ext cx="3600450" cy="457200"/>
          </a:xfrm>
          <a:prstGeom prst="rect">
            <a:avLst/>
          </a:prstGeom>
          <a:noFill/>
          <a:ln w="9525">
            <a:noFill/>
            <a:miter lim="800000"/>
            <a:headEnd/>
            <a:tailEnd/>
          </a:ln>
          <a:effectLst/>
        </p:spPr>
        <p:txBody>
          <a:bodyPr wrap="none">
            <a:spAutoFit/>
          </a:bodyPr>
          <a:lstStyle/>
          <a:p>
            <a:r>
              <a:rPr lang="en-US" b="1">
                <a:solidFill>
                  <a:schemeClr val="hlink"/>
                </a:solidFill>
              </a:rPr>
              <a:t>Generally sluggish flow</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910fl_lo"/>
          <p:cNvPicPr>
            <a:picLocks noChangeAspect="1" noChangeArrowheads="1"/>
          </p:cNvPicPr>
          <p:nvPr>
            <p:custDataLst>
              <p:tags r:id="rId2"/>
            </p:custDataLst>
          </p:nvPr>
        </p:nvPicPr>
        <p:blipFill>
          <a:blip r:embed="rId6" cstate="print">
            <a:lum bright="-18000"/>
          </a:blip>
          <a:srcRect/>
          <a:stretch>
            <a:fillRect/>
          </a:stretch>
        </p:blipFill>
        <p:spPr bwMode="auto">
          <a:xfrm>
            <a:off x="4419600" y="533400"/>
            <a:ext cx="3714750" cy="3714750"/>
          </a:xfrm>
          <a:prstGeom prst="rect">
            <a:avLst/>
          </a:prstGeom>
          <a:noFill/>
        </p:spPr>
      </p:pic>
      <p:graphicFrame>
        <p:nvGraphicFramePr>
          <p:cNvPr id="113687" name="Group 23"/>
          <p:cNvGraphicFramePr>
            <a:graphicFrameLocks noGrp="1"/>
          </p:cNvGraphicFramePr>
          <p:nvPr/>
        </p:nvGraphicFramePr>
        <p:xfrm>
          <a:off x="1295400" y="4267200"/>
          <a:ext cx="7018338" cy="1828800"/>
        </p:xfrm>
        <a:graphic>
          <a:graphicData uri="http://schemas.openxmlformats.org/drawingml/2006/table">
            <a:tbl>
              <a:tblPr/>
              <a:tblGrid>
                <a:gridCol w="4862513"/>
                <a:gridCol w="2155825"/>
              </a:tblGrid>
              <a:tr h="3698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hlinkClick r:id="rId7" tooltip="List of U.S. states by elevation"/>
                        </a:rPr>
                        <a:t>Elevation</a:t>
                      </a:r>
                      <a:endParaRPr kumimoji="0" lang="en-US" sz="24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a:noFill/>
                    </a:lnL>
                    <a:lnR cap="flat">
                      <a:noFill/>
                    </a:lnR>
                    <a:lnT cap="flat">
                      <a:noFill/>
                    </a:lnT>
                    <a:lnB>
                      <a:noFill/>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 </a:t>
                      </a:r>
                      <a:r>
                        <a:rPr kumimoji="0" lang="en-US" sz="2400" b="1" i="0" u="none" strike="noStrike" cap="none" normalizeH="0" baseline="0" smtClean="0">
                          <a:ln>
                            <a:noFill/>
                          </a:ln>
                          <a:solidFill>
                            <a:schemeClr val="tx1"/>
                          </a:solidFill>
                          <a:effectLst/>
                          <a:latin typeface="Arial" charset="0"/>
                        </a:rPr>
                        <a:t>Highest point</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66FF33"/>
                        </a:solidFill>
                        <a:effectLst/>
                        <a:latin typeface="Arial" charset="0"/>
                      </a:endParaRP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 </a:t>
                      </a:r>
                      <a:r>
                        <a:rPr kumimoji="0" lang="en-US" sz="2400" b="1" i="0" u="none" strike="noStrike" cap="none" normalizeH="0" baseline="0" smtClean="0">
                          <a:ln>
                            <a:noFill/>
                          </a:ln>
                          <a:solidFill>
                            <a:schemeClr val="tx1"/>
                          </a:solidFill>
                          <a:effectLst/>
                          <a:latin typeface="Arial" charset="0"/>
                        </a:rPr>
                        <a:t>Mean</a:t>
                      </a:r>
                      <a:endParaRPr kumimoji="0" lang="en-US" sz="24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66FF33"/>
                        </a:solidFill>
                        <a:effectLst/>
                        <a:latin typeface="Arial" charset="0"/>
                      </a:endParaRPr>
                    </a:p>
                  </a:txBody>
                  <a:tcPr anchor="ctr" horzOverflow="overflow">
                    <a:lnL>
                      <a:noFill/>
                    </a:lnL>
                    <a:lnR cap="flat">
                      <a:noFill/>
                    </a:lnR>
                    <a:lnT>
                      <a:noFill/>
                    </a:lnT>
                    <a:lnB>
                      <a:noFill/>
                    </a:lnB>
                    <a:lnTlToBr>
                      <a:noFill/>
                    </a:lnTlToBr>
                    <a:lnBlToTr>
                      <a:noFill/>
                    </a:lnBlToTr>
                    <a:noFill/>
                  </a:tcPr>
                </a:tc>
              </a:tr>
              <a:tr h="3857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 </a:t>
                      </a:r>
                      <a:r>
                        <a:rPr kumimoji="0" lang="en-US" sz="2400" b="1" i="0" u="none" strike="noStrike" cap="none" normalizeH="0" baseline="0" smtClean="0">
                          <a:ln>
                            <a:noFill/>
                          </a:ln>
                          <a:solidFill>
                            <a:schemeClr val="tx1"/>
                          </a:solidFill>
                          <a:effectLst/>
                          <a:latin typeface="Arial" charset="0"/>
                        </a:rPr>
                        <a:t>Lowest point</a:t>
                      </a:r>
                      <a:endParaRPr kumimoji="0" lang="en-US" sz="24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66FF33"/>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113680" name="Text Box 16"/>
          <p:cNvSpPr txBox="1">
            <a:spLocks noChangeArrowheads="1"/>
          </p:cNvSpPr>
          <p:nvPr/>
        </p:nvSpPr>
        <p:spPr bwMode="auto">
          <a:xfrm>
            <a:off x="1600200" y="1676400"/>
            <a:ext cx="1581150" cy="641350"/>
          </a:xfrm>
          <a:prstGeom prst="rect">
            <a:avLst/>
          </a:prstGeom>
          <a:noFill/>
          <a:ln w="9525">
            <a:noFill/>
            <a:miter lim="800000"/>
            <a:headEnd/>
            <a:tailEnd/>
          </a:ln>
          <a:effectLst/>
        </p:spPr>
        <p:txBody>
          <a:bodyPr wrap="none">
            <a:spAutoFit/>
          </a:bodyPr>
          <a:lstStyle/>
          <a:p>
            <a:r>
              <a:rPr lang="en-US" sz="3600"/>
              <a:t>Florida</a:t>
            </a:r>
          </a:p>
        </p:txBody>
      </p:sp>
      <p:sp>
        <p:nvSpPr>
          <p:cNvPr id="113681" name="Rectangle 17"/>
          <p:cNvSpPr>
            <a:spLocks noChangeArrowheads="1"/>
          </p:cNvSpPr>
          <p:nvPr/>
        </p:nvSpPr>
        <p:spPr bwMode="auto">
          <a:xfrm>
            <a:off x="4649788" y="4684713"/>
            <a:ext cx="981075" cy="457200"/>
          </a:xfrm>
          <a:prstGeom prst="rect">
            <a:avLst/>
          </a:prstGeom>
          <a:noFill/>
          <a:ln w="9525">
            <a:noFill/>
            <a:miter lim="800000"/>
            <a:headEnd/>
            <a:tailEnd/>
          </a:ln>
          <a:effectLst/>
        </p:spPr>
        <p:txBody>
          <a:bodyPr wrap="none">
            <a:spAutoFit/>
          </a:bodyPr>
          <a:lstStyle/>
          <a:p>
            <a:r>
              <a:rPr lang="en-US" b="1">
                <a:solidFill>
                  <a:srgbClr val="66FF33"/>
                </a:solidFill>
              </a:rPr>
              <a:t>345 ft</a:t>
            </a:r>
          </a:p>
        </p:txBody>
      </p:sp>
      <p:sp>
        <p:nvSpPr>
          <p:cNvPr id="113682" name="Rectangle 18"/>
          <p:cNvSpPr>
            <a:spLocks noChangeArrowheads="1"/>
          </p:cNvSpPr>
          <p:nvPr/>
        </p:nvSpPr>
        <p:spPr bwMode="auto">
          <a:xfrm>
            <a:off x="4613275" y="5172075"/>
            <a:ext cx="811213" cy="457200"/>
          </a:xfrm>
          <a:prstGeom prst="rect">
            <a:avLst/>
          </a:prstGeom>
          <a:noFill/>
          <a:ln w="9525">
            <a:noFill/>
            <a:miter lim="800000"/>
            <a:headEnd/>
            <a:tailEnd/>
          </a:ln>
          <a:effectLst/>
        </p:spPr>
        <p:txBody>
          <a:bodyPr wrap="none">
            <a:spAutoFit/>
          </a:bodyPr>
          <a:lstStyle/>
          <a:p>
            <a:r>
              <a:rPr lang="en-US" b="1">
                <a:solidFill>
                  <a:srgbClr val="66FF33"/>
                </a:solidFill>
              </a:rPr>
              <a:t>98 ft</a:t>
            </a:r>
          </a:p>
        </p:txBody>
      </p:sp>
      <p:sp>
        <p:nvSpPr>
          <p:cNvPr id="113683" name="Rectangle 19"/>
          <p:cNvSpPr>
            <a:spLocks noChangeArrowheads="1"/>
          </p:cNvSpPr>
          <p:nvPr/>
        </p:nvSpPr>
        <p:spPr bwMode="auto">
          <a:xfrm>
            <a:off x="4637088" y="5659438"/>
            <a:ext cx="641350" cy="457200"/>
          </a:xfrm>
          <a:prstGeom prst="rect">
            <a:avLst/>
          </a:prstGeom>
          <a:noFill/>
          <a:ln w="9525">
            <a:noFill/>
            <a:miter lim="800000"/>
            <a:headEnd/>
            <a:tailEnd/>
          </a:ln>
          <a:effectLst/>
        </p:spPr>
        <p:txBody>
          <a:bodyPr wrap="none">
            <a:spAutoFit/>
          </a:bodyPr>
          <a:lstStyle/>
          <a:p>
            <a:r>
              <a:rPr lang="en-US" b="1">
                <a:solidFill>
                  <a:srgbClr val="66FF33"/>
                </a:solidFill>
              </a:rPr>
              <a:t>0 ft</a:t>
            </a:r>
          </a:p>
        </p:txBody>
      </p:sp>
      <p:sp>
        <p:nvSpPr>
          <p:cNvPr id="113684" name="Rectangle 20"/>
          <p:cNvSpPr>
            <a:spLocks noChangeArrowheads="1"/>
          </p:cNvSpPr>
          <p:nvPr/>
        </p:nvSpPr>
        <p:spPr bwMode="auto">
          <a:xfrm>
            <a:off x="5730875" y="4711700"/>
            <a:ext cx="1658938" cy="457200"/>
          </a:xfrm>
          <a:prstGeom prst="rect">
            <a:avLst/>
          </a:prstGeom>
          <a:noFill/>
          <a:ln w="9525">
            <a:noFill/>
            <a:miter lim="800000"/>
            <a:headEnd/>
            <a:tailEnd/>
          </a:ln>
          <a:effectLst/>
        </p:spPr>
        <p:txBody>
          <a:bodyPr wrap="none" anchor="ctr">
            <a:spAutoFit/>
          </a:bodyPr>
          <a:lstStyle/>
          <a:p>
            <a:pPr eaLnBrk="1" hangingPunct="1"/>
            <a:r>
              <a:rPr lang="en-US"/>
              <a:t>Britton Hill </a:t>
            </a:r>
          </a:p>
        </p:txBody>
      </p:sp>
      <p:pic>
        <p:nvPicPr>
          <p:cNvPr id="113686" name="Picture 22" descr="florida-highest-point2"/>
          <p:cNvPicPr>
            <a:picLocks noChangeAspect="1" noChangeArrowheads="1"/>
          </p:cNvPicPr>
          <p:nvPr>
            <p:custDataLst>
              <p:tags r:id="rId3"/>
            </p:custDataLst>
          </p:nvPr>
        </p:nvPicPr>
        <p:blipFill>
          <a:blip r:embed="rId8" cstate="print"/>
          <a:srcRect/>
          <a:stretch>
            <a:fillRect/>
          </a:stretch>
        </p:blipFill>
        <p:spPr bwMode="auto">
          <a:xfrm>
            <a:off x="1652588" y="1238250"/>
            <a:ext cx="5838825" cy="43815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81"/>
                                        </p:tgtEl>
                                        <p:attrNameLst>
                                          <p:attrName>style.visibility</p:attrName>
                                        </p:attrNameLst>
                                      </p:cBhvr>
                                      <p:to>
                                        <p:strVal val="visible"/>
                                      </p:to>
                                    </p:set>
                                    <p:animEffect transition="in" filter="fade">
                                      <p:cBhvr>
                                        <p:cTn id="7" dur="2000"/>
                                        <p:tgtEl>
                                          <p:spTgt spid="1136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684"/>
                                        </p:tgtEl>
                                        <p:attrNameLst>
                                          <p:attrName>style.visibility</p:attrName>
                                        </p:attrNameLst>
                                      </p:cBhvr>
                                      <p:to>
                                        <p:strVal val="visible"/>
                                      </p:to>
                                    </p:set>
                                    <p:animEffect transition="in" filter="fade">
                                      <p:cBhvr>
                                        <p:cTn id="10" dur="2000"/>
                                        <p:tgtEl>
                                          <p:spTgt spid="113684"/>
                                        </p:tgtEl>
                                      </p:cBhvr>
                                    </p:animEffect>
                                  </p:childTnLst>
                                </p:cTn>
                              </p:par>
                              <p:par>
                                <p:cTn id="11" presetID="10" presetClass="entr" presetSubtype="0" fill="hold" nodeType="withEffect">
                                  <p:stCondLst>
                                    <p:cond delay="0"/>
                                  </p:stCondLst>
                                  <p:childTnLst>
                                    <p:set>
                                      <p:cBhvr>
                                        <p:cTn id="12" dur="1" fill="hold">
                                          <p:stCondLst>
                                            <p:cond delay="0"/>
                                          </p:stCondLst>
                                        </p:cTn>
                                        <p:tgtEl>
                                          <p:spTgt spid="113686"/>
                                        </p:tgtEl>
                                        <p:attrNameLst>
                                          <p:attrName>style.visibility</p:attrName>
                                        </p:attrNameLst>
                                      </p:cBhvr>
                                      <p:to>
                                        <p:strVal val="visible"/>
                                      </p:to>
                                    </p:set>
                                    <p:animEffect transition="in" filter="fade">
                                      <p:cBhvr>
                                        <p:cTn id="13" dur="2000"/>
                                        <p:tgtEl>
                                          <p:spTgt spid="1136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113686"/>
                                        </p:tgtEl>
                                      </p:cBhvr>
                                    </p:animEffect>
                                    <p:set>
                                      <p:cBhvr>
                                        <p:cTn id="18" dur="1" fill="hold">
                                          <p:stCondLst>
                                            <p:cond delay="1999"/>
                                          </p:stCondLst>
                                        </p:cTn>
                                        <p:tgtEl>
                                          <p:spTgt spid="11368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3682"/>
                                        </p:tgtEl>
                                        <p:attrNameLst>
                                          <p:attrName>style.visibility</p:attrName>
                                        </p:attrNameLst>
                                      </p:cBhvr>
                                      <p:to>
                                        <p:strVal val="visible"/>
                                      </p:to>
                                    </p:set>
                                    <p:animEffect transition="in" filter="fade">
                                      <p:cBhvr>
                                        <p:cTn id="23" dur="2000"/>
                                        <p:tgtEl>
                                          <p:spTgt spid="11368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3683"/>
                                        </p:tgtEl>
                                        <p:attrNameLst>
                                          <p:attrName>style.visibility</p:attrName>
                                        </p:attrNameLst>
                                      </p:cBhvr>
                                      <p:to>
                                        <p:strVal val="visible"/>
                                      </p:to>
                                    </p:set>
                                    <p:animEffect transition="in" filter="fade">
                                      <p:cBhvr>
                                        <p:cTn id="28" dur="2000"/>
                                        <p:tgtEl>
                                          <p:spTgt spid="113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1" grpId="0"/>
      <p:bldP spid="113682" grpId="0"/>
      <p:bldP spid="113683" grpId="0"/>
      <p:bldP spid="1136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69888" y="2778125"/>
            <a:ext cx="8229600" cy="457200"/>
          </a:xfrm>
          <a:prstGeom prst="rect">
            <a:avLst/>
          </a:prstGeom>
          <a:noFill/>
          <a:ln w="9525">
            <a:noFill/>
            <a:miter lim="800000"/>
            <a:headEnd/>
            <a:tailEnd/>
          </a:ln>
          <a:effectLst/>
        </p:spPr>
        <p:txBody>
          <a:bodyPr wrap="none">
            <a:spAutoFit/>
          </a:bodyPr>
          <a:lstStyle/>
          <a:p>
            <a:r>
              <a:rPr lang="en-US">
                <a:solidFill>
                  <a:srgbClr val="00FF00"/>
                </a:solidFill>
              </a:rPr>
              <a:t>St. Johns 		310 miles	 30 feet 	1.16 in/mile </a:t>
            </a:r>
          </a:p>
        </p:txBody>
      </p:sp>
      <p:pic>
        <p:nvPicPr>
          <p:cNvPr id="115715" name="Picture 3" descr="Map of Florida highlighting Indian River County ">
            <a:hlinkClick r:id="rId5" tooltip="Map of Florida highlighting Indian River County "/>
          </p:cNvPr>
          <p:cNvPicPr>
            <a:picLocks noChangeAspect="1" noChangeArrowheads="1"/>
          </p:cNvPicPr>
          <p:nvPr>
            <p:custDataLst>
              <p:tags r:id="rId2"/>
            </p:custDataLst>
          </p:nvPr>
        </p:nvPicPr>
        <p:blipFill>
          <a:blip r:embed="rId6" cstate="print"/>
          <a:srcRect/>
          <a:stretch>
            <a:fillRect/>
          </a:stretch>
        </p:blipFill>
        <p:spPr bwMode="auto">
          <a:xfrm>
            <a:off x="7000875" y="288925"/>
            <a:ext cx="1531938" cy="1525588"/>
          </a:xfrm>
          <a:prstGeom prst="rect">
            <a:avLst/>
          </a:prstGeom>
          <a:noFill/>
        </p:spPr>
      </p:pic>
      <p:sp>
        <p:nvSpPr>
          <p:cNvPr id="115716" name="Text Box 4"/>
          <p:cNvSpPr txBox="1">
            <a:spLocks noChangeArrowheads="1"/>
          </p:cNvSpPr>
          <p:nvPr/>
        </p:nvSpPr>
        <p:spPr bwMode="auto">
          <a:xfrm>
            <a:off x="349250" y="3997325"/>
            <a:ext cx="8145463" cy="457200"/>
          </a:xfrm>
          <a:prstGeom prst="rect">
            <a:avLst/>
          </a:prstGeom>
          <a:noFill/>
          <a:ln w="9525">
            <a:noFill/>
            <a:miter lim="800000"/>
            <a:headEnd/>
            <a:tailEnd/>
          </a:ln>
          <a:effectLst/>
        </p:spPr>
        <p:txBody>
          <a:bodyPr wrap="none">
            <a:spAutoFit/>
          </a:bodyPr>
          <a:lstStyle/>
          <a:p>
            <a:r>
              <a:rPr lang="en-US">
                <a:solidFill>
                  <a:srgbClr val="00FF00"/>
                </a:solidFill>
              </a:rPr>
              <a:t>Kissimmee		134 miles       14 feet  	1.25 in/mile</a:t>
            </a:r>
          </a:p>
        </p:txBody>
      </p:sp>
      <p:sp>
        <p:nvSpPr>
          <p:cNvPr id="115717" name="Text Box 5"/>
          <p:cNvSpPr txBox="1">
            <a:spLocks noChangeArrowheads="1"/>
          </p:cNvSpPr>
          <p:nvPr/>
        </p:nvSpPr>
        <p:spPr bwMode="auto">
          <a:xfrm>
            <a:off x="349250" y="3387725"/>
            <a:ext cx="8145463" cy="457200"/>
          </a:xfrm>
          <a:prstGeom prst="rect">
            <a:avLst/>
          </a:prstGeom>
          <a:noFill/>
          <a:ln w="9525">
            <a:noFill/>
            <a:miter lim="800000"/>
            <a:headEnd/>
            <a:tailEnd/>
          </a:ln>
          <a:effectLst/>
        </p:spPr>
        <p:txBody>
          <a:bodyPr wrap="none">
            <a:spAutoFit/>
          </a:bodyPr>
          <a:lstStyle/>
          <a:p>
            <a:r>
              <a:rPr lang="en-US">
                <a:solidFill>
                  <a:srgbClr val="00FF00"/>
                </a:solidFill>
              </a:rPr>
              <a:t>Suwannee		266 miles	200 feet	9.02 in/mile</a:t>
            </a:r>
          </a:p>
        </p:txBody>
      </p:sp>
      <p:sp>
        <p:nvSpPr>
          <p:cNvPr id="115718" name="Text Box 6"/>
          <p:cNvSpPr txBox="1">
            <a:spLocks noChangeArrowheads="1"/>
          </p:cNvSpPr>
          <p:nvPr/>
        </p:nvSpPr>
        <p:spPr bwMode="auto">
          <a:xfrm>
            <a:off x="320675" y="4632325"/>
            <a:ext cx="8229600" cy="457200"/>
          </a:xfrm>
          <a:prstGeom prst="rect">
            <a:avLst/>
          </a:prstGeom>
          <a:noFill/>
          <a:ln w="9525">
            <a:noFill/>
            <a:miter lim="800000"/>
            <a:headEnd/>
            <a:tailEnd/>
          </a:ln>
          <a:effectLst/>
        </p:spPr>
        <p:txBody>
          <a:bodyPr wrap="none">
            <a:spAutoFit/>
          </a:bodyPr>
          <a:lstStyle/>
          <a:p>
            <a:r>
              <a:rPr lang="en-US">
                <a:solidFill>
                  <a:srgbClr val="00FF00"/>
                </a:solidFill>
              </a:rPr>
              <a:t>Apalachicola		112 miles	 77 feet	 8.25 in/mile</a:t>
            </a:r>
          </a:p>
        </p:txBody>
      </p:sp>
      <p:sp>
        <p:nvSpPr>
          <p:cNvPr id="115719" name="Text Box 7"/>
          <p:cNvSpPr txBox="1">
            <a:spLocks noChangeArrowheads="1"/>
          </p:cNvSpPr>
          <p:nvPr/>
        </p:nvSpPr>
        <p:spPr bwMode="auto">
          <a:xfrm>
            <a:off x="409575" y="2081213"/>
            <a:ext cx="7951788" cy="519112"/>
          </a:xfrm>
          <a:prstGeom prst="rect">
            <a:avLst/>
          </a:prstGeom>
          <a:noFill/>
          <a:ln w="9525">
            <a:noFill/>
            <a:miter lim="800000"/>
            <a:headEnd/>
            <a:tailEnd/>
          </a:ln>
          <a:effectLst/>
        </p:spPr>
        <p:txBody>
          <a:bodyPr wrap="none">
            <a:spAutoFit/>
          </a:bodyPr>
          <a:lstStyle/>
          <a:p>
            <a:r>
              <a:rPr lang="en-US" sz="2800" u="sng">
                <a:solidFill>
                  <a:srgbClr val="FFFF00"/>
                </a:solidFill>
              </a:rPr>
              <a:t>River</a:t>
            </a:r>
            <a:r>
              <a:rPr lang="en-US" sz="2800">
                <a:solidFill>
                  <a:srgbClr val="FFFF00"/>
                </a:solidFill>
              </a:rPr>
              <a:t>			</a:t>
            </a:r>
            <a:r>
              <a:rPr lang="en-US" sz="2800" u="sng">
                <a:solidFill>
                  <a:srgbClr val="FFFF00"/>
                </a:solidFill>
              </a:rPr>
              <a:t>length</a:t>
            </a:r>
            <a:r>
              <a:rPr lang="en-US" sz="2800">
                <a:solidFill>
                  <a:srgbClr val="FFFF00"/>
                </a:solidFill>
              </a:rPr>
              <a:t>      </a:t>
            </a:r>
            <a:r>
              <a:rPr lang="en-US" sz="2800" u="sng">
                <a:solidFill>
                  <a:srgbClr val="FFFF00"/>
                </a:solidFill>
              </a:rPr>
              <a:t>Elevation	Gradient</a:t>
            </a:r>
          </a:p>
        </p:txBody>
      </p:sp>
      <p:sp>
        <p:nvSpPr>
          <p:cNvPr id="115720" name="Text Box 8"/>
          <p:cNvSpPr txBox="1">
            <a:spLocks noChangeArrowheads="1"/>
          </p:cNvSpPr>
          <p:nvPr/>
        </p:nvSpPr>
        <p:spPr bwMode="auto">
          <a:xfrm>
            <a:off x="762000" y="914400"/>
            <a:ext cx="2981325" cy="579438"/>
          </a:xfrm>
          <a:prstGeom prst="rect">
            <a:avLst/>
          </a:prstGeom>
          <a:noFill/>
          <a:ln w="9525">
            <a:noFill/>
            <a:miter lim="800000"/>
            <a:headEnd/>
            <a:tailEnd/>
          </a:ln>
          <a:effectLst/>
        </p:spPr>
        <p:txBody>
          <a:bodyPr wrap="none">
            <a:spAutoFit/>
          </a:bodyPr>
          <a:lstStyle/>
          <a:p>
            <a:r>
              <a:rPr lang="en-US" sz="3200" u="sng"/>
              <a:t>Florida’s Rivers</a:t>
            </a:r>
          </a:p>
        </p:txBody>
      </p:sp>
      <p:sp>
        <p:nvSpPr>
          <p:cNvPr id="115721" name="Text Box 9"/>
          <p:cNvSpPr txBox="1">
            <a:spLocks noChangeArrowheads="1"/>
          </p:cNvSpPr>
          <p:nvPr/>
        </p:nvSpPr>
        <p:spPr bwMode="auto">
          <a:xfrm>
            <a:off x="4864100" y="1746250"/>
            <a:ext cx="1217613" cy="457200"/>
          </a:xfrm>
          <a:prstGeom prst="rect">
            <a:avLst/>
          </a:prstGeom>
          <a:noFill/>
          <a:ln w="9525">
            <a:noFill/>
            <a:miter lim="800000"/>
            <a:headEnd/>
            <a:tailEnd/>
          </a:ln>
          <a:effectLst/>
        </p:spPr>
        <p:txBody>
          <a:bodyPr wrap="none">
            <a:spAutoFit/>
          </a:bodyPr>
          <a:lstStyle/>
          <a:p>
            <a:r>
              <a:rPr lang="en-US" b="1">
                <a:solidFill>
                  <a:srgbClr val="FFFF00"/>
                </a:solidFill>
              </a:rPr>
              <a:t>Source</a:t>
            </a:r>
          </a:p>
        </p:txBody>
      </p:sp>
      <p:sp>
        <p:nvSpPr>
          <p:cNvPr id="115722" name="Text Box 10"/>
          <p:cNvSpPr txBox="1">
            <a:spLocks noChangeArrowheads="1"/>
          </p:cNvSpPr>
          <p:nvPr/>
        </p:nvSpPr>
        <p:spPr bwMode="auto">
          <a:xfrm>
            <a:off x="2001838" y="5659438"/>
            <a:ext cx="4876800" cy="579437"/>
          </a:xfrm>
          <a:prstGeom prst="rect">
            <a:avLst/>
          </a:prstGeom>
          <a:noFill/>
          <a:ln w="9525">
            <a:noFill/>
            <a:miter lim="800000"/>
            <a:headEnd/>
            <a:tailEnd/>
          </a:ln>
          <a:effectLst/>
        </p:spPr>
        <p:txBody>
          <a:bodyPr wrap="none">
            <a:spAutoFit/>
          </a:bodyPr>
          <a:lstStyle/>
          <a:p>
            <a:r>
              <a:rPr lang="en-US" sz="3200">
                <a:solidFill>
                  <a:srgbClr val="FFFF00"/>
                </a:solidFill>
              </a:rPr>
              <a:t>Slow flow of contaminants</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228600" y="304800"/>
            <a:ext cx="3409950" cy="641350"/>
          </a:xfrm>
          <a:prstGeom prst="rect">
            <a:avLst/>
          </a:prstGeom>
          <a:noFill/>
          <a:ln w="9525">
            <a:noFill/>
            <a:miter lim="800000"/>
            <a:headEnd/>
            <a:tailEnd/>
          </a:ln>
          <a:effectLst/>
        </p:spPr>
        <p:txBody>
          <a:bodyPr wrap="none">
            <a:spAutoFit/>
          </a:bodyPr>
          <a:lstStyle/>
          <a:p>
            <a:r>
              <a:rPr lang="en-US" sz="3600" u="sng"/>
              <a:t>St. Johns River </a:t>
            </a:r>
          </a:p>
        </p:txBody>
      </p:sp>
      <p:pic>
        <p:nvPicPr>
          <p:cNvPr id="119811" name="Picture 3" descr="020123-st_johns_river"/>
          <p:cNvPicPr>
            <a:picLocks noChangeAspect="1" noChangeArrowheads="1"/>
          </p:cNvPicPr>
          <p:nvPr>
            <p:custDataLst>
              <p:tags r:id="rId2"/>
            </p:custDataLst>
          </p:nvPr>
        </p:nvPicPr>
        <p:blipFill>
          <a:blip r:embed="rId6" cstate="print"/>
          <a:srcRect l="2405" t="6165" r="3418" b="8904"/>
          <a:stretch>
            <a:fillRect/>
          </a:stretch>
        </p:blipFill>
        <p:spPr bwMode="auto">
          <a:xfrm>
            <a:off x="990600" y="1600200"/>
            <a:ext cx="7086600" cy="2362200"/>
          </a:xfrm>
          <a:prstGeom prst="rect">
            <a:avLst/>
          </a:prstGeom>
          <a:noFill/>
        </p:spPr>
      </p:pic>
      <p:pic>
        <p:nvPicPr>
          <p:cNvPr id="119812" name="Picture 4" descr="st_johns_river9"/>
          <p:cNvPicPr>
            <a:picLocks noChangeAspect="1" noChangeArrowheads="1"/>
          </p:cNvPicPr>
          <p:nvPr>
            <p:custDataLst>
              <p:tags r:id="rId3"/>
            </p:custDataLst>
          </p:nvPr>
        </p:nvPicPr>
        <p:blipFill>
          <a:blip r:embed="rId7" cstate="print">
            <a:lum bright="-12000"/>
          </a:blip>
          <a:srcRect/>
          <a:stretch>
            <a:fillRect/>
          </a:stretch>
        </p:blipFill>
        <p:spPr bwMode="auto">
          <a:xfrm>
            <a:off x="457200" y="1143000"/>
            <a:ext cx="8458200" cy="5334000"/>
          </a:xfrm>
          <a:prstGeom prst="rect">
            <a:avLst/>
          </a:prstGeom>
          <a:noFill/>
        </p:spPr>
      </p:pic>
      <p:sp>
        <p:nvSpPr>
          <p:cNvPr id="119813" name="Text Box 5"/>
          <p:cNvSpPr txBox="1">
            <a:spLocks noChangeArrowheads="1"/>
          </p:cNvSpPr>
          <p:nvPr/>
        </p:nvSpPr>
        <p:spPr bwMode="auto">
          <a:xfrm>
            <a:off x="3657600" y="1295400"/>
            <a:ext cx="4264025" cy="519113"/>
          </a:xfrm>
          <a:prstGeom prst="rect">
            <a:avLst/>
          </a:prstGeom>
          <a:noFill/>
          <a:ln w="9525">
            <a:noFill/>
            <a:miter lim="800000"/>
            <a:headEnd/>
            <a:tailEnd/>
          </a:ln>
          <a:effectLst/>
        </p:spPr>
        <p:txBody>
          <a:bodyPr wrap="none">
            <a:spAutoFit/>
          </a:bodyPr>
          <a:lstStyle/>
          <a:p>
            <a:r>
              <a:rPr lang="en-US" sz="2800">
                <a:solidFill>
                  <a:schemeClr val="bg2"/>
                </a:solidFill>
              </a:rPr>
              <a:t>“Laziest river in the world”</a:t>
            </a:r>
          </a:p>
        </p:txBody>
      </p:sp>
      <p:sp>
        <p:nvSpPr>
          <p:cNvPr id="119814" name="Text Box 6"/>
          <p:cNvSpPr txBox="1">
            <a:spLocks noChangeArrowheads="1"/>
          </p:cNvSpPr>
          <p:nvPr/>
        </p:nvSpPr>
        <p:spPr bwMode="auto">
          <a:xfrm>
            <a:off x="2063750" y="3505200"/>
            <a:ext cx="6483350" cy="519113"/>
          </a:xfrm>
          <a:prstGeom prst="rect">
            <a:avLst/>
          </a:prstGeom>
          <a:noFill/>
          <a:ln w="9525">
            <a:noFill/>
            <a:miter lim="800000"/>
            <a:headEnd/>
            <a:tailEnd/>
          </a:ln>
          <a:effectLst/>
        </p:spPr>
        <p:txBody>
          <a:bodyPr wrap="none">
            <a:spAutoFit/>
          </a:bodyPr>
          <a:lstStyle/>
          <a:p>
            <a:r>
              <a:rPr lang="en-US" sz="2800"/>
              <a:t>30 foot elevation change over 310 miles</a:t>
            </a:r>
          </a:p>
        </p:txBody>
      </p:sp>
      <p:sp>
        <p:nvSpPr>
          <p:cNvPr id="119815" name="Text Box 7"/>
          <p:cNvSpPr txBox="1">
            <a:spLocks noChangeArrowheads="1"/>
          </p:cNvSpPr>
          <p:nvPr/>
        </p:nvSpPr>
        <p:spPr bwMode="auto">
          <a:xfrm>
            <a:off x="3340100" y="4208463"/>
            <a:ext cx="3367088" cy="822325"/>
          </a:xfrm>
          <a:prstGeom prst="rect">
            <a:avLst/>
          </a:prstGeom>
          <a:noFill/>
          <a:ln w="9525">
            <a:noFill/>
            <a:miter lim="800000"/>
            <a:headEnd/>
            <a:tailEnd/>
          </a:ln>
          <a:effectLst/>
        </p:spPr>
        <p:txBody>
          <a:bodyPr wrap="none">
            <a:spAutoFit/>
          </a:bodyPr>
          <a:lstStyle/>
          <a:p>
            <a:r>
              <a:rPr lang="en-US"/>
              <a:t>Gradient = 0.096 ft/mile</a:t>
            </a:r>
          </a:p>
          <a:p>
            <a:r>
              <a:rPr lang="en-US"/>
              <a:t>	      (1.16 in/mile)</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533400" y="685800"/>
            <a:ext cx="3162300" cy="579438"/>
          </a:xfrm>
          <a:prstGeom prst="rect">
            <a:avLst/>
          </a:prstGeom>
          <a:noFill/>
          <a:ln w="9525">
            <a:noFill/>
            <a:miter lim="800000"/>
            <a:headEnd/>
            <a:tailEnd/>
          </a:ln>
          <a:effectLst/>
        </p:spPr>
        <p:txBody>
          <a:bodyPr wrap="none">
            <a:spAutoFit/>
          </a:bodyPr>
          <a:lstStyle/>
          <a:p>
            <a:r>
              <a:rPr lang="en-US" sz="3200" u="sng"/>
              <a:t>Suwannee River</a:t>
            </a:r>
          </a:p>
        </p:txBody>
      </p:sp>
      <p:pic>
        <p:nvPicPr>
          <p:cNvPr id="180227" name="Picture 3" descr="watershed2"/>
          <p:cNvPicPr>
            <a:picLocks noChangeAspect="1" noChangeArrowheads="1"/>
          </p:cNvPicPr>
          <p:nvPr>
            <p:custDataLst>
              <p:tags r:id="rId2"/>
            </p:custDataLst>
          </p:nvPr>
        </p:nvPicPr>
        <p:blipFill>
          <a:blip r:embed="rId5" cstate="print"/>
          <a:srcRect/>
          <a:stretch>
            <a:fillRect/>
          </a:stretch>
        </p:blipFill>
        <p:spPr bwMode="auto">
          <a:xfrm>
            <a:off x="5486400" y="1905000"/>
            <a:ext cx="3184525" cy="3505200"/>
          </a:xfrm>
          <a:prstGeom prst="rect">
            <a:avLst/>
          </a:prstGeom>
          <a:noFill/>
        </p:spPr>
      </p:pic>
      <p:sp>
        <p:nvSpPr>
          <p:cNvPr id="180228" name="Text Box 4"/>
          <p:cNvSpPr txBox="1">
            <a:spLocks noChangeArrowheads="1"/>
          </p:cNvSpPr>
          <p:nvPr/>
        </p:nvSpPr>
        <p:spPr bwMode="auto">
          <a:xfrm>
            <a:off x="746125" y="2732088"/>
            <a:ext cx="184150" cy="519112"/>
          </a:xfrm>
          <a:prstGeom prst="rect">
            <a:avLst/>
          </a:prstGeom>
          <a:noFill/>
          <a:ln w="9525">
            <a:noFill/>
            <a:miter lim="800000"/>
            <a:headEnd/>
            <a:tailEnd/>
          </a:ln>
          <a:effectLst/>
        </p:spPr>
        <p:txBody>
          <a:bodyPr wrap="none">
            <a:spAutoFit/>
          </a:bodyPr>
          <a:lstStyle/>
          <a:p>
            <a:endParaRPr lang="en-US" sz="2800"/>
          </a:p>
        </p:txBody>
      </p:sp>
      <p:sp>
        <p:nvSpPr>
          <p:cNvPr id="180229" name="Text Box 5"/>
          <p:cNvSpPr txBox="1">
            <a:spLocks noChangeArrowheads="1"/>
          </p:cNvSpPr>
          <p:nvPr/>
        </p:nvSpPr>
        <p:spPr bwMode="auto">
          <a:xfrm>
            <a:off x="1066800" y="1905000"/>
            <a:ext cx="3587750" cy="519113"/>
          </a:xfrm>
          <a:prstGeom prst="rect">
            <a:avLst/>
          </a:prstGeom>
          <a:noFill/>
          <a:ln w="9525">
            <a:noFill/>
            <a:miter lim="800000"/>
            <a:headEnd/>
            <a:tailEnd/>
          </a:ln>
          <a:effectLst/>
        </p:spPr>
        <p:txBody>
          <a:bodyPr wrap="none">
            <a:spAutoFit/>
          </a:bodyPr>
          <a:lstStyle/>
          <a:p>
            <a:r>
              <a:rPr lang="en-US" sz="2800">
                <a:solidFill>
                  <a:srgbClr val="00FF00"/>
                </a:solidFill>
              </a:rPr>
              <a:t>Gradient: 0.75 ft./mile</a:t>
            </a:r>
          </a:p>
        </p:txBody>
      </p:sp>
      <p:sp>
        <p:nvSpPr>
          <p:cNvPr id="180230" name="Text Box 6"/>
          <p:cNvSpPr txBox="1">
            <a:spLocks noChangeArrowheads="1"/>
          </p:cNvSpPr>
          <p:nvPr/>
        </p:nvSpPr>
        <p:spPr bwMode="auto">
          <a:xfrm>
            <a:off x="381000" y="2895600"/>
            <a:ext cx="4737100" cy="519113"/>
          </a:xfrm>
          <a:prstGeom prst="rect">
            <a:avLst/>
          </a:prstGeom>
          <a:noFill/>
          <a:ln w="9525">
            <a:noFill/>
            <a:miter lim="800000"/>
            <a:headEnd/>
            <a:tailEnd/>
          </a:ln>
          <a:effectLst/>
        </p:spPr>
        <p:txBody>
          <a:bodyPr wrap="none">
            <a:spAutoFit/>
          </a:bodyPr>
          <a:lstStyle/>
          <a:p>
            <a:r>
              <a:rPr lang="en-US" sz="2800">
                <a:solidFill>
                  <a:srgbClr val="FFFF00"/>
                </a:solidFill>
              </a:rPr>
              <a:t>Origin: Okeefenokee Swamp</a:t>
            </a:r>
          </a:p>
        </p:txBody>
      </p:sp>
      <p:sp>
        <p:nvSpPr>
          <p:cNvPr id="180231" name="Text Box 7"/>
          <p:cNvSpPr txBox="1">
            <a:spLocks noChangeArrowheads="1"/>
          </p:cNvSpPr>
          <p:nvPr/>
        </p:nvSpPr>
        <p:spPr bwMode="auto">
          <a:xfrm>
            <a:off x="441325" y="3722688"/>
            <a:ext cx="2979738" cy="1373187"/>
          </a:xfrm>
          <a:prstGeom prst="rect">
            <a:avLst/>
          </a:prstGeom>
          <a:noFill/>
          <a:ln w="9525">
            <a:noFill/>
            <a:miter lim="800000"/>
            <a:headEnd/>
            <a:tailEnd/>
          </a:ln>
          <a:effectLst/>
        </p:spPr>
        <p:txBody>
          <a:bodyPr wrap="none">
            <a:spAutoFit/>
          </a:bodyPr>
          <a:lstStyle/>
          <a:p>
            <a:r>
              <a:rPr lang="en-US" sz="2800">
                <a:solidFill>
                  <a:srgbClr val="FFFFA3"/>
                </a:solidFill>
              </a:rPr>
              <a:t>Diverse</a:t>
            </a:r>
          </a:p>
          <a:p>
            <a:endParaRPr lang="en-US" sz="2800">
              <a:solidFill>
                <a:srgbClr val="FFFFA3"/>
              </a:solidFill>
            </a:endParaRPr>
          </a:p>
          <a:p>
            <a:r>
              <a:rPr lang="en-US" sz="2800">
                <a:solidFill>
                  <a:srgbClr val="FFFFA3"/>
                </a:solidFill>
              </a:rPr>
              <a:t>Largely unspoiled</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762000" y="381000"/>
            <a:ext cx="7953375" cy="2282825"/>
          </a:xfrm>
          <a:prstGeom prst="rect">
            <a:avLst/>
          </a:prstGeom>
          <a:noFill/>
          <a:ln w="9525">
            <a:noFill/>
            <a:miter lim="800000"/>
            <a:headEnd/>
            <a:tailEnd/>
          </a:ln>
          <a:effectLst/>
        </p:spPr>
        <p:txBody>
          <a:bodyPr wrap="none" anchor="ctr">
            <a:spAutoFit/>
          </a:bodyPr>
          <a:lstStyle/>
          <a:p>
            <a:pPr eaLnBrk="1" hangingPunct="1"/>
            <a:r>
              <a:rPr lang="en-US"/>
              <a:t>The basin includes Lafayette and Suwannee counties,</a:t>
            </a:r>
          </a:p>
          <a:p>
            <a:pPr eaLnBrk="1" hangingPunct="1"/>
            <a:endParaRPr lang="en-US"/>
          </a:p>
          <a:p>
            <a:pPr eaLnBrk="1" hangingPunct="1">
              <a:buFontTx/>
              <a:buChar char="•"/>
            </a:pPr>
            <a:r>
              <a:rPr lang="en-US"/>
              <a:t> residential and commercial septic systems in rural areas</a:t>
            </a:r>
          </a:p>
          <a:p>
            <a:pPr eaLnBrk="1" hangingPunct="1">
              <a:buFontTx/>
              <a:buChar char="•"/>
            </a:pPr>
            <a:r>
              <a:rPr lang="en-US"/>
              <a:t> about </a:t>
            </a:r>
            <a:r>
              <a:rPr lang="en-US" b="1">
                <a:solidFill>
                  <a:srgbClr val="FFFF00"/>
                </a:solidFill>
              </a:rPr>
              <a:t>300 row crop</a:t>
            </a:r>
            <a:r>
              <a:rPr lang="en-US"/>
              <a:t> and vegetable farms,</a:t>
            </a:r>
          </a:p>
          <a:p>
            <a:pPr eaLnBrk="1" hangingPunct="1">
              <a:buFontTx/>
              <a:buChar char="•"/>
            </a:pPr>
            <a:r>
              <a:rPr lang="en-US" b="1">
                <a:solidFill>
                  <a:srgbClr val="FFFF00"/>
                </a:solidFill>
              </a:rPr>
              <a:t> 44 dairies</a:t>
            </a:r>
            <a:r>
              <a:rPr lang="en-US"/>
              <a:t> with more than 25,000 animals </a:t>
            </a:r>
          </a:p>
          <a:p>
            <a:pPr eaLnBrk="1" hangingPunct="1">
              <a:buFontTx/>
              <a:buChar char="•"/>
            </a:pPr>
            <a:r>
              <a:rPr lang="en-US" b="1">
                <a:solidFill>
                  <a:srgbClr val="FFFF00"/>
                </a:solidFill>
              </a:rPr>
              <a:t> 150 poultry</a:t>
            </a:r>
            <a:r>
              <a:rPr lang="en-US"/>
              <a:t> </a:t>
            </a:r>
            <a:r>
              <a:rPr lang="en-US" b="1">
                <a:solidFill>
                  <a:srgbClr val="FFFF00"/>
                </a:solidFill>
              </a:rPr>
              <a:t>operations</a:t>
            </a:r>
            <a:r>
              <a:rPr lang="en-US"/>
              <a:t> with more than 38 million birds </a:t>
            </a:r>
          </a:p>
        </p:txBody>
      </p:sp>
      <p:pic>
        <p:nvPicPr>
          <p:cNvPr id="181251" name="Picture 3" descr="watershed2"/>
          <p:cNvPicPr>
            <a:picLocks noChangeAspect="1" noChangeArrowheads="1"/>
          </p:cNvPicPr>
          <p:nvPr>
            <p:custDataLst>
              <p:tags r:id="rId2"/>
            </p:custDataLst>
          </p:nvPr>
        </p:nvPicPr>
        <p:blipFill>
          <a:blip r:embed="rId7" cstate="print"/>
          <a:srcRect/>
          <a:stretch>
            <a:fillRect/>
          </a:stretch>
        </p:blipFill>
        <p:spPr bwMode="auto">
          <a:xfrm>
            <a:off x="838200" y="2971800"/>
            <a:ext cx="3184525" cy="3505200"/>
          </a:xfrm>
          <a:prstGeom prst="rect">
            <a:avLst/>
          </a:prstGeom>
          <a:noFill/>
        </p:spPr>
      </p:pic>
      <p:pic>
        <p:nvPicPr>
          <p:cNvPr id="181252" name="Picture 4" descr="fig1"/>
          <p:cNvPicPr>
            <a:picLocks noChangeAspect="1" noChangeArrowheads="1"/>
          </p:cNvPicPr>
          <p:nvPr>
            <p:custDataLst>
              <p:tags r:id="rId3"/>
            </p:custDataLst>
          </p:nvPr>
        </p:nvPicPr>
        <p:blipFill>
          <a:blip r:embed="rId8" cstate="print"/>
          <a:srcRect/>
          <a:stretch>
            <a:fillRect/>
          </a:stretch>
        </p:blipFill>
        <p:spPr bwMode="auto">
          <a:xfrm>
            <a:off x="4495800" y="2971800"/>
            <a:ext cx="3981450" cy="3179763"/>
          </a:xfrm>
          <a:prstGeom prst="rect">
            <a:avLst/>
          </a:prstGeom>
          <a:noFill/>
        </p:spPr>
      </p:pic>
      <p:pic>
        <p:nvPicPr>
          <p:cNvPr id="181253" name="Picture 2"/>
          <p:cNvPicPr>
            <a:picLocks noChangeAspect="1" noChangeArrowheads="1"/>
          </p:cNvPicPr>
          <p:nvPr>
            <p:custDataLst>
              <p:tags r:id="rId4"/>
            </p:custDataLst>
          </p:nvPr>
        </p:nvPicPr>
        <p:blipFill>
          <a:blip r:embed="rId9" cstate="print"/>
          <a:srcRect b="4836"/>
          <a:stretch>
            <a:fillRect/>
          </a:stretch>
        </p:blipFill>
        <p:spPr bwMode="auto">
          <a:xfrm>
            <a:off x="4508500" y="2968625"/>
            <a:ext cx="3984625" cy="3189288"/>
          </a:xfrm>
          <a:prstGeom prst="rect">
            <a:avLst/>
          </a:prstGeom>
          <a:noFill/>
          <a:ln w="9525">
            <a:noFill/>
            <a:miter lim="800000"/>
            <a:headEnd/>
            <a:tailEnd/>
          </a:ln>
        </p:spPr>
      </p:pic>
      <p:sp>
        <p:nvSpPr>
          <p:cNvPr id="181254" name="Line 6"/>
          <p:cNvSpPr>
            <a:spLocks noChangeShapeType="1"/>
          </p:cNvSpPr>
          <p:nvPr/>
        </p:nvSpPr>
        <p:spPr bwMode="auto">
          <a:xfrm flipH="1">
            <a:off x="2444750" y="3762375"/>
            <a:ext cx="4676775" cy="1724025"/>
          </a:xfrm>
          <a:prstGeom prst="line">
            <a:avLst/>
          </a:prstGeom>
          <a:noFill/>
          <a:ln w="47625">
            <a:solidFill>
              <a:srgbClr val="FF9900"/>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81253"/>
                                        </p:tgtEl>
                                      </p:cBhvr>
                                    </p:animEffect>
                                    <p:set>
                                      <p:cBhvr>
                                        <p:cTn id="7" dur="1" fill="hold">
                                          <p:stCondLst>
                                            <p:cond delay="1999"/>
                                          </p:stCondLst>
                                        </p:cTn>
                                        <p:tgtEl>
                                          <p:spTgt spid="18125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81254"/>
                                        </p:tgtEl>
                                      </p:cBhvr>
                                    </p:animEffect>
                                    <p:set>
                                      <p:cBhvr>
                                        <p:cTn id="10" dur="1" fill="hold">
                                          <p:stCondLst>
                                            <p:cond delay="1999"/>
                                          </p:stCondLst>
                                        </p:cTn>
                                        <p:tgtEl>
                                          <p:spTgt spid="181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Text Box 6"/>
          <p:cNvSpPr txBox="1">
            <a:spLocks noChangeArrowheads="1"/>
          </p:cNvSpPr>
          <p:nvPr/>
        </p:nvSpPr>
        <p:spPr bwMode="auto">
          <a:xfrm>
            <a:off x="493713" y="573088"/>
            <a:ext cx="8272462" cy="427037"/>
          </a:xfrm>
          <a:prstGeom prst="rect">
            <a:avLst/>
          </a:prstGeom>
          <a:noFill/>
          <a:ln w="9525">
            <a:noFill/>
            <a:miter lim="800000"/>
            <a:headEnd/>
            <a:tailEnd/>
          </a:ln>
          <a:effectLst/>
        </p:spPr>
        <p:txBody>
          <a:bodyPr wrap="none">
            <a:spAutoFit/>
          </a:bodyPr>
          <a:lstStyle/>
          <a:p>
            <a:r>
              <a:rPr lang="en-US" sz="2200" b="1">
                <a:solidFill>
                  <a:srgbClr val="00FF00"/>
                </a:solidFill>
              </a:rPr>
              <a:t>1/5 of rainwater falling a watershed collects directly in rivers </a:t>
            </a:r>
          </a:p>
        </p:txBody>
      </p:sp>
      <p:sp>
        <p:nvSpPr>
          <p:cNvPr id="144395" name="Text Box 11"/>
          <p:cNvSpPr txBox="1">
            <a:spLocks noChangeArrowheads="1"/>
          </p:cNvSpPr>
          <p:nvPr/>
        </p:nvSpPr>
        <p:spPr bwMode="auto">
          <a:xfrm>
            <a:off x="3684588" y="4316413"/>
            <a:ext cx="1947862" cy="2282825"/>
          </a:xfrm>
          <a:prstGeom prst="rect">
            <a:avLst/>
          </a:prstGeom>
          <a:noFill/>
          <a:ln w="9525">
            <a:noFill/>
            <a:miter lim="800000"/>
            <a:headEnd/>
            <a:tailEnd/>
          </a:ln>
          <a:effectLst/>
        </p:spPr>
        <p:txBody>
          <a:bodyPr wrap="none">
            <a:spAutoFit/>
          </a:bodyPr>
          <a:lstStyle/>
          <a:p>
            <a:pPr algn="ctr"/>
            <a:r>
              <a:rPr lang="en-US">
                <a:solidFill>
                  <a:srgbClr val="FFFF00"/>
                </a:solidFill>
              </a:rPr>
              <a:t>Evaporation</a:t>
            </a:r>
          </a:p>
          <a:p>
            <a:pPr algn="ctr"/>
            <a:r>
              <a:rPr lang="en-US">
                <a:solidFill>
                  <a:srgbClr val="FFFF00"/>
                </a:solidFill>
              </a:rPr>
              <a:t>Groundwater</a:t>
            </a:r>
          </a:p>
          <a:p>
            <a:pPr algn="ctr"/>
            <a:r>
              <a:rPr lang="en-US">
                <a:solidFill>
                  <a:srgbClr val="FFFF00"/>
                </a:solidFill>
              </a:rPr>
              <a:t>Lakes</a:t>
            </a:r>
          </a:p>
          <a:p>
            <a:pPr algn="ctr"/>
            <a:r>
              <a:rPr lang="en-US">
                <a:solidFill>
                  <a:srgbClr val="FFFF00"/>
                </a:solidFill>
              </a:rPr>
              <a:t>Sinks</a:t>
            </a:r>
          </a:p>
          <a:p>
            <a:pPr algn="ctr"/>
            <a:r>
              <a:rPr lang="en-US">
                <a:solidFill>
                  <a:srgbClr val="FFFF00"/>
                </a:solidFill>
              </a:rPr>
              <a:t>Soil Water</a:t>
            </a:r>
          </a:p>
          <a:p>
            <a:pPr algn="ctr"/>
            <a:r>
              <a:rPr lang="en-US">
                <a:solidFill>
                  <a:srgbClr val="FFFF00"/>
                </a:solidFill>
              </a:rPr>
              <a:t>Wetlands</a:t>
            </a:r>
          </a:p>
        </p:txBody>
      </p:sp>
      <p:sp>
        <p:nvSpPr>
          <p:cNvPr id="144396" name="Text Box 12"/>
          <p:cNvSpPr txBox="1">
            <a:spLocks noChangeArrowheads="1"/>
          </p:cNvSpPr>
          <p:nvPr/>
        </p:nvSpPr>
        <p:spPr bwMode="auto">
          <a:xfrm>
            <a:off x="1830388" y="5214938"/>
            <a:ext cx="896937" cy="519112"/>
          </a:xfrm>
          <a:prstGeom prst="rect">
            <a:avLst/>
          </a:prstGeom>
          <a:noFill/>
          <a:ln w="9525">
            <a:noFill/>
            <a:miter lim="800000"/>
            <a:headEnd/>
            <a:tailEnd/>
          </a:ln>
          <a:effectLst/>
        </p:spPr>
        <p:txBody>
          <a:bodyPr wrap="none">
            <a:spAutoFit/>
          </a:bodyPr>
          <a:lstStyle/>
          <a:p>
            <a:r>
              <a:rPr lang="en-US" sz="2800"/>
              <a:t>80%</a:t>
            </a:r>
          </a:p>
        </p:txBody>
      </p:sp>
      <p:sp>
        <p:nvSpPr>
          <p:cNvPr id="144397" name="Line 13"/>
          <p:cNvSpPr>
            <a:spLocks noChangeShapeType="1"/>
          </p:cNvSpPr>
          <p:nvPr/>
        </p:nvSpPr>
        <p:spPr bwMode="auto">
          <a:xfrm>
            <a:off x="3027363" y="5468938"/>
            <a:ext cx="517525" cy="0"/>
          </a:xfrm>
          <a:prstGeom prst="line">
            <a:avLst/>
          </a:prstGeom>
          <a:noFill/>
          <a:ln w="9525">
            <a:solidFill>
              <a:schemeClr val="tx1"/>
            </a:solidFill>
            <a:round/>
            <a:headEnd/>
            <a:tailEnd type="triangle" w="med" len="med"/>
          </a:ln>
          <a:effectLst/>
        </p:spPr>
        <p:txBody>
          <a:bodyPr/>
          <a:lstStyle/>
          <a:p>
            <a:endParaRPr lang="en-US"/>
          </a:p>
        </p:txBody>
      </p:sp>
      <p:pic>
        <p:nvPicPr>
          <p:cNvPr id="144398" name="Picture 14" descr="Watershed"/>
          <p:cNvPicPr>
            <a:picLocks noChangeAspect="1" noChangeArrowheads="1"/>
          </p:cNvPicPr>
          <p:nvPr>
            <p:custDataLst>
              <p:tags r:id="rId2"/>
            </p:custDataLst>
          </p:nvPr>
        </p:nvPicPr>
        <p:blipFill>
          <a:blip r:embed="rId5" cstate="print"/>
          <a:srcRect t="8884" r="20731" b="14975"/>
          <a:stretch>
            <a:fillRect/>
          </a:stretch>
        </p:blipFill>
        <p:spPr bwMode="auto">
          <a:xfrm>
            <a:off x="2476500" y="1306513"/>
            <a:ext cx="3963988" cy="28575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481013" y="2363788"/>
            <a:ext cx="1947862" cy="822325"/>
          </a:xfrm>
          <a:prstGeom prst="rect">
            <a:avLst/>
          </a:prstGeom>
          <a:noFill/>
          <a:ln w="9525">
            <a:noFill/>
            <a:miter lim="800000"/>
            <a:headEnd/>
            <a:tailEnd/>
          </a:ln>
          <a:effectLst/>
        </p:spPr>
        <p:txBody>
          <a:bodyPr wrap="none">
            <a:spAutoFit/>
          </a:bodyPr>
          <a:lstStyle/>
          <a:p>
            <a:r>
              <a:rPr lang="en-US">
                <a:solidFill>
                  <a:srgbClr val="66FF33"/>
                </a:solidFill>
              </a:rPr>
              <a:t>  0.1 ft/mile</a:t>
            </a:r>
          </a:p>
          <a:p>
            <a:r>
              <a:rPr lang="en-US">
                <a:solidFill>
                  <a:srgbClr val="66FF33"/>
                </a:solidFill>
              </a:rPr>
              <a:t>(1.25 in/mile)</a:t>
            </a:r>
          </a:p>
        </p:txBody>
      </p:sp>
      <p:pic>
        <p:nvPicPr>
          <p:cNvPr id="184323" name="Picture 3" descr="channel"/>
          <p:cNvPicPr>
            <a:picLocks noChangeAspect="1" noChangeArrowheads="1"/>
          </p:cNvPicPr>
          <p:nvPr>
            <p:custDataLst>
              <p:tags r:id="rId2"/>
            </p:custDataLst>
          </p:nvPr>
        </p:nvPicPr>
        <p:blipFill>
          <a:blip r:embed="rId7" cstate="print"/>
          <a:srcRect/>
          <a:stretch>
            <a:fillRect/>
          </a:stretch>
        </p:blipFill>
        <p:spPr bwMode="auto">
          <a:xfrm>
            <a:off x="604838" y="3886200"/>
            <a:ext cx="2424112" cy="1993900"/>
          </a:xfrm>
          <a:prstGeom prst="rect">
            <a:avLst/>
          </a:prstGeom>
          <a:noFill/>
        </p:spPr>
      </p:pic>
      <p:pic>
        <p:nvPicPr>
          <p:cNvPr id="184324" name="Picture 4" descr="art38d"/>
          <p:cNvPicPr>
            <a:picLocks noChangeAspect="1" noChangeArrowheads="1"/>
          </p:cNvPicPr>
          <p:nvPr>
            <p:custDataLst>
              <p:tags r:id="rId3"/>
            </p:custDataLst>
          </p:nvPr>
        </p:nvPicPr>
        <p:blipFill>
          <a:blip r:embed="rId8" cstate="print"/>
          <a:srcRect/>
          <a:stretch>
            <a:fillRect/>
          </a:stretch>
        </p:blipFill>
        <p:spPr bwMode="auto">
          <a:xfrm>
            <a:off x="4572000" y="685800"/>
            <a:ext cx="2381250" cy="1714500"/>
          </a:xfrm>
          <a:prstGeom prst="rect">
            <a:avLst/>
          </a:prstGeom>
          <a:noFill/>
        </p:spPr>
      </p:pic>
      <p:sp>
        <p:nvSpPr>
          <p:cNvPr id="184325" name="Text Box 5"/>
          <p:cNvSpPr txBox="1">
            <a:spLocks noChangeArrowheads="1"/>
          </p:cNvSpPr>
          <p:nvPr/>
        </p:nvSpPr>
        <p:spPr bwMode="auto">
          <a:xfrm>
            <a:off x="0" y="1765300"/>
            <a:ext cx="3292475" cy="519113"/>
          </a:xfrm>
          <a:prstGeom prst="rect">
            <a:avLst/>
          </a:prstGeom>
          <a:noFill/>
          <a:ln w="9525">
            <a:noFill/>
            <a:miter lim="800000"/>
            <a:headEnd/>
            <a:tailEnd/>
          </a:ln>
          <a:effectLst/>
        </p:spPr>
        <p:txBody>
          <a:bodyPr wrap="none">
            <a:spAutoFit/>
          </a:bodyPr>
          <a:lstStyle/>
          <a:p>
            <a:r>
              <a:rPr lang="en-US" sz="2800"/>
              <a:t>14 ft over 134 miles</a:t>
            </a:r>
          </a:p>
        </p:txBody>
      </p:sp>
      <p:sp>
        <p:nvSpPr>
          <p:cNvPr id="184326" name="Text Box 6"/>
          <p:cNvSpPr txBox="1">
            <a:spLocks noChangeArrowheads="1"/>
          </p:cNvSpPr>
          <p:nvPr/>
        </p:nvSpPr>
        <p:spPr bwMode="auto">
          <a:xfrm>
            <a:off x="287338" y="871538"/>
            <a:ext cx="2546350" cy="641350"/>
          </a:xfrm>
          <a:prstGeom prst="rect">
            <a:avLst/>
          </a:prstGeom>
          <a:noFill/>
          <a:ln w="9525">
            <a:noFill/>
            <a:miter lim="800000"/>
            <a:headEnd/>
            <a:tailEnd/>
          </a:ln>
          <a:effectLst/>
        </p:spPr>
        <p:txBody>
          <a:bodyPr wrap="none">
            <a:spAutoFit/>
          </a:bodyPr>
          <a:lstStyle/>
          <a:p>
            <a:r>
              <a:rPr lang="en-US" sz="3600" u="sng">
                <a:solidFill>
                  <a:schemeClr val="hlink"/>
                </a:solidFill>
              </a:rPr>
              <a:t>Kissimmee </a:t>
            </a:r>
          </a:p>
        </p:txBody>
      </p:sp>
      <p:sp>
        <p:nvSpPr>
          <p:cNvPr id="184327" name="Line 7"/>
          <p:cNvSpPr>
            <a:spLocks noChangeShapeType="1"/>
          </p:cNvSpPr>
          <p:nvPr/>
        </p:nvSpPr>
        <p:spPr bwMode="auto">
          <a:xfrm flipV="1">
            <a:off x="3352800" y="1709738"/>
            <a:ext cx="1219200" cy="381000"/>
          </a:xfrm>
          <a:prstGeom prst="line">
            <a:avLst/>
          </a:prstGeom>
          <a:noFill/>
          <a:ln w="9525">
            <a:solidFill>
              <a:schemeClr val="tx1"/>
            </a:solidFill>
            <a:round/>
            <a:headEnd/>
            <a:tailEnd type="triangle" w="med" len="med"/>
          </a:ln>
          <a:effectLst/>
        </p:spPr>
        <p:txBody>
          <a:bodyPr/>
          <a:lstStyle/>
          <a:p>
            <a:endParaRPr lang="en-US"/>
          </a:p>
        </p:txBody>
      </p:sp>
      <p:sp>
        <p:nvSpPr>
          <p:cNvPr id="184328" name="Text Box 8"/>
          <p:cNvSpPr txBox="1">
            <a:spLocks noChangeArrowheads="1"/>
          </p:cNvSpPr>
          <p:nvPr/>
        </p:nvSpPr>
        <p:spPr bwMode="auto">
          <a:xfrm>
            <a:off x="3200400" y="2928938"/>
            <a:ext cx="1946275" cy="822325"/>
          </a:xfrm>
          <a:prstGeom prst="rect">
            <a:avLst/>
          </a:prstGeom>
          <a:noFill/>
          <a:ln w="9525">
            <a:noFill/>
            <a:miter lim="800000"/>
            <a:headEnd/>
            <a:tailEnd/>
          </a:ln>
          <a:effectLst/>
        </p:spPr>
        <p:txBody>
          <a:bodyPr wrap="none">
            <a:spAutoFit/>
          </a:bodyPr>
          <a:lstStyle/>
          <a:p>
            <a:r>
              <a:rPr lang="en-US">
                <a:solidFill>
                  <a:srgbClr val="66FF33"/>
                </a:solidFill>
              </a:rPr>
              <a:t>  0.25 ft/mile</a:t>
            </a:r>
          </a:p>
          <a:p>
            <a:r>
              <a:rPr lang="en-US">
                <a:solidFill>
                  <a:srgbClr val="66FF33"/>
                </a:solidFill>
              </a:rPr>
              <a:t>  (3.0 in/mile)</a:t>
            </a:r>
          </a:p>
        </p:txBody>
      </p:sp>
      <p:sp>
        <p:nvSpPr>
          <p:cNvPr id="184329" name="Line 9"/>
          <p:cNvSpPr>
            <a:spLocks noChangeShapeType="1"/>
          </p:cNvSpPr>
          <p:nvPr/>
        </p:nvSpPr>
        <p:spPr bwMode="auto">
          <a:xfrm flipH="1">
            <a:off x="2895600" y="3657600"/>
            <a:ext cx="1143000" cy="838200"/>
          </a:xfrm>
          <a:prstGeom prst="line">
            <a:avLst/>
          </a:prstGeom>
          <a:noFill/>
          <a:ln w="9525">
            <a:solidFill>
              <a:schemeClr val="tx1"/>
            </a:solidFill>
            <a:round/>
            <a:headEnd/>
            <a:tailEnd type="triangle" w="med" len="med"/>
          </a:ln>
          <a:effectLst/>
        </p:spPr>
        <p:txBody>
          <a:bodyPr/>
          <a:lstStyle/>
          <a:p>
            <a:endParaRPr lang="en-US"/>
          </a:p>
        </p:txBody>
      </p:sp>
      <p:sp>
        <p:nvSpPr>
          <p:cNvPr id="184330" name="Text Box 10"/>
          <p:cNvSpPr txBox="1">
            <a:spLocks noChangeArrowheads="1"/>
          </p:cNvSpPr>
          <p:nvPr/>
        </p:nvSpPr>
        <p:spPr bwMode="auto">
          <a:xfrm>
            <a:off x="4519613" y="6342063"/>
            <a:ext cx="4700587" cy="396875"/>
          </a:xfrm>
          <a:prstGeom prst="rect">
            <a:avLst/>
          </a:prstGeom>
          <a:noFill/>
          <a:ln w="9525">
            <a:noFill/>
            <a:miter lim="800000"/>
            <a:headEnd/>
            <a:tailEnd/>
          </a:ln>
          <a:effectLst/>
        </p:spPr>
        <p:txBody>
          <a:bodyPr wrap="none">
            <a:spAutoFit/>
          </a:bodyPr>
          <a:lstStyle/>
          <a:p>
            <a:r>
              <a:rPr lang="en-US" sz="2000"/>
              <a:t>Kissimmee – Okeechobee – Everglades</a:t>
            </a:r>
          </a:p>
        </p:txBody>
      </p:sp>
      <p:pic>
        <p:nvPicPr>
          <p:cNvPr id="184331" name="Picture 11" descr="topleft"/>
          <p:cNvPicPr>
            <a:picLocks noChangeAspect="1" noChangeArrowheads="1"/>
          </p:cNvPicPr>
          <p:nvPr>
            <p:custDataLst>
              <p:tags r:id="rId4"/>
            </p:custDataLst>
          </p:nvPr>
        </p:nvPicPr>
        <p:blipFill>
          <a:blip r:embed="rId9" cstate="print"/>
          <a:srcRect l="7564" t="3012" r="4202"/>
          <a:stretch>
            <a:fillRect/>
          </a:stretch>
        </p:blipFill>
        <p:spPr bwMode="auto">
          <a:xfrm>
            <a:off x="5791200" y="2628900"/>
            <a:ext cx="1909763" cy="351472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2" name="Picture 4" descr="71656main_florida_mosiac_m"/>
          <p:cNvPicPr>
            <a:picLocks noChangeAspect="1" noChangeArrowheads="1"/>
          </p:cNvPicPr>
          <p:nvPr>
            <p:custDataLst>
              <p:tags r:id="rId2"/>
            </p:custDataLst>
          </p:nvPr>
        </p:nvPicPr>
        <p:blipFill>
          <a:blip r:embed="rId6" cstate="print"/>
          <a:srcRect/>
          <a:stretch>
            <a:fillRect/>
          </a:stretch>
        </p:blipFill>
        <p:spPr bwMode="auto">
          <a:xfrm>
            <a:off x="3562350" y="600075"/>
            <a:ext cx="4762500" cy="5505450"/>
          </a:xfrm>
          <a:prstGeom prst="rect">
            <a:avLst/>
          </a:prstGeom>
          <a:noFill/>
        </p:spPr>
      </p:pic>
      <p:pic>
        <p:nvPicPr>
          <p:cNvPr id="237573" name="Picture 5" descr="topleft"/>
          <p:cNvPicPr>
            <a:picLocks noChangeAspect="1" noChangeArrowheads="1"/>
          </p:cNvPicPr>
          <p:nvPr>
            <p:custDataLst>
              <p:tags r:id="rId3"/>
            </p:custDataLst>
          </p:nvPr>
        </p:nvPicPr>
        <p:blipFill>
          <a:blip r:embed="rId7" cstate="print"/>
          <a:srcRect l="7564" t="3012" r="4202"/>
          <a:stretch>
            <a:fillRect/>
          </a:stretch>
        </p:blipFill>
        <p:spPr bwMode="auto">
          <a:xfrm>
            <a:off x="285750" y="647700"/>
            <a:ext cx="2917825" cy="5368925"/>
          </a:xfrm>
          <a:prstGeom prst="rect">
            <a:avLst/>
          </a:prstGeom>
          <a:noFill/>
        </p:spPr>
      </p:pic>
      <p:sp>
        <p:nvSpPr>
          <p:cNvPr id="237574" name="Freeform 6"/>
          <p:cNvSpPr>
            <a:spLocks/>
          </p:cNvSpPr>
          <p:nvPr/>
        </p:nvSpPr>
        <p:spPr bwMode="auto">
          <a:xfrm>
            <a:off x="6208713" y="1200150"/>
            <a:ext cx="601662" cy="1247775"/>
          </a:xfrm>
          <a:custGeom>
            <a:avLst/>
            <a:gdLst/>
            <a:ahLst/>
            <a:cxnLst>
              <a:cxn ang="0">
                <a:pos x="79" y="0"/>
              </a:cxn>
              <a:cxn ang="0">
                <a:pos x="79" y="132"/>
              </a:cxn>
              <a:cxn ang="0">
                <a:pos x="133" y="210"/>
              </a:cxn>
              <a:cxn ang="0">
                <a:pos x="79" y="342"/>
              </a:cxn>
              <a:cxn ang="0">
                <a:pos x="7" y="366"/>
              </a:cxn>
              <a:cxn ang="0">
                <a:pos x="121" y="462"/>
              </a:cxn>
              <a:cxn ang="0">
                <a:pos x="241" y="534"/>
              </a:cxn>
              <a:cxn ang="0">
                <a:pos x="241" y="630"/>
              </a:cxn>
              <a:cxn ang="0">
                <a:pos x="277" y="702"/>
              </a:cxn>
              <a:cxn ang="0">
                <a:pos x="361" y="750"/>
              </a:cxn>
              <a:cxn ang="0">
                <a:pos x="379" y="786"/>
              </a:cxn>
            </a:cxnLst>
            <a:rect l="0" t="0" r="r" b="b"/>
            <a:pathLst>
              <a:path w="379" h="786">
                <a:moveTo>
                  <a:pt x="79" y="0"/>
                </a:moveTo>
                <a:cubicBezTo>
                  <a:pt x="74" y="48"/>
                  <a:pt x="70" y="97"/>
                  <a:pt x="79" y="132"/>
                </a:cubicBezTo>
                <a:cubicBezTo>
                  <a:pt x="88" y="167"/>
                  <a:pt x="133" y="175"/>
                  <a:pt x="133" y="210"/>
                </a:cubicBezTo>
                <a:cubicBezTo>
                  <a:pt x="133" y="245"/>
                  <a:pt x="100" y="316"/>
                  <a:pt x="79" y="342"/>
                </a:cubicBezTo>
                <a:cubicBezTo>
                  <a:pt x="58" y="368"/>
                  <a:pt x="0" y="346"/>
                  <a:pt x="7" y="366"/>
                </a:cubicBezTo>
                <a:cubicBezTo>
                  <a:pt x="14" y="386"/>
                  <a:pt x="82" y="434"/>
                  <a:pt x="121" y="462"/>
                </a:cubicBezTo>
                <a:cubicBezTo>
                  <a:pt x="160" y="490"/>
                  <a:pt x="221" y="506"/>
                  <a:pt x="241" y="534"/>
                </a:cubicBezTo>
                <a:cubicBezTo>
                  <a:pt x="261" y="562"/>
                  <a:pt x="235" y="602"/>
                  <a:pt x="241" y="630"/>
                </a:cubicBezTo>
                <a:cubicBezTo>
                  <a:pt x="247" y="658"/>
                  <a:pt x="257" y="682"/>
                  <a:pt x="277" y="702"/>
                </a:cubicBezTo>
                <a:cubicBezTo>
                  <a:pt x="297" y="722"/>
                  <a:pt x="344" y="736"/>
                  <a:pt x="361" y="750"/>
                </a:cubicBezTo>
                <a:cubicBezTo>
                  <a:pt x="378" y="764"/>
                  <a:pt x="376" y="780"/>
                  <a:pt x="379" y="786"/>
                </a:cubicBezTo>
              </a:path>
            </a:pathLst>
          </a:custGeom>
          <a:noFill/>
          <a:ln w="50800">
            <a:solidFill>
              <a:srgbClr val="FF9900"/>
            </a:solidFill>
            <a:round/>
            <a:headEnd/>
            <a:tailEn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658" name="Group 2"/>
          <p:cNvGrpSpPr>
            <a:grpSpLocks/>
          </p:cNvGrpSpPr>
          <p:nvPr>
            <p:custDataLst>
              <p:tags r:id="rId2"/>
            </p:custDataLst>
          </p:nvPr>
        </p:nvGrpSpPr>
        <p:grpSpPr bwMode="auto">
          <a:xfrm>
            <a:off x="2070100" y="1220788"/>
            <a:ext cx="4278313" cy="1955800"/>
            <a:chOff x="1200" y="864"/>
            <a:chExt cx="3195" cy="1536"/>
          </a:xfrm>
        </p:grpSpPr>
        <p:pic>
          <p:nvPicPr>
            <p:cNvPr id="198659" name="Picture 3" descr="floodplain-levee"/>
            <p:cNvPicPr>
              <a:picLocks noChangeAspect="1" noChangeArrowheads="1"/>
            </p:cNvPicPr>
            <p:nvPr/>
          </p:nvPicPr>
          <p:blipFill>
            <a:blip r:embed="rId6" cstate="print"/>
            <a:srcRect t="49205"/>
            <a:stretch>
              <a:fillRect/>
            </a:stretch>
          </p:blipFill>
          <p:spPr bwMode="auto">
            <a:xfrm>
              <a:off x="1200" y="864"/>
              <a:ext cx="3195" cy="1536"/>
            </a:xfrm>
            <a:prstGeom prst="rect">
              <a:avLst/>
            </a:prstGeom>
            <a:noFill/>
          </p:spPr>
        </p:pic>
        <p:sp>
          <p:nvSpPr>
            <p:cNvPr id="198660" name="Line 4"/>
            <p:cNvSpPr>
              <a:spLocks noChangeShapeType="1"/>
            </p:cNvSpPr>
            <p:nvPr/>
          </p:nvSpPr>
          <p:spPr bwMode="auto">
            <a:xfrm>
              <a:off x="1200" y="864"/>
              <a:ext cx="3168" cy="0"/>
            </a:xfrm>
            <a:prstGeom prst="line">
              <a:avLst/>
            </a:prstGeom>
            <a:noFill/>
            <a:ln w="152400">
              <a:solidFill>
                <a:srgbClr val="000000"/>
              </a:solidFill>
              <a:round/>
              <a:headEnd/>
              <a:tailEnd/>
            </a:ln>
            <a:effectLst/>
          </p:spPr>
          <p:txBody>
            <a:bodyPr/>
            <a:lstStyle/>
            <a:p>
              <a:endParaRPr lang="en-US"/>
            </a:p>
          </p:txBody>
        </p:sp>
      </p:grpSp>
      <p:grpSp>
        <p:nvGrpSpPr>
          <p:cNvPr id="198661" name="Group 5"/>
          <p:cNvGrpSpPr>
            <a:grpSpLocks/>
          </p:cNvGrpSpPr>
          <p:nvPr>
            <p:custDataLst>
              <p:tags r:id="rId3"/>
            </p:custDataLst>
          </p:nvPr>
        </p:nvGrpSpPr>
        <p:grpSpPr bwMode="auto">
          <a:xfrm>
            <a:off x="2035175" y="3263900"/>
            <a:ext cx="4346575" cy="1936750"/>
            <a:chOff x="1200" y="2592"/>
            <a:chExt cx="3216" cy="1536"/>
          </a:xfrm>
        </p:grpSpPr>
        <p:grpSp>
          <p:nvGrpSpPr>
            <p:cNvPr id="198662" name="Group 6"/>
            <p:cNvGrpSpPr>
              <a:grpSpLocks/>
            </p:cNvGrpSpPr>
            <p:nvPr/>
          </p:nvGrpSpPr>
          <p:grpSpPr bwMode="auto">
            <a:xfrm>
              <a:off x="1200" y="2592"/>
              <a:ext cx="3195" cy="1536"/>
              <a:chOff x="1824" y="1008"/>
              <a:chExt cx="3195" cy="1536"/>
            </a:xfrm>
          </p:grpSpPr>
          <p:sp>
            <p:nvSpPr>
              <p:cNvPr id="198663" name="Freeform 7"/>
              <p:cNvSpPr>
                <a:spLocks/>
              </p:cNvSpPr>
              <p:nvPr/>
            </p:nvSpPr>
            <p:spPr bwMode="auto">
              <a:xfrm>
                <a:off x="2352" y="1152"/>
                <a:ext cx="720" cy="816"/>
              </a:xfrm>
              <a:custGeom>
                <a:avLst/>
                <a:gdLst/>
                <a:ahLst/>
                <a:cxnLst>
                  <a:cxn ang="0">
                    <a:pos x="720" y="0"/>
                  </a:cxn>
                  <a:cxn ang="0">
                    <a:pos x="672" y="48"/>
                  </a:cxn>
                  <a:cxn ang="0">
                    <a:pos x="672" y="192"/>
                  </a:cxn>
                  <a:cxn ang="0">
                    <a:pos x="528" y="240"/>
                  </a:cxn>
                  <a:cxn ang="0">
                    <a:pos x="432" y="288"/>
                  </a:cxn>
                  <a:cxn ang="0">
                    <a:pos x="384" y="384"/>
                  </a:cxn>
                  <a:cxn ang="0">
                    <a:pos x="432" y="432"/>
                  </a:cxn>
                  <a:cxn ang="0">
                    <a:pos x="240" y="624"/>
                  </a:cxn>
                  <a:cxn ang="0">
                    <a:pos x="48" y="624"/>
                  </a:cxn>
                  <a:cxn ang="0">
                    <a:pos x="96" y="720"/>
                  </a:cxn>
                  <a:cxn ang="0">
                    <a:pos x="0" y="816"/>
                  </a:cxn>
                </a:cxnLst>
                <a:rect l="0" t="0" r="r" b="b"/>
                <a:pathLst>
                  <a:path w="720" h="816">
                    <a:moveTo>
                      <a:pt x="720" y="0"/>
                    </a:moveTo>
                    <a:cubicBezTo>
                      <a:pt x="700" y="8"/>
                      <a:pt x="680" y="16"/>
                      <a:pt x="672" y="48"/>
                    </a:cubicBezTo>
                    <a:cubicBezTo>
                      <a:pt x="664" y="80"/>
                      <a:pt x="696" y="160"/>
                      <a:pt x="672" y="192"/>
                    </a:cubicBezTo>
                    <a:cubicBezTo>
                      <a:pt x="648" y="224"/>
                      <a:pt x="568" y="224"/>
                      <a:pt x="528" y="240"/>
                    </a:cubicBezTo>
                    <a:cubicBezTo>
                      <a:pt x="488" y="256"/>
                      <a:pt x="456" y="264"/>
                      <a:pt x="432" y="288"/>
                    </a:cubicBezTo>
                    <a:cubicBezTo>
                      <a:pt x="408" y="312"/>
                      <a:pt x="384" y="360"/>
                      <a:pt x="384" y="384"/>
                    </a:cubicBezTo>
                    <a:cubicBezTo>
                      <a:pt x="384" y="408"/>
                      <a:pt x="456" y="392"/>
                      <a:pt x="432" y="432"/>
                    </a:cubicBezTo>
                    <a:cubicBezTo>
                      <a:pt x="408" y="472"/>
                      <a:pt x="304" y="592"/>
                      <a:pt x="240" y="624"/>
                    </a:cubicBezTo>
                    <a:cubicBezTo>
                      <a:pt x="176" y="656"/>
                      <a:pt x="72" y="608"/>
                      <a:pt x="48" y="624"/>
                    </a:cubicBezTo>
                    <a:cubicBezTo>
                      <a:pt x="24" y="640"/>
                      <a:pt x="104" y="688"/>
                      <a:pt x="96" y="720"/>
                    </a:cubicBezTo>
                    <a:cubicBezTo>
                      <a:pt x="88" y="752"/>
                      <a:pt x="16" y="800"/>
                      <a:pt x="0" y="816"/>
                    </a:cubicBezTo>
                  </a:path>
                </a:pathLst>
              </a:custGeom>
              <a:noFill/>
              <a:ln w="38100">
                <a:solidFill>
                  <a:schemeClr val="tx1"/>
                </a:solidFill>
                <a:round/>
                <a:headEnd/>
                <a:tailEnd/>
              </a:ln>
              <a:effectLst/>
            </p:spPr>
            <p:txBody>
              <a:bodyPr/>
              <a:lstStyle/>
              <a:p>
                <a:endParaRPr lang="en-US"/>
              </a:p>
            </p:txBody>
          </p:sp>
          <p:pic>
            <p:nvPicPr>
              <p:cNvPr id="198664" name="Picture 8" descr="floodplain-levee"/>
              <p:cNvPicPr>
                <a:picLocks noChangeAspect="1" noChangeArrowheads="1"/>
              </p:cNvPicPr>
              <p:nvPr/>
            </p:nvPicPr>
            <p:blipFill>
              <a:blip r:embed="rId6" cstate="print"/>
              <a:srcRect b="49207"/>
              <a:stretch>
                <a:fillRect/>
              </a:stretch>
            </p:blipFill>
            <p:spPr bwMode="auto">
              <a:xfrm>
                <a:off x="1824" y="1008"/>
                <a:ext cx="3195" cy="1536"/>
              </a:xfrm>
              <a:prstGeom prst="rect">
                <a:avLst/>
              </a:prstGeom>
              <a:noFill/>
            </p:spPr>
          </p:pic>
          <p:sp>
            <p:nvSpPr>
              <p:cNvPr id="198665" name="Freeform 9"/>
              <p:cNvSpPr>
                <a:spLocks/>
              </p:cNvSpPr>
              <p:nvPr/>
            </p:nvSpPr>
            <p:spPr bwMode="auto">
              <a:xfrm>
                <a:off x="3072" y="1296"/>
                <a:ext cx="720" cy="816"/>
              </a:xfrm>
              <a:custGeom>
                <a:avLst/>
                <a:gdLst/>
                <a:ahLst/>
                <a:cxnLst>
                  <a:cxn ang="0">
                    <a:pos x="720" y="0"/>
                  </a:cxn>
                  <a:cxn ang="0">
                    <a:pos x="672" y="48"/>
                  </a:cxn>
                  <a:cxn ang="0">
                    <a:pos x="672" y="192"/>
                  </a:cxn>
                  <a:cxn ang="0">
                    <a:pos x="528" y="240"/>
                  </a:cxn>
                  <a:cxn ang="0">
                    <a:pos x="432" y="288"/>
                  </a:cxn>
                  <a:cxn ang="0">
                    <a:pos x="384" y="384"/>
                  </a:cxn>
                  <a:cxn ang="0">
                    <a:pos x="432" y="432"/>
                  </a:cxn>
                  <a:cxn ang="0">
                    <a:pos x="240" y="624"/>
                  </a:cxn>
                  <a:cxn ang="0">
                    <a:pos x="48" y="624"/>
                  </a:cxn>
                  <a:cxn ang="0">
                    <a:pos x="96" y="720"/>
                  </a:cxn>
                  <a:cxn ang="0">
                    <a:pos x="0" y="816"/>
                  </a:cxn>
                </a:cxnLst>
                <a:rect l="0" t="0" r="r" b="b"/>
                <a:pathLst>
                  <a:path w="720" h="816">
                    <a:moveTo>
                      <a:pt x="720" y="0"/>
                    </a:moveTo>
                    <a:cubicBezTo>
                      <a:pt x="700" y="8"/>
                      <a:pt x="680" y="16"/>
                      <a:pt x="672" y="48"/>
                    </a:cubicBezTo>
                    <a:cubicBezTo>
                      <a:pt x="664" y="80"/>
                      <a:pt x="696" y="160"/>
                      <a:pt x="672" y="192"/>
                    </a:cubicBezTo>
                    <a:cubicBezTo>
                      <a:pt x="648" y="224"/>
                      <a:pt x="568" y="224"/>
                      <a:pt x="528" y="240"/>
                    </a:cubicBezTo>
                    <a:cubicBezTo>
                      <a:pt x="488" y="256"/>
                      <a:pt x="456" y="264"/>
                      <a:pt x="432" y="288"/>
                    </a:cubicBezTo>
                    <a:cubicBezTo>
                      <a:pt x="408" y="312"/>
                      <a:pt x="384" y="360"/>
                      <a:pt x="384" y="384"/>
                    </a:cubicBezTo>
                    <a:cubicBezTo>
                      <a:pt x="384" y="408"/>
                      <a:pt x="456" y="392"/>
                      <a:pt x="432" y="432"/>
                    </a:cubicBezTo>
                    <a:cubicBezTo>
                      <a:pt x="408" y="472"/>
                      <a:pt x="304" y="592"/>
                      <a:pt x="240" y="624"/>
                    </a:cubicBezTo>
                    <a:cubicBezTo>
                      <a:pt x="176" y="656"/>
                      <a:pt x="72" y="608"/>
                      <a:pt x="48" y="624"/>
                    </a:cubicBezTo>
                    <a:cubicBezTo>
                      <a:pt x="24" y="640"/>
                      <a:pt x="104" y="688"/>
                      <a:pt x="96" y="720"/>
                    </a:cubicBezTo>
                    <a:cubicBezTo>
                      <a:pt x="88" y="752"/>
                      <a:pt x="16" y="800"/>
                      <a:pt x="0" y="816"/>
                    </a:cubicBezTo>
                  </a:path>
                </a:pathLst>
              </a:custGeom>
              <a:noFill/>
              <a:ln w="63500">
                <a:solidFill>
                  <a:schemeClr val="tx1"/>
                </a:solidFill>
                <a:round/>
                <a:headEnd/>
                <a:tailEnd/>
              </a:ln>
              <a:effectLst/>
            </p:spPr>
            <p:txBody>
              <a:bodyPr/>
              <a:lstStyle/>
              <a:p>
                <a:endParaRPr lang="en-US"/>
              </a:p>
            </p:txBody>
          </p:sp>
        </p:grpSp>
        <p:sp>
          <p:nvSpPr>
            <p:cNvPr id="198666" name="Line 10"/>
            <p:cNvSpPr>
              <a:spLocks noChangeShapeType="1"/>
            </p:cNvSpPr>
            <p:nvPr/>
          </p:nvSpPr>
          <p:spPr bwMode="auto">
            <a:xfrm>
              <a:off x="1200" y="4128"/>
              <a:ext cx="3216" cy="0"/>
            </a:xfrm>
            <a:prstGeom prst="line">
              <a:avLst/>
            </a:prstGeom>
            <a:noFill/>
            <a:ln w="152400">
              <a:solidFill>
                <a:srgbClr val="000000"/>
              </a:solidFill>
              <a:round/>
              <a:headEnd/>
              <a:tailEnd/>
            </a:ln>
            <a:effectLst/>
          </p:spPr>
          <p:txBody>
            <a:bodyPr/>
            <a:lstStyle/>
            <a:p>
              <a:endParaRPr lang="en-US"/>
            </a:p>
          </p:txBody>
        </p:sp>
      </p:grpSp>
      <p:sp>
        <p:nvSpPr>
          <p:cNvPr id="198667" name="Rectangle 11"/>
          <p:cNvSpPr>
            <a:spLocks noChangeArrowheads="1"/>
          </p:cNvSpPr>
          <p:nvPr/>
        </p:nvSpPr>
        <p:spPr bwMode="auto">
          <a:xfrm>
            <a:off x="1165225" y="5726113"/>
            <a:ext cx="6781800" cy="822325"/>
          </a:xfrm>
          <a:prstGeom prst="rect">
            <a:avLst/>
          </a:prstGeom>
          <a:noFill/>
          <a:ln w="9525">
            <a:noFill/>
            <a:miter lim="800000"/>
            <a:headEnd/>
            <a:tailEnd/>
          </a:ln>
          <a:effectLst/>
        </p:spPr>
        <p:txBody>
          <a:bodyPr>
            <a:spAutoFit/>
          </a:bodyPr>
          <a:lstStyle/>
          <a:p>
            <a:r>
              <a:rPr lang="en-US">
                <a:solidFill>
                  <a:srgbClr val="66FF33"/>
                </a:solidFill>
              </a:rPr>
              <a:t>Floodplain</a:t>
            </a:r>
            <a:r>
              <a:rPr lang="en-US">
                <a:solidFill>
                  <a:schemeClr val="hlink"/>
                </a:solidFill>
              </a:rPr>
              <a:t> - 	area of relatively level land that is inundated from time to time by river flooding</a:t>
            </a:r>
          </a:p>
        </p:txBody>
      </p:sp>
      <p:sp>
        <p:nvSpPr>
          <p:cNvPr id="198668" name="Rectangle 12"/>
          <p:cNvSpPr>
            <a:spLocks noChangeArrowheads="1"/>
          </p:cNvSpPr>
          <p:nvPr/>
        </p:nvSpPr>
        <p:spPr bwMode="auto">
          <a:xfrm>
            <a:off x="3411538" y="336550"/>
            <a:ext cx="2008187" cy="519113"/>
          </a:xfrm>
          <a:prstGeom prst="rect">
            <a:avLst/>
          </a:prstGeom>
          <a:noFill/>
          <a:ln w="9525">
            <a:noFill/>
            <a:miter lim="800000"/>
            <a:headEnd/>
            <a:tailEnd/>
          </a:ln>
          <a:effectLst/>
        </p:spPr>
        <p:txBody>
          <a:bodyPr wrap="none">
            <a:spAutoFit/>
          </a:bodyPr>
          <a:lstStyle/>
          <a:p>
            <a:r>
              <a:rPr lang="en-US" sz="2800" u="sng"/>
              <a:t>Floodplains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661"/>
                                        </p:tgtEl>
                                        <p:attrNameLst>
                                          <p:attrName>style.visibility</p:attrName>
                                        </p:attrNameLst>
                                      </p:cBhvr>
                                      <p:to>
                                        <p:strVal val="visible"/>
                                      </p:to>
                                    </p:set>
                                    <p:animEffect transition="in" filter="fade">
                                      <p:cBhvr>
                                        <p:cTn id="7" dur="2000"/>
                                        <p:tgtEl>
                                          <p:spTgt spid="19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628650" y="4845050"/>
            <a:ext cx="8105775" cy="396875"/>
          </a:xfrm>
          <a:prstGeom prst="rect">
            <a:avLst/>
          </a:prstGeom>
          <a:noFill/>
          <a:ln w="9525">
            <a:noFill/>
            <a:miter lim="800000"/>
            <a:headEnd/>
            <a:tailEnd/>
          </a:ln>
          <a:effectLst/>
        </p:spPr>
        <p:txBody>
          <a:bodyPr>
            <a:spAutoFit/>
          </a:bodyPr>
          <a:lstStyle/>
          <a:p>
            <a:r>
              <a:rPr lang="en-US" sz="2000">
                <a:solidFill>
                  <a:srgbClr val="00FF00"/>
                </a:solidFill>
              </a:rPr>
              <a:t>A floodplain can contain up to 1000 times as many species as a river</a:t>
            </a:r>
          </a:p>
        </p:txBody>
      </p:sp>
      <p:sp>
        <p:nvSpPr>
          <p:cNvPr id="200707" name="Rectangle 3"/>
          <p:cNvSpPr>
            <a:spLocks noChangeArrowheads="1"/>
          </p:cNvSpPr>
          <p:nvPr/>
        </p:nvSpPr>
        <p:spPr bwMode="auto">
          <a:xfrm>
            <a:off x="695325" y="1520825"/>
            <a:ext cx="7188200" cy="396875"/>
          </a:xfrm>
          <a:prstGeom prst="rect">
            <a:avLst/>
          </a:prstGeom>
          <a:noFill/>
          <a:ln w="9525">
            <a:noFill/>
            <a:miter lim="800000"/>
            <a:headEnd/>
            <a:tailEnd/>
          </a:ln>
          <a:effectLst/>
        </p:spPr>
        <p:txBody>
          <a:bodyPr wrap="none">
            <a:spAutoFit/>
          </a:bodyPr>
          <a:lstStyle/>
          <a:p>
            <a:r>
              <a:rPr lang="en-US" sz="2000" b="1">
                <a:solidFill>
                  <a:srgbClr val="00FF00"/>
                </a:solidFill>
              </a:rPr>
              <a:t>Wetting of the floodplain soil releases a surge of nutrients</a:t>
            </a:r>
          </a:p>
        </p:txBody>
      </p:sp>
      <p:sp>
        <p:nvSpPr>
          <p:cNvPr id="200708" name="Text Box 4"/>
          <p:cNvSpPr txBox="1">
            <a:spLocks noChangeArrowheads="1"/>
          </p:cNvSpPr>
          <p:nvPr/>
        </p:nvSpPr>
        <p:spPr bwMode="auto">
          <a:xfrm>
            <a:off x="615950" y="539750"/>
            <a:ext cx="4640263" cy="519113"/>
          </a:xfrm>
          <a:prstGeom prst="rect">
            <a:avLst/>
          </a:prstGeom>
          <a:noFill/>
          <a:ln w="9525">
            <a:noFill/>
            <a:miter lim="800000"/>
            <a:headEnd/>
            <a:tailEnd/>
          </a:ln>
          <a:effectLst/>
        </p:spPr>
        <p:txBody>
          <a:bodyPr wrap="none">
            <a:spAutoFit/>
          </a:bodyPr>
          <a:lstStyle/>
          <a:p>
            <a:r>
              <a:rPr lang="en-US" sz="2800" u="sng"/>
              <a:t>Floodplains and Productivity</a:t>
            </a:r>
          </a:p>
        </p:txBody>
      </p:sp>
      <p:sp>
        <p:nvSpPr>
          <p:cNvPr id="200709" name="Rectangle 5"/>
          <p:cNvSpPr>
            <a:spLocks noChangeArrowheads="1"/>
          </p:cNvSpPr>
          <p:nvPr/>
        </p:nvSpPr>
        <p:spPr bwMode="auto">
          <a:xfrm>
            <a:off x="1120775" y="2214563"/>
            <a:ext cx="6829425" cy="2282825"/>
          </a:xfrm>
          <a:prstGeom prst="rect">
            <a:avLst/>
          </a:prstGeom>
          <a:noFill/>
          <a:ln w="9525">
            <a:noFill/>
            <a:miter lim="800000"/>
            <a:headEnd/>
            <a:tailEnd/>
          </a:ln>
          <a:effectLst/>
        </p:spPr>
        <p:txBody>
          <a:bodyPr wrap="none">
            <a:spAutoFit/>
          </a:bodyPr>
          <a:lstStyle/>
          <a:p>
            <a:r>
              <a:rPr lang="en-US">
                <a:solidFill>
                  <a:srgbClr val="FFFF00"/>
                </a:solidFill>
              </a:rPr>
              <a:t>Primary productivity (photosynthesis) stimulated</a:t>
            </a:r>
          </a:p>
          <a:p>
            <a:r>
              <a:rPr lang="en-US">
                <a:solidFill>
                  <a:srgbClr val="FFFF00"/>
                </a:solidFill>
              </a:rPr>
              <a:t>Microscopic organisms thrive</a:t>
            </a:r>
          </a:p>
          <a:p>
            <a:r>
              <a:rPr lang="en-US">
                <a:solidFill>
                  <a:srgbClr val="FFFF00"/>
                </a:solidFill>
              </a:rPr>
              <a:t>Increase in overall productivity up the food chain</a:t>
            </a:r>
          </a:p>
          <a:p>
            <a:r>
              <a:rPr lang="en-US">
                <a:solidFill>
                  <a:srgbClr val="FFFF00"/>
                </a:solidFill>
              </a:rPr>
              <a:t>Larger species enter a rapid breeding cycle. </a:t>
            </a:r>
          </a:p>
          <a:p>
            <a:r>
              <a:rPr lang="en-US">
                <a:solidFill>
                  <a:srgbClr val="FFFF00"/>
                </a:solidFill>
              </a:rPr>
              <a:t>Opportunistic feeders (particularly birds) move in </a:t>
            </a:r>
          </a:p>
          <a:p>
            <a:r>
              <a:rPr lang="en-US">
                <a:solidFill>
                  <a:srgbClr val="FFFF00"/>
                </a:solidFill>
              </a:rPr>
              <a:t>The surge of new growth endures for some time. </a:t>
            </a:r>
          </a:p>
        </p:txBody>
      </p:sp>
      <p:sp>
        <p:nvSpPr>
          <p:cNvPr id="200710" name="Text Box 6"/>
          <p:cNvSpPr txBox="1">
            <a:spLocks noChangeArrowheads="1"/>
          </p:cNvSpPr>
          <p:nvPr/>
        </p:nvSpPr>
        <p:spPr bwMode="auto">
          <a:xfrm>
            <a:off x="1120775" y="5375275"/>
            <a:ext cx="6775450" cy="822325"/>
          </a:xfrm>
          <a:prstGeom prst="rect">
            <a:avLst/>
          </a:prstGeom>
          <a:noFill/>
          <a:ln w="9525">
            <a:noFill/>
            <a:miter lim="800000"/>
            <a:headEnd/>
            <a:tailEnd/>
          </a:ln>
          <a:effectLst/>
        </p:spPr>
        <p:txBody>
          <a:bodyPr wrap="none">
            <a:spAutoFit/>
          </a:bodyPr>
          <a:lstStyle/>
          <a:p>
            <a:r>
              <a:rPr lang="en-US"/>
              <a:t>Interaction of the river with the floodplain also</a:t>
            </a:r>
          </a:p>
          <a:p>
            <a:r>
              <a:rPr lang="en-US"/>
              <a:t>can remove excess nutrients from the river water</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kiss_rvr_2up">
            <a:hlinkClick r:id="rId6"/>
          </p:cNvPr>
          <p:cNvPicPr>
            <a:picLocks noChangeAspect="1" noChangeArrowheads="1"/>
          </p:cNvPicPr>
          <p:nvPr>
            <p:custDataLst>
              <p:tags r:id="rId2"/>
            </p:custDataLst>
          </p:nvPr>
        </p:nvPicPr>
        <p:blipFill>
          <a:blip r:embed="rId7" cstate="print"/>
          <a:srcRect/>
          <a:stretch>
            <a:fillRect/>
          </a:stretch>
        </p:blipFill>
        <p:spPr bwMode="auto">
          <a:xfrm>
            <a:off x="3016250" y="1144588"/>
            <a:ext cx="2066925" cy="3609975"/>
          </a:xfrm>
          <a:prstGeom prst="rect">
            <a:avLst/>
          </a:prstGeom>
          <a:noFill/>
        </p:spPr>
      </p:pic>
      <p:pic>
        <p:nvPicPr>
          <p:cNvPr id="203780" name="Picture 4" descr="C-36 (south) canal widened to west and spoil depostied on east bank"/>
          <p:cNvPicPr>
            <a:picLocks noChangeAspect="1" noChangeArrowheads="1"/>
          </p:cNvPicPr>
          <p:nvPr>
            <p:custDataLst>
              <p:tags r:id="rId3"/>
            </p:custDataLst>
          </p:nvPr>
        </p:nvPicPr>
        <p:blipFill>
          <a:blip r:embed="rId8" cstate="print"/>
          <a:srcRect/>
          <a:stretch>
            <a:fillRect/>
          </a:stretch>
        </p:blipFill>
        <p:spPr bwMode="auto">
          <a:xfrm>
            <a:off x="5721350" y="1716088"/>
            <a:ext cx="3186113" cy="2392362"/>
          </a:xfrm>
          <a:prstGeom prst="rect">
            <a:avLst/>
          </a:prstGeom>
          <a:noFill/>
        </p:spPr>
      </p:pic>
      <p:sp>
        <p:nvSpPr>
          <p:cNvPr id="203781" name="Rectangle 5"/>
          <p:cNvSpPr>
            <a:spLocks noChangeArrowheads="1"/>
          </p:cNvSpPr>
          <p:nvPr/>
        </p:nvSpPr>
        <p:spPr bwMode="auto">
          <a:xfrm>
            <a:off x="936625" y="6226175"/>
            <a:ext cx="7138988" cy="457200"/>
          </a:xfrm>
          <a:prstGeom prst="rect">
            <a:avLst/>
          </a:prstGeom>
          <a:noFill/>
          <a:ln w="9525">
            <a:noFill/>
            <a:miter lim="800000"/>
            <a:headEnd/>
            <a:tailEnd/>
          </a:ln>
          <a:effectLst/>
        </p:spPr>
        <p:txBody>
          <a:bodyPr wrap="none">
            <a:spAutoFit/>
          </a:bodyPr>
          <a:lstStyle/>
          <a:p>
            <a:r>
              <a:rPr lang="en-US">
                <a:solidFill>
                  <a:srgbClr val="00FF00"/>
                </a:solidFill>
              </a:rPr>
              <a:t>Floodplain utilization by waterfowl declined by 92%.</a:t>
            </a:r>
          </a:p>
        </p:txBody>
      </p:sp>
      <p:sp>
        <p:nvSpPr>
          <p:cNvPr id="203782" name="Text Box 6"/>
          <p:cNvSpPr txBox="1">
            <a:spLocks noChangeArrowheads="1"/>
          </p:cNvSpPr>
          <p:nvPr/>
        </p:nvSpPr>
        <p:spPr bwMode="auto">
          <a:xfrm>
            <a:off x="1911350" y="400050"/>
            <a:ext cx="5313363" cy="519113"/>
          </a:xfrm>
          <a:prstGeom prst="rect">
            <a:avLst/>
          </a:prstGeom>
          <a:noFill/>
          <a:ln w="9525">
            <a:noFill/>
            <a:miter lim="800000"/>
            <a:headEnd/>
            <a:tailEnd/>
          </a:ln>
          <a:effectLst/>
        </p:spPr>
        <p:txBody>
          <a:bodyPr wrap="none">
            <a:spAutoFit/>
          </a:bodyPr>
          <a:lstStyle/>
          <a:p>
            <a:r>
              <a:rPr lang="en-US" sz="2800"/>
              <a:t>Kissimmee River Channelization</a:t>
            </a:r>
          </a:p>
        </p:txBody>
      </p:sp>
      <p:sp>
        <p:nvSpPr>
          <p:cNvPr id="203783" name="Freeform 7"/>
          <p:cNvSpPr>
            <a:spLocks/>
          </p:cNvSpPr>
          <p:nvPr/>
        </p:nvSpPr>
        <p:spPr bwMode="auto">
          <a:xfrm>
            <a:off x="1230313" y="1811338"/>
            <a:ext cx="1157287" cy="2849562"/>
          </a:xfrm>
          <a:custGeom>
            <a:avLst/>
            <a:gdLst/>
            <a:ahLst/>
            <a:cxnLst>
              <a:cxn ang="0">
                <a:pos x="533" y="0"/>
              </a:cxn>
              <a:cxn ang="0">
                <a:pos x="190" y="34"/>
              </a:cxn>
              <a:cxn ang="0">
                <a:pos x="57" y="122"/>
              </a:cxn>
              <a:cxn ang="0">
                <a:pos x="12" y="277"/>
              </a:cxn>
              <a:cxn ang="0">
                <a:pos x="35" y="410"/>
              </a:cxn>
              <a:cxn ang="0">
                <a:pos x="223" y="488"/>
              </a:cxn>
              <a:cxn ang="0">
                <a:pos x="522" y="554"/>
              </a:cxn>
              <a:cxn ang="0">
                <a:pos x="688" y="809"/>
              </a:cxn>
              <a:cxn ang="0">
                <a:pos x="278" y="964"/>
              </a:cxn>
              <a:cxn ang="0">
                <a:pos x="1" y="1152"/>
              </a:cxn>
              <a:cxn ang="0">
                <a:pos x="278" y="1330"/>
              </a:cxn>
              <a:cxn ang="0">
                <a:pos x="600" y="1496"/>
              </a:cxn>
              <a:cxn ang="0">
                <a:pos x="611" y="1795"/>
              </a:cxn>
            </a:cxnLst>
            <a:rect l="0" t="0" r="r" b="b"/>
            <a:pathLst>
              <a:path w="729" h="1795">
                <a:moveTo>
                  <a:pt x="533" y="0"/>
                </a:moveTo>
                <a:cubicBezTo>
                  <a:pt x="401" y="7"/>
                  <a:pt x="269" y="14"/>
                  <a:pt x="190" y="34"/>
                </a:cubicBezTo>
                <a:cubicBezTo>
                  <a:pt x="111" y="54"/>
                  <a:pt x="87" y="82"/>
                  <a:pt x="57" y="122"/>
                </a:cubicBezTo>
                <a:cubicBezTo>
                  <a:pt x="27" y="162"/>
                  <a:pt x="16" y="229"/>
                  <a:pt x="12" y="277"/>
                </a:cubicBezTo>
                <a:cubicBezTo>
                  <a:pt x="8" y="325"/>
                  <a:pt x="0" y="375"/>
                  <a:pt x="35" y="410"/>
                </a:cubicBezTo>
                <a:cubicBezTo>
                  <a:pt x="70" y="445"/>
                  <a:pt x="142" y="464"/>
                  <a:pt x="223" y="488"/>
                </a:cubicBezTo>
                <a:cubicBezTo>
                  <a:pt x="304" y="512"/>
                  <a:pt x="445" y="501"/>
                  <a:pt x="522" y="554"/>
                </a:cubicBezTo>
                <a:cubicBezTo>
                  <a:pt x="599" y="607"/>
                  <a:pt x="729" y="741"/>
                  <a:pt x="688" y="809"/>
                </a:cubicBezTo>
                <a:cubicBezTo>
                  <a:pt x="647" y="877"/>
                  <a:pt x="392" y="907"/>
                  <a:pt x="278" y="964"/>
                </a:cubicBezTo>
                <a:cubicBezTo>
                  <a:pt x="164" y="1021"/>
                  <a:pt x="1" y="1091"/>
                  <a:pt x="1" y="1152"/>
                </a:cubicBezTo>
                <a:cubicBezTo>
                  <a:pt x="1" y="1213"/>
                  <a:pt x="178" y="1273"/>
                  <a:pt x="278" y="1330"/>
                </a:cubicBezTo>
                <a:cubicBezTo>
                  <a:pt x="378" y="1387"/>
                  <a:pt x="545" y="1419"/>
                  <a:pt x="600" y="1496"/>
                </a:cubicBezTo>
                <a:cubicBezTo>
                  <a:pt x="655" y="1573"/>
                  <a:pt x="609" y="1745"/>
                  <a:pt x="611" y="1795"/>
                </a:cubicBezTo>
              </a:path>
            </a:pathLst>
          </a:custGeom>
          <a:noFill/>
          <a:ln w="123825">
            <a:solidFill>
              <a:srgbClr val="99CCFF"/>
            </a:solidFill>
            <a:round/>
            <a:headEnd/>
            <a:tailEnd/>
          </a:ln>
          <a:effectLst/>
        </p:spPr>
        <p:txBody>
          <a:bodyPr/>
          <a:lstStyle/>
          <a:p>
            <a:endParaRPr lang="en-US"/>
          </a:p>
        </p:txBody>
      </p:sp>
      <p:sp>
        <p:nvSpPr>
          <p:cNvPr id="203784" name="Line 8"/>
          <p:cNvSpPr>
            <a:spLocks noChangeShapeType="1"/>
          </p:cNvSpPr>
          <p:nvPr/>
        </p:nvSpPr>
        <p:spPr bwMode="auto">
          <a:xfrm flipH="1" flipV="1">
            <a:off x="1830388" y="1406525"/>
            <a:ext cx="17462" cy="3394075"/>
          </a:xfrm>
          <a:prstGeom prst="line">
            <a:avLst/>
          </a:prstGeom>
          <a:noFill/>
          <a:ln w="190500">
            <a:solidFill>
              <a:srgbClr val="FF6600"/>
            </a:solidFill>
            <a:round/>
            <a:headEnd/>
            <a:tailEnd/>
          </a:ln>
          <a:effectLst/>
        </p:spPr>
        <p:txBody>
          <a:bodyPr/>
          <a:lstStyle/>
          <a:p>
            <a:endParaRPr lang="en-US"/>
          </a:p>
        </p:txBody>
      </p:sp>
      <p:sp>
        <p:nvSpPr>
          <p:cNvPr id="203785" name="Rectangle 9"/>
          <p:cNvSpPr>
            <a:spLocks noChangeArrowheads="1"/>
          </p:cNvSpPr>
          <p:nvPr/>
        </p:nvSpPr>
        <p:spPr bwMode="auto">
          <a:xfrm>
            <a:off x="962025" y="5076825"/>
            <a:ext cx="6191250" cy="971550"/>
          </a:xfrm>
          <a:prstGeom prst="rect">
            <a:avLst/>
          </a:prstGeom>
          <a:noFill/>
          <a:ln w="9525">
            <a:noFill/>
            <a:miter lim="800000"/>
            <a:headEnd/>
            <a:tailEnd/>
          </a:ln>
          <a:effectLst/>
        </p:spPr>
        <p:txBody>
          <a:bodyPr wrap="none">
            <a:spAutoFit/>
          </a:bodyPr>
          <a:lstStyle/>
          <a:p>
            <a:pPr eaLnBrk="1" hangingPunct="1">
              <a:spcBef>
                <a:spcPct val="30000"/>
              </a:spcBef>
            </a:pPr>
            <a:r>
              <a:rPr lang="en-US" sz="1600">
                <a:solidFill>
                  <a:srgbClr val="FFFF00"/>
                </a:solidFill>
              </a:rPr>
              <a:t>eliminated river-floodplain interactions</a:t>
            </a:r>
          </a:p>
          <a:p>
            <a:pPr eaLnBrk="1" hangingPunct="1">
              <a:spcBef>
                <a:spcPct val="30000"/>
              </a:spcBef>
            </a:pPr>
            <a:r>
              <a:rPr lang="en-US" sz="1600">
                <a:solidFill>
                  <a:srgbClr val="FFFF00"/>
                </a:solidFill>
              </a:rPr>
              <a:t>eliminated adult spawning and foraging habitat, </a:t>
            </a:r>
          </a:p>
          <a:p>
            <a:pPr eaLnBrk="1" hangingPunct="1">
              <a:spcBef>
                <a:spcPct val="30000"/>
              </a:spcBef>
            </a:pPr>
            <a:r>
              <a:rPr lang="en-US" sz="1600">
                <a:solidFill>
                  <a:srgbClr val="FFFF00"/>
                </a:solidFill>
              </a:rPr>
              <a:t>as well as larval and juvenile refuge sites for fish on the floodplain. </a:t>
            </a:r>
          </a:p>
        </p:txBody>
      </p:sp>
      <p:sp>
        <p:nvSpPr>
          <p:cNvPr id="203786" name="Text Box 10"/>
          <p:cNvSpPr txBox="1">
            <a:spLocks noChangeArrowheads="1"/>
          </p:cNvSpPr>
          <p:nvPr/>
        </p:nvSpPr>
        <p:spPr bwMode="auto">
          <a:xfrm>
            <a:off x="5622925" y="4173538"/>
            <a:ext cx="3506788" cy="822325"/>
          </a:xfrm>
          <a:prstGeom prst="rect">
            <a:avLst/>
          </a:prstGeom>
          <a:noFill/>
          <a:ln w="9525">
            <a:noFill/>
            <a:miter lim="800000"/>
            <a:headEnd/>
            <a:tailEnd/>
          </a:ln>
          <a:effectLst/>
        </p:spPr>
        <p:txBody>
          <a:bodyPr wrap="none">
            <a:spAutoFit/>
          </a:bodyPr>
          <a:lstStyle/>
          <a:p>
            <a:r>
              <a:rPr lang="en-US">
                <a:solidFill>
                  <a:srgbClr val="FF6600"/>
                </a:solidFill>
              </a:rPr>
              <a:t>25% of N and P entering</a:t>
            </a:r>
          </a:p>
          <a:p>
            <a:r>
              <a:rPr lang="en-US">
                <a:solidFill>
                  <a:srgbClr val="FF6600"/>
                </a:solidFill>
              </a:rPr>
              <a:t>Lake Okeechobee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3784"/>
                                        </p:tgtEl>
                                        <p:attrNameLst>
                                          <p:attrName>style.visibility</p:attrName>
                                        </p:attrNameLst>
                                      </p:cBhvr>
                                      <p:to>
                                        <p:strVal val="visible"/>
                                      </p:to>
                                    </p:set>
                                    <p:animEffect transition="in" filter="wipe(down)">
                                      <p:cBhvr>
                                        <p:cTn id="7" dur="1000"/>
                                        <p:tgtEl>
                                          <p:spTgt spid="203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custDataLst>
              <p:tags r:id="rId2"/>
            </p:custDataLst>
          </p:nvPr>
        </p:nvPicPr>
        <p:blipFill>
          <a:blip r:embed="rId5" cstate="print"/>
          <a:srcRect/>
          <a:stretch>
            <a:fillRect/>
          </a:stretch>
        </p:blipFill>
        <p:spPr bwMode="auto">
          <a:xfrm>
            <a:off x="0" y="0"/>
            <a:ext cx="9144000" cy="6888163"/>
          </a:xfrm>
          <a:prstGeom prst="rect">
            <a:avLst/>
          </a:prstGeom>
          <a:noFill/>
          <a:ln w="9525">
            <a:noFill/>
            <a:miter lim="800000"/>
            <a:headEnd/>
            <a:tailEnd/>
          </a:ln>
          <a:effectLst/>
        </p:spPr>
      </p:pic>
      <p:sp>
        <p:nvSpPr>
          <p:cNvPr id="212995" name="Text Box 3"/>
          <p:cNvSpPr txBox="1">
            <a:spLocks noChangeArrowheads="1"/>
          </p:cNvSpPr>
          <p:nvPr/>
        </p:nvSpPr>
        <p:spPr bwMode="auto">
          <a:xfrm>
            <a:off x="4791075" y="3246438"/>
            <a:ext cx="1016000" cy="457200"/>
          </a:xfrm>
          <a:prstGeom prst="rect">
            <a:avLst/>
          </a:prstGeom>
          <a:noFill/>
          <a:ln w="9525">
            <a:noFill/>
            <a:miter lim="800000"/>
            <a:headEnd/>
            <a:tailEnd/>
          </a:ln>
          <a:effectLst/>
        </p:spPr>
        <p:txBody>
          <a:bodyPr wrap="none">
            <a:spAutoFit/>
          </a:bodyPr>
          <a:lstStyle/>
          <a:p>
            <a:r>
              <a:rPr lang="en-US">
                <a:solidFill>
                  <a:srgbClr val="FFFF00"/>
                </a:solidFill>
              </a:rPr>
              <a:t>Levee</a:t>
            </a:r>
          </a:p>
        </p:txBody>
      </p:sp>
      <p:sp>
        <p:nvSpPr>
          <p:cNvPr id="212996" name="Line 4"/>
          <p:cNvSpPr>
            <a:spLocks noChangeShapeType="1"/>
          </p:cNvSpPr>
          <p:nvPr/>
        </p:nvSpPr>
        <p:spPr bwMode="auto">
          <a:xfrm flipH="1">
            <a:off x="3692525" y="3519488"/>
            <a:ext cx="1085850" cy="0"/>
          </a:xfrm>
          <a:prstGeom prst="line">
            <a:avLst/>
          </a:prstGeom>
          <a:noFill/>
          <a:ln w="9525">
            <a:solidFill>
              <a:schemeClr val="tx1"/>
            </a:solidFill>
            <a:round/>
            <a:headEnd/>
            <a:tailEnd type="triangle" w="med" len="med"/>
          </a:ln>
          <a:effectLst/>
        </p:spPr>
        <p:txBody>
          <a:bodyPr/>
          <a:lstStyle/>
          <a:p>
            <a:endParaRPr lang="en-US"/>
          </a:p>
        </p:txBody>
      </p:sp>
      <p:sp>
        <p:nvSpPr>
          <p:cNvPr id="212997" name="Text Box 5"/>
          <p:cNvSpPr txBox="1">
            <a:spLocks noChangeArrowheads="1"/>
          </p:cNvSpPr>
          <p:nvPr/>
        </p:nvSpPr>
        <p:spPr bwMode="auto">
          <a:xfrm>
            <a:off x="8128000" y="1949450"/>
            <a:ext cx="1016000" cy="457200"/>
          </a:xfrm>
          <a:prstGeom prst="rect">
            <a:avLst/>
          </a:prstGeom>
          <a:noFill/>
          <a:ln w="9525">
            <a:noFill/>
            <a:miter lim="800000"/>
            <a:headEnd/>
            <a:tailEnd/>
          </a:ln>
          <a:effectLst/>
        </p:spPr>
        <p:txBody>
          <a:bodyPr wrap="none">
            <a:spAutoFit/>
          </a:bodyPr>
          <a:lstStyle/>
          <a:p>
            <a:r>
              <a:rPr lang="en-US">
                <a:solidFill>
                  <a:srgbClr val="FFFF00"/>
                </a:solidFill>
              </a:rPr>
              <a:t>Levee</a:t>
            </a:r>
          </a:p>
        </p:txBody>
      </p:sp>
      <p:sp>
        <p:nvSpPr>
          <p:cNvPr id="212998" name="Line 6"/>
          <p:cNvSpPr>
            <a:spLocks noChangeShapeType="1"/>
          </p:cNvSpPr>
          <p:nvPr/>
        </p:nvSpPr>
        <p:spPr bwMode="auto">
          <a:xfrm flipH="1">
            <a:off x="7029450" y="2222500"/>
            <a:ext cx="1085850" cy="0"/>
          </a:xfrm>
          <a:prstGeom prst="line">
            <a:avLst/>
          </a:prstGeom>
          <a:noFill/>
          <a:ln w="9525">
            <a:solidFill>
              <a:schemeClr val="tx1"/>
            </a:solidFill>
            <a:round/>
            <a:headEnd/>
            <a:tailEnd type="triangle" w="med" len="med"/>
          </a:ln>
          <a:effectLst/>
        </p:spPr>
        <p:txBody>
          <a:bodyPr/>
          <a:lstStyle/>
          <a:p>
            <a:endParaRPr lang="en-US"/>
          </a:p>
        </p:txBody>
      </p:sp>
      <p:sp>
        <p:nvSpPr>
          <p:cNvPr id="212999" name="Text Box 7"/>
          <p:cNvSpPr txBox="1">
            <a:spLocks noChangeArrowheads="1"/>
          </p:cNvSpPr>
          <p:nvPr/>
        </p:nvSpPr>
        <p:spPr bwMode="auto">
          <a:xfrm>
            <a:off x="2874963" y="249238"/>
            <a:ext cx="2959100" cy="579437"/>
          </a:xfrm>
          <a:prstGeom prst="rect">
            <a:avLst/>
          </a:prstGeom>
          <a:noFill/>
          <a:ln w="9525">
            <a:noFill/>
            <a:miter lim="800000"/>
            <a:headEnd/>
            <a:tailEnd/>
          </a:ln>
          <a:effectLst/>
        </p:spPr>
        <p:txBody>
          <a:bodyPr wrap="none">
            <a:spAutoFit/>
          </a:bodyPr>
          <a:lstStyle/>
          <a:p>
            <a:r>
              <a:rPr lang="en-US" sz="3200"/>
              <a:t>The Mississippi</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1735138" y="2544763"/>
            <a:ext cx="5189537" cy="579437"/>
          </a:xfrm>
          <a:prstGeom prst="rect">
            <a:avLst/>
          </a:prstGeom>
          <a:noFill/>
          <a:ln w="9525">
            <a:noFill/>
            <a:miter lim="800000"/>
            <a:headEnd/>
            <a:tailEnd/>
          </a:ln>
          <a:effectLst/>
        </p:spPr>
        <p:txBody>
          <a:bodyPr wrap="none">
            <a:spAutoFit/>
          </a:bodyPr>
          <a:lstStyle/>
          <a:p>
            <a:r>
              <a:rPr lang="en-US" sz="3200"/>
              <a:t>The Mekong and Tonle Sap</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71" name="Picture 15" descr="mekong-river-map-320x"/>
          <p:cNvPicPr>
            <a:picLocks noChangeAspect="1" noChangeArrowheads="1"/>
          </p:cNvPicPr>
          <p:nvPr>
            <p:custDataLst>
              <p:tags r:id="rId2"/>
            </p:custDataLst>
          </p:nvPr>
        </p:nvPicPr>
        <p:blipFill>
          <a:blip r:embed="rId6" cstate="print"/>
          <a:srcRect/>
          <a:stretch>
            <a:fillRect/>
          </a:stretch>
        </p:blipFill>
        <p:spPr bwMode="auto">
          <a:xfrm>
            <a:off x="304800" y="1500188"/>
            <a:ext cx="3048000" cy="3286125"/>
          </a:xfrm>
          <a:prstGeom prst="rect">
            <a:avLst/>
          </a:prstGeom>
          <a:noFill/>
        </p:spPr>
      </p:pic>
      <p:pic>
        <p:nvPicPr>
          <p:cNvPr id="224258" name="Picture 2" descr="Cambodia-map-wiki"/>
          <p:cNvPicPr>
            <a:picLocks noChangeAspect="1" noChangeArrowheads="1"/>
          </p:cNvPicPr>
          <p:nvPr>
            <p:custDataLst>
              <p:tags r:id="rId3"/>
            </p:custDataLst>
          </p:nvPr>
        </p:nvPicPr>
        <p:blipFill>
          <a:blip r:embed="rId7" cstate="print"/>
          <a:srcRect/>
          <a:stretch>
            <a:fillRect/>
          </a:stretch>
        </p:blipFill>
        <p:spPr bwMode="auto">
          <a:xfrm>
            <a:off x="3486150" y="384175"/>
            <a:ext cx="5022850" cy="4159250"/>
          </a:xfrm>
          <a:prstGeom prst="rect">
            <a:avLst/>
          </a:prstGeom>
          <a:noFill/>
        </p:spPr>
      </p:pic>
      <p:sp>
        <p:nvSpPr>
          <p:cNvPr id="224259" name="Text Box 3"/>
          <p:cNvSpPr txBox="1">
            <a:spLocks noChangeArrowheads="1"/>
          </p:cNvSpPr>
          <p:nvPr/>
        </p:nvSpPr>
        <p:spPr bwMode="auto">
          <a:xfrm>
            <a:off x="1433513" y="5370513"/>
            <a:ext cx="5846762" cy="457200"/>
          </a:xfrm>
          <a:prstGeom prst="rect">
            <a:avLst/>
          </a:prstGeom>
          <a:noFill/>
          <a:ln w="9525">
            <a:noFill/>
            <a:miter lim="800000"/>
            <a:headEnd/>
            <a:tailEnd/>
          </a:ln>
          <a:effectLst/>
        </p:spPr>
        <p:txBody>
          <a:bodyPr wrap="none">
            <a:spAutoFit/>
          </a:bodyPr>
          <a:lstStyle/>
          <a:p>
            <a:r>
              <a:rPr lang="en-US">
                <a:solidFill>
                  <a:srgbClr val="FFFF00"/>
                </a:solidFill>
              </a:rPr>
              <a:t>The least modified major river in the world</a:t>
            </a:r>
          </a:p>
        </p:txBody>
      </p:sp>
      <p:sp>
        <p:nvSpPr>
          <p:cNvPr id="224260" name="Text Box 4"/>
          <p:cNvSpPr txBox="1">
            <a:spLocks noChangeArrowheads="1"/>
          </p:cNvSpPr>
          <p:nvPr/>
        </p:nvSpPr>
        <p:spPr bwMode="auto">
          <a:xfrm>
            <a:off x="679450" y="554038"/>
            <a:ext cx="1627188" cy="579437"/>
          </a:xfrm>
          <a:prstGeom prst="rect">
            <a:avLst/>
          </a:prstGeom>
          <a:noFill/>
          <a:ln w="9525">
            <a:noFill/>
            <a:miter lim="800000"/>
            <a:headEnd/>
            <a:tailEnd/>
          </a:ln>
          <a:effectLst/>
        </p:spPr>
        <p:txBody>
          <a:bodyPr wrap="none">
            <a:spAutoFit/>
          </a:bodyPr>
          <a:lstStyle/>
          <a:p>
            <a:r>
              <a:rPr lang="en-US" sz="3200" u="sng"/>
              <a:t>Mekong</a:t>
            </a:r>
          </a:p>
        </p:txBody>
      </p:sp>
      <p:sp>
        <p:nvSpPr>
          <p:cNvPr id="224261" name="Text Box 5"/>
          <p:cNvSpPr txBox="1">
            <a:spLocks noChangeArrowheads="1"/>
          </p:cNvSpPr>
          <p:nvPr/>
        </p:nvSpPr>
        <p:spPr bwMode="auto">
          <a:xfrm>
            <a:off x="944563" y="5916613"/>
            <a:ext cx="7272337" cy="457200"/>
          </a:xfrm>
          <a:prstGeom prst="rect">
            <a:avLst/>
          </a:prstGeom>
          <a:noFill/>
          <a:ln w="9525">
            <a:noFill/>
            <a:miter lim="800000"/>
            <a:headEnd/>
            <a:tailEnd/>
          </a:ln>
          <a:effectLst/>
        </p:spPr>
        <p:txBody>
          <a:bodyPr wrap="none">
            <a:spAutoFit/>
          </a:bodyPr>
          <a:lstStyle/>
          <a:p>
            <a:r>
              <a:rPr lang="en-US"/>
              <a:t>Characterized by seasonal pulses of monsoon water</a:t>
            </a:r>
          </a:p>
        </p:txBody>
      </p:sp>
      <p:sp>
        <p:nvSpPr>
          <p:cNvPr id="224263" name="Rectangle 7"/>
          <p:cNvSpPr>
            <a:spLocks noChangeArrowheads="1"/>
          </p:cNvSpPr>
          <p:nvPr/>
        </p:nvSpPr>
        <p:spPr bwMode="auto">
          <a:xfrm>
            <a:off x="323850" y="1535113"/>
            <a:ext cx="1136650" cy="366712"/>
          </a:xfrm>
          <a:prstGeom prst="rect">
            <a:avLst/>
          </a:prstGeom>
          <a:noFill/>
          <a:ln w="9525">
            <a:noFill/>
            <a:miter lim="800000"/>
            <a:headEnd/>
            <a:tailEnd/>
          </a:ln>
          <a:effectLst/>
        </p:spPr>
        <p:txBody>
          <a:bodyPr wrap="none" anchor="ctr">
            <a:spAutoFit/>
          </a:bodyPr>
          <a:lstStyle/>
          <a:p>
            <a:pPr eaLnBrk="1" hangingPunct="1"/>
            <a:r>
              <a:rPr lang="en-US" sz="1800">
                <a:solidFill>
                  <a:schemeClr val="bg1"/>
                </a:solidFill>
              </a:rPr>
              <a:t>17,139 ft </a:t>
            </a:r>
          </a:p>
        </p:txBody>
      </p:sp>
      <p:sp>
        <p:nvSpPr>
          <p:cNvPr id="224264" name="Text Box 8"/>
          <p:cNvSpPr txBox="1">
            <a:spLocks noChangeArrowheads="1"/>
          </p:cNvSpPr>
          <p:nvPr/>
        </p:nvSpPr>
        <p:spPr bwMode="auto">
          <a:xfrm>
            <a:off x="1249363" y="2274888"/>
            <a:ext cx="1960562" cy="336550"/>
          </a:xfrm>
          <a:prstGeom prst="rect">
            <a:avLst/>
          </a:prstGeom>
          <a:noFill/>
          <a:ln w="9525">
            <a:noFill/>
            <a:miter lim="800000"/>
            <a:headEnd/>
            <a:tailEnd/>
          </a:ln>
          <a:effectLst/>
        </p:spPr>
        <p:txBody>
          <a:bodyPr wrap="none">
            <a:spAutoFit/>
          </a:bodyPr>
          <a:lstStyle/>
          <a:p>
            <a:r>
              <a:rPr lang="en-US" sz="1600">
                <a:solidFill>
                  <a:schemeClr val="bg1"/>
                </a:solidFill>
              </a:rPr>
              <a:t>Gradient: 5.7 ft/mile</a:t>
            </a:r>
          </a:p>
        </p:txBody>
      </p:sp>
      <p:sp>
        <p:nvSpPr>
          <p:cNvPr id="224265" name="Text Box 9"/>
          <p:cNvSpPr txBox="1">
            <a:spLocks noChangeArrowheads="1"/>
          </p:cNvSpPr>
          <p:nvPr/>
        </p:nvSpPr>
        <p:spPr bwMode="auto">
          <a:xfrm>
            <a:off x="3495675" y="4613275"/>
            <a:ext cx="5026025" cy="396875"/>
          </a:xfrm>
          <a:prstGeom prst="rect">
            <a:avLst/>
          </a:prstGeom>
          <a:noFill/>
          <a:ln w="9525">
            <a:noFill/>
            <a:miter lim="800000"/>
            <a:headEnd/>
            <a:tailEnd/>
          </a:ln>
          <a:effectLst/>
        </p:spPr>
        <p:txBody>
          <a:bodyPr wrap="none">
            <a:spAutoFit/>
          </a:bodyPr>
          <a:lstStyle/>
          <a:p>
            <a:r>
              <a:rPr lang="en-US" sz="2000">
                <a:solidFill>
                  <a:srgbClr val="00FF00"/>
                </a:solidFill>
              </a:rPr>
              <a:t>China, Thailand, Cambodia, Laos, Vietnam</a:t>
            </a:r>
          </a:p>
        </p:txBody>
      </p:sp>
      <p:sp>
        <p:nvSpPr>
          <p:cNvPr id="224266" name="Text Box 10"/>
          <p:cNvSpPr txBox="1">
            <a:spLocks noChangeArrowheads="1"/>
          </p:cNvSpPr>
          <p:nvPr/>
        </p:nvSpPr>
        <p:spPr bwMode="auto">
          <a:xfrm>
            <a:off x="752475" y="4248150"/>
            <a:ext cx="1762125" cy="457200"/>
          </a:xfrm>
          <a:prstGeom prst="rect">
            <a:avLst/>
          </a:prstGeom>
          <a:noFill/>
          <a:ln w="9525">
            <a:noFill/>
            <a:miter lim="800000"/>
            <a:headEnd/>
            <a:tailEnd/>
          </a:ln>
          <a:effectLst/>
        </p:spPr>
        <p:txBody>
          <a:bodyPr wrap="none">
            <a:spAutoFit/>
          </a:bodyPr>
          <a:lstStyle/>
          <a:p>
            <a:r>
              <a:rPr lang="en-US">
                <a:solidFill>
                  <a:schemeClr val="bg1"/>
                </a:solidFill>
              </a:rPr>
              <a:t>12</a:t>
            </a:r>
            <a:r>
              <a:rPr lang="en-US" baseline="30000">
                <a:solidFill>
                  <a:schemeClr val="bg1"/>
                </a:solidFill>
              </a:rPr>
              <a:t>th</a:t>
            </a:r>
            <a:r>
              <a:rPr lang="en-US">
                <a:solidFill>
                  <a:schemeClr val="bg1"/>
                </a:solidFill>
              </a:rPr>
              <a:t> longest</a:t>
            </a:r>
          </a:p>
        </p:txBody>
      </p:sp>
      <p:sp>
        <p:nvSpPr>
          <p:cNvPr id="224267" name="Freeform 11"/>
          <p:cNvSpPr>
            <a:spLocks/>
          </p:cNvSpPr>
          <p:nvPr/>
        </p:nvSpPr>
        <p:spPr bwMode="auto">
          <a:xfrm>
            <a:off x="6170613" y="1327150"/>
            <a:ext cx="966787" cy="1990725"/>
          </a:xfrm>
          <a:custGeom>
            <a:avLst/>
            <a:gdLst/>
            <a:ahLst/>
            <a:cxnLst>
              <a:cxn ang="0">
                <a:pos x="558" y="0"/>
              </a:cxn>
              <a:cxn ang="0">
                <a:pos x="546" y="126"/>
              </a:cxn>
              <a:cxn ang="0">
                <a:pos x="606" y="180"/>
              </a:cxn>
              <a:cxn ang="0">
                <a:pos x="528" y="258"/>
              </a:cxn>
              <a:cxn ang="0">
                <a:pos x="528" y="408"/>
              </a:cxn>
              <a:cxn ang="0">
                <a:pos x="600" y="468"/>
              </a:cxn>
              <a:cxn ang="0">
                <a:pos x="546" y="606"/>
              </a:cxn>
              <a:cxn ang="0">
                <a:pos x="570" y="678"/>
              </a:cxn>
              <a:cxn ang="0">
                <a:pos x="576" y="738"/>
              </a:cxn>
              <a:cxn ang="0">
                <a:pos x="570" y="780"/>
              </a:cxn>
              <a:cxn ang="0">
                <a:pos x="600" y="882"/>
              </a:cxn>
              <a:cxn ang="0">
                <a:pos x="528" y="918"/>
              </a:cxn>
              <a:cxn ang="0">
                <a:pos x="390" y="888"/>
              </a:cxn>
              <a:cxn ang="0">
                <a:pos x="312" y="948"/>
              </a:cxn>
              <a:cxn ang="0">
                <a:pos x="324" y="1026"/>
              </a:cxn>
              <a:cxn ang="0">
                <a:pos x="258" y="1080"/>
              </a:cxn>
              <a:cxn ang="0">
                <a:pos x="168" y="1086"/>
              </a:cxn>
              <a:cxn ang="0">
                <a:pos x="78" y="1116"/>
              </a:cxn>
              <a:cxn ang="0">
                <a:pos x="24" y="1128"/>
              </a:cxn>
              <a:cxn ang="0">
                <a:pos x="0" y="1254"/>
              </a:cxn>
            </a:cxnLst>
            <a:rect l="0" t="0" r="r" b="b"/>
            <a:pathLst>
              <a:path w="609" h="1254">
                <a:moveTo>
                  <a:pt x="558" y="0"/>
                </a:moveTo>
                <a:cubicBezTo>
                  <a:pt x="548" y="48"/>
                  <a:pt x="538" y="96"/>
                  <a:pt x="546" y="126"/>
                </a:cubicBezTo>
                <a:cubicBezTo>
                  <a:pt x="554" y="156"/>
                  <a:pt x="609" y="158"/>
                  <a:pt x="606" y="180"/>
                </a:cubicBezTo>
                <a:cubicBezTo>
                  <a:pt x="603" y="202"/>
                  <a:pt x="541" y="220"/>
                  <a:pt x="528" y="258"/>
                </a:cubicBezTo>
                <a:cubicBezTo>
                  <a:pt x="515" y="296"/>
                  <a:pt x="516" y="373"/>
                  <a:pt x="528" y="408"/>
                </a:cubicBezTo>
                <a:cubicBezTo>
                  <a:pt x="540" y="443"/>
                  <a:pt x="597" y="435"/>
                  <a:pt x="600" y="468"/>
                </a:cubicBezTo>
                <a:cubicBezTo>
                  <a:pt x="603" y="501"/>
                  <a:pt x="551" y="571"/>
                  <a:pt x="546" y="606"/>
                </a:cubicBezTo>
                <a:cubicBezTo>
                  <a:pt x="541" y="641"/>
                  <a:pt x="565" y="656"/>
                  <a:pt x="570" y="678"/>
                </a:cubicBezTo>
                <a:cubicBezTo>
                  <a:pt x="575" y="700"/>
                  <a:pt x="576" y="721"/>
                  <a:pt x="576" y="738"/>
                </a:cubicBezTo>
                <a:cubicBezTo>
                  <a:pt x="576" y="755"/>
                  <a:pt x="566" y="756"/>
                  <a:pt x="570" y="780"/>
                </a:cubicBezTo>
                <a:cubicBezTo>
                  <a:pt x="574" y="804"/>
                  <a:pt x="607" y="859"/>
                  <a:pt x="600" y="882"/>
                </a:cubicBezTo>
                <a:cubicBezTo>
                  <a:pt x="593" y="905"/>
                  <a:pt x="563" y="917"/>
                  <a:pt x="528" y="918"/>
                </a:cubicBezTo>
                <a:cubicBezTo>
                  <a:pt x="493" y="919"/>
                  <a:pt x="426" y="883"/>
                  <a:pt x="390" y="888"/>
                </a:cubicBezTo>
                <a:cubicBezTo>
                  <a:pt x="354" y="893"/>
                  <a:pt x="323" y="925"/>
                  <a:pt x="312" y="948"/>
                </a:cubicBezTo>
                <a:cubicBezTo>
                  <a:pt x="301" y="971"/>
                  <a:pt x="333" y="1004"/>
                  <a:pt x="324" y="1026"/>
                </a:cubicBezTo>
                <a:cubicBezTo>
                  <a:pt x="315" y="1048"/>
                  <a:pt x="284" y="1070"/>
                  <a:pt x="258" y="1080"/>
                </a:cubicBezTo>
                <a:cubicBezTo>
                  <a:pt x="232" y="1090"/>
                  <a:pt x="198" y="1080"/>
                  <a:pt x="168" y="1086"/>
                </a:cubicBezTo>
                <a:cubicBezTo>
                  <a:pt x="138" y="1092"/>
                  <a:pt x="102" y="1109"/>
                  <a:pt x="78" y="1116"/>
                </a:cubicBezTo>
                <a:cubicBezTo>
                  <a:pt x="54" y="1123"/>
                  <a:pt x="37" y="1105"/>
                  <a:pt x="24" y="1128"/>
                </a:cubicBezTo>
                <a:cubicBezTo>
                  <a:pt x="11" y="1151"/>
                  <a:pt x="2" y="1236"/>
                  <a:pt x="0" y="1254"/>
                </a:cubicBezTo>
              </a:path>
            </a:pathLst>
          </a:custGeom>
          <a:noFill/>
          <a:ln w="76200">
            <a:solidFill>
              <a:srgbClr val="00FF00"/>
            </a:solidFill>
            <a:round/>
            <a:headEnd/>
            <a:tailEnd/>
          </a:ln>
          <a:effectLst/>
        </p:spPr>
        <p:txBody>
          <a:bodyPr/>
          <a:lstStyle/>
          <a:p>
            <a:endParaRPr lang="en-US"/>
          </a:p>
        </p:txBody>
      </p:sp>
      <p:sp>
        <p:nvSpPr>
          <p:cNvPr id="224268" name="Freeform 12"/>
          <p:cNvSpPr>
            <a:spLocks/>
          </p:cNvSpPr>
          <p:nvPr/>
        </p:nvSpPr>
        <p:spPr bwMode="auto">
          <a:xfrm>
            <a:off x="6191250" y="3333750"/>
            <a:ext cx="504825" cy="887413"/>
          </a:xfrm>
          <a:custGeom>
            <a:avLst/>
            <a:gdLst/>
            <a:ahLst/>
            <a:cxnLst>
              <a:cxn ang="0">
                <a:pos x="0" y="0"/>
              </a:cxn>
              <a:cxn ang="0">
                <a:pos x="36" y="6"/>
              </a:cxn>
              <a:cxn ang="0">
                <a:pos x="90" y="24"/>
              </a:cxn>
              <a:cxn ang="0">
                <a:pos x="138" y="96"/>
              </a:cxn>
              <a:cxn ang="0">
                <a:pos x="144" y="156"/>
              </a:cxn>
              <a:cxn ang="0">
                <a:pos x="114" y="252"/>
              </a:cxn>
              <a:cxn ang="0">
                <a:pos x="66" y="306"/>
              </a:cxn>
              <a:cxn ang="0">
                <a:pos x="180" y="408"/>
              </a:cxn>
              <a:cxn ang="0">
                <a:pos x="264" y="534"/>
              </a:cxn>
              <a:cxn ang="0">
                <a:pos x="318" y="558"/>
              </a:cxn>
            </a:cxnLst>
            <a:rect l="0" t="0" r="r" b="b"/>
            <a:pathLst>
              <a:path w="318" h="559">
                <a:moveTo>
                  <a:pt x="0" y="0"/>
                </a:moveTo>
                <a:cubicBezTo>
                  <a:pt x="10" y="1"/>
                  <a:pt x="21" y="2"/>
                  <a:pt x="36" y="6"/>
                </a:cubicBezTo>
                <a:cubicBezTo>
                  <a:pt x="51" y="10"/>
                  <a:pt x="73" y="9"/>
                  <a:pt x="90" y="24"/>
                </a:cubicBezTo>
                <a:cubicBezTo>
                  <a:pt x="107" y="39"/>
                  <a:pt x="129" y="74"/>
                  <a:pt x="138" y="96"/>
                </a:cubicBezTo>
                <a:cubicBezTo>
                  <a:pt x="147" y="118"/>
                  <a:pt x="148" y="130"/>
                  <a:pt x="144" y="156"/>
                </a:cubicBezTo>
                <a:cubicBezTo>
                  <a:pt x="140" y="182"/>
                  <a:pt x="127" y="227"/>
                  <a:pt x="114" y="252"/>
                </a:cubicBezTo>
                <a:cubicBezTo>
                  <a:pt x="101" y="277"/>
                  <a:pt x="55" y="280"/>
                  <a:pt x="66" y="306"/>
                </a:cubicBezTo>
                <a:cubicBezTo>
                  <a:pt x="77" y="332"/>
                  <a:pt x="147" y="370"/>
                  <a:pt x="180" y="408"/>
                </a:cubicBezTo>
                <a:cubicBezTo>
                  <a:pt x="213" y="446"/>
                  <a:pt x="241" y="509"/>
                  <a:pt x="264" y="534"/>
                </a:cubicBezTo>
                <a:cubicBezTo>
                  <a:pt x="287" y="559"/>
                  <a:pt x="310" y="554"/>
                  <a:pt x="318" y="558"/>
                </a:cubicBezTo>
              </a:path>
            </a:pathLst>
          </a:custGeom>
          <a:noFill/>
          <a:ln w="47625">
            <a:solidFill>
              <a:srgbClr val="FF6600"/>
            </a:solidFill>
            <a:round/>
            <a:headEnd/>
            <a:tailEnd/>
          </a:ln>
          <a:effectLst/>
        </p:spPr>
        <p:txBody>
          <a:bodyPr/>
          <a:lstStyle/>
          <a:p>
            <a:endParaRPr lang="en-US"/>
          </a:p>
        </p:txBody>
      </p:sp>
      <p:sp>
        <p:nvSpPr>
          <p:cNvPr id="224269" name="Freeform 13"/>
          <p:cNvSpPr>
            <a:spLocks/>
          </p:cNvSpPr>
          <p:nvPr/>
        </p:nvSpPr>
        <p:spPr bwMode="auto">
          <a:xfrm>
            <a:off x="6705600" y="4229100"/>
            <a:ext cx="466725" cy="180975"/>
          </a:xfrm>
          <a:custGeom>
            <a:avLst/>
            <a:gdLst/>
            <a:ahLst/>
            <a:cxnLst>
              <a:cxn ang="0">
                <a:pos x="0" y="0"/>
              </a:cxn>
              <a:cxn ang="0">
                <a:pos x="42" y="24"/>
              </a:cxn>
              <a:cxn ang="0">
                <a:pos x="96" y="84"/>
              </a:cxn>
              <a:cxn ang="0">
                <a:pos x="168" y="96"/>
              </a:cxn>
              <a:cxn ang="0">
                <a:pos x="246" y="84"/>
              </a:cxn>
              <a:cxn ang="0">
                <a:pos x="294" y="114"/>
              </a:cxn>
            </a:cxnLst>
            <a:rect l="0" t="0" r="r" b="b"/>
            <a:pathLst>
              <a:path w="294" h="114">
                <a:moveTo>
                  <a:pt x="0" y="0"/>
                </a:moveTo>
                <a:cubicBezTo>
                  <a:pt x="13" y="5"/>
                  <a:pt x="26" y="10"/>
                  <a:pt x="42" y="24"/>
                </a:cubicBezTo>
                <a:cubicBezTo>
                  <a:pt x="58" y="38"/>
                  <a:pt x="75" y="72"/>
                  <a:pt x="96" y="84"/>
                </a:cubicBezTo>
                <a:cubicBezTo>
                  <a:pt x="117" y="96"/>
                  <a:pt x="143" y="96"/>
                  <a:pt x="168" y="96"/>
                </a:cubicBezTo>
                <a:cubicBezTo>
                  <a:pt x="193" y="96"/>
                  <a:pt x="225" y="81"/>
                  <a:pt x="246" y="84"/>
                </a:cubicBezTo>
                <a:cubicBezTo>
                  <a:pt x="267" y="87"/>
                  <a:pt x="286" y="108"/>
                  <a:pt x="294" y="114"/>
                </a:cubicBezTo>
              </a:path>
            </a:pathLst>
          </a:custGeom>
          <a:noFill/>
          <a:ln w="47625">
            <a:solidFill>
              <a:srgbClr val="FF6600"/>
            </a:solidFill>
            <a:round/>
            <a:headEnd/>
            <a:tailEn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409575" y="268288"/>
            <a:ext cx="2687638" cy="579437"/>
          </a:xfrm>
          <a:prstGeom prst="rect">
            <a:avLst/>
          </a:prstGeom>
          <a:noFill/>
          <a:ln w="9525">
            <a:noFill/>
            <a:miter lim="800000"/>
            <a:headEnd/>
            <a:tailEnd/>
          </a:ln>
          <a:effectLst/>
        </p:spPr>
        <p:txBody>
          <a:bodyPr wrap="none">
            <a:spAutoFit/>
          </a:bodyPr>
          <a:lstStyle/>
          <a:p>
            <a:r>
              <a:rPr lang="en-US" sz="3200" u="sng"/>
              <a:t>Mekong River</a:t>
            </a:r>
          </a:p>
        </p:txBody>
      </p:sp>
      <p:sp>
        <p:nvSpPr>
          <p:cNvPr id="226307" name="Text Box 3"/>
          <p:cNvSpPr txBox="1">
            <a:spLocks noChangeArrowheads="1"/>
          </p:cNvSpPr>
          <p:nvPr/>
        </p:nvSpPr>
        <p:spPr bwMode="auto">
          <a:xfrm>
            <a:off x="979488" y="1136650"/>
            <a:ext cx="6731000" cy="1309688"/>
          </a:xfrm>
          <a:prstGeom prst="rect">
            <a:avLst/>
          </a:prstGeom>
          <a:noFill/>
          <a:ln w="9525">
            <a:noFill/>
            <a:miter lim="800000"/>
            <a:headEnd/>
            <a:tailEnd/>
          </a:ln>
          <a:effectLst/>
        </p:spPr>
        <p:txBody>
          <a:bodyPr wrap="none">
            <a:spAutoFit/>
          </a:bodyPr>
          <a:lstStyle/>
          <a:p>
            <a:r>
              <a:rPr lang="en-US" b="1">
                <a:solidFill>
                  <a:srgbClr val="FFFF00"/>
                </a:solidFill>
              </a:rPr>
              <a:t>            Lifeblood of S.E. Asia.</a:t>
            </a:r>
          </a:p>
          <a:p>
            <a:r>
              <a:rPr lang="en-US" sz="800" b="1">
                <a:solidFill>
                  <a:srgbClr val="FFFF00"/>
                </a:solidFill>
              </a:rPr>
              <a:t> </a:t>
            </a:r>
          </a:p>
          <a:p>
            <a:r>
              <a:rPr lang="en-US" b="1">
                <a:solidFill>
                  <a:srgbClr val="FFFF00"/>
                </a:solidFill>
              </a:rPr>
              <a:t>  80% of Cambodia’s population is involved </a:t>
            </a:r>
          </a:p>
          <a:p>
            <a:r>
              <a:rPr lang="en-US" b="1">
                <a:solidFill>
                  <a:srgbClr val="FFFF00"/>
                </a:solidFill>
              </a:rPr>
              <a:t>in fishing and processing of Mekong harvest.</a:t>
            </a:r>
          </a:p>
        </p:txBody>
      </p:sp>
      <p:sp>
        <p:nvSpPr>
          <p:cNvPr id="226308" name="Text Box 4"/>
          <p:cNvSpPr txBox="1">
            <a:spLocks noChangeArrowheads="1"/>
          </p:cNvSpPr>
          <p:nvPr/>
        </p:nvSpPr>
        <p:spPr bwMode="auto">
          <a:xfrm>
            <a:off x="823913" y="2706688"/>
            <a:ext cx="7378700" cy="1552575"/>
          </a:xfrm>
          <a:prstGeom prst="rect">
            <a:avLst/>
          </a:prstGeom>
          <a:noFill/>
          <a:ln w="9525">
            <a:noFill/>
            <a:miter lim="800000"/>
            <a:headEnd/>
            <a:tailEnd/>
          </a:ln>
          <a:effectLst/>
        </p:spPr>
        <p:txBody>
          <a:bodyPr wrap="none">
            <a:spAutoFit/>
          </a:bodyPr>
          <a:lstStyle/>
          <a:p>
            <a:r>
              <a:rPr lang="en-US">
                <a:solidFill>
                  <a:srgbClr val="00FF00"/>
                </a:solidFill>
              </a:rPr>
              <a:t>60 million people in Laos, Cambodia, and Vietnam</a:t>
            </a:r>
          </a:p>
          <a:p>
            <a:r>
              <a:rPr lang="en-US">
                <a:solidFill>
                  <a:srgbClr val="00FF00"/>
                </a:solidFill>
              </a:rPr>
              <a:t>subsist on the river and its wetlands which yield</a:t>
            </a:r>
          </a:p>
          <a:p>
            <a:r>
              <a:rPr lang="en-US">
                <a:solidFill>
                  <a:srgbClr val="00FF00"/>
                </a:solidFill>
              </a:rPr>
              <a:t>approximately </a:t>
            </a:r>
            <a:r>
              <a:rPr lang="en-US" b="1">
                <a:solidFill>
                  <a:srgbClr val="00FF00"/>
                </a:solidFill>
              </a:rPr>
              <a:t>2 million tons of fish per year: equal</a:t>
            </a:r>
          </a:p>
          <a:p>
            <a:r>
              <a:rPr lang="en-US" b="1">
                <a:solidFill>
                  <a:srgbClr val="00FF00"/>
                </a:solidFill>
              </a:rPr>
              <a:t>to 2% of the entire would catch of wild fish.</a:t>
            </a:r>
          </a:p>
        </p:txBody>
      </p:sp>
      <p:sp>
        <p:nvSpPr>
          <p:cNvPr id="226309" name="Text Box 5"/>
          <p:cNvSpPr txBox="1">
            <a:spLocks noChangeArrowheads="1"/>
          </p:cNvSpPr>
          <p:nvPr/>
        </p:nvSpPr>
        <p:spPr bwMode="auto">
          <a:xfrm>
            <a:off x="830263" y="4529138"/>
            <a:ext cx="6445250" cy="822325"/>
          </a:xfrm>
          <a:prstGeom prst="rect">
            <a:avLst/>
          </a:prstGeom>
          <a:noFill/>
          <a:ln w="9525">
            <a:noFill/>
            <a:miter lim="800000"/>
            <a:headEnd/>
            <a:tailEnd/>
          </a:ln>
          <a:effectLst/>
        </p:spPr>
        <p:txBody>
          <a:bodyPr wrap="none">
            <a:spAutoFit/>
          </a:bodyPr>
          <a:lstStyle/>
          <a:p>
            <a:r>
              <a:rPr lang="en-US">
                <a:solidFill>
                  <a:srgbClr val="FFFF00"/>
                </a:solidFill>
              </a:rPr>
              <a:t>The biological hearts of the river’s productivity</a:t>
            </a:r>
          </a:p>
          <a:p>
            <a:r>
              <a:rPr lang="en-US">
                <a:solidFill>
                  <a:srgbClr val="FFFF00"/>
                </a:solidFill>
              </a:rPr>
              <a:t>are the </a:t>
            </a:r>
            <a:r>
              <a:rPr lang="en-US" b="1">
                <a:solidFill>
                  <a:srgbClr val="FFFF00"/>
                </a:solidFill>
              </a:rPr>
              <a:t>Tonle Sap river and Tonle Sap Lake</a:t>
            </a:r>
            <a:r>
              <a:rPr lang="en-US">
                <a:solidFill>
                  <a:srgbClr val="FFFF00"/>
                </a:solidFill>
              </a:rPr>
              <a:t>.</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descr="Cambodia-map-wiki"/>
          <p:cNvPicPr>
            <a:picLocks noChangeAspect="1" noChangeArrowheads="1"/>
          </p:cNvPicPr>
          <p:nvPr>
            <p:custDataLst>
              <p:tags r:id="rId2"/>
            </p:custDataLst>
          </p:nvPr>
        </p:nvPicPr>
        <p:blipFill>
          <a:blip r:embed="rId5" cstate="print"/>
          <a:srcRect/>
          <a:stretch>
            <a:fillRect/>
          </a:stretch>
        </p:blipFill>
        <p:spPr bwMode="auto">
          <a:xfrm>
            <a:off x="1789113" y="1093788"/>
            <a:ext cx="5022850" cy="4159250"/>
          </a:xfrm>
          <a:prstGeom prst="rect">
            <a:avLst/>
          </a:prstGeom>
          <a:noFill/>
        </p:spPr>
      </p:pic>
      <p:sp>
        <p:nvSpPr>
          <p:cNvPr id="228355" name="Text Box 3"/>
          <p:cNvSpPr txBox="1">
            <a:spLocks noChangeArrowheads="1"/>
          </p:cNvSpPr>
          <p:nvPr/>
        </p:nvSpPr>
        <p:spPr bwMode="auto">
          <a:xfrm>
            <a:off x="2684463" y="5480050"/>
            <a:ext cx="3505200" cy="822325"/>
          </a:xfrm>
          <a:prstGeom prst="rect">
            <a:avLst/>
          </a:prstGeom>
          <a:noFill/>
          <a:ln w="9525">
            <a:noFill/>
            <a:miter lim="800000"/>
            <a:headEnd/>
            <a:tailEnd/>
          </a:ln>
          <a:effectLst/>
        </p:spPr>
        <p:txBody>
          <a:bodyPr wrap="none">
            <a:spAutoFit/>
          </a:bodyPr>
          <a:lstStyle/>
          <a:p>
            <a:r>
              <a:rPr lang="en-US">
                <a:solidFill>
                  <a:srgbClr val="00FF00"/>
                </a:solidFill>
              </a:rPr>
              <a:t>The Tonle Sap river is a </a:t>
            </a:r>
          </a:p>
          <a:p>
            <a:r>
              <a:rPr lang="en-US">
                <a:solidFill>
                  <a:srgbClr val="00FF00"/>
                </a:solidFill>
              </a:rPr>
              <a:t>tributary to the Mekong </a:t>
            </a:r>
          </a:p>
        </p:txBody>
      </p:sp>
      <p:sp>
        <p:nvSpPr>
          <p:cNvPr id="228356" name="Text Box 4"/>
          <p:cNvSpPr txBox="1">
            <a:spLocks noChangeArrowheads="1"/>
          </p:cNvSpPr>
          <p:nvPr/>
        </p:nvSpPr>
        <p:spPr bwMode="auto">
          <a:xfrm>
            <a:off x="3067050" y="295275"/>
            <a:ext cx="2033588" cy="579438"/>
          </a:xfrm>
          <a:prstGeom prst="rect">
            <a:avLst/>
          </a:prstGeom>
          <a:noFill/>
          <a:ln w="9525">
            <a:noFill/>
            <a:miter lim="800000"/>
            <a:headEnd/>
            <a:tailEnd/>
          </a:ln>
          <a:effectLst/>
        </p:spPr>
        <p:txBody>
          <a:bodyPr wrap="none">
            <a:spAutoFit/>
          </a:bodyPr>
          <a:lstStyle/>
          <a:p>
            <a:r>
              <a:rPr lang="en-US" sz="3200" u="sng"/>
              <a:t>Tonle Sap</a:t>
            </a:r>
          </a:p>
        </p:txBody>
      </p:sp>
      <p:sp>
        <p:nvSpPr>
          <p:cNvPr id="228357" name="Freeform 5"/>
          <p:cNvSpPr>
            <a:spLocks/>
          </p:cNvSpPr>
          <p:nvPr/>
        </p:nvSpPr>
        <p:spPr bwMode="auto">
          <a:xfrm>
            <a:off x="4065588" y="3159125"/>
            <a:ext cx="419100" cy="828675"/>
          </a:xfrm>
          <a:custGeom>
            <a:avLst/>
            <a:gdLst/>
            <a:ahLst/>
            <a:cxnLst>
              <a:cxn ang="0">
                <a:pos x="0" y="0"/>
              </a:cxn>
              <a:cxn ang="0">
                <a:pos x="60" y="60"/>
              </a:cxn>
              <a:cxn ang="0">
                <a:pos x="132" y="144"/>
              </a:cxn>
              <a:cxn ang="0">
                <a:pos x="168" y="174"/>
              </a:cxn>
              <a:cxn ang="0">
                <a:pos x="210" y="198"/>
              </a:cxn>
              <a:cxn ang="0">
                <a:pos x="180" y="240"/>
              </a:cxn>
              <a:cxn ang="0">
                <a:pos x="180" y="312"/>
              </a:cxn>
              <a:cxn ang="0">
                <a:pos x="174" y="378"/>
              </a:cxn>
              <a:cxn ang="0">
                <a:pos x="264" y="522"/>
              </a:cxn>
            </a:cxnLst>
            <a:rect l="0" t="0" r="r" b="b"/>
            <a:pathLst>
              <a:path w="264" h="522">
                <a:moveTo>
                  <a:pt x="0" y="0"/>
                </a:moveTo>
                <a:cubicBezTo>
                  <a:pt x="19" y="18"/>
                  <a:pt x="38" y="36"/>
                  <a:pt x="60" y="60"/>
                </a:cubicBezTo>
                <a:cubicBezTo>
                  <a:pt x="82" y="84"/>
                  <a:pt x="114" y="125"/>
                  <a:pt x="132" y="144"/>
                </a:cubicBezTo>
                <a:cubicBezTo>
                  <a:pt x="150" y="163"/>
                  <a:pt x="155" y="165"/>
                  <a:pt x="168" y="174"/>
                </a:cubicBezTo>
                <a:cubicBezTo>
                  <a:pt x="181" y="183"/>
                  <a:pt x="208" y="187"/>
                  <a:pt x="210" y="198"/>
                </a:cubicBezTo>
                <a:cubicBezTo>
                  <a:pt x="212" y="209"/>
                  <a:pt x="185" y="221"/>
                  <a:pt x="180" y="240"/>
                </a:cubicBezTo>
                <a:cubicBezTo>
                  <a:pt x="175" y="259"/>
                  <a:pt x="181" y="289"/>
                  <a:pt x="180" y="312"/>
                </a:cubicBezTo>
                <a:cubicBezTo>
                  <a:pt x="179" y="335"/>
                  <a:pt x="160" y="343"/>
                  <a:pt x="174" y="378"/>
                </a:cubicBezTo>
                <a:cubicBezTo>
                  <a:pt x="188" y="413"/>
                  <a:pt x="249" y="498"/>
                  <a:pt x="264" y="522"/>
                </a:cubicBezTo>
              </a:path>
            </a:pathLst>
          </a:custGeom>
          <a:noFill/>
          <a:ln w="76200">
            <a:solidFill>
              <a:srgbClr val="FF6600"/>
            </a:solidFill>
            <a:round/>
            <a:headEnd/>
            <a:tailEnd/>
          </a:ln>
          <a:effectLst/>
        </p:spPr>
        <p:txBody>
          <a:bodyPr/>
          <a:lstStyle/>
          <a:p>
            <a:endParaRPr lang="en-US"/>
          </a:p>
        </p:txBody>
      </p:sp>
      <p:sp>
        <p:nvSpPr>
          <p:cNvPr id="228358" name="Freeform 6"/>
          <p:cNvSpPr>
            <a:spLocks/>
          </p:cNvSpPr>
          <p:nvPr/>
        </p:nvSpPr>
        <p:spPr bwMode="auto">
          <a:xfrm>
            <a:off x="4465638" y="1978025"/>
            <a:ext cx="966787" cy="1990725"/>
          </a:xfrm>
          <a:custGeom>
            <a:avLst/>
            <a:gdLst/>
            <a:ahLst/>
            <a:cxnLst>
              <a:cxn ang="0">
                <a:pos x="558" y="0"/>
              </a:cxn>
              <a:cxn ang="0">
                <a:pos x="546" y="126"/>
              </a:cxn>
              <a:cxn ang="0">
                <a:pos x="606" y="180"/>
              </a:cxn>
              <a:cxn ang="0">
                <a:pos x="528" y="258"/>
              </a:cxn>
              <a:cxn ang="0">
                <a:pos x="528" y="408"/>
              </a:cxn>
              <a:cxn ang="0">
                <a:pos x="600" y="468"/>
              </a:cxn>
              <a:cxn ang="0">
                <a:pos x="546" y="606"/>
              </a:cxn>
              <a:cxn ang="0">
                <a:pos x="570" y="678"/>
              </a:cxn>
              <a:cxn ang="0">
                <a:pos x="576" y="738"/>
              </a:cxn>
              <a:cxn ang="0">
                <a:pos x="570" y="780"/>
              </a:cxn>
              <a:cxn ang="0">
                <a:pos x="600" y="882"/>
              </a:cxn>
              <a:cxn ang="0">
                <a:pos x="528" y="918"/>
              </a:cxn>
              <a:cxn ang="0">
                <a:pos x="390" y="888"/>
              </a:cxn>
              <a:cxn ang="0">
                <a:pos x="312" y="948"/>
              </a:cxn>
              <a:cxn ang="0">
                <a:pos x="324" y="1026"/>
              </a:cxn>
              <a:cxn ang="0">
                <a:pos x="258" y="1080"/>
              </a:cxn>
              <a:cxn ang="0">
                <a:pos x="168" y="1086"/>
              </a:cxn>
              <a:cxn ang="0">
                <a:pos x="78" y="1116"/>
              </a:cxn>
              <a:cxn ang="0">
                <a:pos x="24" y="1128"/>
              </a:cxn>
              <a:cxn ang="0">
                <a:pos x="0" y="1254"/>
              </a:cxn>
            </a:cxnLst>
            <a:rect l="0" t="0" r="r" b="b"/>
            <a:pathLst>
              <a:path w="609" h="1254">
                <a:moveTo>
                  <a:pt x="558" y="0"/>
                </a:moveTo>
                <a:cubicBezTo>
                  <a:pt x="548" y="48"/>
                  <a:pt x="538" y="96"/>
                  <a:pt x="546" y="126"/>
                </a:cubicBezTo>
                <a:cubicBezTo>
                  <a:pt x="554" y="156"/>
                  <a:pt x="609" y="158"/>
                  <a:pt x="606" y="180"/>
                </a:cubicBezTo>
                <a:cubicBezTo>
                  <a:pt x="603" y="202"/>
                  <a:pt x="541" y="220"/>
                  <a:pt x="528" y="258"/>
                </a:cubicBezTo>
                <a:cubicBezTo>
                  <a:pt x="515" y="296"/>
                  <a:pt x="516" y="373"/>
                  <a:pt x="528" y="408"/>
                </a:cubicBezTo>
                <a:cubicBezTo>
                  <a:pt x="540" y="443"/>
                  <a:pt x="597" y="435"/>
                  <a:pt x="600" y="468"/>
                </a:cubicBezTo>
                <a:cubicBezTo>
                  <a:pt x="603" y="501"/>
                  <a:pt x="551" y="571"/>
                  <a:pt x="546" y="606"/>
                </a:cubicBezTo>
                <a:cubicBezTo>
                  <a:pt x="541" y="641"/>
                  <a:pt x="565" y="656"/>
                  <a:pt x="570" y="678"/>
                </a:cubicBezTo>
                <a:cubicBezTo>
                  <a:pt x="575" y="700"/>
                  <a:pt x="576" y="721"/>
                  <a:pt x="576" y="738"/>
                </a:cubicBezTo>
                <a:cubicBezTo>
                  <a:pt x="576" y="755"/>
                  <a:pt x="566" y="756"/>
                  <a:pt x="570" y="780"/>
                </a:cubicBezTo>
                <a:cubicBezTo>
                  <a:pt x="574" y="804"/>
                  <a:pt x="607" y="859"/>
                  <a:pt x="600" y="882"/>
                </a:cubicBezTo>
                <a:cubicBezTo>
                  <a:pt x="593" y="905"/>
                  <a:pt x="563" y="917"/>
                  <a:pt x="528" y="918"/>
                </a:cubicBezTo>
                <a:cubicBezTo>
                  <a:pt x="493" y="919"/>
                  <a:pt x="426" y="883"/>
                  <a:pt x="390" y="888"/>
                </a:cubicBezTo>
                <a:cubicBezTo>
                  <a:pt x="354" y="893"/>
                  <a:pt x="323" y="925"/>
                  <a:pt x="312" y="948"/>
                </a:cubicBezTo>
                <a:cubicBezTo>
                  <a:pt x="301" y="971"/>
                  <a:pt x="333" y="1004"/>
                  <a:pt x="324" y="1026"/>
                </a:cubicBezTo>
                <a:cubicBezTo>
                  <a:pt x="315" y="1048"/>
                  <a:pt x="284" y="1070"/>
                  <a:pt x="258" y="1080"/>
                </a:cubicBezTo>
                <a:cubicBezTo>
                  <a:pt x="232" y="1090"/>
                  <a:pt x="198" y="1080"/>
                  <a:pt x="168" y="1086"/>
                </a:cubicBezTo>
                <a:cubicBezTo>
                  <a:pt x="138" y="1092"/>
                  <a:pt x="102" y="1109"/>
                  <a:pt x="78" y="1116"/>
                </a:cubicBezTo>
                <a:cubicBezTo>
                  <a:pt x="54" y="1123"/>
                  <a:pt x="37" y="1105"/>
                  <a:pt x="24" y="1128"/>
                </a:cubicBezTo>
                <a:cubicBezTo>
                  <a:pt x="11" y="1151"/>
                  <a:pt x="2" y="1236"/>
                  <a:pt x="0" y="1254"/>
                </a:cubicBezTo>
              </a:path>
            </a:pathLst>
          </a:custGeom>
          <a:noFill/>
          <a:ln w="76200">
            <a:solidFill>
              <a:srgbClr val="00FF00"/>
            </a:solidFill>
            <a:round/>
            <a:headEnd/>
            <a:tailEnd/>
          </a:ln>
          <a:effectLst/>
        </p:spPr>
        <p:txBody>
          <a:bodyPr/>
          <a:lstStyle/>
          <a:p>
            <a:endParaRPr lang="en-US"/>
          </a:p>
        </p:txBody>
      </p:sp>
      <p:sp>
        <p:nvSpPr>
          <p:cNvPr id="228359" name="Text Box 7"/>
          <p:cNvSpPr txBox="1">
            <a:spLocks noChangeArrowheads="1"/>
          </p:cNvSpPr>
          <p:nvPr/>
        </p:nvSpPr>
        <p:spPr bwMode="auto">
          <a:xfrm>
            <a:off x="2982913" y="2852738"/>
            <a:ext cx="1276350" cy="366712"/>
          </a:xfrm>
          <a:prstGeom prst="rect">
            <a:avLst/>
          </a:prstGeom>
          <a:noFill/>
          <a:ln w="9525">
            <a:noFill/>
            <a:miter lim="800000"/>
            <a:headEnd/>
            <a:tailEnd/>
          </a:ln>
          <a:effectLst/>
        </p:spPr>
        <p:txBody>
          <a:bodyPr wrap="none">
            <a:spAutoFit/>
          </a:bodyPr>
          <a:lstStyle/>
          <a:p>
            <a:r>
              <a:rPr lang="en-US" sz="1800" b="1">
                <a:solidFill>
                  <a:srgbClr val="FF6600"/>
                </a:solidFill>
              </a:rPr>
              <a:t>Tonle Sap</a:t>
            </a:r>
          </a:p>
        </p:txBody>
      </p:sp>
      <p:sp>
        <p:nvSpPr>
          <p:cNvPr id="228360" name="Text Box 8"/>
          <p:cNvSpPr txBox="1">
            <a:spLocks noChangeArrowheads="1"/>
          </p:cNvSpPr>
          <p:nvPr/>
        </p:nvSpPr>
        <p:spPr bwMode="auto">
          <a:xfrm>
            <a:off x="5449888" y="2566988"/>
            <a:ext cx="1047750" cy="366712"/>
          </a:xfrm>
          <a:prstGeom prst="rect">
            <a:avLst/>
          </a:prstGeom>
          <a:noFill/>
          <a:ln w="9525">
            <a:noFill/>
            <a:miter lim="800000"/>
            <a:headEnd/>
            <a:tailEnd/>
          </a:ln>
          <a:effectLst/>
        </p:spPr>
        <p:txBody>
          <a:bodyPr wrap="none">
            <a:spAutoFit/>
          </a:bodyPr>
          <a:lstStyle/>
          <a:p>
            <a:r>
              <a:rPr lang="en-US" sz="1800" b="1">
                <a:solidFill>
                  <a:srgbClr val="00FF00"/>
                </a:solidFill>
              </a:rPr>
              <a:t>Mekong</a:t>
            </a:r>
          </a:p>
        </p:txBody>
      </p:sp>
      <p:sp>
        <p:nvSpPr>
          <p:cNvPr id="228361" name="Line 9"/>
          <p:cNvSpPr>
            <a:spLocks noChangeShapeType="1"/>
          </p:cNvSpPr>
          <p:nvPr/>
        </p:nvSpPr>
        <p:spPr bwMode="auto">
          <a:xfrm>
            <a:off x="5081588" y="2444750"/>
            <a:ext cx="34925" cy="527050"/>
          </a:xfrm>
          <a:prstGeom prst="line">
            <a:avLst/>
          </a:prstGeom>
          <a:noFill/>
          <a:ln w="38100">
            <a:solidFill>
              <a:srgbClr val="00FF00"/>
            </a:solidFill>
            <a:round/>
            <a:headEnd/>
            <a:tailEnd type="triangle" w="med" len="med"/>
          </a:ln>
          <a:effectLst>
            <a:outerShdw dist="35921" dir="2700000" algn="ctr" rotWithShape="0">
              <a:schemeClr val="bg2"/>
            </a:outerShdw>
          </a:effectLst>
        </p:spPr>
        <p:txBody>
          <a:bodyPr/>
          <a:lstStyle/>
          <a:p>
            <a:endParaRPr lang="en-US"/>
          </a:p>
        </p:txBody>
      </p:sp>
      <p:sp>
        <p:nvSpPr>
          <p:cNvPr id="228362" name="Line 10"/>
          <p:cNvSpPr>
            <a:spLocks noChangeShapeType="1"/>
          </p:cNvSpPr>
          <p:nvPr/>
        </p:nvSpPr>
        <p:spPr bwMode="auto">
          <a:xfrm>
            <a:off x="4273550" y="3078163"/>
            <a:ext cx="228600" cy="211137"/>
          </a:xfrm>
          <a:prstGeom prst="line">
            <a:avLst/>
          </a:prstGeom>
          <a:noFill/>
          <a:ln w="31750">
            <a:solidFill>
              <a:srgbClr val="FF6600"/>
            </a:solidFill>
            <a:round/>
            <a:headEnd/>
            <a:tailEnd type="triangle" w="med" len="med"/>
          </a:ln>
          <a:effectLst>
            <a:outerShdw dist="35921" dir="2700000" algn="ctr" rotWithShape="0">
              <a:schemeClr val="bg2"/>
            </a:outerShdw>
          </a:effectLst>
        </p:spPr>
        <p:txBody>
          <a:bodyPr/>
          <a:lstStyle/>
          <a:p>
            <a:endParaRPr lang="en-US"/>
          </a:p>
        </p:txBody>
      </p:sp>
      <p:sp>
        <p:nvSpPr>
          <p:cNvPr id="228363" name="Text Box 11"/>
          <p:cNvSpPr txBox="1">
            <a:spLocks noChangeArrowheads="1"/>
          </p:cNvSpPr>
          <p:nvPr/>
        </p:nvSpPr>
        <p:spPr bwMode="auto">
          <a:xfrm>
            <a:off x="1630363" y="6253163"/>
            <a:ext cx="6165850" cy="457200"/>
          </a:xfrm>
          <a:prstGeom prst="rect">
            <a:avLst/>
          </a:prstGeom>
          <a:noFill/>
          <a:ln w="9525">
            <a:noFill/>
            <a:miter lim="800000"/>
            <a:headEnd/>
            <a:tailEnd/>
          </a:ln>
          <a:effectLst/>
        </p:spPr>
        <p:txBody>
          <a:bodyPr wrap="none">
            <a:spAutoFit/>
          </a:bodyPr>
          <a:lstStyle/>
          <a:p>
            <a:r>
              <a:rPr lang="en-US"/>
              <a:t>The Tonle Sap lake is the source of the river</a:t>
            </a:r>
          </a:p>
        </p:txBody>
      </p:sp>
      <p:sp>
        <p:nvSpPr>
          <p:cNvPr id="228364" name="Freeform 12"/>
          <p:cNvSpPr>
            <a:spLocks/>
          </p:cNvSpPr>
          <p:nvPr/>
        </p:nvSpPr>
        <p:spPr bwMode="auto">
          <a:xfrm>
            <a:off x="4476750" y="4019550"/>
            <a:ext cx="139700" cy="590550"/>
          </a:xfrm>
          <a:custGeom>
            <a:avLst/>
            <a:gdLst/>
            <a:ahLst/>
            <a:cxnLst>
              <a:cxn ang="0">
                <a:pos x="0" y="0"/>
              </a:cxn>
              <a:cxn ang="0">
                <a:pos x="168" y="108"/>
              </a:cxn>
              <a:cxn ang="0">
                <a:pos x="168" y="372"/>
              </a:cxn>
            </a:cxnLst>
            <a:rect l="0" t="0" r="r" b="b"/>
            <a:pathLst>
              <a:path w="196" h="372">
                <a:moveTo>
                  <a:pt x="0" y="0"/>
                </a:moveTo>
                <a:cubicBezTo>
                  <a:pt x="70" y="23"/>
                  <a:pt x="140" y="46"/>
                  <a:pt x="168" y="108"/>
                </a:cubicBezTo>
                <a:cubicBezTo>
                  <a:pt x="196" y="170"/>
                  <a:pt x="168" y="328"/>
                  <a:pt x="168" y="372"/>
                </a:cubicBezTo>
              </a:path>
            </a:pathLst>
          </a:custGeom>
          <a:noFill/>
          <a:ln w="50800">
            <a:solidFill>
              <a:schemeClr val="bg1"/>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4" name="Picture 8" descr="amazon"/>
          <p:cNvPicPr>
            <a:picLocks noChangeAspect="1" noChangeArrowheads="1"/>
          </p:cNvPicPr>
          <p:nvPr>
            <p:custDataLst>
              <p:tags r:id="rId2"/>
            </p:custDataLst>
          </p:nvPr>
        </p:nvPicPr>
        <p:blipFill>
          <a:blip r:embed="rId6" cstate="print"/>
          <a:srcRect/>
          <a:stretch>
            <a:fillRect/>
          </a:stretch>
        </p:blipFill>
        <p:spPr bwMode="auto">
          <a:xfrm>
            <a:off x="1619250" y="1012825"/>
            <a:ext cx="5275263" cy="5275263"/>
          </a:xfrm>
          <a:prstGeom prst="rect">
            <a:avLst/>
          </a:prstGeom>
          <a:noFill/>
        </p:spPr>
      </p:pic>
      <p:sp>
        <p:nvSpPr>
          <p:cNvPr id="234499" name="Text Box 3"/>
          <p:cNvSpPr txBox="1">
            <a:spLocks noChangeArrowheads="1"/>
          </p:cNvSpPr>
          <p:nvPr/>
        </p:nvSpPr>
        <p:spPr bwMode="auto">
          <a:xfrm>
            <a:off x="190500" y="247650"/>
            <a:ext cx="4197350" cy="641350"/>
          </a:xfrm>
          <a:prstGeom prst="rect">
            <a:avLst/>
          </a:prstGeom>
          <a:noFill/>
          <a:ln w="9525">
            <a:noFill/>
            <a:miter lim="800000"/>
            <a:headEnd/>
            <a:tailEnd/>
          </a:ln>
          <a:effectLst/>
        </p:spPr>
        <p:txBody>
          <a:bodyPr wrap="none">
            <a:spAutoFit/>
          </a:bodyPr>
          <a:lstStyle/>
          <a:p>
            <a:r>
              <a:rPr lang="en-US" sz="3600" u="sng"/>
              <a:t>Amazon Watershed</a:t>
            </a:r>
          </a:p>
        </p:txBody>
      </p:sp>
      <p:sp>
        <p:nvSpPr>
          <p:cNvPr id="234505" name="Text Box 9"/>
          <p:cNvSpPr txBox="1">
            <a:spLocks noChangeArrowheads="1"/>
          </p:cNvSpPr>
          <p:nvPr/>
        </p:nvSpPr>
        <p:spPr bwMode="auto">
          <a:xfrm>
            <a:off x="2144713" y="6310313"/>
            <a:ext cx="4213225" cy="457200"/>
          </a:xfrm>
          <a:prstGeom prst="rect">
            <a:avLst/>
          </a:prstGeom>
          <a:noFill/>
          <a:ln w="9525">
            <a:noFill/>
            <a:miter lim="800000"/>
            <a:headEnd/>
            <a:tailEnd/>
          </a:ln>
          <a:effectLst/>
        </p:spPr>
        <p:txBody>
          <a:bodyPr wrap="none">
            <a:spAutoFit/>
          </a:bodyPr>
          <a:lstStyle/>
          <a:p>
            <a:r>
              <a:rPr lang="en-US" b="1">
                <a:solidFill>
                  <a:srgbClr val="FFFF00"/>
                </a:solidFill>
              </a:rPr>
              <a:t>World’s Largest Watershed </a:t>
            </a:r>
          </a:p>
        </p:txBody>
      </p:sp>
      <p:pic>
        <p:nvPicPr>
          <p:cNvPr id="234507" name="Picture 11" descr="rainforest"/>
          <p:cNvPicPr>
            <a:picLocks noChangeAspect="1" noChangeArrowheads="1"/>
          </p:cNvPicPr>
          <p:nvPr>
            <p:custDataLst>
              <p:tags r:id="rId3"/>
            </p:custDataLst>
          </p:nvPr>
        </p:nvPicPr>
        <p:blipFill>
          <a:blip r:embed="rId7" cstate="print"/>
          <a:srcRect/>
          <a:stretch>
            <a:fillRect/>
          </a:stretch>
        </p:blipFill>
        <p:spPr bwMode="auto">
          <a:xfrm>
            <a:off x="5353050" y="3717925"/>
            <a:ext cx="2889250" cy="1965325"/>
          </a:xfrm>
          <a:prstGeom prst="rect">
            <a:avLst/>
          </a:prstGeom>
          <a:noFill/>
        </p:spPr>
      </p:pic>
      <p:sp>
        <p:nvSpPr>
          <p:cNvPr id="234503" name="Text Box 7"/>
          <p:cNvSpPr txBox="1">
            <a:spLocks noChangeArrowheads="1"/>
          </p:cNvSpPr>
          <p:nvPr/>
        </p:nvSpPr>
        <p:spPr bwMode="auto">
          <a:xfrm>
            <a:off x="2476500" y="2935288"/>
            <a:ext cx="2873375" cy="396875"/>
          </a:xfrm>
          <a:prstGeom prst="rect">
            <a:avLst/>
          </a:prstGeom>
          <a:noFill/>
          <a:ln w="9525">
            <a:noFill/>
            <a:miter lim="800000"/>
            <a:headEnd/>
            <a:tailEnd/>
          </a:ln>
          <a:effectLst/>
        </p:spPr>
        <p:txBody>
          <a:bodyPr wrap="none">
            <a:spAutoFit/>
          </a:bodyPr>
          <a:lstStyle/>
          <a:p>
            <a:r>
              <a:rPr lang="en-US" sz="2000" b="1">
                <a:solidFill>
                  <a:schemeClr val="bg2"/>
                </a:solidFill>
              </a:rPr>
              <a:t>80 – 110 ‘’ rainfall/year</a:t>
            </a:r>
          </a:p>
        </p:txBody>
      </p:sp>
      <p:sp>
        <p:nvSpPr>
          <p:cNvPr id="234502" name="Rectangle 6"/>
          <p:cNvSpPr>
            <a:spLocks noChangeArrowheads="1"/>
          </p:cNvSpPr>
          <p:nvPr/>
        </p:nvSpPr>
        <p:spPr bwMode="auto">
          <a:xfrm>
            <a:off x="1695450" y="1733550"/>
            <a:ext cx="2438400" cy="457200"/>
          </a:xfrm>
          <a:prstGeom prst="rect">
            <a:avLst/>
          </a:prstGeom>
          <a:noFill/>
          <a:ln w="9525">
            <a:noFill/>
            <a:miter lim="800000"/>
            <a:headEnd/>
            <a:tailEnd/>
          </a:ln>
          <a:effectLst/>
        </p:spPr>
        <p:txBody>
          <a:bodyPr wrap="none" anchor="ctr">
            <a:spAutoFit/>
          </a:bodyPr>
          <a:lstStyle/>
          <a:p>
            <a:pPr eaLnBrk="1" hangingPunct="1"/>
            <a:r>
              <a:rPr lang="en-US">
                <a:solidFill>
                  <a:schemeClr val="bg1"/>
                </a:solidFill>
              </a:rPr>
              <a:t>2,720,000 sq mi </a:t>
            </a:r>
          </a:p>
        </p:txBody>
      </p:sp>
      <p:sp>
        <p:nvSpPr>
          <p:cNvPr id="234501" name="Rectangle 5"/>
          <p:cNvSpPr>
            <a:spLocks noChangeArrowheads="1"/>
          </p:cNvSpPr>
          <p:nvPr/>
        </p:nvSpPr>
        <p:spPr bwMode="auto">
          <a:xfrm>
            <a:off x="1619250" y="1333500"/>
            <a:ext cx="3825875" cy="457200"/>
          </a:xfrm>
          <a:prstGeom prst="rect">
            <a:avLst/>
          </a:prstGeom>
          <a:noFill/>
          <a:ln w="9525">
            <a:noFill/>
            <a:miter lim="800000"/>
            <a:headEnd/>
            <a:tailEnd/>
          </a:ln>
          <a:effectLst/>
        </p:spPr>
        <p:txBody>
          <a:bodyPr wrap="none">
            <a:spAutoFit/>
          </a:bodyPr>
          <a:lstStyle/>
          <a:p>
            <a:r>
              <a:rPr lang="en-US">
                <a:solidFill>
                  <a:schemeClr val="bg1"/>
                </a:solidFill>
              </a:rPr>
              <a:t>¾ the size of United States</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660400" y="374650"/>
            <a:ext cx="3500438" cy="579438"/>
          </a:xfrm>
          <a:prstGeom prst="rect">
            <a:avLst/>
          </a:prstGeom>
          <a:noFill/>
          <a:ln w="9525">
            <a:noFill/>
            <a:miter lim="800000"/>
            <a:headEnd/>
            <a:tailEnd/>
          </a:ln>
          <a:effectLst/>
        </p:spPr>
        <p:txBody>
          <a:bodyPr wrap="none">
            <a:spAutoFit/>
          </a:bodyPr>
          <a:lstStyle/>
          <a:p>
            <a:r>
              <a:rPr lang="en-US" sz="3200" u="sng"/>
              <a:t>Reversing its Flow</a:t>
            </a:r>
          </a:p>
        </p:txBody>
      </p:sp>
      <p:sp>
        <p:nvSpPr>
          <p:cNvPr id="229379" name="Text Box 3"/>
          <p:cNvSpPr txBox="1">
            <a:spLocks noChangeArrowheads="1"/>
          </p:cNvSpPr>
          <p:nvPr/>
        </p:nvSpPr>
        <p:spPr bwMode="auto">
          <a:xfrm>
            <a:off x="1281113" y="1692275"/>
            <a:ext cx="5540375" cy="457200"/>
          </a:xfrm>
          <a:prstGeom prst="rect">
            <a:avLst/>
          </a:prstGeom>
          <a:noFill/>
          <a:ln w="9525">
            <a:noFill/>
            <a:miter lim="800000"/>
            <a:headEnd/>
            <a:tailEnd/>
          </a:ln>
          <a:effectLst/>
        </p:spPr>
        <p:txBody>
          <a:bodyPr wrap="none">
            <a:spAutoFit/>
          </a:bodyPr>
          <a:lstStyle/>
          <a:p>
            <a:r>
              <a:rPr lang="en-US">
                <a:solidFill>
                  <a:srgbClr val="00FF00"/>
                </a:solidFill>
              </a:rPr>
              <a:t>Monsoon rains from June to September</a:t>
            </a:r>
          </a:p>
        </p:txBody>
      </p:sp>
      <p:pic>
        <p:nvPicPr>
          <p:cNvPr id="229380" name="Picture 4" descr="Cambodia-map-wiki"/>
          <p:cNvPicPr>
            <a:picLocks noChangeAspect="1" noChangeArrowheads="1"/>
          </p:cNvPicPr>
          <p:nvPr>
            <p:custDataLst>
              <p:tags r:id="rId2"/>
            </p:custDataLst>
          </p:nvPr>
        </p:nvPicPr>
        <p:blipFill>
          <a:blip r:embed="rId5" cstate="print"/>
          <a:srcRect/>
          <a:stretch>
            <a:fillRect/>
          </a:stretch>
        </p:blipFill>
        <p:spPr bwMode="auto">
          <a:xfrm>
            <a:off x="4749800" y="2493963"/>
            <a:ext cx="3846513" cy="3184525"/>
          </a:xfrm>
          <a:prstGeom prst="rect">
            <a:avLst/>
          </a:prstGeom>
          <a:noFill/>
        </p:spPr>
      </p:pic>
      <p:sp>
        <p:nvSpPr>
          <p:cNvPr id="229381" name="Text Box 5"/>
          <p:cNvSpPr txBox="1">
            <a:spLocks noChangeArrowheads="1"/>
          </p:cNvSpPr>
          <p:nvPr/>
        </p:nvSpPr>
        <p:spPr bwMode="auto">
          <a:xfrm>
            <a:off x="842963" y="2828925"/>
            <a:ext cx="2776537" cy="1552575"/>
          </a:xfrm>
          <a:prstGeom prst="rect">
            <a:avLst/>
          </a:prstGeom>
          <a:noFill/>
          <a:ln w="9525">
            <a:noFill/>
            <a:miter lim="800000"/>
            <a:headEnd/>
            <a:tailEnd/>
          </a:ln>
          <a:effectLst/>
        </p:spPr>
        <p:txBody>
          <a:bodyPr wrap="none">
            <a:spAutoFit/>
          </a:bodyPr>
          <a:lstStyle/>
          <a:p>
            <a:r>
              <a:rPr lang="en-US">
                <a:solidFill>
                  <a:srgbClr val="FFFF00"/>
                </a:solidFill>
              </a:rPr>
              <a:t>Mekong forces the </a:t>
            </a:r>
          </a:p>
          <a:p>
            <a:r>
              <a:rPr lang="en-US">
                <a:solidFill>
                  <a:srgbClr val="FFFF00"/>
                </a:solidFill>
              </a:rPr>
              <a:t>tributary to flow </a:t>
            </a:r>
          </a:p>
          <a:p>
            <a:r>
              <a:rPr lang="en-US">
                <a:solidFill>
                  <a:srgbClr val="FFFF00"/>
                </a:solidFill>
              </a:rPr>
              <a:t>backward into </a:t>
            </a:r>
          </a:p>
          <a:p>
            <a:r>
              <a:rPr lang="en-US" b="1">
                <a:solidFill>
                  <a:srgbClr val="FFFF00"/>
                </a:solidFill>
              </a:rPr>
              <a:t>Tonle Sap Lake</a:t>
            </a:r>
          </a:p>
        </p:txBody>
      </p:sp>
      <p:sp>
        <p:nvSpPr>
          <p:cNvPr id="229382" name="Text Box 6"/>
          <p:cNvSpPr txBox="1">
            <a:spLocks noChangeArrowheads="1"/>
          </p:cNvSpPr>
          <p:nvPr/>
        </p:nvSpPr>
        <p:spPr bwMode="auto">
          <a:xfrm>
            <a:off x="758825" y="4810125"/>
            <a:ext cx="3219450" cy="822325"/>
          </a:xfrm>
          <a:prstGeom prst="rect">
            <a:avLst/>
          </a:prstGeom>
          <a:noFill/>
          <a:ln w="9525">
            <a:noFill/>
            <a:miter lim="800000"/>
            <a:headEnd/>
            <a:tailEnd/>
          </a:ln>
          <a:effectLst/>
        </p:spPr>
        <p:txBody>
          <a:bodyPr wrap="none">
            <a:spAutoFit/>
          </a:bodyPr>
          <a:lstStyle/>
          <a:p>
            <a:r>
              <a:rPr lang="en-US">
                <a:solidFill>
                  <a:srgbClr val="00FF00"/>
                </a:solidFill>
              </a:rPr>
              <a:t>Absorbs 1/5 of the </a:t>
            </a:r>
          </a:p>
          <a:p>
            <a:r>
              <a:rPr lang="en-US">
                <a:solidFill>
                  <a:srgbClr val="00FF00"/>
                </a:solidFill>
              </a:rPr>
              <a:t>Mekong’s flood waters</a:t>
            </a:r>
          </a:p>
        </p:txBody>
      </p:sp>
      <p:sp>
        <p:nvSpPr>
          <p:cNvPr id="229383" name="Line 7"/>
          <p:cNvSpPr>
            <a:spLocks noChangeShapeType="1"/>
          </p:cNvSpPr>
          <p:nvPr/>
        </p:nvSpPr>
        <p:spPr bwMode="auto">
          <a:xfrm>
            <a:off x="6607175" y="3898900"/>
            <a:ext cx="276225" cy="569913"/>
          </a:xfrm>
          <a:prstGeom prst="line">
            <a:avLst/>
          </a:prstGeom>
          <a:noFill/>
          <a:ln w="38100">
            <a:solidFill>
              <a:srgbClr val="FF6600"/>
            </a:solidFill>
            <a:round/>
            <a:headEnd/>
            <a:tailEnd type="triangle" w="med" len="med"/>
          </a:ln>
          <a:effectLst/>
        </p:spPr>
        <p:txBody>
          <a:bodyPr/>
          <a:lstStyle/>
          <a:p>
            <a:endParaRPr lang="en-US"/>
          </a:p>
        </p:txBody>
      </p:sp>
      <p:sp>
        <p:nvSpPr>
          <p:cNvPr id="229384" name="Line 8"/>
          <p:cNvSpPr>
            <a:spLocks noChangeShapeType="1"/>
          </p:cNvSpPr>
          <p:nvPr/>
        </p:nvSpPr>
        <p:spPr bwMode="auto">
          <a:xfrm flipH="1">
            <a:off x="7605713" y="3343275"/>
            <a:ext cx="34925" cy="604838"/>
          </a:xfrm>
          <a:prstGeom prst="line">
            <a:avLst/>
          </a:prstGeom>
          <a:noFill/>
          <a:ln w="38100">
            <a:solidFill>
              <a:srgbClr val="FF6600"/>
            </a:solidFill>
            <a:round/>
            <a:headEnd/>
            <a:tailEnd type="triangle" w="med" len="med"/>
          </a:ln>
          <a:effectLst/>
        </p:spPr>
        <p:txBody>
          <a:bodyPr/>
          <a:lstStyle/>
          <a:p>
            <a:endParaRPr lang="en-US"/>
          </a:p>
        </p:txBody>
      </p:sp>
      <p:sp>
        <p:nvSpPr>
          <p:cNvPr id="229385" name="Line 9"/>
          <p:cNvSpPr>
            <a:spLocks noChangeShapeType="1"/>
          </p:cNvSpPr>
          <p:nvPr/>
        </p:nvSpPr>
        <p:spPr bwMode="auto">
          <a:xfrm flipH="1" flipV="1">
            <a:off x="6570663" y="3706813"/>
            <a:ext cx="292100" cy="568325"/>
          </a:xfrm>
          <a:prstGeom prst="line">
            <a:avLst/>
          </a:prstGeom>
          <a:noFill/>
          <a:ln w="38100">
            <a:solidFill>
              <a:srgbClr val="FF6600"/>
            </a:solidFill>
            <a:round/>
            <a:headEnd/>
            <a:tailEnd type="triangle" w="med" len="med"/>
          </a:ln>
          <a:effectLst/>
        </p:spPr>
        <p:txBody>
          <a:bodyPr/>
          <a:lstStyle/>
          <a:p>
            <a:endParaRPr lang="en-US"/>
          </a:p>
        </p:txBody>
      </p:sp>
      <p:sp>
        <p:nvSpPr>
          <p:cNvPr id="229386" name="Line 10"/>
          <p:cNvSpPr>
            <a:spLocks noChangeShapeType="1"/>
          </p:cNvSpPr>
          <p:nvPr/>
        </p:nvSpPr>
        <p:spPr bwMode="auto">
          <a:xfrm flipH="1">
            <a:off x="7616825" y="3338513"/>
            <a:ext cx="34925" cy="604837"/>
          </a:xfrm>
          <a:prstGeom prst="line">
            <a:avLst/>
          </a:prstGeom>
          <a:noFill/>
          <a:ln w="101600">
            <a:solidFill>
              <a:srgbClr val="FF6600"/>
            </a:solidFill>
            <a:round/>
            <a:headEnd/>
            <a:tailEnd type="triangle" w="med" len="med"/>
          </a:ln>
          <a:effectLst/>
        </p:spPr>
        <p:txBody>
          <a:bodyPr/>
          <a:lstStyle/>
          <a:p>
            <a:endParaRPr lang="en-US"/>
          </a:p>
        </p:txBody>
      </p:sp>
      <p:sp>
        <p:nvSpPr>
          <p:cNvPr id="229387" name="Text Box 11"/>
          <p:cNvSpPr txBox="1">
            <a:spLocks noChangeArrowheads="1"/>
          </p:cNvSpPr>
          <p:nvPr/>
        </p:nvSpPr>
        <p:spPr bwMode="auto">
          <a:xfrm>
            <a:off x="1590675" y="1127125"/>
            <a:ext cx="4911725" cy="457200"/>
          </a:xfrm>
          <a:prstGeom prst="rect">
            <a:avLst/>
          </a:prstGeom>
          <a:noFill/>
          <a:ln w="9525">
            <a:noFill/>
            <a:miter lim="800000"/>
            <a:headEnd/>
            <a:tailEnd/>
          </a:ln>
          <a:effectLst/>
        </p:spPr>
        <p:txBody>
          <a:bodyPr wrap="none">
            <a:spAutoFit/>
          </a:bodyPr>
          <a:lstStyle/>
          <a:p>
            <a:r>
              <a:rPr lang="en-US">
                <a:solidFill>
                  <a:srgbClr val="00FF00"/>
                </a:solidFill>
              </a:rPr>
              <a:t>Dry season from November to May</a:t>
            </a:r>
          </a:p>
        </p:txBody>
      </p:sp>
      <p:sp>
        <p:nvSpPr>
          <p:cNvPr id="229388" name="Line 12"/>
          <p:cNvSpPr>
            <a:spLocks noChangeShapeType="1"/>
          </p:cNvSpPr>
          <p:nvPr/>
        </p:nvSpPr>
        <p:spPr bwMode="auto">
          <a:xfrm>
            <a:off x="1933575" y="2162175"/>
            <a:ext cx="0" cy="739775"/>
          </a:xfrm>
          <a:prstGeom prst="line">
            <a:avLst/>
          </a:prstGeom>
          <a:noFill/>
          <a:ln w="9525">
            <a:solidFill>
              <a:schemeClr val="tx1"/>
            </a:solidFill>
            <a:round/>
            <a:headEnd/>
            <a:tailEnd type="triangle" w="med" len="med"/>
          </a:ln>
          <a:effectLst/>
        </p:spPr>
        <p:txBody>
          <a:bodyPr/>
          <a:lstStyle/>
          <a:p>
            <a:endParaRPr lang="en-US"/>
          </a:p>
        </p:txBody>
      </p:sp>
      <p:sp>
        <p:nvSpPr>
          <p:cNvPr id="229389" name="Line 13"/>
          <p:cNvSpPr>
            <a:spLocks noChangeShapeType="1"/>
          </p:cNvSpPr>
          <p:nvPr/>
        </p:nvSpPr>
        <p:spPr bwMode="auto">
          <a:xfrm>
            <a:off x="1916113" y="4395788"/>
            <a:ext cx="0" cy="439737"/>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9386"/>
                                        </p:tgtEl>
                                        <p:attrNameLst>
                                          <p:attrName>style.visibility</p:attrName>
                                        </p:attrNameLst>
                                      </p:cBhvr>
                                      <p:to>
                                        <p:strVal val="visible"/>
                                      </p:to>
                                    </p:set>
                                    <p:animEffect transition="in" filter="fade">
                                      <p:cBhvr>
                                        <p:cTn id="7" dur="2000"/>
                                        <p:tgtEl>
                                          <p:spTgt spid="229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229383"/>
                                        </p:tgtEl>
                                      </p:cBhvr>
                                    </p:animEffect>
                                    <p:set>
                                      <p:cBhvr>
                                        <p:cTn id="12" dur="1" fill="hold">
                                          <p:stCondLst>
                                            <p:cond delay="1999"/>
                                          </p:stCondLst>
                                        </p:cTn>
                                        <p:tgtEl>
                                          <p:spTgt spid="22938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29385"/>
                                        </p:tgtEl>
                                        <p:attrNameLst>
                                          <p:attrName>style.visibility</p:attrName>
                                        </p:attrNameLst>
                                      </p:cBhvr>
                                      <p:to>
                                        <p:strVal val="visible"/>
                                      </p:to>
                                    </p:set>
                                    <p:animEffect transition="in" filter="fade">
                                      <p:cBhvr>
                                        <p:cTn id="15" dur="2000"/>
                                        <p:tgtEl>
                                          <p:spTgt spid="229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3" grpId="0" animBg="1"/>
      <p:bldP spid="229385" grpId="0" animBg="1"/>
      <p:bldP spid="2293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Tonle Sap Laker 01 by lovefool416."/>
          <p:cNvPicPr>
            <a:picLocks noChangeAspect="1" noChangeArrowheads="1"/>
          </p:cNvPicPr>
          <p:nvPr>
            <p:custDataLst>
              <p:tags r:id="rId2"/>
            </p:custDataLst>
          </p:nvPr>
        </p:nvPicPr>
        <p:blipFill>
          <a:blip r:embed="rId8" cstate="print"/>
          <a:srcRect/>
          <a:stretch>
            <a:fillRect/>
          </a:stretch>
        </p:blipFill>
        <p:spPr bwMode="auto">
          <a:xfrm>
            <a:off x="400050" y="952500"/>
            <a:ext cx="3976688" cy="3292475"/>
          </a:xfrm>
          <a:prstGeom prst="rect">
            <a:avLst/>
          </a:prstGeom>
          <a:noFill/>
        </p:spPr>
      </p:pic>
      <p:pic>
        <p:nvPicPr>
          <p:cNvPr id="231427" name="Picture 3" descr="Sunken Forest - Tonle Sap by .JT."/>
          <p:cNvPicPr>
            <a:picLocks noChangeAspect="1" noChangeArrowheads="1"/>
          </p:cNvPicPr>
          <p:nvPr>
            <p:custDataLst>
              <p:tags r:id="rId3"/>
            </p:custDataLst>
          </p:nvPr>
        </p:nvPicPr>
        <p:blipFill>
          <a:blip r:embed="rId9" cstate="print"/>
          <a:srcRect/>
          <a:stretch>
            <a:fillRect/>
          </a:stretch>
        </p:blipFill>
        <p:spPr bwMode="auto">
          <a:xfrm>
            <a:off x="5187950" y="3757613"/>
            <a:ext cx="3651250" cy="2738437"/>
          </a:xfrm>
          <a:prstGeom prst="rect">
            <a:avLst/>
          </a:prstGeom>
          <a:noFill/>
        </p:spPr>
      </p:pic>
      <p:pic>
        <p:nvPicPr>
          <p:cNvPr id="231428" name="Picture 4" descr="Tonle Sap, A Bumper Fish Catch To Make Prohok by 房 Fongky."/>
          <p:cNvPicPr>
            <a:picLocks noChangeAspect="1" noChangeArrowheads="1"/>
          </p:cNvPicPr>
          <p:nvPr>
            <p:custDataLst>
              <p:tags r:id="rId4"/>
            </p:custDataLst>
          </p:nvPr>
        </p:nvPicPr>
        <p:blipFill>
          <a:blip r:embed="rId10" cstate="print"/>
          <a:srcRect/>
          <a:stretch>
            <a:fillRect/>
          </a:stretch>
        </p:blipFill>
        <p:spPr bwMode="auto">
          <a:xfrm>
            <a:off x="5137150" y="425450"/>
            <a:ext cx="3340100" cy="2257425"/>
          </a:xfrm>
          <a:prstGeom prst="rect">
            <a:avLst/>
          </a:prstGeom>
          <a:noFill/>
        </p:spPr>
      </p:pic>
      <p:sp>
        <p:nvSpPr>
          <p:cNvPr id="231429" name="Text Box 5"/>
          <p:cNvSpPr txBox="1">
            <a:spLocks noChangeArrowheads="1"/>
          </p:cNvSpPr>
          <p:nvPr/>
        </p:nvSpPr>
        <p:spPr bwMode="auto">
          <a:xfrm>
            <a:off x="949325" y="304800"/>
            <a:ext cx="2879725" cy="457200"/>
          </a:xfrm>
          <a:prstGeom prst="rect">
            <a:avLst/>
          </a:prstGeom>
          <a:noFill/>
          <a:ln w="9525">
            <a:noFill/>
            <a:miter lim="800000"/>
            <a:headEnd/>
            <a:tailEnd/>
          </a:ln>
          <a:effectLst/>
        </p:spPr>
        <p:txBody>
          <a:bodyPr wrap="none">
            <a:spAutoFit/>
          </a:bodyPr>
          <a:lstStyle/>
          <a:p>
            <a:r>
              <a:rPr lang="en-US"/>
              <a:t>1000 species of fish</a:t>
            </a:r>
          </a:p>
        </p:txBody>
      </p:sp>
      <p:sp>
        <p:nvSpPr>
          <p:cNvPr id="231430" name="Text Box 6"/>
          <p:cNvSpPr txBox="1">
            <a:spLocks noChangeArrowheads="1"/>
          </p:cNvSpPr>
          <p:nvPr/>
        </p:nvSpPr>
        <p:spPr bwMode="auto">
          <a:xfrm>
            <a:off x="236538" y="4497388"/>
            <a:ext cx="4813300" cy="1006475"/>
          </a:xfrm>
          <a:prstGeom prst="rect">
            <a:avLst/>
          </a:prstGeom>
          <a:noFill/>
          <a:ln w="9525">
            <a:noFill/>
            <a:miter lim="800000"/>
            <a:headEnd/>
            <a:tailEnd/>
          </a:ln>
          <a:effectLst/>
        </p:spPr>
        <p:txBody>
          <a:bodyPr wrap="none">
            <a:spAutoFit/>
          </a:bodyPr>
          <a:lstStyle/>
          <a:p>
            <a:r>
              <a:rPr lang="en-US" sz="2000">
                <a:solidFill>
                  <a:srgbClr val="FFFF00"/>
                </a:solidFill>
              </a:rPr>
              <a:t>Juvenile fry are swept into the</a:t>
            </a:r>
          </a:p>
          <a:p>
            <a:r>
              <a:rPr lang="en-US" sz="2000">
                <a:solidFill>
                  <a:srgbClr val="FFFF00"/>
                </a:solidFill>
              </a:rPr>
              <a:t>flooded forests of the Tonle Sap</a:t>
            </a:r>
          </a:p>
          <a:p>
            <a:r>
              <a:rPr lang="en-US" sz="2000">
                <a:solidFill>
                  <a:srgbClr val="FFFF00"/>
                </a:solidFill>
              </a:rPr>
              <a:t>floodplain and feed on floating vegetation</a:t>
            </a:r>
          </a:p>
        </p:txBody>
      </p:sp>
      <p:sp>
        <p:nvSpPr>
          <p:cNvPr id="231431" name="Rectangle 7"/>
          <p:cNvSpPr>
            <a:spLocks noChangeArrowheads="1"/>
          </p:cNvSpPr>
          <p:nvPr/>
        </p:nvSpPr>
        <p:spPr bwMode="auto">
          <a:xfrm>
            <a:off x="5584825" y="2744788"/>
            <a:ext cx="2728913" cy="641350"/>
          </a:xfrm>
          <a:prstGeom prst="rect">
            <a:avLst/>
          </a:prstGeom>
          <a:noFill/>
          <a:ln w="9525">
            <a:noFill/>
            <a:miter lim="800000"/>
            <a:headEnd/>
            <a:tailEnd/>
          </a:ln>
          <a:effectLst/>
        </p:spPr>
        <p:txBody>
          <a:bodyPr wrap="none">
            <a:spAutoFit/>
          </a:bodyPr>
          <a:lstStyle/>
          <a:p>
            <a:r>
              <a:rPr lang="en-US" sz="1800">
                <a:solidFill>
                  <a:srgbClr val="FFFF00"/>
                </a:solidFill>
              </a:rPr>
              <a:t>60% of the Cambodians' </a:t>
            </a:r>
          </a:p>
          <a:p>
            <a:r>
              <a:rPr lang="en-US" sz="1800">
                <a:solidFill>
                  <a:srgbClr val="FFFF00"/>
                </a:solidFill>
              </a:rPr>
              <a:t>protein intake</a:t>
            </a:r>
          </a:p>
        </p:txBody>
      </p:sp>
      <p:sp>
        <p:nvSpPr>
          <p:cNvPr id="231432" name="Text Box 8"/>
          <p:cNvSpPr txBox="1">
            <a:spLocks noChangeArrowheads="1"/>
          </p:cNvSpPr>
          <p:nvPr/>
        </p:nvSpPr>
        <p:spPr bwMode="auto">
          <a:xfrm>
            <a:off x="5151438" y="2287588"/>
            <a:ext cx="1201737" cy="396875"/>
          </a:xfrm>
          <a:prstGeom prst="rect">
            <a:avLst/>
          </a:prstGeom>
          <a:noFill/>
          <a:ln w="9525">
            <a:noFill/>
            <a:miter lim="800000"/>
            <a:headEnd/>
            <a:tailEnd/>
          </a:ln>
          <a:effectLst/>
        </p:spPr>
        <p:txBody>
          <a:bodyPr wrap="none">
            <a:spAutoFit/>
          </a:bodyPr>
          <a:lstStyle/>
          <a:p>
            <a:r>
              <a:rPr lang="en-US" sz="2000">
                <a:solidFill>
                  <a:schemeClr val="bg1"/>
                </a:solidFill>
              </a:rPr>
              <a:t>Trey Riel</a:t>
            </a:r>
          </a:p>
        </p:txBody>
      </p:sp>
      <p:sp>
        <p:nvSpPr>
          <p:cNvPr id="231433" name="Text Box 9"/>
          <p:cNvSpPr txBox="1">
            <a:spLocks noChangeArrowheads="1"/>
          </p:cNvSpPr>
          <p:nvPr/>
        </p:nvSpPr>
        <p:spPr bwMode="auto">
          <a:xfrm>
            <a:off x="330200" y="5789613"/>
            <a:ext cx="4189413" cy="701675"/>
          </a:xfrm>
          <a:prstGeom prst="rect">
            <a:avLst/>
          </a:prstGeom>
          <a:noFill/>
          <a:ln w="9525">
            <a:noFill/>
            <a:miter lim="800000"/>
            <a:headEnd/>
            <a:tailEnd/>
          </a:ln>
          <a:effectLst/>
        </p:spPr>
        <p:txBody>
          <a:bodyPr wrap="none">
            <a:spAutoFit/>
          </a:bodyPr>
          <a:lstStyle/>
          <a:p>
            <a:r>
              <a:rPr lang="en-US" sz="2000">
                <a:solidFill>
                  <a:srgbClr val="00FF00"/>
                </a:solidFill>
              </a:rPr>
              <a:t>Nets surrounding the entire lake</a:t>
            </a:r>
          </a:p>
          <a:p>
            <a:r>
              <a:rPr lang="en-US" sz="2000">
                <a:solidFill>
                  <a:srgbClr val="00FF00"/>
                </a:solidFill>
              </a:rPr>
              <a:t>and river floodplain harvest the fish.</a:t>
            </a:r>
          </a:p>
        </p:txBody>
      </p:sp>
      <p:pic>
        <p:nvPicPr>
          <p:cNvPr id="231434" name="Picture 10" descr="PRE_112616"/>
          <p:cNvPicPr>
            <a:picLocks noChangeAspect="1" noChangeArrowheads="1"/>
          </p:cNvPicPr>
          <p:nvPr>
            <p:custDataLst>
              <p:tags r:id="rId5"/>
            </p:custDataLst>
          </p:nvPr>
        </p:nvPicPr>
        <p:blipFill>
          <a:blip r:embed="rId11" cstate="print"/>
          <a:srcRect/>
          <a:stretch>
            <a:fillRect/>
          </a:stretch>
        </p:blipFill>
        <p:spPr bwMode="auto">
          <a:xfrm>
            <a:off x="7466013" y="3246438"/>
            <a:ext cx="1423987" cy="1822450"/>
          </a:xfrm>
          <a:prstGeom prst="rect">
            <a:avLst/>
          </a:prstGeom>
          <a:noFill/>
        </p:spPr>
      </p:pic>
      <p:sp>
        <p:nvSpPr>
          <p:cNvPr id="231435" name="Rectangle 11"/>
          <p:cNvSpPr>
            <a:spLocks noChangeArrowheads="1"/>
          </p:cNvSpPr>
          <p:nvPr/>
        </p:nvSpPr>
        <p:spPr bwMode="auto">
          <a:xfrm>
            <a:off x="1276350" y="1192213"/>
            <a:ext cx="2822575" cy="457200"/>
          </a:xfrm>
          <a:prstGeom prst="rect">
            <a:avLst/>
          </a:prstGeom>
          <a:noFill/>
          <a:ln w="9525">
            <a:noFill/>
            <a:miter lim="800000"/>
            <a:headEnd/>
            <a:tailEnd/>
          </a:ln>
          <a:effectLst/>
        </p:spPr>
        <p:txBody>
          <a:bodyPr wrap="none">
            <a:spAutoFit/>
          </a:bodyPr>
          <a:lstStyle/>
          <a:p>
            <a:r>
              <a:rPr lang="en-US"/>
              <a:t>2700 to 16,000 km</a:t>
            </a:r>
            <a:r>
              <a:rPr lang="en-US" baseline="30000"/>
              <a:t>2</a:t>
            </a:r>
          </a:p>
        </p:txBody>
      </p:sp>
      <p:sp>
        <p:nvSpPr>
          <p:cNvPr id="231436" name="Rectangle 12"/>
          <p:cNvSpPr>
            <a:spLocks noChangeArrowheads="1"/>
          </p:cNvSpPr>
          <p:nvPr/>
        </p:nvSpPr>
        <p:spPr bwMode="auto">
          <a:xfrm>
            <a:off x="479425" y="3702050"/>
            <a:ext cx="2894013" cy="457200"/>
          </a:xfrm>
          <a:prstGeom prst="rect">
            <a:avLst/>
          </a:prstGeom>
          <a:noFill/>
          <a:ln w="9525">
            <a:noFill/>
            <a:miter lim="800000"/>
            <a:headEnd/>
            <a:tailEnd/>
          </a:ln>
          <a:effectLst/>
        </p:spPr>
        <p:txBody>
          <a:bodyPr wrap="none">
            <a:spAutoFit/>
          </a:bodyPr>
          <a:lstStyle/>
          <a:p>
            <a:r>
              <a:rPr lang="en-US" b="1"/>
              <a:t>6 X its normal area</a:t>
            </a:r>
            <a:endParaRPr lang="en-US" b="1" baseline="3000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Text Box 4"/>
          <p:cNvSpPr txBox="1">
            <a:spLocks noChangeArrowheads="1"/>
          </p:cNvSpPr>
          <p:nvPr/>
        </p:nvSpPr>
        <p:spPr bwMode="auto">
          <a:xfrm>
            <a:off x="206375" y="2554288"/>
            <a:ext cx="8575675" cy="457200"/>
          </a:xfrm>
          <a:prstGeom prst="rect">
            <a:avLst/>
          </a:prstGeom>
          <a:noFill/>
          <a:ln w="9525">
            <a:noFill/>
            <a:miter lim="800000"/>
            <a:headEnd/>
            <a:tailEnd/>
          </a:ln>
          <a:effectLst/>
        </p:spPr>
        <p:txBody>
          <a:bodyPr wrap="none">
            <a:spAutoFit/>
          </a:bodyPr>
          <a:lstStyle/>
          <a:p>
            <a:r>
              <a:rPr lang="en-US"/>
              <a:t>Next: rivers, floodplains, lakes, groundwater and water quality.</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South America"/>
          <p:cNvPicPr>
            <a:picLocks noChangeAspect="1" noChangeArrowheads="1"/>
          </p:cNvPicPr>
          <p:nvPr>
            <p:custDataLst>
              <p:tags r:id="rId2"/>
            </p:custDataLst>
          </p:nvPr>
        </p:nvPicPr>
        <p:blipFill>
          <a:blip r:embed="rId5" cstate="print"/>
          <a:srcRect r="23528" b="61983"/>
          <a:stretch>
            <a:fillRect/>
          </a:stretch>
        </p:blipFill>
        <p:spPr bwMode="auto">
          <a:xfrm>
            <a:off x="1285875" y="1128713"/>
            <a:ext cx="6553200" cy="5257800"/>
          </a:xfrm>
          <a:prstGeom prst="rect">
            <a:avLst/>
          </a:prstGeom>
          <a:noFill/>
        </p:spPr>
      </p:pic>
      <p:sp>
        <p:nvSpPr>
          <p:cNvPr id="169987" name="Text Box 3"/>
          <p:cNvSpPr txBox="1">
            <a:spLocks noChangeArrowheads="1"/>
          </p:cNvSpPr>
          <p:nvPr/>
        </p:nvSpPr>
        <p:spPr bwMode="auto">
          <a:xfrm>
            <a:off x="533400" y="304800"/>
            <a:ext cx="3968750" cy="641350"/>
          </a:xfrm>
          <a:prstGeom prst="rect">
            <a:avLst/>
          </a:prstGeom>
          <a:noFill/>
          <a:ln w="9525">
            <a:noFill/>
            <a:miter lim="800000"/>
            <a:headEnd/>
            <a:tailEnd/>
          </a:ln>
          <a:effectLst/>
        </p:spPr>
        <p:txBody>
          <a:bodyPr wrap="none">
            <a:spAutoFit/>
          </a:bodyPr>
          <a:lstStyle/>
          <a:p>
            <a:r>
              <a:rPr lang="en-US" sz="3600" u="sng"/>
              <a:t>The Amazon River</a:t>
            </a:r>
          </a:p>
        </p:txBody>
      </p:sp>
      <p:sp>
        <p:nvSpPr>
          <p:cNvPr id="169988" name="Rectangle 4"/>
          <p:cNvSpPr>
            <a:spLocks noChangeArrowheads="1"/>
          </p:cNvSpPr>
          <p:nvPr/>
        </p:nvSpPr>
        <p:spPr bwMode="auto">
          <a:xfrm>
            <a:off x="2368550" y="3517900"/>
            <a:ext cx="5594350" cy="1311275"/>
          </a:xfrm>
          <a:prstGeom prst="rect">
            <a:avLst/>
          </a:prstGeom>
          <a:noFill/>
          <a:ln w="9525">
            <a:noFill/>
            <a:miter lim="800000"/>
            <a:headEnd/>
            <a:tailEnd/>
          </a:ln>
          <a:effectLst/>
        </p:spPr>
        <p:txBody>
          <a:bodyPr anchor="ctr">
            <a:spAutoFit/>
          </a:bodyPr>
          <a:lstStyle/>
          <a:p>
            <a:pPr eaLnBrk="1" hangingPunct="1"/>
            <a:r>
              <a:rPr lang="en-US" sz="2000" b="1"/>
              <a:t>largest river in the world by volume, </a:t>
            </a:r>
          </a:p>
          <a:p>
            <a:pPr eaLnBrk="1" hangingPunct="1"/>
            <a:r>
              <a:rPr lang="en-US" sz="2000" b="1"/>
              <a:t>with a total flow greater than the </a:t>
            </a:r>
          </a:p>
          <a:p>
            <a:pPr eaLnBrk="1" hangingPunct="1"/>
            <a:r>
              <a:rPr lang="en-US" sz="2000" b="1"/>
              <a:t>next top ten largest rivers combined.</a:t>
            </a:r>
          </a:p>
          <a:p>
            <a:pPr eaLnBrk="1" hangingPunct="1"/>
            <a:endParaRPr lang="en-US" sz="2000" b="1"/>
          </a:p>
        </p:txBody>
      </p:sp>
      <p:sp>
        <p:nvSpPr>
          <p:cNvPr id="169989" name="Freeform 5"/>
          <p:cNvSpPr>
            <a:spLocks/>
          </p:cNvSpPr>
          <p:nvPr/>
        </p:nvSpPr>
        <p:spPr bwMode="auto">
          <a:xfrm>
            <a:off x="1887538" y="1987550"/>
            <a:ext cx="5665787" cy="4343400"/>
          </a:xfrm>
          <a:custGeom>
            <a:avLst/>
            <a:gdLst/>
            <a:ahLst/>
            <a:cxnLst>
              <a:cxn ang="0">
                <a:pos x="871" y="598"/>
              </a:cxn>
              <a:cxn ang="0">
                <a:pos x="1082" y="476"/>
              </a:cxn>
              <a:cxn ang="0">
                <a:pos x="1237" y="376"/>
              </a:cxn>
              <a:cxn ang="0">
                <a:pos x="1403" y="110"/>
              </a:cxn>
              <a:cxn ang="0">
                <a:pos x="1713" y="122"/>
              </a:cxn>
              <a:cxn ang="0">
                <a:pos x="2001" y="77"/>
              </a:cxn>
              <a:cxn ang="0">
                <a:pos x="2178" y="11"/>
              </a:cxn>
              <a:cxn ang="0">
                <a:pos x="2300" y="133"/>
              </a:cxn>
              <a:cxn ang="0">
                <a:pos x="2577" y="299"/>
              </a:cxn>
              <a:cxn ang="0">
                <a:pos x="2954" y="387"/>
              </a:cxn>
              <a:cxn ang="0">
                <a:pos x="3076" y="576"/>
              </a:cxn>
              <a:cxn ang="0">
                <a:pos x="3231" y="797"/>
              </a:cxn>
              <a:cxn ang="0">
                <a:pos x="3397" y="974"/>
              </a:cxn>
              <a:cxn ang="0">
                <a:pos x="3497" y="1074"/>
              </a:cxn>
              <a:cxn ang="0">
                <a:pos x="3508" y="1362"/>
              </a:cxn>
              <a:cxn ang="0">
                <a:pos x="3397" y="1429"/>
              </a:cxn>
              <a:cxn ang="0">
                <a:pos x="3353" y="1473"/>
              </a:cxn>
              <a:cxn ang="0">
                <a:pos x="3175" y="1628"/>
              </a:cxn>
              <a:cxn ang="0">
                <a:pos x="3053" y="2237"/>
              </a:cxn>
              <a:cxn ang="0">
                <a:pos x="2998" y="2326"/>
              </a:cxn>
              <a:cxn ang="0">
                <a:pos x="2832" y="2459"/>
              </a:cxn>
              <a:cxn ang="0">
                <a:pos x="2621" y="2547"/>
              </a:cxn>
              <a:cxn ang="0">
                <a:pos x="2444" y="2614"/>
              </a:cxn>
              <a:cxn ang="0">
                <a:pos x="2057" y="2581"/>
              </a:cxn>
              <a:cxn ang="0">
                <a:pos x="1813" y="2625"/>
              </a:cxn>
              <a:cxn ang="0">
                <a:pos x="1602" y="2714"/>
              </a:cxn>
              <a:cxn ang="0">
                <a:pos x="1248" y="2680"/>
              </a:cxn>
              <a:cxn ang="0">
                <a:pos x="1148" y="2614"/>
              </a:cxn>
              <a:cxn ang="0">
                <a:pos x="1049" y="2514"/>
              </a:cxn>
              <a:cxn ang="0">
                <a:pos x="905" y="2403"/>
              </a:cxn>
              <a:cxn ang="0">
                <a:pos x="484" y="2304"/>
              </a:cxn>
              <a:cxn ang="0">
                <a:pos x="450" y="2226"/>
              </a:cxn>
              <a:cxn ang="0">
                <a:pos x="173" y="1872"/>
              </a:cxn>
              <a:cxn ang="0">
                <a:pos x="74" y="1739"/>
              </a:cxn>
              <a:cxn ang="0">
                <a:pos x="52" y="1373"/>
              </a:cxn>
              <a:cxn ang="0">
                <a:pos x="85" y="1274"/>
              </a:cxn>
              <a:cxn ang="0">
                <a:pos x="140" y="919"/>
              </a:cxn>
              <a:cxn ang="0">
                <a:pos x="306" y="797"/>
              </a:cxn>
              <a:cxn ang="0">
                <a:pos x="340" y="742"/>
              </a:cxn>
            </a:cxnLst>
            <a:rect l="0" t="0" r="r" b="b"/>
            <a:pathLst>
              <a:path w="3569" h="2736">
                <a:moveTo>
                  <a:pt x="506" y="609"/>
                </a:moveTo>
                <a:cubicBezTo>
                  <a:pt x="622" y="623"/>
                  <a:pt x="766" y="656"/>
                  <a:pt x="871" y="598"/>
                </a:cubicBezTo>
                <a:cubicBezTo>
                  <a:pt x="936" y="562"/>
                  <a:pt x="978" y="515"/>
                  <a:pt x="1049" y="498"/>
                </a:cubicBezTo>
                <a:cubicBezTo>
                  <a:pt x="1060" y="491"/>
                  <a:pt x="1070" y="482"/>
                  <a:pt x="1082" y="476"/>
                </a:cubicBezTo>
                <a:cubicBezTo>
                  <a:pt x="1092" y="471"/>
                  <a:pt x="1105" y="471"/>
                  <a:pt x="1115" y="465"/>
                </a:cubicBezTo>
                <a:cubicBezTo>
                  <a:pt x="1163" y="438"/>
                  <a:pt x="1193" y="405"/>
                  <a:pt x="1237" y="376"/>
                </a:cubicBezTo>
                <a:cubicBezTo>
                  <a:pt x="1290" y="297"/>
                  <a:pt x="1262" y="329"/>
                  <a:pt x="1314" y="277"/>
                </a:cubicBezTo>
                <a:cubicBezTo>
                  <a:pt x="1334" y="215"/>
                  <a:pt x="1339" y="143"/>
                  <a:pt x="1403" y="110"/>
                </a:cubicBezTo>
                <a:cubicBezTo>
                  <a:pt x="1419" y="102"/>
                  <a:pt x="1467" y="91"/>
                  <a:pt x="1481" y="88"/>
                </a:cubicBezTo>
                <a:cubicBezTo>
                  <a:pt x="1563" y="100"/>
                  <a:pt x="1629" y="114"/>
                  <a:pt x="1713" y="122"/>
                </a:cubicBezTo>
                <a:cubicBezTo>
                  <a:pt x="1800" y="180"/>
                  <a:pt x="1759" y="162"/>
                  <a:pt x="1957" y="133"/>
                </a:cubicBezTo>
                <a:cubicBezTo>
                  <a:pt x="1968" y="131"/>
                  <a:pt x="1998" y="80"/>
                  <a:pt x="2001" y="77"/>
                </a:cubicBezTo>
                <a:cubicBezTo>
                  <a:pt x="2031" y="47"/>
                  <a:pt x="2054" y="37"/>
                  <a:pt x="2079" y="0"/>
                </a:cubicBezTo>
                <a:cubicBezTo>
                  <a:pt x="2112" y="4"/>
                  <a:pt x="2147" y="0"/>
                  <a:pt x="2178" y="11"/>
                </a:cubicBezTo>
                <a:cubicBezTo>
                  <a:pt x="2207" y="21"/>
                  <a:pt x="2198" y="59"/>
                  <a:pt x="2212" y="77"/>
                </a:cubicBezTo>
                <a:cubicBezTo>
                  <a:pt x="2231" y="101"/>
                  <a:pt x="2272" y="124"/>
                  <a:pt x="2300" y="133"/>
                </a:cubicBezTo>
                <a:cubicBezTo>
                  <a:pt x="2352" y="210"/>
                  <a:pt x="2433" y="226"/>
                  <a:pt x="2511" y="266"/>
                </a:cubicBezTo>
                <a:cubicBezTo>
                  <a:pt x="2539" y="280"/>
                  <a:pt x="2544" y="296"/>
                  <a:pt x="2577" y="299"/>
                </a:cubicBezTo>
                <a:cubicBezTo>
                  <a:pt x="2654" y="305"/>
                  <a:pt x="2732" y="306"/>
                  <a:pt x="2810" y="310"/>
                </a:cubicBezTo>
                <a:cubicBezTo>
                  <a:pt x="2855" y="340"/>
                  <a:pt x="2913" y="350"/>
                  <a:pt x="2954" y="387"/>
                </a:cubicBezTo>
                <a:cubicBezTo>
                  <a:pt x="2974" y="404"/>
                  <a:pt x="3009" y="443"/>
                  <a:pt x="3009" y="443"/>
                </a:cubicBezTo>
                <a:cubicBezTo>
                  <a:pt x="3024" y="489"/>
                  <a:pt x="3049" y="536"/>
                  <a:pt x="3076" y="576"/>
                </a:cubicBezTo>
                <a:cubicBezTo>
                  <a:pt x="3091" y="635"/>
                  <a:pt x="3091" y="675"/>
                  <a:pt x="3153" y="698"/>
                </a:cubicBezTo>
                <a:cubicBezTo>
                  <a:pt x="3176" y="733"/>
                  <a:pt x="3204" y="766"/>
                  <a:pt x="3231" y="797"/>
                </a:cubicBezTo>
                <a:cubicBezTo>
                  <a:pt x="3248" y="817"/>
                  <a:pt x="3286" y="853"/>
                  <a:pt x="3286" y="853"/>
                </a:cubicBezTo>
                <a:cubicBezTo>
                  <a:pt x="3306" y="912"/>
                  <a:pt x="3352" y="937"/>
                  <a:pt x="3397" y="974"/>
                </a:cubicBezTo>
                <a:cubicBezTo>
                  <a:pt x="3451" y="1018"/>
                  <a:pt x="3385" y="974"/>
                  <a:pt x="3441" y="1030"/>
                </a:cubicBezTo>
                <a:cubicBezTo>
                  <a:pt x="3497" y="1086"/>
                  <a:pt x="3453" y="1020"/>
                  <a:pt x="3497" y="1074"/>
                </a:cubicBezTo>
                <a:cubicBezTo>
                  <a:pt x="3569" y="1162"/>
                  <a:pt x="3475" y="1061"/>
                  <a:pt x="3541" y="1130"/>
                </a:cubicBezTo>
                <a:cubicBezTo>
                  <a:pt x="3537" y="1160"/>
                  <a:pt x="3513" y="1344"/>
                  <a:pt x="3508" y="1362"/>
                </a:cubicBezTo>
                <a:cubicBezTo>
                  <a:pt x="3500" y="1394"/>
                  <a:pt x="3419" y="1406"/>
                  <a:pt x="3419" y="1406"/>
                </a:cubicBezTo>
                <a:cubicBezTo>
                  <a:pt x="3412" y="1414"/>
                  <a:pt x="3406" y="1423"/>
                  <a:pt x="3397" y="1429"/>
                </a:cubicBezTo>
                <a:cubicBezTo>
                  <a:pt x="3387" y="1435"/>
                  <a:pt x="3372" y="1432"/>
                  <a:pt x="3364" y="1440"/>
                </a:cubicBezTo>
                <a:cubicBezTo>
                  <a:pt x="3356" y="1448"/>
                  <a:pt x="3360" y="1464"/>
                  <a:pt x="3353" y="1473"/>
                </a:cubicBezTo>
                <a:cubicBezTo>
                  <a:pt x="3326" y="1506"/>
                  <a:pt x="3240" y="1519"/>
                  <a:pt x="3209" y="1528"/>
                </a:cubicBezTo>
                <a:cubicBezTo>
                  <a:pt x="3151" y="1586"/>
                  <a:pt x="3160" y="1552"/>
                  <a:pt x="3175" y="1628"/>
                </a:cubicBezTo>
                <a:cubicBezTo>
                  <a:pt x="3120" y="1793"/>
                  <a:pt x="3225" y="1966"/>
                  <a:pt x="3098" y="2093"/>
                </a:cubicBezTo>
                <a:cubicBezTo>
                  <a:pt x="3082" y="2141"/>
                  <a:pt x="3068" y="2189"/>
                  <a:pt x="3053" y="2237"/>
                </a:cubicBezTo>
                <a:cubicBezTo>
                  <a:pt x="3046" y="2259"/>
                  <a:pt x="3051" y="2291"/>
                  <a:pt x="3031" y="2304"/>
                </a:cubicBezTo>
                <a:cubicBezTo>
                  <a:pt x="3020" y="2311"/>
                  <a:pt x="3009" y="2319"/>
                  <a:pt x="2998" y="2326"/>
                </a:cubicBezTo>
                <a:cubicBezTo>
                  <a:pt x="2982" y="2349"/>
                  <a:pt x="2967" y="2411"/>
                  <a:pt x="2943" y="2426"/>
                </a:cubicBezTo>
                <a:cubicBezTo>
                  <a:pt x="2926" y="2437"/>
                  <a:pt x="2857" y="2453"/>
                  <a:pt x="2832" y="2459"/>
                </a:cubicBezTo>
                <a:cubicBezTo>
                  <a:pt x="2752" y="2511"/>
                  <a:pt x="2791" y="2497"/>
                  <a:pt x="2721" y="2514"/>
                </a:cubicBezTo>
                <a:cubicBezTo>
                  <a:pt x="2659" y="2555"/>
                  <a:pt x="2719" y="2522"/>
                  <a:pt x="2621" y="2547"/>
                </a:cubicBezTo>
                <a:cubicBezTo>
                  <a:pt x="2452" y="2590"/>
                  <a:pt x="2626" y="2548"/>
                  <a:pt x="2522" y="2592"/>
                </a:cubicBezTo>
                <a:cubicBezTo>
                  <a:pt x="2497" y="2603"/>
                  <a:pt x="2470" y="2605"/>
                  <a:pt x="2444" y="2614"/>
                </a:cubicBezTo>
                <a:cubicBezTo>
                  <a:pt x="2337" y="2610"/>
                  <a:pt x="2230" y="2612"/>
                  <a:pt x="2123" y="2603"/>
                </a:cubicBezTo>
                <a:cubicBezTo>
                  <a:pt x="2100" y="2601"/>
                  <a:pt x="2057" y="2581"/>
                  <a:pt x="2057" y="2581"/>
                </a:cubicBezTo>
                <a:cubicBezTo>
                  <a:pt x="1991" y="2602"/>
                  <a:pt x="1923" y="2595"/>
                  <a:pt x="1857" y="2614"/>
                </a:cubicBezTo>
                <a:cubicBezTo>
                  <a:pt x="1842" y="2618"/>
                  <a:pt x="1827" y="2621"/>
                  <a:pt x="1813" y="2625"/>
                </a:cubicBezTo>
                <a:cubicBezTo>
                  <a:pt x="1790" y="2632"/>
                  <a:pt x="1746" y="2647"/>
                  <a:pt x="1746" y="2647"/>
                </a:cubicBezTo>
                <a:cubicBezTo>
                  <a:pt x="1684" y="2689"/>
                  <a:pt x="1670" y="2693"/>
                  <a:pt x="1602" y="2714"/>
                </a:cubicBezTo>
                <a:cubicBezTo>
                  <a:pt x="1580" y="2721"/>
                  <a:pt x="1536" y="2736"/>
                  <a:pt x="1536" y="2736"/>
                </a:cubicBezTo>
                <a:cubicBezTo>
                  <a:pt x="1398" y="2726"/>
                  <a:pt x="1363" y="2718"/>
                  <a:pt x="1248" y="2680"/>
                </a:cubicBezTo>
                <a:cubicBezTo>
                  <a:pt x="1223" y="2672"/>
                  <a:pt x="1203" y="2651"/>
                  <a:pt x="1181" y="2636"/>
                </a:cubicBezTo>
                <a:cubicBezTo>
                  <a:pt x="1170" y="2629"/>
                  <a:pt x="1148" y="2614"/>
                  <a:pt x="1148" y="2614"/>
                </a:cubicBezTo>
                <a:cubicBezTo>
                  <a:pt x="1103" y="2546"/>
                  <a:pt x="1153" y="2607"/>
                  <a:pt x="1093" y="2570"/>
                </a:cubicBezTo>
                <a:cubicBezTo>
                  <a:pt x="1067" y="2554"/>
                  <a:pt x="1071" y="2536"/>
                  <a:pt x="1049" y="2514"/>
                </a:cubicBezTo>
                <a:cubicBezTo>
                  <a:pt x="1039" y="2505"/>
                  <a:pt x="1026" y="2499"/>
                  <a:pt x="1015" y="2492"/>
                </a:cubicBezTo>
                <a:cubicBezTo>
                  <a:pt x="988" y="2452"/>
                  <a:pt x="951" y="2418"/>
                  <a:pt x="905" y="2403"/>
                </a:cubicBezTo>
                <a:cubicBezTo>
                  <a:pt x="754" y="2411"/>
                  <a:pt x="608" y="2450"/>
                  <a:pt x="495" y="2337"/>
                </a:cubicBezTo>
                <a:cubicBezTo>
                  <a:pt x="491" y="2326"/>
                  <a:pt x="489" y="2314"/>
                  <a:pt x="484" y="2304"/>
                </a:cubicBezTo>
                <a:cubicBezTo>
                  <a:pt x="478" y="2292"/>
                  <a:pt x="466" y="2283"/>
                  <a:pt x="461" y="2270"/>
                </a:cubicBezTo>
                <a:cubicBezTo>
                  <a:pt x="455" y="2256"/>
                  <a:pt x="456" y="2240"/>
                  <a:pt x="450" y="2226"/>
                </a:cubicBezTo>
                <a:cubicBezTo>
                  <a:pt x="439" y="2199"/>
                  <a:pt x="415" y="2180"/>
                  <a:pt x="395" y="2160"/>
                </a:cubicBezTo>
                <a:cubicBezTo>
                  <a:pt x="362" y="2057"/>
                  <a:pt x="243" y="1956"/>
                  <a:pt x="173" y="1872"/>
                </a:cubicBezTo>
                <a:cubicBezTo>
                  <a:pt x="93" y="1777"/>
                  <a:pt x="196" y="1922"/>
                  <a:pt x="96" y="1772"/>
                </a:cubicBezTo>
                <a:cubicBezTo>
                  <a:pt x="89" y="1761"/>
                  <a:pt x="74" y="1739"/>
                  <a:pt x="74" y="1739"/>
                </a:cubicBezTo>
                <a:cubicBezTo>
                  <a:pt x="63" y="1694"/>
                  <a:pt x="55" y="1666"/>
                  <a:pt x="29" y="1628"/>
                </a:cubicBezTo>
                <a:cubicBezTo>
                  <a:pt x="0" y="1541"/>
                  <a:pt x="24" y="1456"/>
                  <a:pt x="52" y="1373"/>
                </a:cubicBezTo>
                <a:cubicBezTo>
                  <a:pt x="59" y="1351"/>
                  <a:pt x="67" y="1329"/>
                  <a:pt x="74" y="1307"/>
                </a:cubicBezTo>
                <a:cubicBezTo>
                  <a:pt x="78" y="1296"/>
                  <a:pt x="85" y="1274"/>
                  <a:pt x="85" y="1274"/>
                </a:cubicBezTo>
                <a:cubicBezTo>
                  <a:pt x="91" y="1163"/>
                  <a:pt x="78" y="1049"/>
                  <a:pt x="107" y="941"/>
                </a:cubicBezTo>
                <a:cubicBezTo>
                  <a:pt x="110" y="928"/>
                  <a:pt x="130" y="927"/>
                  <a:pt x="140" y="919"/>
                </a:cubicBezTo>
                <a:cubicBezTo>
                  <a:pt x="179" y="886"/>
                  <a:pt x="205" y="865"/>
                  <a:pt x="251" y="842"/>
                </a:cubicBezTo>
                <a:cubicBezTo>
                  <a:pt x="267" y="825"/>
                  <a:pt x="291" y="815"/>
                  <a:pt x="306" y="797"/>
                </a:cubicBezTo>
                <a:cubicBezTo>
                  <a:pt x="313" y="788"/>
                  <a:pt x="311" y="774"/>
                  <a:pt x="317" y="764"/>
                </a:cubicBezTo>
                <a:cubicBezTo>
                  <a:pt x="323" y="755"/>
                  <a:pt x="333" y="750"/>
                  <a:pt x="340" y="742"/>
                </a:cubicBezTo>
                <a:cubicBezTo>
                  <a:pt x="348" y="732"/>
                  <a:pt x="362" y="709"/>
                  <a:pt x="362" y="709"/>
                </a:cubicBezTo>
              </a:path>
            </a:pathLst>
          </a:custGeom>
          <a:noFill/>
          <a:ln w="76200">
            <a:solidFill>
              <a:srgbClr val="FF6600"/>
            </a:solidFill>
            <a:round/>
            <a:headEnd/>
            <a:tailEn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Mouth of the Amazon River."/>
          <p:cNvPicPr>
            <a:picLocks noChangeAspect="1" noChangeArrowheads="1"/>
          </p:cNvPicPr>
          <p:nvPr>
            <p:custDataLst>
              <p:tags r:id="rId2"/>
            </p:custDataLst>
          </p:nvPr>
        </p:nvPicPr>
        <p:blipFill>
          <a:blip r:embed="rId6" cstate="print">
            <a:clrChange>
              <a:clrFrom>
                <a:srgbClr val="000000"/>
              </a:clrFrom>
              <a:clrTo>
                <a:srgbClr val="000000">
                  <a:alpha val="0"/>
                </a:srgbClr>
              </a:clrTo>
            </a:clrChange>
          </a:blip>
          <a:srcRect/>
          <a:stretch>
            <a:fillRect/>
          </a:stretch>
        </p:blipFill>
        <p:spPr bwMode="auto">
          <a:xfrm>
            <a:off x="3894138" y="1060450"/>
            <a:ext cx="4348162" cy="4800600"/>
          </a:xfrm>
          <a:prstGeom prst="rect">
            <a:avLst/>
          </a:prstGeom>
          <a:noFill/>
        </p:spPr>
      </p:pic>
      <p:sp>
        <p:nvSpPr>
          <p:cNvPr id="172035" name="Text Box 3"/>
          <p:cNvSpPr txBox="1">
            <a:spLocks noChangeArrowheads="1"/>
          </p:cNvSpPr>
          <p:nvPr/>
        </p:nvSpPr>
        <p:spPr bwMode="auto">
          <a:xfrm>
            <a:off x="2600325" y="298450"/>
            <a:ext cx="3562350" cy="641350"/>
          </a:xfrm>
          <a:prstGeom prst="rect">
            <a:avLst/>
          </a:prstGeom>
          <a:noFill/>
          <a:ln w="9525">
            <a:noFill/>
            <a:miter lim="800000"/>
            <a:headEnd/>
            <a:tailEnd/>
          </a:ln>
          <a:effectLst/>
        </p:spPr>
        <p:txBody>
          <a:bodyPr wrap="none">
            <a:spAutoFit/>
          </a:bodyPr>
          <a:lstStyle/>
          <a:p>
            <a:r>
              <a:rPr lang="en-US" sz="3600" u="sng"/>
              <a:t>World Hydrology</a:t>
            </a:r>
          </a:p>
        </p:txBody>
      </p:sp>
      <p:sp>
        <p:nvSpPr>
          <p:cNvPr id="172036" name="Text Box 4"/>
          <p:cNvSpPr txBox="1">
            <a:spLocks noChangeArrowheads="1"/>
          </p:cNvSpPr>
          <p:nvPr/>
        </p:nvSpPr>
        <p:spPr bwMode="auto">
          <a:xfrm>
            <a:off x="6554788" y="1262063"/>
            <a:ext cx="1454150" cy="822325"/>
          </a:xfrm>
          <a:prstGeom prst="rect">
            <a:avLst/>
          </a:prstGeom>
          <a:noFill/>
          <a:ln w="9525">
            <a:noFill/>
            <a:miter lim="800000"/>
            <a:headEnd/>
            <a:tailEnd/>
          </a:ln>
          <a:effectLst/>
        </p:spPr>
        <p:txBody>
          <a:bodyPr>
            <a:spAutoFit/>
          </a:bodyPr>
          <a:lstStyle/>
          <a:p>
            <a:r>
              <a:rPr lang="en-US"/>
              <a:t>Mouth of </a:t>
            </a:r>
          </a:p>
          <a:p>
            <a:r>
              <a:rPr lang="en-US"/>
              <a:t>Amazon</a:t>
            </a:r>
          </a:p>
        </p:txBody>
      </p:sp>
      <p:sp>
        <p:nvSpPr>
          <p:cNvPr id="172037" name="Rectangle 5"/>
          <p:cNvSpPr>
            <a:spLocks noChangeArrowheads="1"/>
          </p:cNvSpPr>
          <p:nvPr/>
        </p:nvSpPr>
        <p:spPr bwMode="auto">
          <a:xfrm>
            <a:off x="247650" y="3741738"/>
            <a:ext cx="3587750" cy="366712"/>
          </a:xfrm>
          <a:prstGeom prst="rect">
            <a:avLst/>
          </a:prstGeom>
          <a:noFill/>
          <a:ln w="9525">
            <a:noFill/>
            <a:miter lim="800000"/>
            <a:headEnd/>
            <a:tailEnd/>
          </a:ln>
          <a:effectLst/>
        </p:spPr>
        <p:txBody>
          <a:bodyPr wrap="none" anchor="ctr">
            <a:spAutoFit/>
          </a:bodyPr>
          <a:lstStyle/>
          <a:p>
            <a:pPr eaLnBrk="1" hangingPunct="1"/>
            <a:r>
              <a:rPr lang="en-US" sz="1800" b="1">
                <a:solidFill>
                  <a:srgbClr val="FFFF00"/>
                </a:solidFill>
              </a:rPr>
              <a:t>Discharge: 319,000 m³ per sec. </a:t>
            </a:r>
          </a:p>
        </p:txBody>
      </p:sp>
      <p:sp>
        <p:nvSpPr>
          <p:cNvPr id="172038" name="Text Box 6"/>
          <p:cNvSpPr txBox="1">
            <a:spLocks noChangeArrowheads="1"/>
          </p:cNvSpPr>
          <p:nvPr/>
        </p:nvSpPr>
        <p:spPr bwMode="auto">
          <a:xfrm>
            <a:off x="552450" y="4484688"/>
            <a:ext cx="2863850" cy="822325"/>
          </a:xfrm>
          <a:prstGeom prst="rect">
            <a:avLst/>
          </a:prstGeom>
          <a:noFill/>
          <a:ln w="9525">
            <a:noFill/>
            <a:miter lim="800000"/>
            <a:headEnd/>
            <a:tailEnd/>
          </a:ln>
          <a:effectLst/>
        </p:spPr>
        <p:txBody>
          <a:bodyPr wrap="none">
            <a:spAutoFit/>
          </a:bodyPr>
          <a:lstStyle/>
          <a:p>
            <a:r>
              <a:rPr lang="en-US" dirty="0"/>
              <a:t>20% of freshwater </a:t>
            </a:r>
          </a:p>
          <a:p>
            <a:r>
              <a:rPr lang="en-US" dirty="0"/>
              <a:t>entering the oceans</a:t>
            </a:r>
          </a:p>
        </p:txBody>
      </p:sp>
      <p:pic>
        <p:nvPicPr>
          <p:cNvPr id="172039" name="Picture 7" descr="amazon-river-mouth"/>
          <p:cNvPicPr>
            <a:picLocks noChangeAspect="1" noChangeArrowheads="1"/>
          </p:cNvPicPr>
          <p:nvPr>
            <p:custDataLst>
              <p:tags r:id="rId3"/>
            </p:custDataLst>
          </p:nvPr>
        </p:nvPicPr>
        <p:blipFill>
          <a:blip r:embed="rId7" cstate="print"/>
          <a:srcRect/>
          <a:stretch>
            <a:fillRect/>
          </a:stretch>
        </p:blipFill>
        <p:spPr bwMode="auto">
          <a:xfrm>
            <a:off x="527050" y="1439863"/>
            <a:ext cx="3048000" cy="2009775"/>
          </a:xfrm>
          <a:prstGeom prst="rect">
            <a:avLst/>
          </a:prstGeom>
          <a:noFill/>
        </p:spPr>
      </p:pic>
      <p:sp>
        <p:nvSpPr>
          <p:cNvPr id="172040" name="Line 8"/>
          <p:cNvSpPr>
            <a:spLocks noChangeShapeType="1"/>
          </p:cNvSpPr>
          <p:nvPr/>
        </p:nvSpPr>
        <p:spPr bwMode="auto">
          <a:xfrm flipV="1">
            <a:off x="1793875" y="1774825"/>
            <a:ext cx="1617663" cy="703263"/>
          </a:xfrm>
          <a:prstGeom prst="line">
            <a:avLst/>
          </a:prstGeom>
          <a:noFill/>
          <a:ln w="50800">
            <a:solidFill>
              <a:srgbClr val="FF9900"/>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Text Box 3"/>
          <p:cNvSpPr txBox="1">
            <a:spLocks noChangeArrowheads="1"/>
          </p:cNvSpPr>
          <p:nvPr/>
        </p:nvSpPr>
        <p:spPr bwMode="auto">
          <a:xfrm>
            <a:off x="263525" y="277813"/>
            <a:ext cx="4335463" cy="579437"/>
          </a:xfrm>
          <a:prstGeom prst="rect">
            <a:avLst/>
          </a:prstGeom>
          <a:noFill/>
          <a:ln w="9525">
            <a:noFill/>
            <a:miter lim="800000"/>
            <a:headEnd/>
            <a:tailEnd/>
          </a:ln>
          <a:effectLst/>
        </p:spPr>
        <p:txBody>
          <a:bodyPr wrap="none">
            <a:spAutoFit/>
          </a:bodyPr>
          <a:lstStyle/>
          <a:p>
            <a:r>
              <a:rPr lang="en-US" sz="3200" u="sng"/>
              <a:t>Watershed Biodiversity</a:t>
            </a:r>
          </a:p>
        </p:txBody>
      </p:sp>
      <p:pic>
        <p:nvPicPr>
          <p:cNvPr id="174084" name="Picture 4" descr="Yellow-headed Amazon at the Ellen Trout Zoo"/>
          <p:cNvPicPr>
            <a:picLocks noChangeAspect="1" noChangeArrowheads="1"/>
          </p:cNvPicPr>
          <p:nvPr>
            <p:custDataLst>
              <p:tags r:id="rId2"/>
            </p:custDataLst>
          </p:nvPr>
        </p:nvPicPr>
        <p:blipFill>
          <a:blip r:embed="rId8" cstate="print"/>
          <a:srcRect/>
          <a:stretch>
            <a:fillRect/>
          </a:stretch>
        </p:blipFill>
        <p:spPr bwMode="auto">
          <a:xfrm>
            <a:off x="5146675" y="2971800"/>
            <a:ext cx="3505200" cy="3505200"/>
          </a:xfrm>
          <a:prstGeom prst="rect">
            <a:avLst/>
          </a:prstGeom>
          <a:noFill/>
        </p:spPr>
      </p:pic>
      <p:pic>
        <p:nvPicPr>
          <p:cNvPr id="174085" name="Picture 5" descr="animal_noonan11503"/>
          <p:cNvPicPr>
            <a:picLocks noChangeAspect="1" noChangeArrowheads="1"/>
          </p:cNvPicPr>
          <p:nvPr>
            <p:custDataLst>
              <p:tags r:id="rId3"/>
            </p:custDataLst>
          </p:nvPr>
        </p:nvPicPr>
        <p:blipFill>
          <a:blip r:embed="rId9" cstate="print"/>
          <a:srcRect/>
          <a:stretch>
            <a:fillRect/>
          </a:stretch>
        </p:blipFill>
        <p:spPr bwMode="auto">
          <a:xfrm>
            <a:off x="5156200" y="563563"/>
            <a:ext cx="3471863" cy="2125662"/>
          </a:xfrm>
          <a:prstGeom prst="rect">
            <a:avLst/>
          </a:prstGeom>
          <a:noFill/>
        </p:spPr>
      </p:pic>
      <p:sp>
        <p:nvSpPr>
          <p:cNvPr id="174086" name="Rectangle 6"/>
          <p:cNvSpPr>
            <a:spLocks noChangeArrowheads="1"/>
          </p:cNvSpPr>
          <p:nvPr/>
        </p:nvSpPr>
        <p:spPr bwMode="auto">
          <a:xfrm>
            <a:off x="481013" y="1647825"/>
            <a:ext cx="2994025" cy="396875"/>
          </a:xfrm>
          <a:prstGeom prst="rect">
            <a:avLst/>
          </a:prstGeom>
          <a:noFill/>
          <a:ln w="9525">
            <a:noFill/>
            <a:miter lim="800000"/>
            <a:headEnd/>
            <a:tailEnd/>
          </a:ln>
          <a:effectLst/>
        </p:spPr>
        <p:txBody>
          <a:bodyPr wrap="none">
            <a:spAutoFit/>
          </a:bodyPr>
          <a:lstStyle/>
          <a:p>
            <a:r>
              <a:rPr lang="en-US" sz="2000">
                <a:solidFill>
                  <a:srgbClr val="FFFF00"/>
                </a:solidFill>
              </a:rPr>
              <a:t>2.5 million insect species</a:t>
            </a:r>
          </a:p>
        </p:txBody>
      </p:sp>
      <p:sp>
        <p:nvSpPr>
          <p:cNvPr id="174087" name="Rectangle 7"/>
          <p:cNvSpPr>
            <a:spLocks noChangeArrowheads="1"/>
          </p:cNvSpPr>
          <p:nvPr/>
        </p:nvSpPr>
        <p:spPr bwMode="auto">
          <a:xfrm>
            <a:off x="474663" y="2046288"/>
            <a:ext cx="3767137" cy="396875"/>
          </a:xfrm>
          <a:prstGeom prst="rect">
            <a:avLst/>
          </a:prstGeom>
          <a:noFill/>
          <a:ln w="9525">
            <a:noFill/>
            <a:miter lim="800000"/>
            <a:headEnd/>
            <a:tailEnd/>
          </a:ln>
          <a:effectLst/>
        </p:spPr>
        <p:txBody>
          <a:bodyPr wrap="none">
            <a:spAutoFit/>
          </a:bodyPr>
          <a:lstStyle/>
          <a:p>
            <a:r>
              <a:rPr lang="en-US" sz="2000">
                <a:solidFill>
                  <a:srgbClr val="FFFF00"/>
                </a:solidFill>
              </a:rPr>
              <a:t>2000 </a:t>
            </a:r>
            <a:r>
              <a:rPr lang="en-US" sz="2000" b="1">
                <a:solidFill>
                  <a:srgbClr val="FFFF00"/>
                </a:solidFill>
              </a:rPr>
              <a:t>bird</a:t>
            </a:r>
            <a:r>
              <a:rPr lang="en-US" sz="2000">
                <a:solidFill>
                  <a:srgbClr val="FFFF00"/>
                </a:solidFill>
              </a:rPr>
              <a:t> and mammal species</a:t>
            </a:r>
          </a:p>
        </p:txBody>
      </p:sp>
      <p:sp>
        <p:nvSpPr>
          <p:cNvPr id="174088" name="Rectangle 8"/>
          <p:cNvSpPr>
            <a:spLocks noChangeArrowheads="1"/>
          </p:cNvSpPr>
          <p:nvPr/>
        </p:nvSpPr>
        <p:spPr bwMode="auto">
          <a:xfrm>
            <a:off x="438150" y="2486025"/>
            <a:ext cx="3051175" cy="396875"/>
          </a:xfrm>
          <a:prstGeom prst="rect">
            <a:avLst/>
          </a:prstGeom>
          <a:noFill/>
          <a:ln w="9525">
            <a:noFill/>
            <a:miter lim="800000"/>
            <a:headEnd/>
            <a:tailEnd/>
          </a:ln>
          <a:effectLst/>
        </p:spPr>
        <p:txBody>
          <a:bodyPr wrap="none">
            <a:spAutoFit/>
          </a:bodyPr>
          <a:lstStyle/>
          <a:p>
            <a:r>
              <a:rPr lang="en-US" sz="2000">
                <a:solidFill>
                  <a:srgbClr val="FFFF00"/>
                </a:solidFill>
              </a:rPr>
              <a:t>75,000 types of trees/km</a:t>
            </a:r>
            <a:r>
              <a:rPr lang="en-US" sz="2000" baseline="30000">
                <a:solidFill>
                  <a:srgbClr val="FFFF00"/>
                </a:solidFill>
              </a:rPr>
              <a:t>2</a:t>
            </a:r>
          </a:p>
        </p:txBody>
      </p:sp>
      <p:sp>
        <p:nvSpPr>
          <p:cNvPr id="174089" name="Rectangle 9"/>
          <p:cNvSpPr>
            <a:spLocks noChangeArrowheads="1"/>
          </p:cNvSpPr>
          <p:nvPr/>
        </p:nvSpPr>
        <p:spPr bwMode="auto">
          <a:xfrm>
            <a:off x="444500" y="2906713"/>
            <a:ext cx="4648200" cy="396875"/>
          </a:xfrm>
          <a:prstGeom prst="rect">
            <a:avLst/>
          </a:prstGeom>
          <a:noFill/>
          <a:ln w="9525">
            <a:noFill/>
            <a:miter lim="800000"/>
            <a:headEnd/>
            <a:tailEnd/>
          </a:ln>
          <a:effectLst/>
        </p:spPr>
        <p:txBody>
          <a:bodyPr wrap="none" anchor="ctr">
            <a:spAutoFit/>
          </a:bodyPr>
          <a:lstStyle/>
          <a:p>
            <a:pPr eaLnBrk="1" hangingPunct="1"/>
            <a:r>
              <a:rPr lang="en-US" sz="2000">
                <a:solidFill>
                  <a:srgbClr val="FFFF00"/>
                </a:solidFill>
              </a:rPr>
              <a:t>150,000 species of vascular plants/km</a:t>
            </a:r>
            <a:r>
              <a:rPr lang="en-US" sz="2000" baseline="30000">
                <a:solidFill>
                  <a:srgbClr val="FFFF00"/>
                </a:solidFill>
              </a:rPr>
              <a:t>2</a:t>
            </a:r>
            <a:r>
              <a:rPr lang="en-US" sz="2000">
                <a:solidFill>
                  <a:srgbClr val="FFFF00"/>
                </a:solidFill>
              </a:rPr>
              <a:t> </a:t>
            </a:r>
          </a:p>
        </p:txBody>
      </p:sp>
      <p:sp>
        <p:nvSpPr>
          <p:cNvPr id="174090" name="Rectangle 10"/>
          <p:cNvSpPr>
            <a:spLocks noChangeArrowheads="1"/>
          </p:cNvSpPr>
          <p:nvPr/>
        </p:nvSpPr>
        <p:spPr bwMode="auto">
          <a:xfrm>
            <a:off x="6627813" y="5576888"/>
            <a:ext cx="1055687" cy="519112"/>
          </a:xfrm>
          <a:prstGeom prst="rect">
            <a:avLst/>
          </a:prstGeom>
          <a:noFill/>
          <a:ln w="9525">
            <a:noFill/>
            <a:miter lim="800000"/>
            <a:headEnd/>
            <a:tailEnd/>
          </a:ln>
          <a:effectLst/>
        </p:spPr>
        <p:txBody>
          <a:bodyPr wrap="none">
            <a:spAutoFit/>
          </a:bodyPr>
          <a:lstStyle/>
          <a:p>
            <a:r>
              <a:rPr lang="en-US" sz="2800"/>
              <a:t>1 in 5</a:t>
            </a:r>
          </a:p>
        </p:txBody>
      </p:sp>
      <p:sp>
        <p:nvSpPr>
          <p:cNvPr id="174092" name="Rectangle 12"/>
          <p:cNvSpPr>
            <a:spLocks noChangeArrowheads="1"/>
          </p:cNvSpPr>
          <p:nvPr/>
        </p:nvSpPr>
        <p:spPr bwMode="auto">
          <a:xfrm>
            <a:off x="498475" y="944563"/>
            <a:ext cx="3825875" cy="701675"/>
          </a:xfrm>
          <a:prstGeom prst="rect">
            <a:avLst/>
          </a:prstGeom>
          <a:noFill/>
          <a:ln w="9525">
            <a:noFill/>
            <a:miter lim="800000"/>
            <a:headEnd/>
            <a:tailEnd/>
          </a:ln>
          <a:effectLst/>
        </p:spPr>
        <p:txBody>
          <a:bodyPr wrap="none">
            <a:spAutoFit/>
          </a:bodyPr>
          <a:lstStyle/>
          <a:p>
            <a:r>
              <a:rPr lang="en-US" sz="2000">
                <a:solidFill>
                  <a:srgbClr val="00FF00"/>
                </a:solidFill>
              </a:rPr>
              <a:t>largest collection of living plants </a:t>
            </a:r>
          </a:p>
          <a:p>
            <a:r>
              <a:rPr lang="en-US" sz="2000">
                <a:solidFill>
                  <a:srgbClr val="00FF00"/>
                </a:solidFill>
              </a:rPr>
              <a:t>and animal species in the world</a:t>
            </a:r>
          </a:p>
        </p:txBody>
      </p:sp>
      <p:pic>
        <p:nvPicPr>
          <p:cNvPr id="174094" name="Picture 14" descr="rainforest"/>
          <p:cNvPicPr>
            <a:picLocks noChangeAspect="1" noChangeArrowheads="1"/>
          </p:cNvPicPr>
          <p:nvPr>
            <p:custDataLst>
              <p:tags r:id="rId4"/>
            </p:custDataLst>
          </p:nvPr>
        </p:nvPicPr>
        <p:blipFill>
          <a:blip r:embed="rId10" cstate="print"/>
          <a:srcRect/>
          <a:stretch>
            <a:fillRect/>
          </a:stretch>
        </p:blipFill>
        <p:spPr bwMode="auto">
          <a:xfrm>
            <a:off x="468313" y="3513138"/>
            <a:ext cx="4200525" cy="2857500"/>
          </a:xfrm>
          <a:prstGeom prst="rect">
            <a:avLst/>
          </a:prstGeom>
          <a:noFill/>
        </p:spPr>
      </p:pic>
      <p:pic>
        <p:nvPicPr>
          <p:cNvPr id="174096" name="Picture 16" descr="lush_rainforest"/>
          <p:cNvPicPr>
            <a:picLocks noChangeAspect="1" noChangeArrowheads="1"/>
          </p:cNvPicPr>
          <p:nvPr>
            <p:custDataLst>
              <p:tags r:id="rId5"/>
            </p:custDataLst>
          </p:nvPr>
        </p:nvPicPr>
        <p:blipFill>
          <a:blip r:embed="rId11" cstate="print"/>
          <a:srcRect/>
          <a:stretch>
            <a:fillRect/>
          </a:stretch>
        </p:blipFill>
        <p:spPr bwMode="auto">
          <a:xfrm>
            <a:off x="238125" y="3390900"/>
            <a:ext cx="4762500" cy="317182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ISS002-ESC-5654"/>
          <p:cNvPicPr>
            <a:picLocks noChangeAspect="1" noChangeArrowheads="1"/>
          </p:cNvPicPr>
          <p:nvPr>
            <p:custDataLst>
              <p:tags r:id="rId2"/>
            </p:custDataLst>
          </p:nvPr>
        </p:nvPicPr>
        <p:blipFill>
          <a:blip r:embed="rId6" cstate="print"/>
          <a:srcRect/>
          <a:stretch>
            <a:fillRect/>
          </a:stretch>
        </p:blipFill>
        <p:spPr bwMode="auto">
          <a:xfrm>
            <a:off x="1981200" y="2667000"/>
            <a:ext cx="5715000" cy="3409950"/>
          </a:xfrm>
          <a:prstGeom prst="rect">
            <a:avLst/>
          </a:prstGeom>
          <a:noFill/>
        </p:spPr>
      </p:pic>
      <p:pic>
        <p:nvPicPr>
          <p:cNvPr id="176131" name="Picture 3" descr="figure2"/>
          <p:cNvPicPr>
            <a:picLocks noChangeAspect="1" noChangeArrowheads="1"/>
          </p:cNvPicPr>
          <p:nvPr>
            <p:custDataLst>
              <p:tags r:id="rId3"/>
            </p:custDataLst>
          </p:nvPr>
        </p:nvPicPr>
        <p:blipFill>
          <a:blip r:embed="rId7" cstate="print"/>
          <a:srcRect/>
          <a:stretch>
            <a:fillRect/>
          </a:stretch>
        </p:blipFill>
        <p:spPr bwMode="auto">
          <a:xfrm>
            <a:off x="228600" y="2209800"/>
            <a:ext cx="3333750" cy="2914650"/>
          </a:xfrm>
          <a:prstGeom prst="rect">
            <a:avLst/>
          </a:prstGeom>
          <a:noFill/>
        </p:spPr>
      </p:pic>
      <p:sp>
        <p:nvSpPr>
          <p:cNvPr id="176136" name="Rectangle 8"/>
          <p:cNvSpPr>
            <a:spLocks noChangeArrowheads="1"/>
          </p:cNvSpPr>
          <p:nvPr/>
        </p:nvSpPr>
        <p:spPr bwMode="auto">
          <a:xfrm>
            <a:off x="2078038" y="5521325"/>
            <a:ext cx="5495925" cy="396875"/>
          </a:xfrm>
          <a:prstGeom prst="rect">
            <a:avLst/>
          </a:prstGeom>
          <a:noFill/>
          <a:ln w="9525">
            <a:noFill/>
            <a:miter lim="800000"/>
            <a:headEnd/>
            <a:tailEnd/>
          </a:ln>
          <a:effectLst/>
        </p:spPr>
        <p:txBody>
          <a:bodyPr wrap="none" anchor="ctr">
            <a:spAutoFit/>
          </a:bodyPr>
          <a:lstStyle/>
          <a:p>
            <a:pPr eaLnBrk="1" hangingPunct="1"/>
            <a:r>
              <a:rPr lang="en-US" sz="2000" b="1">
                <a:solidFill>
                  <a:srgbClr val="FFFF00"/>
                </a:solidFill>
              </a:rPr>
              <a:t>vanishing at a rate of 20,000 miles² per year </a:t>
            </a:r>
          </a:p>
        </p:txBody>
      </p:sp>
      <p:sp>
        <p:nvSpPr>
          <p:cNvPr id="176137" name="Rectangle 9"/>
          <p:cNvSpPr>
            <a:spLocks noChangeArrowheads="1"/>
          </p:cNvSpPr>
          <p:nvPr/>
        </p:nvSpPr>
        <p:spPr bwMode="auto">
          <a:xfrm>
            <a:off x="696913" y="385763"/>
            <a:ext cx="8259762" cy="457200"/>
          </a:xfrm>
          <a:prstGeom prst="rect">
            <a:avLst/>
          </a:prstGeom>
          <a:noFill/>
          <a:ln w="9525">
            <a:noFill/>
            <a:miter lim="800000"/>
            <a:headEnd/>
            <a:tailEnd/>
          </a:ln>
          <a:effectLst/>
        </p:spPr>
        <p:txBody>
          <a:bodyPr>
            <a:spAutoFit/>
          </a:bodyPr>
          <a:lstStyle/>
          <a:p>
            <a:r>
              <a:rPr lang="en-US" b="1"/>
              <a:t>10% of the World’s Terrestrial Primary Productivity</a:t>
            </a:r>
          </a:p>
        </p:txBody>
      </p:sp>
      <p:sp>
        <p:nvSpPr>
          <p:cNvPr id="176138" name="Rectangle 10"/>
          <p:cNvSpPr>
            <a:spLocks noChangeArrowheads="1"/>
          </p:cNvSpPr>
          <p:nvPr/>
        </p:nvSpPr>
        <p:spPr bwMode="auto">
          <a:xfrm>
            <a:off x="1620838" y="6226175"/>
            <a:ext cx="7010400" cy="519113"/>
          </a:xfrm>
          <a:prstGeom prst="rect">
            <a:avLst/>
          </a:prstGeom>
          <a:noFill/>
          <a:ln w="9525">
            <a:noFill/>
            <a:miter lim="800000"/>
            <a:headEnd/>
            <a:tailEnd/>
          </a:ln>
          <a:effectLst/>
        </p:spPr>
        <p:txBody>
          <a:bodyPr>
            <a:spAutoFit/>
          </a:bodyPr>
          <a:lstStyle/>
          <a:p>
            <a:r>
              <a:rPr lang="en-US"/>
              <a:t>Deforestation:</a:t>
            </a:r>
            <a:r>
              <a:rPr lang="en-US" sz="2800"/>
              <a:t> </a:t>
            </a:r>
            <a:r>
              <a:rPr lang="en-US" sz="2000"/>
              <a:t>releases 200 million metric tons of CO</a:t>
            </a:r>
            <a:r>
              <a:rPr lang="en-US" sz="2000" baseline="-25000"/>
              <a:t>2</a:t>
            </a:r>
            <a:r>
              <a:rPr lang="en-US" sz="2000"/>
              <a:t>/yr</a:t>
            </a:r>
          </a:p>
        </p:txBody>
      </p:sp>
      <p:sp>
        <p:nvSpPr>
          <p:cNvPr id="176139" name="Rectangle 11"/>
          <p:cNvSpPr>
            <a:spLocks noChangeArrowheads="1"/>
          </p:cNvSpPr>
          <p:nvPr/>
        </p:nvSpPr>
        <p:spPr bwMode="auto">
          <a:xfrm>
            <a:off x="319088" y="1052513"/>
            <a:ext cx="3003550" cy="915987"/>
          </a:xfrm>
          <a:prstGeom prst="rect">
            <a:avLst/>
          </a:prstGeom>
          <a:noFill/>
          <a:ln w="9525">
            <a:noFill/>
            <a:miter lim="800000"/>
            <a:headEnd/>
            <a:tailEnd/>
          </a:ln>
          <a:effectLst/>
        </p:spPr>
        <p:txBody>
          <a:bodyPr wrap="none">
            <a:spAutoFit/>
          </a:bodyPr>
          <a:lstStyle/>
          <a:p>
            <a:r>
              <a:rPr lang="en-US" sz="1800">
                <a:solidFill>
                  <a:srgbClr val="FFFF00"/>
                </a:solidFill>
              </a:rPr>
              <a:t>Accumulated 0.62 tons of </a:t>
            </a:r>
          </a:p>
          <a:p>
            <a:r>
              <a:rPr lang="en-US" sz="1800">
                <a:solidFill>
                  <a:srgbClr val="FFFF00"/>
                </a:solidFill>
              </a:rPr>
              <a:t>carbon per hectare per year</a:t>
            </a:r>
          </a:p>
          <a:p>
            <a:r>
              <a:rPr lang="en-US" sz="1800">
                <a:solidFill>
                  <a:srgbClr val="FFFF00"/>
                </a:solidFill>
              </a:rPr>
              <a:t>between 1975 and 1996</a:t>
            </a:r>
          </a:p>
        </p:txBody>
      </p:sp>
      <p:sp>
        <p:nvSpPr>
          <p:cNvPr id="176140" name="Rectangle 12"/>
          <p:cNvSpPr>
            <a:spLocks noChangeArrowheads="1"/>
          </p:cNvSpPr>
          <p:nvPr/>
        </p:nvSpPr>
        <p:spPr bwMode="auto">
          <a:xfrm>
            <a:off x="3868738" y="1347788"/>
            <a:ext cx="4864100" cy="822325"/>
          </a:xfrm>
          <a:prstGeom prst="rect">
            <a:avLst/>
          </a:prstGeom>
          <a:noFill/>
          <a:ln w="9525">
            <a:noFill/>
            <a:miter lim="800000"/>
            <a:headEnd/>
            <a:tailEnd/>
          </a:ln>
          <a:effectLst/>
        </p:spPr>
        <p:txBody>
          <a:bodyPr wrap="none" anchor="ctr">
            <a:spAutoFit/>
          </a:bodyPr>
          <a:lstStyle/>
          <a:p>
            <a:pPr eaLnBrk="1" hangingPunct="1"/>
            <a:r>
              <a:rPr lang="en-US"/>
              <a:t>More than 20 percent of the world </a:t>
            </a:r>
          </a:p>
          <a:p>
            <a:pPr eaLnBrk="1" hangingPunct="1"/>
            <a:r>
              <a:rPr lang="en-US"/>
              <a:t>oxygen is produced in the Amazon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36"/>
                                        </p:tgtEl>
                                        <p:attrNameLst>
                                          <p:attrName>style.visibility</p:attrName>
                                        </p:attrNameLst>
                                      </p:cBhvr>
                                      <p:to>
                                        <p:strVal val="visible"/>
                                      </p:to>
                                    </p:set>
                                    <p:animEffect transition="in" filter="fade">
                                      <p:cBhvr>
                                        <p:cTn id="7" dur="2000"/>
                                        <p:tgtEl>
                                          <p:spTgt spid="1761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6138"/>
                                        </p:tgtEl>
                                        <p:attrNameLst>
                                          <p:attrName>style.visibility</p:attrName>
                                        </p:attrNameLst>
                                      </p:cBhvr>
                                      <p:to>
                                        <p:strVal val="visible"/>
                                      </p:to>
                                    </p:set>
                                    <p:animEffect transition="in" filter="fade">
                                      <p:cBhvr>
                                        <p:cTn id="10" dur="2000"/>
                                        <p:tgtEl>
                                          <p:spTgt spid="176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6" grpId="0"/>
      <p:bldP spid="176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4"/>
          <p:cNvSpPr>
            <a:spLocks noChangeArrowheads="1"/>
          </p:cNvSpPr>
          <p:nvPr/>
        </p:nvSpPr>
        <p:spPr bwMode="auto">
          <a:xfrm>
            <a:off x="688975" y="571500"/>
            <a:ext cx="7759700" cy="2070100"/>
          </a:xfrm>
          <a:prstGeom prst="rect">
            <a:avLst/>
          </a:prstGeom>
          <a:noFill/>
          <a:ln w="9525">
            <a:noFill/>
            <a:miter lim="800000"/>
            <a:headEnd/>
            <a:tailEnd/>
          </a:ln>
          <a:effectLst/>
        </p:spPr>
        <p:txBody>
          <a:bodyPr wrap="none" anchor="ctr">
            <a:spAutoFit/>
          </a:bodyPr>
          <a:lstStyle/>
          <a:p>
            <a:pPr eaLnBrk="1" hangingPunct="1"/>
            <a:r>
              <a:rPr lang="en-US"/>
              <a:t>Currently, 121 prescription drugs sold worldwide come </a:t>
            </a:r>
          </a:p>
          <a:p>
            <a:pPr eaLnBrk="1" hangingPunct="1"/>
            <a:r>
              <a:rPr lang="en-US"/>
              <a:t>from plant-derived sources. </a:t>
            </a:r>
          </a:p>
          <a:p>
            <a:pPr eaLnBrk="1" hangingPunct="1"/>
            <a:endParaRPr lang="en-US" sz="1000"/>
          </a:p>
          <a:p>
            <a:pPr eaLnBrk="1" hangingPunct="1"/>
            <a:r>
              <a:rPr lang="en-US">
                <a:solidFill>
                  <a:srgbClr val="FFFF00"/>
                </a:solidFill>
              </a:rPr>
              <a:t>25% of Western pharmaceuticals are derived </a:t>
            </a:r>
          </a:p>
          <a:p>
            <a:pPr eaLnBrk="1" hangingPunct="1"/>
            <a:r>
              <a:rPr lang="en-US">
                <a:solidFill>
                  <a:srgbClr val="FFFF00"/>
                </a:solidFill>
              </a:rPr>
              <a:t>from rainforest ingredients, but less that 1% of these </a:t>
            </a:r>
          </a:p>
          <a:p>
            <a:pPr eaLnBrk="1" hangingPunct="1"/>
            <a:r>
              <a:rPr lang="en-US">
                <a:solidFill>
                  <a:srgbClr val="FFFF00"/>
                </a:solidFill>
              </a:rPr>
              <a:t>tropical trees and plants have been tested by scientists.</a:t>
            </a:r>
            <a:r>
              <a:rPr lang="en-US"/>
              <a:t> </a:t>
            </a:r>
          </a:p>
        </p:txBody>
      </p:sp>
      <p:sp>
        <p:nvSpPr>
          <p:cNvPr id="236549" name="Rectangle 5"/>
          <p:cNvSpPr>
            <a:spLocks noChangeArrowheads="1"/>
          </p:cNvSpPr>
          <p:nvPr/>
        </p:nvSpPr>
        <p:spPr bwMode="auto">
          <a:xfrm>
            <a:off x="4987925" y="3009900"/>
            <a:ext cx="3151188" cy="457200"/>
          </a:xfrm>
          <a:prstGeom prst="rect">
            <a:avLst/>
          </a:prstGeom>
          <a:noFill/>
          <a:ln w="9525">
            <a:noFill/>
            <a:miter lim="800000"/>
            <a:headEnd/>
            <a:tailEnd/>
          </a:ln>
          <a:effectLst/>
        </p:spPr>
        <p:txBody>
          <a:bodyPr wrap="none">
            <a:spAutoFit/>
          </a:bodyPr>
          <a:lstStyle/>
          <a:p>
            <a:r>
              <a:rPr lang="en-US">
                <a:solidFill>
                  <a:srgbClr val="00FF00"/>
                </a:solidFill>
              </a:rPr>
              <a:t>$6820/hectare</a:t>
            </a:r>
            <a:r>
              <a:rPr lang="en-US"/>
              <a:t> </a:t>
            </a:r>
            <a:r>
              <a:rPr lang="en-US">
                <a:solidFill>
                  <a:srgbClr val="FFFF00"/>
                </a:solidFill>
              </a:rPr>
              <a:t>(intact)</a:t>
            </a:r>
            <a:endParaRPr lang="en-US" baseline="30000">
              <a:solidFill>
                <a:srgbClr val="FFFF00"/>
              </a:solidFill>
            </a:endParaRPr>
          </a:p>
        </p:txBody>
      </p:sp>
      <p:sp>
        <p:nvSpPr>
          <p:cNvPr id="236550" name="Rectangle 6"/>
          <p:cNvSpPr>
            <a:spLocks noChangeArrowheads="1"/>
          </p:cNvSpPr>
          <p:nvPr/>
        </p:nvSpPr>
        <p:spPr bwMode="auto">
          <a:xfrm>
            <a:off x="4962525" y="3557588"/>
            <a:ext cx="3575050" cy="457200"/>
          </a:xfrm>
          <a:prstGeom prst="rect">
            <a:avLst/>
          </a:prstGeom>
          <a:noFill/>
          <a:ln w="9525">
            <a:noFill/>
            <a:miter lim="800000"/>
            <a:headEnd/>
            <a:tailEnd/>
          </a:ln>
          <a:effectLst/>
        </p:spPr>
        <p:txBody>
          <a:bodyPr wrap="none">
            <a:spAutoFit/>
          </a:bodyPr>
          <a:lstStyle/>
          <a:p>
            <a:r>
              <a:rPr lang="en-US">
                <a:solidFill>
                  <a:srgbClr val="00FF00"/>
                </a:solidFill>
              </a:rPr>
              <a:t>$1000/hectare</a:t>
            </a:r>
            <a:r>
              <a:rPr lang="en-US"/>
              <a:t> </a:t>
            </a:r>
            <a:r>
              <a:rPr lang="en-US">
                <a:solidFill>
                  <a:srgbClr val="FFFF00"/>
                </a:solidFill>
              </a:rPr>
              <a:t>(clear cut)</a:t>
            </a:r>
          </a:p>
        </p:txBody>
      </p:sp>
      <p:sp>
        <p:nvSpPr>
          <p:cNvPr id="236551" name="Rectangle 7"/>
          <p:cNvSpPr>
            <a:spLocks noChangeArrowheads="1"/>
          </p:cNvSpPr>
          <p:nvPr/>
        </p:nvSpPr>
        <p:spPr bwMode="auto">
          <a:xfrm>
            <a:off x="4949825" y="4038600"/>
            <a:ext cx="3603625" cy="457200"/>
          </a:xfrm>
          <a:prstGeom prst="rect">
            <a:avLst/>
          </a:prstGeom>
          <a:noFill/>
          <a:ln w="9525">
            <a:noFill/>
            <a:miter lim="800000"/>
            <a:headEnd/>
            <a:tailEnd/>
          </a:ln>
          <a:effectLst/>
        </p:spPr>
        <p:txBody>
          <a:bodyPr>
            <a:spAutoFit/>
          </a:bodyPr>
          <a:lstStyle/>
          <a:p>
            <a:r>
              <a:rPr lang="en-US">
                <a:solidFill>
                  <a:srgbClr val="00FF00"/>
                </a:solidFill>
              </a:rPr>
              <a:t>$148/hectare</a:t>
            </a:r>
            <a:r>
              <a:rPr lang="en-US"/>
              <a:t>  </a:t>
            </a:r>
            <a:r>
              <a:rPr lang="en-US">
                <a:solidFill>
                  <a:srgbClr val="FFFF00"/>
                </a:solidFill>
              </a:rPr>
              <a:t>(pasture)</a:t>
            </a:r>
          </a:p>
        </p:txBody>
      </p:sp>
      <p:pic>
        <p:nvPicPr>
          <p:cNvPr id="236552" name="Picture 8" descr="lush_rainforest"/>
          <p:cNvPicPr>
            <a:picLocks noChangeAspect="1" noChangeArrowheads="1"/>
          </p:cNvPicPr>
          <p:nvPr>
            <p:custDataLst>
              <p:tags r:id="rId2"/>
            </p:custDataLst>
          </p:nvPr>
        </p:nvPicPr>
        <p:blipFill>
          <a:blip r:embed="rId7" cstate="print"/>
          <a:srcRect/>
          <a:stretch>
            <a:fillRect/>
          </a:stretch>
        </p:blipFill>
        <p:spPr bwMode="auto">
          <a:xfrm>
            <a:off x="714375" y="3162300"/>
            <a:ext cx="3790950" cy="2524125"/>
          </a:xfrm>
          <a:prstGeom prst="rect">
            <a:avLst/>
          </a:prstGeom>
          <a:noFill/>
        </p:spPr>
      </p:pic>
      <p:pic>
        <p:nvPicPr>
          <p:cNvPr id="236554" name="Picture 10" descr="Pasture_site"/>
          <p:cNvPicPr>
            <a:picLocks noChangeAspect="1" noChangeArrowheads="1"/>
          </p:cNvPicPr>
          <p:nvPr>
            <p:custDataLst>
              <p:tags r:id="rId3"/>
            </p:custDataLst>
          </p:nvPr>
        </p:nvPicPr>
        <p:blipFill>
          <a:blip r:embed="rId8" cstate="print"/>
          <a:srcRect/>
          <a:stretch>
            <a:fillRect/>
          </a:stretch>
        </p:blipFill>
        <p:spPr bwMode="auto">
          <a:xfrm>
            <a:off x="3219450" y="4829175"/>
            <a:ext cx="2209800" cy="1657350"/>
          </a:xfrm>
          <a:prstGeom prst="rect">
            <a:avLst/>
          </a:prstGeom>
          <a:noFill/>
        </p:spPr>
      </p:pic>
      <p:pic>
        <p:nvPicPr>
          <p:cNvPr id="236556" name="Picture 12" descr="clearcut"/>
          <p:cNvPicPr>
            <a:picLocks noChangeAspect="1" noChangeArrowheads="1"/>
          </p:cNvPicPr>
          <p:nvPr>
            <p:custDataLst>
              <p:tags r:id="rId4"/>
            </p:custDataLst>
          </p:nvPr>
        </p:nvPicPr>
        <p:blipFill>
          <a:blip r:embed="rId9" cstate="print"/>
          <a:srcRect l="3334" t="11852" r="5833" b="12593"/>
          <a:stretch>
            <a:fillRect/>
          </a:stretch>
        </p:blipFill>
        <p:spPr bwMode="auto">
          <a:xfrm>
            <a:off x="5753100" y="4857750"/>
            <a:ext cx="2533650" cy="158115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549"/>
                                        </p:tgtEl>
                                        <p:attrNameLst>
                                          <p:attrName>style.visibility</p:attrName>
                                        </p:attrNameLst>
                                      </p:cBhvr>
                                      <p:to>
                                        <p:strVal val="visible"/>
                                      </p:to>
                                    </p:set>
                                    <p:animEffect transition="in" filter="fade">
                                      <p:cBhvr>
                                        <p:cTn id="7" dur="2000"/>
                                        <p:tgtEl>
                                          <p:spTgt spid="2365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6550"/>
                                        </p:tgtEl>
                                        <p:attrNameLst>
                                          <p:attrName>style.visibility</p:attrName>
                                        </p:attrNameLst>
                                      </p:cBhvr>
                                      <p:to>
                                        <p:strVal val="visible"/>
                                      </p:to>
                                    </p:set>
                                    <p:animEffect transition="in" filter="fade">
                                      <p:cBhvr>
                                        <p:cTn id="12" dur="2000"/>
                                        <p:tgtEl>
                                          <p:spTgt spid="2365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6551"/>
                                        </p:tgtEl>
                                        <p:attrNameLst>
                                          <p:attrName>style.visibility</p:attrName>
                                        </p:attrNameLst>
                                      </p:cBhvr>
                                      <p:to>
                                        <p:strVal val="visible"/>
                                      </p:to>
                                    </p:set>
                                    <p:animEffect transition="in" filter="fade">
                                      <p:cBhvr>
                                        <p:cTn id="17" dur="2000"/>
                                        <p:tgtEl>
                                          <p:spTgt spid="236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0" grpId="0"/>
      <p:bldP spid="23655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7.0&quot;&gt;&lt;object type=&quot;1&quot; unique_id=&quot;10001&quot;&gt;&lt;object type=&quot;8&quot; unique_id=&quot;13664&quot;&gt;&lt;/object&gt;&lt;object type=&quot;2&quot; unique_id=&quot;13665&quot;&gt;&lt;object type=&quot;3&quot; unique_id=&quot;13666&quot;&gt;&lt;property id=&quot;20148&quot; value=&quot;5&quot;/&gt;&lt;property id=&quot;20300&quot; value=&quot;Slide 1&quot;/&gt;&lt;property id=&quot;20307&quot; value=&quot;256&quot;/&gt;&lt;/object&gt;&lt;object type=&quot;3&quot; unique_id=&quot;13667&quot;&gt;&lt;property id=&quot;20148&quot; value=&quot;5&quot;/&gt;&lt;property id=&quot;20300&quot; value=&quot;Slide 2&quot;/&gt;&lt;property id=&quot;20307&quot; value=&quot;332&quot;/&gt;&lt;/object&gt;&lt;object type=&quot;3&quot; unique_id=&quot;13668&quot;&gt;&lt;property id=&quot;20148&quot; value=&quot;5&quot;/&gt;&lt;property id=&quot;20300&quot; value=&quot;Slide 3&quot;/&gt;&lt;property id=&quot;20307&quot; value=&quot;340&quot;/&gt;&lt;/object&gt;&lt;object type=&quot;3&quot; unique_id=&quot;13669&quot;&gt;&lt;property id=&quot;20148&quot; value=&quot;5&quot;/&gt;&lt;property id=&quot;20300&quot; value=&quot;Slide 4&quot;/&gt;&lt;property id=&quot;20307&quot; value=&quot;361&quot;/&gt;&lt;/object&gt;&lt;object type=&quot;3&quot; unique_id=&quot;13671&quot;&gt;&lt;property id=&quot;20148&quot; value=&quot;5&quot;/&gt;&lt;property id=&quot;20300&quot; value=&quot;Slide 6&quot;/&gt;&lt;property id=&quot;20307&quot; value=&quot;356&quot;/&gt;&lt;/object&gt;&lt;object type=&quot;3&quot; unique_id=&quot;13672&quot;&gt;&lt;property id=&quot;20148&quot; value=&quot;5&quot;/&gt;&lt;property id=&quot;20300&quot; value=&quot;Slide 7&quot;/&gt;&lt;property id=&quot;20307&quot; value=&quot;357&quot;/&gt;&lt;/object&gt;&lt;object type=&quot;3&quot; unique_id=&quot;13673&quot;&gt;&lt;property id=&quot;20148&quot; value=&quot;5&quot;/&gt;&lt;property id=&quot;20300&quot; value=&quot;Slide 8&quot;/&gt;&lt;property id=&quot;20307&quot; value=&quot;358&quot;/&gt;&lt;/object&gt;&lt;object type=&quot;3&quot; unique_id=&quot;13674&quot;&gt;&lt;property id=&quot;20148&quot; value=&quot;5&quot;/&gt;&lt;property id=&quot;20300&quot; value=&quot;Slide 9&quot;/&gt;&lt;property id=&quot;20307&quot; value=&quot;359&quot;/&gt;&lt;/object&gt;&lt;object type=&quot;3&quot; unique_id=&quot;13675&quot;&gt;&lt;property id=&quot;20148&quot; value=&quot;5&quot;/&gt;&lt;property id=&quot;20300&quot; value=&quot;Slide 11&quot;/&gt;&lt;property id=&quot;20307&quot; value=&quot;331&quot;/&gt;&lt;/object&gt;&lt;object type=&quot;3&quot; unique_id=&quot;13676&quot;&gt;&lt;property id=&quot;20148&quot; value=&quot;5&quot;/&gt;&lt;property id=&quot;20300&quot; value=&quot;Slide 12&quot;/&gt;&lt;property id=&quot;20307&quot; value=&quot;298&quot;/&gt;&lt;/object&gt;&lt;object type=&quot;3&quot; unique_id=&quot;13677&quot;&gt;&lt;property id=&quot;20148&quot; value=&quot;5&quot;/&gt;&lt;property id=&quot;20300&quot; value=&quot;Slide 13&quot;/&gt;&lt;property id=&quot;20307&quot; value=&quot;354&quot;/&gt;&lt;/object&gt;&lt;object type=&quot;3&quot; unique_id=&quot;13678&quot;&gt;&lt;property id=&quot;20148&quot; value=&quot;5&quot;/&gt;&lt;property id=&quot;20300&quot; value=&quot;Slide 14&quot;/&gt;&lt;property id=&quot;20307&quot; value=&quot;355&quot;/&gt;&lt;/object&gt;&lt;object type=&quot;3&quot; unique_id=&quot;13680&quot;&gt;&lt;property id=&quot;20148&quot; value=&quot;5&quot;/&gt;&lt;property id=&quot;20300&quot; value=&quot;Slide 15&quot;/&gt;&lt;property id=&quot;20307&quot; value=&quot;269&quot;/&gt;&lt;/object&gt;&lt;object type=&quot;3&quot; unique_id=&quot;13681&quot;&gt;&lt;property id=&quot;20148&quot; value=&quot;5&quot;/&gt;&lt;property id=&quot;20300&quot; value=&quot;Slide 16&quot;/&gt;&lt;property id=&quot;20307&quot; value=&quot;303&quot;/&gt;&lt;/object&gt;&lt;object type=&quot;3&quot; unique_id=&quot;13682&quot;&gt;&lt;property id=&quot;20148&quot; value=&quot;5&quot;/&gt;&lt;property id=&quot;20300&quot; value=&quot;Slide 17&quot;/&gt;&lt;property id=&quot;20307&quot; value=&quot;273&quot;/&gt;&lt;/object&gt;&lt;object type=&quot;3&quot; unique_id=&quot;13683&quot;&gt;&lt;property id=&quot;20148&quot; value=&quot;5&quot;/&gt;&lt;property id=&quot;20300&quot; value=&quot;Slide 18&quot;/&gt;&lt;property id=&quot;20307&quot; value=&quot;271&quot;/&gt;&lt;/object&gt;&lt;object type=&quot;3&quot; unique_id=&quot;13684&quot;&gt;&lt;property id=&quot;20148&quot; value=&quot;5&quot;/&gt;&lt;property id=&quot;20300&quot; value=&quot;Slide 19&quot;/&gt;&lt;property id=&quot;20307&quot; value=&quot;274&quot;/&gt;&lt;/object&gt;&lt;object type=&quot;3&quot; unique_id=&quot;13685&quot;&gt;&lt;property id=&quot;20148&quot; value=&quot;5&quot;/&gt;&lt;property id=&quot;20300&quot; value=&quot;Slide 20&quot;/&gt;&lt;property id=&quot;20307&quot; value=&quot;307&quot;/&gt;&lt;/object&gt;&lt;object type=&quot;3&quot; unique_id=&quot;13686&quot;&gt;&lt;property id=&quot;20148&quot; value=&quot;5&quot;/&gt;&lt;property id=&quot;20300&quot; value=&quot;Slide 21&quot;/&gt;&lt;property id=&quot;20307&quot; value=&quot;322&quot;/&gt;&lt;/object&gt;&lt;object type=&quot;3&quot; unique_id=&quot;13687&quot;&gt;&lt;property id=&quot;20148&quot; value=&quot;5&quot;/&gt;&lt;property id=&quot;20300&quot; value=&quot;Slide 22&quot;/&gt;&lt;property id=&quot;20307&quot; value=&quot;275&quot;/&gt;&lt;/object&gt;&lt;object type=&quot;3&quot; unique_id=&quot;13688&quot;&gt;&lt;property id=&quot;20148&quot; value=&quot;5&quot;/&gt;&lt;property id=&quot;20300&quot; value=&quot;Slide 23&quot;/&gt;&lt;property id=&quot;20307&quot; value=&quot;360&quot;/&gt;&lt;/object&gt;&lt;object type=&quot;3&quot; unique_id=&quot;13689&quot;&gt;&lt;property id=&quot;20148&quot; value=&quot;5&quot;/&gt;&lt;property id=&quot;20300&quot; value=&quot;Slide 25&quot;/&gt;&lt;property id=&quot;20307&quot; value=&quot;323&quot;/&gt;&lt;/object&gt;&lt;object type=&quot;3&quot; unique_id=&quot;13690&quot;&gt;&lt;property id=&quot;20148&quot; value=&quot;5&quot;/&gt;&lt;property id=&quot;20300&quot; value=&quot;Slide 26&quot;/&gt;&lt;property id=&quot;20307&quot; value=&quot;324&quot;/&gt;&lt;/object&gt;&lt;object type=&quot;3&quot; unique_id=&quot;13691&quot;&gt;&lt;property id=&quot;20148&quot; value=&quot;5&quot;/&gt;&lt;property id=&quot;20300&quot; value=&quot;Slide 27&quot;/&gt;&lt;property id=&quot;20307&quot; value=&quot;325&quot;/&gt;&lt;/object&gt;&lt;object type=&quot;3&quot; unique_id=&quot;13692&quot;&gt;&lt;property id=&quot;20148&quot; value=&quot;5&quot;/&gt;&lt;property id=&quot;20300&quot; value=&quot;Slide 28&quot;/&gt;&lt;property id=&quot;20307&quot; value=&quot;327&quot;/&gt;&lt;/object&gt;&lt;object type=&quot;3&quot; unique_id=&quot;13693&quot;&gt;&lt;property id=&quot;20148&quot; value=&quot;5&quot;/&gt;&lt;property id=&quot;20300&quot; value=&quot;Slide 29&quot;/&gt;&lt;property id=&quot;20307&quot; value=&quot;362&quot;/&gt;&lt;/object&gt;&lt;object type=&quot;3&quot; unique_id=&quot;13694&quot;&gt;&lt;property id=&quot;20148&quot; value=&quot;5&quot;/&gt;&lt;property id=&quot;20300&quot; value=&quot;Slide 30&quot;/&gt;&lt;property id=&quot;20307&quot; value=&quot;363&quot;/&gt;&lt;/object&gt;&lt;object type=&quot;3&quot; unique_id=&quot;13695&quot;&gt;&lt;property id=&quot;20148&quot; value=&quot;5&quot;/&gt;&lt;property id=&quot;20300&quot; value=&quot;Slide 31&quot;/&gt;&lt;property id=&quot;20307&quot; value=&quot;365&quot;/&gt;&lt;/object&gt;&lt;object type=&quot;3&quot; unique_id=&quot;13696&quot;&gt;&lt;property id=&quot;20148&quot; value=&quot;5&quot;/&gt;&lt;property id=&quot;20300&quot; value=&quot;Slide 33&quot;/&gt;&lt;property id=&quot;20307&quot; value=&quot;376&quot;/&gt;&lt;/object&gt;&lt;object type=&quot;3&quot; unique_id=&quot;13698&quot;&gt;&lt;property id=&quot;20148&quot; value=&quot;5&quot;/&gt;&lt;property id=&quot;20300&quot; value=&quot;Slide 34&quot;/&gt;&lt;property id=&quot;20307&quot; value=&quot;377&quot;/&gt;&lt;/object&gt;&lt;object type=&quot;3&quot; unique_id=&quot;13699&quot;&gt;&lt;property id=&quot;20148&quot; value=&quot;5&quot;/&gt;&lt;property id=&quot;20300&quot; value=&quot;Slide 35&quot;/&gt;&lt;property id=&quot;20307&quot; value=&quot;380&quot;/&gt;&lt;/object&gt;&lt;object type=&quot;3&quot; unique_id=&quot;13700&quot;&gt;&lt;property id=&quot;20148&quot; value=&quot;5&quot;/&gt;&lt;property id=&quot;20300&quot; value=&quot;Slide 36&quot;/&gt;&lt;property id=&quot;20307&quot; value=&quot;385&quot;/&gt;&lt;/object&gt;&lt;object type=&quot;3&quot; unique_id=&quot;13701&quot;&gt;&lt;property id=&quot;20148&quot; value=&quot;5&quot;/&gt;&lt;property id=&quot;20300&quot; value=&quot;Slide 37&quot;/&gt;&lt;property id=&quot;20307&quot; value=&quot;387&quot;/&gt;&lt;/object&gt;&lt;object type=&quot;3&quot; unique_id=&quot;14264&quot;&gt;&lt;property id=&quot;20148&quot; value=&quot;5&quot;/&gt;&lt;property id=&quot;20300&quot; value=&quot;Slide 38&quot;/&gt;&lt;property id=&quot;20307&quot; value=&quot;393&quot;/&gt;&lt;/object&gt;&lt;object type=&quot;3&quot; unique_id=&quot;14265&quot;&gt;&lt;property id=&quot;20148&quot; value=&quot;5&quot;/&gt;&lt;property id=&quot;20300&quot; value=&quot;Slide 39&quot;/&gt;&lt;property id=&quot;20307&quot; value=&quot;394&quot;/&gt;&lt;/object&gt;&lt;object type=&quot;3&quot; unique_id=&quot;14266&quot;&gt;&lt;property id=&quot;20148&quot; value=&quot;5&quot;/&gt;&lt;property id=&quot;20300&quot; value=&quot;Slide 40&quot;/&gt;&lt;property id=&quot;20307&quot; value=&quot;395&quot;/&gt;&lt;/object&gt;&lt;object type=&quot;3&quot; unique_id=&quot;14267&quot;&gt;&lt;property id=&quot;20148&quot; value=&quot;5&quot;/&gt;&lt;property id=&quot;20300&quot; value=&quot;Slide 41&quot;/&gt;&lt;property id=&quot;20307&quot; value=&quot;396&quot;/&gt;&lt;/object&gt;&lt;object type=&quot;3&quot; unique_id=&quot;14268&quot;&gt;&lt;property id=&quot;20148&quot; value=&quot;5&quot;/&gt;&lt;property id=&quot;20300&quot; value=&quot;Slide 42&quot;/&gt;&lt;property id=&quot;20307&quot; value=&quot;397&quot;/&gt;&lt;/object&gt;&lt;object type=&quot;3&quot; unique_id=&quot;14479&quot;&gt;&lt;property id=&quot;20148&quot; value=&quot;5&quot;/&gt;&lt;property id=&quot;20300&quot; value=&quot;Slide 24&quot;/&gt;&lt;property id=&quot;20307&quot; value=&quot;398&quot;/&gt;&lt;/object&gt;&lt;object type=&quot;3&quot; unique_id=&quot;15045&quot;&gt;&lt;property id=&quot;20148&quot; value=&quot;5&quot;/&gt;&lt;property id=&quot;20300&quot; value=&quot;Slide 5&quot;/&gt;&lt;property id=&quot;20307&quot; value=&quot;399&quot;/&gt;&lt;/object&gt;&lt;object type=&quot;3&quot; unique_id=&quot;15046&quot;&gt;&lt;property id=&quot;20148&quot; value=&quot;5&quot;/&gt;&lt;property id=&quot;20300&quot; value=&quot;Slide 10&quot;/&gt;&lt;property id=&quot;20307&quot; value=&quot;400&quot;/&gt;&lt;/object&gt;&lt;object type=&quot;3&quot; unique_id=&quot;15047&quot;&gt;&lt;property id=&quot;20148&quot; value=&quot;5&quot;/&gt;&lt;property id=&quot;20300&quot; value=&quot;Slide 32&quot;/&gt;&lt;property id=&quot;20307&quot; value=&quot;401&quot;/&gt;&lt;/object&gt;&lt;object type=&quot;3&quot; unique_id=&quot;15100&quot;&gt;&lt;property id=&quot;20148&quot; value=&quot;5&quot;/&gt;&lt;property id=&quot;20300&quot; value=&quot;Slide 43&quot;/&gt;&lt;property id=&quot;20307&quot; value=&quot;402&quot;/&gt;&lt;/object&gt;&lt;/object&gt;&lt;/object&gt;&lt;/database&gt;"/>
  <p:tag name="SECTOMILLISECCONVERTED" val="1"/>
  <p:tag name="ART_ENCODE_TYPE" val="0"/>
  <p:tag name="ART_ENCODE_INDEX" val="1"/>
  <p:tag name="ARTICULATE_PRESENTER_VERSION" val="6"/>
  <p:tag name="PUBLISH_TITLE" val="Lecture 18 Rivers"/>
  <p:tag name="ARTICULATE_PUBLISH_PATH" val="C:\Classes\Summer 2010\Articulate"/>
  <p:tag name="ARTICULATE_LOGO" val="(None selected)"/>
  <p:tag name="ARTICULATE_PRESENTER" val="(None selected)"/>
  <p:tag name="ARTICULATE_PRESENTER_GUID" val="9869030842"/>
  <p:tag name="ARTICULATE_LMS" val="0"/>
  <p:tag name="ARTICULATE_TEMPLATE" val="Bonczek I"/>
  <p:tag name="ARTICULATE_TEMPLATE_GUID" val="0fd657df-9b8b-432c-8ff2-ad01b9a2d748"/>
  <p:tag name="LMS_PUBLISH" val="No"/>
  <p:tag name="PRESENTER_PREVIEW_MODE" val="0"/>
  <p:tag name="PRESENTER_PREVIEW_START" val="1"/>
  <p:tag name="LAUNCHINNEWWINDOW" val="0"/>
  <p:tag name="LASTPUBLISHED" val="C:\Classes\Summer 2010\Articulate\Lecture 18 Rivers\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Lst>
</file>

<file path=ppt/tags/tag10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1.xml><?xml version="1.0" encoding="utf-8"?>
<p:tagLst xmlns:a="http://schemas.openxmlformats.org/drawingml/2006/main" xmlns:r="http://schemas.openxmlformats.org/officeDocument/2006/relationships" xmlns:p="http://schemas.openxmlformats.org/presentationml/2006/main">
  <p:tag name="AUDIO_ID" val="376"/>
  <p:tag name="TIMELINE" val="1.5"/>
  <p:tag name="ELAPSEDTIME" val="7.5"/>
  <p:tag name="ARTICULATE_SLIDE_NAV" val="32"/>
  <p:tag name="ARTICULATE_SLIDE_GUID" val="1fc7a768-d977-4099-a178-3e948a04f7f5"/>
</p:tagLst>
</file>

<file path=ppt/tags/tag10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4.xml><?xml version="1.0" encoding="utf-8"?>
<p:tagLst xmlns:a="http://schemas.openxmlformats.org/drawingml/2006/main" xmlns:r="http://schemas.openxmlformats.org/officeDocument/2006/relationships" xmlns:p="http://schemas.openxmlformats.org/presentationml/2006/main">
  <p:tag name="BULLET_1" val="8226"/>
</p:tagLst>
</file>

<file path=ppt/tags/tag105.xml><?xml version="1.0" encoding="utf-8"?>
<p:tagLst xmlns:a="http://schemas.openxmlformats.org/drawingml/2006/main" xmlns:r="http://schemas.openxmlformats.org/officeDocument/2006/relationships" xmlns:p="http://schemas.openxmlformats.org/presentationml/2006/main">
  <p:tag name="AUDIO_ID" val="377"/>
  <p:tag name="ELAPSEDTIME" val="63.9"/>
  <p:tag name="ARTICULATE_SLIDE_NAV" val="33"/>
  <p:tag name="ARTICULATE_SLIDE_GUID" val="df40f4af-159b-4f02-a375-97ffb8d45239"/>
</p:tagLst>
</file>

<file path=ppt/tags/tag106.xml><?xml version="1.0" encoding="utf-8"?>
<p:tagLst xmlns:a="http://schemas.openxmlformats.org/drawingml/2006/main" xmlns:r="http://schemas.openxmlformats.org/officeDocument/2006/relationships" xmlns:p="http://schemas.openxmlformats.org/presentationml/2006/main">
  <p:tag name="AUDIO_ID" val="380"/>
  <p:tag name="TIMELINE" val="2.5"/>
  <p:tag name="ELAPSEDTIME" val="71.6"/>
  <p:tag name="ARTICULATE_SLIDE_NAV" val="34"/>
  <p:tag name="ARTICULATE_SLIDE_GUID" val="e3f290b4-1aaf-466a-8ad9-eba890262004"/>
</p:tagLst>
</file>

<file path=ppt/tags/tag10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WxIXX2y1_files\slide0001_image001.jpg"/>
</p:tagLst>
</file>

<file path=ppt/tags/tag10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ntoXIwAJ_files\slide0001_image001.jpg"/>
</p:tagLst>
</file>

<file path=ppt/tags/tag10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UDIO_ID" val="399"/>
  <p:tag name="ELAPSEDTIME" val="51.0"/>
  <p:tag name="ARTICULATE_SLIDE_NAV" val="4"/>
  <p:tag name="ARTICULATE_SLIDE_GUID" val="6e4d1fdb-8c92-4ee2-8a46-4697d6cd7ada"/>
</p:tagLst>
</file>

<file path=ppt/tags/tag110.xml><?xml version="1.0" encoding="utf-8"?>
<p:tagLst xmlns:a="http://schemas.openxmlformats.org/drawingml/2006/main" xmlns:r="http://schemas.openxmlformats.org/officeDocument/2006/relationships" xmlns:p="http://schemas.openxmlformats.org/presentationml/2006/main">
  <p:tag name="AUDIO_ID" val="385"/>
  <p:tag name="ELAPSEDTIME" val="14.8"/>
  <p:tag name="ARTICULATE_SLIDE_NAV" val="35"/>
  <p:tag name="ARTICULATE_SLIDE_GUID" val="a18ecdef-fae6-43f9-8f1f-69a8712cb6ca"/>
</p:tagLst>
</file>

<file path=ppt/tags/tag1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xjfGk8OV_files\slide0001_image001.png"/>
</p:tagLst>
</file>

<file path=ppt/tags/tag1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3.xml><?xml version="1.0" encoding="utf-8"?>
<p:tagLst xmlns:a="http://schemas.openxmlformats.org/drawingml/2006/main" xmlns:r="http://schemas.openxmlformats.org/officeDocument/2006/relationships" xmlns:p="http://schemas.openxmlformats.org/presentationml/2006/main">
  <p:tag name="AUDIO_ID" val="387"/>
  <p:tag name="ELAPSEDTIME" val="10.0"/>
  <p:tag name="ARTICULATE_SLIDE_NAV" val="36"/>
  <p:tag name="ARTICULATE_SLIDE_GUID" val="5184e52d-817b-4fe4-b6ee-2ec99a63a14b"/>
</p:tagLst>
</file>

<file path=ppt/tags/tag1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5.xml><?xml version="1.0" encoding="utf-8"?>
<p:tagLst xmlns:a="http://schemas.openxmlformats.org/drawingml/2006/main" xmlns:r="http://schemas.openxmlformats.org/officeDocument/2006/relationships" xmlns:p="http://schemas.openxmlformats.org/presentationml/2006/main">
  <p:tag name="AUDIO_ID" val="393"/>
  <p:tag name="ELAPSEDTIME" val="24.8"/>
  <p:tag name="ARTICULATE_SLIDE_NAV" val="37"/>
  <p:tag name="ARTICULATE_SLIDE_GUID" val="9a821b44-79c2-4a4c-9418-15eada06597d"/>
</p:tagLst>
</file>

<file path=ppt/tags/tag1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evqxU4jf_files\slide0001_image001.jpg"/>
</p:tagLst>
</file>

<file path=ppt/tags/tag1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5o2L0xE9_files\slide0001_image001.png"/>
</p:tagLst>
</file>

<file path=ppt/tags/tag1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9.xml><?xml version="1.0" encoding="utf-8"?>
<p:tagLst xmlns:a="http://schemas.openxmlformats.org/drawingml/2006/main" xmlns:r="http://schemas.openxmlformats.org/officeDocument/2006/relationships" xmlns:p="http://schemas.openxmlformats.org/presentationml/2006/main">
  <p:tag name="AUDIO_ID" val="394"/>
  <p:tag name="ELAPSEDTIME" val="30.3"/>
  <p:tag name="ARTICULATE_SLIDE_NAV" val="38"/>
  <p:tag name="ARTICULATE_SLIDE_GUID" val="2b7cd970-5567-4c29-8d63-0fb88137bfc3"/>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0yJ0QcpJ_files\slide0001_image001.jpg"/>
</p:tagLst>
</file>

<file path=ppt/tags/tag1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1.xml><?xml version="1.0" encoding="utf-8"?>
<p:tagLst xmlns:a="http://schemas.openxmlformats.org/drawingml/2006/main" xmlns:r="http://schemas.openxmlformats.org/officeDocument/2006/relationships" xmlns:p="http://schemas.openxmlformats.org/presentationml/2006/main">
  <p:tag name="AUDIO_ID" val="395"/>
  <p:tag name="ELAPSEDTIME" val="15.3"/>
  <p:tag name="ARTICULATE_SLIDE_NAV" val="39"/>
  <p:tag name="ARTICULATE_SLIDE_GUID" val="7012b16f-f94e-455a-ae04-55416d868551"/>
</p:tagLst>
</file>

<file path=ppt/tags/tag1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4wy3hnOB_files\slide0001_image001.png"/>
</p:tagLst>
</file>

<file path=ppt/tags/tag123.xml><?xml version="1.0" encoding="utf-8"?>
<p:tagLst xmlns:a="http://schemas.openxmlformats.org/drawingml/2006/main" xmlns:r="http://schemas.openxmlformats.org/officeDocument/2006/relationships" xmlns:p="http://schemas.openxmlformats.org/presentationml/2006/main">
  <p:tag name="AUDIO_ID" val="396"/>
  <p:tag name="TIMELINE" val="17.6/21.2"/>
  <p:tag name="ELAPSEDTIME" val="42.1"/>
  <p:tag name="ARTICULATE_SLIDE_NAV" val="40"/>
  <p:tag name="ARTICULATE_SLIDE_GUID" val="8151c630-bbaa-4e2b-8fb9-a12d403be303"/>
</p:tagLst>
</file>

<file path=ppt/tags/tag1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AeHKp7oE_files\slide0001_image001.png"/>
</p:tagLst>
</file>

<file path=ppt/tags/tag1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26.xml><?xml version="1.0" encoding="utf-8"?>
<p:tagLst xmlns:a="http://schemas.openxmlformats.org/drawingml/2006/main" xmlns:r="http://schemas.openxmlformats.org/officeDocument/2006/relationships" xmlns:p="http://schemas.openxmlformats.org/presentationml/2006/main">
  <p:tag name="AUDIO_ID" val="397"/>
  <p:tag name="ELAPSEDTIME" val="30.2"/>
  <p:tag name="ARTICULATE_SLIDE_NAV" val="41"/>
  <p:tag name="ARTICULATE_SLIDE_GUID" val="21893366-bdaf-46aa-8b20-190f19b43371"/>
</p:tagLst>
</file>

<file path=ppt/tags/tag1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xntvINX3_files\slide0001_image001.jpg"/>
</p:tagLst>
</file>

<file path=ppt/tags/tag1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WwPuAoWj_files\slide0001_image001.jpg"/>
</p:tagLst>
</file>

<file path=ppt/tags/tag1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k9irG8Gr_files\slide0001_image001.jpg"/>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6vDbLLoO_files\slide0001_image001.jpg"/>
</p:tagLst>
</file>

<file path=ppt/tags/tag1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1bu4oXSb_files\slide0001_image001.jpg"/>
</p:tagLst>
</file>

<file path=ppt/tags/tag1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32.xml><?xml version="1.0" encoding="utf-8"?>
<p:tagLst xmlns:a="http://schemas.openxmlformats.org/drawingml/2006/main" xmlns:r="http://schemas.openxmlformats.org/officeDocument/2006/relationships" xmlns:p="http://schemas.openxmlformats.org/presentationml/2006/main">
  <p:tag name="AUDIO_ID" val="402"/>
  <p:tag name="ELAPSEDTIME" val="15.6"/>
  <p:tag name="ARTICULATE_SLIDE_NAV" val="42"/>
  <p:tag name="ARTICULATE_SLIDE_GUID" val="81daec91-cda3-492f-a1af-fb639761b247"/>
</p:tagLst>
</file>

<file path=ppt/tags/tag13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UDIO_ID" val="356"/>
  <p:tag name="ELAPSEDTIME" val="10.2"/>
  <p:tag name="ARTICULATE_SLIDE_NAV" val="5"/>
  <p:tag name="ARTICULATE_SLIDE_GUID" val="29669cb3-8de0-4f1f-986d-22c959d59913"/>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UDIO_ID" val="357"/>
  <p:tag name="ELAPSEDTIME" val="28.3"/>
  <p:tag name="ARTICULATE_SLIDE_NAV" val="6"/>
  <p:tag name="ARTICULATE_SLIDE_GUID" val="4df00b89-ff9f-47af-b207-4c4ae75a8dfa"/>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4ionbu6c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ELAPSEDTIME" val="5.2"/>
  <p:tag name="ARTICULATE_SLIDE_NAV" val="1"/>
  <p:tag name="ARTICULATE_SLIDE_GUID" val="576856c6-46c8-4c71-95a7-8c38326f9134"/>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KEnhtXBx_files\slide0001_image001.jpg"/>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UDIO_ID" val="358"/>
  <p:tag name="ELAPSEDTIME" val="54.8"/>
  <p:tag name="ARTICULATE_SLIDE_NAV" val="7"/>
  <p:tag name="ARTICULATE_SLIDE_GUID" val="d2307c91-82c1-4404-a9c1-ccb0dcbf621f"/>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clYraQ6v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VxuYklAz_files\slide0001_image001.jpg"/>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W0ua7gkl_files\slide0001_image001.jp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OIpztxah_files\slide0001_image001.jpg"/>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UDIO_ID" val="359"/>
  <p:tag name="TIMELINE" val="22.0"/>
  <p:tag name="ELAPSEDTIME" val="77.1"/>
  <p:tag name="ARTICULATE_SLIDE_NAV" val="8"/>
  <p:tag name="ARTICULATE_SLIDE_GUID" val="5dd3fddc-e1d1-47ab-99b7-fdc16305a50e"/>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NgDiZpkL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UJSXOWJl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TZP0gAIZ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AUDIO_ID" val="400"/>
  <p:tag name="TIMELINE" val="19.2/24.5/27.3"/>
  <p:tag name="ELAPSEDTIME" val="36.8"/>
  <p:tag name="ARTICULATE_SLIDE_NAV" val="9"/>
  <p:tag name="ARTICULATE_SLIDE_GUID" val="fbffda6e-0854-4f4c-b6b0-209283a7f3e5"/>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hjwtw379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LPaU906C_files\slide0001_image001.jpg"/>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UDIO_ID" val="331"/>
  <p:tag name="ELAPSEDTIME" val="17.3"/>
  <p:tag name="ARTICULATE_SLIDE_NAV" val="10"/>
  <p:tag name="ARTICULATE_SLIDE_GUID" val="df70e92b-041a-48ef-a115-33993330a835"/>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3xxCQpat_files\slide0001_image001.jpg"/>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q99sES6Z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1.xml><?xml version="1.0" encoding="utf-8"?>
<p:tagLst xmlns:a="http://schemas.openxmlformats.org/drawingml/2006/main" xmlns:r="http://schemas.openxmlformats.org/officeDocument/2006/relationships" xmlns:p="http://schemas.openxmlformats.org/presentationml/2006/main">
  <p:tag name="AUDIO_ID" val="298"/>
  <p:tag name="ELAPSEDTIME" val="24.1"/>
  <p:tag name="ARTICULATE_SLIDE_NAV" val="11"/>
  <p:tag name="ARTICULATE_SLIDE_GUID" val="1769fb01-95d1-4b0e-af81-9e28a44878a7"/>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4.xml><?xml version="1.0" encoding="utf-8"?>
<p:tagLst xmlns:a="http://schemas.openxmlformats.org/drawingml/2006/main" xmlns:r="http://schemas.openxmlformats.org/officeDocument/2006/relationships" xmlns:p="http://schemas.openxmlformats.org/presentationml/2006/main">
  <p:tag name="AUDIO_ID" val="354"/>
  <p:tag name="ELAPSEDTIME" val="29.9"/>
  <p:tag name="ARTICULATE_SLIDE_NAV" val="12"/>
  <p:tag name="ARTICULATE_SLIDE_GUID" val="b2affec3-a96a-4908-a030-83f3d812dacd"/>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UDIO_ID" val="355"/>
  <p:tag name="ELAPSEDTIME" val="15.9"/>
  <p:tag name="ARTICULATE_SLIDE_NAV" val="13"/>
  <p:tag name="ARTICULATE_SLIDE_GUID" val="a113b460-6f14-4f6b-9d98-34385173240b"/>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czl0wmIu_files\slide0001_image001.jpg"/>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eJwMflM9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UDIO_ID" val="332"/>
  <p:tag name="ELAPSEDTIME" val="36.8"/>
  <p:tag name="ARTICULATE_SLIDE_NAV" val="2"/>
  <p:tag name="ARTICULATE_SLIDE_GUID" val="da9e15bc-812b-4695-bc4e-56b7226ae200"/>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1.xml><?xml version="1.0" encoding="utf-8"?>
<p:tagLst xmlns:a="http://schemas.openxmlformats.org/drawingml/2006/main" xmlns:r="http://schemas.openxmlformats.org/officeDocument/2006/relationships" xmlns:p="http://schemas.openxmlformats.org/presentationml/2006/main">
  <p:tag name="AUDIO_ID" val="269"/>
  <p:tag name="ELAPSEDTIME" val="4.6"/>
  <p:tag name="ARTICULATE_SLIDE_NAV" val="14"/>
  <p:tag name="ARTICULATE_SLIDE_GUID" val="079af3dd-fe01-43ed-83d0-94c4f700b058"/>
</p:tagLst>
</file>

<file path=ppt/tags/tag52.xml><?xml version="1.0" encoding="utf-8"?>
<p:tagLst xmlns:a="http://schemas.openxmlformats.org/drawingml/2006/main" xmlns:r="http://schemas.openxmlformats.org/officeDocument/2006/relationships" xmlns:p="http://schemas.openxmlformats.org/presentationml/2006/main">
  <p:tag name="AUDIO_ID" val="303"/>
  <p:tag name="ELAPSEDTIME" val="11.0"/>
  <p:tag name="ARTICULATE_SLIDE_NAV" val="15"/>
  <p:tag name="ARTICULATE_SLIDE_GUID" val="b551711a-c287-427a-836c-66266634223d"/>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zgHYu24x_files\slide0001_image001.jpg"/>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5.xml><?xml version="1.0" encoding="utf-8"?>
<p:tagLst xmlns:a="http://schemas.openxmlformats.org/drawingml/2006/main" xmlns:r="http://schemas.openxmlformats.org/officeDocument/2006/relationships" xmlns:p="http://schemas.openxmlformats.org/presentationml/2006/main">
  <p:tag name="AUDIO_ID" val="273"/>
  <p:tag name="ELAPSEDTIME" val="27.1"/>
  <p:tag name="ARTICULATE_SLIDE_NAV" val="16"/>
  <p:tag name="ARTICULATE_SLIDE_GUID" val="ac0f8c75-7bc9-43fa-99ac-70d7a7f82b70"/>
</p:tagLst>
</file>

<file path=ppt/tags/tag56.xml><?xml version="1.0" encoding="utf-8"?>
<p:tagLst xmlns:a="http://schemas.openxmlformats.org/drawingml/2006/main" xmlns:r="http://schemas.openxmlformats.org/officeDocument/2006/relationships" xmlns:p="http://schemas.openxmlformats.org/presentationml/2006/main">
  <p:tag name="BULLET_1" val="8226"/>
</p:tagLst>
</file>

<file path=ppt/tags/tag57.xml><?xml version="1.0" encoding="utf-8"?>
<p:tagLst xmlns:a="http://schemas.openxmlformats.org/drawingml/2006/main" xmlns:r="http://schemas.openxmlformats.org/officeDocument/2006/relationships" xmlns:p="http://schemas.openxmlformats.org/presentationml/2006/main">
  <p:tag name="AUDIO_ID" val="271"/>
  <p:tag name="ELAPSEDTIME" val="39.9"/>
  <p:tag name="ARTICULATE_SLIDE_NAV" val="17"/>
  <p:tag name="ARTICULATE_SLIDE_GUID" val="71c30b0f-c116-4406-b788-86c4058ecc90"/>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KjLDwP0Q_files\slide0001_image001.jpg"/>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TUrwqfpr_files\slide0001_image001.gif"/>
</p:tagLst>
</file>

<file path=ppt/tags/tag6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61.xml><?xml version="1.0" encoding="utf-8"?>
<p:tagLst xmlns:a="http://schemas.openxmlformats.org/drawingml/2006/main" xmlns:r="http://schemas.openxmlformats.org/officeDocument/2006/relationships" xmlns:p="http://schemas.openxmlformats.org/presentationml/2006/main">
  <p:tag name="AUDIO_ID" val="274"/>
  <p:tag name="ELAPSEDTIME" val="42.2"/>
  <p:tag name="ARTICULATE_SLIDE_NAV" val="18"/>
  <p:tag name="ARTICULATE_SLIDE_GUID" val="89b362a9-7e31-4881-9af2-13cee7c832e9"/>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AUDIO_ID" val="307"/>
  <p:tag name="ELAPSEDTIME" val="28.1"/>
  <p:tag name="ARTICULATE_SLIDE_NAV" val="19"/>
  <p:tag name="ARTICULATE_SLIDE_GUID" val="fbe16353-1e6c-4a20-a1cc-b12dbe368553"/>
</p:tagLst>
</file>

<file path=ppt/tags/tag64.xml><?xml version="1.0" encoding="utf-8"?>
<p:tagLst xmlns:a="http://schemas.openxmlformats.org/drawingml/2006/main" xmlns:r="http://schemas.openxmlformats.org/officeDocument/2006/relationships" xmlns:p="http://schemas.openxmlformats.org/presentationml/2006/main">
  <p:tag name="BULLET_1" val="8226"/>
</p:tagLst>
</file>

<file path=ppt/tags/tag65.xml><?xml version="1.0" encoding="utf-8"?>
<p:tagLst xmlns:a="http://schemas.openxmlformats.org/drawingml/2006/main" xmlns:r="http://schemas.openxmlformats.org/officeDocument/2006/relationships" xmlns:p="http://schemas.openxmlformats.org/presentationml/2006/main">
  <p:tag name="AUDIO_ID" val="322"/>
  <p:tag name="ELAPSEDTIME" val="23.6"/>
  <p:tag name="ARTICULATE_SLIDE_NAV" val="20"/>
  <p:tag name="ARTICULATE_SLIDE_GUID" val="f31f28ed-f3da-46ed-a761-587aa6230feb"/>
</p:tagLst>
</file>

<file path=ppt/tags/tag66.xml><?xml version="1.0" encoding="utf-8"?>
<p:tagLst xmlns:a="http://schemas.openxmlformats.org/drawingml/2006/main" xmlns:r="http://schemas.openxmlformats.org/officeDocument/2006/relationships" xmlns:p="http://schemas.openxmlformats.org/presentationml/2006/main">
  <p:tag name="BULLET_1" val="8226"/>
</p:tagLst>
</file>

<file path=ppt/tags/tag67.xml><?xml version="1.0" encoding="utf-8"?>
<p:tagLst xmlns:a="http://schemas.openxmlformats.org/drawingml/2006/main" xmlns:r="http://schemas.openxmlformats.org/officeDocument/2006/relationships" xmlns:p="http://schemas.openxmlformats.org/presentationml/2006/main">
  <p:tag name="AUDIO_ID" val="275"/>
  <p:tag name="TIMELINE" val="29.9"/>
  <p:tag name="ELAPSEDTIME" val="35.4"/>
  <p:tag name="ARTICULATE_SLIDE_NAV" val="21"/>
  <p:tag name="ARTICULATE_SLIDE_GUID" val="488ac9da-3be7-470a-8f7c-483ebbf233b4"/>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ivhMsUBk_files\slide0001_image001.gif"/>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FjWeCOFZ_files\slide0001_image001.gif"/>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GGiGOO7x_files\slide0001_image001.jpg"/>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BLY1lpiy_files\slide0001_image001.jpg"/>
</p:tagLst>
</file>

<file path=ppt/tags/tag72.xml><?xml version="1.0" encoding="utf-8"?>
<p:tagLst xmlns:a="http://schemas.openxmlformats.org/drawingml/2006/main" xmlns:r="http://schemas.openxmlformats.org/officeDocument/2006/relationships" xmlns:p="http://schemas.openxmlformats.org/presentationml/2006/main">
  <p:tag name="AUDIO_ID" val="360"/>
  <p:tag name="ELAPSEDTIME" val="48.7"/>
  <p:tag name="ARTICULATE_SLIDE_NAV" val="22"/>
  <p:tag name="ARTICULATE_SLIDE_GUID" val="74e0d616-ecfa-4240-b266-fec7b63743bf"/>
</p:tagLst>
</file>

<file path=ppt/tags/tag73.xml><?xml version="1.0" encoding="utf-8"?>
<p:tagLst xmlns:a="http://schemas.openxmlformats.org/drawingml/2006/main" xmlns:r="http://schemas.openxmlformats.org/officeDocument/2006/relationships" xmlns:p="http://schemas.openxmlformats.org/presentationml/2006/main">
  <p:tag name="AUDIO_ID" val="398"/>
  <p:tag name="ELAPSEDTIME" val="5.9"/>
  <p:tag name="ARTICULATE_SLIDE_NAV" val="23"/>
  <p:tag name="ARTICULATE_SLIDE_GUID" val="acab5962-a821-48cf-8ab4-8935037f035f"/>
</p:tagLst>
</file>

<file path=ppt/tags/tag74.xml><?xml version="1.0" encoding="utf-8"?>
<p:tagLst xmlns:a="http://schemas.openxmlformats.org/drawingml/2006/main" xmlns:r="http://schemas.openxmlformats.org/officeDocument/2006/relationships" xmlns:p="http://schemas.openxmlformats.org/presentationml/2006/main">
  <p:tag name="AUDIO_ID" val="323"/>
  <p:tag name="ELAPSEDTIME" val="10.0"/>
  <p:tag name="ARTICULATE_SLIDE_NAV" val="24"/>
  <p:tag name="ARTICULATE_SLIDE_GUID" val="b13e04a4-750b-4658-a798-63ea8df70897"/>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7.xml><?xml version="1.0" encoding="utf-8"?>
<p:tagLst xmlns:a="http://schemas.openxmlformats.org/drawingml/2006/main" xmlns:r="http://schemas.openxmlformats.org/officeDocument/2006/relationships" xmlns:p="http://schemas.openxmlformats.org/presentationml/2006/main">
  <p:tag name="AUDIO_ID" val="324"/>
  <p:tag name="TIMELINE" val="5.9/12.2/15.6/18.3"/>
  <p:tag name="ELAPSEDTIME" val="22.6"/>
  <p:tag name="ARTICULATE_SLIDE_NAV" val="25"/>
  <p:tag name="ARTICULATE_SLIDE_GUID" val="f23220d2-45b6-4ec5-8cc9-231eaf6e9c44"/>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OuLFFklP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UDIO_ID" val="340"/>
  <p:tag name="ELAPSEDTIME" val="27.5"/>
  <p:tag name="ARTICULATE_SLIDE_NAV" val="3"/>
  <p:tag name="ARTICULATE_SLIDE_GUID" val="381870eb-bb65-4d4d-a032-2f010abcda4f"/>
</p:tagLst>
</file>

<file path=ppt/tags/tag8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1.xml><?xml version="1.0" encoding="utf-8"?>
<p:tagLst xmlns:a="http://schemas.openxmlformats.org/drawingml/2006/main" xmlns:r="http://schemas.openxmlformats.org/officeDocument/2006/relationships" xmlns:p="http://schemas.openxmlformats.org/presentationml/2006/main">
  <p:tag name="AUDIO_ID" val="325"/>
  <p:tag name="ELAPSEDTIME" val="38.2"/>
  <p:tag name="ARTICULATE_SLIDE_NAV" val="26"/>
  <p:tag name="ARTICULATE_SLIDE_GUID" val="7eaf6aae-7ff1-466a-a7d5-f9e63d06e1c1"/>
</p:tagLst>
</file>

<file path=ppt/tags/tag8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uZEUR3ej_files\slide0001_image001.png"/>
</p:tagLst>
</file>

<file path=ppt/tags/tag83.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84.xml><?xml version="1.0" encoding="utf-8"?>
<p:tagLst xmlns:a="http://schemas.openxmlformats.org/drawingml/2006/main" xmlns:r="http://schemas.openxmlformats.org/officeDocument/2006/relationships" xmlns:p="http://schemas.openxmlformats.org/presentationml/2006/main">
  <p:tag name="AUDIO_ID" val="327"/>
  <p:tag name="ELAPSEDTIME" val="21.2"/>
  <p:tag name="ARTICULATE_SLIDE_NAV" val="27"/>
  <p:tag name="ARTICULATE_SLIDE_GUID" val="483f385a-5d0e-42b3-bcf4-b2fb344b6a8e"/>
</p:tagLst>
</file>

<file path=ppt/tags/tag8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88.xml><?xml version="1.0" encoding="utf-8"?>
<p:tagLst xmlns:a="http://schemas.openxmlformats.org/drawingml/2006/main" xmlns:r="http://schemas.openxmlformats.org/officeDocument/2006/relationships" xmlns:p="http://schemas.openxmlformats.org/presentationml/2006/main">
  <p:tag name="AUDIO_ID" val="362"/>
  <p:tag name="ELAPSEDTIME" val="24.1"/>
  <p:tag name="ARTICULATE_SLIDE_NAV" val="28"/>
  <p:tag name="ARTICULATE_SLIDE_GUID" val="4ccc1dd6-5803-440c-bf85-1ecaf5afc834"/>
</p:tagLst>
</file>

<file path=ppt/tags/tag8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nuZnwfwx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0.xml><?xml version="1.0" encoding="utf-8"?>
<p:tagLst xmlns:a="http://schemas.openxmlformats.org/drawingml/2006/main" xmlns:r="http://schemas.openxmlformats.org/officeDocument/2006/relationships" xmlns:p="http://schemas.openxmlformats.org/presentationml/2006/main">
  <p:tag name="AUDIO_ID" val="363"/>
  <p:tag name="TIMELINE" val="46.2"/>
  <p:tag name="ELAPSEDTIME" val="51.8"/>
  <p:tag name="ARTICULATE_SLIDE_NAV" val="29"/>
  <p:tag name="ARTICULATE_SLIDE_GUID" val="b20f0eac-b12c-4407-b963-e08aea1fbf95"/>
</p:tagLst>
</file>

<file path=ppt/tags/tag9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597usdHq_files\slide0001_image001.png"/>
</p:tagLst>
</file>

<file path=ppt/tags/tag9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WycupQT4_files\slide0001_image001.png"/>
</p:tagLst>
</file>

<file path=ppt/tags/tag9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4.xml><?xml version="1.0" encoding="utf-8"?>
<p:tagLst xmlns:a="http://schemas.openxmlformats.org/drawingml/2006/main" xmlns:r="http://schemas.openxmlformats.org/officeDocument/2006/relationships" xmlns:p="http://schemas.openxmlformats.org/presentationml/2006/main">
  <p:tag name="AUDIO_ID" val="365"/>
  <p:tag name="ELAPSEDTIME" val="26.4"/>
  <p:tag name="ARTICULATE_SLIDE_NAV" val="30"/>
  <p:tag name="ARTICULATE_SLIDE_GUID" val="a6739102-54d3-4de0-89b4-e14957db9d43"/>
</p:tagLst>
</file>

<file path=ppt/tags/tag9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scZPGFgR_files\slide0001_image001.jpg"/>
</p:tagLst>
</file>

<file path=ppt/tags/tag9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KrW0dD0D_files\slide0001_image001.jpg"/>
</p:tagLst>
</file>

<file path=ppt/tags/tag9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8.xml><?xml version="1.0" encoding="utf-8"?>
<p:tagLst xmlns:a="http://schemas.openxmlformats.org/drawingml/2006/main" xmlns:r="http://schemas.openxmlformats.org/officeDocument/2006/relationships" xmlns:p="http://schemas.openxmlformats.org/presentationml/2006/main">
  <p:tag name="AUDIO_ID" val="401"/>
  <p:tag name="ELAPSEDTIME" val="13.3"/>
  <p:tag name="ARTICULATE_SLIDE_NAV" val="31"/>
  <p:tag name="ARTICULATE_SLIDE_GUID" val="bc07d587-6ace-4ae0-a55f-895a3e8fac72"/>
</p:tagLst>
</file>

<file path=ppt/tags/tag9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jva6Xtlc_files\slide0001_image001.jpg"/>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15737</TotalTime>
  <Words>4394</Words>
  <Application>Microsoft Office PowerPoint</Application>
  <PresentationFormat>On-screen Show (4:3)</PresentationFormat>
  <Paragraphs>402</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Times New Roman</vt:lpstr>
      <vt:lpstr>Wingdings</vt:lpstr>
      <vt:lpstr>Beam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Bonczek,James Lee</cp:lastModifiedBy>
  <cp:revision>101</cp:revision>
  <dcterms:created xsi:type="dcterms:W3CDTF">2007-02-15T14:06:16Z</dcterms:created>
  <dcterms:modified xsi:type="dcterms:W3CDTF">2010-06-11T19:31:15Z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F9191F50-5D1D-4003-A647-3515B1DF3950</vt:lpwstr>
  </property>
  <property fmtid="{D5CDD505-2E9C-101B-9397-08002B2CF9AE}" pid="4" name="ArticulatePath">
    <vt:lpwstr>Lecture 20 Rivers I</vt:lpwstr>
  </property>
  <property fmtid="{D5CDD505-2E9C-101B-9397-08002B2CF9AE}" pid="5" name="ArticulateProjectFull">
    <vt:lpwstr>C:\Classes\Summer 2010\PowerPoints\Lecture 20 Rivers I.ppta</vt:lpwstr>
  </property>
</Properties>
</file>