
<file path=[Content_Types].xml><?xml version="1.0" encoding="utf-8"?>
<Types xmlns="http://schemas.openxmlformats.org/package/2006/content-types">
  <Override PartName="/ppt/notesSlides/notesSlide2.xml" ContentType="application/vnd.openxmlformats-officedocument.presentationml.notesSlide+xml"/>
  <Override PartName="/ppt/tags/tag8.xml" ContentType="application/vnd.openxmlformats-officedocument.presentationml.tags+xml"/>
  <Override PartName="/ppt/tags/tag104.xml" ContentType="application/vnd.openxmlformats-officedocument.presentationml.tag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49.xml" ContentType="application/vnd.openxmlformats-officedocument.presentationml.tags+xml"/>
  <Override PartName="/ppt/tags/tag78.xml" ContentType="application/vnd.openxmlformats-officedocument.presentationml.tags+xml"/>
  <Override PartName="/ppt/tags/tag96.xml" ContentType="application/vnd.openxmlformats-officedocument.presentationml.tags+xml"/>
  <Override PartName="/ppt/tags/tag100.xml" ContentType="application/vnd.openxmlformats-officedocument.presentationml.tags+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tags/tag38.xml" ContentType="application/vnd.openxmlformats-officedocument.presentationml.tags+xml"/>
  <Override PartName="/ppt/tags/tag56.xml" ContentType="application/vnd.openxmlformats-officedocument.presentationml.tags+xml"/>
  <Override PartName="/ppt/notesSlides/notesSlide16.xml" ContentType="application/vnd.openxmlformats-officedocument.presentationml.notesSlide+xml"/>
  <Override PartName="/ppt/tags/tag67.xml" ContentType="application/vnd.openxmlformats-officedocument.presentationml.tags+xml"/>
  <Override PartName="/ppt/tags/tag85.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45.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ppt/notesSlides/notesSlide23.xml" ContentType="application/vnd.openxmlformats-officedocument.presentationml.notesSlide+xml"/>
  <Override PartName="/ppt/tags/tag92.xml" ContentType="application/vnd.openxmlformats-officedocument.presentationml.tags+xml"/>
  <Override PartName="/docProps/custom.xml" ContentType="application/vnd.openxmlformats-officedocument.custom-properties+xml"/>
  <Override PartName="/ppt/tags/tag34.xml" ContentType="application/vnd.openxmlformats-officedocument.presentationml.tags+xml"/>
  <Override PartName="/ppt/notesSlides/notesSlide12.xml" ContentType="application/vnd.openxmlformats-officedocument.presentationml.notesSlide+xml"/>
  <Override PartName="/ppt/tags/tag52.xml" ContentType="application/vnd.openxmlformats-officedocument.presentationml.tags+xml"/>
  <Override PartName="/ppt/tags/tag81.xml" ContentType="application/vnd.openxmlformats-officedocument.presentationml.tags+xml"/>
  <Override PartName="/ppt/tags/tag109.xml" ContentType="application/vnd.openxmlformats-officedocument.presentationml.tags+xml"/>
  <Override PartName="/ppt/notesSlides/notesSlide30.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notesSlides/notesSlide7.xml" ContentType="application/vnd.openxmlformats-officedocument.presentationml.notesSlide+xml"/>
  <Override PartName="/ppt/tags/tag41.xml" ContentType="application/vnd.openxmlformats-officedocument.presentationml.tags+xml"/>
  <Override PartName="/ppt/tags/tag70.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tags/tag105.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tags/tag112.xml" ContentType="application/vnd.openxmlformats-officedocument.presentationml.tags+xml"/>
  <Override PartName="/ppt/slides/slide2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tags/tag79.xml" ContentType="application/vnd.openxmlformats-officedocument.presentationml.tags+xml"/>
  <Override PartName="/ppt/tags/tag101.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tags/tag39.xml" ContentType="application/vnd.openxmlformats-officedocument.presentationml.tags+xml"/>
  <Override PartName="/ppt/notesSlides/notesSlide17.xml" ContentType="application/vnd.openxmlformats-officedocument.presentationml.notesSlide+xml"/>
  <Override PartName="/ppt/tags/tag68.xml" ContentType="application/vnd.openxmlformats-officedocument.presentationml.tags+xml"/>
  <Override PartName="/ppt/tags/tag86.xml" ContentType="application/vnd.openxmlformats-officedocument.presentationml.tags+xml"/>
  <Override PartName="/ppt/tags/tag97.xml" ContentType="application/vnd.openxmlformats-officedocument.presentationml.tags+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tags/tag1.xml" ContentType="application/vnd.openxmlformats-officedocument.presentationml.tags+xml"/>
  <Override PartName="/ppt/tags/tag28.xml" ContentType="application/vnd.openxmlformats-officedocument.presentationml.tags+xml"/>
  <Override PartName="/ppt/tags/tag57.xml" ContentType="application/vnd.openxmlformats-officedocument.presentationml.tags+xml"/>
  <Override PartName="/ppt/tags/tag75.xml" ContentType="application/vnd.openxmlformats-officedocument.presentationml.tags+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tags/tag17.xml" ContentType="application/vnd.openxmlformats-officedocument.presentationml.tags+xml"/>
  <Override PartName="/ppt/tags/tag35.xml" ContentType="application/vnd.openxmlformats-officedocument.presentationml.tags+xml"/>
  <Override PartName="/ppt/tags/tag46.xml" ContentType="application/vnd.openxmlformats-officedocument.presentationml.tags+xml"/>
  <Override PartName="/ppt/notesSlides/notesSlide13.xml" ContentType="application/vnd.openxmlformats-officedocument.presentationml.notesSlide+xml"/>
  <Override PartName="/ppt/tags/tag64.xml" ContentType="application/vnd.openxmlformats-officedocument.presentationml.tags+xml"/>
  <Override PartName="/ppt/tags/tag82.xml" ContentType="application/vnd.openxmlformats-officedocument.presentationml.tags+xml"/>
  <Override PartName="/ppt/tags/tag93.xml" ContentType="application/vnd.openxmlformats-officedocument.presentationml.tags+xml"/>
  <Override PartName="/ppt/slideLayouts/slideLayout10.xml" ContentType="application/vnd.openxmlformats-officedocument.presentationml.slideLayout+xml"/>
  <Override PartName="/ppt/tags/tag24.xml" ContentType="application/vnd.openxmlformats-officedocument.presentationml.tags+xml"/>
  <Override PartName="/ppt/notesSlides/notesSlide8.xml" ContentType="application/vnd.openxmlformats-officedocument.presentationml.notesSlide+xml"/>
  <Override PartName="/ppt/tags/tag53.xml" ContentType="application/vnd.openxmlformats-officedocument.presentationml.tags+xml"/>
  <Override PartName="/ppt/tags/tag71.xml" ContentType="application/vnd.openxmlformats-officedocument.presentationml.tags+xml"/>
  <Override PartName="/ppt/notesSlides/notesSlide20.xml" ContentType="application/vnd.openxmlformats-officedocument.presentationml.notesSlide+xml"/>
  <Override PartName="/ppt/tags/tag13.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tags/tag60.xml" ContentType="application/vnd.openxmlformats-officedocument.presentationml.tags+xml"/>
  <Override PartName="/ppt/notesSlides/notesSlide4.xml" ContentType="application/vnd.openxmlformats-officedocument.presentationml.notesSlide+xml"/>
  <Override PartName="/ppt/tags/tag20.xml" ContentType="application/vnd.openxmlformats-officedocument.presentationml.tags+xml"/>
  <Override PartName="/ppt/tags/tag106.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tags/tag113.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ags/tag98.xml" ContentType="application/vnd.openxmlformats-officedocument.presentationml.tags+xml"/>
  <Override PartName="/ppt/tags/tag102.xml" ContentType="application/vnd.openxmlformats-officedocument.presentationml.tags+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tags/tag2.xml" ContentType="application/vnd.openxmlformats-officedocument.presentationml.tags+xml"/>
  <Default Extension="wmf" ContentType="image/x-wmf"/>
  <Override PartName="/ppt/tags/tag58.xml" ContentType="application/vnd.openxmlformats-officedocument.presentationml.tags+xml"/>
  <Override PartName="/ppt/notesSlides/notesSlide18.xml" ContentType="application/vnd.openxmlformats-officedocument.presentationml.notesSlide+xml"/>
  <Override PartName="/ppt/tags/tag69.xml" ContentType="application/vnd.openxmlformats-officedocument.presentationml.tags+xml"/>
  <Override PartName="/ppt/tags/tag87.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tags/tag29.xml" ContentType="application/vnd.openxmlformats-officedocument.presentationml.tags+xml"/>
  <Override PartName="/ppt/tags/tag47.xml" ContentType="application/vnd.openxmlformats-officedocument.presentationml.tags+xml"/>
  <Override PartName="/ppt/tags/tag76.xml" ContentType="application/vnd.openxmlformats-officedocument.presentationml.tags+xml"/>
  <Override PartName="/ppt/tags/tag94.xml" ContentType="application/vnd.openxmlformats-officedocument.presentationml.tags+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notesSlides/notesSlide14.xml" ContentType="application/vnd.openxmlformats-officedocument.presentationml.notesSlide+xml"/>
  <Override PartName="/ppt/tags/tag54.xml" ContentType="application/vnd.openxmlformats-officedocument.presentationml.tags+xml"/>
  <Override PartName="/ppt/tags/tag65.xml" ContentType="application/vnd.openxmlformats-officedocument.presentationml.tags+xml"/>
  <Override PartName="/ppt/tags/tag83.xml" ContentType="application/vnd.openxmlformats-officedocument.presentationml.tags+xml"/>
  <Override PartName="/ppt/tags/tag14.xml" ContentType="application/vnd.openxmlformats-officedocument.presentationml.tags+xml"/>
  <Override PartName="/ppt/tags/tag25.xml" ContentType="application/vnd.openxmlformats-officedocument.presentationml.tags+xml"/>
  <Override PartName="/ppt/notesSlides/notesSlide9.xml" ContentType="application/vnd.openxmlformats-officedocument.presentationml.notesSlide+xml"/>
  <Override PartName="/ppt/tags/tag43.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notesSlides/notesSlide21.xml" ContentType="application/vnd.openxmlformats-officedocument.presentationml.notesSlide+xml"/>
  <Override PartName="/ppt/tags/tag90.xml" ContentType="application/vnd.openxmlformats-officedocument.presentationml.tags+xml"/>
  <Override PartName="/ppt/tags/tag32.xml" ContentType="application/vnd.openxmlformats-officedocument.presentationml.tags+xml"/>
  <Override PartName="/ppt/notesSlides/notesSlide10.xml" ContentType="application/vnd.openxmlformats-officedocument.presentationml.notesSlide+xml"/>
  <Override PartName="/ppt/tags/tag50.xml" ContentType="application/vnd.openxmlformats-officedocument.presentationml.tags+xml"/>
  <Override PartName="/ppt/tags/tag107.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tags/tag114.xml" ContentType="application/vnd.openxmlformats-officedocument.presentationml.tags+xml"/>
  <Override PartName="/ppt/slides/slide28.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tags/tag103.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tags/tag99.xml" ContentType="application/vnd.openxmlformats-officedocument.presentationml.tags+xml"/>
  <Override PartName="/ppt/tags/tag110.xml" ContentType="application/vnd.openxmlformats-officedocument.presentationml.tags+xml"/>
  <Override PartName="/ppt/slides/slide24.xml" ContentType="application/vnd.openxmlformats-officedocument.presentationml.slide+xml"/>
  <Override PartName="/ppt/tags/tag3.xml" ContentType="application/vnd.openxmlformats-officedocument.presentationml.tags+xml"/>
  <Default Extension="jpeg" ContentType="image/jpeg"/>
  <Override PartName="/ppt/tags/tag59.xml" ContentType="application/vnd.openxmlformats-officedocument.presentationml.tags+xml"/>
  <Override PartName="/ppt/tags/tag77.xml" ContentType="application/vnd.openxmlformats-officedocument.presentationml.tags+xml"/>
  <Override PartName="/ppt/tags/tag88.xml" ContentType="application/vnd.openxmlformats-officedocument.presentationml.tags+xml"/>
  <Override PartName="/ppt/slides/slide13.xml" ContentType="application/vnd.openxmlformats-officedocument.presentationml.slide+xml"/>
  <Override PartName="/ppt/slideLayouts/slideLayout1.xml" ContentType="application/vnd.openxmlformats-officedocument.presentationml.slideLayout+xml"/>
  <Override PartName="/ppt/tags/tag19.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notesSlides/notesSlide15.xml" ContentType="application/vnd.openxmlformats-officedocument.presentationml.notesSlide+xml"/>
  <Override PartName="/ppt/tags/tag66.xml" ContentType="application/vnd.openxmlformats-officedocument.presentationml.tags+xml"/>
  <Override PartName="/ppt/tags/tag84.xml" ContentType="application/vnd.openxmlformats-officedocument.presentationml.tags+xml"/>
  <Override PartName="/ppt/tags/tag95.xml" ContentType="application/vnd.openxmlformats-officedocument.presentationml.tags+xml"/>
  <Override PartName="/ppt/notesSlides/notesSlide26.xml" ContentType="application/vnd.openxmlformats-officedocument.presentationml.notesSlide+xml"/>
  <Override PartName="/ppt/slides/slide20.xml" ContentType="application/vnd.openxmlformats-officedocument.presentationml.slide+xml"/>
  <Override PartName="/ppt/tags/tag26.xml" ContentType="application/vnd.openxmlformats-officedocument.presentationml.tags+xml"/>
  <Override PartName="/ppt/tags/tag55.xml" ContentType="application/vnd.openxmlformats-officedocument.presentationml.tags+xml"/>
  <Override PartName="/ppt/tags/tag73.xml" ContentType="application/vnd.openxmlformats-officedocument.presentationml.tags+xml"/>
  <Override PartName="/ppt/notesSlides/notesSlide22.xml" ContentType="application/vnd.openxmlformats-officedocument.presentationml.notesSlide+xml"/>
  <Override PartName="/ppt/tags/tag15.xml" ContentType="application/vnd.openxmlformats-officedocument.presentationml.tags+xml"/>
  <Override PartName="/ppt/tags/tag33.xml" ContentType="application/vnd.openxmlformats-officedocument.presentationml.tags+xml"/>
  <Override PartName="/ppt/notesSlides/notesSlide11.xml" ContentType="application/vnd.openxmlformats-officedocument.presentationml.notesSlide+xml"/>
  <Override PartName="/ppt/tags/tag44.xml" ContentType="application/vnd.openxmlformats-officedocument.presentationml.tags+xml"/>
  <Override PartName="/ppt/tags/tag62.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tags/tag108.xml" ContentType="application/vnd.openxmlformats-officedocument.presentationml.tags+xml"/>
  <Override PartName="/ppt/slides/slide8.xml" ContentType="application/vnd.openxmlformats-officedocument.presentationml.slide+xml"/>
  <Override PartName="/ppt/tags/tag11.xml" ContentType="application/vnd.openxmlformats-officedocument.presentationml.tags+xml"/>
  <Override PartName="/ppt/slides/slide29.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tags/tag89.xml" ContentType="application/vnd.openxmlformats-officedocument.presentationml.tags+xml"/>
  <Override PartName="/ppt/tags/tag111.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32"/>
  </p:notesMasterIdLst>
  <p:sldIdLst>
    <p:sldId id="256" r:id="rId2"/>
    <p:sldId id="321" r:id="rId3"/>
    <p:sldId id="326" r:id="rId4"/>
    <p:sldId id="327" r:id="rId5"/>
    <p:sldId id="328" r:id="rId6"/>
    <p:sldId id="329" r:id="rId7"/>
    <p:sldId id="258" r:id="rId8"/>
    <p:sldId id="319" r:id="rId9"/>
    <p:sldId id="294" r:id="rId10"/>
    <p:sldId id="265" r:id="rId11"/>
    <p:sldId id="267" r:id="rId12"/>
    <p:sldId id="282" r:id="rId13"/>
    <p:sldId id="283" r:id="rId14"/>
    <p:sldId id="284" r:id="rId15"/>
    <p:sldId id="298" r:id="rId16"/>
    <p:sldId id="257" r:id="rId17"/>
    <p:sldId id="270" r:id="rId18"/>
    <p:sldId id="286" r:id="rId19"/>
    <p:sldId id="295" r:id="rId20"/>
    <p:sldId id="263" r:id="rId21"/>
    <p:sldId id="262" r:id="rId22"/>
    <p:sldId id="288" r:id="rId23"/>
    <p:sldId id="290" r:id="rId24"/>
    <p:sldId id="316" r:id="rId25"/>
    <p:sldId id="292" r:id="rId26"/>
    <p:sldId id="289" r:id="rId27"/>
    <p:sldId id="293" r:id="rId28"/>
    <p:sldId id="297" r:id="rId29"/>
    <p:sldId id="299" r:id="rId30"/>
    <p:sldId id="325" r:id="rId31"/>
  </p:sldIdLst>
  <p:sldSz cx="9144000" cy="6858000" type="screen4x3"/>
  <p:notesSz cx="6858000" cy="9144000"/>
  <p:custDataLst>
    <p:tags r:id="rId33"/>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clrMru>
    <a:srgbClr val="FF9900"/>
    <a:srgbClr val="2534A7"/>
    <a:srgbClr val="333399"/>
    <a:srgbClr val="FFFF00"/>
    <a:srgbClr val="00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051" autoAdjust="0"/>
  </p:normalViewPr>
  <p:slideViewPr>
    <p:cSldViewPr snapToGrid="0">
      <p:cViewPr varScale="1">
        <p:scale>
          <a:sx n="55" d="100"/>
          <a:sy n="55" d="100"/>
        </p:scale>
        <p:origin x="-1584"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endParaRPr lang="en-US"/>
          </a:p>
        </p:txBody>
      </p:sp>
      <p:sp>
        <p:nvSpPr>
          <p:cNvPr id="102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endParaRPr lang="en-US"/>
          </a:p>
        </p:txBody>
      </p:sp>
      <p:sp>
        <p:nvSpPr>
          <p:cNvPr id="102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5133CE2D-26F1-4F5D-85D3-E31D297C94B6}"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33.xml"/><Relationship Id="rId4" Type="http://schemas.openxmlformats.org/officeDocument/2006/relationships/hyperlink" Target="http://plants.ifas.ufl.edu/guide/sinkholes.html"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38.xml"/><Relationship Id="rId5" Type="http://schemas.openxmlformats.org/officeDocument/2006/relationships/hyperlink" Target="http://plants.ifas.ufl.edu/guide/sinkholes.html" TargetMode="External"/><Relationship Id="rId4" Type="http://schemas.openxmlformats.org/officeDocument/2006/relationships/hyperlink" Target="http://plants.ifas.ufl.edu/guide/geology.html#geoerosion"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43.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48.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53.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59.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63.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67.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69.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74.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77.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83.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87.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90.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95.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99.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104.xml"/><Relationship Id="rId4" Type="http://schemas.openxmlformats.org/officeDocument/2006/relationships/hyperlink" Target="http://capp.water.usgs.gov/gwa/ch_g/jpeg/G058.jpeg"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11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25.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28.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marR="0">
              <a:lnSpc>
                <a:spcPct val="115000"/>
              </a:lnSpc>
              <a:spcBef>
                <a:spcPts val="0"/>
              </a:spcBef>
              <a:spcAft>
                <a:spcPts val="0"/>
              </a:spcAft>
            </a:pPr>
            <a:r>
              <a:rPr lang="en-US">
                <a:solidFill>
                  <a:srgbClr val="000000"/>
                </a:solidFill>
                <a:latin typeface="Arial"/>
                <a:ea typeface="Times New Roman"/>
                <a:cs typeface="Times New Roman"/>
              </a:rPr>
              <a:t>Last time we examined the source of porosity of the Floridan aquifer and the implications with respect to sinkhole formation. Today i would like to explore how Karst conditions impact aqifer recharge, lakes, and springs.</a:t>
            </a:r>
            <a:r>
              <a:rPr lang="en-US">
                <a:solidFill>
                  <a:srgbClr val="000000"/>
                </a:solidFill>
                <a:latin typeface="Calibri"/>
                <a:ea typeface="Times New Roman"/>
                <a:cs typeface="Calibri"/>
              </a:rPr>
              <a:t> </a:t>
            </a:r>
            <a:endParaRPr lang="en-US">
              <a:latin typeface="Calibri"/>
              <a:ea typeface="Times New Roman"/>
              <a:cs typeface="Times New Roman"/>
            </a:endParaRPr>
          </a:p>
        </p:txBody>
      </p:sp>
      <p:sp>
        <p:nvSpPr>
          <p:cNvPr id="4" name="Slide Number Placeholder 3"/>
          <p:cNvSpPr>
            <a:spLocks noGrp="1"/>
          </p:cNvSpPr>
          <p:nvPr>
            <p:ph type="sldNum" sz="quarter" idx="10"/>
          </p:nvPr>
        </p:nvSpPr>
        <p:spPr/>
        <p:txBody>
          <a:bodyPr/>
          <a:lstStyle/>
          <a:p>
            <a:fld id="{5133CE2D-26F1-4F5D-85D3-E31D297C94B6}"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555F94-3D1F-44B5-A59A-024FC9FC58C2}" type="slidenum">
              <a:rPr lang="en-US"/>
              <a:pPr/>
              <a:t>10</a:t>
            </a:fld>
            <a:endParaRPr lang="en-US"/>
          </a:p>
        </p:txBody>
      </p:sp>
      <p:sp>
        <p:nvSpPr>
          <p:cNvPr id="19458" name="Rectangle 2"/>
          <p:cNvSpPr>
            <a:spLocks noGrp="1" noRot="1" noChangeAspect="1" noChangeArrowheads="1" noTextEdit="1"/>
          </p:cNvSpPr>
          <p:nvPr>
            <p:ph type="sldImg"/>
          </p:nvPr>
        </p:nvSpPr>
        <p:spPr>
          <a:xfrm>
            <a:off x="1144588" y="685800"/>
            <a:ext cx="4572000" cy="3429000"/>
          </a:xfrm>
          <a:ln/>
        </p:spPr>
      </p:sp>
      <p:sp>
        <p:nvSpPr>
          <p:cNvPr id="19459" name="Rectangle 3"/>
          <p:cNvSpPr>
            <a:spLocks noGrp="1" noChangeArrowheads="1"/>
          </p:cNvSpPr>
          <p:nvPr>
            <p:ph type="body" idx="1"/>
            <p:custDataLst>
              <p:tags r:id="rId1"/>
            </p:custDataLst>
          </p:nvPr>
        </p:nvSpPr>
        <p:spPr/>
        <p:txBody>
          <a:bodyPr/>
          <a:lstStyle/>
          <a:p>
            <a:r>
              <a:rPr lang="en-US" dirty="0"/>
              <a:t>The most common origin of lake formation in Florida is </a:t>
            </a:r>
            <a:r>
              <a:rPr lang="en-US" dirty="0" smtClean="0"/>
              <a:t>due to </a:t>
            </a:r>
            <a:r>
              <a:rPr lang="en-US" dirty="0" err="1" smtClean="0"/>
              <a:t>karst</a:t>
            </a:r>
            <a:r>
              <a:rPr lang="en-US" dirty="0" smtClean="0"/>
              <a:t> conditions. The limestone</a:t>
            </a:r>
            <a:r>
              <a:rPr lang="en-US" baseline="0" dirty="0" smtClean="0"/>
              <a:t> is dissolved by acids and </a:t>
            </a:r>
            <a:r>
              <a:rPr lang="en-US" baseline="0" dirty="0" err="1" smtClean="0"/>
              <a:t>surfical</a:t>
            </a:r>
            <a:r>
              <a:rPr lang="en-US" baseline="0" dirty="0" smtClean="0"/>
              <a:t> material </a:t>
            </a:r>
            <a:r>
              <a:rPr lang="en-US" baseline="0" dirty="0" err="1" smtClean="0"/>
              <a:t>subsdides</a:t>
            </a:r>
            <a:r>
              <a:rPr lang="en-US" baseline="0" dirty="0" smtClean="0"/>
              <a:t> into the underlying </a:t>
            </a:r>
            <a:r>
              <a:rPr lang="en-US" baseline="0" dirty="0" err="1" smtClean="0"/>
              <a:t>cavitiy</a:t>
            </a:r>
            <a:r>
              <a:rPr lang="en-US" baseline="0" dirty="0" smtClean="0"/>
              <a:t>. This creates </a:t>
            </a:r>
            <a:r>
              <a:rPr lang="en-US" baseline="0" dirty="0" err="1" smtClean="0"/>
              <a:t>depressional</a:t>
            </a:r>
            <a:r>
              <a:rPr lang="en-US" baseline="0" dirty="0" smtClean="0"/>
              <a:t> areas at the surface which fill with water. Both </a:t>
            </a:r>
            <a:r>
              <a:rPr lang="en-US" baseline="0" dirty="0" err="1" smtClean="0"/>
              <a:t>subsdidence</a:t>
            </a:r>
            <a:r>
              <a:rPr lang="en-US" baseline="0" dirty="0" smtClean="0"/>
              <a:t> and </a:t>
            </a:r>
            <a:r>
              <a:rPr lang="en-US" baseline="0" dirty="0" err="1" smtClean="0"/>
              <a:t>collaplse</a:t>
            </a:r>
            <a:r>
              <a:rPr lang="en-US" baseline="0" dirty="0" smtClean="0"/>
              <a:t> </a:t>
            </a:r>
            <a:r>
              <a:rPr lang="en-US" baseline="0" dirty="0" err="1" smtClean="0"/>
              <a:t>inkholes</a:t>
            </a:r>
            <a:r>
              <a:rPr lang="en-US" baseline="0" dirty="0" smtClean="0"/>
              <a:t> can form lakes, but subsidence lakes are </a:t>
            </a:r>
            <a:r>
              <a:rPr lang="en-US" baseline="0" dirty="0" err="1" smtClean="0"/>
              <a:t>genreally</a:t>
            </a:r>
            <a:r>
              <a:rPr lang="en-US" baseline="0" dirty="0" smtClean="0"/>
              <a:t> larger and are more common. They also tend to </a:t>
            </a:r>
            <a:r>
              <a:rPr lang="en-US" baseline="0" dirty="0" err="1" smtClean="0"/>
              <a:t>occcur</a:t>
            </a:r>
            <a:r>
              <a:rPr lang="en-US" baseline="0" dirty="0" smtClean="0"/>
              <a:t> in clusters like those depicted here.</a:t>
            </a:r>
          </a:p>
          <a:p>
            <a:endParaRPr lang="en-US" baseline="0" dirty="0" smtClean="0"/>
          </a:p>
          <a:p>
            <a:endParaRPr lang="en-US" baseline="0" dirty="0" smtClean="0"/>
          </a:p>
          <a:p>
            <a:endParaRPr lang="en-US" baseline="0" dirty="0" smtClean="0"/>
          </a:p>
          <a:p>
            <a:endParaRPr lang="en-US" baseline="0" dirty="0" smtClean="0"/>
          </a:p>
          <a:p>
            <a:r>
              <a:rPr lang="en-US" dirty="0" smtClean="0"/>
              <a:t>a </a:t>
            </a:r>
            <a:r>
              <a:rPr lang="en-US" dirty="0"/>
              <a:t>chemical process that takes place when underground limestone is dissolved by carbon dioxide enriched water. Most solution lakes are a result of </a:t>
            </a:r>
            <a:r>
              <a:rPr lang="en-US" dirty="0">
                <a:hlinkClick r:id="rId4"/>
              </a:rPr>
              <a:t>sinkhole activity</a:t>
            </a:r>
            <a:r>
              <a:rPr lang="en-US" dirty="0"/>
              <a:t> and thus are circular, steeply sided and deeper than other Florida lakes. Shape irregularities develop due to adjacent sinkholes or additional subsidence. Solution lakes primarily occur in clusters. Examples are the many connected lakes in the </a:t>
            </a:r>
            <a:r>
              <a:rPr lang="en-US" dirty="0" err="1"/>
              <a:t>Tsala</a:t>
            </a:r>
            <a:r>
              <a:rPr lang="en-US" dirty="0"/>
              <a:t> Apopka marsh of Citrus county and Lakes Harris, Griffin, Eustis, and Yale of Lake County.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579B11-E6C3-467D-A8D7-5FABF0F497C3}" type="slidenum">
              <a:rPr lang="en-US"/>
              <a:pPr/>
              <a:t>11</a:t>
            </a:fld>
            <a:endParaRPr 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custDataLst>
              <p:tags r:id="rId1"/>
            </p:custDataLst>
          </p:nvPr>
        </p:nvSpPr>
        <p:spPr/>
        <p:txBody>
          <a:bodyPr/>
          <a:lstStyle/>
          <a:p>
            <a:r>
              <a:rPr lang="en-US" b="1"/>
              <a:t>Solution (sinkhole) lakes. </a:t>
            </a:r>
            <a:r>
              <a:rPr lang="en-US"/>
              <a:t>The most common origin of lake formation in Florida is by </a:t>
            </a:r>
            <a:r>
              <a:rPr lang="en-US">
                <a:hlinkClick r:id="rId4"/>
              </a:rPr>
              <a:t>karst erosion</a:t>
            </a:r>
            <a:r>
              <a:rPr lang="en-US"/>
              <a:t>, a chemical process that takes place when underground limestone is dissolved by carbon dioxide enriched water. Most solution lakes are a result of </a:t>
            </a:r>
            <a:r>
              <a:rPr lang="en-US">
                <a:hlinkClick r:id="rId5"/>
              </a:rPr>
              <a:t>sinkhole activity</a:t>
            </a:r>
            <a:r>
              <a:rPr lang="en-US"/>
              <a:t> and thus are circular, steeply sided and deeper than other Florida lakes. Shape irregularities develop due to adjacent sinkholes or additional subsidence. Solution lakes primarily occur in clusters. Examples are the many connected lakes in the Tsala Apopka marsh of Citrus county and Lakes Harris, Griffin, Eustis, and Yale of Lake County.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marR="0">
              <a:lnSpc>
                <a:spcPct val="115000"/>
              </a:lnSpc>
              <a:spcBef>
                <a:spcPts val="430"/>
              </a:spcBef>
              <a:spcAft>
                <a:spcPts val="0"/>
              </a:spcAft>
            </a:pPr>
            <a:r>
              <a:rPr lang="en-US">
                <a:solidFill>
                  <a:srgbClr val="000000"/>
                </a:solidFill>
                <a:latin typeface="Arial"/>
                <a:ea typeface="Times New Roman"/>
                <a:cs typeface="Times New Roman"/>
              </a:rPr>
              <a:t>The formation of numerous lakes throughout the state is important to surface water resources in Florida. But, they are important in other ways as well. Because of the sandy nature of many subsidence lake bottoms, hydrolgic connections with the underlying ground water is often maintained. Therefore, these types of lakes can serve as recharge areas for the aquifer when lake levels are high and the aquifer can serve as a source of water to the lake when lake levels are low. In other words, water can be readily exchanged between the two reservoirs.  </a:t>
            </a:r>
            <a:endParaRPr lang="en-US">
              <a:latin typeface="Calibri"/>
              <a:ea typeface="Times New Roman"/>
              <a:cs typeface="Times New Roman"/>
            </a:endParaRPr>
          </a:p>
        </p:txBody>
      </p:sp>
      <p:sp>
        <p:nvSpPr>
          <p:cNvPr id="4" name="Slide Number Placeholder 3"/>
          <p:cNvSpPr>
            <a:spLocks noGrp="1"/>
          </p:cNvSpPr>
          <p:nvPr>
            <p:ph type="sldNum" sz="quarter" idx="10"/>
          </p:nvPr>
        </p:nvSpPr>
        <p:spPr/>
        <p:txBody>
          <a:bodyPr/>
          <a:lstStyle/>
          <a:p>
            <a:fld id="{5133CE2D-26F1-4F5D-85D3-E31D297C94B6}"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r>
              <a:rPr lang="en-US" dirty="0" smtClean="0"/>
              <a:t>Therefore,</a:t>
            </a:r>
            <a:r>
              <a:rPr lang="en-US" baseline="0" dirty="0" smtClean="0"/>
              <a:t> rainfall and groundwater can have enormous impacts on lake levels. As water levels in the aquifer decline, the pressure in the aquifer also drops, causing water to seep from the lake to underlying groundwater. This causes an overall reduction in lake levels that are immediately evident as we can see from these two photographs. The upper photo is a boat ramp that now serves dry land. The remnant of the lake can be seen in the distance. The lower photo </a:t>
            </a:r>
            <a:r>
              <a:rPr lang="en-US" baseline="0" dirty="0" err="1" smtClean="0"/>
              <a:t>claearly</a:t>
            </a:r>
            <a:r>
              <a:rPr lang="en-US" baseline="0" dirty="0" smtClean="0"/>
              <a:t> indicates former lake levels. Unfortunately, due to heavy pumping of the aquifer to meet the growing needs of Floridians, this scenario is becoming more common around the state.</a:t>
            </a:r>
            <a:endParaRPr lang="en-US" dirty="0"/>
          </a:p>
        </p:txBody>
      </p:sp>
      <p:sp>
        <p:nvSpPr>
          <p:cNvPr id="4" name="Slide Number Placeholder 3"/>
          <p:cNvSpPr>
            <a:spLocks noGrp="1"/>
          </p:cNvSpPr>
          <p:nvPr>
            <p:ph type="sldNum" sz="quarter" idx="10"/>
          </p:nvPr>
        </p:nvSpPr>
        <p:spPr/>
        <p:txBody>
          <a:bodyPr/>
          <a:lstStyle/>
          <a:p>
            <a:fld id="{5133CE2D-26F1-4F5D-85D3-E31D297C94B6}"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marR="0">
              <a:lnSpc>
                <a:spcPct val="115000"/>
              </a:lnSpc>
              <a:spcBef>
                <a:spcPts val="430"/>
              </a:spcBef>
              <a:spcAft>
                <a:spcPts val="0"/>
              </a:spcAft>
            </a:pPr>
            <a:r>
              <a:rPr lang="en-US">
                <a:solidFill>
                  <a:srgbClr val="000000"/>
                </a:solidFill>
                <a:latin typeface="Arial"/>
                <a:ea typeface="Times New Roman"/>
                <a:cs typeface="Times New Roman"/>
              </a:rPr>
              <a:t>A good example of this is Keystone Heights, about 30 miles northeast of gainesville. Once a thriving community surrounding a group of subsidence lakes, Keystone Heights has been plagued by declining lake levels for more than 20 years. Drought and declining groundwater levels are believed to be responsible, and lake levels in this region have declined appreciabley. The light colored areas surrounding the small bodies of water in this photo indicate the former extent of the lake. In the 80s it was possible to boat beneath the highway bridge and sights like this are common throughout the region. </a:t>
            </a:r>
            <a:endParaRPr lang="en-US">
              <a:latin typeface="Calibri"/>
              <a:ea typeface="Times New Roman"/>
              <a:cs typeface="Times New Roman"/>
            </a:endParaRPr>
          </a:p>
        </p:txBody>
      </p:sp>
      <p:sp>
        <p:nvSpPr>
          <p:cNvPr id="4" name="Slide Number Placeholder 3"/>
          <p:cNvSpPr>
            <a:spLocks noGrp="1"/>
          </p:cNvSpPr>
          <p:nvPr>
            <p:ph type="sldNum" sz="quarter" idx="10"/>
          </p:nvPr>
        </p:nvSpPr>
        <p:spPr/>
        <p:txBody>
          <a:bodyPr/>
          <a:lstStyle/>
          <a:p>
            <a:fld id="{5133CE2D-26F1-4F5D-85D3-E31D297C94B6}"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marR="0">
              <a:lnSpc>
                <a:spcPct val="115000"/>
              </a:lnSpc>
              <a:spcBef>
                <a:spcPts val="430"/>
              </a:spcBef>
              <a:spcAft>
                <a:spcPts val="0"/>
              </a:spcAft>
            </a:pPr>
            <a:r>
              <a:rPr lang="en-US">
                <a:solidFill>
                  <a:srgbClr val="000000"/>
                </a:solidFill>
                <a:latin typeface="Arial"/>
                <a:ea typeface="Times New Roman"/>
                <a:cs typeface="Times New Roman"/>
              </a:rPr>
              <a:t>The lakes of Keystone Heights are a cluster of sandy bottom subsidence sinkhole lakes. We can see the major sinks as we zoom in. notice the circular pattern of sinks that maintain hydrologic connection with the underlying ground water. It is clear that these sinks are in essence draining the lakes as groundwater levels decline. Some have suggested plugging the sinks to prevent water from leaving the lakes. Similar practices have been proposed elsewhere as well. However, plugging the bottoms of significant numbers of these lakes will impact recharge of the aquifer below. </a:t>
            </a:r>
            <a:endParaRPr lang="en-US">
              <a:latin typeface="Calibri"/>
              <a:ea typeface="Times New Roman"/>
              <a:cs typeface="Times New Roman"/>
            </a:endParaRPr>
          </a:p>
        </p:txBody>
      </p:sp>
      <p:sp>
        <p:nvSpPr>
          <p:cNvPr id="4" name="Slide Number Placeholder 3"/>
          <p:cNvSpPr>
            <a:spLocks noGrp="1"/>
          </p:cNvSpPr>
          <p:nvPr>
            <p:ph type="sldNum" sz="quarter" idx="10"/>
          </p:nvPr>
        </p:nvSpPr>
        <p:spPr/>
        <p:txBody>
          <a:bodyPr/>
          <a:lstStyle/>
          <a:p>
            <a:fld id="{5133CE2D-26F1-4F5D-85D3-E31D297C94B6}"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r>
              <a:rPr lang="en-US" dirty="0" smtClean="0"/>
              <a:t>The ability of sinkhole lakes to</a:t>
            </a:r>
            <a:r>
              <a:rPr lang="en-US" baseline="0" dirty="0" smtClean="0"/>
              <a:t> recharge the Floridan is extraordinarily important to the overall hydrology of </a:t>
            </a:r>
            <a:r>
              <a:rPr lang="en-US" baseline="0" dirty="0" err="1" smtClean="0"/>
              <a:t>theh</a:t>
            </a:r>
            <a:r>
              <a:rPr lang="en-US" baseline="0" dirty="0" smtClean="0"/>
              <a:t> state. Note the geographic locations of the </a:t>
            </a:r>
            <a:r>
              <a:rPr lang="en-US" baseline="0" dirty="0" err="1" smtClean="0"/>
              <a:t>surfical</a:t>
            </a:r>
            <a:r>
              <a:rPr lang="en-US" baseline="0" dirty="0" smtClean="0"/>
              <a:t> materials most conducive to sinkhole formation. Now compare that with the satellite view of the state. By far, the largest and greatest number of lakes occur in these regions and are a principal source of aquifer recharge.</a:t>
            </a:r>
            <a:endParaRPr lang="en-US" dirty="0"/>
          </a:p>
        </p:txBody>
      </p:sp>
      <p:sp>
        <p:nvSpPr>
          <p:cNvPr id="4" name="Slide Number Placeholder 3"/>
          <p:cNvSpPr>
            <a:spLocks noGrp="1"/>
          </p:cNvSpPr>
          <p:nvPr>
            <p:ph type="sldNum" sz="quarter" idx="10"/>
          </p:nvPr>
        </p:nvSpPr>
        <p:spPr/>
        <p:txBody>
          <a:bodyPr/>
          <a:lstStyle/>
          <a:p>
            <a:fld id="{5133CE2D-26F1-4F5D-85D3-E31D297C94B6}"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r>
              <a:rPr lang="en-US" dirty="0" smtClean="0"/>
              <a:t>In fact about 35% of Florida’s lakes</a:t>
            </a:r>
            <a:r>
              <a:rPr lang="en-US" baseline="0" dirty="0" smtClean="0"/>
              <a:t> occur in just 3 counties which are dominated by subsidence sinkhole conditions.</a:t>
            </a:r>
            <a:endParaRPr lang="en-US" dirty="0"/>
          </a:p>
        </p:txBody>
      </p:sp>
      <p:sp>
        <p:nvSpPr>
          <p:cNvPr id="4" name="Slide Number Placeholder 3"/>
          <p:cNvSpPr>
            <a:spLocks noGrp="1"/>
          </p:cNvSpPr>
          <p:nvPr>
            <p:ph type="sldNum" sz="quarter" idx="10"/>
          </p:nvPr>
        </p:nvSpPr>
        <p:spPr/>
        <p:txBody>
          <a:bodyPr/>
          <a:lstStyle/>
          <a:p>
            <a:fld id="{5133CE2D-26F1-4F5D-85D3-E31D297C94B6}"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r>
              <a:rPr lang="en-US" dirty="0" smtClean="0"/>
              <a:t>Now lets look at the geological and geographical implications of </a:t>
            </a:r>
            <a:r>
              <a:rPr lang="en-US" dirty="0" err="1" smtClean="0"/>
              <a:t>floridas</a:t>
            </a:r>
            <a:r>
              <a:rPr lang="en-US" baseline="0" dirty="0" smtClean="0"/>
              <a:t> lakes with respect to aquifer recharge.</a:t>
            </a:r>
            <a:endParaRPr lang="en-US" dirty="0"/>
          </a:p>
        </p:txBody>
      </p:sp>
      <p:sp>
        <p:nvSpPr>
          <p:cNvPr id="4" name="Slide Number Placeholder 3"/>
          <p:cNvSpPr>
            <a:spLocks noGrp="1"/>
          </p:cNvSpPr>
          <p:nvPr>
            <p:ph type="sldNum" sz="quarter" idx="10"/>
          </p:nvPr>
        </p:nvSpPr>
        <p:spPr/>
        <p:txBody>
          <a:bodyPr/>
          <a:lstStyle/>
          <a:p>
            <a:fld id="{5133CE2D-26F1-4F5D-85D3-E31D297C94B6}"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r>
              <a:rPr lang="en-US" dirty="0" smtClean="0"/>
              <a:t>This is the generalized</a:t>
            </a:r>
            <a:r>
              <a:rPr lang="en-US" baseline="0" dirty="0" smtClean="0"/>
              <a:t> area of the greatest concentration of lakes in the state. They occur where conditions are optimal for sinkhole lake formation. Now if we compare this region with a generalized map of surface elevation in the state we note that the high </a:t>
            </a:r>
            <a:r>
              <a:rPr lang="en-US" baseline="0" dirty="0" err="1" smtClean="0"/>
              <a:t>concentraion</a:t>
            </a:r>
            <a:r>
              <a:rPr lang="en-US" baseline="0" dirty="0" smtClean="0"/>
              <a:t> of lakes coincides with generally high elevations along the central highlands.</a:t>
            </a:r>
            <a:endParaRPr lang="en-US" dirty="0"/>
          </a:p>
        </p:txBody>
      </p:sp>
      <p:sp>
        <p:nvSpPr>
          <p:cNvPr id="4" name="Slide Number Placeholder 3"/>
          <p:cNvSpPr>
            <a:spLocks noGrp="1"/>
          </p:cNvSpPr>
          <p:nvPr>
            <p:ph type="sldNum" sz="quarter" idx="10"/>
          </p:nvPr>
        </p:nvSpPr>
        <p:spPr/>
        <p:txBody>
          <a:bodyPr/>
          <a:lstStyle/>
          <a:p>
            <a:fld id="{5133CE2D-26F1-4F5D-85D3-E31D297C94B6}"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marR="0">
              <a:lnSpc>
                <a:spcPct val="115000"/>
              </a:lnSpc>
              <a:spcBef>
                <a:spcPts val="0"/>
              </a:spcBef>
              <a:spcAft>
                <a:spcPts val="0"/>
              </a:spcAft>
            </a:pPr>
            <a:r>
              <a:rPr lang="en-US">
                <a:solidFill>
                  <a:srgbClr val="000000"/>
                </a:solidFill>
                <a:latin typeface="Arial"/>
                <a:ea typeface="Times New Roman"/>
                <a:cs typeface="Times New Roman"/>
              </a:rPr>
              <a:t>To </a:t>
            </a:r>
            <a:r>
              <a:rPr lang="en-US" smtClean="0">
                <a:solidFill>
                  <a:srgbClr val="000000"/>
                </a:solidFill>
                <a:latin typeface="Arial"/>
                <a:ea typeface="Times New Roman"/>
                <a:cs typeface="Times New Roman"/>
              </a:rPr>
              <a:t>Review</a:t>
            </a:r>
            <a:endParaRPr lang="en-US" sz="1100">
              <a:latin typeface="Calibri"/>
              <a:ea typeface="Times New Roman"/>
              <a:cs typeface="Times New Roman"/>
            </a:endParaRPr>
          </a:p>
        </p:txBody>
      </p:sp>
      <p:sp>
        <p:nvSpPr>
          <p:cNvPr id="4" name="Slide Number Placeholder 3"/>
          <p:cNvSpPr>
            <a:spLocks noGrp="1"/>
          </p:cNvSpPr>
          <p:nvPr>
            <p:ph type="sldNum" sz="quarter" idx="10"/>
          </p:nvPr>
        </p:nvSpPr>
        <p:spPr/>
        <p:txBody>
          <a:bodyPr/>
          <a:lstStyle/>
          <a:p>
            <a:fld id="{5133CE2D-26F1-4F5D-85D3-E31D297C94B6}"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r>
              <a:rPr lang="en-US" dirty="0" smtClean="0"/>
              <a:t>This suggests that most of the recharge of the Floridan aquifer</a:t>
            </a:r>
            <a:r>
              <a:rPr lang="en-US" baseline="0" dirty="0" smtClean="0"/>
              <a:t> occurs at relatively higher elevations.</a:t>
            </a:r>
            <a:endParaRPr lang="en-US" dirty="0"/>
          </a:p>
        </p:txBody>
      </p:sp>
      <p:sp>
        <p:nvSpPr>
          <p:cNvPr id="4" name="Slide Number Placeholder 3"/>
          <p:cNvSpPr>
            <a:spLocks noGrp="1"/>
          </p:cNvSpPr>
          <p:nvPr>
            <p:ph type="sldNum" sz="quarter" idx="10"/>
          </p:nvPr>
        </p:nvSpPr>
        <p:spPr/>
        <p:txBody>
          <a:bodyPr/>
          <a:lstStyle/>
          <a:p>
            <a:fld id="{5133CE2D-26F1-4F5D-85D3-E31D297C94B6}"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r>
              <a:rPr lang="en-US" dirty="0" smtClean="0"/>
              <a:t>Water moves</a:t>
            </a:r>
            <a:r>
              <a:rPr lang="en-US" baseline="0" dirty="0" smtClean="0"/>
              <a:t> in response to gravity. </a:t>
            </a:r>
            <a:r>
              <a:rPr lang="en-US" baseline="0" dirty="0" err="1" smtClean="0"/>
              <a:t>Therfore</a:t>
            </a:r>
            <a:r>
              <a:rPr lang="en-US" baseline="0" dirty="0" smtClean="0"/>
              <a:t> if we are recharging the aquifer at high elevations </a:t>
            </a:r>
            <a:r>
              <a:rPr lang="en-US" baseline="0" dirty="0" err="1" smtClean="0"/>
              <a:t>ih</a:t>
            </a:r>
            <a:r>
              <a:rPr lang="en-US" baseline="0" dirty="0" smtClean="0"/>
              <a:t> the central part of the state, groundwater will logically move toward lower elevations. In other words, there is a general movement of groundwater from the central part of the state towards the coasts.</a:t>
            </a:r>
            <a:endParaRPr lang="en-US" dirty="0"/>
          </a:p>
        </p:txBody>
      </p:sp>
      <p:sp>
        <p:nvSpPr>
          <p:cNvPr id="4" name="Slide Number Placeholder 3"/>
          <p:cNvSpPr>
            <a:spLocks noGrp="1"/>
          </p:cNvSpPr>
          <p:nvPr>
            <p:ph type="sldNum" sz="quarter" idx="10"/>
          </p:nvPr>
        </p:nvSpPr>
        <p:spPr/>
        <p:txBody>
          <a:bodyPr/>
          <a:lstStyle/>
          <a:p>
            <a:fld id="{5133CE2D-26F1-4F5D-85D3-E31D297C94B6}"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r>
              <a:rPr lang="en-US" dirty="0" smtClean="0"/>
              <a:t>This generalized movement tends to produce artesian conditions at lower</a:t>
            </a:r>
            <a:r>
              <a:rPr lang="en-US" baseline="0" dirty="0" smtClean="0"/>
              <a:t> elevations. Remember that artesian conditions occur due to pressure exerted by water at different elevations. In this representation, Water near the coast is under pressure because it is at a lower elevation relative to the central part of the state where the aquifer is being recharged. If a well is inserted into the confined aquifer shown, the pressure will force water up into the well and it will flow spontaneously without being pumped. However, as long as the upper confining layer is not breached water will simply continue to flow in the aquifer. But, what happens if the confining layer</a:t>
            </a:r>
            <a:r>
              <a:rPr lang="en-US" b="1" baseline="0" dirty="0" smtClean="0"/>
              <a:t> is </a:t>
            </a:r>
            <a:r>
              <a:rPr lang="en-US" baseline="0" dirty="0" smtClean="0"/>
              <a:t>breached? This might happen in areas where the upper confining layer is thin. Recall your map indicating the materials overlying the limestone. Where geographically is the upper confining layer thin or absent?</a:t>
            </a:r>
            <a:endParaRPr lang="en-US" dirty="0"/>
          </a:p>
        </p:txBody>
      </p:sp>
      <p:sp>
        <p:nvSpPr>
          <p:cNvPr id="4" name="Slide Number Placeholder 3"/>
          <p:cNvSpPr>
            <a:spLocks noGrp="1"/>
          </p:cNvSpPr>
          <p:nvPr>
            <p:ph type="sldNum" sz="quarter" idx="10"/>
          </p:nvPr>
        </p:nvSpPr>
        <p:spPr/>
        <p:txBody>
          <a:bodyPr/>
          <a:lstStyle/>
          <a:p>
            <a:fld id="{5133CE2D-26F1-4F5D-85D3-E31D297C94B6}"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r>
              <a:rPr lang="en-US" dirty="0" smtClean="0"/>
              <a:t>In regions</a:t>
            </a:r>
            <a:r>
              <a:rPr lang="en-US" baseline="0" dirty="0" smtClean="0"/>
              <a:t> where water is under pressure and the confining layer is thin or absent groundwater spontaneously bubbles to the surface as a spring.</a:t>
            </a:r>
            <a:endParaRPr lang="en-US" dirty="0"/>
          </a:p>
        </p:txBody>
      </p:sp>
      <p:sp>
        <p:nvSpPr>
          <p:cNvPr id="4" name="Slide Number Placeholder 3"/>
          <p:cNvSpPr>
            <a:spLocks noGrp="1"/>
          </p:cNvSpPr>
          <p:nvPr>
            <p:ph type="sldNum" sz="quarter" idx="10"/>
          </p:nvPr>
        </p:nvSpPr>
        <p:spPr/>
        <p:txBody>
          <a:bodyPr/>
          <a:lstStyle/>
          <a:p>
            <a:fld id="{5133CE2D-26F1-4F5D-85D3-E31D297C94B6}"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r>
              <a:rPr lang="en-US" dirty="0" smtClean="0"/>
              <a:t>This occurs in the regions outlined in yellow where the carbonates</a:t>
            </a:r>
            <a:r>
              <a:rPr lang="en-US" baseline="0" dirty="0" smtClean="0"/>
              <a:t> are thinly overlain by sands and the water is under pressure due to differences in elevation relative to the recharge areas in the central part of the state.</a:t>
            </a:r>
            <a:endParaRPr lang="en-US" dirty="0"/>
          </a:p>
        </p:txBody>
      </p:sp>
      <p:sp>
        <p:nvSpPr>
          <p:cNvPr id="4" name="Slide Number Placeholder 3"/>
          <p:cNvSpPr>
            <a:spLocks noGrp="1"/>
          </p:cNvSpPr>
          <p:nvPr>
            <p:ph type="sldNum" sz="quarter" idx="10"/>
          </p:nvPr>
        </p:nvSpPr>
        <p:spPr/>
        <p:txBody>
          <a:bodyPr/>
          <a:lstStyle/>
          <a:p>
            <a:fld id="{5133CE2D-26F1-4F5D-85D3-E31D297C94B6}"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r>
              <a:rPr lang="en-US" dirty="0" smtClean="0"/>
              <a:t>So looking at a map of the major springs in </a:t>
            </a:r>
            <a:r>
              <a:rPr lang="en-US" dirty="0" err="1" smtClean="0"/>
              <a:t>florida</a:t>
            </a:r>
            <a:r>
              <a:rPr lang="en-US" dirty="0" smtClean="0"/>
              <a:t>, it is clear that there is a close</a:t>
            </a:r>
            <a:r>
              <a:rPr lang="en-US" baseline="0" dirty="0" smtClean="0"/>
              <a:t> correspondence between their locations and the physical features of the landscape.</a:t>
            </a:r>
            <a:endParaRPr lang="en-US" dirty="0"/>
          </a:p>
        </p:txBody>
      </p:sp>
      <p:sp>
        <p:nvSpPr>
          <p:cNvPr id="4" name="Slide Number Placeholder 3"/>
          <p:cNvSpPr>
            <a:spLocks noGrp="1"/>
          </p:cNvSpPr>
          <p:nvPr>
            <p:ph type="sldNum" sz="quarter" idx="10"/>
          </p:nvPr>
        </p:nvSpPr>
        <p:spPr/>
        <p:txBody>
          <a:bodyPr/>
          <a:lstStyle/>
          <a:p>
            <a:fld id="{5133CE2D-26F1-4F5D-85D3-E31D297C94B6}"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B0176B-7107-467B-A558-03B1E1A5634A}" type="slidenum">
              <a:rPr lang="en-US"/>
              <a:pPr/>
              <a:t>26</a:t>
            </a:fld>
            <a:endParaRPr lang="en-US"/>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custDataLst>
              <p:tags r:id="rId1"/>
            </p:custDataLst>
          </p:nvPr>
        </p:nvSpPr>
        <p:spPr/>
        <p:txBody>
          <a:bodyPr/>
          <a:lstStyle/>
          <a:p>
            <a:r>
              <a:rPr lang="en-US" sz="1000" dirty="0" smtClean="0"/>
              <a:t>Springs </a:t>
            </a:r>
            <a:r>
              <a:rPr lang="en-US" sz="1000" dirty="0"/>
              <a:t>are common in areas of </a:t>
            </a:r>
            <a:r>
              <a:rPr lang="en-US" sz="1000" dirty="0" err="1"/>
              <a:t>karst</a:t>
            </a:r>
            <a:r>
              <a:rPr lang="en-US" sz="1000" dirty="0"/>
              <a:t> topography. Spring flow is controlled by the size of the replenishment area, the difference in altitude between the spring opening </a:t>
            </a:r>
            <a:r>
              <a:rPr lang="en-US" sz="1000" dirty="0" smtClean="0"/>
              <a:t>and the </a:t>
            </a:r>
            <a:r>
              <a:rPr lang="en-US" sz="1000" dirty="0"/>
              <a:t>water level in the aquifer, and the size of the opening or openings through which the springs issue</a:t>
            </a:r>
            <a:r>
              <a:rPr lang="en-US" sz="1000" dirty="0" smtClean="0"/>
              <a:t>..</a:t>
            </a:r>
          </a:p>
          <a:p>
            <a:endParaRPr lang="en-US" sz="1000" dirty="0"/>
          </a:p>
          <a:p>
            <a:r>
              <a:rPr lang="en-US" sz="1000" dirty="0"/>
              <a:t>Florida has 27 first-magnitude springs (springs with a flow of 100 cubic feet per second or more) out of a total of 78 in the entire Nation</a:t>
            </a:r>
            <a:r>
              <a:rPr lang="en-US" sz="1000" dirty="0" smtClean="0"/>
              <a:t>.. </a:t>
            </a:r>
            <a:r>
              <a:rPr lang="en-US" sz="1000" dirty="0"/>
              <a:t>All of them issue from the Upper Floridan aquifer, and practically all of them are located in areas where the upper confining unit of the Floridan aquifer system either is less than 100 feet thick or is absent. The distribution of large springs discharging from the Floridan aquifer </a:t>
            </a:r>
            <a:r>
              <a:rPr lang="en-US" sz="1000" dirty="0" err="1" smtClean="0"/>
              <a:t>systemis</a:t>
            </a:r>
            <a:r>
              <a:rPr lang="en-US" sz="1000" dirty="0" smtClean="0"/>
              <a:t> </a:t>
            </a:r>
            <a:r>
              <a:rPr lang="en-US" sz="1000" dirty="0"/>
              <a:t>the direct result of dissolution of carbonate rocks, which results in the development of large conduits. Many of these caverns channel the ground water to the point where they are exposed at land surface and become the orifices of major springs (</a:t>
            </a:r>
            <a:r>
              <a:rPr lang="en-US" sz="1000" dirty="0">
                <a:hlinkClick r:id="rId4"/>
              </a:rPr>
              <a:t>fig. 58</a:t>
            </a:r>
            <a:r>
              <a:rPr lang="en-US" sz="1000" dirty="0"/>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r>
              <a:rPr lang="en-US" dirty="0" smtClean="0"/>
              <a:t>I refer you to the link at the bottom. It is a virtual compendium of the major and minor springs around the state. Please visit this site. People come from all over</a:t>
            </a:r>
            <a:r>
              <a:rPr lang="en-US" baseline="0" dirty="0" smtClean="0"/>
              <a:t> the world to explore the springs of </a:t>
            </a:r>
            <a:r>
              <a:rPr lang="en-US" baseline="0" dirty="0" err="1" smtClean="0"/>
              <a:t>florida</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5133CE2D-26F1-4F5D-85D3-E31D297C94B6}"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33CE2D-26F1-4F5D-85D3-E31D297C94B6}"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33CE2D-26F1-4F5D-85D3-E31D297C94B6}"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r>
              <a:rPr lang="en-US" dirty="0" smtClean="0"/>
              <a:t>So this is an overall picture</a:t>
            </a:r>
            <a:r>
              <a:rPr lang="en-US" baseline="0" dirty="0" smtClean="0"/>
              <a:t> based on the </a:t>
            </a:r>
            <a:r>
              <a:rPr lang="en-US" baseline="0" dirty="0" err="1" smtClean="0"/>
              <a:t>depositonal</a:t>
            </a:r>
            <a:r>
              <a:rPr lang="en-US" baseline="0" dirty="0" smtClean="0"/>
              <a:t> patterns we have discussed. Recall that the </a:t>
            </a:r>
            <a:r>
              <a:rPr lang="en-US" baseline="0" dirty="0" err="1" smtClean="0"/>
              <a:t>floridan</a:t>
            </a:r>
            <a:r>
              <a:rPr lang="en-US" baseline="0" dirty="0" smtClean="0"/>
              <a:t> is both </a:t>
            </a:r>
            <a:r>
              <a:rPr lang="en-US" baseline="0" dirty="0" err="1" smtClean="0"/>
              <a:t>consolidaed</a:t>
            </a:r>
            <a:r>
              <a:rPr lang="en-US" baseline="0" dirty="0" smtClean="0"/>
              <a:t> and confined. The upper confining unit is the </a:t>
            </a:r>
            <a:r>
              <a:rPr lang="en-US" baseline="0" dirty="0" err="1" smtClean="0"/>
              <a:t>hawthorne</a:t>
            </a:r>
            <a:r>
              <a:rPr lang="en-US" baseline="0" dirty="0" smtClean="0"/>
              <a:t> </a:t>
            </a:r>
            <a:r>
              <a:rPr lang="en-US" baseline="0" dirty="0" err="1" smtClean="0"/>
              <a:t>siliciclastic</a:t>
            </a:r>
            <a:r>
              <a:rPr lang="en-US" baseline="0" dirty="0" smtClean="0"/>
              <a:t> materials which also serve as the lower confining unit for the </a:t>
            </a:r>
            <a:r>
              <a:rPr lang="en-US" baseline="0" dirty="0" err="1" smtClean="0"/>
              <a:t>surficial</a:t>
            </a:r>
            <a:r>
              <a:rPr lang="en-US" baseline="0" dirty="0" smtClean="0"/>
              <a:t> aquifer. Given that the Floridan is a consolidated rock aquifer the source of its porosity was also discussed</a:t>
            </a:r>
            <a:endParaRPr lang="en-US" dirty="0"/>
          </a:p>
        </p:txBody>
      </p:sp>
      <p:sp>
        <p:nvSpPr>
          <p:cNvPr id="4" name="Slide Number Placeholder 3"/>
          <p:cNvSpPr>
            <a:spLocks noGrp="1"/>
          </p:cNvSpPr>
          <p:nvPr>
            <p:ph type="sldNum" sz="quarter" idx="10"/>
          </p:nvPr>
        </p:nvSpPr>
        <p:spPr/>
        <p:txBody>
          <a:bodyPr/>
          <a:lstStyle/>
          <a:p>
            <a:fld id="{5133CE2D-26F1-4F5D-85D3-E31D297C94B6}"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33CE2D-26F1-4F5D-85D3-E31D297C94B6}" type="slidenum">
              <a:rPr lang="en-US" smtClean="0"/>
              <a:pPr/>
              <a:t>30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marR="0">
              <a:lnSpc>
                <a:spcPct val="115000"/>
              </a:lnSpc>
              <a:spcBef>
                <a:spcPts val="430"/>
              </a:spcBef>
              <a:spcAft>
                <a:spcPts val="0"/>
              </a:spcAft>
            </a:pPr>
            <a:r>
              <a:rPr lang="en-US">
                <a:solidFill>
                  <a:srgbClr val="000000"/>
                </a:solidFill>
                <a:latin typeface="Arial"/>
                <a:ea typeface="Times New Roman"/>
                <a:cs typeface="Times New Roman"/>
              </a:rPr>
              <a:t>Recall that acid dissolution of the limestone is principally responsible for the aquifer's ability to contain and transmit large quantities of water. Rainfall is naturally acidic due to dissolution of atmosp;heric carbon dioxide into rainwater which produces carbonic acid. This is the source of hydrogen ions which can attack the bonds betwween calcium and carbonate and over time results in an extensive network of contiguous cavities and caves, some of which can be very large. </a:t>
            </a:r>
            <a:endParaRPr lang="en-US">
              <a:latin typeface="Calibri"/>
              <a:ea typeface="Times New Roman"/>
              <a:cs typeface="Times New Roman"/>
            </a:endParaRPr>
          </a:p>
        </p:txBody>
      </p:sp>
      <p:sp>
        <p:nvSpPr>
          <p:cNvPr id="4" name="Slide Number Placeholder 3"/>
          <p:cNvSpPr>
            <a:spLocks noGrp="1"/>
          </p:cNvSpPr>
          <p:nvPr>
            <p:ph type="sldNum" sz="quarter" idx="10"/>
          </p:nvPr>
        </p:nvSpPr>
        <p:spPr/>
        <p:txBody>
          <a:bodyPr/>
          <a:lstStyle/>
          <a:p>
            <a:fld id="{5133CE2D-26F1-4F5D-85D3-E31D297C94B6}"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6B0A86C-5251-4722-BEC9-FCFE20C2FE0A}" type="slidenum">
              <a:rPr lang="en-US"/>
              <a:pPr/>
              <a:t>5</a:t>
            </a:fld>
            <a:endParaRPr lang="en-US"/>
          </a:p>
        </p:txBody>
      </p:sp>
      <p:sp>
        <p:nvSpPr>
          <p:cNvPr id="10342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786" tIns="45894" rIns="91786" bIns="45894" anchor="b"/>
          <a:lstStyle/>
          <a:p>
            <a:pPr algn="r" defTabSz="917575" eaLnBrk="1" hangingPunct="1"/>
            <a:fld id="{F1DF84BB-ED24-487C-B6FA-98F8E89B717D}" type="slidenum">
              <a:rPr lang="en-US" sz="1200"/>
              <a:pPr algn="r" defTabSz="917575" eaLnBrk="1" hangingPunct="1"/>
              <a:t>5</a:t>
            </a:fld>
            <a:endParaRPr lang="en-US" sz="1200"/>
          </a:p>
        </p:txBody>
      </p:sp>
      <p:sp>
        <p:nvSpPr>
          <p:cNvPr id="103427" name="Rectangle 2"/>
          <p:cNvSpPr>
            <a:spLocks noGrp="1" noRot="1" noChangeAspect="1" noChangeArrowheads="1" noTextEdit="1"/>
          </p:cNvSpPr>
          <p:nvPr>
            <p:ph type="sldImg"/>
          </p:nvPr>
        </p:nvSpPr>
        <p:spPr>
          <a:xfrm>
            <a:off x="1144588" y="685800"/>
            <a:ext cx="4572000" cy="3429000"/>
          </a:xfrm>
          <a:ln/>
        </p:spPr>
      </p:sp>
      <p:sp>
        <p:nvSpPr>
          <p:cNvPr id="103428" name="Rectangle 3"/>
          <p:cNvSpPr>
            <a:spLocks noGrp="1" noChangeArrowheads="1"/>
          </p:cNvSpPr>
          <p:nvPr>
            <p:ph type="body" idx="1"/>
            <p:custDataLst>
              <p:tags r:id="rId1"/>
            </p:custDataLst>
          </p:nvPr>
        </p:nvSpPr>
        <p:spPr/>
        <p:txBody>
          <a:bodyPr lIns="91786" tIns="45894" rIns="91786" bIns="45894"/>
          <a:lstStyle/>
          <a:p>
            <a:r>
              <a:rPr lang="en-US" dirty="0" smtClean="0"/>
              <a:t>This process</a:t>
            </a:r>
            <a:r>
              <a:rPr lang="en-US" baseline="0" dirty="0" smtClean="0"/>
              <a:t> allows the aquifer to contain and deliver billions of gallons of freshwater for the state of Florida.</a:t>
            </a:r>
            <a:endParaRPr lang="en-US" dirty="0" smtClean="0"/>
          </a:p>
          <a:p>
            <a:endParaRPr lang="en-US" dirty="0" smtClean="0"/>
          </a:p>
          <a:p>
            <a:endParaRPr lang="en-US" dirty="0" smtClean="0"/>
          </a:p>
          <a:p>
            <a:r>
              <a:rPr lang="en-US" dirty="0" smtClean="0"/>
              <a:t>Precipitation </a:t>
            </a:r>
            <a:r>
              <a:rPr lang="en-US" dirty="0"/>
              <a:t>absorbs some carbon dioxide from the atmosphere as the precipitation falls and much more carbon dioxide from organic matter in soil as the precipitation percolates downward through the soil, thus forming weak carbonic acid. This acidic water dissolves the limestone and dolomite of the Floridan aquifer system, initially by enlarging pre-existing openings such as pores between grains of limestone or fractures (joints) in the rock. These small solution openings become larger as more of the acidic water moves through the aquifer; eventually the openings may be tens of feet in diameter.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r>
              <a:rPr lang="en-US" dirty="0" smtClean="0"/>
              <a:t>Another consequence</a:t>
            </a:r>
            <a:r>
              <a:rPr lang="en-US" baseline="0" dirty="0" smtClean="0"/>
              <a:t> of carbonate </a:t>
            </a:r>
            <a:r>
              <a:rPr lang="en-US" baseline="0" dirty="0" err="1" smtClean="0"/>
              <a:t>dissollution</a:t>
            </a:r>
            <a:r>
              <a:rPr lang="en-US" baseline="0" dirty="0" smtClean="0"/>
              <a:t> is </a:t>
            </a:r>
            <a:r>
              <a:rPr lang="en-US" baseline="0" dirty="0" err="1" smtClean="0"/>
              <a:t>Karst</a:t>
            </a:r>
            <a:r>
              <a:rPr lang="en-US" baseline="0" dirty="0" smtClean="0"/>
              <a:t> topography which is dominated by sinkholes springs, depressions and lakes. Sinkholes in particular are a common feature and </a:t>
            </a:r>
            <a:r>
              <a:rPr lang="en-US" baseline="0" dirty="0" err="1" smtClean="0"/>
              <a:t>haave</a:t>
            </a:r>
            <a:r>
              <a:rPr lang="en-US" baseline="0" dirty="0" smtClean="0"/>
              <a:t> important implications for </a:t>
            </a:r>
            <a:r>
              <a:rPr lang="en-US" baseline="0" dirty="0" err="1" smtClean="0"/>
              <a:t>florida’s</a:t>
            </a:r>
            <a:r>
              <a:rPr lang="en-US" baseline="0" dirty="0" smtClean="0"/>
              <a:t> hydrology.</a:t>
            </a:r>
            <a:endParaRPr lang="en-US" dirty="0"/>
          </a:p>
        </p:txBody>
      </p:sp>
      <p:sp>
        <p:nvSpPr>
          <p:cNvPr id="4" name="Slide Number Placeholder 3"/>
          <p:cNvSpPr>
            <a:spLocks noGrp="1"/>
          </p:cNvSpPr>
          <p:nvPr>
            <p:ph type="sldNum" sz="quarter" idx="10"/>
          </p:nvPr>
        </p:nvSpPr>
        <p:spPr/>
        <p:txBody>
          <a:bodyPr/>
          <a:lstStyle/>
          <a:p>
            <a:fld id="{5133CE2D-26F1-4F5D-85D3-E31D297C94B6}"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r>
              <a:rPr lang="en-US" dirty="0" smtClean="0"/>
              <a:t>There are basically 3 types of sinkholes:</a:t>
            </a:r>
            <a:r>
              <a:rPr lang="en-US" baseline="0" dirty="0" smtClean="0"/>
              <a:t> dissolution sinkholes form where the material overlying the carbonates is very thin. Acidic precipitation simply dissolves carbonate near the surface and creates generally small </a:t>
            </a:r>
            <a:r>
              <a:rPr lang="en-US" baseline="0" dirty="0" err="1" smtClean="0"/>
              <a:t>depressional</a:t>
            </a:r>
            <a:r>
              <a:rPr lang="en-US" baseline="0" dirty="0" smtClean="0"/>
              <a:t> areas. Cover subsidence sinkholes require a thick, sandy overburden and form slowly as sand from above trickles or “pipes” into the underlying cavity producing often broad </a:t>
            </a:r>
            <a:r>
              <a:rPr lang="en-US" baseline="0" dirty="0" err="1" smtClean="0"/>
              <a:t>depressional</a:t>
            </a:r>
            <a:r>
              <a:rPr lang="en-US" baseline="0" dirty="0" smtClean="0"/>
              <a:t> areas at the surface. Collapse sinkholes are the most dramatic and require thick clay above the limestone. Erosion of the clay from below creates a structural arch that eventually becomes to thin to support weight at the surface and suddenly collapses into the underlying cavern.</a:t>
            </a:r>
            <a:endParaRPr lang="en-US" dirty="0"/>
          </a:p>
        </p:txBody>
      </p:sp>
      <p:sp>
        <p:nvSpPr>
          <p:cNvPr id="4" name="Slide Number Placeholder 3"/>
          <p:cNvSpPr>
            <a:spLocks noGrp="1"/>
          </p:cNvSpPr>
          <p:nvPr>
            <p:ph type="sldNum" sz="quarter" idx="10"/>
          </p:nvPr>
        </p:nvSpPr>
        <p:spPr/>
        <p:txBody>
          <a:bodyPr/>
          <a:lstStyle/>
          <a:p>
            <a:fld id="{5133CE2D-26F1-4F5D-85D3-E31D297C94B6}"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r>
              <a:rPr lang="en-US" dirty="0" smtClean="0"/>
              <a:t>Where these</a:t>
            </a:r>
            <a:r>
              <a:rPr lang="en-US" baseline="0" dirty="0" smtClean="0"/>
              <a:t> types of sinkholes occur is determined by the types of materials overlying the limestone and are well known geographically. This generalized map indicates the types of materials overlying the limestone and the resultant sinkhole type that dominates. Take a moment to study this map; the materials over the limestone and their geographic location is extraordinarily important to Florida’s overall hydrology.</a:t>
            </a:r>
            <a:endParaRPr lang="en-US" dirty="0"/>
          </a:p>
        </p:txBody>
      </p:sp>
      <p:sp>
        <p:nvSpPr>
          <p:cNvPr id="4" name="Slide Number Placeholder 3"/>
          <p:cNvSpPr>
            <a:spLocks noGrp="1"/>
          </p:cNvSpPr>
          <p:nvPr>
            <p:ph type="sldNum" sz="quarter" idx="10"/>
          </p:nvPr>
        </p:nvSpPr>
        <p:spPr/>
        <p:txBody>
          <a:bodyPr/>
          <a:lstStyle/>
          <a:p>
            <a:fld id="{5133CE2D-26F1-4F5D-85D3-E31D297C94B6}"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marR="0">
              <a:lnSpc>
                <a:spcPct val="115000"/>
              </a:lnSpc>
              <a:spcBef>
                <a:spcPts val="430"/>
              </a:spcBef>
              <a:spcAft>
                <a:spcPts val="0"/>
              </a:spcAft>
            </a:pPr>
            <a:r>
              <a:rPr lang="en-US">
                <a:solidFill>
                  <a:srgbClr val="000000"/>
                </a:solidFill>
                <a:latin typeface="Arial"/>
                <a:ea typeface="Times New Roman"/>
                <a:cs typeface="Times New Roman"/>
              </a:rPr>
              <a:t>Today we will begin to explore the relationship between carbonates  and the marterials which overly them as well as the importance of these materials with respect to sinkholes, lakes, and aquifer recharge. </a:t>
            </a:r>
            <a:endParaRPr lang="en-US">
              <a:latin typeface="Calibri"/>
              <a:ea typeface="Times New Roman"/>
              <a:cs typeface="Times New Roman"/>
            </a:endParaRPr>
          </a:p>
        </p:txBody>
      </p:sp>
      <p:sp>
        <p:nvSpPr>
          <p:cNvPr id="4" name="Slide Number Placeholder 3"/>
          <p:cNvSpPr>
            <a:spLocks noGrp="1"/>
          </p:cNvSpPr>
          <p:nvPr>
            <p:ph type="sldNum" sz="quarter" idx="10"/>
          </p:nvPr>
        </p:nvSpPr>
        <p:spPr/>
        <p:txBody>
          <a:bodyPr/>
          <a:lstStyle/>
          <a:p>
            <a:fld id="{5133CE2D-26F1-4F5D-85D3-E31D297C94B6}"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ctrTitle"/>
          </p:nvPr>
        </p:nvSpPr>
        <p:spPr>
          <a:xfrm>
            <a:off x="381000" y="914400"/>
            <a:ext cx="3352800" cy="3581400"/>
          </a:xfrm>
        </p:spPr>
        <p:txBody>
          <a:bodyPr/>
          <a:lstStyle>
            <a:lvl1pPr>
              <a:lnSpc>
                <a:spcPct val="150000"/>
              </a:lnSpc>
              <a:defRPr sz="4400"/>
            </a:lvl1pPr>
          </a:lstStyle>
          <a:p>
            <a:r>
              <a:rPr lang="en-US"/>
              <a:t>Click to edit Master title style</a:t>
            </a:r>
          </a:p>
        </p:txBody>
      </p:sp>
      <p:sp>
        <p:nvSpPr>
          <p:cNvPr id="98307" name="Rectangle 3"/>
          <p:cNvSpPr>
            <a:spLocks noGrp="1" noChangeArrowheads="1"/>
          </p:cNvSpPr>
          <p:nvPr>
            <p:ph type="subTitle" idx="1"/>
          </p:nvPr>
        </p:nvSpPr>
        <p:spPr>
          <a:xfrm>
            <a:off x="381000" y="4724400"/>
            <a:ext cx="3352800" cy="946150"/>
          </a:xfrm>
        </p:spPr>
        <p:txBody>
          <a:bodyPr/>
          <a:lstStyle>
            <a:lvl1pPr marL="0" indent="0">
              <a:buFontTx/>
              <a:buNone/>
              <a:defRPr sz="2800"/>
            </a:lvl1pPr>
          </a:lstStyle>
          <a:p>
            <a:r>
              <a:rPr lang="en-US"/>
              <a:t>Click to edit Master subtitle style</a:t>
            </a:r>
          </a:p>
        </p:txBody>
      </p:sp>
      <p:sp>
        <p:nvSpPr>
          <p:cNvPr id="98308" name="Rectangle 4"/>
          <p:cNvSpPr>
            <a:spLocks noGrp="1" noChangeArrowheads="1"/>
          </p:cNvSpPr>
          <p:nvPr>
            <p:ph type="dt" sz="half" idx="2"/>
          </p:nvPr>
        </p:nvSpPr>
        <p:spPr>
          <a:xfrm>
            <a:off x="228600" y="6248400"/>
            <a:ext cx="1905000" cy="457200"/>
          </a:xfrm>
        </p:spPr>
        <p:txBody>
          <a:bodyPr/>
          <a:lstStyle>
            <a:lvl1pPr>
              <a:defRPr/>
            </a:lvl1pPr>
          </a:lstStyle>
          <a:p>
            <a:endParaRPr lang="en-US"/>
          </a:p>
        </p:txBody>
      </p:sp>
      <p:sp>
        <p:nvSpPr>
          <p:cNvPr id="98309" name="Rectangle 5"/>
          <p:cNvSpPr>
            <a:spLocks noGrp="1" noChangeArrowheads="1"/>
          </p:cNvSpPr>
          <p:nvPr>
            <p:ph type="ftr" sz="quarter" idx="3"/>
          </p:nvPr>
        </p:nvSpPr>
        <p:spPr>
          <a:xfrm>
            <a:off x="2362200" y="6248400"/>
            <a:ext cx="4343400" cy="457200"/>
          </a:xfrm>
        </p:spPr>
        <p:txBody>
          <a:bodyPr/>
          <a:lstStyle>
            <a:lvl1pPr>
              <a:defRPr/>
            </a:lvl1pPr>
          </a:lstStyle>
          <a:p>
            <a:endParaRPr lang="en-US"/>
          </a:p>
        </p:txBody>
      </p:sp>
      <p:sp>
        <p:nvSpPr>
          <p:cNvPr id="98310" name="Rectangle 6"/>
          <p:cNvSpPr>
            <a:spLocks noGrp="1" noChangeArrowheads="1"/>
          </p:cNvSpPr>
          <p:nvPr>
            <p:ph type="sldNum" sz="quarter" idx="4"/>
          </p:nvPr>
        </p:nvSpPr>
        <p:spPr>
          <a:xfrm>
            <a:off x="7010400" y="6248400"/>
            <a:ext cx="1905000" cy="457200"/>
          </a:xfrm>
        </p:spPr>
        <p:txBody>
          <a:bodyPr/>
          <a:lstStyle>
            <a:lvl1pPr>
              <a:defRPr/>
            </a:lvl1pPr>
          </a:lstStyle>
          <a:p>
            <a:fld id="{14E389FC-EF4C-4A18-B93A-906FE4B9632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DA0B571-8AB4-41AB-9BEE-1828F5FB1904}"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29450" y="304800"/>
            <a:ext cx="180975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00200" y="304800"/>
            <a:ext cx="52768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248F476-A1EE-4CFA-8CEF-F1CA11860BB6}"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78FFD9C-2597-4376-AE55-C68E4F980C82}"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0E0B5C-0D2D-4D69-8A82-258735C88169}"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00200" y="1371600"/>
            <a:ext cx="35433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95900" y="1371600"/>
            <a:ext cx="35433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8EBCA30-E3C0-416A-850C-5B7589D5FEBD}"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C180BED8-4391-4AE3-9E34-4B220434DCE1}"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79A8948-C37C-411E-8A67-7C3D6094252F}"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0F179EDB-9D81-4FD6-BA09-962FBF954CA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67B77E1-59C6-48D7-B840-297D06615C2E}"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3931497-781F-4D33-92EE-0FFBD8BD7180}"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1600200" y="304800"/>
            <a:ext cx="72390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7283" name="Rectangle 3"/>
          <p:cNvSpPr>
            <a:spLocks noGrp="1" noChangeArrowheads="1"/>
          </p:cNvSpPr>
          <p:nvPr>
            <p:ph type="body" idx="1"/>
          </p:nvPr>
        </p:nvSpPr>
        <p:spPr bwMode="auto">
          <a:xfrm>
            <a:off x="1600200" y="1371600"/>
            <a:ext cx="7239000" cy="472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7284" name="Rectangle 4"/>
          <p:cNvSpPr>
            <a:spLocks noGrp="1" noChangeArrowheads="1"/>
          </p:cNvSpPr>
          <p:nvPr>
            <p:ph type="dt" sz="half" idx="2"/>
          </p:nvPr>
        </p:nvSpPr>
        <p:spPr bwMode="auto">
          <a:xfrm>
            <a:off x="3048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vl1pPr>
          </a:lstStyle>
          <a:p>
            <a:endParaRPr lang="en-US"/>
          </a:p>
        </p:txBody>
      </p:sp>
      <p:sp>
        <p:nvSpPr>
          <p:cNvPr id="97285" name="Rectangle 5"/>
          <p:cNvSpPr>
            <a:spLocks noGrp="1" noChangeArrowheads="1"/>
          </p:cNvSpPr>
          <p:nvPr>
            <p:ph type="ftr" sz="quarter" idx="3"/>
          </p:nvPr>
        </p:nvSpPr>
        <p:spPr bwMode="auto">
          <a:xfrm>
            <a:off x="4495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endParaRPr lang="en-US"/>
          </a:p>
        </p:txBody>
      </p:sp>
      <p:sp>
        <p:nvSpPr>
          <p:cNvPr id="97286" name="Rectangle 6"/>
          <p:cNvSpPr>
            <a:spLocks noGrp="1" noChangeArrowheads="1"/>
          </p:cNvSpPr>
          <p:nvPr>
            <p:ph type="sldNum" sz="quarter" idx="4"/>
          </p:nvPr>
        </p:nvSpPr>
        <p:spPr bwMode="auto">
          <a:xfrm>
            <a:off x="75438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fld id="{67C27D70-0CCD-4A8C-BDBE-49BEC36694E0}"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Black" pitchFamily="34" charset="0"/>
        </a:defRPr>
      </a:lvl2pPr>
      <a:lvl3pPr algn="l" rtl="0" fontAlgn="base">
        <a:spcBef>
          <a:spcPct val="0"/>
        </a:spcBef>
        <a:spcAft>
          <a:spcPct val="0"/>
        </a:spcAft>
        <a:defRPr sz="4000">
          <a:solidFill>
            <a:schemeClr val="tx2"/>
          </a:solidFill>
          <a:latin typeface="Arial Black" pitchFamily="34" charset="0"/>
        </a:defRPr>
      </a:lvl3pPr>
      <a:lvl4pPr algn="l" rtl="0" fontAlgn="base">
        <a:spcBef>
          <a:spcPct val="0"/>
        </a:spcBef>
        <a:spcAft>
          <a:spcPct val="0"/>
        </a:spcAft>
        <a:defRPr sz="4000">
          <a:solidFill>
            <a:schemeClr val="tx2"/>
          </a:solidFill>
          <a:latin typeface="Arial Black" pitchFamily="34" charset="0"/>
        </a:defRPr>
      </a:lvl4pPr>
      <a:lvl5pPr algn="l" rtl="0" fontAlgn="base">
        <a:spcBef>
          <a:spcPct val="0"/>
        </a:spcBef>
        <a:spcAft>
          <a:spcPct val="0"/>
        </a:spcAft>
        <a:defRPr sz="4000">
          <a:solidFill>
            <a:schemeClr val="tx2"/>
          </a:solidFill>
          <a:latin typeface="Arial Black" pitchFamily="34" charset="0"/>
        </a:defRPr>
      </a:lvl5pPr>
      <a:lvl6pPr marL="457200" algn="l" rtl="0" fontAlgn="base">
        <a:spcBef>
          <a:spcPct val="0"/>
        </a:spcBef>
        <a:spcAft>
          <a:spcPct val="0"/>
        </a:spcAft>
        <a:defRPr sz="4000">
          <a:solidFill>
            <a:schemeClr val="tx2"/>
          </a:solidFill>
          <a:latin typeface="Arial Black" pitchFamily="34" charset="0"/>
        </a:defRPr>
      </a:lvl6pPr>
      <a:lvl7pPr marL="914400" algn="l" rtl="0" fontAlgn="base">
        <a:spcBef>
          <a:spcPct val="0"/>
        </a:spcBef>
        <a:spcAft>
          <a:spcPct val="0"/>
        </a:spcAft>
        <a:defRPr sz="4000">
          <a:solidFill>
            <a:schemeClr val="tx2"/>
          </a:solidFill>
          <a:latin typeface="Arial Black" pitchFamily="34" charset="0"/>
        </a:defRPr>
      </a:lvl7pPr>
      <a:lvl8pPr marL="1371600" algn="l" rtl="0" fontAlgn="base">
        <a:spcBef>
          <a:spcPct val="0"/>
        </a:spcBef>
        <a:spcAft>
          <a:spcPct val="0"/>
        </a:spcAft>
        <a:defRPr sz="4000">
          <a:solidFill>
            <a:schemeClr val="tx2"/>
          </a:solidFill>
          <a:latin typeface="Arial Black" pitchFamily="34" charset="0"/>
        </a:defRPr>
      </a:lvl8pPr>
      <a:lvl9pPr marL="1828800" algn="l" rtl="0" fontAlgn="base">
        <a:spcBef>
          <a:spcPct val="0"/>
        </a:spcBef>
        <a:spcAft>
          <a:spcPct val="0"/>
        </a:spcAft>
        <a:defRPr sz="4000">
          <a:solidFill>
            <a:schemeClr val="tx2"/>
          </a:solidFill>
          <a:latin typeface="Arial Black"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tags" Target="../tags/tag36.xml"/><Relationship Id="rId7" Type="http://schemas.openxmlformats.org/officeDocument/2006/relationships/image" Target="../media/image19.jpe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notesSlide" Target="../notesSlides/notesSlide11.xml"/><Relationship Id="rId5" Type="http://schemas.openxmlformats.org/officeDocument/2006/relationships/slideLayout" Target="../slideLayouts/slideLayout7.xml"/><Relationship Id="rId4" Type="http://schemas.openxmlformats.org/officeDocument/2006/relationships/tags" Target="../tags/tag37.xml"/><Relationship Id="rId9" Type="http://schemas.openxmlformats.org/officeDocument/2006/relationships/image" Target="../media/image21.jpeg"/></Relationships>
</file>

<file path=ppt/slides/_rels/slide1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tags" Target="../tags/tag41.xml"/><Relationship Id="rId7" Type="http://schemas.openxmlformats.org/officeDocument/2006/relationships/image" Target="../media/image22.jpe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notesSlide" Target="../notesSlides/notesSlide12.xml"/><Relationship Id="rId5" Type="http://schemas.openxmlformats.org/officeDocument/2006/relationships/slideLayout" Target="../slideLayouts/slideLayout7.xml"/><Relationship Id="rId4" Type="http://schemas.openxmlformats.org/officeDocument/2006/relationships/tags" Target="../tags/tag42.xml"/><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hyperlink" Target="http://www.jacksonville.com/tu-online/slideshows/100607/205632856/slide1.shtml" TargetMode="External"/><Relationship Id="rId3" Type="http://schemas.openxmlformats.org/officeDocument/2006/relationships/tags" Target="../tags/tag46.xml"/><Relationship Id="rId7" Type="http://schemas.openxmlformats.org/officeDocument/2006/relationships/image" Target="../media/image23.wmf"/><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notesSlide" Target="../notesSlides/notesSlide13.xml"/><Relationship Id="rId5" Type="http://schemas.openxmlformats.org/officeDocument/2006/relationships/slideLayout" Target="../slideLayouts/slideLayout7.xml"/><Relationship Id="rId10" Type="http://schemas.openxmlformats.org/officeDocument/2006/relationships/image" Target="../media/image21.jpeg"/><Relationship Id="rId4" Type="http://schemas.openxmlformats.org/officeDocument/2006/relationships/tags" Target="../tags/tag47.xml"/><Relationship Id="rId9" Type="http://schemas.openxmlformats.org/officeDocument/2006/relationships/image" Target="../media/image24.jpeg"/></Relationships>
</file>

<file path=ppt/slides/_rels/slide1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tags" Target="../tags/tag51.xml"/><Relationship Id="rId7" Type="http://schemas.openxmlformats.org/officeDocument/2006/relationships/image" Target="../media/image25.jpe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notesSlide" Target="../notesSlides/notesSlide14.xml"/><Relationship Id="rId5" Type="http://schemas.openxmlformats.org/officeDocument/2006/relationships/slideLayout" Target="../slideLayouts/slideLayout7.xml"/><Relationship Id="rId4" Type="http://schemas.openxmlformats.org/officeDocument/2006/relationships/tags" Target="../tags/tag52.xml"/><Relationship Id="rId9" Type="http://schemas.openxmlformats.org/officeDocument/2006/relationships/image" Target="../media/image27.jpe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56.xml"/><Relationship Id="rId7" Type="http://schemas.openxmlformats.org/officeDocument/2006/relationships/notesSlide" Target="../notesSlides/notesSlide15.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slideLayout" Target="../slideLayouts/slideLayout7.xml"/><Relationship Id="rId11" Type="http://schemas.openxmlformats.org/officeDocument/2006/relationships/image" Target="../media/image31.png"/><Relationship Id="rId5" Type="http://schemas.openxmlformats.org/officeDocument/2006/relationships/tags" Target="../tags/tag58.xml"/><Relationship Id="rId10" Type="http://schemas.openxmlformats.org/officeDocument/2006/relationships/image" Target="../media/image30.png"/><Relationship Id="rId4" Type="http://schemas.openxmlformats.org/officeDocument/2006/relationships/tags" Target="../tags/tag57.xml"/><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tags" Target="../tags/tag62.xml"/><Relationship Id="rId7" Type="http://schemas.openxmlformats.org/officeDocument/2006/relationships/image" Target="../media/image11.jpeg"/><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image" Target="../media/image17.png"/><Relationship Id="rId5" Type="http://schemas.openxmlformats.org/officeDocument/2006/relationships/notesSlide" Target="../notesSlides/notesSlide16.xml"/><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tags" Target="../tags/tag66.xml"/><Relationship Id="rId7" Type="http://schemas.openxmlformats.org/officeDocument/2006/relationships/image" Target="../media/image32.pn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11.jpeg"/><Relationship Id="rId5" Type="http://schemas.openxmlformats.org/officeDocument/2006/relationships/notesSlide" Target="../notesSlides/notesSlide17.xml"/><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68.xml"/></Relationships>
</file>

<file path=ppt/slides/_rels/slide19.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tags" Target="../tags/tag72.xml"/><Relationship Id="rId7" Type="http://schemas.openxmlformats.org/officeDocument/2006/relationships/image" Target="../media/image33.png"/><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notesSlide" Target="../notesSlides/notesSlide19.xml"/><Relationship Id="rId5" Type="http://schemas.openxmlformats.org/officeDocument/2006/relationships/slideLayout" Target="../slideLayouts/slideLayout7.xml"/><Relationship Id="rId4" Type="http://schemas.openxmlformats.org/officeDocument/2006/relationships/tags" Target="../tags/tag7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6.xml"/><Relationship Id="rId1" Type="http://schemas.openxmlformats.org/officeDocument/2006/relationships/tags" Target="../tags/tag75.xml"/><Relationship Id="rId5" Type="http://schemas.openxmlformats.org/officeDocument/2006/relationships/image" Target="../media/image3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tags" Target="../tags/tag80.xml"/><Relationship Id="rId7" Type="http://schemas.openxmlformats.org/officeDocument/2006/relationships/notesSlide" Target="../notesSlides/notesSlide21.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slideLayout" Target="../slideLayouts/slideLayout7.xml"/><Relationship Id="rId5" Type="http://schemas.openxmlformats.org/officeDocument/2006/relationships/tags" Target="../tags/tag82.xml"/><Relationship Id="rId10" Type="http://schemas.openxmlformats.org/officeDocument/2006/relationships/image" Target="../media/image33.png"/><Relationship Id="rId4" Type="http://schemas.openxmlformats.org/officeDocument/2006/relationships/tags" Target="../tags/tag81.xml"/><Relationship Id="rId9" Type="http://schemas.openxmlformats.org/officeDocument/2006/relationships/image" Target="../media/image11.jpeg"/></Relationships>
</file>

<file path=ppt/slides/_rels/slide22.xml.rels><?xml version="1.0" encoding="UTF-8" standalone="yes"?>
<Relationships xmlns="http://schemas.openxmlformats.org/package/2006/relationships"><Relationship Id="rId3" Type="http://schemas.openxmlformats.org/officeDocument/2006/relationships/tags" Target="../tags/tag86.xml"/><Relationship Id="rId7" Type="http://schemas.openxmlformats.org/officeDocument/2006/relationships/image" Target="../media/image17.png"/><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image" Target="../media/image36.png"/><Relationship Id="rId5" Type="http://schemas.openxmlformats.org/officeDocument/2006/relationships/notesSlide" Target="../notesSlides/notesSlide22.xml"/><Relationship Id="rId4"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image" Target="../media/image3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93.xml"/><Relationship Id="rId7" Type="http://schemas.openxmlformats.org/officeDocument/2006/relationships/image" Target="../media/image36.png"/><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notesSlide" Target="../notesSlides/notesSlide24.xml"/><Relationship Id="rId5" Type="http://schemas.openxmlformats.org/officeDocument/2006/relationships/slideLayout" Target="../slideLayouts/slideLayout7.xml"/><Relationship Id="rId4" Type="http://schemas.openxmlformats.org/officeDocument/2006/relationships/tags" Target="../tags/tag94.xml"/><Relationship Id="rId9"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tags" Target="../tags/tag98.xml"/><Relationship Id="rId7" Type="http://schemas.openxmlformats.org/officeDocument/2006/relationships/image" Target="../media/image17.png"/><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image" Target="../media/image38.png"/><Relationship Id="rId5" Type="http://schemas.openxmlformats.org/officeDocument/2006/relationships/notesSlide" Target="../notesSlides/notesSlide25.xml"/><Relationship Id="rId4"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tags" Target="../tags/tag102.xml"/><Relationship Id="rId7" Type="http://schemas.openxmlformats.org/officeDocument/2006/relationships/image" Target="../media/image39.jpeg"/><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notesSlide" Target="../notesSlides/notesSlide26.xml"/><Relationship Id="rId5" Type="http://schemas.openxmlformats.org/officeDocument/2006/relationships/slideLayout" Target="../slideLayouts/slideLayout7.xml"/><Relationship Id="rId4" Type="http://schemas.openxmlformats.org/officeDocument/2006/relationships/tags" Target="../tags/tag103.xml"/><Relationship Id="rId9" Type="http://schemas.openxmlformats.org/officeDocument/2006/relationships/image" Target="../media/image37.png"/></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27.xml"/><Relationship Id="rId13" Type="http://schemas.openxmlformats.org/officeDocument/2006/relationships/image" Target="../media/image43.jpeg"/><Relationship Id="rId3" Type="http://schemas.openxmlformats.org/officeDocument/2006/relationships/tags" Target="../tags/tag107.xml"/><Relationship Id="rId7" Type="http://schemas.openxmlformats.org/officeDocument/2006/relationships/slideLayout" Target="../slideLayouts/slideLayout7.xml"/><Relationship Id="rId12" Type="http://schemas.openxmlformats.org/officeDocument/2006/relationships/hyperlink" Target="http://www.underwaterflorida.homestead.com/files/manatee2.jpg" TargetMode="Externa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tags" Target="../tags/tag110.xml"/><Relationship Id="rId11" Type="http://schemas.openxmlformats.org/officeDocument/2006/relationships/hyperlink" Target="http://www.underwaterflorida.homestead.com/springs.html" TargetMode="External"/><Relationship Id="rId5" Type="http://schemas.openxmlformats.org/officeDocument/2006/relationships/tags" Target="../tags/tag109.xml"/><Relationship Id="rId15" Type="http://schemas.openxmlformats.org/officeDocument/2006/relationships/image" Target="../media/image45.jpeg"/><Relationship Id="rId10" Type="http://schemas.openxmlformats.org/officeDocument/2006/relationships/image" Target="../media/image42.jpeg"/><Relationship Id="rId4" Type="http://schemas.openxmlformats.org/officeDocument/2006/relationships/tags" Target="../tags/tag108.xml"/><Relationship Id="rId9" Type="http://schemas.openxmlformats.org/officeDocument/2006/relationships/image" Target="../media/image41.jpeg"/><Relationship Id="rId1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11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113.xml"/></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7.xml"/><Relationship Id="rId7" Type="http://schemas.openxmlformats.org/officeDocument/2006/relationships/image" Target="../media/image5.jpe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11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tags" Target="../tags/tag14.xml"/><Relationship Id="rId7" Type="http://schemas.openxmlformats.org/officeDocument/2006/relationships/image" Target="../media/image8.jpe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notesSlide" Target="../notesSlides/notesSlide5.xml"/><Relationship Id="rId5" Type="http://schemas.openxmlformats.org/officeDocument/2006/relationships/slideLayout" Target="../slideLayouts/slideLayout7.xml"/><Relationship Id="rId4" Type="http://schemas.openxmlformats.org/officeDocument/2006/relationships/tags" Target="../tags/tag15.xml"/><Relationship Id="rId9"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image" Target="../media/image12.jpe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11.jpe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6.wmf"/><Relationship Id="rId3" Type="http://schemas.openxmlformats.org/officeDocument/2006/relationships/tags" Target="../tags/tag23.xml"/><Relationship Id="rId7" Type="http://schemas.openxmlformats.org/officeDocument/2006/relationships/image" Target="../media/image6.jpeg"/><Relationship Id="rId12" Type="http://schemas.openxmlformats.org/officeDocument/2006/relationships/image" Target="../media/image15.jpe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notesSlide" Target="../notesSlides/notesSlide7.xml"/><Relationship Id="rId11" Type="http://schemas.openxmlformats.org/officeDocument/2006/relationships/hyperlink" Target="http://www.sinkhole.org/assets/FactsImages/pic0004.jpg" TargetMode="External"/><Relationship Id="rId5" Type="http://schemas.openxmlformats.org/officeDocument/2006/relationships/slideLayout" Target="../slideLayouts/slideLayout7.xml"/><Relationship Id="rId10" Type="http://schemas.openxmlformats.org/officeDocument/2006/relationships/image" Target="../media/image14.jpeg"/><Relationship Id="rId4" Type="http://schemas.openxmlformats.org/officeDocument/2006/relationships/tags" Target="../tags/tag24.xml"/><Relationship Id="rId9" Type="http://schemas.openxmlformats.org/officeDocument/2006/relationships/hyperlink" Target="http://www.sinkhole.org/assets/FactsImages/pic_0045.jpg"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1397000" y="2301875"/>
            <a:ext cx="6203950" cy="519113"/>
          </a:xfrm>
          <a:prstGeom prst="rect">
            <a:avLst/>
          </a:prstGeom>
          <a:noFill/>
          <a:ln w="9525">
            <a:noFill/>
            <a:miter lim="800000"/>
            <a:headEnd/>
            <a:tailEnd/>
          </a:ln>
          <a:effectLst/>
        </p:spPr>
        <p:txBody>
          <a:bodyPr wrap="none">
            <a:spAutoFit/>
          </a:bodyPr>
          <a:lstStyle/>
          <a:p>
            <a:r>
              <a:rPr lang="en-US" sz="2800"/>
              <a:t>Aquifer Recharge, Lakes, and Springs</a:t>
            </a:r>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2084388" y="506413"/>
            <a:ext cx="3903662" cy="519112"/>
          </a:xfrm>
          <a:prstGeom prst="rect">
            <a:avLst/>
          </a:prstGeom>
          <a:noFill/>
          <a:ln w="9525">
            <a:noFill/>
            <a:miter lim="800000"/>
            <a:headEnd/>
            <a:tailEnd/>
          </a:ln>
          <a:effectLst/>
        </p:spPr>
        <p:txBody>
          <a:bodyPr wrap="none" anchor="ctr">
            <a:spAutoFit/>
          </a:bodyPr>
          <a:lstStyle/>
          <a:p>
            <a:pPr eaLnBrk="1" hangingPunct="1"/>
            <a:r>
              <a:rPr lang="en-US" sz="2800" b="1" u="sng"/>
              <a:t>Sinkholes and  Lakes</a:t>
            </a:r>
            <a:r>
              <a:rPr lang="en-US" sz="2800" u="sng"/>
              <a:t> </a:t>
            </a:r>
          </a:p>
        </p:txBody>
      </p:sp>
      <p:sp>
        <p:nvSpPr>
          <p:cNvPr id="18435" name="Rectangle 3"/>
          <p:cNvSpPr>
            <a:spLocks noChangeArrowheads="1"/>
          </p:cNvSpPr>
          <p:nvPr/>
        </p:nvSpPr>
        <p:spPr bwMode="auto">
          <a:xfrm>
            <a:off x="430213" y="1362075"/>
            <a:ext cx="8402637" cy="519113"/>
          </a:xfrm>
          <a:prstGeom prst="rect">
            <a:avLst/>
          </a:prstGeom>
          <a:noFill/>
          <a:ln w="9525">
            <a:noFill/>
            <a:miter lim="800000"/>
            <a:headEnd/>
            <a:tailEnd/>
          </a:ln>
          <a:effectLst/>
        </p:spPr>
        <p:txBody>
          <a:bodyPr wrap="none">
            <a:spAutoFit/>
          </a:bodyPr>
          <a:lstStyle/>
          <a:p>
            <a:r>
              <a:rPr lang="en-US" sz="2800">
                <a:solidFill>
                  <a:srgbClr val="FFFF00"/>
                </a:solidFill>
              </a:rPr>
              <a:t>The most common origin of lake formation in Florida</a:t>
            </a:r>
          </a:p>
        </p:txBody>
      </p:sp>
      <p:sp>
        <p:nvSpPr>
          <p:cNvPr id="18436" name="Text Box 4"/>
          <p:cNvSpPr txBox="1">
            <a:spLocks noChangeArrowheads="1"/>
          </p:cNvSpPr>
          <p:nvPr/>
        </p:nvSpPr>
        <p:spPr bwMode="auto">
          <a:xfrm>
            <a:off x="582613" y="2092325"/>
            <a:ext cx="6540500" cy="519113"/>
          </a:xfrm>
          <a:prstGeom prst="rect">
            <a:avLst/>
          </a:prstGeom>
          <a:noFill/>
          <a:ln w="9525">
            <a:noFill/>
            <a:miter lim="800000"/>
            <a:headEnd/>
            <a:tailEnd/>
          </a:ln>
          <a:effectLst/>
        </p:spPr>
        <p:txBody>
          <a:bodyPr wrap="none">
            <a:spAutoFit/>
          </a:bodyPr>
          <a:lstStyle/>
          <a:p>
            <a:r>
              <a:rPr lang="en-US" sz="2800"/>
              <a:t>Limestone bedrock is dissolved by acids</a:t>
            </a:r>
          </a:p>
        </p:txBody>
      </p:sp>
      <p:sp>
        <p:nvSpPr>
          <p:cNvPr id="18437" name="Text Box 5"/>
          <p:cNvSpPr txBox="1">
            <a:spLocks noChangeArrowheads="1"/>
          </p:cNvSpPr>
          <p:nvPr/>
        </p:nvSpPr>
        <p:spPr bwMode="auto">
          <a:xfrm>
            <a:off x="574675" y="3006725"/>
            <a:ext cx="4425950" cy="1187450"/>
          </a:xfrm>
          <a:prstGeom prst="rect">
            <a:avLst/>
          </a:prstGeom>
          <a:noFill/>
          <a:ln w="9525">
            <a:noFill/>
            <a:miter lim="800000"/>
            <a:headEnd/>
            <a:tailEnd/>
          </a:ln>
          <a:effectLst/>
        </p:spPr>
        <p:txBody>
          <a:bodyPr wrap="none">
            <a:spAutoFit/>
          </a:bodyPr>
          <a:lstStyle/>
          <a:p>
            <a:r>
              <a:rPr lang="en-US" sz="2400">
                <a:solidFill>
                  <a:srgbClr val="00FF00"/>
                </a:solidFill>
              </a:rPr>
              <a:t>Land subsidence into dissolved</a:t>
            </a:r>
          </a:p>
          <a:p>
            <a:r>
              <a:rPr lang="en-US" sz="2400">
                <a:solidFill>
                  <a:srgbClr val="00FF00"/>
                </a:solidFill>
              </a:rPr>
              <a:t>limestone cavities creates</a:t>
            </a:r>
          </a:p>
          <a:p>
            <a:r>
              <a:rPr lang="en-US" sz="2400">
                <a:solidFill>
                  <a:srgbClr val="00FF00"/>
                </a:solidFill>
              </a:rPr>
              <a:t>depressions filled with water</a:t>
            </a:r>
          </a:p>
        </p:txBody>
      </p:sp>
      <p:pic>
        <p:nvPicPr>
          <p:cNvPr id="18438" name="Picture 6" descr="tm-karst"/>
          <p:cNvPicPr>
            <a:picLocks noChangeAspect="1" noChangeArrowheads="1"/>
          </p:cNvPicPr>
          <p:nvPr>
            <p:custDataLst>
              <p:tags r:id="rId2"/>
            </p:custDataLst>
          </p:nvPr>
        </p:nvPicPr>
        <p:blipFill>
          <a:blip r:embed="rId5" cstate="print"/>
          <a:srcRect l="15601" t="14404" r="4427" b="13721"/>
          <a:stretch>
            <a:fillRect/>
          </a:stretch>
        </p:blipFill>
        <p:spPr bwMode="auto">
          <a:xfrm>
            <a:off x="5411788" y="2979738"/>
            <a:ext cx="3186112" cy="3360737"/>
          </a:xfrm>
          <a:prstGeom prst="rect">
            <a:avLst/>
          </a:prstGeom>
          <a:noFill/>
        </p:spPr>
      </p:pic>
      <p:sp>
        <p:nvSpPr>
          <p:cNvPr id="18440" name="Text Box 8"/>
          <p:cNvSpPr txBox="1">
            <a:spLocks noChangeArrowheads="1"/>
          </p:cNvSpPr>
          <p:nvPr/>
        </p:nvSpPr>
        <p:spPr bwMode="auto">
          <a:xfrm>
            <a:off x="754063" y="4500563"/>
            <a:ext cx="3578225" cy="1552575"/>
          </a:xfrm>
          <a:prstGeom prst="rect">
            <a:avLst/>
          </a:prstGeom>
          <a:noFill/>
          <a:ln w="9525">
            <a:noFill/>
            <a:miter lim="800000"/>
            <a:headEnd/>
            <a:tailEnd/>
          </a:ln>
          <a:effectLst/>
        </p:spPr>
        <p:txBody>
          <a:bodyPr wrap="none">
            <a:spAutoFit/>
          </a:bodyPr>
          <a:lstStyle/>
          <a:p>
            <a:r>
              <a:rPr lang="en-US" sz="2400">
                <a:solidFill>
                  <a:srgbClr val="FFFF00"/>
                </a:solidFill>
              </a:rPr>
              <a:t>Subsidence and collapse</a:t>
            </a:r>
          </a:p>
          <a:p>
            <a:r>
              <a:rPr lang="en-US" sz="2400">
                <a:solidFill>
                  <a:srgbClr val="FFFF00"/>
                </a:solidFill>
              </a:rPr>
              <a:t>sinkholes both can form </a:t>
            </a:r>
          </a:p>
          <a:p>
            <a:r>
              <a:rPr lang="en-US" sz="2400">
                <a:solidFill>
                  <a:srgbClr val="FFFF00"/>
                </a:solidFill>
              </a:rPr>
              <a:t>lakes. </a:t>
            </a:r>
            <a:r>
              <a:rPr lang="en-US" sz="2400"/>
              <a:t>Subsidence lakes</a:t>
            </a:r>
          </a:p>
          <a:p>
            <a:r>
              <a:rPr lang="en-US" sz="2400"/>
              <a:t>are the most common.</a:t>
            </a:r>
          </a:p>
        </p:txBody>
      </p:sp>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Formation of a subsidence sinkhole (1)."/>
          <p:cNvPicPr>
            <a:picLocks noChangeAspect="1" noChangeArrowheads="1"/>
          </p:cNvPicPr>
          <p:nvPr>
            <p:custDataLst>
              <p:tags r:id="rId2"/>
            </p:custDataLst>
          </p:nvPr>
        </p:nvPicPr>
        <p:blipFill>
          <a:blip r:embed="rId7" cstate="print"/>
          <a:srcRect/>
          <a:stretch>
            <a:fillRect/>
          </a:stretch>
        </p:blipFill>
        <p:spPr bwMode="auto">
          <a:xfrm>
            <a:off x="4224338" y="388938"/>
            <a:ext cx="4343400" cy="1685925"/>
          </a:xfrm>
          <a:prstGeom prst="rect">
            <a:avLst/>
          </a:prstGeom>
          <a:noFill/>
        </p:spPr>
      </p:pic>
      <p:pic>
        <p:nvPicPr>
          <p:cNvPr id="21507" name="Picture 3" descr="Formation of a subsidence sinkhole (2)."/>
          <p:cNvPicPr>
            <a:picLocks noChangeAspect="1" noChangeArrowheads="1"/>
          </p:cNvPicPr>
          <p:nvPr>
            <p:custDataLst>
              <p:tags r:id="rId3"/>
            </p:custDataLst>
          </p:nvPr>
        </p:nvPicPr>
        <p:blipFill>
          <a:blip r:embed="rId8" cstate="print"/>
          <a:srcRect/>
          <a:stretch>
            <a:fillRect/>
          </a:stretch>
        </p:blipFill>
        <p:spPr bwMode="auto">
          <a:xfrm>
            <a:off x="4314825" y="2449513"/>
            <a:ext cx="4286250" cy="1724025"/>
          </a:xfrm>
          <a:prstGeom prst="rect">
            <a:avLst/>
          </a:prstGeom>
          <a:noFill/>
        </p:spPr>
      </p:pic>
      <p:pic>
        <p:nvPicPr>
          <p:cNvPr id="21508" name="Picture 4" descr="Formation of a subsidence sinkhole (3)."/>
          <p:cNvPicPr>
            <a:picLocks noChangeAspect="1" noChangeArrowheads="1"/>
          </p:cNvPicPr>
          <p:nvPr>
            <p:custDataLst>
              <p:tags r:id="rId4"/>
            </p:custDataLst>
          </p:nvPr>
        </p:nvPicPr>
        <p:blipFill>
          <a:blip r:embed="rId9" cstate="print"/>
          <a:srcRect/>
          <a:stretch>
            <a:fillRect/>
          </a:stretch>
        </p:blipFill>
        <p:spPr bwMode="auto">
          <a:xfrm>
            <a:off x="4283075" y="4527550"/>
            <a:ext cx="4276725" cy="1695450"/>
          </a:xfrm>
          <a:prstGeom prst="rect">
            <a:avLst/>
          </a:prstGeom>
          <a:noFill/>
        </p:spPr>
      </p:pic>
      <p:sp>
        <p:nvSpPr>
          <p:cNvPr id="21509" name="Rectangle 5"/>
          <p:cNvSpPr>
            <a:spLocks noChangeArrowheads="1"/>
          </p:cNvSpPr>
          <p:nvPr/>
        </p:nvSpPr>
        <p:spPr bwMode="auto">
          <a:xfrm>
            <a:off x="561975" y="1287463"/>
            <a:ext cx="2938463" cy="825500"/>
          </a:xfrm>
          <a:prstGeom prst="rect">
            <a:avLst/>
          </a:prstGeom>
          <a:noFill/>
          <a:ln w="9525">
            <a:noFill/>
            <a:miter lim="800000"/>
            <a:headEnd/>
            <a:tailEnd/>
          </a:ln>
          <a:effectLst/>
        </p:spPr>
        <p:txBody>
          <a:bodyPr wrap="none" anchor="ctr">
            <a:spAutoFit/>
          </a:bodyPr>
          <a:lstStyle/>
          <a:p>
            <a:pPr eaLnBrk="1" hangingPunct="1"/>
            <a:r>
              <a:rPr lang="en-US" sz="1600">
                <a:solidFill>
                  <a:srgbClr val="FFFF00"/>
                </a:solidFill>
              </a:rPr>
              <a:t>Initially the limestone contains </a:t>
            </a:r>
          </a:p>
          <a:p>
            <a:pPr eaLnBrk="1" hangingPunct="1"/>
            <a:r>
              <a:rPr lang="en-US" sz="1600">
                <a:solidFill>
                  <a:srgbClr val="FFFF00"/>
                </a:solidFill>
              </a:rPr>
              <a:t>fractures, but no subsidence </a:t>
            </a:r>
          </a:p>
          <a:p>
            <a:pPr eaLnBrk="1" hangingPunct="1"/>
            <a:r>
              <a:rPr lang="en-US" sz="1600">
                <a:solidFill>
                  <a:srgbClr val="FFFF00"/>
                </a:solidFill>
              </a:rPr>
              <a:t>has occurred </a:t>
            </a:r>
          </a:p>
        </p:txBody>
      </p:sp>
      <p:sp>
        <p:nvSpPr>
          <p:cNvPr id="21510" name="Rectangle 6"/>
          <p:cNvSpPr>
            <a:spLocks noChangeArrowheads="1"/>
          </p:cNvSpPr>
          <p:nvPr/>
        </p:nvSpPr>
        <p:spPr bwMode="auto">
          <a:xfrm>
            <a:off x="465138" y="2589213"/>
            <a:ext cx="3327400" cy="1558925"/>
          </a:xfrm>
          <a:prstGeom prst="rect">
            <a:avLst/>
          </a:prstGeom>
          <a:noFill/>
          <a:ln w="9525">
            <a:noFill/>
            <a:miter lim="800000"/>
            <a:headEnd/>
            <a:tailEnd/>
          </a:ln>
          <a:effectLst/>
        </p:spPr>
        <p:txBody>
          <a:bodyPr wrap="none" anchor="ctr">
            <a:spAutoFit/>
          </a:bodyPr>
          <a:lstStyle/>
          <a:p>
            <a:pPr eaLnBrk="1" hangingPunct="1"/>
            <a:r>
              <a:rPr lang="en-US" sz="1600">
                <a:solidFill>
                  <a:srgbClr val="FFFF00"/>
                </a:solidFill>
              </a:rPr>
              <a:t>Small cavities and cracks grow </a:t>
            </a:r>
          </a:p>
          <a:p>
            <a:pPr eaLnBrk="1" hangingPunct="1"/>
            <a:r>
              <a:rPr lang="en-US" sz="1600">
                <a:solidFill>
                  <a:srgbClr val="FFFF00"/>
                </a:solidFill>
              </a:rPr>
              <a:t>larger as time progresses, and </a:t>
            </a:r>
          </a:p>
          <a:p>
            <a:pPr eaLnBrk="1" hangingPunct="1"/>
            <a:r>
              <a:rPr lang="en-US" sz="1600">
                <a:solidFill>
                  <a:srgbClr val="FFFF00"/>
                </a:solidFill>
              </a:rPr>
              <a:t>water moving through the rock </a:t>
            </a:r>
          </a:p>
          <a:p>
            <a:pPr eaLnBrk="1" hangingPunct="1"/>
            <a:r>
              <a:rPr lang="en-US" sz="1600">
                <a:solidFill>
                  <a:srgbClr val="FFFF00"/>
                </a:solidFill>
              </a:rPr>
              <a:t>erodes the rock matrix. Sediments </a:t>
            </a:r>
          </a:p>
          <a:p>
            <a:pPr eaLnBrk="1" hangingPunct="1"/>
            <a:r>
              <a:rPr lang="en-US" sz="1600">
                <a:solidFill>
                  <a:srgbClr val="FFFF00"/>
                </a:solidFill>
              </a:rPr>
              <a:t>carried by the water fill the voids </a:t>
            </a:r>
          </a:p>
          <a:p>
            <a:pPr eaLnBrk="1" hangingPunct="1"/>
            <a:r>
              <a:rPr lang="en-US" sz="1600">
                <a:solidFill>
                  <a:srgbClr val="FFFF00"/>
                </a:solidFill>
              </a:rPr>
              <a:t>in the rock. </a:t>
            </a:r>
          </a:p>
        </p:txBody>
      </p:sp>
      <p:sp>
        <p:nvSpPr>
          <p:cNvPr id="21511" name="Rectangle 7"/>
          <p:cNvSpPr>
            <a:spLocks noChangeArrowheads="1"/>
          </p:cNvSpPr>
          <p:nvPr/>
        </p:nvSpPr>
        <p:spPr bwMode="auto">
          <a:xfrm>
            <a:off x="381000" y="4784725"/>
            <a:ext cx="3822700" cy="1558925"/>
          </a:xfrm>
          <a:prstGeom prst="rect">
            <a:avLst/>
          </a:prstGeom>
          <a:noFill/>
          <a:ln w="9525">
            <a:noFill/>
            <a:miter lim="800000"/>
            <a:headEnd/>
            <a:tailEnd/>
          </a:ln>
          <a:effectLst/>
        </p:spPr>
        <p:txBody>
          <a:bodyPr wrap="none" anchor="ctr">
            <a:spAutoFit/>
          </a:bodyPr>
          <a:lstStyle/>
          <a:p>
            <a:pPr eaLnBrk="1" hangingPunct="1"/>
            <a:r>
              <a:rPr lang="en-US" sz="1600">
                <a:solidFill>
                  <a:srgbClr val="FFFF00"/>
                </a:solidFill>
              </a:rPr>
              <a:t>Sediments from the upper layers </a:t>
            </a:r>
          </a:p>
          <a:p>
            <a:pPr eaLnBrk="1" hangingPunct="1"/>
            <a:r>
              <a:rPr lang="en-US" sz="1600">
                <a:solidFill>
                  <a:srgbClr val="FFFF00"/>
                </a:solidFill>
              </a:rPr>
              <a:t>continue to fill in the openings in </a:t>
            </a:r>
          </a:p>
          <a:p>
            <a:pPr eaLnBrk="1" hangingPunct="1"/>
            <a:r>
              <a:rPr lang="en-US" sz="1600">
                <a:solidFill>
                  <a:srgbClr val="FFFF00"/>
                </a:solidFill>
              </a:rPr>
              <a:t>the limestone, causing a depression </a:t>
            </a:r>
          </a:p>
          <a:p>
            <a:pPr eaLnBrk="1" hangingPunct="1"/>
            <a:r>
              <a:rPr lang="en-US" sz="1600">
                <a:solidFill>
                  <a:srgbClr val="FFFF00"/>
                </a:solidFill>
              </a:rPr>
              <a:t>at the land surface. If water collects </a:t>
            </a:r>
          </a:p>
          <a:p>
            <a:pPr eaLnBrk="1" hangingPunct="1"/>
            <a:r>
              <a:rPr lang="en-US" sz="1600">
                <a:solidFill>
                  <a:srgbClr val="FFFF00"/>
                </a:solidFill>
              </a:rPr>
              <a:t>in the depression, a new lake is formed. </a:t>
            </a:r>
            <a:br>
              <a:rPr lang="en-US" sz="1600">
                <a:solidFill>
                  <a:srgbClr val="FFFF00"/>
                </a:solidFill>
              </a:rPr>
            </a:br>
            <a:endParaRPr lang="en-US" sz="1600">
              <a:solidFill>
                <a:srgbClr val="FFFF00"/>
              </a:solidFill>
            </a:endParaRPr>
          </a:p>
        </p:txBody>
      </p:sp>
      <p:sp>
        <p:nvSpPr>
          <p:cNvPr id="21512" name="Text Box 8"/>
          <p:cNvSpPr txBox="1">
            <a:spLocks noChangeArrowheads="1"/>
          </p:cNvSpPr>
          <p:nvPr/>
        </p:nvSpPr>
        <p:spPr bwMode="auto">
          <a:xfrm>
            <a:off x="452438" y="273050"/>
            <a:ext cx="3095625" cy="519113"/>
          </a:xfrm>
          <a:prstGeom prst="rect">
            <a:avLst/>
          </a:prstGeom>
          <a:noFill/>
          <a:ln w="9525">
            <a:noFill/>
            <a:miter lim="800000"/>
            <a:headEnd/>
            <a:tailEnd/>
          </a:ln>
          <a:effectLst/>
        </p:spPr>
        <p:txBody>
          <a:bodyPr wrap="none">
            <a:spAutoFit/>
          </a:bodyPr>
          <a:lstStyle/>
          <a:p>
            <a:r>
              <a:rPr lang="en-US" sz="2800" u="sng"/>
              <a:t>Subsidence Lakes</a:t>
            </a:r>
          </a:p>
        </p:txBody>
      </p:sp>
      <p:sp>
        <p:nvSpPr>
          <p:cNvPr id="21516" name="Text Box 12"/>
          <p:cNvSpPr txBox="1">
            <a:spLocks noChangeArrowheads="1"/>
          </p:cNvSpPr>
          <p:nvPr/>
        </p:nvSpPr>
        <p:spPr bwMode="auto">
          <a:xfrm>
            <a:off x="1093788" y="696913"/>
            <a:ext cx="1771650" cy="366712"/>
          </a:xfrm>
          <a:prstGeom prst="rect">
            <a:avLst/>
          </a:prstGeom>
          <a:noFill/>
          <a:ln w="9525">
            <a:noFill/>
            <a:miter lim="800000"/>
            <a:headEnd/>
            <a:tailEnd/>
          </a:ln>
          <a:effectLst/>
        </p:spPr>
        <p:txBody>
          <a:bodyPr wrap="none">
            <a:spAutoFit/>
          </a:bodyPr>
          <a:lstStyle/>
          <a:p>
            <a:r>
              <a:rPr lang="en-US"/>
              <a:t>(most common)</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7"/>
                                        </p:tgtEl>
                                        <p:attrNameLst>
                                          <p:attrName>style.visibility</p:attrName>
                                        </p:attrNameLst>
                                      </p:cBhvr>
                                      <p:to>
                                        <p:strVal val="visible"/>
                                      </p:to>
                                    </p:set>
                                    <p:animEffect transition="in" filter="fade">
                                      <p:cBhvr>
                                        <p:cTn id="7" dur="2000"/>
                                        <p:tgtEl>
                                          <p:spTgt spid="2150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510"/>
                                        </p:tgtEl>
                                        <p:attrNameLst>
                                          <p:attrName>style.visibility</p:attrName>
                                        </p:attrNameLst>
                                      </p:cBhvr>
                                      <p:to>
                                        <p:strVal val="visible"/>
                                      </p:to>
                                    </p:set>
                                    <p:animEffect transition="in" filter="fade">
                                      <p:cBhvr>
                                        <p:cTn id="10" dur="2000"/>
                                        <p:tgtEl>
                                          <p:spTgt spid="215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508"/>
                                        </p:tgtEl>
                                        <p:attrNameLst>
                                          <p:attrName>style.visibility</p:attrName>
                                        </p:attrNameLst>
                                      </p:cBhvr>
                                      <p:to>
                                        <p:strVal val="visible"/>
                                      </p:to>
                                    </p:set>
                                    <p:animEffect transition="in" filter="fade">
                                      <p:cBhvr>
                                        <p:cTn id="15" dur="2000"/>
                                        <p:tgtEl>
                                          <p:spTgt spid="2150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511"/>
                                        </p:tgtEl>
                                        <p:attrNameLst>
                                          <p:attrName>style.visibility</p:attrName>
                                        </p:attrNameLst>
                                      </p:cBhvr>
                                      <p:to>
                                        <p:strVal val="visible"/>
                                      </p:to>
                                    </p:set>
                                    <p:animEffect transition="in" filter="fade">
                                      <p:cBhvr>
                                        <p:cTn id="18" dur="2000"/>
                                        <p:tgtEl>
                                          <p:spTgt spid="21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p:bldP spid="215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1" name="Text Box 5"/>
          <p:cNvSpPr txBox="1">
            <a:spLocks noChangeArrowheads="1"/>
          </p:cNvSpPr>
          <p:nvPr/>
        </p:nvSpPr>
        <p:spPr bwMode="auto">
          <a:xfrm>
            <a:off x="619125" y="487363"/>
            <a:ext cx="7926388" cy="519112"/>
          </a:xfrm>
          <a:prstGeom prst="rect">
            <a:avLst/>
          </a:prstGeom>
          <a:noFill/>
          <a:ln w="9525">
            <a:noFill/>
            <a:miter lim="800000"/>
            <a:headEnd/>
            <a:tailEnd/>
          </a:ln>
          <a:effectLst/>
        </p:spPr>
        <p:txBody>
          <a:bodyPr wrap="none">
            <a:spAutoFit/>
          </a:bodyPr>
          <a:lstStyle/>
          <a:p>
            <a:r>
              <a:rPr lang="en-US" sz="2800"/>
              <a:t>The Importance of Sinkholes and Sinkhole Lakes</a:t>
            </a:r>
          </a:p>
        </p:txBody>
      </p:sp>
      <p:pic>
        <p:nvPicPr>
          <p:cNvPr id="39943" name="Picture 3" descr="DVM-Boardwalk-mar"/>
          <p:cNvPicPr>
            <a:picLocks noChangeAspect="1" noChangeArrowheads="1"/>
          </p:cNvPicPr>
          <p:nvPr>
            <p:custDataLst>
              <p:tags r:id="rId2"/>
            </p:custDataLst>
          </p:nvPr>
        </p:nvPicPr>
        <p:blipFill>
          <a:blip r:embed="rId7" cstate="print"/>
          <a:srcRect/>
          <a:stretch>
            <a:fillRect/>
          </a:stretch>
        </p:blipFill>
        <p:spPr bwMode="auto">
          <a:xfrm>
            <a:off x="1862138" y="2406650"/>
            <a:ext cx="2509837" cy="1762125"/>
          </a:xfrm>
          <a:prstGeom prst="rect">
            <a:avLst/>
          </a:prstGeom>
          <a:noFill/>
          <a:ln w="9525">
            <a:noFill/>
            <a:miter lim="800000"/>
            <a:headEnd/>
            <a:tailEnd/>
          </a:ln>
        </p:spPr>
      </p:pic>
      <p:pic>
        <p:nvPicPr>
          <p:cNvPr id="39944" name="Picture 8" descr="Formation of a subsidence sinkhole (3)."/>
          <p:cNvPicPr>
            <a:picLocks noChangeAspect="1" noChangeArrowheads="1"/>
          </p:cNvPicPr>
          <p:nvPr>
            <p:custDataLst>
              <p:tags r:id="rId3"/>
            </p:custDataLst>
          </p:nvPr>
        </p:nvPicPr>
        <p:blipFill>
          <a:blip r:embed="rId8" cstate="print"/>
          <a:srcRect/>
          <a:stretch>
            <a:fillRect/>
          </a:stretch>
        </p:blipFill>
        <p:spPr bwMode="auto">
          <a:xfrm>
            <a:off x="2427288" y="4629150"/>
            <a:ext cx="3932237" cy="1558925"/>
          </a:xfrm>
          <a:prstGeom prst="rect">
            <a:avLst/>
          </a:prstGeom>
          <a:noFill/>
        </p:spPr>
      </p:pic>
      <p:sp>
        <p:nvSpPr>
          <p:cNvPr id="39945" name="Text Box 9"/>
          <p:cNvSpPr txBox="1">
            <a:spLocks noChangeArrowheads="1"/>
          </p:cNvSpPr>
          <p:nvPr/>
        </p:nvSpPr>
        <p:spPr bwMode="auto">
          <a:xfrm>
            <a:off x="1447800" y="1219200"/>
            <a:ext cx="7035800" cy="822325"/>
          </a:xfrm>
          <a:prstGeom prst="rect">
            <a:avLst/>
          </a:prstGeom>
          <a:noFill/>
          <a:ln w="9525">
            <a:noFill/>
            <a:miter lim="800000"/>
            <a:headEnd/>
            <a:tailEnd/>
          </a:ln>
          <a:effectLst/>
        </p:spPr>
        <p:txBody>
          <a:bodyPr wrap="none">
            <a:spAutoFit/>
          </a:bodyPr>
          <a:lstStyle/>
          <a:p>
            <a:pPr algn="ctr"/>
            <a:r>
              <a:rPr lang="en-US" sz="2400">
                <a:solidFill>
                  <a:srgbClr val="00FF00"/>
                </a:solidFill>
              </a:rPr>
              <a:t>Hydrologic connections between the surface</a:t>
            </a:r>
          </a:p>
          <a:p>
            <a:pPr algn="ctr"/>
            <a:r>
              <a:rPr lang="en-US" sz="2400">
                <a:solidFill>
                  <a:srgbClr val="00FF00"/>
                </a:solidFill>
              </a:rPr>
              <a:t>and the underlying limestone are often maintained.</a:t>
            </a:r>
          </a:p>
        </p:txBody>
      </p:sp>
      <p:pic>
        <p:nvPicPr>
          <p:cNvPr id="39946" name="Picture 10" descr="tm-karst"/>
          <p:cNvPicPr>
            <a:picLocks noChangeAspect="1" noChangeArrowheads="1"/>
          </p:cNvPicPr>
          <p:nvPr>
            <p:custDataLst>
              <p:tags r:id="rId4"/>
            </p:custDataLst>
          </p:nvPr>
        </p:nvPicPr>
        <p:blipFill>
          <a:blip r:embed="rId9" cstate="print"/>
          <a:srcRect l="15601" t="14404" r="4427" b="13721"/>
          <a:stretch>
            <a:fillRect/>
          </a:stretch>
        </p:blipFill>
        <p:spPr bwMode="auto">
          <a:xfrm>
            <a:off x="5106988" y="2233613"/>
            <a:ext cx="2001837" cy="2111375"/>
          </a:xfrm>
          <a:prstGeom prst="rect">
            <a:avLst/>
          </a:prstGeom>
          <a:noFill/>
        </p:spPr>
      </p:pic>
      <p:sp>
        <p:nvSpPr>
          <p:cNvPr id="39947" name="AutoShape 11"/>
          <p:cNvSpPr>
            <a:spLocks noChangeArrowheads="1"/>
          </p:cNvSpPr>
          <p:nvPr/>
        </p:nvSpPr>
        <p:spPr bwMode="auto">
          <a:xfrm>
            <a:off x="4330700" y="5316538"/>
            <a:ext cx="284163" cy="722312"/>
          </a:xfrm>
          <a:prstGeom prst="upDownArrow">
            <a:avLst>
              <a:gd name="adj1" fmla="val 50000"/>
              <a:gd name="adj2" fmla="val 50838"/>
            </a:avLst>
          </a:prstGeom>
          <a:solidFill>
            <a:schemeClr val="accent1"/>
          </a:solidFill>
          <a:ln w="9525">
            <a:solidFill>
              <a:schemeClr val="tx1"/>
            </a:solidFill>
            <a:miter lim="800000"/>
            <a:headEnd/>
            <a:tailEnd/>
          </a:ln>
          <a:effectLst/>
        </p:spPr>
        <p:txBody>
          <a:bodyPr vert="eaVert" wrap="none" anchor="ctr"/>
          <a:lstStyle/>
          <a:p>
            <a:endParaRPr lang="en-US"/>
          </a:p>
        </p:txBody>
      </p:sp>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p:cNvPicPr>
            <a:picLocks noChangeAspect="1" noChangeArrowheads="1"/>
          </p:cNvPicPr>
          <p:nvPr>
            <p:custDataLst>
              <p:tags r:id="rId2"/>
            </p:custDataLst>
          </p:nvPr>
        </p:nvPicPr>
        <p:blipFill>
          <a:blip r:embed="rId7" cstate="print"/>
          <a:srcRect/>
          <a:stretch>
            <a:fillRect/>
          </a:stretch>
        </p:blipFill>
        <p:spPr bwMode="auto">
          <a:xfrm>
            <a:off x="609600" y="3930650"/>
            <a:ext cx="3824288" cy="1719263"/>
          </a:xfrm>
          <a:prstGeom prst="rect">
            <a:avLst/>
          </a:prstGeom>
          <a:noFill/>
          <a:ln w="9525">
            <a:noFill/>
            <a:miter lim="800000"/>
            <a:headEnd/>
            <a:tailEnd/>
          </a:ln>
          <a:effectLst/>
        </p:spPr>
      </p:pic>
      <p:sp>
        <p:nvSpPr>
          <p:cNvPr id="41988" name="Rectangle 4"/>
          <p:cNvSpPr>
            <a:spLocks noChangeArrowheads="1"/>
          </p:cNvSpPr>
          <p:nvPr/>
        </p:nvSpPr>
        <p:spPr bwMode="auto">
          <a:xfrm>
            <a:off x="912813" y="2217738"/>
            <a:ext cx="4572000" cy="1190625"/>
          </a:xfrm>
          <a:prstGeom prst="rect">
            <a:avLst/>
          </a:prstGeom>
          <a:noFill/>
          <a:ln w="9525">
            <a:noFill/>
            <a:miter lim="800000"/>
            <a:headEnd/>
            <a:tailEnd/>
          </a:ln>
          <a:effectLst/>
        </p:spPr>
        <p:txBody>
          <a:bodyPr>
            <a:spAutoFit/>
          </a:bodyPr>
          <a:lstStyle/>
          <a:p>
            <a:r>
              <a:rPr lang="en-US">
                <a:solidFill>
                  <a:srgbClr val="FFFF00"/>
                </a:solidFill>
              </a:rPr>
              <a:t>As water levels belowground decline, the</a:t>
            </a:r>
          </a:p>
          <a:p>
            <a:r>
              <a:rPr lang="en-US">
                <a:solidFill>
                  <a:srgbClr val="FFFF00"/>
                </a:solidFill>
              </a:rPr>
              <a:t>pressure beneath the land surface drops,</a:t>
            </a:r>
          </a:p>
          <a:p>
            <a:r>
              <a:rPr lang="en-US">
                <a:solidFill>
                  <a:srgbClr val="FFFF00"/>
                </a:solidFill>
              </a:rPr>
              <a:t>causing an increase in water seeping from</a:t>
            </a:r>
          </a:p>
          <a:p>
            <a:r>
              <a:rPr lang="en-US">
                <a:solidFill>
                  <a:srgbClr val="FFFF00"/>
                </a:solidFill>
              </a:rPr>
              <a:t>lakes into the ground</a:t>
            </a:r>
          </a:p>
        </p:txBody>
      </p:sp>
      <p:sp>
        <p:nvSpPr>
          <p:cNvPr id="41989" name="Rectangle 5"/>
          <p:cNvSpPr>
            <a:spLocks noChangeArrowheads="1"/>
          </p:cNvSpPr>
          <p:nvPr/>
        </p:nvSpPr>
        <p:spPr bwMode="auto">
          <a:xfrm>
            <a:off x="898525" y="1165225"/>
            <a:ext cx="4572000" cy="915988"/>
          </a:xfrm>
          <a:prstGeom prst="rect">
            <a:avLst/>
          </a:prstGeom>
          <a:noFill/>
          <a:ln w="9525">
            <a:noFill/>
            <a:miter lim="800000"/>
            <a:headEnd/>
            <a:tailEnd/>
          </a:ln>
          <a:effectLst/>
        </p:spPr>
        <p:txBody>
          <a:bodyPr>
            <a:spAutoFit/>
          </a:bodyPr>
          <a:lstStyle/>
          <a:p>
            <a:r>
              <a:rPr lang="en-US">
                <a:solidFill>
                  <a:srgbClr val="FFFF00"/>
                </a:solidFill>
              </a:rPr>
              <a:t>Rainfall and shallow groundwater are</a:t>
            </a:r>
          </a:p>
          <a:p>
            <a:r>
              <a:rPr lang="en-US">
                <a:solidFill>
                  <a:srgbClr val="FFFF00"/>
                </a:solidFill>
              </a:rPr>
              <a:t>the greatest factors affecting water</a:t>
            </a:r>
          </a:p>
          <a:p>
            <a:r>
              <a:rPr lang="en-US">
                <a:solidFill>
                  <a:srgbClr val="FFFF00"/>
                </a:solidFill>
              </a:rPr>
              <a:t>levels in Florida’s lakes.</a:t>
            </a:r>
          </a:p>
        </p:txBody>
      </p:sp>
      <p:pic>
        <p:nvPicPr>
          <p:cNvPr id="41990" name="Picture 6" descr="205632900">
            <a:hlinkClick r:id="rId8"/>
          </p:cNvPr>
          <p:cNvPicPr>
            <a:picLocks noChangeAspect="1" noChangeArrowheads="1"/>
          </p:cNvPicPr>
          <p:nvPr>
            <p:custDataLst>
              <p:tags r:id="rId3"/>
            </p:custDataLst>
          </p:nvPr>
        </p:nvPicPr>
        <p:blipFill>
          <a:blip r:embed="rId9" cstate="print"/>
          <a:srcRect/>
          <a:stretch>
            <a:fillRect/>
          </a:stretch>
        </p:blipFill>
        <p:spPr bwMode="auto">
          <a:xfrm>
            <a:off x="5805488" y="636588"/>
            <a:ext cx="2465387" cy="3122612"/>
          </a:xfrm>
          <a:prstGeom prst="rect">
            <a:avLst/>
          </a:prstGeom>
          <a:noFill/>
        </p:spPr>
      </p:pic>
      <p:sp>
        <p:nvSpPr>
          <p:cNvPr id="41991" name="Text Box 7"/>
          <p:cNvSpPr txBox="1">
            <a:spLocks noChangeArrowheads="1"/>
          </p:cNvSpPr>
          <p:nvPr/>
        </p:nvSpPr>
        <p:spPr bwMode="auto">
          <a:xfrm>
            <a:off x="471488" y="347663"/>
            <a:ext cx="4005262" cy="519112"/>
          </a:xfrm>
          <a:prstGeom prst="rect">
            <a:avLst/>
          </a:prstGeom>
          <a:noFill/>
          <a:ln w="9525">
            <a:noFill/>
            <a:miter lim="800000"/>
            <a:headEnd/>
            <a:tailEnd/>
          </a:ln>
          <a:effectLst/>
        </p:spPr>
        <p:txBody>
          <a:bodyPr wrap="none">
            <a:spAutoFit/>
          </a:bodyPr>
          <a:lstStyle/>
          <a:p>
            <a:r>
              <a:rPr lang="en-US" sz="2800" u="sng"/>
              <a:t>Lakes and Water Levels</a:t>
            </a:r>
          </a:p>
        </p:txBody>
      </p:sp>
      <p:pic>
        <p:nvPicPr>
          <p:cNvPr id="41995" name="Picture 11" descr="Formation of a subsidence sinkhole (3)."/>
          <p:cNvPicPr>
            <a:picLocks noChangeAspect="1" noChangeArrowheads="1"/>
          </p:cNvPicPr>
          <p:nvPr>
            <p:custDataLst>
              <p:tags r:id="rId4"/>
            </p:custDataLst>
          </p:nvPr>
        </p:nvPicPr>
        <p:blipFill>
          <a:blip r:embed="rId10" cstate="print"/>
          <a:srcRect/>
          <a:stretch>
            <a:fillRect/>
          </a:stretch>
        </p:blipFill>
        <p:spPr bwMode="auto">
          <a:xfrm>
            <a:off x="4865688" y="4121150"/>
            <a:ext cx="3932237" cy="1558925"/>
          </a:xfrm>
          <a:prstGeom prst="rect">
            <a:avLst/>
          </a:prstGeom>
          <a:noFill/>
        </p:spPr>
      </p:pic>
      <p:sp>
        <p:nvSpPr>
          <p:cNvPr id="41997" name="AutoShape 13"/>
          <p:cNvSpPr>
            <a:spLocks noChangeArrowheads="1"/>
          </p:cNvSpPr>
          <p:nvPr/>
        </p:nvSpPr>
        <p:spPr bwMode="auto">
          <a:xfrm>
            <a:off x="6721475" y="4926013"/>
            <a:ext cx="315913" cy="671512"/>
          </a:xfrm>
          <a:prstGeom prst="downArrow">
            <a:avLst>
              <a:gd name="adj1" fmla="val 50000"/>
              <a:gd name="adj2" fmla="val 53141"/>
            </a:avLst>
          </a:prstGeom>
          <a:solidFill>
            <a:srgbClr val="3366FF"/>
          </a:solidFill>
          <a:ln w="9525">
            <a:solidFill>
              <a:schemeClr val="tx1"/>
            </a:solidFill>
            <a:miter lim="800000"/>
            <a:headEnd/>
            <a:tailEnd/>
          </a:ln>
          <a:effectLst/>
        </p:spPr>
        <p:txBody>
          <a:bodyPr vert="eaVert" wrap="none" anchor="ctr"/>
          <a:lstStyle/>
          <a:p>
            <a:endParaRPr lang="en-US"/>
          </a:p>
        </p:txBody>
      </p:sp>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BOB SELF/The Times-Union&lt;br /&gt;A raft sits high and dry on the eastern shore of Brooklyn Lake near Keystone Heights as storm clouds build Thursday."/>
          <p:cNvPicPr>
            <a:picLocks noChangeAspect="1" noChangeArrowheads="1"/>
          </p:cNvPicPr>
          <p:nvPr>
            <p:custDataLst>
              <p:tags r:id="rId2"/>
            </p:custDataLst>
          </p:nvPr>
        </p:nvPicPr>
        <p:blipFill>
          <a:blip r:embed="rId7" cstate="print"/>
          <a:srcRect/>
          <a:stretch>
            <a:fillRect/>
          </a:stretch>
        </p:blipFill>
        <p:spPr bwMode="auto">
          <a:xfrm>
            <a:off x="3886200" y="796925"/>
            <a:ext cx="4762500" cy="3162300"/>
          </a:xfrm>
          <a:prstGeom prst="rect">
            <a:avLst/>
          </a:prstGeom>
          <a:noFill/>
        </p:spPr>
      </p:pic>
      <p:sp>
        <p:nvSpPr>
          <p:cNvPr id="43011" name="Rectangle 3"/>
          <p:cNvSpPr>
            <a:spLocks noChangeArrowheads="1"/>
          </p:cNvSpPr>
          <p:nvPr/>
        </p:nvSpPr>
        <p:spPr bwMode="auto">
          <a:xfrm>
            <a:off x="350838" y="720725"/>
            <a:ext cx="2816225" cy="2774950"/>
          </a:xfrm>
          <a:prstGeom prst="rect">
            <a:avLst/>
          </a:prstGeom>
          <a:noFill/>
          <a:ln w="9525">
            <a:noFill/>
            <a:miter lim="800000"/>
            <a:headEnd/>
            <a:tailEnd/>
          </a:ln>
          <a:effectLst/>
        </p:spPr>
        <p:txBody>
          <a:bodyPr wrap="none" anchor="ctr">
            <a:spAutoFit/>
          </a:bodyPr>
          <a:lstStyle/>
          <a:p>
            <a:pPr eaLnBrk="1" hangingPunct="1"/>
            <a:r>
              <a:rPr lang="en-US" sz="2400" b="1"/>
              <a:t>Keystone Heights</a:t>
            </a:r>
            <a:r>
              <a:rPr lang="en-US" sz="1600" b="1"/>
              <a:t> </a:t>
            </a:r>
          </a:p>
          <a:p>
            <a:pPr eaLnBrk="1" hangingPunct="1"/>
            <a:endParaRPr lang="en-US" sz="1600" b="1"/>
          </a:p>
          <a:p>
            <a:pPr eaLnBrk="1" hangingPunct="1"/>
            <a:endParaRPr lang="en-US" sz="1600" b="1"/>
          </a:p>
          <a:p>
            <a:pPr eaLnBrk="1" hangingPunct="1"/>
            <a:r>
              <a:rPr lang="en-US" sz="2000">
                <a:solidFill>
                  <a:srgbClr val="FFFF00"/>
                </a:solidFill>
              </a:rPr>
              <a:t>	Blue Pond </a:t>
            </a:r>
          </a:p>
          <a:p>
            <a:pPr eaLnBrk="1" hangingPunct="1"/>
            <a:r>
              <a:rPr lang="en-US" sz="2000">
                <a:solidFill>
                  <a:srgbClr val="FFFF00"/>
                </a:solidFill>
              </a:rPr>
              <a:t>	Lake Lowry</a:t>
            </a:r>
          </a:p>
          <a:p>
            <a:pPr eaLnBrk="1" hangingPunct="1"/>
            <a:r>
              <a:rPr lang="en-US" sz="2000">
                <a:solidFill>
                  <a:srgbClr val="FFFF00"/>
                </a:solidFill>
              </a:rPr>
              <a:t>	Magnolia Lake</a:t>
            </a:r>
          </a:p>
          <a:p>
            <a:pPr eaLnBrk="1" hangingPunct="1"/>
            <a:r>
              <a:rPr lang="en-US" sz="2000">
                <a:solidFill>
                  <a:srgbClr val="FFFF00"/>
                </a:solidFill>
              </a:rPr>
              <a:t>	Lake Brooklyn </a:t>
            </a:r>
          </a:p>
          <a:p>
            <a:pPr eaLnBrk="1" hangingPunct="1"/>
            <a:r>
              <a:rPr lang="en-US" sz="2000">
                <a:solidFill>
                  <a:srgbClr val="FFFF00"/>
                </a:solidFill>
              </a:rPr>
              <a:t>	Lake Geneva </a:t>
            </a:r>
          </a:p>
          <a:p>
            <a:pPr eaLnBrk="1" hangingPunct="1"/>
            <a:endParaRPr lang="en-US" sz="2000">
              <a:solidFill>
                <a:srgbClr val="FFFF00"/>
              </a:solidFill>
            </a:endParaRPr>
          </a:p>
        </p:txBody>
      </p:sp>
      <p:sp>
        <p:nvSpPr>
          <p:cNvPr id="43012" name="Rectangle 4"/>
          <p:cNvSpPr>
            <a:spLocks noChangeArrowheads="1"/>
          </p:cNvSpPr>
          <p:nvPr/>
        </p:nvSpPr>
        <p:spPr bwMode="auto">
          <a:xfrm>
            <a:off x="577850" y="4233863"/>
            <a:ext cx="7626350" cy="2378075"/>
          </a:xfrm>
          <a:prstGeom prst="rect">
            <a:avLst/>
          </a:prstGeom>
          <a:noFill/>
          <a:ln w="9525">
            <a:noFill/>
            <a:miter lim="800000"/>
            <a:headEnd/>
            <a:tailEnd/>
          </a:ln>
          <a:effectLst/>
        </p:spPr>
        <p:txBody>
          <a:bodyPr>
            <a:spAutoFit/>
          </a:bodyPr>
          <a:lstStyle/>
          <a:p>
            <a:pPr>
              <a:lnSpc>
                <a:spcPct val="150000"/>
              </a:lnSpc>
            </a:pPr>
            <a:r>
              <a:rPr lang="en-US" sz="2000" b="1" dirty="0">
                <a:solidFill>
                  <a:srgbClr val="FFFF00"/>
                </a:solidFill>
              </a:rPr>
              <a:t>Interconnected cluster of lakes</a:t>
            </a:r>
          </a:p>
          <a:p>
            <a:pPr>
              <a:lnSpc>
                <a:spcPct val="150000"/>
              </a:lnSpc>
            </a:pPr>
            <a:r>
              <a:rPr lang="en-US" sz="2000" b="1" dirty="0">
                <a:solidFill>
                  <a:srgbClr val="FFFF00"/>
                </a:solidFill>
              </a:rPr>
              <a:t>Supplied by rainwater </a:t>
            </a:r>
          </a:p>
          <a:p>
            <a:pPr>
              <a:lnSpc>
                <a:spcPct val="150000"/>
              </a:lnSpc>
            </a:pPr>
            <a:r>
              <a:rPr lang="en-US" sz="2000" b="1" dirty="0">
                <a:solidFill>
                  <a:srgbClr val="00FF00"/>
                </a:solidFill>
              </a:rPr>
              <a:t>Sandy bottoms contact the Floridan Aquifer below</a:t>
            </a:r>
            <a:endParaRPr lang="en-US" sz="2000" b="1" dirty="0">
              <a:solidFill>
                <a:srgbClr val="FFFF00"/>
              </a:solidFill>
            </a:endParaRPr>
          </a:p>
          <a:p>
            <a:pPr>
              <a:lnSpc>
                <a:spcPct val="150000"/>
              </a:lnSpc>
            </a:pPr>
            <a:r>
              <a:rPr lang="en-US" sz="2000" b="1" dirty="0">
                <a:solidFill>
                  <a:srgbClr val="FFFF00"/>
                </a:solidFill>
              </a:rPr>
              <a:t>Lake levels are controlled by water in the aquifer.</a:t>
            </a:r>
          </a:p>
          <a:p>
            <a:pPr>
              <a:lnSpc>
                <a:spcPct val="150000"/>
              </a:lnSpc>
            </a:pPr>
            <a:r>
              <a:rPr lang="en-US" sz="2000" b="1" dirty="0">
                <a:solidFill>
                  <a:srgbClr val="FFFF00"/>
                </a:solidFill>
              </a:rPr>
              <a:t>Groundwater withdrawals continue to increase.</a:t>
            </a:r>
            <a:r>
              <a:rPr lang="en-US" sz="2000" b="1" dirty="0"/>
              <a:t> </a:t>
            </a:r>
          </a:p>
        </p:txBody>
      </p:sp>
      <p:pic>
        <p:nvPicPr>
          <p:cNvPr id="43017" name="Picture 9" descr="lake_brooklyn"/>
          <p:cNvPicPr>
            <a:picLocks noChangeAspect="1" noChangeArrowheads="1"/>
          </p:cNvPicPr>
          <p:nvPr>
            <p:custDataLst>
              <p:tags r:id="rId3"/>
            </p:custDataLst>
          </p:nvPr>
        </p:nvPicPr>
        <p:blipFill>
          <a:blip r:embed="rId8" cstate="print"/>
          <a:srcRect/>
          <a:stretch>
            <a:fillRect/>
          </a:stretch>
        </p:blipFill>
        <p:spPr bwMode="auto">
          <a:xfrm>
            <a:off x="3795713" y="690563"/>
            <a:ext cx="4926012" cy="3441700"/>
          </a:xfrm>
          <a:prstGeom prst="rect">
            <a:avLst/>
          </a:prstGeom>
          <a:noFill/>
        </p:spPr>
      </p:pic>
      <p:pic>
        <p:nvPicPr>
          <p:cNvPr id="43021" name="Picture 13" descr="mapview5"/>
          <p:cNvPicPr>
            <a:picLocks noChangeAspect="1" noChangeArrowheads="1"/>
          </p:cNvPicPr>
          <p:nvPr>
            <p:custDataLst>
              <p:tags r:id="rId4"/>
            </p:custDataLst>
          </p:nvPr>
        </p:nvPicPr>
        <p:blipFill>
          <a:blip r:embed="rId9" cstate="print"/>
          <a:srcRect l="25693" t="18253" r="2910" b="4974"/>
          <a:stretch>
            <a:fillRect/>
          </a:stretch>
        </p:blipFill>
        <p:spPr bwMode="auto">
          <a:xfrm>
            <a:off x="3781425" y="688975"/>
            <a:ext cx="4916488" cy="3479800"/>
          </a:xfrm>
          <a:prstGeom prst="rect">
            <a:avLst/>
          </a:prstGeom>
          <a:noFill/>
        </p:spPr>
      </p:pic>
      <p:sp>
        <p:nvSpPr>
          <p:cNvPr id="43023" name="Text Box 15"/>
          <p:cNvSpPr txBox="1">
            <a:spLocks noChangeArrowheads="1"/>
          </p:cNvSpPr>
          <p:nvPr/>
        </p:nvSpPr>
        <p:spPr bwMode="auto">
          <a:xfrm>
            <a:off x="4381500" y="246063"/>
            <a:ext cx="3302000" cy="396875"/>
          </a:xfrm>
          <a:prstGeom prst="rect">
            <a:avLst/>
          </a:prstGeom>
          <a:noFill/>
          <a:ln w="9525">
            <a:noFill/>
            <a:miter lim="800000"/>
            <a:headEnd/>
            <a:tailEnd/>
          </a:ln>
          <a:effectLst/>
        </p:spPr>
        <p:txBody>
          <a:bodyPr wrap="none">
            <a:spAutoFit/>
          </a:bodyPr>
          <a:lstStyle/>
          <a:p>
            <a:r>
              <a:rPr lang="en-US" sz="2000" b="1">
                <a:solidFill>
                  <a:srgbClr val="FFFF00"/>
                </a:solidFill>
              </a:rPr>
              <a:t>Thriving Lake Community</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43021"/>
                                        </p:tgtEl>
                                      </p:cBhvr>
                                    </p:animEffect>
                                    <p:set>
                                      <p:cBhvr>
                                        <p:cTn id="7" dur="1" fill="hold">
                                          <p:stCondLst>
                                            <p:cond delay="1999"/>
                                          </p:stCondLst>
                                        </p:cTn>
                                        <p:tgtEl>
                                          <p:spTgt spid="4302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43017"/>
                                        </p:tgtEl>
                                      </p:cBhvr>
                                    </p:animEffect>
                                    <p:set>
                                      <p:cBhvr>
                                        <p:cTn id="12" dur="1" fill="hold">
                                          <p:stCondLst>
                                            <p:cond delay="1999"/>
                                          </p:stCondLst>
                                        </p:cTn>
                                        <p:tgtEl>
                                          <p:spTgt spid="430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p:cNvPicPr>
            <a:picLocks noChangeAspect="1" noChangeArrowheads="1"/>
          </p:cNvPicPr>
          <p:nvPr>
            <p:custDataLst>
              <p:tags r:id="rId2"/>
            </p:custDataLst>
          </p:nvPr>
        </p:nvPicPr>
        <p:blipFill>
          <a:blip r:embed="rId8" cstate="print"/>
          <a:srcRect l="6070" t="21072" r="28662" b="9267"/>
          <a:stretch>
            <a:fillRect/>
          </a:stretch>
        </p:blipFill>
        <p:spPr bwMode="auto">
          <a:xfrm>
            <a:off x="1301750" y="592138"/>
            <a:ext cx="6365875" cy="5095875"/>
          </a:xfrm>
          <a:prstGeom prst="rect">
            <a:avLst/>
          </a:prstGeom>
          <a:noFill/>
          <a:ln w="9525">
            <a:noFill/>
            <a:miter lim="800000"/>
            <a:headEnd/>
            <a:tailEnd/>
          </a:ln>
          <a:effectLst/>
        </p:spPr>
      </p:pic>
      <p:pic>
        <p:nvPicPr>
          <p:cNvPr id="58373" name="Picture 5"/>
          <p:cNvPicPr>
            <a:picLocks noChangeAspect="1" noChangeArrowheads="1"/>
          </p:cNvPicPr>
          <p:nvPr>
            <p:custDataLst>
              <p:tags r:id="rId3"/>
            </p:custDataLst>
          </p:nvPr>
        </p:nvPicPr>
        <p:blipFill>
          <a:blip r:embed="rId9" cstate="print"/>
          <a:srcRect l="6087" t="21072" r="26384" b="7855"/>
          <a:stretch>
            <a:fillRect/>
          </a:stretch>
        </p:blipFill>
        <p:spPr bwMode="auto">
          <a:xfrm>
            <a:off x="1338263" y="576263"/>
            <a:ext cx="6586537" cy="5199062"/>
          </a:xfrm>
          <a:prstGeom prst="rect">
            <a:avLst/>
          </a:prstGeom>
          <a:noFill/>
          <a:ln w="9525">
            <a:noFill/>
            <a:miter lim="800000"/>
            <a:headEnd/>
            <a:tailEnd/>
          </a:ln>
          <a:effectLst/>
        </p:spPr>
      </p:pic>
      <p:pic>
        <p:nvPicPr>
          <p:cNvPr id="58374" name="Picture 6"/>
          <p:cNvPicPr>
            <a:picLocks noChangeAspect="1" noChangeArrowheads="1"/>
          </p:cNvPicPr>
          <p:nvPr>
            <p:custDataLst>
              <p:tags r:id="rId4"/>
            </p:custDataLst>
          </p:nvPr>
        </p:nvPicPr>
        <p:blipFill>
          <a:blip r:embed="rId10" cstate="print"/>
          <a:srcRect l="6429" t="23372" r="27946" b="6467"/>
          <a:stretch>
            <a:fillRect/>
          </a:stretch>
        </p:blipFill>
        <p:spPr bwMode="auto">
          <a:xfrm>
            <a:off x="1373188" y="574675"/>
            <a:ext cx="6484937" cy="5199063"/>
          </a:xfrm>
          <a:prstGeom prst="rect">
            <a:avLst/>
          </a:prstGeom>
          <a:noFill/>
          <a:ln w="9525">
            <a:noFill/>
            <a:miter lim="800000"/>
            <a:headEnd/>
            <a:tailEnd/>
          </a:ln>
          <a:effectLst/>
        </p:spPr>
      </p:pic>
      <p:pic>
        <p:nvPicPr>
          <p:cNvPr id="58375" name="Picture 7"/>
          <p:cNvPicPr>
            <a:picLocks noChangeAspect="1" noChangeArrowheads="1"/>
          </p:cNvPicPr>
          <p:nvPr>
            <p:custDataLst>
              <p:tags r:id="rId5"/>
            </p:custDataLst>
          </p:nvPr>
        </p:nvPicPr>
        <p:blipFill>
          <a:blip r:embed="rId11" cstate="print"/>
          <a:srcRect l="6950" t="21072" r="27605" b="7878"/>
          <a:stretch>
            <a:fillRect/>
          </a:stretch>
        </p:blipFill>
        <p:spPr bwMode="auto">
          <a:xfrm>
            <a:off x="1504950" y="627063"/>
            <a:ext cx="6383338" cy="5197475"/>
          </a:xfrm>
          <a:prstGeom prst="rect">
            <a:avLst/>
          </a:prstGeom>
          <a:noFill/>
          <a:ln w="9525">
            <a:noFill/>
            <a:miter lim="800000"/>
            <a:headEnd/>
            <a:tailEnd/>
          </a:ln>
          <a:effectLst/>
        </p:spPr>
      </p:pic>
      <p:sp>
        <p:nvSpPr>
          <p:cNvPr id="58376" name="Text Box 8"/>
          <p:cNvSpPr txBox="1">
            <a:spLocks noChangeArrowheads="1"/>
          </p:cNvSpPr>
          <p:nvPr/>
        </p:nvSpPr>
        <p:spPr bwMode="auto">
          <a:xfrm>
            <a:off x="3143250" y="6075363"/>
            <a:ext cx="2522538" cy="457200"/>
          </a:xfrm>
          <a:prstGeom prst="rect">
            <a:avLst/>
          </a:prstGeom>
          <a:noFill/>
          <a:ln w="9525">
            <a:noFill/>
            <a:miter lim="800000"/>
            <a:headEnd/>
            <a:tailEnd/>
          </a:ln>
          <a:effectLst/>
        </p:spPr>
        <p:txBody>
          <a:bodyPr wrap="none">
            <a:spAutoFit/>
          </a:bodyPr>
          <a:lstStyle/>
          <a:p>
            <a:r>
              <a:rPr lang="en-US" sz="2400"/>
              <a:t>Plug the Bottom?</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373"/>
                                        </p:tgtEl>
                                        <p:attrNameLst>
                                          <p:attrName>style.visibility</p:attrName>
                                        </p:attrNameLst>
                                      </p:cBhvr>
                                      <p:to>
                                        <p:strVal val="visible"/>
                                      </p:to>
                                    </p:set>
                                    <p:animEffect transition="in" filter="fade">
                                      <p:cBhvr>
                                        <p:cTn id="7" dur="2000"/>
                                        <p:tgtEl>
                                          <p:spTgt spid="583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374"/>
                                        </p:tgtEl>
                                        <p:attrNameLst>
                                          <p:attrName>style.visibility</p:attrName>
                                        </p:attrNameLst>
                                      </p:cBhvr>
                                      <p:to>
                                        <p:strVal val="visible"/>
                                      </p:to>
                                    </p:set>
                                    <p:animEffect transition="in" filter="fade">
                                      <p:cBhvr>
                                        <p:cTn id="12" dur="2000"/>
                                        <p:tgtEl>
                                          <p:spTgt spid="583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8375"/>
                                        </p:tgtEl>
                                        <p:attrNameLst>
                                          <p:attrName>style.visibility</p:attrName>
                                        </p:attrNameLst>
                                      </p:cBhvr>
                                      <p:to>
                                        <p:strVal val="visible"/>
                                      </p:to>
                                    </p:set>
                                    <p:animEffect transition="in" filter="fade">
                                      <p:cBhvr>
                                        <p:cTn id="17" dur="2000"/>
                                        <p:tgtEl>
                                          <p:spTgt spid="5837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8376"/>
                                        </p:tgtEl>
                                        <p:attrNameLst>
                                          <p:attrName>style.visibility</p:attrName>
                                        </p:attrNameLst>
                                      </p:cBhvr>
                                      <p:to>
                                        <p:strVal val="visible"/>
                                      </p:to>
                                    </p:set>
                                    <p:animEffect transition="in" filter="fade">
                                      <p:cBhvr>
                                        <p:cTn id="20" dur="2000"/>
                                        <p:tgtEl>
                                          <p:spTgt spid="58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2"/>
          <p:cNvPicPr>
            <a:picLocks noChangeAspect="1" noChangeArrowheads="1"/>
          </p:cNvPicPr>
          <p:nvPr>
            <p:custDataLst>
              <p:tags r:id="rId2"/>
            </p:custDataLst>
          </p:nvPr>
        </p:nvPicPr>
        <p:blipFill>
          <a:blip r:embed="rId6" cstate="print"/>
          <a:srcRect/>
          <a:stretch>
            <a:fillRect/>
          </a:stretch>
        </p:blipFill>
        <p:spPr bwMode="auto">
          <a:xfrm>
            <a:off x="2138363" y="1057275"/>
            <a:ext cx="3919537" cy="3513138"/>
          </a:xfrm>
          <a:prstGeom prst="rect">
            <a:avLst/>
          </a:prstGeom>
          <a:noFill/>
          <a:ln w="9525">
            <a:noFill/>
            <a:miter lim="800000"/>
            <a:headEnd/>
            <a:tailEnd/>
          </a:ln>
        </p:spPr>
      </p:pic>
      <p:sp>
        <p:nvSpPr>
          <p:cNvPr id="7175" name="Text Box 6"/>
          <p:cNvSpPr txBox="1">
            <a:spLocks noChangeArrowheads="1"/>
          </p:cNvSpPr>
          <p:nvPr/>
        </p:nvSpPr>
        <p:spPr bwMode="auto">
          <a:xfrm>
            <a:off x="6227763" y="2725738"/>
            <a:ext cx="2916237" cy="641350"/>
          </a:xfrm>
          <a:prstGeom prst="rect">
            <a:avLst/>
          </a:prstGeom>
          <a:noFill/>
          <a:ln w="9525">
            <a:noFill/>
            <a:miter lim="800000"/>
            <a:headEnd/>
            <a:tailEnd/>
          </a:ln>
        </p:spPr>
        <p:txBody>
          <a:bodyPr wrap="none">
            <a:spAutoFit/>
          </a:bodyPr>
          <a:lstStyle/>
          <a:p>
            <a:r>
              <a:rPr lang="en-US" sz="1600">
                <a:solidFill>
                  <a:srgbClr val="FFFF00"/>
                </a:solidFill>
              </a:rPr>
              <a:t>Thicker sands and some clays</a:t>
            </a:r>
          </a:p>
          <a:p>
            <a:r>
              <a:rPr lang="en-US" sz="2000">
                <a:solidFill>
                  <a:srgbClr val="FFFF00"/>
                </a:solidFill>
              </a:rPr>
              <a:t>(subsidence sinkholes)</a:t>
            </a:r>
          </a:p>
        </p:txBody>
      </p:sp>
      <p:sp>
        <p:nvSpPr>
          <p:cNvPr id="7177" name="Text Box 8"/>
          <p:cNvSpPr txBox="1">
            <a:spLocks noChangeArrowheads="1"/>
          </p:cNvSpPr>
          <p:nvPr/>
        </p:nvSpPr>
        <p:spPr bwMode="auto">
          <a:xfrm>
            <a:off x="6281738" y="2054225"/>
            <a:ext cx="2608262" cy="581025"/>
          </a:xfrm>
          <a:prstGeom prst="rect">
            <a:avLst/>
          </a:prstGeom>
          <a:noFill/>
          <a:ln w="9525">
            <a:noFill/>
            <a:miter lim="800000"/>
            <a:headEnd/>
            <a:tailEnd/>
          </a:ln>
        </p:spPr>
        <p:txBody>
          <a:bodyPr wrap="none">
            <a:spAutoFit/>
          </a:bodyPr>
          <a:lstStyle/>
          <a:p>
            <a:r>
              <a:rPr lang="en-US" sz="1600"/>
              <a:t>Cohesive clays up to 200ft</a:t>
            </a:r>
          </a:p>
          <a:p>
            <a:r>
              <a:rPr lang="en-US" sz="1600"/>
              <a:t>(Cover Collapse sinkholes)</a:t>
            </a:r>
          </a:p>
        </p:txBody>
      </p:sp>
      <p:sp>
        <p:nvSpPr>
          <p:cNvPr id="7176" name="Line 7"/>
          <p:cNvSpPr>
            <a:spLocks noChangeShapeType="1"/>
          </p:cNvSpPr>
          <p:nvPr/>
        </p:nvSpPr>
        <p:spPr bwMode="auto">
          <a:xfrm flipH="1" flipV="1">
            <a:off x="5521325" y="2808288"/>
            <a:ext cx="820738" cy="274637"/>
          </a:xfrm>
          <a:prstGeom prst="line">
            <a:avLst/>
          </a:prstGeom>
          <a:noFill/>
          <a:ln w="28575">
            <a:solidFill>
              <a:srgbClr val="FF6600"/>
            </a:solidFill>
            <a:round/>
            <a:headEnd/>
            <a:tailEnd type="triangle" w="med" len="med"/>
          </a:ln>
        </p:spPr>
        <p:txBody>
          <a:bodyPr/>
          <a:lstStyle/>
          <a:p>
            <a:endParaRPr lang="en-US"/>
          </a:p>
        </p:txBody>
      </p:sp>
      <p:sp>
        <p:nvSpPr>
          <p:cNvPr id="7178" name="Line 9"/>
          <p:cNvSpPr>
            <a:spLocks noChangeShapeType="1"/>
          </p:cNvSpPr>
          <p:nvPr/>
        </p:nvSpPr>
        <p:spPr bwMode="auto">
          <a:xfrm flipH="1" flipV="1">
            <a:off x="5194300" y="1916113"/>
            <a:ext cx="1058863" cy="309562"/>
          </a:xfrm>
          <a:prstGeom prst="line">
            <a:avLst/>
          </a:prstGeom>
          <a:noFill/>
          <a:ln w="38100">
            <a:solidFill>
              <a:srgbClr val="FFCC00"/>
            </a:solidFill>
            <a:round/>
            <a:headEnd/>
            <a:tailEnd type="triangle" w="med" len="med"/>
          </a:ln>
        </p:spPr>
        <p:txBody>
          <a:bodyPr/>
          <a:lstStyle/>
          <a:p>
            <a:endParaRPr lang="en-US"/>
          </a:p>
        </p:txBody>
      </p:sp>
      <p:pic>
        <p:nvPicPr>
          <p:cNvPr id="7182" name="Picture 14" descr="florida-satellite-image-m"/>
          <p:cNvPicPr>
            <a:picLocks noChangeAspect="1" noChangeArrowheads="1"/>
          </p:cNvPicPr>
          <p:nvPr>
            <p:custDataLst>
              <p:tags r:id="rId3"/>
            </p:custDataLst>
          </p:nvPr>
        </p:nvPicPr>
        <p:blipFill>
          <a:blip r:embed="rId7" cstate="print"/>
          <a:srcRect/>
          <a:stretch>
            <a:fillRect/>
          </a:stretch>
        </p:blipFill>
        <p:spPr bwMode="auto">
          <a:xfrm>
            <a:off x="849313" y="3117850"/>
            <a:ext cx="3608387" cy="3463925"/>
          </a:xfrm>
          <a:prstGeom prst="rect">
            <a:avLst/>
          </a:prstGeom>
          <a:noFill/>
        </p:spPr>
      </p:pic>
      <p:sp>
        <p:nvSpPr>
          <p:cNvPr id="7183" name="Oval 15"/>
          <p:cNvSpPr>
            <a:spLocks noChangeArrowheads="1"/>
          </p:cNvSpPr>
          <p:nvPr/>
        </p:nvSpPr>
        <p:spPr bwMode="auto">
          <a:xfrm rot="-1082711">
            <a:off x="3416300" y="3606800"/>
            <a:ext cx="457200" cy="1628775"/>
          </a:xfrm>
          <a:prstGeom prst="ellipse">
            <a:avLst/>
          </a:prstGeom>
          <a:solidFill>
            <a:schemeClr val="accent1">
              <a:alpha val="32001"/>
            </a:schemeClr>
          </a:solidFill>
          <a:ln w="9525">
            <a:solidFill>
              <a:schemeClr val="tx1"/>
            </a:solidFill>
            <a:round/>
            <a:headEnd/>
            <a:tailEnd/>
          </a:ln>
          <a:effectLst/>
        </p:spPr>
        <p:txBody>
          <a:bodyPr wrap="none" anchor="ctr"/>
          <a:lstStyle/>
          <a:p>
            <a:endParaRPr lang="en-US"/>
          </a:p>
        </p:txBody>
      </p:sp>
      <p:sp>
        <p:nvSpPr>
          <p:cNvPr id="7184" name="Oval 16"/>
          <p:cNvSpPr>
            <a:spLocks noChangeArrowheads="1"/>
          </p:cNvSpPr>
          <p:nvPr/>
        </p:nvSpPr>
        <p:spPr bwMode="auto">
          <a:xfrm rot="-1082711">
            <a:off x="5081588" y="1576388"/>
            <a:ext cx="457200" cy="1468437"/>
          </a:xfrm>
          <a:prstGeom prst="ellipse">
            <a:avLst/>
          </a:prstGeom>
          <a:solidFill>
            <a:schemeClr val="accent1">
              <a:alpha val="32001"/>
            </a:schemeClr>
          </a:solidFill>
          <a:ln w="9525">
            <a:solidFill>
              <a:schemeClr val="tx1"/>
            </a:solidFill>
            <a:round/>
            <a:headEnd/>
            <a:tailEnd/>
          </a:ln>
          <a:effectLst/>
        </p:spPr>
        <p:txBody>
          <a:bodyPr wrap="none" anchor="ctr"/>
          <a:lstStyle/>
          <a:p>
            <a:endParaRPr lang="en-US"/>
          </a:p>
        </p:txBody>
      </p:sp>
      <p:sp>
        <p:nvSpPr>
          <p:cNvPr id="7185" name="Rectangle 17"/>
          <p:cNvSpPr>
            <a:spLocks noChangeArrowheads="1"/>
          </p:cNvSpPr>
          <p:nvPr/>
        </p:nvSpPr>
        <p:spPr bwMode="auto">
          <a:xfrm>
            <a:off x="1304925" y="217488"/>
            <a:ext cx="5664200" cy="519112"/>
          </a:xfrm>
          <a:prstGeom prst="rect">
            <a:avLst/>
          </a:prstGeom>
          <a:noFill/>
          <a:ln w="9525">
            <a:noFill/>
            <a:miter lim="800000"/>
            <a:headEnd/>
            <a:tailEnd/>
          </a:ln>
          <a:effectLst/>
        </p:spPr>
        <p:txBody>
          <a:bodyPr wrap="none" anchor="ctr">
            <a:spAutoFit/>
          </a:bodyPr>
          <a:lstStyle/>
          <a:p>
            <a:pPr eaLnBrk="1" hangingPunct="1"/>
            <a:r>
              <a:rPr lang="en-US" sz="2800" b="1" u="sng"/>
              <a:t>Sinkholes and  Lakes Statewide</a:t>
            </a:r>
            <a:r>
              <a:rPr lang="en-US" sz="2800" u="sng"/>
              <a:t>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83"/>
                                        </p:tgtEl>
                                        <p:attrNameLst>
                                          <p:attrName>style.visibility</p:attrName>
                                        </p:attrNameLst>
                                      </p:cBhvr>
                                      <p:to>
                                        <p:strVal val="visible"/>
                                      </p:to>
                                    </p:set>
                                    <p:animEffect transition="in" filter="fade">
                                      <p:cBhvr>
                                        <p:cTn id="7" dur="2000"/>
                                        <p:tgtEl>
                                          <p:spTgt spid="71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84"/>
                                        </p:tgtEl>
                                        <p:attrNameLst>
                                          <p:attrName>style.visibility</p:attrName>
                                        </p:attrNameLst>
                                      </p:cBhvr>
                                      <p:to>
                                        <p:strVal val="visible"/>
                                      </p:to>
                                    </p:set>
                                    <p:animEffect transition="in" filter="fade">
                                      <p:cBhvr>
                                        <p:cTn id="10" dur="2000"/>
                                        <p:tgtEl>
                                          <p:spTgt spid="7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3" grpId="0" animBg="1"/>
      <p:bldP spid="718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florida-satellite-image-m"/>
          <p:cNvPicPr>
            <a:picLocks noChangeAspect="1" noChangeArrowheads="1"/>
          </p:cNvPicPr>
          <p:nvPr>
            <p:custDataLst>
              <p:tags r:id="rId2"/>
            </p:custDataLst>
          </p:nvPr>
        </p:nvPicPr>
        <p:blipFill>
          <a:blip r:embed="rId6" cstate="print"/>
          <a:srcRect/>
          <a:stretch>
            <a:fillRect/>
          </a:stretch>
        </p:blipFill>
        <p:spPr bwMode="auto">
          <a:xfrm>
            <a:off x="1651000" y="795338"/>
            <a:ext cx="5302250" cy="5091112"/>
          </a:xfrm>
          <a:prstGeom prst="rect">
            <a:avLst/>
          </a:prstGeom>
          <a:noFill/>
        </p:spPr>
      </p:pic>
      <p:sp>
        <p:nvSpPr>
          <p:cNvPr id="25603" name="Rectangle 3"/>
          <p:cNvSpPr>
            <a:spLocks noChangeArrowheads="1"/>
          </p:cNvSpPr>
          <p:nvPr/>
        </p:nvSpPr>
        <p:spPr bwMode="auto">
          <a:xfrm>
            <a:off x="5484813" y="2547938"/>
            <a:ext cx="1147762" cy="1265237"/>
          </a:xfrm>
          <a:prstGeom prst="rect">
            <a:avLst/>
          </a:prstGeom>
          <a:noFill/>
          <a:ln w="9525">
            <a:solidFill>
              <a:schemeClr val="tx1"/>
            </a:solidFill>
            <a:miter lim="800000"/>
            <a:headEnd/>
            <a:tailEnd/>
          </a:ln>
          <a:effectLst/>
        </p:spPr>
        <p:txBody>
          <a:bodyPr wrap="none" anchor="ctr"/>
          <a:lstStyle/>
          <a:p>
            <a:endParaRPr lang="en-US"/>
          </a:p>
        </p:txBody>
      </p:sp>
      <p:sp>
        <p:nvSpPr>
          <p:cNvPr id="25604" name="Text Box 4"/>
          <p:cNvSpPr txBox="1">
            <a:spLocks noChangeArrowheads="1"/>
          </p:cNvSpPr>
          <p:nvPr/>
        </p:nvSpPr>
        <p:spPr bwMode="auto">
          <a:xfrm>
            <a:off x="7551738" y="2965450"/>
            <a:ext cx="1422400" cy="1187450"/>
          </a:xfrm>
          <a:prstGeom prst="rect">
            <a:avLst/>
          </a:prstGeom>
          <a:noFill/>
          <a:ln w="9525">
            <a:noFill/>
            <a:miter lim="800000"/>
            <a:headEnd/>
            <a:tailEnd/>
          </a:ln>
          <a:effectLst/>
        </p:spPr>
        <p:txBody>
          <a:bodyPr wrap="none">
            <a:spAutoFit/>
          </a:bodyPr>
          <a:lstStyle/>
          <a:p>
            <a:r>
              <a:rPr lang="en-US" sz="2400"/>
              <a:t>35% of </a:t>
            </a:r>
          </a:p>
          <a:p>
            <a:r>
              <a:rPr lang="en-US" sz="2400"/>
              <a:t>Florida’s </a:t>
            </a:r>
          </a:p>
          <a:p>
            <a:r>
              <a:rPr lang="en-US" sz="2400"/>
              <a:t>lakes</a:t>
            </a:r>
          </a:p>
        </p:txBody>
      </p:sp>
      <p:sp>
        <p:nvSpPr>
          <p:cNvPr id="25605" name="Line 5"/>
          <p:cNvSpPr>
            <a:spLocks noChangeShapeType="1"/>
          </p:cNvSpPr>
          <p:nvPr/>
        </p:nvSpPr>
        <p:spPr bwMode="auto">
          <a:xfrm flipH="1">
            <a:off x="6300788" y="3249613"/>
            <a:ext cx="1109662" cy="0"/>
          </a:xfrm>
          <a:prstGeom prst="line">
            <a:avLst/>
          </a:prstGeom>
          <a:noFill/>
          <a:ln w="9525">
            <a:solidFill>
              <a:schemeClr val="tx1"/>
            </a:solidFill>
            <a:round/>
            <a:headEnd/>
            <a:tailEnd type="triangle" w="med" len="med"/>
          </a:ln>
          <a:effectLst/>
        </p:spPr>
        <p:txBody>
          <a:bodyPr/>
          <a:lstStyle/>
          <a:p>
            <a:endParaRPr lang="en-US"/>
          </a:p>
        </p:txBody>
      </p:sp>
      <p:sp>
        <p:nvSpPr>
          <p:cNvPr id="25606" name="Text Box 6"/>
          <p:cNvSpPr txBox="1">
            <a:spLocks noChangeArrowheads="1"/>
          </p:cNvSpPr>
          <p:nvPr/>
        </p:nvSpPr>
        <p:spPr bwMode="auto">
          <a:xfrm>
            <a:off x="1987550" y="4143375"/>
            <a:ext cx="2782888" cy="336550"/>
          </a:xfrm>
          <a:prstGeom prst="rect">
            <a:avLst/>
          </a:prstGeom>
          <a:noFill/>
          <a:ln w="9525">
            <a:noFill/>
            <a:miter lim="800000"/>
            <a:headEnd/>
            <a:tailEnd/>
          </a:ln>
          <a:effectLst/>
        </p:spPr>
        <p:txBody>
          <a:bodyPr wrap="none">
            <a:spAutoFit/>
          </a:bodyPr>
          <a:lstStyle/>
          <a:p>
            <a:r>
              <a:rPr lang="en-US" sz="1600"/>
              <a:t>Lake, Polk, Osceola, Orange</a:t>
            </a:r>
          </a:p>
        </p:txBody>
      </p:sp>
      <p:pic>
        <p:nvPicPr>
          <p:cNvPr id="25607" name="Picture 7"/>
          <p:cNvPicPr>
            <a:picLocks noChangeAspect="1" noChangeArrowheads="1"/>
          </p:cNvPicPr>
          <p:nvPr>
            <p:custDataLst>
              <p:tags r:id="rId3"/>
            </p:custDataLst>
          </p:nvPr>
        </p:nvPicPr>
        <p:blipFill>
          <a:blip r:embed="rId7" cstate="print"/>
          <a:srcRect/>
          <a:stretch>
            <a:fillRect/>
          </a:stretch>
        </p:blipFill>
        <p:spPr bwMode="auto">
          <a:xfrm>
            <a:off x="228600" y="1417638"/>
            <a:ext cx="2863850" cy="2566987"/>
          </a:xfrm>
          <a:prstGeom prst="rect">
            <a:avLst/>
          </a:prstGeom>
          <a:noFill/>
          <a:ln w="9525">
            <a:noFill/>
            <a:miter lim="800000"/>
            <a:headEnd/>
            <a:tailEnd/>
          </a:ln>
          <a:effectLst/>
        </p:spPr>
      </p:pic>
      <p:sp>
        <p:nvSpPr>
          <p:cNvPr id="25608" name="Line 8"/>
          <p:cNvSpPr>
            <a:spLocks noChangeShapeType="1"/>
          </p:cNvSpPr>
          <p:nvPr/>
        </p:nvSpPr>
        <p:spPr bwMode="auto">
          <a:xfrm flipH="1" flipV="1">
            <a:off x="2698750" y="2640013"/>
            <a:ext cx="2998788" cy="939800"/>
          </a:xfrm>
          <a:prstGeom prst="line">
            <a:avLst/>
          </a:prstGeom>
          <a:noFill/>
          <a:ln w="9525">
            <a:solidFill>
              <a:schemeClr val="tx1"/>
            </a:solidFill>
            <a:round/>
            <a:headEnd/>
            <a:tailEnd type="triangle" w="med" len="med"/>
          </a:ln>
          <a:effectLst/>
        </p:spPr>
        <p:txBody>
          <a:bodyPr/>
          <a:lstStyle/>
          <a:p>
            <a:endParaRPr lang="en-US"/>
          </a:p>
        </p:txBody>
      </p:sp>
      <p:sp>
        <p:nvSpPr>
          <p:cNvPr id="25610" name="Text Box 10"/>
          <p:cNvSpPr txBox="1">
            <a:spLocks noChangeArrowheads="1"/>
          </p:cNvSpPr>
          <p:nvPr/>
        </p:nvSpPr>
        <p:spPr bwMode="auto">
          <a:xfrm>
            <a:off x="6049963" y="6034088"/>
            <a:ext cx="2768600" cy="641350"/>
          </a:xfrm>
          <a:prstGeom prst="rect">
            <a:avLst/>
          </a:prstGeom>
          <a:noFill/>
          <a:ln w="9525">
            <a:noFill/>
            <a:miter lim="800000"/>
            <a:headEnd/>
            <a:tailEnd/>
          </a:ln>
          <a:effectLst/>
        </p:spPr>
        <p:txBody>
          <a:bodyPr wrap="none">
            <a:spAutoFit/>
          </a:bodyPr>
          <a:lstStyle/>
          <a:p>
            <a:r>
              <a:rPr lang="en-US" sz="1600">
                <a:solidFill>
                  <a:srgbClr val="FFFF00"/>
                </a:solidFill>
              </a:rPr>
              <a:t>Thick sands and some clays</a:t>
            </a:r>
          </a:p>
          <a:p>
            <a:r>
              <a:rPr lang="en-US" sz="2000">
                <a:solidFill>
                  <a:srgbClr val="FFFF00"/>
                </a:solidFill>
              </a:rPr>
              <a:t>(subsidence sinkholes)</a:t>
            </a:r>
          </a:p>
        </p:txBody>
      </p:sp>
      <p:sp>
        <p:nvSpPr>
          <p:cNvPr id="25611" name="Line 11"/>
          <p:cNvSpPr>
            <a:spLocks noChangeShapeType="1"/>
          </p:cNvSpPr>
          <p:nvPr/>
        </p:nvSpPr>
        <p:spPr bwMode="auto">
          <a:xfrm flipH="1" flipV="1">
            <a:off x="5995988" y="3552825"/>
            <a:ext cx="1676400" cy="2473325"/>
          </a:xfrm>
          <a:prstGeom prst="line">
            <a:avLst/>
          </a:prstGeom>
          <a:noFill/>
          <a:ln w="38100">
            <a:solidFill>
              <a:srgbClr val="FF6600"/>
            </a:solidFill>
            <a:round/>
            <a:headEnd/>
            <a:tailEnd type="triangle" w="med" len="med"/>
          </a:ln>
          <a:effectLst/>
        </p:spPr>
        <p:txBody>
          <a:bodyPr/>
          <a:lstStyle/>
          <a:p>
            <a:endParaRPr lang="en-US"/>
          </a:p>
        </p:txBody>
      </p:sp>
      <p:sp>
        <p:nvSpPr>
          <p:cNvPr id="25612" name="Text Box 12"/>
          <p:cNvSpPr txBox="1">
            <a:spLocks noChangeArrowheads="1"/>
          </p:cNvSpPr>
          <p:nvPr/>
        </p:nvSpPr>
        <p:spPr bwMode="auto">
          <a:xfrm>
            <a:off x="2109788" y="184150"/>
            <a:ext cx="3933825" cy="457200"/>
          </a:xfrm>
          <a:prstGeom prst="rect">
            <a:avLst/>
          </a:prstGeom>
          <a:noFill/>
          <a:ln w="9525">
            <a:noFill/>
            <a:miter lim="800000"/>
            <a:headEnd/>
            <a:tailEnd/>
          </a:ln>
          <a:effectLst/>
        </p:spPr>
        <p:txBody>
          <a:bodyPr wrap="none">
            <a:spAutoFit/>
          </a:bodyPr>
          <a:lstStyle/>
          <a:p>
            <a:r>
              <a:rPr lang="en-US" sz="2400" u="sng"/>
              <a:t>Subsidence Sinkhole Lakes</a:t>
            </a:r>
          </a:p>
        </p:txBody>
      </p:sp>
      <p:sp>
        <p:nvSpPr>
          <p:cNvPr id="25613" name="Text Box 13"/>
          <p:cNvSpPr txBox="1">
            <a:spLocks noChangeArrowheads="1"/>
          </p:cNvSpPr>
          <p:nvPr/>
        </p:nvSpPr>
        <p:spPr bwMode="auto">
          <a:xfrm>
            <a:off x="7653338" y="504825"/>
            <a:ext cx="401637" cy="762000"/>
          </a:xfrm>
          <a:prstGeom prst="rect">
            <a:avLst/>
          </a:prstGeom>
          <a:noFill/>
          <a:ln w="9525">
            <a:noFill/>
            <a:miter lim="800000"/>
            <a:headEnd/>
            <a:tailEnd/>
          </a:ln>
          <a:effectLst/>
        </p:spPr>
        <p:txBody>
          <a:bodyPr wrap="none">
            <a:spAutoFit/>
          </a:bodyPr>
          <a:lstStyle/>
          <a:p>
            <a:r>
              <a:rPr lang="en-US" sz="4400">
                <a:solidFill>
                  <a:srgbClr val="FF9900"/>
                </a:solidFill>
              </a:rPr>
              <a:t>*</a:t>
            </a:r>
          </a:p>
        </p:txBody>
      </p:sp>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6" name="Text Box 10"/>
          <p:cNvSpPr txBox="1">
            <a:spLocks noChangeArrowheads="1"/>
          </p:cNvSpPr>
          <p:nvPr/>
        </p:nvSpPr>
        <p:spPr bwMode="auto">
          <a:xfrm>
            <a:off x="631817" y="2995613"/>
            <a:ext cx="8012130" cy="830997"/>
          </a:xfrm>
          <a:prstGeom prst="rect">
            <a:avLst/>
          </a:prstGeom>
          <a:noFill/>
          <a:ln w="9525">
            <a:noFill/>
            <a:miter lim="800000"/>
            <a:headEnd/>
            <a:tailEnd/>
          </a:ln>
          <a:effectLst/>
        </p:spPr>
        <p:txBody>
          <a:bodyPr wrap="none">
            <a:spAutoFit/>
          </a:bodyPr>
          <a:lstStyle/>
          <a:p>
            <a:pPr algn="ctr"/>
            <a:r>
              <a:rPr lang="en-US" sz="2400" dirty="0">
                <a:solidFill>
                  <a:srgbClr val="FFFF00"/>
                </a:solidFill>
              </a:rPr>
              <a:t>Maintenance of hydrologic connection with the underlying</a:t>
            </a:r>
          </a:p>
          <a:p>
            <a:pPr algn="ctr"/>
            <a:r>
              <a:rPr lang="en-US" sz="2400" dirty="0">
                <a:solidFill>
                  <a:srgbClr val="FFFF00"/>
                </a:solidFill>
              </a:rPr>
              <a:t>limestone is </a:t>
            </a:r>
            <a:r>
              <a:rPr lang="en-US" sz="2400" dirty="0" smtClean="0">
                <a:solidFill>
                  <a:srgbClr val="FFFF00"/>
                </a:solidFill>
              </a:rPr>
              <a:t>a primary </a:t>
            </a:r>
            <a:r>
              <a:rPr lang="en-US" sz="2400" dirty="0">
                <a:solidFill>
                  <a:srgbClr val="FFFF00"/>
                </a:solidFill>
              </a:rPr>
              <a:t>source of recharge to the Floridan</a:t>
            </a:r>
          </a:p>
        </p:txBody>
      </p:sp>
      <p:sp>
        <p:nvSpPr>
          <p:cNvPr id="45067" name="Text Box 11"/>
          <p:cNvSpPr txBox="1">
            <a:spLocks noChangeArrowheads="1"/>
          </p:cNvSpPr>
          <p:nvPr/>
        </p:nvSpPr>
        <p:spPr bwMode="auto">
          <a:xfrm>
            <a:off x="1736725" y="1862138"/>
            <a:ext cx="5326063" cy="579437"/>
          </a:xfrm>
          <a:prstGeom prst="rect">
            <a:avLst/>
          </a:prstGeom>
          <a:noFill/>
          <a:ln w="9525">
            <a:noFill/>
            <a:miter lim="800000"/>
            <a:headEnd/>
            <a:tailEnd/>
          </a:ln>
          <a:effectLst/>
        </p:spPr>
        <p:txBody>
          <a:bodyPr wrap="none">
            <a:spAutoFit/>
          </a:bodyPr>
          <a:lstStyle/>
          <a:p>
            <a:r>
              <a:rPr lang="en-US" sz="3200"/>
              <a:t>Lakes and Aquifer Recharge</a:t>
            </a:r>
          </a:p>
        </p:txBody>
      </p:sp>
    </p:spTree>
    <p:custDataLst>
      <p:tags r:id="rId1"/>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300" name="Group 4"/>
          <p:cNvGrpSpPr>
            <a:grpSpLocks/>
          </p:cNvGrpSpPr>
          <p:nvPr>
            <p:custDataLst>
              <p:tags r:id="rId2"/>
            </p:custDataLst>
          </p:nvPr>
        </p:nvGrpSpPr>
        <p:grpSpPr bwMode="auto">
          <a:xfrm>
            <a:off x="4892675" y="1676400"/>
            <a:ext cx="3859213" cy="3692525"/>
            <a:chOff x="3414" y="1942"/>
            <a:chExt cx="2346" cy="1973"/>
          </a:xfrm>
        </p:grpSpPr>
        <p:sp>
          <p:nvSpPr>
            <p:cNvPr id="55301" name="Rectangle 5"/>
            <p:cNvSpPr>
              <a:spLocks noChangeArrowheads="1"/>
            </p:cNvSpPr>
            <p:nvPr/>
          </p:nvSpPr>
          <p:spPr bwMode="auto">
            <a:xfrm>
              <a:off x="3414" y="1942"/>
              <a:ext cx="2346" cy="1973"/>
            </a:xfrm>
            <a:prstGeom prst="rect">
              <a:avLst/>
            </a:prstGeom>
            <a:solidFill>
              <a:srgbClr val="99CCFF"/>
            </a:solidFill>
            <a:ln w="9525">
              <a:solidFill>
                <a:schemeClr val="tx1"/>
              </a:solidFill>
              <a:miter lim="800000"/>
              <a:headEnd/>
              <a:tailEnd/>
            </a:ln>
            <a:effectLst/>
          </p:spPr>
          <p:txBody>
            <a:bodyPr wrap="none" anchor="ctr"/>
            <a:lstStyle/>
            <a:p>
              <a:endParaRPr lang="en-US"/>
            </a:p>
          </p:txBody>
        </p:sp>
        <p:pic>
          <p:nvPicPr>
            <p:cNvPr id="55302" name="Picture 6" descr="Florida-highlands"/>
            <p:cNvPicPr>
              <a:picLocks noChangeAspect="1" noChangeArrowheads="1"/>
            </p:cNvPicPr>
            <p:nvPr/>
          </p:nvPicPr>
          <p:blipFill>
            <a:blip r:embed="rId7" cstate="print">
              <a:clrChange>
                <a:clrFrom>
                  <a:srgbClr val="99CCCC"/>
                </a:clrFrom>
                <a:clrTo>
                  <a:srgbClr val="99CCCC">
                    <a:alpha val="0"/>
                  </a:srgbClr>
                </a:clrTo>
              </a:clrChange>
            </a:blip>
            <a:srcRect/>
            <a:stretch>
              <a:fillRect/>
            </a:stretch>
          </p:blipFill>
          <p:spPr bwMode="auto">
            <a:xfrm>
              <a:off x="3481" y="1986"/>
              <a:ext cx="2130" cy="1765"/>
            </a:xfrm>
            <a:prstGeom prst="rect">
              <a:avLst/>
            </a:prstGeom>
            <a:noFill/>
          </p:spPr>
        </p:pic>
      </p:grpSp>
      <p:pic>
        <p:nvPicPr>
          <p:cNvPr id="55304" name="Picture 8" descr="florida-satellite-image-m"/>
          <p:cNvPicPr>
            <a:picLocks noChangeAspect="1" noChangeArrowheads="1"/>
          </p:cNvPicPr>
          <p:nvPr>
            <p:custDataLst>
              <p:tags r:id="rId3"/>
            </p:custDataLst>
          </p:nvPr>
        </p:nvPicPr>
        <p:blipFill>
          <a:blip r:embed="rId8" cstate="print"/>
          <a:srcRect/>
          <a:stretch>
            <a:fillRect/>
          </a:stretch>
        </p:blipFill>
        <p:spPr bwMode="auto">
          <a:xfrm>
            <a:off x="458788" y="1727200"/>
            <a:ext cx="4116387" cy="3633788"/>
          </a:xfrm>
          <a:prstGeom prst="rect">
            <a:avLst/>
          </a:prstGeom>
          <a:noFill/>
        </p:spPr>
      </p:pic>
      <p:sp>
        <p:nvSpPr>
          <p:cNvPr id="55305" name="Oval 9"/>
          <p:cNvSpPr>
            <a:spLocks noChangeArrowheads="1"/>
          </p:cNvSpPr>
          <p:nvPr/>
        </p:nvSpPr>
        <p:spPr bwMode="auto">
          <a:xfrm rot="-1082711">
            <a:off x="3444875" y="2274888"/>
            <a:ext cx="522288" cy="1708150"/>
          </a:xfrm>
          <a:prstGeom prst="ellipse">
            <a:avLst/>
          </a:prstGeom>
          <a:solidFill>
            <a:schemeClr val="accent1">
              <a:alpha val="32001"/>
            </a:schemeClr>
          </a:solidFill>
          <a:ln w="9525">
            <a:solidFill>
              <a:schemeClr val="tx1"/>
            </a:solidFill>
            <a:round/>
            <a:headEnd/>
            <a:tailEnd/>
          </a:ln>
          <a:effectLst/>
        </p:spPr>
        <p:txBody>
          <a:bodyPr wrap="none" anchor="ctr"/>
          <a:lstStyle/>
          <a:p>
            <a:endParaRPr lang="en-US"/>
          </a:p>
        </p:txBody>
      </p:sp>
      <p:sp>
        <p:nvSpPr>
          <p:cNvPr id="55306" name="Text Box 10"/>
          <p:cNvSpPr txBox="1">
            <a:spLocks noChangeArrowheads="1"/>
          </p:cNvSpPr>
          <p:nvPr/>
        </p:nvSpPr>
        <p:spPr bwMode="auto">
          <a:xfrm>
            <a:off x="2565400" y="420688"/>
            <a:ext cx="3609975" cy="822325"/>
          </a:xfrm>
          <a:prstGeom prst="rect">
            <a:avLst/>
          </a:prstGeom>
          <a:noFill/>
          <a:ln w="9525">
            <a:noFill/>
            <a:miter lim="800000"/>
            <a:headEnd/>
            <a:tailEnd/>
          </a:ln>
          <a:effectLst/>
        </p:spPr>
        <p:txBody>
          <a:bodyPr wrap="none">
            <a:spAutoFit/>
          </a:bodyPr>
          <a:lstStyle/>
          <a:p>
            <a:r>
              <a:rPr lang="en-US" sz="2400"/>
              <a:t>Elevation, Recharge, and</a:t>
            </a:r>
          </a:p>
          <a:p>
            <a:r>
              <a:rPr lang="en-US" sz="2400"/>
              <a:t>Groundwater Movement</a:t>
            </a:r>
          </a:p>
        </p:txBody>
      </p:sp>
      <p:pic>
        <p:nvPicPr>
          <p:cNvPr id="55307" name="Picture 11" descr="Florida-highlands"/>
          <p:cNvPicPr>
            <a:picLocks noChangeAspect="1" noChangeArrowheads="1"/>
          </p:cNvPicPr>
          <p:nvPr>
            <p:custDataLst>
              <p:tags r:id="rId4"/>
            </p:custDataLst>
          </p:nvPr>
        </p:nvPicPr>
        <p:blipFill>
          <a:blip r:embed="rId7" cstate="print">
            <a:clrChange>
              <a:clrFrom>
                <a:srgbClr val="99CCCC"/>
              </a:clrFrom>
              <a:clrTo>
                <a:srgbClr val="99CCCC">
                  <a:alpha val="0"/>
                </a:srgbClr>
              </a:clrTo>
            </a:clrChange>
          </a:blip>
          <a:srcRect/>
          <a:stretch>
            <a:fillRect/>
          </a:stretch>
        </p:blipFill>
        <p:spPr bwMode="auto">
          <a:xfrm>
            <a:off x="174625" y="1438275"/>
            <a:ext cx="4395788" cy="3643313"/>
          </a:xfrm>
          <a:prstGeom prst="rect">
            <a:avLst/>
          </a:prstGeom>
          <a:noFill/>
        </p:spPr>
      </p:pic>
      <p:sp>
        <p:nvSpPr>
          <p:cNvPr id="55308" name="Text Box 12"/>
          <p:cNvSpPr txBox="1">
            <a:spLocks noChangeArrowheads="1"/>
          </p:cNvSpPr>
          <p:nvPr/>
        </p:nvSpPr>
        <p:spPr bwMode="auto">
          <a:xfrm>
            <a:off x="2413000" y="5565775"/>
            <a:ext cx="4008438" cy="1006475"/>
          </a:xfrm>
          <a:prstGeom prst="rect">
            <a:avLst/>
          </a:prstGeom>
          <a:noFill/>
          <a:ln w="9525">
            <a:noFill/>
            <a:miter lim="800000"/>
            <a:headEnd/>
            <a:tailEnd/>
          </a:ln>
          <a:effectLst/>
        </p:spPr>
        <p:txBody>
          <a:bodyPr wrap="none">
            <a:spAutoFit/>
          </a:bodyPr>
          <a:lstStyle/>
          <a:p>
            <a:pPr algn="ctr"/>
            <a:r>
              <a:rPr lang="en-US" sz="2000" b="1" dirty="0">
                <a:solidFill>
                  <a:srgbClr val="FFFF00"/>
                </a:solidFill>
              </a:rPr>
              <a:t>Subsidence lakes and sinks are</a:t>
            </a:r>
          </a:p>
          <a:p>
            <a:pPr algn="ctr"/>
            <a:r>
              <a:rPr lang="en-US" sz="2000" b="1" dirty="0">
                <a:solidFill>
                  <a:srgbClr val="FFFF00"/>
                </a:solidFill>
              </a:rPr>
              <a:t>a primary source of recharge</a:t>
            </a:r>
          </a:p>
          <a:p>
            <a:pPr algn="ctr"/>
            <a:r>
              <a:rPr lang="en-US" sz="2000" b="1" dirty="0">
                <a:solidFill>
                  <a:srgbClr val="FFFF00"/>
                </a:solidFill>
              </a:rPr>
              <a:t>to the Floridan Aquifer</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300"/>
                                        </p:tgtEl>
                                        <p:attrNameLst>
                                          <p:attrName>style.visibility</p:attrName>
                                        </p:attrNameLst>
                                      </p:cBhvr>
                                      <p:to>
                                        <p:strVal val="visible"/>
                                      </p:to>
                                    </p:set>
                                    <p:animEffect transition="in" filter="fade">
                                      <p:cBhvr>
                                        <p:cTn id="7" dur="2000"/>
                                        <p:tgtEl>
                                          <p:spTgt spid="553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000"/>
                                        <p:tgtEl>
                                          <p:spTgt spid="55305"/>
                                        </p:tgtEl>
                                      </p:cBhvr>
                                    </p:animEffect>
                                    <p:set>
                                      <p:cBhvr>
                                        <p:cTn id="12" dur="1" fill="hold">
                                          <p:stCondLst>
                                            <p:cond delay="1999"/>
                                          </p:stCondLst>
                                        </p:cTn>
                                        <p:tgtEl>
                                          <p:spTgt spid="55305"/>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55307"/>
                                        </p:tgtEl>
                                        <p:attrNameLst>
                                          <p:attrName>style.visibility</p:attrName>
                                        </p:attrNameLst>
                                      </p:cBhvr>
                                      <p:to>
                                        <p:strVal val="visible"/>
                                      </p:to>
                                    </p:set>
                                    <p:animEffect transition="in" filter="fade">
                                      <p:cBhvr>
                                        <p:cTn id="15" dur="2000"/>
                                        <p:tgtEl>
                                          <p:spTgt spid="55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0" name="Text Box 4"/>
          <p:cNvSpPr txBox="1">
            <a:spLocks noChangeArrowheads="1"/>
          </p:cNvSpPr>
          <p:nvPr/>
        </p:nvSpPr>
        <p:spPr bwMode="auto">
          <a:xfrm>
            <a:off x="1109663" y="438150"/>
            <a:ext cx="6611937" cy="822325"/>
          </a:xfrm>
          <a:prstGeom prst="rect">
            <a:avLst/>
          </a:prstGeom>
          <a:noFill/>
          <a:ln w="9525">
            <a:noFill/>
            <a:miter lim="800000"/>
            <a:headEnd/>
            <a:tailEnd/>
          </a:ln>
          <a:effectLst/>
        </p:spPr>
        <p:txBody>
          <a:bodyPr wrap="none">
            <a:spAutoFit/>
          </a:bodyPr>
          <a:lstStyle/>
          <a:p>
            <a:r>
              <a:rPr lang="en-US" sz="2400"/>
              <a:t>The Florida Platform was dominated by marine</a:t>
            </a:r>
          </a:p>
          <a:p>
            <a:r>
              <a:rPr lang="en-US" sz="2400"/>
              <a:t>carbonate deposition between  150 and 24 mya</a:t>
            </a:r>
          </a:p>
        </p:txBody>
      </p:sp>
      <p:sp>
        <p:nvSpPr>
          <p:cNvPr id="91141" name="Text Box 5"/>
          <p:cNvSpPr txBox="1">
            <a:spLocks noChangeArrowheads="1"/>
          </p:cNvSpPr>
          <p:nvPr/>
        </p:nvSpPr>
        <p:spPr bwMode="auto">
          <a:xfrm>
            <a:off x="1162050" y="1487488"/>
            <a:ext cx="6606296" cy="1569660"/>
          </a:xfrm>
          <a:prstGeom prst="rect">
            <a:avLst/>
          </a:prstGeom>
          <a:noFill/>
          <a:ln w="9525">
            <a:noFill/>
            <a:miter lim="800000"/>
            <a:headEnd/>
            <a:tailEnd/>
          </a:ln>
          <a:effectLst/>
        </p:spPr>
        <p:txBody>
          <a:bodyPr wrap="none">
            <a:spAutoFit/>
          </a:bodyPr>
          <a:lstStyle/>
          <a:p>
            <a:r>
              <a:rPr lang="en-US" sz="2400" dirty="0">
                <a:solidFill>
                  <a:srgbClr val="FFFF00"/>
                </a:solidFill>
              </a:rPr>
              <a:t>The most recently deposited carbonates from</a:t>
            </a:r>
          </a:p>
          <a:p>
            <a:r>
              <a:rPr lang="en-US" sz="2400" dirty="0" smtClean="0">
                <a:solidFill>
                  <a:srgbClr val="FFFF00"/>
                </a:solidFill>
              </a:rPr>
              <a:t>the </a:t>
            </a:r>
            <a:r>
              <a:rPr lang="en-US" sz="2400" dirty="0">
                <a:solidFill>
                  <a:srgbClr val="FFFF00"/>
                </a:solidFill>
              </a:rPr>
              <a:t>Oligocene and the Eocene between 55 and</a:t>
            </a:r>
          </a:p>
          <a:p>
            <a:r>
              <a:rPr lang="en-US" sz="2400" dirty="0">
                <a:solidFill>
                  <a:srgbClr val="FFFF00"/>
                </a:solidFill>
              </a:rPr>
              <a:t>24 </a:t>
            </a:r>
            <a:r>
              <a:rPr lang="en-US" sz="2400" dirty="0" err="1">
                <a:solidFill>
                  <a:srgbClr val="FFFF00"/>
                </a:solidFill>
              </a:rPr>
              <a:t>Mya</a:t>
            </a:r>
            <a:r>
              <a:rPr lang="en-US" sz="2400" dirty="0">
                <a:solidFill>
                  <a:srgbClr val="FFFF00"/>
                </a:solidFill>
              </a:rPr>
              <a:t> comprise the principal water bearing</a:t>
            </a:r>
          </a:p>
          <a:p>
            <a:r>
              <a:rPr lang="en-US" sz="2400" dirty="0">
                <a:solidFill>
                  <a:srgbClr val="FFFF00"/>
                </a:solidFill>
              </a:rPr>
              <a:t>unit of the Floridan aquifer.</a:t>
            </a:r>
          </a:p>
        </p:txBody>
      </p:sp>
      <p:sp>
        <p:nvSpPr>
          <p:cNvPr id="91142" name="Text Box 6"/>
          <p:cNvSpPr txBox="1">
            <a:spLocks noChangeArrowheads="1"/>
          </p:cNvSpPr>
          <p:nvPr/>
        </p:nvSpPr>
        <p:spPr bwMode="auto">
          <a:xfrm>
            <a:off x="1139825" y="3333750"/>
            <a:ext cx="7137400" cy="1552575"/>
          </a:xfrm>
          <a:prstGeom prst="rect">
            <a:avLst/>
          </a:prstGeom>
          <a:noFill/>
          <a:ln w="9525">
            <a:noFill/>
            <a:miter lim="800000"/>
            <a:headEnd/>
            <a:tailEnd/>
          </a:ln>
          <a:effectLst/>
        </p:spPr>
        <p:txBody>
          <a:bodyPr wrap="none">
            <a:spAutoFit/>
          </a:bodyPr>
          <a:lstStyle/>
          <a:p>
            <a:r>
              <a:rPr lang="en-US" sz="2400">
                <a:solidFill>
                  <a:srgbClr val="FFFF00"/>
                </a:solidFill>
              </a:rPr>
              <a:t>Silicon-based (siliciclastic) Miocene sediments from</a:t>
            </a:r>
          </a:p>
          <a:p>
            <a:r>
              <a:rPr lang="en-US" sz="2400">
                <a:solidFill>
                  <a:srgbClr val="FFFF00"/>
                </a:solidFill>
              </a:rPr>
              <a:t>the continent, principally the Appalachians, settled</a:t>
            </a:r>
          </a:p>
          <a:p>
            <a:r>
              <a:rPr lang="en-US" sz="2400">
                <a:solidFill>
                  <a:srgbClr val="FFFF00"/>
                </a:solidFill>
              </a:rPr>
              <a:t>over the carbonates beginning 24 million years</a:t>
            </a:r>
          </a:p>
          <a:p>
            <a:r>
              <a:rPr lang="en-US" sz="2400">
                <a:solidFill>
                  <a:srgbClr val="FFFF00"/>
                </a:solidFill>
              </a:rPr>
              <a:t>ago forming the upper confining unit for the aquifer</a:t>
            </a:r>
          </a:p>
        </p:txBody>
      </p:sp>
      <p:sp>
        <p:nvSpPr>
          <p:cNvPr id="91143" name="Text Box 7"/>
          <p:cNvSpPr txBox="1">
            <a:spLocks noChangeArrowheads="1"/>
          </p:cNvSpPr>
          <p:nvPr/>
        </p:nvSpPr>
        <p:spPr bwMode="auto">
          <a:xfrm>
            <a:off x="1192213" y="5153025"/>
            <a:ext cx="6356350" cy="822325"/>
          </a:xfrm>
          <a:prstGeom prst="rect">
            <a:avLst/>
          </a:prstGeom>
          <a:noFill/>
          <a:ln w="9525">
            <a:noFill/>
            <a:miter lim="800000"/>
            <a:headEnd/>
            <a:tailEnd/>
          </a:ln>
          <a:effectLst/>
        </p:spPr>
        <p:txBody>
          <a:bodyPr wrap="none">
            <a:spAutoFit/>
          </a:bodyPr>
          <a:lstStyle/>
          <a:p>
            <a:r>
              <a:rPr lang="en-US" sz="2400">
                <a:solidFill>
                  <a:srgbClr val="00FF00"/>
                </a:solidFill>
              </a:rPr>
              <a:t>Sandier sediments subsequently covered the </a:t>
            </a:r>
          </a:p>
          <a:p>
            <a:r>
              <a:rPr lang="en-US" sz="2400">
                <a:solidFill>
                  <a:srgbClr val="00FF00"/>
                </a:solidFill>
              </a:rPr>
              <a:t>Miocene deposits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1141"/>
                                        </p:tgtEl>
                                        <p:attrNameLst>
                                          <p:attrName>style.visibility</p:attrName>
                                        </p:attrNameLst>
                                      </p:cBhvr>
                                      <p:to>
                                        <p:strVal val="visible"/>
                                      </p:to>
                                    </p:set>
                                    <p:animEffect transition="in" filter="fade">
                                      <p:cBhvr>
                                        <p:cTn id="7" dur="2000"/>
                                        <p:tgtEl>
                                          <p:spTgt spid="911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1142"/>
                                        </p:tgtEl>
                                        <p:attrNameLst>
                                          <p:attrName>style.visibility</p:attrName>
                                        </p:attrNameLst>
                                      </p:cBhvr>
                                      <p:to>
                                        <p:strVal val="visible"/>
                                      </p:to>
                                    </p:set>
                                    <p:animEffect transition="in" filter="fade">
                                      <p:cBhvr>
                                        <p:cTn id="12" dur="2000"/>
                                        <p:tgtEl>
                                          <p:spTgt spid="911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1143"/>
                                        </p:tgtEl>
                                        <p:attrNameLst>
                                          <p:attrName>style.visibility</p:attrName>
                                        </p:attrNameLst>
                                      </p:cBhvr>
                                      <p:to>
                                        <p:strVal val="visible"/>
                                      </p:to>
                                    </p:set>
                                    <p:animEffect transition="in" filter="fade">
                                      <p:cBhvr>
                                        <p:cTn id="17" dur="2000"/>
                                        <p:tgtEl>
                                          <p:spTgt spid="91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1" grpId="0"/>
      <p:bldP spid="91142" grpId="0"/>
      <p:bldP spid="9114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2" name="Picture 8" descr="Florida_Sea_Level_Risks"/>
          <p:cNvPicPr>
            <a:picLocks noChangeAspect="1" noChangeArrowheads="1"/>
          </p:cNvPicPr>
          <p:nvPr>
            <p:custDataLst>
              <p:tags r:id="rId2"/>
            </p:custDataLst>
          </p:nvPr>
        </p:nvPicPr>
        <p:blipFill>
          <a:blip r:embed="rId5" cstate="print"/>
          <a:srcRect l="2586" t="7899" r="1924" b="6079"/>
          <a:stretch>
            <a:fillRect/>
          </a:stretch>
        </p:blipFill>
        <p:spPr bwMode="auto">
          <a:xfrm>
            <a:off x="1174750" y="1020763"/>
            <a:ext cx="4240213" cy="5278437"/>
          </a:xfrm>
          <a:prstGeom prst="rect">
            <a:avLst/>
          </a:prstGeom>
          <a:noFill/>
        </p:spPr>
      </p:pic>
      <p:sp>
        <p:nvSpPr>
          <p:cNvPr id="16393" name="Text Box 9"/>
          <p:cNvSpPr txBox="1">
            <a:spLocks noChangeArrowheads="1"/>
          </p:cNvSpPr>
          <p:nvPr/>
        </p:nvSpPr>
        <p:spPr bwMode="auto">
          <a:xfrm>
            <a:off x="2347913" y="5129213"/>
            <a:ext cx="1981200" cy="457200"/>
          </a:xfrm>
          <a:prstGeom prst="rect">
            <a:avLst/>
          </a:prstGeom>
          <a:noFill/>
          <a:ln w="9525">
            <a:noFill/>
            <a:miter lim="800000"/>
            <a:headEnd/>
            <a:tailEnd/>
          </a:ln>
          <a:effectLst/>
        </p:spPr>
        <p:txBody>
          <a:bodyPr wrap="none">
            <a:spAutoFit/>
          </a:bodyPr>
          <a:lstStyle/>
          <a:p>
            <a:r>
              <a:rPr lang="en-US" sz="2400"/>
              <a:t>Elevation (m)</a:t>
            </a:r>
          </a:p>
        </p:txBody>
      </p:sp>
      <p:sp>
        <p:nvSpPr>
          <p:cNvPr id="16394" name="Oval 10"/>
          <p:cNvSpPr>
            <a:spLocks noChangeArrowheads="1"/>
          </p:cNvSpPr>
          <p:nvPr/>
        </p:nvSpPr>
        <p:spPr bwMode="auto">
          <a:xfrm rot="-704670">
            <a:off x="3905250" y="2252663"/>
            <a:ext cx="417513" cy="1608137"/>
          </a:xfrm>
          <a:prstGeom prst="ellipse">
            <a:avLst/>
          </a:prstGeom>
          <a:solidFill>
            <a:schemeClr val="accent1">
              <a:alpha val="44000"/>
            </a:schemeClr>
          </a:solidFill>
          <a:ln w="9525">
            <a:solidFill>
              <a:schemeClr val="tx1"/>
            </a:solidFill>
            <a:round/>
            <a:headEnd/>
            <a:tailEnd/>
          </a:ln>
          <a:effectLst/>
        </p:spPr>
        <p:txBody>
          <a:bodyPr wrap="none" anchor="ctr"/>
          <a:lstStyle/>
          <a:p>
            <a:endParaRPr lang="en-US"/>
          </a:p>
        </p:txBody>
      </p:sp>
      <p:sp>
        <p:nvSpPr>
          <p:cNvPr id="16395" name="Text Box 11"/>
          <p:cNvSpPr txBox="1">
            <a:spLocks noChangeArrowheads="1"/>
          </p:cNvSpPr>
          <p:nvPr/>
        </p:nvSpPr>
        <p:spPr bwMode="auto">
          <a:xfrm>
            <a:off x="5716588" y="2943225"/>
            <a:ext cx="2389187" cy="457200"/>
          </a:xfrm>
          <a:prstGeom prst="rect">
            <a:avLst/>
          </a:prstGeom>
          <a:noFill/>
          <a:ln w="9525">
            <a:noFill/>
            <a:miter lim="800000"/>
            <a:headEnd/>
            <a:tailEnd/>
          </a:ln>
          <a:effectLst/>
        </p:spPr>
        <p:txBody>
          <a:bodyPr wrap="none">
            <a:spAutoFit/>
          </a:bodyPr>
          <a:lstStyle/>
          <a:p>
            <a:r>
              <a:rPr lang="en-US" sz="2400">
                <a:solidFill>
                  <a:srgbClr val="00FF00"/>
                </a:solidFill>
              </a:rPr>
              <a:t>Recharge Areas</a:t>
            </a:r>
          </a:p>
        </p:txBody>
      </p:sp>
      <p:sp>
        <p:nvSpPr>
          <p:cNvPr id="16396" name="Line 12"/>
          <p:cNvSpPr>
            <a:spLocks noChangeShapeType="1"/>
          </p:cNvSpPr>
          <p:nvPr/>
        </p:nvSpPr>
        <p:spPr bwMode="auto">
          <a:xfrm flipH="1" flipV="1">
            <a:off x="4132263" y="3098800"/>
            <a:ext cx="1557337" cy="49213"/>
          </a:xfrm>
          <a:prstGeom prst="line">
            <a:avLst/>
          </a:prstGeom>
          <a:noFill/>
          <a:ln w="9525">
            <a:solidFill>
              <a:schemeClr val="tx1"/>
            </a:solidFill>
            <a:round/>
            <a:headEnd/>
            <a:tailEnd type="triangle" w="med" len="med"/>
          </a:ln>
          <a:effectLst/>
        </p:spPr>
        <p:txBody>
          <a:bodyPr/>
          <a:lstStyle/>
          <a:p>
            <a:endParaRPr lang="en-US"/>
          </a:p>
        </p:txBody>
      </p:sp>
      <p:sp>
        <p:nvSpPr>
          <p:cNvPr id="16397" name="Text Box 13"/>
          <p:cNvSpPr txBox="1">
            <a:spLocks noChangeArrowheads="1"/>
          </p:cNvSpPr>
          <p:nvPr/>
        </p:nvSpPr>
        <p:spPr bwMode="auto">
          <a:xfrm>
            <a:off x="788988" y="319088"/>
            <a:ext cx="7048500" cy="457200"/>
          </a:xfrm>
          <a:prstGeom prst="rect">
            <a:avLst/>
          </a:prstGeom>
          <a:noFill/>
          <a:ln w="9525">
            <a:noFill/>
            <a:miter lim="800000"/>
            <a:headEnd/>
            <a:tailEnd/>
          </a:ln>
          <a:effectLst/>
        </p:spPr>
        <p:txBody>
          <a:bodyPr wrap="none">
            <a:spAutoFit/>
          </a:bodyPr>
          <a:lstStyle/>
          <a:p>
            <a:r>
              <a:rPr lang="en-US" sz="2400"/>
              <a:t>Much of the Recharge Occurs at Higher Elevations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94"/>
                                        </p:tgtEl>
                                        <p:attrNameLst>
                                          <p:attrName>style.visibility</p:attrName>
                                        </p:attrNameLst>
                                      </p:cBhvr>
                                      <p:to>
                                        <p:strVal val="visible"/>
                                      </p:to>
                                    </p:set>
                                    <p:animEffect transition="in" filter="fade">
                                      <p:cBhvr>
                                        <p:cTn id="7" dur="2000"/>
                                        <p:tgtEl>
                                          <p:spTgt spid="1639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396"/>
                                        </p:tgtEl>
                                        <p:attrNameLst>
                                          <p:attrName>style.visibility</p:attrName>
                                        </p:attrNameLst>
                                      </p:cBhvr>
                                      <p:to>
                                        <p:strVal val="visible"/>
                                      </p:to>
                                    </p:set>
                                    <p:animEffect transition="in" filter="fade">
                                      <p:cBhvr>
                                        <p:cTn id="10" dur="2000"/>
                                        <p:tgtEl>
                                          <p:spTgt spid="1639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395"/>
                                        </p:tgtEl>
                                        <p:attrNameLst>
                                          <p:attrName>style.visibility</p:attrName>
                                        </p:attrNameLst>
                                      </p:cBhvr>
                                      <p:to>
                                        <p:strVal val="visible"/>
                                      </p:to>
                                    </p:set>
                                    <p:animEffect transition="in" filter="fade">
                                      <p:cBhvr>
                                        <p:cTn id="13" dur="2000"/>
                                        <p:tgtEl>
                                          <p:spTgt spid="16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4" grpId="0" animBg="1"/>
      <p:bldP spid="16395" grpId="0"/>
      <p:bldP spid="1639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5" descr="G059"/>
          <p:cNvPicPr>
            <a:picLocks noChangeAspect="1" noChangeArrowheads="1"/>
          </p:cNvPicPr>
          <p:nvPr>
            <p:custDataLst>
              <p:tags r:id="rId2"/>
            </p:custDataLst>
          </p:nvPr>
        </p:nvPicPr>
        <p:blipFill>
          <a:blip r:embed="rId8" cstate="print"/>
          <a:srcRect l="40840" t="42926" b="22510"/>
          <a:stretch>
            <a:fillRect/>
          </a:stretch>
        </p:blipFill>
        <p:spPr bwMode="auto">
          <a:xfrm>
            <a:off x="1449388" y="808038"/>
            <a:ext cx="5870575" cy="4392612"/>
          </a:xfrm>
          <a:prstGeom prst="rect">
            <a:avLst/>
          </a:prstGeom>
          <a:noFill/>
        </p:spPr>
      </p:pic>
      <p:sp>
        <p:nvSpPr>
          <p:cNvPr id="15366" name="Text Box 6"/>
          <p:cNvSpPr txBox="1">
            <a:spLocks noChangeArrowheads="1"/>
          </p:cNvSpPr>
          <p:nvPr/>
        </p:nvSpPr>
        <p:spPr bwMode="auto">
          <a:xfrm>
            <a:off x="1820863" y="5654675"/>
            <a:ext cx="5100637" cy="822325"/>
          </a:xfrm>
          <a:prstGeom prst="rect">
            <a:avLst/>
          </a:prstGeom>
          <a:noFill/>
          <a:ln w="9525">
            <a:noFill/>
            <a:miter lim="800000"/>
            <a:headEnd/>
            <a:tailEnd/>
          </a:ln>
          <a:effectLst/>
        </p:spPr>
        <p:txBody>
          <a:bodyPr wrap="none">
            <a:spAutoFit/>
          </a:bodyPr>
          <a:lstStyle/>
          <a:p>
            <a:pPr algn="ctr"/>
            <a:r>
              <a:rPr lang="en-US" sz="2400">
                <a:solidFill>
                  <a:srgbClr val="FFFF00"/>
                </a:solidFill>
              </a:rPr>
              <a:t>Groundwater flows from topographic</a:t>
            </a:r>
          </a:p>
          <a:p>
            <a:pPr algn="ctr"/>
            <a:r>
              <a:rPr lang="en-US" sz="2400">
                <a:solidFill>
                  <a:srgbClr val="FFFF00"/>
                </a:solidFill>
              </a:rPr>
              <a:t>highs toward lower elevations</a:t>
            </a:r>
          </a:p>
        </p:txBody>
      </p:sp>
      <p:pic>
        <p:nvPicPr>
          <p:cNvPr id="15367" name="Picture 7" descr="florida-satellite-image-m"/>
          <p:cNvPicPr>
            <a:picLocks noChangeAspect="1" noChangeArrowheads="1"/>
          </p:cNvPicPr>
          <p:nvPr>
            <p:custDataLst>
              <p:tags r:id="rId3"/>
            </p:custDataLst>
          </p:nvPr>
        </p:nvPicPr>
        <p:blipFill>
          <a:blip r:embed="rId9" cstate="print"/>
          <a:srcRect/>
          <a:stretch>
            <a:fillRect/>
          </a:stretch>
        </p:blipFill>
        <p:spPr bwMode="auto">
          <a:xfrm>
            <a:off x="1358900" y="661988"/>
            <a:ext cx="6064250" cy="4614862"/>
          </a:xfrm>
          <a:prstGeom prst="rect">
            <a:avLst/>
          </a:prstGeom>
          <a:noFill/>
        </p:spPr>
      </p:pic>
      <p:sp>
        <p:nvSpPr>
          <p:cNvPr id="15368" name="Oval 8"/>
          <p:cNvSpPr>
            <a:spLocks noChangeArrowheads="1"/>
          </p:cNvSpPr>
          <p:nvPr/>
        </p:nvSpPr>
        <p:spPr bwMode="auto">
          <a:xfrm rot="-1082711">
            <a:off x="5757863" y="1357313"/>
            <a:ext cx="768350" cy="2170112"/>
          </a:xfrm>
          <a:prstGeom prst="ellipse">
            <a:avLst/>
          </a:prstGeom>
          <a:solidFill>
            <a:schemeClr val="accent1">
              <a:alpha val="32001"/>
            </a:schemeClr>
          </a:solidFill>
          <a:ln w="9525">
            <a:solidFill>
              <a:schemeClr val="tx1"/>
            </a:solidFill>
            <a:round/>
            <a:headEnd/>
            <a:tailEnd/>
          </a:ln>
          <a:effectLst/>
        </p:spPr>
        <p:txBody>
          <a:bodyPr wrap="none" anchor="ctr"/>
          <a:lstStyle/>
          <a:p>
            <a:endParaRPr lang="en-US"/>
          </a:p>
        </p:txBody>
      </p:sp>
      <p:grpSp>
        <p:nvGrpSpPr>
          <p:cNvPr id="15370" name="Group 10"/>
          <p:cNvGrpSpPr>
            <a:grpSpLocks/>
          </p:cNvGrpSpPr>
          <p:nvPr>
            <p:custDataLst>
              <p:tags r:id="rId4"/>
            </p:custDataLst>
          </p:nvPr>
        </p:nvGrpSpPr>
        <p:grpSpPr bwMode="auto">
          <a:xfrm>
            <a:off x="1558925" y="2830513"/>
            <a:ext cx="2706688" cy="2286000"/>
            <a:chOff x="3414" y="1942"/>
            <a:chExt cx="2346" cy="1973"/>
          </a:xfrm>
        </p:grpSpPr>
        <p:sp>
          <p:nvSpPr>
            <p:cNvPr id="15371" name="Rectangle 11"/>
            <p:cNvSpPr>
              <a:spLocks noChangeArrowheads="1"/>
            </p:cNvSpPr>
            <p:nvPr/>
          </p:nvSpPr>
          <p:spPr bwMode="auto">
            <a:xfrm>
              <a:off x="3414" y="1942"/>
              <a:ext cx="2346" cy="1973"/>
            </a:xfrm>
            <a:prstGeom prst="rect">
              <a:avLst/>
            </a:prstGeom>
            <a:solidFill>
              <a:srgbClr val="99CCFF"/>
            </a:solidFill>
            <a:ln w="9525">
              <a:solidFill>
                <a:schemeClr val="tx1"/>
              </a:solidFill>
              <a:miter lim="800000"/>
              <a:headEnd/>
              <a:tailEnd/>
            </a:ln>
            <a:effectLst/>
          </p:spPr>
          <p:txBody>
            <a:bodyPr wrap="none" anchor="ctr"/>
            <a:lstStyle/>
            <a:p>
              <a:endParaRPr lang="en-US"/>
            </a:p>
          </p:txBody>
        </p:sp>
        <p:pic>
          <p:nvPicPr>
            <p:cNvPr id="15372" name="Picture 12" descr="Florida-highlands"/>
            <p:cNvPicPr>
              <a:picLocks noChangeAspect="1" noChangeArrowheads="1"/>
            </p:cNvPicPr>
            <p:nvPr/>
          </p:nvPicPr>
          <p:blipFill>
            <a:blip r:embed="rId10" cstate="print">
              <a:clrChange>
                <a:clrFrom>
                  <a:srgbClr val="99CCCC"/>
                </a:clrFrom>
                <a:clrTo>
                  <a:srgbClr val="99CCCC">
                    <a:alpha val="0"/>
                  </a:srgbClr>
                </a:clrTo>
              </a:clrChange>
            </a:blip>
            <a:srcRect/>
            <a:stretch>
              <a:fillRect/>
            </a:stretch>
          </p:blipFill>
          <p:spPr bwMode="auto">
            <a:xfrm>
              <a:off x="3481" y="1986"/>
              <a:ext cx="2130" cy="1765"/>
            </a:xfrm>
            <a:prstGeom prst="rect">
              <a:avLst/>
            </a:prstGeom>
            <a:noFill/>
          </p:spPr>
        </p:pic>
      </p:grpSp>
      <p:grpSp>
        <p:nvGrpSpPr>
          <p:cNvPr id="15383" name="Group 23"/>
          <p:cNvGrpSpPr>
            <a:grpSpLocks/>
          </p:cNvGrpSpPr>
          <p:nvPr>
            <p:custDataLst>
              <p:tags r:id="rId5"/>
            </p:custDataLst>
          </p:nvPr>
        </p:nvGrpSpPr>
        <p:grpSpPr bwMode="auto">
          <a:xfrm>
            <a:off x="5283200" y="1879600"/>
            <a:ext cx="1606550" cy="1422400"/>
            <a:chOff x="3328" y="1184"/>
            <a:chExt cx="1012" cy="896"/>
          </a:xfrm>
        </p:grpSpPr>
        <p:sp>
          <p:nvSpPr>
            <p:cNvPr id="15373" name="Line 13"/>
            <p:cNvSpPr>
              <a:spLocks noChangeShapeType="1"/>
            </p:cNvSpPr>
            <p:nvPr/>
          </p:nvSpPr>
          <p:spPr bwMode="auto">
            <a:xfrm flipH="1">
              <a:off x="3381" y="1365"/>
              <a:ext cx="278" cy="22"/>
            </a:xfrm>
            <a:prstGeom prst="line">
              <a:avLst/>
            </a:prstGeom>
            <a:noFill/>
            <a:ln w="38100">
              <a:solidFill>
                <a:srgbClr val="FFFFFF"/>
              </a:solidFill>
              <a:round/>
              <a:headEnd/>
              <a:tailEnd type="triangle" w="med" len="med"/>
            </a:ln>
            <a:effectLst/>
          </p:spPr>
          <p:txBody>
            <a:bodyPr/>
            <a:lstStyle/>
            <a:p>
              <a:endParaRPr lang="en-US"/>
            </a:p>
          </p:txBody>
        </p:sp>
        <p:sp>
          <p:nvSpPr>
            <p:cNvPr id="15374" name="Line 14"/>
            <p:cNvSpPr>
              <a:spLocks noChangeShapeType="1"/>
            </p:cNvSpPr>
            <p:nvPr/>
          </p:nvSpPr>
          <p:spPr bwMode="auto">
            <a:xfrm flipH="1">
              <a:off x="3435" y="1557"/>
              <a:ext cx="278" cy="22"/>
            </a:xfrm>
            <a:prstGeom prst="line">
              <a:avLst/>
            </a:prstGeom>
            <a:noFill/>
            <a:ln w="38100">
              <a:solidFill>
                <a:srgbClr val="FFFFFF"/>
              </a:solidFill>
              <a:round/>
              <a:headEnd/>
              <a:tailEnd type="triangle" w="med" len="med"/>
            </a:ln>
            <a:effectLst/>
          </p:spPr>
          <p:txBody>
            <a:bodyPr/>
            <a:lstStyle/>
            <a:p>
              <a:endParaRPr lang="en-US"/>
            </a:p>
          </p:txBody>
        </p:sp>
        <p:sp>
          <p:nvSpPr>
            <p:cNvPr id="15375" name="Line 15"/>
            <p:cNvSpPr>
              <a:spLocks noChangeShapeType="1"/>
            </p:cNvSpPr>
            <p:nvPr/>
          </p:nvSpPr>
          <p:spPr bwMode="auto">
            <a:xfrm flipH="1">
              <a:off x="3509" y="1717"/>
              <a:ext cx="278" cy="96"/>
            </a:xfrm>
            <a:prstGeom prst="line">
              <a:avLst/>
            </a:prstGeom>
            <a:noFill/>
            <a:ln w="38100">
              <a:solidFill>
                <a:srgbClr val="FFFFFF"/>
              </a:solidFill>
              <a:round/>
              <a:headEnd/>
              <a:tailEnd type="triangle" w="med" len="med"/>
            </a:ln>
            <a:effectLst/>
          </p:spPr>
          <p:txBody>
            <a:bodyPr/>
            <a:lstStyle/>
            <a:p>
              <a:endParaRPr lang="en-US"/>
            </a:p>
          </p:txBody>
        </p:sp>
        <p:sp>
          <p:nvSpPr>
            <p:cNvPr id="15376" name="Line 16"/>
            <p:cNvSpPr>
              <a:spLocks noChangeShapeType="1"/>
            </p:cNvSpPr>
            <p:nvPr/>
          </p:nvSpPr>
          <p:spPr bwMode="auto">
            <a:xfrm flipH="1">
              <a:off x="3328" y="1184"/>
              <a:ext cx="278" cy="22"/>
            </a:xfrm>
            <a:prstGeom prst="line">
              <a:avLst/>
            </a:prstGeom>
            <a:noFill/>
            <a:ln w="38100">
              <a:solidFill>
                <a:srgbClr val="FFFFFF"/>
              </a:solidFill>
              <a:round/>
              <a:headEnd/>
              <a:tailEnd type="triangle" w="med" len="med"/>
            </a:ln>
            <a:effectLst/>
          </p:spPr>
          <p:txBody>
            <a:bodyPr/>
            <a:lstStyle/>
            <a:p>
              <a:endParaRPr lang="en-US"/>
            </a:p>
          </p:txBody>
        </p:sp>
        <p:sp>
          <p:nvSpPr>
            <p:cNvPr id="15377" name="Line 17"/>
            <p:cNvSpPr>
              <a:spLocks noChangeShapeType="1"/>
            </p:cNvSpPr>
            <p:nvPr/>
          </p:nvSpPr>
          <p:spPr bwMode="auto">
            <a:xfrm flipH="1">
              <a:off x="3606" y="1866"/>
              <a:ext cx="214" cy="214"/>
            </a:xfrm>
            <a:prstGeom prst="line">
              <a:avLst/>
            </a:prstGeom>
            <a:noFill/>
            <a:ln w="38100">
              <a:solidFill>
                <a:srgbClr val="FFFFFF"/>
              </a:solidFill>
              <a:round/>
              <a:headEnd/>
              <a:tailEnd type="triangle" w="med" len="med"/>
            </a:ln>
            <a:effectLst/>
          </p:spPr>
          <p:txBody>
            <a:bodyPr/>
            <a:lstStyle/>
            <a:p>
              <a:endParaRPr lang="en-US"/>
            </a:p>
          </p:txBody>
        </p:sp>
        <p:sp>
          <p:nvSpPr>
            <p:cNvPr id="15378" name="Line 18"/>
            <p:cNvSpPr>
              <a:spLocks noChangeShapeType="1"/>
            </p:cNvSpPr>
            <p:nvPr/>
          </p:nvSpPr>
          <p:spPr bwMode="auto">
            <a:xfrm>
              <a:off x="3797" y="1184"/>
              <a:ext cx="287" cy="44"/>
            </a:xfrm>
            <a:prstGeom prst="line">
              <a:avLst/>
            </a:prstGeom>
            <a:noFill/>
            <a:ln w="38100">
              <a:solidFill>
                <a:srgbClr val="FFFFFF"/>
              </a:solidFill>
              <a:round/>
              <a:headEnd/>
              <a:tailEnd type="triangle" w="med" len="med"/>
            </a:ln>
            <a:effectLst/>
          </p:spPr>
          <p:txBody>
            <a:bodyPr/>
            <a:lstStyle/>
            <a:p>
              <a:endParaRPr lang="en-US"/>
            </a:p>
          </p:txBody>
        </p:sp>
        <p:sp>
          <p:nvSpPr>
            <p:cNvPr id="15379" name="Line 19"/>
            <p:cNvSpPr>
              <a:spLocks noChangeShapeType="1"/>
            </p:cNvSpPr>
            <p:nvPr/>
          </p:nvSpPr>
          <p:spPr bwMode="auto">
            <a:xfrm>
              <a:off x="4053" y="1910"/>
              <a:ext cx="287" cy="44"/>
            </a:xfrm>
            <a:prstGeom prst="line">
              <a:avLst/>
            </a:prstGeom>
            <a:noFill/>
            <a:ln w="38100">
              <a:solidFill>
                <a:srgbClr val="FFFFFF"/>
              </a:solidFill>
              <a:round/>
              <a:headEnd/>
              <a:tailEnd type="triangle" w="med" len="med"/>
            </a:ln>
            <a:effectLst/>
          </p:spPr>
          <p:txBody>
            <a:bodyPr/>
            <a:lstStyle/>
            <a:p>
              <a:endParaRPr lang="en-US"/>
            </a:p>
          </p:txBody>
        </p:sp>
        <p:sp>
          <p:nvSpPr>
            <p:cNvPr id="15380" name="Line 20"/>
            <p:cNvSpPr>
              <a:spLocks noChangeShapeType="1"/>
            </p:cNvSpPr>
            <p:nvPr/>
          </p:nvSpPr>
          <p:spPr bwMode="auto">
            <a:xfrm flipV="1">
              <a:off x="3903" y="1398"/>
              <a:ext cx="245" cy="0"/>
            </a:xfrm>
            <a:prstGeom prst="line">
              <a:avLst/>
            </a:prstGeom>
            <a:noFill/>
            <a:ln w="38100">
              <a:solidFill>
                <a:srgbClr val="FFFFFF"/>
              </a:solidFill>
              <a:round/>
              <a:headEnd/>
              <a:tailEnd type="triangle" w="med" len="med"/>
            </a:ln>
            <a:effectLst/>
          </p:spPr>
          <p:txBody>
            <a:bodyPr/>
            <a:lstStyle/>
            <a:p>
              <a:endParaRPr lang="en-US"/>
            </a:p>
          </p:txBody>
        </p:sp>
        <p:sp>
          <p:nvSpPr>
            <p:cNvPr id="15381" name="Line 21"/>
            <p:cNvSpPr>
              <a:spLocks noChangeShapeType="1"/>
            </p:cNvSpPr>
            <p:nvPr/>
          </p:nvSpPr>
          <p:spPr bwMode="auto">
            <a:xfrm flipV="1">
              <a:off x="3925" y="1559"/>
              <a:ext cx="287" cy="20"/>
            </a:xfrm>
            <a:prstGeom prst="line">
              <a:avLst/>
            </a:prstGeom>
            <a:noFill/>
            <a:ln w="38100">
              <a:solidFill>
                <a:srgbClr val="FFFFFF"/>
              </a:solidFill>
              <a:round/>
              <a:headEnd/>
              <a:tailEnd type="triangle" w="med" len="med"/>
            </a:ln>
            <a:effectLst/>
          </p:spPr>
          <p:txBody>
            <a:bodyPr/>
            <a:lstStyle/>
            <a:p>
              <a:endParaRPr lang="en-US"/>
            </a:p>
          </p:txBody>
        </p:sp>
        <p:sp>
          <p:nvSpPr>
            <p:cNvPr id="15382" name="Line 22"/>
            <p:cNvSpPr>
              <a:spLocks noChangeShapeType="1"/>
            </p:cNvSpPr>
            <p:nvPr/>
          </p:nvSpPr>
          <p:spPr bwMode="auto">
            <a:xfrm>
              <a:off x="3989" y="1718"/>
              <a:ext cx="287" cy="44"/>
            </a:xfrm>
            <a:prstGeom prst="line">
              <a:avLst/>
            </a:prstGeom>
            <a:noFill/>
            <a:ln w="38100">
              <a:solidFill>
                <a:srgbClr val="FFFFFF"/>
              </a:solidFill>
              <a:round/>
              <a:headEnd/>
              <a:tailEnd type="triangle" w="med" len="med"/>
            </a:ln>
            <a:effectLst/>
          </p:spPr>
          <p:txBody>
            <a:bodyPr/>
            <a:lstStyle/>
            <a:p>
              <a:endParaRPr lang="en-US"/>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2000"/>
                                        <p:tgtEl>
                                          <p:spTgt spid="15368"/>
                                        </p:tgtEl>
                                      </p:cBhvr>
                                    </p:animEffect>
                                    <p:set>
                                      <p:cBhvr>
                                        <p:cTn id="7" dur="1" fill="hold">
                                          <p:stCondLst>
                                            <p:cond delay="1999"/>
                                          </p:stCondLst>
                                        </p:cTn>
                                        <p:tgtEl>
                                          <p:spTgt spid="1536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5383"/>
                                        </p:tgtEl>
                                        <p:attrNameLst>
                                          <p:attrName>style.visibility</p:attrName>
                                        </p:attrNameLst>
                                      </p:cBhvr>
                                      <p:to>
                                        <p:strVal val="visible"/>
                                      </p:to>
                                    </p:set>
                                    <p:animEffect transition="in" filter="fade">
                                      <p:cBhvr>
                                        <p:cTn id="10" dur="2000"/>
                                        <p:tgtEl>
                                          <p:spTgt spid="153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Freeform 4"/>
          <p:cNvSpPr>
            <a:spLocks/>
          </p:cNvSpPr>
          <p:nvPr/>
        </p:nvSpPr>
        <p:spPr bwMode="auto">
          <a:xfrm>
            <a:off x="1573213" y="3517900"/>
            <a:ext cx="6367462" cy="819150"/>
          </a:xfrm>
          <a:custGeom>
            <a:avLst/>
            <a:gdLst/>
            <a:ahLst/>
            <a:cxnLst>
              <a:cxn ang="0">
                <a:pos x="0" y="504"/>
              </a:cxn>
              <a:cxn ang="0">
                <a:pos x="213" y="504"/>
              </a:cxn>
              <a:cxn ang="0">
                <a:pos x="523" y="430"/>
              </a:cxn>
              <a:cxn ang="0">
                <a:pos x="939" y="227"/>
              </a:cxn>
              <a:cxn ang="0">
                <a:pos x="1280" y="99"/>
              </a:cxn>
              <a:cxn ang="0">
                <a:pos x="1728" y="14"/>
              </a:cxn>
              <a:cxn ang="0">
                <a:pos x="2016" y="14"/>
              </a:cxn>
              <a:cxn ang="0">
                <a:pos x="2272" y="14"/>
              </a:cxn>
              <a:cxn ang="0">
                <a:pos x="2528" y="67"/>
              </a:cxn>
              <a:cxn ang="0">
                <a:pos x="2859" y="216"/>
              </a:cxn>
              <a:cxn ang="0">
                <a:pos x="3211" y="323"/>
              </a:cxn>
              <a:cxn ang="0">
                <a:pos x="4011" y="366"/>
              </a:cxn>
            </a:cxnLst>
            <a:rect l="0" t="0" r="r" b="b"/>
            <a:pathLst>
              <a:path w="4011" h="516">
                <a:moveTo>
                  <a:pt x="0" y="504"/>
                </a:moveTo>
                <a:cubicBezTo>
                  <a:pt x="63" y="510"/>
                  <a:pt x="126" y="516"/>
                  <a:pt x="213" y="504"/>
                </a:cubicBezTo>
                <a:cubicBezTo>
                  <a:pt x="300" y="492"/>
                  <a:pt x="402" y="476"/>
                  <a:pt x="523" y="430"/>
                </a:cubicBezTo>
                <a:cubicBezTo>
                  <a:pt x="644" y="384"/>
                  <a:pt x="813" y="282"/>
                  <a:pt x="939" y="227"/>
                </a:cubicBezTo>
                <a:cubicBezTo>
                  <a:pt x="1065" y="172"/>
                  <a:pt x="1148" y="135"/>
                  <a:pt x="1280" y="99"/>
                </a:cubicBezTo>
                <a:cubicBezTo>
                  <a:pt x="1412" y="63"/>
                  <a:pt x="1605" y="28"/>
                  <a:pt x="1728" y="14"/>
                </a:cubicBezTo>
                <a:cubicBezTo>
                  <a:pt x="1851" y="0"/>
                  <a:pt x="1925" y="14"/>
                  <a:pt x="2016" y="14"/>
                </a:cubicBezTo>
                <a:cubicBezTo>
                  <a:pt x="2107" y="14"/>
                  <a:pt x="2187" y="5"/>
                  <a:pt x="2272" y="14"/>
                </a:cubicBezTo>
                <a:cubicBezTo>
                  <a:pt x="2357" y="23"/>
                  <a:pt x="2430" y="33"/>
                  <a:pt x="2528" y="67"/>
                </a:cubicBezTo>
                <a:cubicBezTo>
                  <a:pt x="2626" y="101"/>
                  <a:pt x="2745" y="173"/>
                  <a:pt x="2859" y="216"/>
                </a:cubicBezTo>
                <a:cubicBezTo>
                  <a:pt x="2973" y="259"/>
                  <a:pt x="3019" y="298"/>
                  <a:pt x="3211" y="323"/>
                </a:cubicBezTo>
                <a:cubicBezTo>
                  <a:pt x="3403" y="348"/>
                  <a:pt x="3878" y="359"/>
                  <a:pt x="4011" y="366"/>
                </a:cubicBezTo>
              </a:path>
            </a:pathLst>
          </a:custGeom>
          <a:noFill/>
          <a:ln w="50800">
            <a:solidFill>
              <a:schemeClr val="tx1"/>
            </a:solidFill>
            <a:round/>
            <a:headEnd/>
            <a:tailEnd/>
          </a:ln>
          <a:effectLst/>
        </p:spPr>
        <p:txBody>
          <a:bodyPr/>
          <a:lstStyle/>
          <a:p>
            <a:endParaRPr lang="en-US"/>
          </a:p>
        </p:txBody>
      </p:sp>
      <p:sp>
        <p:nvSpPr>
          <p:cNvPr id="47109" name="AutoShape 5"/>
          <p:cNvSpPr>
            <a:spLocks noChangeArrowheads="1"/>
          </p:cNvSpPr>
          <p:nvPr/>
        </p:nvSpPr>
        <p:spPr bwMode="auto">
          <a:xfrm>
            <a:off x="4486275" y="2319338"/>
            <a:ext cx="485775" cy="976312"/>
          </a:xfrm>
          <a:prstGeom prst="downArrow">
            <a:avLst>
              <a:gd name="adj1" fmla="val 50000"/>
              <a:gd name="adj2" fmla="val 50245"/>
            </a:avLst>
          </a:prstGeom>
          <a:solidFill>
            <a:schemeClr val="accent1"/>
          </a:solidFill>
          <a:ln w="9525">
            <a:solidFill>
              <a:schemeClr val="tx1"/>
            </a:solidFill>
            <a:miter lim="800000"/>
            <a:headEnd/>
            <a:tailEnd/>
          </a:ln>
          <a:effectLst/>
        </p:spPr>
        <p:txBody>
          <a:bodyPr vert="eaVert" wrap="none" anchor="ctr"/>
          <a:lstStyle/>
          <a:p>
            <a:endParaRPr lang="en-US"/>
          </a:p>
        </p:txBody>
      </p:sp>
      <p:sp>
        <p:nvSpPr>
          <p:cNvPr id="47110" name="Text Box 6"/>
          <p:cNvSpPr txBox="1">
            <a:spLocks noChangeArrowheads="1"/>
          </p:cNvSpPr>
          <p:nvPr/>
        </p:nvSpPr>
        <p:spPr bwMode="auto">
          <a:xfrm>
            <a:off x="3970338" y="1724025"/>
            <a:ext cx="1592262" cy="457200"/>
          </a:xfrm>
          <a:prstGeom prst="rect">
            <a:avLst/>
          </a:prstGeom>
          <a:noFill/>
          <a:ln w="9525">
            <a:noFill/>
            <a:miter lim="800000"/>
            <a:headEnd/>
            <a:tailEnd/>
          </a:ln>
          <a:effectLst/>
        </p:spPr>
        <p:txBody>
          <a:bodyPr wrap="none">
            <a:spAutoFit/>
          </a:bodyPr>
          <a:lstStyle/>
          <a:p>
            <a:r>
              <a:rPr lang="en-US" sz="2400"/>
              <a:t>Recharge </a:t>
            </a:r>
          </a:p>
        </p:txBody>
      </p:sp>
      <p:sp>
        <p:nvSpPr>
          <p:cNvPr id="47112" name="Line 8"/>
          <p:cNvSpPr>
            <a:spLocks noChangeShapeType="1"/>
          </p:cNvSpPr>
          <p:nvPr/>
        </p:nvSpPr>
        <p:spPr bwMode="auto">
          <a:xfrm flipH="1">
            <a:off x="3063875" y="3759200"/>
            <a:ext cx="1371600" cy="490538"/>
          </a:xfrm>
          <a:prstGeom prst="line">
            <a:avLst/>
          </a:prstGeom>
          <a:noFill/>
          <a:ln w="50800">
            <a:solidFill>
              <a:srgbClr val="FFFF00"/>
            </a:solidFill>
            <a:round/>
            <a:headEnd/>
            <a:tailEnd type="triangle" w="med" len="med"/>
          </a:ln>
          <a:effectLst/>
        </p:spPr>
        <p:txBody>
          <a:bodyPr/>
          <a:lstStyle/>
          <a:p>
            <a:endParaRPr lang="en-US"/>
          </a:p>
        </p:txBody>
      </p:sp>
      <p:sp>
        <p:nvSpPr>
          <p:cNvPr id="47113" name="Line 9"/>
          <p:cNvSpPr>
            <a:spLocks noChangeShapeType="1"/>
          </p:cNvSpPr>
          <p:nvPr/>
        </p:nvSpPr>
        <p:spPr bwMode="auto">
          <a:xfrm>
            <a:off x="4959350" y="3759200"/>
            <a:ext cx="1184275" cy="457200"/>
          </a:xfrm>
          <a:prstGeom prst="line">
            <a:avLst/>
          </a:prstGeom>
          <a:noFill/>
          <a:ln w="50800">
            <a:solidFill>
              <a:srgbClr val="FFFF00"/>
            </a:solidFill>
            <a:round/>
            <a:headEnd/>
            <a:tailEnd type="triangle" w="med" len="med"/>
          </a:ln>
          <a:effectLst/>
        </p:spPr>
        <p:txBody>
          <a:bodyPr/>
          <a:lstStyle/>
          <a:p>
            <a:endParaRPr lang="en-US"/>
          </a:p>
        </p:txBody>
      </p:sp>
      <p:pic>
        <p:nvPicPr>
          <p:cNvPr id="47115" name="Picture 11"/>
          <p:cNvPicPr>
            <a:picLocks noChangeAspect="1" noChangeArrowheads="1"/>
          </p:cNvPicPr>
          <p:nvPr>
            <p:custDataLst>
              <p:tags r:id="rId2"/>
            </p:custDataLst>
          </p:nvPr>
        </p:nvPicPr>
        <p:blipFill>
          <a:blip r:embed="rId6" cstate="print"/>
          <a:srcRect l="15392"/>
          <a:stretch>
            <a:fillRect/>
          </a:stretch>
        </p:blipFill>
        <p:spPr bwMode="auto">
          <a:xfrm>
            <a:off x="1600200" y="1508125"/>
            <a:ext cx="6692900" cy="4297363"/>
          </a:xfrm>
          <a:prstGeom prst="rect">
            <a:avLst/>
          </a:prstGeom>
          <a:noFill/>
          <a:ln w="9525">
            <a:noFill/>
            <a:miter lim="800000"/>
            <a:headEnd/>
            <a:tailEnd/>
          </a:ln>
          <a:effectLst/>
        </p:spPr>
      </p:pic>
      <p:sp>
        <p:nvSpPr>
          <p:cNvPr id="47116" name="Text Box 12"/>
          <p:cNvSpPr txBox="1">
            <a:spLocks noChangeArrowheads="1"/>
          </p:cNvSpPr>
          <p:nvPr/>
        </p:nvSpPr>
        <p:spPr bwMode="auto">
          <a:xfrm>
            <a:off x="374650" y="590550"/>
            <a:ext cx="8510588" cy="457200"/>
          </a:xfrm>
          <a:prstGeom prst="rect">
            <a:avLst/>
          </a:prstGeom>
          <a:noFill/>
          <a:ln w="9525">
            <a:noFill/>
            <a:miter lim="800000"/>
            <a:headEnd/>
            <a:tailEnd/>
          </a:ln>
          <a:effectLst/>
        </p:spPr>
        <p:txBody>
          <a:bodyPr wrap="none">
            <a:spAutoFit/>
          </a:bodyPr>
          <a:lstStyle/>
          <a:p>
            <a:r>
              <a:rPr lang="en-US" sz="2400"/>
              <a:t>Generalized Groundwater Movement and Artesian Conditions</a:t>
            </a:r>
          </a:p>
        </p:txBody>
      </p:sp>
      <p:sp>
        <p:nvSpPr>
          <p:cNvPr id="47118" name="Text Box 14"/>
          <p:cNvSpPr txBox="1">
            <a:spLocks noChangeArrowheads="1"/>
          </p:cNvSpPr>
          <p:nvPr/>
        </p:nvSpPr>
        <p:spPr bwMode="auto">
          <a:xfrm>
            <a:off x="417513" y="4641850"/>
            <a:ext cx="1098550" cy="366713"/>
          </a:xfrm>
          <a:prstGeom prst="rect">
            <a:avLst/>
          </a:prstGeom>
          <a:noFill/>
          <a:ln w="9525">
            <a:noFill/>
            <a:miter lim="800000"/>
            <a:headEnd/>
            <a:tailEnd/>
          </a:ln>
          <a:effectLst/>
        </p:spPr>
        <p:txBody>
          <a:bodyPr wrap="none">
            <a:spAutoFit/>
          </a:bodyPr>
          <a:lstStyle/>
          <a:p>
            <a:r>
              <a:rPr lang="en-US">
                <a:solidFill>
                  <a:srgbClr val="00FF00"/>
                </a:solidFill>
              </a:rPr>
              <a:t>confining</a:t>
            </a:r>
          </a:p>
        </p:txBody>
      </p:sp>
      <p:sp>
        <p:nvSpPr>
          <p:cNvPr id="47119" name="Text Box 15"/>
          <p:cNvSpPr txBox="1">
            <a:spLocks noChangeArrowheads="1"/>
          </p:cNvSpPr>
          <p:nvPr/>
        </p:nvSpPr>
        <p:spPr bwMode="auto">
          <a:xfrm>
            <a:off x="449263" y="5284788"/>
            <a:ext cx="1098550" cy="366712"/>
          </a:xfrm>
          <a:prstGeom prst="rect">
            <a:avLst/>
          </a:prstGeom>
          <a:noFill/>
          <a:ln w="9525">
            <a:noFill/>
            <a:miter lim="800000"/>
            <a:headEnd/>
            <a:tailEnd/>
          </a:ln>
          <a:effectLst/>
        </p:spPr>
        <p:txBody>
          <a:bodyPr wrap="none">
            <a:spAutoFit/>
          </a:bodyPr>
          <a:lstStyle/>
          <a:p>
            <a:r>
              <a:rPr lang="en-US">
                <a:solidFill>
                  <a:srgbClr val="00FF00"/>
                </a:solidFill>
              </a:rPr>
              <a:t>confining</a:t>
            </a:r>
          </a:p>
        </p:txBody>
      </p:sp>
      <p:sp>
        <p:nvSpPr>
          <p:cNvPr id="47120" name="Text Box 16"/>
          <p:cNvSpPr txBox="1">
            <a:spLocks noChangeArrowheads="1"/>
          </p:cNvSpPr>
          <p:nvPr/>
        </p:nvSpPr>
        <p:spPr bwMode="auto">
          <a:xfrm>
            <a:off x="1687513" y="1944688"/>
            <a:ext cx="2354262" cy="457200"/>
          </a:xfrm>
          <a:prstGeom prst="rect">
            <a:avLst/>
          </a:prstGeom>
          <a:noFill/>
          <a:ln w="9525">
            <a:noFill/>
            <a:miter lim="800000"/>
            <a:headEnd/>
            <a:tailEnd/>
          </a:ln>
          <a:effectLst/>
        </p:spPr>
        <p:txBody>
          <a:bodyPr wrap="none">
            <a:spAutoFit/>
          </a:bodyPr>
          <a:lstStyle/>
          <a:p>
            <a:r>
              <a:rPr lang="en-US" sz="2400">
                <a:solidFill>
                  <a:srgbClr val="333399"/>
                </a:solidFill>
              </a:rPr>
              <a:t>Artesian Aquifer</a:t>
            </a:r>
          </a:p>
        </p:txBody>
      </p:sp>
      <p:sp>
        <p:nvSpPr>
          <p:cNvPr id="47121" name="Text Box 17"/>
          <p:cNvSpPr txBox="1">
            <a:spLocks noChangeArrowheads="1"/>
          </p:cNvSpPr>
          <p:nvPr/>
        </p:nvSpPr>
        <p:spPr bwMode="auto">
          <a:xfrm>
            <a:off x="2820988" y="6059488"/>
            <a:ext cx="3133725" cy="457200"/>
          </a:xfrm>
          <a:prstGeom prst="rect">
            <a:avLst/>
          </a:prstGeom>
          <a:noFill/>
          <a:ln w="9525">
            <a:noFill/>
            <a:miter lim="800000"/>
            <a:headEnd/>
            <a:tailEnd/>
          </a:ln>
          <a:effectLst/>
        </p:spPr>
        <p:txBody>
          <a:bodyPr wrap="none">
            <a:spAutoFit/>
          </a:bodyPr>
          <a:lstStyle/>
          <a:p>
            <a:r>
              <a:rPr lang="en-US" sz="2400">
                <a:solidFill>
                  <a:srgbClr val="FFFF00"/>
                </a:solidFill>
              </a:rPr>
              <a:t>Water under pressure</a:t>
            </a:r>
          </a:p>
        </p:txBody>
      </p:sp>
      <p:sp>
        <p:nvSpPr>
          <p:cNvPr id="47122" name="Line 18"/>
          <p:cNvSpPr>
            <a:spLocks noChangeShapeType="1"/>
          </p:cNvSpPr>
          <p:nvPr/>
        </p:nvSpPr>
        <p:spPr bwMode="auto">
          <a:xfrm flipH="1" flipV="1">
            <a:off x="2657475" y="5097463"/>
            <a:ext cx="373063" cy="896937"/>
          </a:xfrm>
          <a:prstGeom prst="line">
            <a:avLst/>
          </a:prstGeom>
          <a:noFill/>
          <a:ln w="38100">
            <a:solidFill>
              <a:srgbClr val="FF6600"/>
            </a:solidFill>
            <a:round/>
            <a:headEnd/>
            <a:tailEnd type="triangle" w="med" len="med"/>
          </a:ln>
          <a:effectLst/>
        </p:spPr>
        <p:txBody>
          <a:bodyPr/>
          <a:lstStyle/>
          <a:p>
            <a:endParaRPr lang="en-US"/>
          </a:p>
        </p:txBody>
      </p:sp>
      <p:sp>
        <p:nvSpPr>
          <p:cNvPr id="47123" name="Text Box 19"/>
          <p:cNvSpPr txBox="1">
            <a:spLocks noChangeArrowheads="1"/>
          </p:cNvSpPr>
          <p:nvPr/>
        </p:nvSpPr>
        <p:spPr bwMode="auto">
          <a:xfrm>
            <a:off x="6613525" y="1720850"/>
            <a:ext cx="1608138" cy="701675"/>
          </a:xfrm>
          <a:prstGeom prst="rect">
            <a:avLst/>
          </a:prstGeom>
          <a:solidFill>
            <a:schemeClr val="accent2">
              <a:lumMod val="50000"/>
            </a:schemeClr>
          </a:solidFill>
          <a:ln w="9525">
            <a:noFill/>
            <a:miter lim="800000"/>
            <a:headEnd/>
            <a:tailEnd/>
          </a:ln>
          <a:effectLst/>
        </p:spPr>
        <p:txBody>
          <a:bodyPr wrap="none">
            <a:spAutoFit/>
          </a:bodyPr>
          <a:lstStyle/>
          <a:p>
            <a:pPr algn="ctr"/>
            <a:r>
              <a:rPr lang="en-US" sz="2000" b="1" dirty="0">
                <a:solidFill>
                  <a:schemeClr val="bg1"/>
                </a:solidFill>
              </a:rPr>
              <a:t>Central part</a:t>
            </a:r>
          </a:p>
          <a:p>
            <a:pPr algn="ctr"/>
            <a:r>
              <a:rPr lang="en-US" sz="2000" b="1" dirty="0">
                <a:solidFill>
                  <a:schemeClr val="bg1"/>
                </a:solidFill>
              </a:rPr>
              <a:t>Of state</a:t>
            </a:r>
          </a:p>
        </p:txBody>
      </p:sp>
      <p:sp>
        <p:nvSpPr>
          <p:cNvPr id="17" name="PPTShape_0"/>
          <p:cNvSpPr txBox="1">
            <a:spLocks noChangeArrowheads="1"/>
          </p:cNvSpPr>
          <p:nvPr/>
        </p:nvSpPr>
        <p:spPr bwMode="auto">
          <a:xfrm>
            <a:off x="1324043" y="3943589"/>
            <a:ext cx="898003" cy="400110"/>
          </a:xfrm>
          <a:prstGeom prst="rect">
            <a:avLst/>
          </a:prstGeom>
          <a:solidFill>
            <a:schemeClr val="accent2">
              <a:lumMod val="50000"/>
            </a:schemeClr>
          </a:solidFill>
          <a:ln w="9525">
            <a:noFill/>
            <a:miter lim="800000"/>
            <a:headEnd/>
            <a:tailEnd/>
          </a:ln>
          <a:effectLst/>
        </p:spPr>
        <p:txBody>
          <a:bodyPr wrap="none">
            <a:spAutoFit/>
          </a:bodyPr>
          <a:lstStyle/>
          <a:p>
            <a:pPr algn="ctr"/>
            <a:r>
              <a:rPr lang="en-US" sz="2000" b="1" dirty="0" smtClean="0">
                <a:solidFill>
                  <a:schemeClr val="bg1"/>
                </a:solidFill>
              </a:rPr>
              <a:t>Coast</a:t>
            </a:r>
            <a:endParaRPr lang="en-US" sz="2000" b="1" dirty="0">
              <a:solidFill>
                <a:schemeClr val="bg1"/>
              </a:solidFill>
            </a:endParaRPr>
          </a:p>
        </p:txBody>
      </p:sp>
      <p:grpSp>
        <p:nvGrpSpPr>
          <p:cNvPr id="18" name="Group 17"/>
          <p:cNvGrpSpPr/>
          <p:nvPr>
            <p:custDataLst>
              <p:tags r:id="rId3"/>
            </p:custDataLst>
          </p:nvPr>
        </p:nvGrpSpPr>
        <p:grpSpPr>
          <a:xfrm>
            <a:off x="2329881" y="1882205"/>
            <a:ext cx="4881802" cy="3707711"/>
            <a:chOff x="846138" y="3141663"/>
            <a:chExt cx="4519612" cy="3378200"/>
          </a:xfrm>
        </p:grpSpPr>
        <p:pic>
          <p:nvPicPr>
            <p:cNvPr id="19" name="Picture 2"/>
            <p:cNvPicPr>
              <a:picLocks noChangeAspect="1" noChangeArrowheads="1"/>
            </p:cNvPicPr>
            <p:nvPr/>
          </p:nvPicPr>
          <p:blipFill>
            <a:blip r:embed="rId7" cstate="print"/>
            <a:srcRect l="25922" r="13365" b="49164"/>
            <a:stretch>
              <a:fillRect/>
            </a:stretch>
          </p:blipFill>
          <p:spPr bwMode="auto">
            <a:xfrm>
              <a:off x="866775" y="3141663"/>
              <a:ext cx="4498975" cy="3376612"/>
            </a:xfrm>
            <a:prstGeom prst="rect">
              <a:avLst/>
            </a:prstGeom>
            <a:noFill/>
            <a:ln w="9525">
              <a:noFill/>
              <a:miter lim="800000"/>
              <a:headEnd/>
              <a:tailEnd/>
            </a:ln>
          </p:spPr>
        </p:pic>
        <p:sp>
          <p:nvSpPr>
            <p:cNvPr id="20" name="Rectangle 7"/>
            <p:cNvSpPr>
              <a:spLocks noChangeArrowheads="1"/>
            </p:cNvSpPr>
            <p:nvPr/>
          </p:nvSpPr>
          <p:spPr bwMode="auto">
            <a:xfrm>
              <a:off x="846138" y="4945063"/>
              <a:ext cx="2947987" cy="1574800"/>
            </a:xfrm>
            <a:prstGeom prst="rect">
              <a:avLst/>
            </a:prstGeom>
            <a:solidFill>
              <a:srgbClr val="2534A7"/>
            </a:solidFill>
            <a:ln w="9525">
              <a:noFill/>
              <a:miter lim="800000"/>
              <a:headEnd/>
              <a:tailEnd/>
            </a:ln>
            <a:effectLst/>
          </p:spPr>
          <p:txBody>
            <a:bodyPr wrap="none" anchor="ctr"/>
            <a:lstStyle/>
            <a:p>
              <a:pPr algn="ctr"/>
              <a:endParaRPr lang="en-US" sz="2400"/>
            </a:p>
          </p:txBody>
        </p:sp>
        <p:sp>
          <p:nvSpPr>
            <p:cNvPr id="21" name="Text Box 9"/>
            <p:cNvSpPr txBox="1">
              <a:spLocks noChangeArrowheads="1"/>
            </p:cNvSpPr>
            <p:nvPr/>
          </p:nvSpPr>
          <p:spPr bwMode="auto">
            <a:xfrm>
              <a:off x="1449388" y="5295900"/>
              <a:ext cx="1497012" cy="701675"/>
            </a:xfrm>
            <a:prstGeom prst="rect">
              <a:avLst/>
            </a:prstGeom>
            <a:noFill/>
            <a:ln w="9525">
              <a:noFill/>
              <a:miter lim="800000"/>
              <a:headEnd/>
              <a:tailEnd/>
            </a:ln>
            <a:effectLst/>
          </p:spPr>
          <p:txBody>
            <a:bodyPr wrap="none">
              <a:spAutoFit/>
            </a:bodyPr>
            <a:lstStyle/>
            <a:p>
              <a:r>
                <a:rPr lang="en-US" sz="2000">
                  <a:solidFill>
                    <a:srgbClr val="FFFF00"/>
                  </a:solidFill>
                </a:rPr>
                <a:t>Thin sandy </a:t>
              </a:r>
            </a:p>
            <a:p>
              <a:r>
                <a:rPr lang="en-US" sz="2000">
                  <a:solidFill>
                    <a:srgbClr val="FFFF00"/>
                  </a:solidFill>
                </a:rPr>
                <a:t>overburden</a:t>
              </a:r>
            </a:p>
          </p:txBody>
        </p:sp>
        <p:sp>
          <p:nvSpPr>
            <p:cNvPr id="22" name="Line 10"/>
            <p:cNvSpPr>
              <a:spLocks noChangeShapeType="1"/>
            </p:cNvSpPr>
            <p:nvPr/>
          </p:nvSpPr>
          <p:spPr bwMode="auto">
            <a:xfrm flipV="1">
              <a:off x="2659063" y="4286250"/>
              <a:ext cx="676275" cy="1016000"/>
            </a:xfrm>
            <a:prstGeom prst="line">
              <a:avLst/>
            </a:prstGeom>
            <a:noFill/>
            <a:ln w="50800">
              <a:solidFill>
                <a:srgbClr val="FF0000"/>
              </a:solidFill>
              <a:round/>
              <a:headEnd/>
              <a:tailEnd type="triangle" w="med" len="med"/>
            </a:ln>
            <a:effectLst/>
          </p:spPr>
          <p:txBody>
            <a:bodyPr/>
            <a:lstStyle/>
            <a:p>
              <a:endParaRPr lang="en-US"/>
            </a:p>
          </p:txBody>
        </p:sp>
        <p:sp>
          <p:nvSpPr>
            <p:cNvPr id="23" name="Line 11"/>
            <p:cNvSpPr>
              <a:spLocks noChangeShapeType="1"/>
            </p:cNvSpPr>
            <p:nvPr/>
          </p:nvSpPr>
          <p:spPr bwMode="auto">
            <a:xfrm flipH="1">
              <a:off x="3743325" y="4386263"/>
              <a:ext cx="506413" cy="85725"/>
            </a:xfrm>
            <a:prstGeom prst="line">
              <a:avLst/>
            </a:prstGeom>
            <a:noFill/>
            <a:ln w="38100">
              <a:solidFill>
                <a:srgbClr val="333399"/>
              </a:solidFill>
              <a:round/>
              <a:headEnd/>
              <a:tailEnd type="triangle" w="med" len="med"/>
            </a:ln>
            <a:effectLst/>
          </p:spPr>
          <p:txBody>
            <a:bodyPr/>
            <a:lstStyle/>
            <a:p>
              <a:endParaRPr lang="en-US"/>
            </a:p>
          </p:txBody>
        </p:sp>
        <p:sp>
          <p:nvSpPr>
            <p:cNvPr id="24" name="Line 12"/>
            <p:cNvSpPr>
              <a:spLocks noChangeShapeType="1"/>
            </p:cNvSpPr>
            <p:nvPr/>
          </p:nvSpPr>
          <p:spPr bwMode="auto">
            <a:xfrm flipH="1">
              <a:off x="3944938" y="4589463"/>
              <a:ext cx="371475" cy="203200"/>
            </a:xfrm>
            <a:prstGeom prst="line">
              <a:avLst/>
            </a:prstGeom>
            <a:noFill/>
            <a:ln w="38100">
              <a:solidFill>
                <a:srgbClr val="333399"/>
              </a:solidFill>
              <a:round/>
              <a:headEnd/>
              <a:tailEnd type="triangle" w="med" len="med"/>
            </a:ln>
            <a:effectLst/>
          </p:spPr>
          <p:txBody>
            <a:bodyPr/>
            <a:lstStyle/>
            <a:p>
              <a:endParaRPr lang="en-US"/>
            </a:p>
          </p:txBody>
        </p:sp>
        <p:sp>
          <p:nvSpPr>
            <p:cNvPr id="25" name="Line 13"/>
            <p:cNvSpPr>
              <a:spLocks noChangeShapeType="1"/>
            </p:cNvSpPr>
            <p:nvPr/>
          </p:nvSpPr>
          <p:spPr bwMode="auto">
            <a:xfrm flipH="1">
              <a:off x="4368800" y="4759325"/>
              <a:ext cx="84138" cy="439738"/>
            </a:xfrm>
            <a:prstGeom prst="line">
              <a:avLst/>
            </a:prstGeom>
            <a:noFill/>
            <a:ln w="38100">
              <a:solidFill>
                <a:srgbClr val="333399"/>
              </a:solidFill>
              <a:round/>
              <a:headEnd/>
              <a:tailEnd type="triangle" w="med" len="med"/>
            </a:ln>
            <a:effectLst/>
          </p:spPr>
          <p:txBody>
            <a:bodyPr/>
            <a:lstStyle/>
            <a:p>
              <a:endParaRPr lang="en-US"/>
            </a:p>
          </p:txBody>
        </p:sp>
        <p:sp>
          <p:nvSpPr>
            <p:cNvPr id="26" name="Text Box 15"/>
            <p:cNvSpPr txBox="1">
              <a:spLocks noChangeArrowheads="1"/>
            </p:cNvSpPr>
            <p:nvPr/>
          </p:nvSpPr>
          <p:spPr bwMode="auto">
            <a:xfrm>
              <a:off x="4022725" y="4354513"/>
              <a:ext cx="1208088" cy="304800"/>
            </a:xfrm>
            <a:prstGeom prst="rect">
              <a:avLst/>
            </a:prstGeom>
            <a:noFill/>
            <a:ln w="9525">
              <a:noFill/>
              <a:miter lim="800000"/>
              <a:headEnd/>
              <a:tailEnd/>
            </a:ln>
            <a:effectLst/>
          </p:spPr>
          <p:txBody>
            <a:bodyPr wrap="none">
              <a:spAutoFit/>
            </a:bodyPr>
            <a:lstStyle/>
            <a:p>
              <a:r>
                <a:rPr lang="en-US" sz="1400" dirty="0">
                  <a:solidFill>
                    <a:schemeClr val="tx1">
                      <a:lumMod val="10000"/>
                    </a:schemeClr>
                  </a:solidFill>
                </a:rPr>
                <a:t>Groundwater</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120"/>
                                        </p:tgtEl>
                                        <p:attrNameLst>
                                          <p:attrName>style.visibility</p:attrName>
                                        </p:attrNameLst>
                                      </p:cBhvr>
                                      <p:to>
                                        <p:strVal val="visible"/>
                                      </p:to>
                                    </p:set>
                                    <p:animEffect transition="in" filter="fade">
                                      <p:cBhvr>
                                        <p:cTn id="7" dur="2000"/>
                                        <p:tgtEl>
                                          <p:spTgt spid="471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123"/>
                                        </p:tgtEl>
                                        <p:attrNameLst>
                                          <p:attrName>style.visibility</p:attrName>
                                        </p:attrNameLst>
                                      </p:cBhvr>
                                      <p:to>
                                        <p:strVal val="visible"/>
                                      </p:to>
                                    </p:set>
                                    <p:animEffect transition="in" filter="fade">
                                      <p:cBhvr>
                                        <p:cTn id="10" dur="2000"/>
                                        <p:tgtEl>
                                          <p:spTgt spid="47123"/>
                                        </p:tgtEl>
                                      </p:cBhvr>
                                    </p:animEffect>
                                  </p:childTnLst>
                                </p:cTn>
                              </p:par>
                              <p:par>
                                <p:cTn id="11" presetID="10" presetClass="entr" presetSubtype="0" fill="hold" nodeType="withEffect">
                                  <p:stCondLst>
                                    <p:cond delay="0"/>
                                  </p:stCondLst>
                                  <p:childTnLst>
                                    <p:set>
                                      <p:cBhvr>
                                        <p:cTn id="12" dur="1" fill="hold">
                                          <p:stCondLst>
                                            <p:cond delay="0"/>
                                          </p:stCondLst>
                                        </p:cTn>
                                        <p:tgtEl>
                                          <p:spTgt spid="47115"/>
                                        </p:tgtEl>
                                        <p:attrNameLst>
                                          <p:attrName>style.visibility</p:attrName>
                                        </p:attrNameLst>
                                      </p:cBhvr>
                                      <p:to>
                                        <p:strVal val="visible"/>
                                      </p:to>
                                    </p:set>
                                    <p:animEffect transition="in" filter="fade">
                                      <p:cBhvr>
                                        <p:cTn id="13" dur="2000"/>
                                        <p:tgtEl>
                                          <p:spTgt spid="471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7122"/>
                                        </p:tgtEl>
                                        <p:attrNameLst>
                                          <p:attrName>style.visibility</p:attrName>
                                        </p:attrNameLst>
                                      </p:cBhvr>
                                      <p:to>
                                        <p:strVal val="visible"/>
                                      </p:to>
                                    </p:set>
                                    <p:animEffect transition="in" filter="fade">
                                      <p:cBhvr>
                                        <p:cTn id="16" dur="2000"/>
                                        <p:tgtEl>
                                          <p:spTgt spid="471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7121"/>
                                        </p:tgtEl>
                                        <p:attrNameLst>
                                          <p:attrName>style.visibility</p:attrName>
                                        </p:attrNameLst>
                                      </p:cBhvr>
                                      <p:to>
                                        <p:strVal val="visible"/>
                                      </p:to>
                                    </p:set>
                                    <p:animEffect transition="in" filter="fade">
                                      <p:cBhvr>
                                        <p:cTn id="19" dur="2000"/>
                                        <p:tgtEl>
                                          <p:spTgt spid="471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7118"/>
                                        </p:tgtEl>
                                        <p:attrNameLst>
                                          <p:attrName>style.visibility</p:attrName>
                                        </p:attrNameLst>
                                      </p:cBhvr>
                                      <p:to>
                                        <p:strVal val="visible"/>
                                      </p:to>
                                    </p:set>
                                    <p:animEffect transition="in" filter="fade">
                                      <p:cBhvr>
                                        <p:cTn id="22" dur="2000"/>
                                        <p:tgtEl>
                                          <p:spTgt spid="471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7119"/>
                                        </p:tgtEl>
                                        <p:attrNameLst>
                                          <p:attrName>style.visibility</p:attrName>
                                        </p:attrNameLst>
                                      </p:cBhvr>
                                      <p:to>
                                        <p:strVal val="visible"/>
                                      </p:to>
                                    </p:set>
                                    <p:animEffect transition="in" filter="fade">
                                      <p:cBhvr>
                                        <p:cTn id="25" dur="2000"/>
                                        <p:tgtEl>
                                          <p:spTgt spid="471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20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8" grpId="0"/>
      <p:bldP spid="47119" grpId="0"/>
      <p:bldP spid="47120" grpId="0"/>
      <p:bldP spid="47121" grpId="0"/>
      <p:bldP spid="47122" grpId="0" animBg="1"/>
      <p:bldP spid="47123"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schiff20"/>
          <p:cNvPicPr>
            <a:picLocks noChangeAspect="1" noChangeArrowheads="1"/>
          </p:cNvPicPr>
          <p:nvPr>
            <p:custDataLst>
              <p:tags r:id="rId2"/>
            </p:custDataLst>
          </p:nvPr>
        </p:nvPicPr>
        <p:blipFill>
          <a:blip r:embed="rId5" cstate="print"/>
          <a:srcRect l="33105" t="37234" r="4608" b="5818"/>
          <a:stretch>
            <a:fillRect/>
          </a:stretch>
        </p:blipFill>
        <p:spPr bwMode="auto">
          <a:xfrm>
            <a:off x="2074863" y="1555750"/>
            <a:ext cx="4333875" cy="2641600"/>
          </a:xfrm>
          <a:prstGeom prst="rect">
            <a:avLst/>
          </a:prstGeom>
          <a:noFill/>
        </p:spPr>
      </p:pic>
      <p:sp>
        <p:nvSpPr>
          <p:cNvPr id="50181" name="Text Box 5"/>
          <p:cNvSpPr txBox="1">
            <a:spLocks noChangeArrowheads="1"/>
          </p:cNvSpPr>
          <p:nvPr/>
        </p:nvSpPr>
        <p:spPr bwMode="auto">
          <a:xfrm>
            <a:off x="1497013" y="622300"/>
            <a:ext cx="5627687" cy="519113"/>
          </a:xfrm>
          <a:prstGeom prst="rect">
            <a:avLst/>
          </a:prstGeom>
          <a:noFill/>
          <a:ln w="9525">
            <a:noFill/>
            <a:miter lim="800000"/>
            <a:headEnd/>
            <a:tailEnd/>
          </a:ln>
          <a:effectLst/>
        </p:spPr>
        <p:txBody>
          <a:bodyPr wrap="none">
            <a:spAutoFit/>
          </a:bodyPr>
          <a:lstStyle/>
          <a:p>
            <a:r>
              <a:rPr lang="en-US" sz="2800"/>
              <a:t>Artesian Aquifers Produce Springs</a:t>
            </a:r>
          </a:p>
        </p:txBody>
      </p:sp>
      <p:sp>
        <p:nvSpPr>
          <p:cNvPr id="50182" name="Text Box 6"/>
          <p:cNvSpPr txBox="1">
            <a:spLocks noChangeArrowheads="1"/>
          </p:cNvSpPr>
          <p:nvPr/>
        </p:nvSpPr>
        <p:spPr bwMode="auto">
          <a:xfrm>
            <a:off x="1144588" y="4754563"/>
            <a:ext cx="6491287" cy="822325"/>
          </a:xfrm>
          <a:prstGeom prst="rect">
            <a:avLst/>
          </a:prstGeom>
          <a:noFill/>
          <a:ln w="9525">
            <a:noFill/>
            <a:miter lim="800000"/>
            <a:headEnd/>
            <a:tailEnd/>
          </a:ln>
          <a:effectLst/>
        </p:spPr>
        <p:txBody>
          <a:bodyPr wrap="none">
            <a:spAutoFit/>
          </a:bodyPr>
          <a:lstStyle/>
          <a:p>
            <a:pPr algn="ctr"/>
            <a:r>
              <a:rPr lang="en-US" sz="2400">
                <a:solidFill>
                  <a:srgbClr val="FFFF00"/>
                </a:solidFill>
              </a:rPr>
              <a:t>Water under pressure breaks through upper</a:t>
            </a:r>
          </a:p>
          <a:p>
            <a:pPr algn="ctr"/>
            <a:r>
              <a:rPr lang="en-US" sz="2400">
                <a:solidFill>
                  <a:srgbClr val="FFFF00"/>
                </a:solidFill>
              </a:rPr>
              <a:t>confining layers producing water at the surface</a:t>
            </a:r>
          </a:p>
        </p:txBody>
      </p:sp>
    </p:spTree>
    <p:custDataLst>
      <p:tags r:id="rId1"/>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0" name="Picture 4"/>
          <p:cNvPicPr>
            <a:picLocks noChangeAspect="1" noChangeArrowheads="1"/>
          </p:cNvPicPr>
          <p:nvPr>
            <p:custDataLst>
              <p:tags r:id="rId2"/>
            </p:custDataLst>
          </p:nvPr>
        </p:nvPicPr>
        <p:blipFill>
          <a:blip r:embed="rId7" cstate="print"/>
          <a:srcRect l="15392"/>
          <a:stretch>
            <a:fillRect/>
          </a:stretch>
        </p:blipFill>
        <p:spPr bwMode="auto">
          <a:xfrm>
            <a:off x="2749550" y="1373188"/>
            <a:ext cx="5822950" cy="3738562"/>
          </a:xfrm>
          <a:prstGeom prst="rect">
            <a:avLst/>
          </a:prstGeom>
          <a:noFill/>
          <a:ln w="9525">
            <a:noFill/>
            <a:miter lim="800000"/>
            <a:headEnd/>
            <a:tailEnd/>
          </a:ln>
          <a:effectLst/>
        </p:spPr>
      </p:pic>
      <p:pic>
        <p:nvPicPr>
          <p:cNvPr id="86021" name="Picture 2"/>
          <p:cNvPicPr>
            <a:picLocks noChangeAspect="1" noChangeArrowheads="1"/>
          </p:cNvPicPr>
          <p:nvPr>
            <p:custDataLst>
              <p:tags r:id="rId3"/>
            </p:custDataLst>
          </p:nvPr>
        </p:nvPicPr>
        <p:blipFill>
          <a:blip r:embed="rId8" cstate="print"/>
          <a:srcRect l="25922" r="13365" b="49164"/>
          <a:stretch>
            <a:fillRect/>
          </a:stretch>
        </p:blipFill>
        <p:spPr bwMode="auto">
          <a:xfrm>
            <a:off x="5846763" y="4205288"/>
            <a:ext cx="2967037" cy="2225675"/>
          </a:xfrm>
          <a:prstGeom prst="rect">
            <a:avLst/>
          </a:prstGeom>
          <a:noFill/>
          <a:ln w="9525">
            <a:noFill/>
            <a:miter lim="800000"/>
            <a:headEnd/>
            <a:tailEnd/>
          </a:ln>
        </p:spPr>
      </p:pic>
      <p:sp>
        <p:nvSpPr>
          <p:cNvPr id="86022" name="Text Box 6"/>
          <p:cNvSpPr txBox="1">
            <a:spLocks noChangeArrowheads="1"/>
          </p:cNvSpPr>
          <p:nvPr/>
        </p:nvSpPr>
        <p:spPr bwMode="auto">
          <a:xfrm>
            <a:off x="0" y="4100513"/>
            <a:ext cx="2165350" cy="366712"/>
          </a:xfrm>
          <a:prstGeom prst="rect">
            <a:avLst/>
          </a:prstGeom>
          <a:noFill/>
          <a:ln w="9525">
            <a:noFill/>
            <a:miter lim="800000"/>
            <a:headEnd/>
            <a:tailEnd/>
          </a:ln>
          <a:effectLst/>
        </p:spPr>
        <p:txBody>
          <a:bodyPr wrap="none">
            <a:spAutoFit/>
          </a:bodyPr>
          <a:lstStyle/>
          <a:p>
            <a:r>
              <a:rPr lang="en-US">
                <a:solidFill>
                  <a:srgbClr val="FFFF00"/>
                </a:solidFill>
              </a:rPr>
              <a:t>Thin confining layer</a:t>
            </a:r>
          </a:p>
        </p:txBody>
      </p:sp>
      <p:sp>
        <p:nvSpPr>
          <p:cNvPr id="86023" name="Line 7"/>
          <p:cNvSpPr>
            <a:spLocks noChangeShapeType="1"/>
          </p:cNvSpPr>
          <p:nvPr/>
        </p:nvSpPr>
        <p:spPr bwMode="auto">
          <a:xfrm flipV="1">
            <a:off x="2174875" y="4249738"/>
            <a:ext cx="441325" cy="17462"/>
          </a:xfrm>
          <a:prstGeom prst="line">
            <a:avLst/>
          </a:prstGeom>
          <a:noFill/>
          <a:ln w="9525">
            <a:solidFill>
              <a:schemeClr val="tx1"/>
            </a:solidFill>
            <a:round/>
            <a:headEnd/>
            <a:tailEnd type="triangle" w="med" len="med"/>
          </a:ln>
          <a:effectLst/>
        </p:spPr>
        <p:txBody>
          <a:bodyPr/>
          <a:lstStyle/>
          <a:p>
            <a:endParaRPr lang="en-US"/>
          </a:p>
        </p:txBody>
      </p:sp>
      <p:sp>
        <p:nvSpPr>
          <p:cNvPr id="86024" name="Text Box 8"/>
          <p:cNvSpPr txBox="1">
            <a:spLocks noChangeArrowheads="1"/>
          </p:cNvSpPr>
          <p:nvPr/>
        </p:nvSpPr>
        <p:spPr bwMode="auto">
          <a:xfrm>
            <a:off x="3606800" y="1639888"/>
            <a:ext cx="2965450" cy="457200"/>
          </a:xfrm>
          <a:prstGeom prst="rect">
            <a:avLst/>
          </a:prstGeom>
          <a:noFill/>
          <a:ln w="9525">
            <a:noFill/>
            <a:miter lim="800000"/>
            <a:headEnd/>
            <a:tailEnd/>
          </a:ln>
          <a:effectLst/>
        </p:spPr>
        <p:txBody>
          <a:bodyPr wrap="none">
            <a:spAutoFit/>
          </a:bodyPr>
          <a:lstStyle/>
          <a:p>
            <a:r>
              <a:rPr lang="en-US" sz="2400">
                <a:solidFill>
                  <a:schemeClr val="accent2"/>
                </a:solidFill>
              </a:rPr>
              <a:t>Thick confining layer</a:t>
            </a:r>
          </a:p>
        </p:txBody>
      </p:sp>
      <p:sp>
        <p:nvSpPr>
          <p:cNvPr id="86025" name="Line 9"/>
          <p:cNvSpPr>
            <a:spLocks noChangeShapeType="1"/>
          </p:cNvSpPr>
          <p:nvPr/>
        </p:nvSpPr>
        <p:spPr bwMode="auto">
          <a:xfrm>
            <a:off x="5681663" y="2132013"/>
            <a:ext cx="1235075" cy="1101725"/>
          </a:xfrm>
          <a:prstGeom prst="line">
            <a:avLst/>
          </a:prstGeom>
          <a:noFill/>
          <a:ln w="9525">
            <a:solidFill>
              <a:srgbClr val="333399"/>
            </a:solidFill>
            <a:round/>
            <a:headEnd/>
            <a:tailEnd type="triangle" w="med" len="med"/>
          </a:ln>
          <a:effectLst/>
        </p:spPr>
        <p:txBody>
          <a:bodyPr/>
          <a:lstStyle/>
          <a:p>
            <a:endParaRPr lang="en-US"/>
          </a:p>
        </p:txBody>
      </p:sp>
      <p:pic>
        <p:nvPicPr>
          <p:cNvPr id="86026" name="Picture 10" descr="schiff20"/>
          <p:cNvPicPr>
            <a:picLocks noChangeAspect="1" noChangeArrowheads="1"/>
          </p:cNvPicPr>
          <p:nvPr>
            <p:custDataLst>
              <p:tags r:id="rId4"/>
            </p:custDataLst>
          </p:nvPr>
        </p:nvPicPr>
        <p:blipFill>
          <a:blip r:embed="rId9" cstate="print"/>
          <a:srcRect l="33105" t="37234" r="4608" b="5818"/>
          <a:stretch>
            <a:fillRect/>
          </a:stretch>
        </p:blipFill>
        <p:spPr bwMode="auto">
          <a:xfrm>
            <a:off x="320675" y="623888"/>
            <a:ext cx="3030538" cy="1847850"/>
          </a:xfrm>
          <a:prstGeom prst="rect">
            <a:avLst/>
          </a:prstGeom>
          <a:noFill/>
        </p:spPr>
      </p:pic>
      <p:sp>
        <p:nvSpPr>
          <p:cNvPr id="86027" name="Line 11"/>
          <p:cNvSpPr>
            <a:spLocks noChangeShapeType="1"/>
          </p:cNvSpPr>
          <p:nvPr/>
        </p:nvSpPr>
        <p:spPr bwMode="auto">
          <a:xfrm>
            <a:off x="2403475" y="1727200"/>
            <a:ext cx="728663" cy="2540000"/>
          </a:xfrm>
          <a:prstGeom prst="line">
            <a:avLst/>
          </a:prstGeom>
          <a:noFill/>
          <a:ln w="38100">
            <a:solidFill>
              <a:srgbClr val="FF6600"/>
            </a:solidFill>
            <a:round/>
            <a:headEnd/>
            <a:tailEnd type="triangle" w="med" len="med"/>
          </a:ln>
          <a:effectLst>
            <a:outerShdw dist="35921" dir="2700000" algn="ctr" rotWithShape="0">
              <a:schemeClr val="bg2"/>
            </a:outerShdw>
          </a:effectLst>
        </p:spPr>
        <p:txBody>
          <a:bodyPr/>
          <a:lstStyle/>
          <a:p>
            <a:endParaRPr lang="en-US"/>
          </a:p>
        </p:txBody>
      </p:sp>
      <p:sp>
        <p:nvSpPr>
          <p:cNvPr id="86028" name="Line 12"/>
          <p:cNvSpPr>
            <a:spLocks noChangeShapeType="1"/>
          </p:cNvSpPr>
          <p:nvPr/>
        </p:nvSpPr>
        <p:spPr bwMode="auto">
          <a:xfrm flipH="1">
            <a:off x="7656513" y="4859338"/>
            <a:ext cx="506412" cy="85725"/>
          </a:xfrm>
          <a:prstGeom prst="line">
            <a:avLst/>
          </a:prstGeom>
          <a:noFill/>
          <a:ln w="38100">
            <a:solidFill>
              <a:srgbClr val="333399"/>
            </a:solidFill>
            <a:round/>
            <a:headEnd/>
            <a:tailEnd type="triangle" w="med" len="med"/>
          </a:ln>
          <a:effectLst/>
        </p:spPr>
        <p:txBody>
          <a:bodyPr/>
          <a:lstStyle/>
          <a:p>
            <a:endParaRPr lang="en-US"/>
          </a:p>
        </p:txBody>
      </p:sp>
      <p:sp>
        <p:nvSpPr>
          <p:cNvPr id="86029" name="Line 13"/>
          <p:cNvSpPr>
            <a:spLocks noChangeShapeType="1"/>
          </p:cNvSpPr>
          <p:nvPr/>
        </p:nvSpPr>
        <p:spPr bwMode="auto">
          <a:xfrm flipH="1">
            <a:off x="7858125" y="5062538"/>
            <a:ext cx="371475" cy="203200"/>
          </a:xfrm>
          <a:prstGeom prst="line">
            <a:avLst/>
          </a:prstGeom>
          <a:noFill/>
          <a:ln w="38100">
            <a:solidFill>
              <a:srgbClr val="333399"/>
            </a:solidFill>
            <a:round/>
            <a:headEnd/>
            <a:tailEnd type="triangle" w="med" len="med"/>
          </a:ln>
          <a:effectLst/>
        </p:spPr>
        <p:txBody>
          <a:bodyPr/>
          <a:lstStyle/>
          <a:p>
            <a:endParaRPr lang="en-US"/>
          </a:p>
        </p:txBody>
      </p:sp>
      <p:sp>
        <p:nvSpPr>
          <p:cNvPr id="86030" name="Line 14"/>
          <p:cNvSpPr>
            <a:spLocks noChangeShapeType="1"/>
          </p:cNvSpPr>
          <p:nvPr/>
        </p:nvSpPr>
        <p:spPr bwMode="auto">
          <a:xfrm flipH="1">
            <a:off x="8281988" y="5232400"/>
            <a:ext cx="84137" cy="439738"/>
          </a:xfrm>
          <a:prstGeom prst="line">
            <a:avLst/>
          </a:prstGeom>
          <a:noFill/>
          <a:ln w="38100">
            <a:solidFill>
              <a:srgbClr val="333399"/>
            </a:solidFill>
            <a:round/>
            <a:headEnd/>
            <a:tailEnd type="triangle" w="med" len="med"/>
          </a:ln>
          <a:effectLst/>
        </p:spPr>
        <p:txBody>
          <a:bodyPr/>
          <a:lstStyle/>
          <a:p>
            <a:endParaRPr lang="en-US"/>
          </a:p>
        </p:txBody>
      </p:sp>
      <p:sp>
        <p:nvSpPr>
          <p:cNvPr id="86031" name="Text Box 15"/>
          <p:cNvSpPr txBox="1">
            <a:spLocks noChangeArrowheads="1"/>
          </p:cNvSpPr>
          <p:nvPr/>
        </p:nvSpPr>
        <p:spPr bwMode="auto">
          <a:xfrm>
            <a:off x="7935913" y="4827588"/>
            <a:ext cx="1208087" cy="304800"/>
          </a:xfrm>
          <a:prstGeom prst="rect">
            <a:avLst/>
          </a:prstGeom>
          <a:noFill/>
          <a:ln w="9525">
            <a:noFill/>
            <a:miter lim="800000"/>
            <a:headEnd/>
            <a:tailEnd/>
          </a:ln>
          <a:effectLst/>
        </p:spPr>
        <p:txBody>
          <a:bodyPr wrap="none">
            <a:spAutoFit/>
          </a:bodyPr>
          <a:lstStyle/>
          <a:p>
            <a:r>
              <a:rPr lang="en-US" sz="1400"/>
              <a:t>Groundwater</a:t>
            </a:r>
          </a:p>
        </p:txBody>
      </p:sp>
    </p:spTree>
    <p:custDataLst>
      <p:tags r:id="rId1"/>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9" name="Picture 5" descr="florida_springs_map"/>
          <p:cNvPicPr>
            <a:picLocks noChangeAspect="1" noChangeArrowheads="1"/>
          </p:cNvPicPr>
          <p:nvPr>
            <p:custDataLst>
              <p:tags r:id="rId2"/>
            </p:custDataLst>
          </p:nvPr>
        </p:nvPicPr>
        <p:blipFill>
          <a:blip r:embed="rId6" cstate="print"/>
          <a:srcRect/>
          <a:stretch>
            <a:fillRect/>
          </a:stretch>
        </p:blipFill>
        <p:spPr bwMode="auto">
          <a:xfrm>
            <a:off x="1447800" y="1068388"/>
            <a:ext cx="6553200" cy="4987925"/>
          </a:xfrm>
          <a:prstGeom prst="rect">
            <a:avLst/>
          </a:prstGeom>
          <a:noFill/>
        </p:spPr>
      </p:pic>
      <p:sp>
        <p:nvSpPr>
          <p:cNvPr id="52238" name="Text Box 14"/>
          <p:cNvSpPr txBox="1">
            <a:spLocks noChangeArrowheads="1"/>
          </p:cNvSpPr>
          <p:nvPr/>
        </p:nvSpPr>
        <p:spPr bwMode="auto">
          <a:xfrm>
            <a:off x="273050" y="268288"/>
            <a:ext cx="8616950" cy="519112"/>
          </a:xfrm>
          <a:prstGeom prst="rect">
            <a:avLst/>
          </a:prstGeom>
          <a:noFill/>
          <a:ln w="9525">
            <a:noFill/>
            <a:miter lim="800000"/>
            <a:headEnd/>
            <a:tailEnd/>
          </a:ln>
          <a:effectLst/>
        </p:spPr>
        <p:txBody>
          <a:bodyPr wrap="none">
            <a:spAutoFit/>
          </a:bodyPr>
          <a:lstStyle/>
          <a:p>
            <a:r>
              <a:rPr lang="en-US" sz="2800" u="sng"/>
              <a:t>Springs Form Best Where the Confining Layer is Thin</a:t>
            </a:r>
          </a:p>
        </p:txBody>
      </p:sp>
      <p:grpSp>
        <p:nvGrpSpPr>
          <p:cNvPr id="14" name="Group 13"/>
          <p:cNvGrpSpPr/>
          <p:nvPr>
            <p:custDataLst>
              <p:tags r:id="rId3"/>
            </p:custDataLst>
          </p:nvPr>
        </p:nvGrpSpPr>
        <p:grpSpPr>
          <a:xfrm>
            <a:off x="846138" y="3141663"/>
            <a:ext cx="4519612" cy="3378200"/>
            <a:chOff x="846138" y="3141663"/>
            <a:chExt cx="4519612" cy="3378200"/>
          </a:xfrm>
        </p:grpSpPr>
        <p:pic>
          <p:nvPicPr>
            <p:cNvPr id="52230" name="Picture 2"/>
            <p:cNvPicPr>
              <a:picLocks noChangeAspect="1" noChangeArrowheads="1"/>
            </p:cNvPicPr>
            <p:nvPr/>
          </p:nvPicPr>
          <p:blipFill>
            <a:blip r:embed="rId7" cstate="print"/>
            <a:srcRect l="25922" r="13365" b="49164"/>
            <a:stretch>
              <a:fillRect/>
            </a:stretch>
          </p:blipFill>
          <p:spPr bwMode="auto">
            <a:xfrm>
              <a:off x="866775" y="3141663"/>
              <a:ext cx="4498975" cy="3376612"/>
            </a:xfrm>
            <a:prstGeom prst="rect">
              <a:avLst/>
            </a:prstGeom>
            <a:noFill/>
            <a:ln w="9525">
              <a:noFill/>
              <a:miter lim="800000"/>
              <a:headEnd/>
              <a:tailEnd/>
            </a:ln>
          </p:spPr>
        </p:pic>
        <p:sp>
          <p:nvSpPr>
            <p:cNvPr id="52231" name="Rectangle 7"/>
            <p:cNvSpPr>
              <a:spLocks noChangeArrowheads="1"/>
            </p:cNvSpPr>
            <p:nvPr/>
          </p:nvSpPr>
          <p:spPr bwMode="auto">
            <a:xfrm>
              <a:off x="846138" y="4945063"/>
              <a:ext cx="2947987" cy="1574800"/>
            </a:xfrm>
            <a:prstGeom prst="rect">
              <a:avLst/>
            </a:prstGeom>
            <a:solidFill>
              <a:srgbClr val="2534A7"/>
            </a:solidFill>
            <a:ln w="9525">
              <a:noFill/>
              <a:miter lim="800000"/>
              <a:headEnd/>
              <a:tailEnd/>
            </a:ln>
            <a:effectLst/>
          </p:spPr>
          <p:txBody>
            <a:bodyPr wrap="none" anchor="ctr"/>
            <a:lstStyle/>
            <a:p>
              <a:pPr algn="ctr"/>
              <a:endParaRPr lang="en-US" sz="2400"/>
            </a:p>
          </p:txBody>
        </p:sp>
        <p:sp>
          <p:nvSpPr>
            <p:cNvPr id="52233" name="Text Box 9"/>
            <p:cNvSpPr txBox="1">
              <a:spLocks noChangeArrowheads="1"/>
            </p:cNvSpPr>
            <p:nvPr/>
          </p:nvSpPr>
          <p:spPr bwMode="auto">
            <a:xfrm>
              <a:off x="1449388" y="5295900"/>
              <a:ext cx="1497012" cy="701675"/>
            </a:xfrm>
            <a:prstGeom prst="rect">
              <a:avLst/>
            </a:prstGeom>
            <a:noFill/>
            <a:ln w="9525">
              <a:noFill/>
              <a:miter lim="800000"/>
              <a:headEnd/>
              <a:tailEnd/>
            </a:ln>
            <a:effectLst/>
          </p:spPr>
          <p:txBody>
            <a:bodyPr wrap="none">
              <a:spAutoFit/>
            </a:bodyPr>
            <a:lstStyle/>
            <a:p>
              <a:r>
                <a:rPr lang="en-US" sz="2000">
                  <a:solidFill>
                    <a:srgbClr val="FFFF00"/>
                  </a:solidFill>
                </a:rPr>
                <a:t>Thin sandy </a:t>
              </a:r>
            </a:p>
            <a:p>
              <a:r>
                <a:rPr lang="en-US" sz="2000">
                  <a:solidFill>
                    <a:srgbClr val="FFFF00"/>
                  </a:solidFill>
                </a:rPr>
                <a:t>overburden</a:t>
              </a:r>
            </a:p>
          </p:txBody>
        </p:sp>
        <p:sp>
          <p:nvSpPr>
            <p:cNvPr id="52234" name="Line 10"/>
            <p:cNvSpPr>
              <a:spLocks noChangeShapeType="1"/>
            </p:cNvSpPr>
            <p:nvPr/>
          </p:nvSpPr>
          <p:spPr bwMode="auto">
            <a:xfrm flipV="1">
              <a:off x="2659063" y="4286250"/>
              <a:ext cx="676275" cy="1016000"/>
            </a:xfrm>
            <a:prstGeom prst="line">
              <a:avLst/>
            </a:prstGeom>
            <a:noFill/>
            <a:ln w="50800">
              <a:solidFill>
                <a:srgbClr val="FF0000"/>
              </a:solidFill>
              <a:round/>
              <a:headEnd/>
              <a:tailEnd type="triangle" w="med" len="med"/>
            </a:ln>
            <a:effectLst/>
          </p:spPr>
          <p:txBody>
            <a:bodyPr/>
            <a:lstStyle/>
            <a:p>
              <a:endParaRPr lang="en-US"/>
            </a:p>
          </p:txBody>
        </p:sp>
        <p:sp>
          <p:nvSpPr>
            <p:cNvPr id="52235" name="Line 11"/>
            <p:cNvSpPr>
              <a:spLocks noChangeShapeType="1"/>
            </p:cNvSpPr>
            <p:nvPr/>
          </p:nvSpPr>
          <p:spPr bwMode="auto">
            <a:xfrm flipH="1">
              <a:off x="3743325" y="4386263"/>
              <a:ext cx="506413" cy="85725"/>
            </a:xfrm>
            <a:prstGeom prst="line">
              <a:avLst/>
            </a:prstGeom>
            <a:noFill/>
            <a:ln w="38100">
              <a:solidFill>
                <a:srgbClr val="333399"/>
              </a:solidFill>
              <a:round/>
              <a:headEnd/>
              <a:tailEnd type="triangle" w="med" len="med"/>
            </a:ln>
            <a:effectLst/>
          </p:spPr>
          <p:txBody>
            <a:bodyPr/>
            <a:lstStyle/>
            <a:p>
              <a:endParaRPr lang="en-US"/>
            </a:p>
          </p:txBody>
        </p:sp>
        <p:sp>
          <p:nvSpPr>
            <p:cNvPr id="52236" name="Line 12"/>
            <p:cNvSpPr>
              <a:spLocks noChangeShapeType="1"/>
            </p:cNvSpPr>
            <p:nvPr/>
          </p:nvSpPr>
          <p:spPr bwMode="auto">
            <a:xfrm flipH="1">
              <a:off x="3944938" y="4589463"/>
              <a:ext cx="371475" cy="203200"/>
            </a:xfrm>
            <a:prstGeom prst="line">
              <a:avLst/>
            </a:prstGeom>
            <a:noFill/>
            <a:ln w="38100">
              <a:solidFill>
                <a:srgbClr val="333399"/>
              </a:solidFill>
              <a:round/>
              <a:headEnd/>
              <a:tailEnd type="triangle" w="med" len="med"/>
            </a:ln>
            <a:effectLst/>
          </p:spPr>
          <p:txBody>
            <a:bodyPr/>
            <a:lstStyle/>
            <a:p>
              <a:endParaRPr lang="en-US"/>
            </a:p>
          </p:txBody>
        </p:sp>
        <p:sp>
          <p:nvSpPr>
            <p:cNvPr id="52237" name="Line 13"/>
            <p:cNvSpPr>
              <a:spLocks noChangeShapeType="1"/>
            </p:cNvSpPr>
            <p:nvPr/>
          </p:nvSpPr>
          <p:spPr bwMode="auto">
            <a:xfrm flipH="1">
              <a:off x="4368800" y="4759325"/>
              <a:ext cx="84138" cy="439738"/>
            </a:xfrm>
            <a:prstGeom prst="line">
              <a:avLst/>
            </a:prstGeom>
            <a:noFill/>
            <a:ln w="38100">
              <a:solidFill>
                <a:srgbClr val="333399"/>
              </a:solidFill>
              <a:round/>
              <a:headEnd/>
              <a:tailEnd type="triangle" w="med" len="med"/>
            </a:ln>
            <a:effectLst/>
          </p:spPr>
          <p:txBody>
            <a:bodyPr/>
            <a:lstStyle/>
            <a:p>
              <a:endParaRPr lang="en-US"/>
            </a:p>
          </p:txBody>
        </p:sp>
        <p:sp>
          <p:nvSpPr>
            <p:cNvPr id="52239" name="Text Box 15"/>
            <p:cNvSpPr txBox="1">
              <a:spLocks noChangeArrowheads="1"/>
            </p:cNvSpPr>
            <p:nvPr/>
          </p:nvSpPr>
          <p:spPr bwMode="auto">
            <a:xfrm>
              <a:off x="4022725" y="4354513"/>
              <a:ext cx="1208088" cy="304800"/>
            </a:xfrm>
            <a:prstGeom prst="rect">
              <a:avLst/>
            </a:prstGeom>
            <a:noFill/>
            <a:ln w="9525">
              <a:noFill/>
              <a:miter lim="800000"/>
              <a:headEnd/>
              <a:tailEnd/>
            </a:ln>
            <a:effectLst/>
          </p:spPr>
          <p:txBody>
            <a:bodyPr wrap="none">
              <a:spAutoFit/>
            </a:bodyPr>
            <a:lstStyle/>
            <a:p>
              <a:r>
                <a:rPr lang="en-US" sz="1400">
                  <a:solidFill>
                    <a:schemeClr val="bg1"/>
                  </a:solidFill>
                </a:rPr>
                <a:t>Groundwater</a:t>
              </a:r>
            </a:p>
          </p:txBody>
        </p:sp>
      </p:grpSp>
    </p:spTree>
    <p:custDataLst>
      <p:tags r:id="rId1"/>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Ginnie%20Springs%20Ain't%20it%20beautiful"/>
          <p:cNvPicPr>
            <a:picLocks noChangeAspect="1" noChangeArrowheads="1"/>
          </p:cNvPicPr>
          <p:nvPr>
            <p:custDataLst>
              <p:tags r:id="rId2"/>
            </p:custDataLst>
          </p:nvPr>
        </p:nvPicPr>
        <p:blipFill>
          <a:blip r:embed="rId7" cstate="print"/>
          <a:srcRect/>
          <a:stretch>
            <a:fillRect/>
          </a:stretch>
        </p:blipFill>
        <p:spPr bwMode="auto">
          <a:xfrm>
            <a:off x="4878388" y="4291013"/>
            <a:ext cx="3825875" cy="2144712"/>
          </a:xfrm>
          <a:prstGeom prst="rect">
            <a:avLst/>
          </a:prstGeom>
          <a:noFill/>
        </p:spPr>
      </p:pic>
      <p:sp>
        <p:nvSpPr>
          <p:cNvPr id="48131" name="Text Box 3"/>
          <p:cNvSpPr txBox="1">
            <a:spLocks noChangeArrowheads="1"/>
          </p:cNvSpPr>
          <p:nvPr/>
        </p:nvSpPr>
        <p:spPr bwMode="auto">
          <a:xfrm>
            <a:off x="423863" y="298450"/>
            <a:ext cx="3206750" cy="579438"/>
          </a:xfrm>
          <a:prstGeom prst="rect">
            <a:avLst/>
          </a:prstGeom>
          <a:noFill/>
          <a:ln w="9525">
            <a:noFill/>
            <a:miter lim="800000"/>
            <a:headEnd/>
            <a:tailEnd/>
          </a:ln>
          <a:effectLst/>
        </p:spPr>
        <p:txBody>
          <a:bodyPr wrap="none">
            <a:spAutoFit/>
          </a:bodyPr>
          <a:lstStyle/>
          <a:p>
            <a:r>
              <a:rPr lang="en-US" sz="3200" u="sng"/>
              <a:t>Florida’s Springs</a:t>
            </a:r>
          </a:p>
        </p:txBody>
      </p:sp>
      <p:sp>
        <p:nvSpPr>
          <p:cNvPr id="48133" name="Rectangle 5"/>
          <p:cNvSpPr>
            <a:spLocks noChangeArrowheads="1"/>
          </p:cNvSpPr>
          <p:nvPr/>
        </p:nvSpPr>
        <p:spPr bwMode="auto">
          <a:xfrm>
            <a:off x="587375" y="2608263"/>
            <a:ext cx="3427413" cy="1006475"/>
          </a:xfrm>
          <a:prstGeom prst="rect">
            <a:avLst/>
          </a:prstGeom>
          <a:noFill/>
          <a:ln w="9525">
            <a:noFill/>
            <a:miter lim="800000"/>
            <a:headEnd/>
            <a:tailEnd/>
          </a:ln>
          <a:effectLst/>
        </p:spPr>
        <p:txBody>
          <a:bodyPr wrap="none">
            <a:spAutoFit/>
          </a:bodyPr>
          <a:lstStyle/>
          <a:p>
            <a:r>
              <a:rPr lang="en-US" sz="2000" b="1">
                <a:solidFill>
                  <a:srgbClr val="00FF00"/>
                </a:solidFill>
              </a:rPr>
              <a:t>Form at low elevations</a:t>
            </a:r>
          </a:p>
          <a:p>
            <a:r>
              <a:rPr lang="en-US" sz="2000" b="1">
                <a:solidFill>
                  <a:srgbClr val="00FF00"/>
                </a:solidFill>
              </a:rPr>
              <a:t>where the upper confining </a:t>
            </a:r>
          </a:p>
          <a:p>
            <a:r>
              <a:rPr lang="en-US" sz="2000" b="1">
                <a:solidFill>
                  <a:srgbClr val="00FF00"/>
                </a:solidFill>
              </a:rPr>
              <a:t>unit is thin or absent</a:t>
            </a:r>
          </a:p>
        </p:txBody>
      </p:sp>
      <p:sp>
        <p:nvSpPr>
          <p:cNvPr id="48134" name="Rectangle 6"/>
          <p:cNvSpPr>
            <a:spLocks noChangeArrowheads="1"/>
          </p:cNvSpPr>
          <p:nvPr/>
        </p:nvSpPr>
        <p:spPr bwMode="auto">
          <a:xfrm>
            <a:off x="525463" y="2041525"/>
            <a:ext cx="3448050" cy="366713"/>
          </a:xfrm>
          <a:prstGeom prst="rect">
            <a:avLst/>
          </a:prstGeom>
          <a:noFill/>
          <a:ln w="9525">
            <a:noFill/>
            <a:miter lim="800000"/>
            <a:headEnd/>
            <a:tailEnd/>
          </a:ln>
          <a:effectLst/>
        </p:spPr>
        <p:txBody>
          <a:bodyPr wrap="none">
            <a:spAutoFit/>
          </a:bodyPr>
          <a:lstStyle/>
          <a:p>
            <a:r>
              <a:rPr lang="en-US" i="1">
                <a:latin typeface="Lucida Sans Unicode" pitchFamily="34" charset="0"/>
              </a:rPr>
              <a:t>(64.6 million gallons per day)</a:t>
            </a:r>
          </a:p>
        </p:txBody>
      </p:sp>
      <p:pic>
        <p:nvPicPr>
          <p:cNvPr id="48136" name="Picture 8" descr="Diagonal brick"/>
          <p:cNvPicPr>
            <a:picLocks noChangeAspect="1" noChangeArrowheads="1"/>
          </p:cNvPicPr>
          <p:nvPr>
            <p:custDataLst>
              <p:tags r:id="rId3"/>
            </p:custDataLst>
          </p:nvPr>
        </p:nvPicPr>
        <p:blipFill>
          <a:blip r:embed="rId8" cstate="print"/>
          <a:srcRect l="3204" t="15268" r="2385" b="8751"/>
          <a:stretch>
            <a:fillRect/>
          </a:stretch>
        </p:blipFill>
        <p:spPr bwMode="auto">
          <a:xfrm>
            <a:off x="4864100" y="407988"/>
            <a:ext cx="3852863" cy="3656012"/>
          </a:xfrm>
          <a:prstGeom prst="rect">
            <a:avLst/>
          </a:prstGeom>
          <a:noFill/>
          <a:ln w="9525">
            <a:noFill/>
            <a:miter lim="800000"/>
            <a:headEnd/>
            <a:tailEnd/>
          </a:ln>
          <a:effectLst/>
        </p:spPr>
      </p:pic>
      <p:sp>
        <p:nvSpPr>
          <p:cNvPr id="48137" name="Text Box 9" descr="Diagonal brick"/>
          <p:cNvSpPr txBox="1">
            <a:spLocks noChangeArrowheads="1"/>
          </p:cNvSpPr>
          <p:nvPr/>
        </p:nvSpPr>
        <p:spPr bwMode="auto">
          <a:xfrm>
            <a:off x="5191125" y="1762125"/>
            <a:ext cx="1316038" cy="304800"/>
          </a:xfrm>
          <a:prstGeom prst="rect">
            <a:avLst/>
          </a:prstGeom>
          <a:noFill/>
          <a:ln w="9525">
            <a:noFill/>
            <a:miter lim="800000"/>
            <a:headEnd/>
            <a:tailEnd/>
          </a:ln>
          <a:effectLst/>
        </p:spPr>
        <p:txBody>
          <a:bodyPr wrap="none">
            <a:spAutoFit/>
          </a:bodyPr>
          <a:lstStyle/>
          <a:p>
            <a:r>
              <a:rPr lang="en-US" sz="1400">
                <a:solidFill>
                  <a:srgbClr val="000000"/>
                </a:solidFill>
              </a:rPr>
              <a:t>Thin or absent</a:t>
            </a:r>
          </a:p>
        </p:txBody>
      </p:sp>
      <p:sp>
        <p:nvSpPr>
          <p:cNvPr id="48138" name="Text Box 10" descr="Diagonal brick"/>
          <p:cNvSpPr txBox="1">
            <a:spLocks noChangeArrowheads="1"/>
          </p:cNvSpPr>
          <p:nvPr/>
        </p:nvSpPr>
        <p:spPr bwMode="auto">
          <a:xfrm>
            <a:off x="5292725" y="2236788"/>
            <a:ext cx="1543050" cy="304800"/>
          </a:xfrm>
          <a:prstGeom prst="rect">
            <a:avLst/>
          </a:prstGeom>
          <a:noFill/>
          <a:ln w="9525">
            <a:noFill/>
            <a:miter lim="800000"/>
            <a:headEnd/>
            <a:tailEnd/>
          </a:ln>
          <a:effectLst/>
        </p:spPr>
        <p:txBody>
          <a:bodyPr wrap="none">
            <a:spAutoFit/>
          </a:bodyPr>
          <a:lstStyle/>
          <a:p>
            <a:r>
              <a:rPr lang="en-US" sz="1400">
                <a:solidFill>
                  <a:srgbClr val="000000"/>
                </a:solidFill>
              </a:rPr>
              <a:t>30 – 200 ft sandy</a:t>
            </a:r>
          </a:p>
        </p:txBody>
      </p:sp>
      <p:sp>
        <p:nvSpPr>
          <p:cNvPr id="48139" name="Text Box 11" descr="Diagonal brick"/>
          <p:cNvSpPr txBox="1">
            <a:spLocks noChangeArrowheads="1"/>
          </p:cNvSpPr>
          <p:nvPr/>
        </p:nvSpPr>
        <p:spPr bwMode="auto">
          <a:xfrm>
            <a:off x="5275263" y="2846388"/>
            <a:ext cx="1573212" cy="304800"/>
          </a:xfrm>
          <a:prstGeom prst="rect">
            <a:avLst/>
          </a:prstGeom>
          <a:noFill/>
          <a:ln w="9525">
            <a:noFill/>
            <a:miter lim="800000"/>
            <a:headEnd/>
            <a:tailEnd/>
          </a:ln>
          <a:effectLst/>
        </p:spPr>
        <p:txBody>
          <a:bodyPr wrap="none">
            <a:spAutoFit/>
          </a:bodyPr>
          <a:lstStyle/>
          <a:p>
            <a:r>
              <a:rPr lang="en-US" sz="1400">
                <a:solidFill>
                  <a:srgbClr val="000000"/>
                </a:solidFill>
              </a:rPr>
              <a:t>30 – 200 ft clayey</a:t>
            </a:r>
          </a:p>
        </p:txBody>
      </p:sp>
      <p:sp>
        <p:nvSpPr>
          <p:cNvPr id="48140" name="Text Box 12" descr="Diagonal brick"/>
          <p:cNvSpPr txBox="1">
            <a:spLocks noChangeArrowheads="1"/>
          </p:cNvSpPr>
          <p:nvPr/>
        </p:nvSpPr>
        <p:spPr bwMode="auto">
          <a:xfrm>
            <a:off x="5343525" y="3405188"/>
            <a:ext cx="1193800" cy="304800"/>
          </a:xfrm>
          <a:prstGeom prst="rect">
            <a:avLst/>
          </a:prstGeom>
          <a:noFill/>
          <a:ln w="9525">
            <a:noFill/>
            <a:miter lim="800000"/>
            <a:headEnd/>
            <a:tailEnd/>
          </a:ln>
          <a:effectLst/>
        </p:spPr>
        <p:txBody>
          <a:bodyPr wrap="none">
            <a:spAutoFit/>
          </a:bodyPr>
          <a:lstStyle/>
          <a:p>
            <a:r>
              <a:rPr lang="en-US" sz="1400">
                <a:solidFill>
                  <a:srgbClr val="000000"/>
                </a:solidFill>
              </a:rPr>
              <a:t>&gt; 200 ft thick</a:t>
            </a:r>
          </a:p>
        </p:txBody>
      </p:sp>
      <p:sp>
        <p:nvSpPr>
          <p:cNvPr id="48141" name="Text Box 13" descr="Diagonal brick"/>
          <p:cNvSpPr txBox="1">
            <a:spLocks noChangeArrowheads="1"/>
          </p:cNvSpPr>
          <p:nvPr/>
        </p:nvSpPr>
        <p:spPr bwMode="auto">
          <a:xfrm>
            <a:off x="6326188" y="439738"/>
            <a:ext cx="2381250" cy="366712"/>
          </a:xfrm>
          <a:prstGeom prst="rect">
            <a:avLst/>
          </a:prstGeom>
          <a:noFill/>
          <a:ln w="9525">
            <a:noFill/>
            <a:miter lim="800000"/>
            <a:headEnd/>
            <a:tailEnd/>
          </a:ln>
          <a:effectLst/>
        </p:spPr>
        <p:txBody>
          <a:bodyPr wrap="none">
            <a:spAutoFit/>
          </a:bodyPr>
          <a:lstStyle/>
          <a:p>
            <a:r>
              <a:rPr lang="en-US">
                <a:solidFill>
                  <a:schemeClr val="bg2"/>
                </a:solidFill>
              </a:rPr>
              <a:t>Hawthorne Thickness</a:t>
            </a:r>
          </a:p>
        </p:txBody>
      </p:sp>
      <p:pic>
        <p:nvPicPr>
          <p:cNvPr id="48142" name="Picture 14" descr="schiff20"/>
          <p:cNvPicPr>
            <a:picLocks noChangeAspect="1" noChangeArrowheads="1"/>
          </p:cNvPicPr>
          <p:nvPr>
            <p:custDataLst>
              <p:tags r:id="rId4"/>
            </p:custDataLst>
          </p:nvPr>
        </p:nvPicPr>
        <p:blipFill>
          <a:blip r:embed="rId9" cstate="print"/>
          <a:srcRect l="33105" t="37234" r="4608" b="5818"/>
          <a:stretch>
            <a:fillRect/>
          </a:stretch>
        </p:blipFill>
        <p:spPr bwMode="auto">
          <a:xfrm>
            <a:off x="449263" y="4010025"/>
            <a:ext cx="4000500" cy="2438400"/>
          </a:xfrm>
          <a:prstGeom prst="rect">
            <a:avLst/>
          </a:prstGeom>
          <a:noFill/>
        </p:spPr>
      </p:pic>
      <p:sp>
        <p:nvSpPr>
          <p:cNvPr id="48148" name="Text Box 20"/>
          <p:cNvSpPr txBox="1">
            <a:spLocks noChangeArrowheads="1"/>
          </p:cNvSpPr>
          <p:nvPr/>
        </p:nvSpPr>
        <p:spPr bwMode="auto">
          <a:xfrm>
            <a:off x="501650" y="1181100"/>
            <a:ext cx="3556000" cy="822325"/>
          </a:xfrm>
          <a:prstGeom prst="rect">
            <a:avLst/>
          </a:prstGeom>
          <a:noFill/>
          <a:ln w="9525">
            <a:noFill/>
            <a:miter lim="800000"/>
            <a:headEnd/>
            <a:tailEnd/>
          </a:ln>
          <a:effectLst/>
        </p:spPr>
        <p:txBody>
          <a:bodyPr wrap="none">
            <a:spAutoFit/>
          </a:bodyPr>
          <a:lstStyle/>
          <a:p>
            <a:r>
              <a:rPr lang="en-US" sz="2400">
                <a:solidFill>
                  <a:srgbClr val="FFFF00"/>
                </a:solidFill>
              </a:rPr>
              <a:t>27 of 78 First Magnitude </a:t>
            </a:r>
          </a:p>
          <a:p>
            <a:r>
              <a:rPr lang="en-US" sz="2400">
                <a:solidFill>
                  <a:srgbClr val="FFFF00"/>
                </a:solidFill>
              </a:rPr>
              <a:t>Springs Nationally</a:t>
            </a:r>
          </a:p>
        </p:txBody>
      </p:sp>
      <p:sp>
        <p:nvSpPr>
          <p:cNvPr id="48143" name="Line 15"/>
          <p:cNvSpPr>
            <a:spLocks noChangeShapeType="1"/>
          </p:cNvSpPr>
          <p:nvPr/>
        </p:nvSpPr>
        <p:spPr bwMode="auto">
          <a:xfrm flipV="1">
            <a:off x="4318000" y="1506538"/>
            <a:ext cx="2913063" cy="2659062"/>
          </a:xfrm>
          <a:prstGeom prst="line">
            <a:avLst/>
          </a:prstGeom>
          <a:noFill/>
          <a:ln w="73025">
            <a:solidFill>
              <a:srgbClr val="FF6600"/>
            </a:solidFill>
            <a:round/>
            <a:headEnd/>
            <a:tailEnd type="triangle" w="med" len="med"/>
          </a:ln>
          <a:effectLst/>
        </p:spPr>
        <p:txBody>
          <a:bodyPr/>
          <a:lstStyle/>
          <a:p>
            <a:endParaRPr lang="en-US"/>
          </a:p>
        </p:txBody>
      </p:sp>
    </p:spTree>
    <p:custDataLst>
      <p:tags r:id="rId1"/>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DevilsEye"/>
          <p:cNvPicPr>
            <a:picLocks noChangeAspect="1" noChangeArrowheads="1"/>
          </p:cNvPicPr>
          <p:nvPr>
            <p:custDataLst>
              <p:tags r:id="rId2"/>
            </p:custDataLst>
          </p:nvPr>
        </p:nvPicPr>
        <p:blipFill>
          <a:blip r:embed="rId9" cstate="print"/>
          <a:srcRect/>
          <a:stretch>
            <a:fillRect/>
          </a:stretch>
        </p:blipFill>
        <p:spPr bwMode="auto">
          <a:xfrm>
            <a:off x="4552950" y="698500"/>
            <a:ext cx="2495550" cy="1885950"/>
          </a:xfrm>
          <a:prstGeom prst="rect">
            <a:avLst/>
          </a:prstGeom>
          <a:noFill/>
        </p:spPr>
      </p:pic>
      <p:pic>
        <p:nvPicPr>
          <p:cNvPr id="53252" name="Picture 4" descr="Ginnie1"/>
          <p:cNvPicPr>
            <a:picLocks noChangeAspect="1" noChangeArrowheads="1"/>
          </p:cNvPicPr>
          <p:nvPr>
            <p:custDataLst>
              <p:tags r:id="rId3"/>
            </p:custDataLst>
          </p:nvPr>
        </p:nvPicPr>
        <p:blipFill>
          <a:blip r:embed="rId10" cstate="print"/>
          <a:srcRect/>
          <a:stretch>
            <a:fillRect/>
          </a:stretch>
        </p:blipFill>
        <p:spPr bwMode="auto">
          <a:xfrm>
            <a:off x="741363" y="3203575"/>
            <a:ext cx="2571750" cy="1971675"/>
          </a:xfrm>
          <a:prstGeom prst="rect">
            <a:avLst/>
          </a:prstGeom>
          <a:noFill/>
        </p:spPr>
      </p:pic>
      <p:sp>
        <p:nvSpPr>
          <p:cNvPr id="53253" name="Text Box 5"/>
          <p:cNvSpPr txBox="1">
            <a:spLocks noChangeArrowheads="1"/>
          </p:cNvSpPr>
          <p:nvPr/>
        </p:nvSpPr>
        <p:spPr bwMode="auto">
          <a:xfrm>
            <a:off x="865188" y="4783138"/>
            <a:ext cx="1130300" cy="457200"/>
          </a:xfrm>
          <a:prstGeom prst="rect">
            <a:avLst/>
          </a:prstGeom>
          <a:noFill/>
          <a:ln w="9525">
            <a:noFill/>
            <a:miter lim="800000"/>
            <a:headEnd/>
            <a:tailEnd/>
          </a:ln>
          <a:effectLst/>
        </p:spPr>
        <p:txBody>
          <a:bodyPr wrap="none">
            <a:spAutoFit/>
          </a:bodyPr>
          <a:lstStyle/>
          <a:p>
            <a:r>
              <a:rPr lang="en-US" sz="2400">
                <a:latin typeface="Lucida Sans Unicode" pitchFamily="34" charset="0"/>
              </a:rPr>
              <a:t>Ginnie</a:t>
            </a:r>
          </a:p>
        </p:txBody>
      </p:sp>
      <p:sp>
        <p:nvSpPr>
          <p:cNvPr id="53254" name="Text Box 6"/>
          <p:cNvSpPr txBox="1">
            <a:spLocks noChangeArrowheads="1"/>
          </p:cNvSpPr>
          <p:nvPr/>
        </p:nvSpPr>
        <p:spPr bwMode="auto">
          <a:xfrm>
            <a:off x="4637088" y="720725"/>
            <a:ext cx="1525587" cy="396875"/>
          </a:xfrm>
          <a:prstGeom prst="rect">
            <a:avLst/>
          </a:prstGeom>
          <a:noFill/>
          <a:ln w="9525">
            <a:noFill/>
            <a:miter lim="800000"/>
            <a:headEnd/>
            <a:tailEnd/>
          </a:ln>
          <a:effectLst/>
        </p:spPr>
        <p:txBody>
          <a:bodyPr wrap="none">
            <a:spAutoFit/>
          </a:bodyPr>
          <a:lstStyle/>
          <a:p>
            <a:r>
              <a:rPr lang="en-US" sz="2000" b="1"/>
              <a:t>Poe Spring</a:t>
            </a:r>
          </a:p>
        </p:txBody>
      </p:sp>
      <p:sp>
        <p:nvSpPr>
          <p:cNvPr id="53256" name="Rectangle 8">
            <a:hlinkClick r:id="rId11"/>
          </p:cNvPr>
          <p:cNvSpPr>
            <a:spLocks noChangeArrowheads="1"/>
          </p:cNvSpPr>
          <p:nvPr/>
        </p:nvSpPr>
        <p:spPr bwMode="auto">
          <a:xfrm>
            <a:off x="431800" y="5910263"/>
            <a:ext cx="6315075" cy="336550"/>
          </a:xfrm>
          <a:prstGeom prst="rect">
            <a:avLst/>
          </a:prstGeom>
          <a:noFill/>
          <a:ln w="9525">
            <a:noFill/>
            <a:miter lim="800000"/>
            <a:headEnd/>
            <a:tailEnd/>
          </a:ln>
          <a:effectLst/>
        </p:spPr>
        <p:txBody>
          <a:bodyPr anchor="ctr">
            <a:spAutoFit/>
          </a:bodyPr>
          <a:lstStyle/>
          <a:p>
            <a:pPr eaLnBrk="1" hangingPunct="1"/>
            <a:r>
              <a:rPr lang="en-US" sz="1600">
                <a:latin typeface="Lucida Sans Unicode" pitchFamily="34" charset="0"/>
                <a:hlinkClick r:id="rId11"/>
              </a:rPr>
              <a:t>http://www.underwaterflorida.homestead.com/springs.html</a:t>
            </a:r>
            <a:r>
              <a:rPr lang="en-US" sz="1600">
                <a:latin typeface="Lucida Sans Unicode" pitchFamily="34" charset="0"/>
              </a:rPr>
              <a:t> </a:t>
            </a:r>
          </a:p>
        </p:txBody>
      </p:sp>
      <p:pic>
        <p:nvPicPr>
          <p:cNvPr id="53257" name="Picture 9" descr="manatee2sml">
            <a:hlinkClick r:id="rId12"/>
          </p:cNvPr>
          <p:cNvPicPr>
            <a:picLocks noChangeAspect="1" noChangeArrowheads="1"/>
          </p:cNvPicPr>
          <p:nvPr>
            <p:custDataLst>
              <p:tags r:id="rId4"/>
            </p:custDataLst>
          </p:nvPr>
        </p:nvPicPr>
        <p:blipFill>
          <a:blip r:embed="rId13" cstate="print"/>
          <a:srcRect/>
          <a:stretch>
            <a:fillRect/>
          </a:stretch>
        </p:blipFill>
        <p:spPr bwMode="auto">
          <a:xfrm>
            <a:off x="635000" y="598488"/>
            <a:ext cx="3197225" cy="2103437"/>
          </a:xfrm>
          <a:prstGeom prst="rect">
            <a:avLst/>
          </a:prstGeom>
          <a:noFill/>
        </p:spPr>
      </p:pic>
      <p:sp>
        <p:nvSpPr>
          <p:cNvPr id="53258" name="Text Box 10"/>
          <p:cNvSpPr txBox="1">
            <a:spLocks noChangeArrowheads="1"/>
          </p:cNvSpPr>
          <p:nvPr/>
        </p:nvSpPr>
        <p:spPr bwMode="auto">
          <a:xfrm>
            <a:off x="822325" y="2159000"/>
            <a:ext cx="1425575" cy="457200"/>
          </a:xfrm>
          <a:prstGeom prst="rect">
            <a:avLst/>
          </a:prstGeom>
          <a:noFill/>
          <a:ln w="9525">
            <a:noFill/>
            <a:miter lim="800000"/>
            <a:headEnd/>
            <a:tailEnd/>
          </a:ln>
          <a:effectLst/>
        </p:spPr>
        <p:txBody>
          <a:bodyPr wrap="none">
            <a:spAutoFit/>
          </a:bodyPr>
          <a:lstStyle/>
          <a:p>
            <a:r>
              <a:rPr lang="en-US" sz="2400">
                <a:latin typeface="Lucida Sans Unicode" pitchFamily="34" charset="0"/>
              </a:rPr>
              <a:t>Manatee</a:t>
            </a:r>
          </a:p>
        </p:txBody>
      </p:sp>
      <p:pic>
        <p:nvPicPr>
          <p:cNvPr id="53260" name="Picture 12" descr="JuniperDSC_0282"/>
          <p:cNvPicPr>
            <a:picLocks noChangeAspect="1" noChangeArrowheads="1"/>
          </p:cNvPicPr>
          <p:nvPr>
            <p:custDataLst>
              <p:tags r:id="rId5"/>
            </p:custDataLst>
          </p:nvPr>
        </p:nvPicPr>
        <p:blipFill>
          <a:blip r:embed="rId14" cstate="print"/>
          <a:srcRect/>
          <a:stretch>
            <a:fillRect/>
          </a:stretch>
        </p:blipFill>
        <p:spPr bwMode="auto">
          <a:xfrm>
            <a:off x="6921500" y="2908300"/>
            <a:ext cx="1814513" cy="2870200"/>
          </a:xfrm>
          <a:prstGeom prst="rect">
            <a:avLst/>
          </a:prstGeom>
          <a:noFill/>
        </p:spPr>
      </p:pic>
      <p:sp>
        <p:nvSpPr>
          <p:cNvPr id="53261" name="Text Box 13"/>
          <p:cNvSpPr txBox="1">
            <a:spLocks noChangeArrowheads="1"/>
          </p:cNvSpPr>
          <p:nvPr/>
        </p:nvSpPr>
        <p:spPr bwMode="auto">
          <a:xfrm>
            <a:off x="7278688" y="5732463"/>
            <a:ext cx="1101725" cy="396875"/>
          </a:xfrm>
          <a:prstGeom prst="rect">
            <a:avLst/>
          </a:prstGeom>
          <a:noFill/>
          <a:ln w="9525">
            <a:noFill/>
            <a:miter lim="800000"/>
            <a:headEnd/>
            <a:tailEnd/>
          </a:ln>
          <a:effectLst/>
        </p:spPr>
        <p:txBody>
          <a:bodyPr wrap="none">
            <a:spAutoFit/>
          </a:bodyPr>
          <a:lstStyle/>
          <a:p>
            <a:r>
              <a:rPr lang="en-US" sz="2000" b="1"/>
              <a:t>Juniper</a:t>
            </a:r>
          </a:p>
        </p:txBody>
      </p:sp>
      <p:pic>
        <p:nvPicPr>
          <p:cNvPr id="53263" name="Picture 15" descr="springmanatee463"/>
          <p:cNvPicPr>
            <a:picLocks noChangeAspect="1" noChangeArrowheads="1"/>
          </p:cNvPicPr>
          <p:nvPr>
            <p:custDataLst>
              <p:tags r:id="rId6"/>
            </p:custDataLst>
          </p:nvPr>
        </p:nvPicPr>
        <p:blipFill>
          <a:blip r:embed="rId15" cstate="print">
            <a:lum bright="-6000"/>
          </a:blip>
          <a:srcRect/>
          <a:stretch>
            <a:fillRect/>
          </a:stretch>
        </p:blipFill>
        <p:spPr bwMode="auto">
          <a:xfrm>
            <a:off x="3821113" y="3122613"/>
            <a:ext cx="2633662" cy="1979612"/>
          </a:xfrm>
          <a:prstGeom prst="rect">
            <a:avLst/>
          </a:prstGeom>
          <a:noFill/>
        </p:spPr>
      </p:pic>
      <p:sp>
        <p:nvSpPr>
          <p:cNvPr id="53264" name="Text Box 16"/>
          <p:cNvSpPr txBox="1">
            <a:spLocks noChangeArrowheads="1"/>
          </p:cNvSpPr>
          <p:nvPr/>
        </p:nvSpPr>
        <p:spPr bwMode="auto">
          <a:xfrm>
            <a:off x="4243388" y="5075238"/>
            <a:ext cx="1611312" cy="396875"/>
          </a:xfrm>
          <a:prstGeom prst="rect">
            <a:avLst/>
          </a:prstGeom>
          <a:noFill/>
          <a:ln w="9525">
            <a:noFill/>
            <a:miter lim="800000"/>
            <a:headEnd/>
            <a:tailEnd/>
          </a:ln>
          <a:effectLst/>
        </p:spPr>
        <p:txBody>
          <a:bodyPr wrap="none">
            <a:spAutoFit/>
          </a:bodyPr>
          <a:lstStyle/>
          <a:p>
            <a:r>
              <a:rPr lang="en-US" sz="2000" b="1" dirty="0"/>
              <a:t>Homosassa</a:t>
            </a:r>
          </a:p>
        </p:txBody>
      </p:sp>
    </p:spTree>
    <p:custDataLst>
      <p:tags r:id="rId1"/>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Text Box 4"/>
          <p:cNvSpPr txBox="1">
            <a:spLocks noChangeArrowheads="1"/>
          </p:cNvSpPr>
          <p:nvPr/>
        </p:nvSpPr>
        <p:spPr bwMode="auto">
          <a:xfrm>
            <a:off x="3549650" y="319088"/>
            <a:ext cx="1708150" cy="519112"/>
          </a:xfrm>
          <a:prstGeom prst="rect">
            <a:avLst/>
          </a:prstGeom>
          <a:noFill/>
          <a:ln w="9525">
            <a:noFill/>
            <a:miter lim="800000"/>
            <a:headEnd/>
            <a:tailEnd/>
          </a:ln>
          <a:effectLst/>
        </p:spPr>
        <p:txBody>
          <a:bodyPr wrap="none">
            <a:spAutoFit/>
          </a:bodyPr>
          <a:lstStyle/>
          <a:p>
            <a:r>
              <a:rPr lang="en-US" sz="2800" u="sng"/>
              <a:t>Summary</a:t>
            </a:r>
          </a:p>
        </p:txBody>
      </p:sp>
      <p:sp>
        <p:nvSpPr>
          <p:cNvPr id="57349" name="Text Box 5"/>
          <p:cNvSpPr txBox="1">
            <a:spLocks noChangeArrowheads="1"/>
          </p:cNvSpPr>
          <p:nvPr/>
        </p:nvSpPr>
        <p:spPr bwMode="auto">
          <a:xfrm>
            <a:off x="368300" y="1012825"/>
            <a:ext cx="6815138" cy="457200"/>
          </a:xfrm>
          <a:prstGeom prst="rect">
            <a:avLst/>
          </a:prstGeom>
          <a:noFill/>
          <a:ln w="9525">
            <a:noFill/>
            <a:miter lim="800000"/>
            <a:headEnd/>
            <a:tailEnd/>
          </a:ln>
          <a:effectLst/>
        </p:spPr>
        <p:txBody>
          <a:bodyPr wrap="none">
            <a:spAutoFit/>
          </a:bodyPr>
          <a:lstStyle/>
          <a:p>
            <a:r>
              <a:rPr lang="en-US" sz="2400" dirty="0">
                <a:solidFill>
                  <a:srgbClr val="FFFF00"/>
                </a:solidFill>
              </a:rPr>
              <a:t>The Floridan Aquifer is under confined conditions</a:t>
            </a:r>
          </a:p>
        </p:txBody>
      </p:sp>
      <p:sp>
        <p:nvSpPr>
          <p:cNvPr id="57350" name="Text Box 6"/>
          <p:cNvSpPr txBox="1">
            <a:spLocks noChangeArrowheads="1"/>
          </p:cNvSpPr>
          <p:nvPr/>
        </p:nvSpPr>
        <p:spPr bwMode="auto">
          <a:xfrm>
            <a:off x="398463" y="1522413"/>
            <a:ext cx="7678737" cy="457200"/>
          </a:xfrm>
          <a:prstGeom prst="rect">
            <a:avLst/>
          </a:prstGeom>
          <a:noFill/>
          <a:ln w="9525">
            <a:noFill/>
            <a:miter lim="800000"/>
            <a:headEnd/>
            <a:tailEnd/>
          </a:ln>
          <a:effectLst/>
        </p:spPr>
        <p:txBody>
          <a:bodyPr wrap="none">
            <a:spAutoFit/>
          </a:bodyPr>
          <a:lstStyle/>
          <a:p>
            <a:r>
              <a:rPr lang="en-US" sz="2400">
                <a:solidFill>
                  <a:srgbClr val="00FF00"/>
                </a:solidFill>
              </a:rPr>
              <a:t>The water-bearing unit is marked by dissolution cavities</a:t>
            </a:r>
          </a:p>
        </p:txBody>
      </p:sp>
      <p:sp>
        <p:nvSpPr>
          <p:cNvPr id="57351" name="Text Box 7"/>
          <p:cNvSpPr txBox="1">
            <a:spLocks noChangeArrowheads="1"/>
          </p:cNvSpPr>
          <p:nvPr/>
        </p:nvSpPr>
        <p:spPr bwMode="auto">
          <a:xfrm>
            <a:off x="381000" y="2030413"/>
            <a:ext cx="8610600" cy="457200"/>
          </a:xfrm>
          <a:prstGeom prst="rect">
            <a:avLst/>
          </a:prstGeom>
          <a:noFill/>
          <a:ln w="9525">
            <a:noFill/>
            <a:miter lim="800000"/>
            <a:headEnd/>
            <a:tailEnd/>
          </a:ln>
          <a:effectLst/>
        </p:spPr>
        <p:txBody>
          <a:bodyPr wrap="none">
            <a:spAutoFit/>
          </a:bodyPr>
          <a:lstStyle/>
          <a:p>
            <a:r>
              <a:rPr lang="en-US" sz="2400">
                <a:solidFill>
                  <a:srgbClr val="FFFF00"/>
                </a:solidFill>
              </a:rPr>
              <a:t>Dissolved limestone caves and cavities create karst conditions</a:t>
            </a:r>
          </a:p>
        </p:txBody>
      </p:sp>
      <p:sp>
        <p:nvSpPr>
          <p:cNvPr id="57352" name="Text Box 8"/>
          <p:cNvSpPr txBox="1">
            <a:spLocks noChangeArrowheads="1"/>
          </p:cNvSpPr>
          <p:nvPr/>
        </p:nvSpPr>
        <p:spPr bwMode="auto">
          <a:xfrm>
            <a:off x="365125" y="2538413"/>
            <a:ext cx="8728075" cy="457200"/>
          </a:xfrm>
          <a:prstGeom prst="rect">
            <a:avLst/>
          </a:prstGeom>
          <a:noFill/>
          <a:ln w="9525">
            <a:noFill/>
            <a:miter lim="800000"/>
            <a:headEnd/>
            <a:tailEnd/>
          </a:ln>
          <a:effectLst/>
        </p:spPr>
        <p:txBody>
          <a:bodyPr wrap="none">
            <a:spAutoFit/>
          </a:bodyPr>
          <a:lstStyle/>
          <a:p>
            <a:r>
              <a:rPr lang="en-US" sz="2400">
                <a:solidFill>
                  <a:srgbClr val="00FF00"/>
                </a:solidFill>
              </a:rPr>
              <a:t>Karst is characterized by depressions, sinkholes, lakes, springs</a:t>
            </a:r>
          </a:p>
        </p:txBody>
      </p:sp>
      <p:sp>
        <p:nvSpPr>
          <p:cNvPr id="57353" name="Text Box 9"/>
          <p:cNvSpPr txBox="1">
            <a:spLocks noChangeArrowheads="1"/>
          </p:cNvSpPr>
          <p:nvPr/>
        </p:nvSpPr>
        <p:spPr bwMode="auto">
          <a:xfrm>
            <a:off x="349250" y="3095625"/>
            <a:ext cx="8361363" cy="457200"/>
          </a:xfrm>
          <a:prstGeom prst="rect">
            <a:avLst/>
          </a:prstGeom>
          <a:noFill/>
          <a:ln w="9525">
            <a:noFill/>
            <a:miter lim="800000"/>
            <a:headEnd/>
            <a:tailEnd/>
          </a:ln>
          <a:effectLst/>
        </p:spPr>
        <p:txBody>
          <a:bodyPr wrap="none">
            <a:spAutoFit/>
          </a:bodyPr>
          <a:lstStyle/>
          <a:p>
            <a:r>
              <a:rPr lang="en-US" sz="2400">
                <a:solidFill>
                  <a:srgbClr val="FFFF00"/>
                </a:solidFill>
              </a:rPr>
              <a:t>Subsidence and collapse sinkholes produce numerous lakes</a:t>
            </a:r>
          </a:p>
        </p:txBody>
      </p:sp>
      <p:sp>
        <p:nvSpPr>
          <p:cNvPr id="57354" name="Text Box 10"/>
          <p:cNvSpPr txBox="1">
            <a:spLocks noChangeArrowheads="1"/>
          </p:cNvSpPr>
          <p:nvPr/>
        </p:nvSpPr>
        <p:spPr bwMode="auto">
          <a:xfrm>
            <a:off x="365125" y="3635375"/>
            <a:ext cx="8664575" cy="822325"/>
          </a:xfrm>
          <a:prstGeom prst="rect">
            <a:avLst/>
          </a:prstGeom>
          <a:noFill/>
          <a:ln w="9525">
            <a:noFill/>
            <a:miter lim="800000"/>
            <a:headEnd/>
            <a:tailEnd/>
          </a:ln>
          <a:effectLst/>
        </p:spPr>
        <p:txBody>
          <a:bodyPr wrap="none">
            <a:spAutoFit/>
          </a:bodyPr>
          <a:lstStyle/>
          <a:p>
            <a:r>
              <a:rPr lang="en-US" sz="2400">
                <a:solidFill>
                  <a:srgbClr val="00FF00"/>
                </a:solidFill>
              </a:rPr>
              <a:t>Lakes often maintain hydrologic connection with the underlying</a:t>
            </a:r>
          </a:p>
          <a:p>
            <a:r>
              <a:rPr lang="en-US" sz="2400">
                <a:solidFill>
                  <a:srgbClr val="00FF00"/>
                </a:solidFill>
              </a:rPr>
              <a:t>limestone and can function in recharge for the aquifer</a:t>
            </a:r>
          </a:p>
        </p:txBody>
      </p:sp>
      <p:sp>
        <p:nvSpPr>
          <p:cNvPr id="57355" name="Text Box 11"/>
          <p:cNvSpPr txBox="1">
            <a:spLocks noChangeArrowheads="1"/>
          </p:cNvSpPr>
          <p:nvPr/>
        </p:nvSpPr>
        <p:spPr bwMode="auto">
          <a:xfrm>
            <a:off x="325438" y="4586288"/>
            <a:ext cx="8594725" cy="822325"/>
          </a:xfrm>
          <a:prstGeom prst="rect">
            <a:avLst/>
          </a:prstGeom>
          <a:noFill/>
          <a:ln w="9525">
            <a:noFill/>
            <a:miter lim="800000"/>
            <a:headEnd/>
            <a:tailEnd/>
          </a:ln>
          <a:effectLst/>
        </p:spPr>
        <p:txBody>
          <a:bodyPr wrap="none">
            <a:spAutoFit/>
          </a:bodyPr>
          <a:lstStyle/>
          <a:p>
            <a:r>
              <a:rPr lang="en-US" sz="2400">
                <a:solidFill>
                  <a:srgbClr val="FFFF00"/>
                </a:solidFill>
              </a:rPr>
              <a:t>Much of the recharge occurs at higher elevations leading </a:t>
            </a:r>
          </a:p>
          <a:p>
            <a:r>
              <a:rPr lang="en-US" sz="2400">
                <a:solidFill>
                  <a:srgbClr val="FFFF00"/>
                </a:solidFill>
              </a:rPr>
              <a:t>to a generalized movement of groundwater to lower elevations</a:t>
            </a:r>
          </a:p>
        </p:txBody>
      </p:sp>
      <p:sp>
        <p:nvSpPr>
          <p:cNvPr id="57356" name="Text Box 12"/>
          <p:cNvSpPr txBox="1">
            <a:spLocks noChangeArrowheads="1"/>
          </p:cNvSpPr>
          <p:nvPr/>
        </p:nvSpPr>
        <p:spPr bwMode="auto">
          <a:xfrm>
            <a:off x="382588" y="5602288"/>
            <a:ext cx="8253412" cy="822325"/>
          </a:xfrm>
          <a:prstGeom prst="rect">
            <a:avLst/>
          </a:prstGeom>
          <a:noFill/>
          <a:ln w="9525">
            <a:noFill/>
            <a:miter lim="800000"/>
            <a:headEnd/>
            <a:tailEnd/>
          </a:ln>
          <a:effectLst/>
        </p:spPr>
        <p:txBody>
          <a:bodyPr wrap="none">
            <a:spAutoFit/>
          </a:bodyPr>
          <a:lstStyle/>
          <a:p>
            <a:r>
              <a:rPr lang="en-US" sz="2400">
                <a:solidFill>
                  <a:srgbClr val="00FF00"/>
                </a:solidFill>
              </a:rPr>
              <a:t>Water under pressure at lower elevations can discharge at </a:t>
            </a:r>
          </a:p>
          <a:p>
            <a:r>
              <a:rPr lang="en-US" sz="2400">
                <a:solidFill>
                  <a:srgbClr val="00FF00"/>
                </a:solidFill>
              </a:rPr>
              <a:t>the surface as springs, particularly when confinement is thin</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349"/>
                                        </p:tgtEl>
                                        <p:attrNameLst>
                                          <p:attrName>style.visibility</p:attrName>
                                        </p:attrNameLst>
                                      </p:cBhvr>
                                      <p:to>
                                        <p:strVal val="visible"/>
                                      </p:to>
                                    </p:set>
                                    <p:animEffect transition="in" filter="fade">
                                      <p:cBhvr>
                                        <p:cTn id="7" dur="2000"/>
                                        <p:tgtEl>
                                          <p:spTgt spid="573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7350"/>
                                        </p:tgtEl>
                                        <p:attrNameLst>
                                          <p:attrName>style.visibility</p:attrName>
                                        </p:attrNameLst>
                                      </p:cBhvr>
                                      <p:to>
                                        <p:strVal val="visible"/>
                                      </p:to>
                                    </p:set>
                                    <p:animEffect transition="in" filter="fade">
                                      <p:cBhvr>
                                        <p:cTn id="12" dur="2000"/>
                                        <p:tgtEl>
                                          <p:spTgt spid="573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7351"/>
                                        </p:tgtEl>
                                        <p:attrNameLst>
                                          <p:attrName>style.visibility</p:attrName>
                                        </p:attrNameLst>
                                      </p:cBhvr>
                                      <p:to>
                                        <p:strVal val="visible"/>
                                      </p:to>
                                    </p:set>
                                    <p:animEffect transition="in" filter="fade">
                                      <p:cBhvr>
                                        <p:cTn id="17" dur="2000"/>
                                        <p:tgtEl>
                                          <p:spTgt spid="5735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7352"/>
                                        </p:tgtEl>
                                        <p:attrNameLst>
                                          <p:attrName>style.visibility</p:attrName>
                                        </p:attrNameLst>
                                      </p:cBhvr>
                                      <p:to>
                                        <p:strVal val="visible"/>
                                      </p:to>
                                    </p:set>
                                    <p:animEffect transition="in" filter="fade">
                                      <p:cBhvr>
                                        <p:cTn id="22" dur="2000"/>
                                        <p:tgtEl>
                                          <p:spTgt spid="5735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7353"/>
                                        </p:tgtEl>
                                        <p:attrNameLst>
                                          <p:attrName>style.visibility</p:attrName>
                                        </p:attrNameLst>
                                      </p:cBhvr>
                                      <p:to>
                                        <p:strVal val="visible"/>
                                      </p:to>
                                    </p:set>
                                    <p:animEffect transition="in" filter="fade">
                                      <p:cBhvr>
                                        <p:cTn id="27" dur="2000"/>
                                        <p:tgtEl>
                                          <p:spTgt spid="5735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7354"/>
                                        </p:tgtEl>
                                        <p:attrNameLst>
                                          <p:attrName>style.visibility</p:attrName>
                                        </p:attrNameLst>
                                      </p:cBhvr>
                                      <p:to>
                                        <p:strVal val="visible"/>
                                      </p:to>
                                    </p:set>
                                    <p:animEffect transition="in" filter="fade">
                                      <p:cBhvr>
                                        <p:cTn id="32" dur="2000"/>
                                        <p:tgtEl>
                                          <p:spTgt spid="5735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7355"/>
                                        </p:tgtEl>
                                        <p:attrNameLst>
                                          <p:attrName>style.visibility</p:attrName>
                                        </p:attrNameLst>
                                      </p:cBhvr>
                                      <p:to>
                                        <p:strVal val="visible"/>
                                      </p:to>
                                    </p:set>
                                    <p:animEffect transition="in" filter="fade">
                                      <p:cBhvr>
                                        <p:cTn id="37" dur="2000"/>
                                        <p:tgtEl>
                                          <p:spTgt spid="5735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7356"/>
                                        </p:tgtEl>
                                        <p:attrNameLst>
                                          <p:attrName>style.visibility</p:attrName>
                                        </p:attrNameLst>
                                      </p:cBhvr>
                                      <p:to>
                                        <p:strVal val="visible"/>
                                      </p:to>
                                    </p:set>
                                    <p:animEffect transition="in" filter="fade">
                                      <p:cBhvr>
                                        <p:cTn id="42" dur="2000"/>
                                        <p:tgtEl>
                                          <p:spTgt spid="57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9" grpId="0"/>
      <p:bldP spid="57350" grpId="0"/>
      <p:bldP spid="57351" grpId="0"/>
      <p:bldP spid="57352" grpId="0"/>
      <p:bldP spid="57353" grpId="0"/>
      <p:bldP spid="57354" grpId="0"/>
      <p:bldP spid="57355" grpId="0"/>
      <p:bldP spid="5735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1738313" y="2152650"/>
            <a:ext cx="5689600" cy="519113"/>
          </a:xfrm>
          <a:prstGeom prst="rect">
            <a:avLst/>
          </a:prstGeom>
          <a:noFill/>
          <a:ln w="9525">
            <a:noFill/>
            <a:miter lim="800000"/>
            <a:headEnd/>
            <a:tailEnd/>
          </a:ln>
          <a:effectLst/>
        </p:spPr>
        <p:txBody>
          <a:bodyPr wrap="none">
            <a:spAutoFit/>
          </a:bodyPr>
          <a:lstStyle/>
          <a:p>
            <a:r>
              <a:rPr lang="en-US" sz="2800">
                <a:solidFill>
                  <a:srgbClr val="FF9D00"/>
                </a:solidFill>
              </a:rPr>
              <a:t>Florida Lakes: Features and Types</a:t>
            </a:r>
          </a:p>
        </p:txBody>
      </p:sp>
      <p:sp>
        <p:nvSpPr>
          <p:cNvPr id="59395" name="Rectangle 3"/>
          <p:cNvSpPr>
            <a:spLocks noChangeArrowheads="1"/>
          </p:cNvSpPr>
          <p:nvPr/>
        </p:nvSpPr>
        <p:spPr bwMode="auto">
          <a:xfrm>
            <a:off x="792163" y="2881313"/>
            <a:ext cx="7812087" cy="396875"/>
          </a:xfrm>
          <a:prstGeom prst="rect">
            <a:avLst/>
          </a:prstGeom>
          <a:noFill/>
          <a:ln w="9525">
            <a:noFill/>
            <a:miter lim="800000"/>
            <a:headEnd/>
            <a:tailEnd/>
          </a:ln>
          <a:effectLst/>
        </p:spPr>
        <p:txBody>
          <a:bodyPr>
            <a:spAutoFit/>
          </a:bodyPr>
          <a:lstStyle/>
          <a:p>
            <a:r>
              <a:rPr lang="en-US" sz="2000">
                <a:solidFill>
                  <a:srgbClr val="FFFF00"/>
                </a:solidFill>
              </a:rPr>
              <a:t>Florida has more natural lakes than any other state in the southeast</a:t>
            </a:r>
          </a:p>
        </p:txBody>
      </p:sp>
      <p:sp>
        <p:nvSpPr>
          <p:cNvPr id="59396" name="Text Box 4"/>
          <p:cNvSpPr txBox="1">
            <a:spLocks noChangeArrowheads="1"/>
          </p:cNvSpPr>
          <p:nvPr/>
        </p:nvSpPr>
        <p:spPr bwMode="auto">
          <a:xfrm>
            <a:off x="3781425" y="1350963"/>
            <a:ext cx="1019175" cy="579437"/>
          </a:xfrm>
          <a:prstGeom prst="rect">
            <a:avLst/>
          </a:prstGeom>
          <a:noFill/>
          <a:ln w="9525">
            <a:noFill/>
            <a:miter lim="800000"/>
            <a:headEnd/>
            <a:tailEnd/>
          </a:ln>
          <a:effectLst/>
        </p:spPr>
        <p:txBody>
          <a:bodyPr wrap="none">
            <a:spAutoFit/>
          </a:bodyPr>
          <a:lstStyle/>
          <a:p>
            <a:r>
              <a:rPr lang="en-US" sz="3200"/>
              <a:t>Next</a:t>
            </a:r>
          </a:p>
        </p:txBody>
      </p:sp>
    </p:spTree>
    <p:custDataLst>
      <p:tags r:id="rId1"/>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354" name="Group 9"/>
          <p:cNvGrpSpPr>
            <a:grpSpLocks/>
          </p:cNvGrpSpPr>
          <p:nvPr>
            <p:custDataLst>
              <p:tags r:id="rId2"/>
            </p:custDataLst>
          </p:nvPr>
        </p:nvGrpSpPr>
        <p:grpSpPr bwMode="auto">
          <a:xfrm>
            <a:off x="571500" y="3236913"/>
            <a:ext cx="4202113" cy="2832100"/>
            <a:chOff x="4750905" y="4193283"/>
            <a:chExt cx="4081571" cy="1220700"/>
          </a:xfrm>
        </p:grpSpPr>
        <p:pic>
          <p:nvPicPr>
            <p:cNvPr id="100355" name="Picture 2" descr="Altarcave2"/>
            <p:cNvPicPr>
              <a:picLocks noChangeAspect="1" noChangeArrowheads="1"/>
            </p:cNvPicPr>
            <p:nvPr/>
          </p:nvPicPr>
          <p:blipFill>
            <a:blip r:embed="rId5" cstate="print"/>
            <a:srcRect r="25208" b="60001"/>
            <a:stretch>
              <a:fillRect/>
            </a:stretch>
          </p:blipFill>
          <p:spPr bwMode="auto">
            <a:xfrm>
              <a:off x="4764850" y="4195976"/>
              <a:ext cx="4067626" cy="1206339"/>
            </a:xfrm>
            <a:prstGeom prst="rect">
              <a:avLst/>
            </a:prstGeom>
            <a:noFill/>
            <a:ln w="9525">
              <a:noFill/>
              <a:miter lim="800000"/>
              <a:headEnd/>
              <a:tailEnd/>
            </a:ln>
          </p:spPr>
        </p:pic>
        <p:pic>
          <p:nvPicPr>
            <p:cNvPr id="100356" name="Picture 18" descr="ocala_limestone"/>
            <p:cNvPicPr>
              <a:picLocks noChangeAspect="1" noChangeArrowheads="1"/>
            </p:cNvPicPr>
            <p:nvPr/>
          </p:nvPicPr>
          <p:blipFill>
            <a:blip r:embed="rId6" cstate="print"/>
            <a:srcRect l="31052" t="21713" r="32474" b="26712"/>
            <a:stretch>
              <a:fillRect/>
            </a:stretch>
          </p:blipFill>
          <p:spPr bwMode="auto">
            <a:xfrm>
              <a:off x="7543107" y="4203156"/>
              <a:ext cx="1285078" cy="1210827"/>
            </a:xfrm>
            <a:prstGeom prst="rect">
              <a:avLst/>
            </a:prstGeom>
            <a:noFill/>
            <a:ln w="9525">
              <a:noFill/>
              <a:miter lim="800000"/>
              <a:headEnd/>
              <a:tailEnd/>
            </a:ln>
          </p:spPr>
        </p:pic>
        <p:pic>
          <p:nvPicPr>
            <p:cNvPr id="100357" name="Picture 19" descr="ocala_limestone"/>
            <p:cNvPicPr>
              <a:picLocks noChangeAspect="1" noChangeArrowheads="1"/>
            </p:cNvPicPr>
            <p:nvPr/>
          </p:nvPicPr>
          <p:blipFill>
            <a:blip r:embed="rId6" cstate="print"/>
            <a:srcRect l="31052" t="21713" r="32474" b="26712"/>
            <a:stretch>
              <a:fillRect/>
            </a:stretch>
          </p:blipFill>
          <p:spPr bwMode="auto">
            <a:xfrm>
              <a:off x="6274119" y="4203156"/>
              <a:ext cx="1285078" cy="1210827"/>
            </a:xfrm>
            <a:prstGeom prst="rect">
              <a:avLst/>
            </a:prstGeom>
            <a:noFill/>
            <a:ln w="9525">
              <a:noFill/>
              <a:miter lim="800000"/>
              <a:headEnd/>
              <a:tailEnd/>
            </a:ln>
          </p:spPr>
        </p:pic>
        <p:pic>
          <p:nvPicPr>
            <p:cNvPr id="100358" name="Picture 20" descr="ocala_limestone"/>
            <p:cNvPicPr>
              <a:picLocks noChangeAspect="1" noChangeArrowheads="1"/>
            </p:cNvPicPr>
            <p:nvPr/>
          </p:nvPicPr>
          <p:blipFill>
            <a:blip r:embed="rId6" cstate="print"/>
            <a:srcRect l="31052" t="21713" r="32474" b="26712"/>
            <a:stretch>
              <a:fillRect/>
            </a:stretch>
          </p:blipFill>
          <p:spPr bwMode="auto">
            <a:xfrm>
              <a:off x="5014786" y="4313583"/>
              <a:ext cx="1285078" cy="1071678"/>
            </a:xfrm>
            <a:prstGeom prst="rect">
              <a:avLst/>
            </a:prstGeom>
            <a:noFill/>
            <a:ln w="9525">
              <a:noFill/>
              <a:miter lim="800000"/>
              <a:headEnd/>
              <a:tailEnd/>
            </a:ln>
          </p:spPr>
        </p:pic>
        <p:pic>
          <p:nvPicPr>
            <p:cNvPr id="100359" name="Picture 21" descr="ocala_limestone"/>
            <p:cNvPicPr>
              <a:picLocks noChangeAspect="1" noChangeArrowheads="1"/>
            </p:cNvPicPr>
            <p:nvPr/>
          </p:nvPicPr>
          <p:blipFill>
            <a:blip r:embed="rId6" cstate="print"/>
            <a:srcRect l="31052" t="21713" r="32474" b="26712"/>
            <a:stretch>
              <a:fillRect/>
            </a:stretch>
          </p:blipFill>
          <p:spPr bwMode="auto">
            <a:xfrm>
              <a:off x="4750905" y="4193283"/>
              <a:ext cx="1285078" cy="1210827"/>
            </a:xfrm>
            <a:prstGeom prst="rect">
              <a:avLst/>
            </a:prstGeom>
            <a:noFill/>
            <a:ln w="9525">
              <a:noFill/>
              <a:miter lim="800000"/>
              <a:headEnd/>
              <a:tailEnd/>
            </a:ln>
          </p:spPr>
        </p:pic>
        <p:sp>
          <p:nvSpPr>
            <p:cNvPr id="9" name="TextBox 8"/>
            <p:cNvSpPr txBox="1"/>
            <p:nvPr/>
          </p:nvSpPr>
          <p:spPr>
            <a:xfrm>
              <a:off x="5188822" y="4671573"/>
              <a:ext cx="3474038" cy="197064"/>
            </a:xfrm>
            <a:prstGeom prst="rect">
              <a:avLst/>
            </a:prstGeom>
            <a:noFill/>
          </p:spPr>
          <p:txBody>
            <a:bodyPr wrap="none">
              <a:spAutoFit/>
            </a:bodyPr>
            <a:lstStyle/>
            <a:p>
              <a:pPr>
                <a:defRPr/>
              </a:pPr>
              <a:r>
                <a:rPr lang="en-US" sz="2400" dirty="0">
                  <a:solidFill>
                    <a:schemeClr val="tx2">
                      <a:lumMod val="25000"/>
                    </a:schemeClr>
                  </a:solidFill>
                </a:rPr>
                <a:t>55 – 24 million years ago</a:t>
              </a:r>
            </a:p>
          </p:txBody>
        </p:sp>
      </p:grpSp>
      <p:sp>
        <p:nvSpPr>
          <p:cNvPr id="11" name="Rectangle 3" descr="Sand"/>
          <p:cNvSpPr>
            <a:spLocks noChangeArrowheads="1"/>
          </p:cNvSpPr>
          <p:nvPr/>
        </p:nvSpPr>
        <p:spPr bwMode="auto">
          <a:xfrm>
            <a:off x="571500" y="2465388"/>
            <a:ext cx="4202113" cy="800100"/>
          </a:xfrm>
          <a:prstGeom prst="rect">
            <a:avLst/>
          </a:prstGeom>
          <a:blipFill dpi="0" rotWithShape="1">
            <a:blip r:embed="rId7" cstate="print"/>
            <a:srcRect/>
            <a:tile tx="0" ty="0" sx="100000" sy="100000" flip="none" algn="tl"/>
          </a:blipFill>
          <a:ln w="9525">
            <a:noFill/>
            <a:miter lim="800000"/>
            <a:headEnd/>
            <a:tailEnd/>
          </a:ln>
        </p:spPr>
        <p:txBody>
          <a:bodyPr wrap="none" anchor="ctr"/>
          <a:lstStyle/>
          <a:p>
            <a:endParaRPr lang="en-US" sz="1600"/>
          </a:p>
        </p:txBody>
      </p:sp>
      <p:sp>
        <p:nvSpPr>
          <p:cNvPr id="12" name="Rectangle 6"/>
          <p:cNvSpPr>
            <a:spLocks noChangeArrowheads="1"/>
          </p:cNvSpPr>
          <p:nvPr/>
        </p:nvSpPr>
        <p:spPr bwMode="auto">
          <a:xfrm>
            <a:off x="1619250" y="2505075"/>
            <a:ext cx="2625725" cy="701675"/>
          </a:xfrm>
          <a:prstGeom prst="rect">
            <a:avLst/>
          </a:prstGeom>
          <a:noFill/>
          <a:ln w="9525">
            <a:noFill/>
            <a:miter lim="800000"/>
            <a:headEnd/>
            <a:tailEnd/>
          </a:ln>
        </p:spPr>
        <p:txBody>
          <a:bodyPr>
            <a:spAutoFit/>
          </a:bodyPr>
          <a:lstStyle/>
          <a:p>
            <a:r>
              <a:rPr lang="en-US" sz="2000" b="1">
                <a:solidFill>
                  <a:srgbClr val="FFFF00"/>
                </a:solidFill>
              </a:rPr>
              <a:t>  Miocene Clays</a:t>
            </a:r>
            <a:endParaRPr lang="en-US" sz="2000">
              <a:solidFill>
                <a:srgbClr val="FFFF00"/>
              </a:solidFill>
            </a:endParaRPr>
          </a:p>
          <a:p>
            <a:r>
              <a:rPr lang="en-US" sz="2000">
                <a:solidFill>
                  <a:srgbClr val="FFFF00"/>
                </a:solidFill>
              </a:rPr>
              <a:t>(low permeability)</a:t>
            </a:r>
          </a:p>
        </p:txBody>
      </p:sp>
      <p:sp>
        <p:nvSpPr>
          <p:cNvPr id="15" name="Rectangle 4" descr="Cork"/>
          <p:cNvSpPr>
            <a:spLocks noChangeArrowheads="1"/>
          </p:cNvSpPr>
          <p:nvPr/>
        </p:nvSpPr>
        <p:spPr bwMode="auto">
          <a:xfrm>
            <a:off x="571500" y="1169988"/>
            <a:ext cx="4195763" cy="1295400"/>
          </a:xfrm>
          <a:prstGeom prst="rect">
            <a:avLst/>
          </a:prstGeom>
          <a:blipFill dpi="0" rotWithShape="1">
            <a:blip r:embed="rId8" cstate="print"/>
            <a:srcRect/>
            <a:tile tx="0" ty="0" sx="100000" sy="100000" flip="none" algn="tl"/>
          </a:blipFill>
          <a:ln w="9525">
            <a:noFill/>
            <a:miter lim="800000"/>
            <a:headEnd/>
            <a:tailEnd/>
          </a:ln>
        </p:spPr>
        <p:txBody>
          <a:bodyPr wrap="none" anchor="ctr"/>
          <a:lstStyle/>
          <a:p>
            <a:pPr algn="ctr"/>
            <a:r>
              <a:rPr lang="en-US" b="1" dirty="0">
                <a:solidFill>
                  <a:srgbClr val="000066"/>
                </a:solidFill>
              </a:rPr>
              <a:t>Surface </a:t>
            </a:r>
            <a:r>
              <a:rPr lang="en-US" b="1" dirty="0" err="1">
                <a:solidFill>
                  <a:srgbClr val="000066"/>
                </a:solidFill>
              </a:rPr>
              <a:t>Siliciclastics</a:t>
            </a:r>
            <a:r>
              <a:rPr lang="en-US" b="1" dirty="0">
                <a:solidFill>
                  <a:srgbClr val="000066"/>
                </a:solidFill>
              </a:rPr>
              <a:t> (sandy)</a:t>
            </a:r>
          </a:p>
          <a:p>
            <a:pPr algn="ctr"/>
            <a:r>
              <a:rPr lang="en-US" b="1" dirty="0">
                <a:solidFill>
                  <a:srgbClr val="000066"/>
                </a:solidFill>
              </a:rPr>
              <a:t>(highly permeable)</a:t>
            </a:r>
          </a:p>
        </p:txBody>
      </p:sp>
      <p:sp>
        <p:nvSpPr>
          <p:cNvPr id="100364" name="Text Box 12"/>
          <p:cNvSpPr txBox="1">
            <a:spLocks noChangeArrowheads="1"/>
          </p:cNvSpPr>
          <p:nvPr/>
        </p:nvSpPr>
        <p:spPr bwMode="auto">
          <a:xfrm>
            <a:off x="5210175" y="4078288"/>
            <a:ext cx="3490913" cy="1552575"/>
          </a:xfrm>
          <a:prstGeom prst="rect">
            <a:avLst/>
          </a:prstGeom>
          <a:noFill/>
          <a:ln w="9525">
            <a:noFill/>
            <a:miter lim="800000"/>
            <a:headEnd/>
            <a:tailEnd/>
          </a:ln>
          <a:effectLst/>
        </p:spPr>
        <p:txBody>
          <a:bodyPr wrap="none">
            <a:spAutoFit/>
          </a:bodyPr>
          <a:lstStyle/>
          <a:p>
            <a:r>
              <a:rPr lang="en-US" sz="2400" dirty="0">
                <a:solidFill>
                  <a:srgbClr val="66FF33"/>
                </a:solidFill>
              </a:rPr>
              <a:t>The Floridan aquifer </a:t>
            </a:r>
          </a:p>
          <a:p>
            <a:r>
              <a:rPr lang="en-US" sz="2400" dirty="0">
                <a:solidFill>
                  <a:srgbClr val="66FF33"/>
                </a:solidFill>
              </a:rPr>
              <a:t>is a </a:t>
            </a:r>
            <a:r>
              <a:rPr lang="en-US" sz="2400" dirty="0">
                <a:solidFill>
                  <a:srgbClr val="FFFF00"/>
                </a:solidFill>
              </a:rPr>
              <a:t>confined aquifer.</a:t>
            </a:r>
          </a:p>
          <a:p>
            <a:r>
              <a:rPr lang="en-US" sz="2400" dirty="0">
                <a:solidFill>
                  <a:srgbClr val="66FF33"/>
                </a:solidFill>
              </a:rPr>
              <a:t>The water-bearing unit</a:t>
            </a:r>
          </a:p>
          <a:p>
            <a:r>
              <a:rPr lang="en-US" sz="2400" dirty="0">
                <a:solidFill>
                  <a:srgbClr val="66FF33"/>
                </a:solidFill>
              </a:rPr>
              <a:t>is permeable limestone. </a:t>
            </a:r>
          </a:p>
        </p:txBody>
      </p:sp>
      <p:sp>
        <p:nvSpPr>
          <p:cNvPr id="100365" name="Text Box 13"/>
          <p:cNvSpPr txBox="1">
            <a:spLocks noChangeArrowheads="1"/>
          </p:cNvSpPr>
          <p:nvPr/>
        </p:nvSpPr>
        <p:spPr bwMode="auto">
          <a:xfrm>
            <a:off x="5259388" y="2617788"/>
            <a:ext cx="2805112" cy="1006475"/>
          </a:xfrm>
          <a:prstGeom prst="rect">
            <a:avLst/>
          </a:prstGeom>
          <a:noFill/>
          <a:ln w="9525">
            <a:noFill/>
            <a:miter lim="800000"/>
            <a:headEnd/>
            <a:tailEnd/>
          </a:ln>
          <a:effectLst/>
        </p:spPr>
        <p:txBody>
          <a:bodyPr wrap="none">
            <a:spAutoFit/>
          </a:bodyPr>
          <a:lstStyle/>
          <a:p>
            <a:r>
              <a:rPr lang="en-US" sz="2000">
                <a:solidFill>
                  <a:srgbClr val="FFFF00"/>
                </a:solidFill>
              </a:rPr>
              <a:t>Low Permeability</a:t>
            </a:r>
          </a:p>
          <a:p>
            <a:r>
              <a:rPr lang="en-US" sz="2000" b="1">
                <a:solidFill>
                  <a:srgbClr val="FFFF00"/>
                </a:solidFill>
              </a:rPr>
              <a:t>Confining Unit</a:t>
            </a:r>
          </a:p>
          <a:p>
            <a:r>
              <a:rPr lang="en-US" sz="2000">
                <a:solidFill>
                  <a:srgbClr val="FFFF00"/>
                </a:solidFill>
              </a:rPr>
              <a:t>(poor water movement)</a:t>
            </a:r>
          </a:p>
        </p:txBody>
      </p:sp>
      <p:sp>
        <p:nvSpPr>
          <p:cNvPr id="100366" name="Text Box 14"/>
          <p:cNvSpPr txBox="1">
            <a:spLocks noChangeArrowheads="1"/>
          </p:cNvSpPr>
          <p:nvPr/>
        </p:nvSpPr>
        <p:spPr bwMode="auto">
          <a:xfrm>
            <a:off x="5292725" y="1281113"/>
            <a:ext cx="2570163" cy="1006475"/>
          </a:xfrm>
          <a:prstGeom prst="rect">
            <a:avLst/>
          </a:prstGeom>
          <a:noFill/>
          <a:ln w="9525">
            <a:noFill/>
            <a:miter lim="800000"/>
            <a:headEnd/>
            <a:tailEnd/>
          </a:ln>
          <a:effectLst/>
        </p:spPr>
        <p:txBody>
          <a:bodyPr wrap="none">
            <a:spAutoFit/>
          </a:bodyPr>
          <a:lstStyle/>
          <a:p>
            <a:r>
              <a:rPr lang="en-US" sz="2000">
                <a:solidFill>
                  <a:srgbClr val="66FF33"/>
                </a:solidFill>
              </a:rPr>
              <a:t>Unconfined aquifer is</a:t>
            </a:r>
          </a:p>
          <a:p>
            <a:r>
              <a:rPr lang="en-US" sz="2000">
                <a:solidFill>
                  <a:srgbClr val="66FF33"/>
                </a:solidFill>
              </a:rPr>
              <a:t>extensive throughout</a:t>
            </a:r>
          </a:p>
          <a:p>
            <a:r>
              <a:rPr lang="en-US" sz="2000">
                <a:solidFill>
                  <a:srgbClr val="66FF33"/>
                </a:solidFill>
              </a:rPr>
              <a:t>the state of Florida</a:t>
            </a:r>
          </a:p>
        </p:txBody>
      </p:sp>
      <p:sp>
        <p:nvSpPr>
          <p:cNvPr id="100367" name="Rectangle 15" descr="Horizontal brick"/>
          <p:cNvSpPr>
            <a:spLocks noChangeArrowheads="1"/>
          </p:cNvSpPr>
          <p:nvPr/>
        </p:nvSpPr>
        <p:spPr bwMode="auto">
          <a:xfrm>
            <a:off x="576263" y="6045200"/>
            <a:ext cx="4198937" cy="474663"/>
          </a:xfrm>
          <a:prstGeom prst="rect">
            <a:avLst/>
          </a:prstGeom>
          <a:pattFill prst="horzBrick">
            <a:fgClr>
              <a:schemeClr val="tx2"/>
            </a:fgClr>
            <a:bgClr>
              <a:srgbClr val="5F5F5F"/>
            </a:bgClr>
          </a:pattFill>
          <a:ln w="9525">
            <a:noFill/>
            <a:miter lim="800000"/>
            <a:headEnd/>
            <a:tailEnd/>
          </a:ln>
          <a:effectLst/>
        </p:spPr>
        <p:txBody>
          <a:bodyPr wrap="none" anchor="ctr"/>
          <a:lstStyle/>
          <a:p>
            <a:endParaRPr lang="en-US"/>
          </a:p>
        </p:txBody>
      </p:sp>
      <p:sp>
        <p:nvSpPr>
          <p:cNvPr id="100368" name="Text Box 16"/>
          <p:cNvSpPr txBox="1">
            <a:spLocks noChangeArrowheads="1"/>
          </p:cNvSpPr>
          <p:nvPr/>
        </p:nvSpPr>
        <p:spPr bwMode="auto">
          <a:xfrm>
            <a:off x="5148263" y="6056313"/>
            <a:ext cx="4021137" cy="396875"/>
          </a:xfrm>
          <a:prstGeom prst="rect">
            <a:avLst/>
          </a:prstGeom>
          <a:noFill/>
          <a:ln w="9525">
            <a:noFill/>
            <a:miter lim="800000"/>
            <a:headEnd/>
            <a:tailEnd/>
          </a:ln>
          <a:effectLst/>
        </p:spPr>
        <p:txBody>
          <a:bodyPr wrap="none">
            <a:spAutoFit/>
          </a:bodyPr>
          <a:lstStyle/>
          <a:p>
            <a:r>
              <a:rPr lang="en-US" sz="2000"/>
              <a:t>Low permeability rock </a:t>
            </a:r>
            <a:r>
              <a:rPr lang="en-US" sz="2000" b="1"/>
              <a:t>(confining)</a:t>
            </a:r>
          </a:p>
        </p:txBody>
      </p:sp>
      <p:sp>
        <p:nvSpPr>
          <p:cNvPr id="100369" name="Text Box 17"/>
          <p:cNvSpPr txBox="1">
            <a:spLocks noChangeArrowheads="1"/>
          </p:cNvSpPr>
          <p:nvPr/>
        </p:nvSpPr>
        <p:spPr bwMode="auto">
          <a:xfrm>
            <a:off x="676275" y="369253"/>
            <a:ext cx="3897221" cy="584775"/>
          </a:xfrm>
          <a:prstGeom prst="rect">
            <a:avLst/>
          </a:prstGeom>
          <a:noFill/>
          <a:ln w="9525">
            <a:noFill/>
            <a:miter lim="800000"/>
            <a:headEnd/>
            <a:tailEnd/>
          </a:ln>
          <a:effectLst/>
        </p:spPr>
        <p:txBody>
          <a:bodyPr wrap="none">
            <a:spAutoFit/>
          </a:bodyPr>
          <a:lstStyle/>
          <a:p>
            <a:r>
              <a:rPr lang="en-US" sz="3200" dirty="0" smtClean="0"/>
              <a:t>Rudimentary </a:t>
            </a:r>
            <a:r>
              <a:rPr lang="en-US" sz="3200" dirty="0"/>
              <a:t>Picture</a:t>
            </a:r>
          </a:p>
        </p:txBody>
      </p:sp>
      <p:sp>
        <p:nvSpPr>
          <p:cNvPr id="100370" name="Rectangle 18"/>
          <p:cNvSpPr>
            <a:spLocks noChangeArrowheads="1"/>
          </p:cNvSpPr>
          <p:nvPr/>
        </p:nvSpPr>
        <p:spPr bwMode="auto">
          <a:xfrm>
            <a:off x="1444625" y="6108700"/>
            <a:ext cx="2597150" cy="366713"/>
          </a:xfrm>
          <a:prstGeom prst="rect">
            <a:avLst/>
          </a:prstGeom>
          <a:solidFill>
            <a:schemeClr val="tx2">
              <a:alpha val="38000"/>
            </a:schemeClr>
          </a:solidFill>
          <a:ln w="9525">
            <a:noFill/>
            <a:miter lim="800000"/>
            <a:headEnd/>
            <a:tailEnd/>
          </a:ln>
          <a:effectLst/>
        </p:spPr>
        <p:txBody>
          <a:bodyPr wrap="none">
            <a:spAutoFit/>
          </a:bodyPr>
          <a:lstStyle/>
          <a:p>
            <a:r>
              <a:rPr lang="en-US" b="1" dirty="0">
                <a:solidFill>
                  <a:schemeClr val="tx1">
                    <a:lumMod val="10000"/>
                  </a:schemeClr>
                </a:solidFill>
              </a:rPr>
              <a:t>Low permeability rock</a:t>
            </a:r>
          </a:p>
        </p:txBody>
      </p:sp>
      <p:sp>
        <p:nvSpPr>
          <p:cNvPr id="100371" name="Text Box 19"/>
          <p:cNvSpPr txBox="1">
            <a:spLocks noChangeArrowheads="1"/>
          </p:cNvSpPr>
          <p:nvPr/>
        </p:nvSpPr>
        <p:spPr bwMode="auto">
          <a:xfrm>
            <a:off x="608013" y="4949825"/>
            <a:ext cx="4021137" cy="519113"/>
          </a:xfrm>
          <a:prstGeom prst="rect">
            <a:avLst/>
          </a:prstGeom>
          <a:noFill/>
          <a:ln w="9525">
            <a:noFill/>
            <a:miter lim="800000"/>
            <a:headEnd/>
            <a:tailEnd/>
          </a:ln>
          <a:effectLst/>
        </p:spPr>
        <p:txBody>
          <a:bodyPr wrap="none">
            <a:spAutoFit/>
          </a:bodyPr>
          <a:lstStyle/>
          <a:p>
            <a:r>
              <a:rPr lang="en-US" sz="2800" b="1" dirty="0">
                <a:solidFill>
                  <a:schemeClr val="tx1">
                    <a:lumMod val="10000"/>
                  </a:schemeClr>
                </a:solidFill>
              </a:rPr>
              <a:t>Source of permeability</a:t>
            </a:r>
          </a:p>
        </p:txBody>
      </p:sp>
    </p:spTree>
    <p:custDataLst>
      <p:tags r:id="rId1"/>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1635125" y="2973388"/>
            <a:ext cx="5249863" cy="519112"/>
          </a:xfrm>
          <a:prstGeom prst="rect">
            <a:avLst/>
          </a:prstGeom>
          <a:noFill/>
          <a:ln w="9525">
            <a:noFill/>
            <a:miter lim="800000"/>
            <a:headEnd/>
            <a:tailEnd/>
          </a:ln>
        </p:spPr>
        <p:txBody>
          <a:bodyPr wrap="none">
            <a:spAutoFit/>
          </a:bodyPr>
          <a:lstStyle/>
          <a:p>
            <a:r>
              <a:rPr lang="en-US" sz="2800">
                <a:solidFill>
                  <a:srgbClr val="FFFF00"/>
                </a:solidFill>
              </a:rPr>
              <a:t>CaCO</a:t>
            </a:r>
            <a:r>
              <a:rPr lang="en-US" sz="2800" baseline="-25000">
                <a:solidFill>
                  <a:srgbClr val="FFFF00"/>
                </a:solidFill>
              </a:rPr>
              <a:t>3</a:t>
            </a:r>
            <a:r>
              <a:rPr lang="en-US" sz="2800">
                <a:solidFill>
                  <a:srgbClr val="FFFF00"/>
                </a:solidFill>
              </a:rPr>
              <a:t>  +  </a:t>
            </a:r>
            <a:r>
              <a:rPr lang="en-US" sz="2800">
                <a:solidFill>
                  <a:srgbClr val="66FF33"/>
                </a:solidFill>
              </a:rPr>
              <a:t>H</a:t>
            </a:r>
            <a:r>
              <a:rPr lang="en-US" sz="2800" baseline="30000">
                <a:solidFill>
                  <a:srgbClr val="66FF33"/>
                </a:solidFill>
              </a:rPr>
              <a:t>+</a:t>
            </a:r>
            <a:r>
              <a:rPr lang="en-US" sz="2800">
                <a:solidFill>
                  <a:srgbClr val="FFFF00"/>
                </a:solidFill>
              </a:rPr>
              <a:t>  =  </a:t>
            </a:r>
            <a:r>
              <a:rPr lang="en-US" sz="2800">
                <a:solidFill>
                  <a:srgbClr val="66FF33"/>
                </a:solidFill>
              </a:rPr>
              <a:t>H</a:t>
            </a:r>
            <a:r>
              <a:rPr lang="en-US" sz="2800">
                <a:solidFill>
                  <a:srgbClr val="FFFF00"/>
                </a:solidFill>
              </a:rPr>
              <a:t>CO</a:t>
            </a:r>
            <a:r>
              <a:rPr lang="en-US" sz="2800" baseline="-25000">
                <a:solidFill>
                  <a:srgbClr val="FFFF00"/>
                </a:solidFill>
              </a:rPr>
              <a:t>3</a:t>
            </a:r>
            <a:r>
              <a:rPr lang="en-US" sz="2800" baseline="30000">
                <a:solidFill>
                  <a:srgbClr val="FFFF00"/>
                </a:solidFill>
              </a:rPr>
              <a:t>-</a:t>
            </a:r>
            <a:r>
              <a:rPr lang="en-US" sz="2800">
                <a:solidFill>
                  <a:srgbClr val="FFFF00"/>
                </a:solidFill>
              </a:rPr>
              <a:t>  +  Ca</a:t>
            </a:r>
            <a:r>
              <a:rPr lang="en-US" sz="2800" baseline="30000">
                <a:solidFill>
                  <a:srgbClr val="FFFF00"/>
                </a:solidFill>
              </a:rPr>
              <a:t>2+</a:t>
            </a:r>
          </a:p>
        </p:txBody>
      </p:sp>
      <p:sp>
        <p:nvSpPr>
          <p:cNvPr id="101379" name="Text Box 3"/>
          <p:cNvSpPr txBox="1">
            <a:spLocks noChangeArrowheads="1"/>
          </p:cNvSpPr>
          <p:nvPr/>
        </p:nvSpPr>
        <p:spPr bwMode="auto">
          <a:xfrm>
            <a:off x="1212850" y="234950"/>
            <a:ext cx="6215063" cy="946150"/>
          </a:xfrm>
          <a:prstGeom prst="rect">
            <a:avLst/>
          </a:prstGeom>
          <a:noFill/>
          <a:ln w="9525">
            <a:noFill/>
            <a:miter lim="800000"/>
            <a:headEnd/>
            <a:tailEnd/>
          </a:ln>
        </p:spPr>
        <p:txBody>
          <a:bodyPr wrap="none">
            <a:spAutoFit/>
          </a:bodyPr>
          <a:lstStyle/>
          <a:p>
            <a:pPr algn="ctr"/>
            <a:r>
              <a:rPr lang="en-US" sz="2800"/>
              <a:t>Acidity from rainfall reacts with CaCO</a:t>
            </a:r>
            <a:r>
              <a:rPr lang="en-US" sz="2800" baseline="-25000"/>
              <a:t>3</a:t>
            </a:r>
            <a:endParaRPr lang="en-US" sz="2800"/>
          </a:p>
          <a:p>
            <a:pPr algn="ctr"/>
            <a:r>
              <a:rPr lang="en-US" sz="2800"/>
              <a:t>and dissolves the carbonate rock.</a:t>
            </a:r>
            <a:endParaRPr lang="en-US" sz="2800" baseline="-25000"/>
          </a:p>
        </p:txBody>
      </p:sp>
      <p:sp>
        <p:nvSpPr>
          <p:cNvPr id="22534" name="Text Box 6"/>
          <p:cNvSpPr txBox="1">
            <a:spLocks noChangeArrowheads="1"/>
          </p:cNvSpPr>
          <p:nvPr/>
        </p:nvSpPr>
        <p:spPr bwMode="auto">
          <a:xfrm>
            <a:off x="1757363" y="3467100"/>
            <a:ext cx="666750" cy="304800"/>
          </a:xfrm>
          <a:prstGeom prst="rect">
            <a:avLst/>
          </a:prstGeom>
          <a:noFill/>
          <a:ln w="9525">
            <a:noFill/>
            <a:miter lim="800000"/>
            <a:headEnd/>
            <a:tailEnd/>
          </a:ln>
        </p:spPr>
        <p:txBody>
          <a:bodyPr wrap="none">
            <a:spAutoFit/>
          </a:bodyPr>
          <a:lstStyle/>
          <a:p>
            <a:r>
              <a:rPr lang="en-US" sz="1400">
                <a:solidFill>
                  <a:srgbClr val="FFFF00"/>
                </a:solidFill>
              </a:rPr>
              <a:t>(solid)</a:t>
            </a:r>
          </a:p>
        </p:txBody>
      </p:sp>
      <p:sp>
        <p:nvSpPr>
          <p:cNvPr id="22535" name="Text Box 7"/>
          <p:cNvSpPr txBox="1">
            <a:spLocks noChangeArrowheads="1"/>
          </p:cNvSpPr>
          <p:nvPr/>
        </p:nvSpPr>
        <p:spPr bwMode="auto">
          <a:xfrm>
            <a:off x="4387850" y="3467100"/>
            <a:ext cx="912813" cy="304800"/>
          </a:xfrm>
          <a:prstGeom prst="rect">
            <a:avLst/>
          </a:prstGeom>
          <a:noFill/>
          <a:ln w="9525">
            <a:noFill/>
            <a:miter lim="800000"/>
            <a:headEnd/>
            <a:tailEnd/>
          </a:ln>
        </p:spPr>
        <p:txBody>
          <a:bodyPr wrap="none">
            <a:spAutoFit/>
          </a:bodyPr>
          <a:lstStyle/>
          <a:p>
            <a:r>
              <a:rPr lang="en-US" sz="1400">
                <a:solidFill>
                  <a:srgbClr val="FFFF00"/>
                </a:solidFill>
              </a:rPr>
              <a:t>(solution)</a:t>
            </a:r>
          </a:p>
        </p:txBody>
      </p:sp>
      <p:sp>
        <p:nvSpPr>
          <p:cNvPr id="22536" name="Text Box 8"/>
          <p:cNvSpPr txBox="1">
            <a:spLocks noChangeArrowheads="1"/>
          </p:cNvSpPr>
          <p:nvPr/>
        </p:nvSpPr>
        <p:spPr bwMode="auto">
          <a:xfrm>
            <a:off x="3322638" y="3455988"/>
            <a:ext cx="627062" cy="304800"/>
          </a:xfrm>
          <a:prstGeom prst="rect">
            <a:avLst/>
          </a:prstGeom>
          <a:noFill/>
          <a:ln w="9525">
            <a:noFill/>
            <a:miter lim="800000"/>
            <a:headEnd/>
            <a:tailEnd/>
          </a:ln>
        </p:spPr>
        <p:txBody>
          <a:bodyPr wrap="none">
            <a:spAutoFit/>
          </a:bodyPr>
          <a:lstStyle/>
          <a:p>
            <a:r>
              <a:rPr lang="en-US" sz="1400">
                <a:solidFill>
                  <a:srgbClr val="FFFF00"/>
                </a:solidFill>
              </a:rPr>
              <a:t>(acid)</a:t>
            </a:r>
          </a:p>
        </p:txBody>
      </p:sp>
      <p:sp>
        <p:nvSpPr>
          <p:cNvPr id="22537" name="Text Box 9"/>
          <p:cNvSpPr txBox="1">
            <a:spLocks noChangeArrowheads="1"/>
          </p:cNvSpPr>
          <p:nvPr/>
        </p:nvSpPr>
        <p:spPr bwMode="auto">
          <a:xfrm>
            <a:off x="5927725" y="3479800"/>
            <a:ext cx="912813" cy="304800"/>
          </a:xfrm>
          <a:prstGeom prst="rect">
            <a:avLst/>
          </a:prstGeom>
          <a:noFill/>
          <a:ln w="9525">
            <a:noFill/>
            <a:miter lim="800000"/>
            <a:headEnd/>
            <a:tailEnd/>
          </a:ln>
        </p:spPr>
        <p:txBody>
          <a:bodyPr wrap="none">
            <a:spAutoFit/>
          </a:bodyPr>
          <a:lstStyle/>
          <a:p>
            <a:r>
              <a:rPr lang="en-US" sz="1400">
                <a:solidFill>
                  <a:srgbClr val="FFFF00"/>
                </a:solidFill>
              </a:rPr>
              <a:t>(solution)</a:t>
            </a:r>
          </a:p>
        </p:txBody>
      </p:sp>
      <p:sp>
        <p:nvSpPr>
          <p:cNvPr id="516106" name="Text Box 10"/>
          <p:cNvSpPr txBox="1">
            <a:spLocks noChangeArrowheads="1"/>
          </p:cNvSpPr>
          <p:nvPr/>
        </p:nvSpPr>
        <p:spPr bwMode="auto">
          <a:xfrm>
            <a:off x="2308225" y="1390650"/>
            <a:ext cx="3390900" cy="519113"/>
          </a:xfrm>
          <a:prstGeom prst="rect">
            <a:avLst/>
          </a:prstGeom>
          <a:noFill/>
          <a:ln w="9525">
            <a:noFill/>
            <a:miter lim="800000"/>
            <a:headEnd/>
            <a:tailEnd/>
          </a:ln>
        </p:spPr>
        <p:txBody>
          <a:bodyPr wrap="none">
            <a:spAutoFit/>
          </a:bodyPr>
          <a:lstStyle/>
          <a:p>
            <a:r>
              <a:rPr lang="en-US" sz="2800">
                <a:solidFill>
                  <a:srgbClr val="00FF00"/>
                </a:solidFill>
              </a:rPr>
              <a:t>CO</a:t>
            </a:r>
            <a:r>
              <a:rPr lang="en-US" sz="2800" baseline="-25000">
                <a:solidFill>
                  <a:srgbClr val="00FF00"/>
                </a:solidFill>
              </a:rPr>
              <a:t>2</a:t>
            </a:r>
            <a:r>
              <a:rPr lang="en-US" sz="2800">
                <a:solidFill>
                  <a:srgbClr val="00FF00"/>
                </a:solidFill>
              </a:rPr>
              <a:t> + H</a:t>
            </a:r>
            <a:r>
              <a:rPr lang="en-US" sz="2800" baseline="-25000">
                <a:solidFill>
                  <a:srgbClr val="00FF00"/>
                </a:solidFill>
              </a:rPr>
              <a:t>2</a:t>
            </a:r>
            <a:r>
              <a:rPr lang="en-US" sz="2800">
                <a:solidFill>
                  <a:srgbClr val="00FF00"/>
                </a:solidFill>
              </a:rPr>
              <a:t>O = H</a:t>
            </a:r>
            <a:r>
              <a:rPr lang="en-US" sz="2800" baseline="-25000">
                <a:solidFill>
                  <a:srgbClr val="00FF00"/>
                </a:solidFill>
              </a:rPr>
              <a:t>2</a:t>
            </a:r>
            <a:r>
              <a:rPr lang="en-US" sz="2800">
                <a:solidFill>
                  <a:srgbClr val="00FF00"/>
                </a:solidFill>
              </a:rPr>
              <a:t>CO</a:t>
            </a:r>
            <a:r>
              <a:rPr lang="en-US" sz="2800" baseline="-25000">
                <a:solidFill>
                  <a:srgbClr val="00FF00"/>
                </a:solidFill>
              </a:rPr>
              <a:t>3</a:t>
            </a:r>
          </a:p>
        </p:txBody>
      </p:sp>
      <p:sp>
        <p:nvSpPr>
          <p:cNvPr id="11" name="PPTShape_0"/>
          <p:cNvSpPr txBox="1">
            <a:spLocks noChangeArrowheads="1"/>
          </p:cNvSpPr>
          <p:nvPr/>
        </p:nvSpPr>
        <p:spPr bwMode="auto">
          <a:xfrm>
            <a:off x="2149475" y="2166938"/>
            <a:ext cx="3884613" cy="522287"/>
          </a:xfrm>
          <a:prstGeom prst="rect">
            <a:avLst/>
          </a:prstGeom>
          <a:noFill/>
          <a:ln w="9525">
            <a:noFill/>
            <a:miter lim="800000"/>
            <a:headEnd/>
            <a:tailEnd/>
          </a:ln>
        </p:spPr>
        <p:txBody>
          <a:bodyPr wrap="none">
            <a:spAutoFit/>
          </a:bodyPr>
          <a:lstStyle/>
          <a:p>
            <a:r>
              <a:rPr lang="en-US" sz="2800">
                <a:solidFill>
                  <a:srgbClr val="00FF00"/>
                </a:solidFill>
              </a:rPr>
              <a:t>H</a:t>
            </a:r>
            <a:r>
              <a:rPr lang="en-US" sz="2800" baseline="-25000">
                <a:solidFill>
                  <a:srgbClr val="00FF00"/>
                </a:solidFill>
              </a:rPr>
              <a:t>2</a:t>
            </a:r>
            <a:r>
              <a:rPr lang="en-US" sz="2800">
                <a:solidFill>
                  <a:srgbClr val="00FF00"/>
                </a:solidFill>
              </a:rPr>
              <a:t>CO</a:t>
            </a:r>
            <a:r>
              <a:rPr lang="en-US" sz="2800" baseline="-25000">
                <a:solidFill>
                  <a:srgbClr val="00FF00"/>
                </a:solidFill>
              </a:rPr>
              <a:t>3</a:t>
            </a:r>
            <a:r>
              <a:rPr lang="en-US" sz="2800">
                <a:solidFill>
                  <a:srgbClr val="00FF00"/>
                </a:solidFill>
              </a:rPr>
              <a:t>  =&gt;  H</a:t>
            </a:r>
            <a:r>
              <a:rPr lang="en-US" sz="2800" baseline="30000">
                <a:solidFill>
                  <a:srgbClr val="00FF00"/>
                </a:solidFill>
              </a:rPr>
              <a:t>+</a:t>
            </a:r>
            <a:r>
              <a:rPr lang="en-US" sz="2800">
                <a:solidFill>
                  <a:srgbClr val="00FF00"/>
                </a:solidFill>
              </a:rPr>
              <a:t> + HCO</a:t>
            </a:r>
            <a:r>
              <a:rPr lang="en-US" sz="2800" baseline="-25000">
                <a:solidFill>
                  <a:srgbClr val="00FF00"/>
                </a:solidFill>
              </a:rPr>
              <a:t>3</a:t>
            </a:r>
            <a:r>
              <a:rPr lang="en-US" sz="2800" baseline="30000">
                <a:solidFill>
                  <a:srgbClr val="00FF00"/>
                </a:solidFill>
              </a:rPr>
              <a:t>-</a:t>
            </a:r>
          </a:p>
        </p:txBody>
      </p:sp>
      <p:sp>
        <p:nvSpPr>
          <p:cNvPr id="101387" name="Line 11"/>
          <p:cNvSpPr>
            <a:spLocks noChangeShapeType="1"/>
          </p:cNvSpPr>
          <p:nvPr/>
        </p:nvSpPr>
        <p:spPr bwMode="auto">
          <a:xfrm flipH="1">
            <a:off x="3657600" y="2625725"/>
            <a:ext cx="457200" cy="439738"/>
          </a:xfrm>
          <a:prstGeom prst="line">
            <a:avLst/>
          </a:prstGeom>
          <a:noFill/>
          <a:ln w="9525">
            <a:solidFill>
              <a:schemeClr val="tx1"/>
            </a:solidFill>
            <a:round/>
            <a:headEnd/>
            <a:tailEnd type="triangle" w="med" len="med"/>
          </a:ln>
          <a:effectLst/>
        </p:spPr>
        <p:txBody>
          <a:bodyPr/>
          <a:lstStyle/>
          <a:p>
            <a:endParaRPr lang="en-US"/>
          </a:p>
        </p:txBody>
      </p:sp>
      <p:pic>
        <p:nvPicPr>
          <p:cNvPr id="101389" name="Picture 13" descr="olvercave"/>
          <p:cNvPicPr>
            <a:picLocks noChangeAspect="1" noChangeArrowheads="1"/>
          </p:cNvPicPr>
          <p:nvPr>
            <p:custDataLst>
              <p:tags r:id="rId2"/>
            </p:custDataLst>
          </p:nvPr>
        </p:nvPicPr>
        <p:blipFill>
          <a:blip r:embed="rId5" cstate="print"/>
          <a:srcRect/>
          <a:stretch>
            <a:fillRect/>
          </a:stretch>
        </p:blipFill>
        <p:spPr bwMode="auto">
          <a:xfrm>
            <a:off x="2424113" y="4049713"/>
            <a:ext cx="3286125" cy="2465387"/>
          </a:xfrm>
          <a:prstGeom prst="rect">
            <a:avLst/>
          </a:prstGeom>
          <a:noFill/>
        </p:spPr>
      </p:pic>
      <p:sp>
        <p:nvSpPr>
          <p:cNvPr id="101390" name="Text Box 14"/>
          <p:cNvSpPr txBox="1">
            <a:spLocks noChangeArrowheads="1"/>
          </p:cNvSpPr>
          <p:nvPr/>
        </p:nvSpPr>
        <p:spPr bwMode="auto">
          <a:xfrm>
            <a:off x="3219450" y="4530725"/>
            <a:ext cx="1831975" cy="336550"/>
          </a:xfrm>
          <a:prstGeom prst="rect">
            <a:avLst/>
          </a:prstGeom>
          <a:noFill/>
          <a:ln w="9525">
            <a:noFill/>
            <a:miter lim="800000"/>
            <a:headEnd/>
            <a:tailEnd/>
          </a:ln>
          <a:effectLst/>
        </p:spPr>
        <p:txBody>
          <a:bodyPr wrap="none">
            <a:spAutoFit/>
          </a:bodyPr>
          <a:lstStyle/>
          <a:p>
            <a:r>
              <a:rPr lang="en-US" sz="1600" b="1">
                <a:solidFill>
                  <a:srgbClr val="000099"/>
                </a:solidFill>
              </a:rPr>
              <a:t>Dissolution Cave</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6106"/>
                                        </p:tgtEl>
                                        <p:attrNameLst>
                                          <p:attrName>style.visibility</p:attrName>
                                        </p:attrNameLst>
                                      </p:cBhvr>
                                      <p:to>
                                        <p:strVal val="visible"/>
                                      </p:to>
                                    </p:set>
                                    <p:animEffect transition="in" filter="fade">
                                      <p:cBhvr>
                                        <p:cTn id="7" dur="2000"/>
                                        <p:tgtEl>
                                          <p:spTgt spid="5161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530"/>
                                        </p:tgtEl>
                                        <p:attrNameLst>
                                          <p:attrName>style.visibility</p:attrName>
                                        </p:attrNameLst>
                                      </p:cBhvr>
                                      <p:to>
                                        <p:strVal val="visible"/>
                                      </p:to>
                                    </p:set>
                                    <p:animEffect transition="in" filter="fade">
                                      <p:cBhvr>
                                        <p:cTn id="17" dur="2000"/>
                                        <p:tgtEl>
                                          <p:spTgt spid="2253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534"/>
                                        </p:tgtEl>
                                        <p:attrNameLst>
                                          <p:attrName>style.visibility</p:attrName>
                                        </p:attrNameLst>
                                      </p:cBhvr>
                                      <p:to>
                                        <p:strVal val="visible"/>
                                      </p:to>
                                    </p:set>
                                    <p:animEffect transition="in" filter="fade">
                                      <p:cBhvr>
                                        <p:cTn id="20" dur="2000"/>
                                        <p:tgtEl>
                                          <p:spTgt spid="225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535"/>
                                        </p:tgtEl>
                                        <p:attrNameLst>
                                          <p:attrName>style.visibility</p:attrName>
                                        </p:attrNameLst>
                                      </p:cBhvr>
                                      <p:to>
                                        <p:strVal val="visible"/>
                                      </p:to>
                                    </p:set>
                                    <p:animEffect transition="in" filter="fade">
                                      <p:cBhvr>
                                        <p:cTn id="23" dur="2000"/>
                                        <p:tgtEl>
                                          <p:spTgt spid="2253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536"/>
                                        </p:tgtEl>
                                        <p:attrNameLst>
                                          <p:attrName>style.visibility</p:attrName>
                                        </p:attrNameLst>
                                      </p:cBhvr>
                                      <p:to>
                                        <p:strVal val="visible"/>
                                      </p:to>
                                    </p:set>
                                    <p:animEffect transition="in" filter="fade">
                                      <p:cBhvr>
                                        <p:cTn id="26" dur="2000"/>
                                        <p:tgtEl>
                                          <p:spTgt spid="2253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2537"/>
                                        </p:tgtEl>
                                        <p:attrNameLst>
                                          <p:attrName>style.visibility</p:attrName>
                                        </p:attrNameLst>
                                      </p:cBhvr>
                                      <p:to>
                                        <p:strVal val="visible"/>
                                      </p:to>
                                    </p:set>
                                    <p:animEffect transition="in" filter="fade">
                                      <p:cBhvr>
                                        <p:cTn id="29" dur="2000"/>
                                        <p:tgtEl>
                                          <p:spTgt spid="225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1387"/>
                                        </p:tgtEl>
                                        <p:attrNameLst>
                                          <p:attrName>style.visibility</p:attrName>
                                        </p:attrNameLst>
                                      </p:cBhvr>
                                      <p:to>
                                        <p:strVal val="visible"/>
                                      </p:to>
                                    </p:set>
                                    <p:animEffect transition="in" filter="fade">
                                      <p:cBhvr>
                                        <p:cTn id="32" dur="2000"/>
                                        <p:tgtEl>
                                          <p:spTgt spid="101387"/>
                                        </p:tgtEl>
                                      </p:cBhvr>
                                    </p:animEffect>
                                  </p:childTnLst>
                                </p:cTn>
                              </p:par>
                            </p:childTnLst>
                          </p:cTn>
                        </p:par>
                        <p:par>
                          <p:cTn id="33" fill="hold">
                            <p:stCondLst>
                              <p:cond delay="2000"/>
                            </p:stCondLst>
                            <p:childTnLst>
                              <p:par>
                                <p:cTn id="34" presetID="10" presetClass="entr" presetSubtype="0" fill="hold" nodeType="afterEffect">
                                  <p:stCondLst>
                                    <p:cond delay="0"/>
                                  </p:stCondLst>
                                  <p:childTnLst>
                                    <p:set>
                                      <p:cBhvr>
                                        <p:cTn id="35" dur="1" fill="hold">
                                          <p:stCondLst>
                                            <p:cond delay="0"/>
                                          </p:stCondLst>
                                        </p:cTn>
                                        <p:tgtEl>
                                          <p:spTgt spid="101389"/>
                                        </p:tgtEl>
                                        <p:attrNameLst>
                                          <p:attrName>style.visibility</p:attrName>
                                        </p:attrNameLst>
                                      </p:cBhvr>
                                      <p:to>
                                        <p:strVal val="visible"/>
                                      </p:to>
                                    </p:set>
                                    <p:animEffect transition="in" filter="fade">
                                      <p:cBhvr>
                                        <p:cTn id="36" dur="2000"/>
                                        <p:tgtEl>
                                          <p:spTgt spid="101389"/>
                                        </p:tgtEl>
                                      </p:cBhvr>
                                    </p:animEffect>
                                  </p:childTnLst>
                                </p:cTn>
                              </p:par>
                            </p:childTnLst>
                          </p:cTn>
                        </p:par>
                        <p:par>
                          <p:cTn id="37" fill="hold">
                            <p:stCondLst>
                              <p:cond delay="4000"/>
                            </p:stCondLst>
                            <p:childTnLst>
                              <p:par>
                                <p:cTn id="38" presetID="10" presetClass="entr" presetSubtype="0" fill="hold" grpId="0" nodeType="afterEffect">
                                  <p:stCondLst>
                                    <p:cond delay="0"/>
                                  </p:stCondLst>
                                  <p:childTnLst>
                                    <p:set>
                                      <p:cBhvr>
                                        <p:cTn id="39" dur="1" fill="hold">
                                          <p:stCondLst>
                                            <p:cond delay="0"/>
                                          </p:stCondLst>
                                        </p:cTn>
                                        <p:tgtEl>
                                          <p:spTgt spid="101390"/>
                                        </p:tgtEl>
                                        <p:attrNameLst>
                                          <p:attrName>style.visibility</p:attrName>
                                        </p:attrNameLst>
                                      </p:cBhvr>
                                      <p:to>
                                        <p:strVal val="visible"/>
                                      </p:to>
                                    </p:set>
                                    <p:animEffect transition="in" filter="fade">
                                      <p:cBhvr>
                                        <p:cTn id="40" dur="2000"/>
                                        <p:tgtEl>
                                          <p:spTgt spid="101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P spid="22534" grpId="0"/>
      <p:bldP spid="22535" grpId="0"/>
      <p:bldP spid="22536" grpId="0"/>
      <p:bldP spid="22537" grpId="0"/>
      <p:bldP spid="516106" grpId="0"/>
      <p:bldP spid="11" grpId="0"/>
      <p:bldP spid="101387" grpId="0" animBg="1"/>
      <p:bldP spid="10139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cave-diving-521196-sw"/>
          <p:cNvPicPr>
            <a:picLocks noChangeAspect="1" noChangeArrowheads="1"/>
          </p:cNvPicPr>
          <p:nvPr>
            <p:custDataLst>
              <p:tags r:id="rId2"/>
            </p:custDataLst>
          </p:nvPr>
        </p:nvPicPr>
        <p:blipFill>
          <a:blip r:embed="rId7" cstate="print"/>
          <a:srcRect b="12334"/>
          <a:stretch>
            <a:fillRect/>
          </a:stretch>
        </p:blipFill>
        <p:spPr bwMode="auto">
          <a:xfrm>
            <a:off x="452438" y="450850"/>
            <a:ext cx="4035425" cy="2654300"/>
          </a:xfrm>
          <a:prstGeom prst="rect">
            <a:avLst/>
          </a:prstGeom>
          <a:noFill/>
        </p:spPr>
      </p:pic>
      <p:sp>
        <p:nvSpPr>
          <p:cNvPr id="102403" name="Text Box 4"/>
          <p:cNvSpPr txBox="1">
            <a:spLocks noChangeArrowheads="1"/>
          </p:cNvSpPr>
          <p:nvPr/>
        </p:nvSpPr>
        <p:spPr bwMode="auto">
          <a:xfrm>
            <a:off x="5189538" y="422275"/>
            <a:ext cx="3208337" cy="1066800"/>
          </a:xfrm>
          <a:prstGeom prst="rect">
            <a:avLst/>
          </a:prstGeom>
          <a:noFill/>
          <a:ln w="9525">
            <a:noFill/>
            <a:miter lim="800000"/>
            <a:headEnd/>
            <a:tailEnd/>
          </a:ln>
        </p:spPr>
        <p:txBody>
          <a:bodyPr wrap="none">
            <a:spAutoFit/>
          </a:bodyPr>
          <a:lstStyle/>
          <a:p>
            <a:r>
              <a:rPr lang="en-US" sz="3200"/>
              <a:t>Caves and</a:t>
            </a:r>
          </a:p>
          <a:p>
            <a:r>
              <a:rPr lang="en-US" sz="3200" u="sng"/>
              <a:t>Solution Cavities</a:t>
            </a:r>
          </a:p>
        </p:txBody>
      </p:sp>
      <p:sp>
        <p:nvSpPr>
          <p:cNvPr id="102404" name="Text Box 6"/>
          <p:cNvSpPr txBox="1">
            <a:spLocks noChangeArrowheads="1"/>
          </p:cNvSpPr>
          <p:nvPr/>
        </p:nvSpPr>
        <p:spPr bwMode="auto">
          <a:xfrm>
            <a:off x="658813" y="558800"/>
            <a:ext cx="3857625" cy="366713"/>
          </a:xfrm>
          <a:prstGeom prst="rect">
            <a:avLst/>
          </a:prstGeom>
          <a:noFill/>
          <a:ln w="9525">
            <a:noFill/>
            <a:miter lim="800000"/>
            <a:headEnd/>
            <a:tailEnd/>
          </a:ln>
        </p:spPr>
        <p:txBody>
          <a:bodyPr wrap="none">
            <a:spAutoFit/>
          </a:bodyPr>
          <a:lstStyle/>
          <a:p>
            <a:r>
              <a:rPr lang="en-US" b="1">
                <a:latin typeface="Lucida Sans Unicode" pitchFamily="34" charset="0"/>
              </a:rPr>
              <a:t>Acid dissolves calcium carbonate</a:t>
            </a:r>
          </a:p>
        </p:txBody>
      </p:sp>
      <p:sp>
        <p:nvSpPr>
          <p:cNvPr id="102405" name="Text Box 10"/>
          <p:cNvSpPr txBox="1">
            <a:spLocks noChangeArrowheads="1"/>
          </p:cNvSpPr>
          <p:nvPr/>
        </p:nvSpPr>
        <p:spPr bwMode="auto">
          <a:xfrm>
            <a:off x="720725" y="2682875"/>
            <a:ext cx="3427413" cy="366713"/>
          </a:xfrm>
          <a:prstGeom prst="rect">
            <a:avLst/>
          </a:prstGeom>
          <a:noFill/>
          <a:ln w="9525">
            <a:noFill/>
            <a:miter lim="800000"/>
            <a:headEnd/>
            <a:tailEnd/>
          </a:ln>
        </p:spPr>
        <p:txBody>
          <a:bodyPr wrap="none">
            <a:spAutoFit/>
          </a:bodyPr>
          <a:lstStyle/>
          <a:p>
            <a:r>
              <a:rPr lang="en-US" b="1">
                <a:solidFill>
                  <a:srgbClr val="FFFF00"/>
                </a:solidFill>
              </a:rPr>
              <a:t>CaCO</a:t>
            </a:r>
            <a:r>
              <a:rPr lang="en-US" b="1" baseline="-25000">
                <a:solidFill>
                  <a:srgbClr val="FFFF00"/>
                </a:solidFill>
              </a:rPr>
              <a:t>3</a:t>
            </a:r>
            <a:r>
              <a:rPr lang="en-US" b="1">
                <a:solidFill>
                  <a:srgbClr val="FFFF00"/>
                </a:solidFill>
              </a:rPr>
              <a:t>  +  H</a:t>
            </a:r>
            <a:r>
              <a:rPr lang="en-US" b="1" baseline="30000">
                <a:solidFill>
                  <a:srgbClr val="FFFF00"/>
                </a:solidFill>
              </a:rPr>
              <a:t>+</a:t>
            </a:r>
            <a:r>
              <a:rPr lang="en-US" b="1">
                <a:solidFill>
                  <a:srgbClr val="FFFF00"/>
                </a:solidFill>
              </a:rPr>
              <a:t>  =  HCO</a:t>
            </a:r>
            <a:r>
              <a:rPr lang="en-US" b="1" baseline="-25000">
                <a:solidFill>
                  <a:srgbClr val="FFFF00"/>
                </a:solidFill>
              </a:rPr>
              <a:t>3</a:t>
            </a:r>
            <a:r>
              <a:rPr lang="en-US" b="1" baseline="30000">
                <a:solidFill>
                  <a:srgbClr val="FFFF00"/>
                </a:solidFill>
              </a:rPr>
              <a:t>-</a:t>
            </a:r>
            <a:r>
              <a:rPr lang="en-US" b="1">
                <a:solidFill>
                  <a:srgbClr val="FFFF00"/>
                </a:solidFill>
              </a:rPr>
              <a:t>  +  Ca</a:t>
            </a:r>
            <a:r>
              <a:rPr lang="en-US" b="1" baseline="30000">
                <a:solidFill>
                  <a:srgbClr val="FFFF00"/>
                </a:solidFill>
              </a:rPr>
              <a:t>2+</a:t>
            </a:r>
          </a:p>
        </p:txBody>
      </p:sp>
      <p:pic>
        <p:nvPicPr>
          <p:cNvPr id="102406" name="Picture 6" descr="cave_diving"/>
          <p:cNvPicPr>
            <a:picLocks noChangeAspect="1" noChangeArrowheads="1"/>
          </p:cNvPicPr>
          <p:nvPr>
            <p:custDataLst>
              <p:tags r:id="rId3"/>
            </p:custDataLst>
          </p:nvPr>
        </p:nvPicPr>
        <p:blipFill>
          <a:blip r:embed="rId8" cstate="print"/>
          <a:srcRect/>
          <a:stretch>
            <a:fillRect/>
          </a:stretch>
        </p:blipFill>
        <p:spPr bwMode="auto">
          <a:xfrm>
            <a:off x="447675" y="3300413"/>
            <a:ext cx="5314950" cy="3190875"/>
          </a:xfrm>
          <a:prstGeom prst="rect">
            <a:avLst/>
          </a:prstGeom>
          <a:noFill/>
        </p:spPr>
      </p:pic>
      <p:sp>
        <p:nvSpPr>
          <p:cNvPr id="102407" name="Text Box 7"/>
          <p:cNvSpPr txBox="1">
            <a:spLocks noChangeArrowheads="1"/>
          </p:cNvSpPr>
          <p:nvPr/>
        </p:nvSpPr>
        <p:spPr bwMode="auto">
          <a:xfrm>
            <a:off x="6156325" y="4611688"/>
            <a:ext cx="2509838" cy="1187450"/>
          </a:xfrm>
          <a:prstGeom prst="rect">
            <a:avLst/>
          </a:prstGeom>
          <a:noFill/>
          <a:ln w="9525">
            <a:noFill/>
            <a:miter lim="800000"/>
            <a:headEnd/>
            <a:tailEnd/>
          </a:ln>
          <a:effectLst/>
        </p:spPr>
        <p:txBody>
          <a:bodyPr wrap="none">
            <a:spAutoFit/>
          </a:bodyPr>
          <a:lstStyle/>
          <a:p>
            <a:r>
              <a:rPr lang="en-US" sz="2400">
                <a:solidFill>
                  <a:srgbClr val="FFFF00"/>
                </a:solidFill>
              </a:rPr>
              <a:t>Hold and deliver</a:t>
            </a:r>
          </a:p>
          <a:p>
            <a:r>
              <a:rPr lang="en-US" sz="2400">
                <a:solidFill>
                  <a:srgbClr val="FFFF00"/>
                </a:solidFill>
              </a:rPr>
              <a:t>billions of gallons</a:t>
            </a:r>
          </a:p>
          <a:p>
            <a:r>
              <a:rPr lang="en-US" sz="2400">
                <a:solidFill>
                  <a:srgbClr val="FFFF00"/>
                </a:solidFill>
              </a:rPr>
              <a:t>of fresh water</a:t>
            </a:r>
          </a:p>
        </p:txBody>
      </p:sp>
      <p:pic>
        <p:nvPicPr>
          <p:cNvPr id="102408" name="Picture 8" descr="Briar"/>
          <p:cNvPicPr>
            <a:picLocks noChangeAspect="1" noChangeArrowheads="1"/>
          </p:cNvPicPr>
          <p:nvPr>
            <p:custDataLst>
              <p:tags r:id="rId4"/>
            </p:custDataLst>
          </p:nvPr>
        </p:nvPicPr>
        <p:blipFill>
          <a:blip r:embed="rId9" cstate="print"/>
          <a:srcRect/>
          <a:stretch>
            <a:fillRect/>
          </a:stretch>
        </p:blipFill>
        <p:spPr bwMode="auto">
          <a:xfrm>
            <a:off x="5019675" y="1803400"/>
            <a:ext cx="3257550" cy="2468563"/>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9" descr="florida-satellite-image-m"/>
          <p:cNvPicPr>
            <a:picLocks noChangeAspect="1" noChangeArrowheads="1"/>
          </p:cNvPicPr>
          <p:nvPr>
            <p:custDataLst>
              <p:tags r:id="rId2"/>
            </p:custDataLst>
          </p:nvPr>
        </p:nvPicPr>
        <p:blipFill>
          <a:blip r:embed="rId6" cstate="print"/>
          <a:srcRect/>
          <a:stretch>
            <a:fillRect/>
          </a:stretch>
        </p:blipFill>
        <p:spPr bwMode="auto">
          <a:xfrm>
            <a:off x="2946400" y="1016000"/>
            <a:ext cx="4997450" cy="4799013"/>
          </a:xfrm>
          <a:prstGeom prst="rect">
            <a:avLst/>
          </a:prstGeom>
          <a:noFill/>
          <a:ln w="9525">
            <a:noFill/>
            <a:miter lim="800000"/>
            <a:headEnd/>
            <a:tailEnd/>
          </a:ln>
        </p:spPr>
      </p:pic>
      <p:pic>
        <p:nvPicPr>
          <p:cNvPr id="104451" name="Picture 3" descr="living%20on%20karst400"/>
          <p:cNvPicPr>
            <a:picLocks noChangeAspect="1" noChangeArrowheads="1"/>
          </p:cNvPicPr>
          <p:nvPr>
            <p:custDataLst>
              <p:tags r:id="rId3"/>
            </p:custDataLst>
          </p:nvPr>
        </p:nvPicPr>
        <p:blipFill>
          <a:blip r:embed="rId7" cstate="print"/>
          <a:srcRect l="1378" t="658" r="1337" b="1314"/>
          <a:stretch>
            <a:fillRect/>
          </a:stretch>
        </p:blipFill>
        <p:spPr bwMode="auto">
          <a:xfrm>
            <a:off x="569913" y="2581275"/>
            <a:ext cx="3697287" cy="2605088"/>
          </a:xfrm>
          <a:prstGeom prst="rect">
            <a:avLst/>
          </a:prstGeom>
          <a:noFill/>
          <a:ln w="9525">
            <a:noFill/>
            <a:miter lim="800000"/>
            <a:headEnd/>
            <a:tailEnd/>
          </a:ln>
        </p:spPr>
      </p:pic>
      <p:sp>
        <p:nvSpPr>
          <p:cNvPr id="104452" name="Text Box 4"/>
          <p:cNvSpPr txBox="1">
            <a:spLocks noChangeArrowheads="1"/>
          </p:cNvSpPr>
          <p:nvPr/>
        </p:nvSpPr>
        <p:spPr bwMode="auto">
          <a:xfrm>
            <a:off x="1312863" y="352425"/>
            <a:ext cx="5981700" cy="457200"/>
          </a:xfrm>
          <a:prstGeom prst="rect">
            <a:avLst/>
          </a:prstGeom>
          <a:noFill/>
          <a:ln w="9525">
            <a:noFill/>
            <a:miter lim="800000"/>
            <a:headEnd/>
            <a:tailEnd/>
          </a:ln>
          <a:effectLst/>
        </p:spPr>
        <p:txBody>
          <a:bodyPr wrap="none">
            <a:spAutoFit/>
          </a:bodyPr>
          <a:lstStyle/>
          <a:p>
            <a:r>
              <a:rPr lang="en-US" sz="2400"/>
              <a:t>Florida is Dominated by Karst Topography.</a:t>
            </a:r>
          </a:p>
        </p:txBody>
      </p:sp>
      <p:sp>
        <p:nvSpPr>
          <p:cNvPr id="104453" name="Text Box 6"/>
          <p:cNvSpPr txBox="1">
            <a:spLocks noChangeArrowheads="1"/>
          </p:cNvSpPr>
          <p:nvPr/>
        </p:nvSpPr>
        <p:spPr bwMode="auto">
          <a:xfrm>
            <a:off x="290513" y="6016625"/>
            <a:ext cx="8402637" cy="457200"/>
          </a:xfrm>
          <a:prstGeom prst="rect">
            <a:avLst/>
          </a:prstGeom>
          <a:noFill/>
          <a:ln w="9525">
            <a:noFill/>
            <a:miter lim="800000"/>
            <a:headEnd/>
            <a:tailEnd/>
          </a:ln>
        </p:spPr>
        <p:txBody>
          <a:bodyPr wrap="none">
            <a:spAutoFit/>
          </a:bodyPr>
          <a:lstStyle/>
          <a:p>
            <a:r>
              <a:rPr lang="en-US" sz="2400">
                <a:solidFill>
                  <a:srgbClr val="FFFF00"/>
                </a:solidFill>
                <a:latin typeface="Lucida Sans Unicode" pitchFamily="34" charset="0"/>
              </a:rPr>
              <a:t>Characterized </a:t>
            </a:r>
            <a:r>
              <a:rPr lang="en-US" sz="2400">
                <a:solidFill>
                  <a:srgbClr val="FF9900"/>
                </a:solidFill>
                <a:latin typeface="Lucida Sans Unicode" pitchFamily="34" charset="0"/>
              </a:rPr>
              <a:t>by sinkholes</a:t>
            </a:r>
            <a:r>
              <a:rPr lang="en-US" sz="2400">
                <a:solidFill>
                  <a:srgbClr val="FFFF00"/>
                </a:solidFill>
                <a:latin typeface="Lucida Sans Unicode" pitchFamily="34" charset="0"/>
              </a:rPr>
              <a:t>, springs, depressions, lakes</a:t>
            </a:r>
          </a:p>
        </p:txBody>
      </p:sp>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330325" y="590550"/>
            <a:ext cx="2959100" cy="579438"/>
          </a:xfrm>
          <a:prstGeom prst="rect">
            <a:avLst/>
          </a:prstGeom>
          <a:noFill/>
          <a:ln w="9525">
            <a:noFill/>
            <a:miter lim="800000"/>
            <a:headEnd/>
            <a:tailEnd/>
          </a:ln>
        </p:spPr>
        <p:txBody>
          <a:bodyPr wrap="none">
            <a:spAutoFit/>
          </a:bodyPr>
          <a:lstStyle/>
          <a:p>
            <a:r>
              <a:rPr lang="en-US" sz="3200"/>
              <a:t>Sinkhole Types</a:t>
            </a:r>
          </a:p>
        </p:txBody>
      </p:sp>
      <p:sp>
        <p:nvSpPr>
          <p:cNvPr id="8195" name="Rectangle 3" descr="Small grid"/>
          <p:cNvSpPr>
            <a:spLocks noChangeArrowheads="1"/>
          </p:cNvSpPr>
          <p:nvPr/>
        </p:nvSpPr>
        <p:spPr bwMode="auto">
          <a:xfrm>
            <a:off x="642938" y="2047875"/>
            <a:ext cx="2235200" cy="881063"/>
          </a:xfrm>
          <a:prstGeom prst="rect">
            <a:avLst/>
          </a:prstGeom>
          <a:pattFill prst="smGrid">
            <a:fgClr>
              <a:schemeClr val="tx1"/>
            </a:fgClr>
            <a:bgClr>
              <a:schemeClr val="bg1"/>
            </a:bgClr>
          </a:pattFill>
          <a:ln w="9525">
            <a:solidFill>
              <a:schemeClr val="tx1"/>
            </a:solidFill>
            <a:miter lim="800000"/>
            <a:headEnd/>
            <a:tailEnd/>
          </a:ln>
        </p:spPr>
        <p:txBody>
          <a:bodyPr wrap="none" anchor="ctr"/>
          <a:lstStyle/>
          <a:p>
            <a:endParaRPr lang="en-US" sz="1600"/>
          </a:p>
        </p:txBody>
      </p:sp>
      <p:sp>
        <p:nvSpPr>
          <p:cNvPr id="8196" name="Rectangle 4" descr="Cork"/>
          <p:cNvSpPr>
            <a:spLocks noChangeArrowheads="1"/>
          </p:cNvSpPr>
          <p:nvPr/>
        </p:nvSpPr>
        <p:spPr bwMode="auto">
          <a:xfrm>
            <a:off x="642938" y="1979613"/>
            <a:ext cx="2235200" cy="85725"/>
          </a:xfrm>
          <a:prstGeom prst="rect">
            <a:avLst/>
          </a:prstGeom>
          <a:blipFill dpi="0" rotWithShape="1">
            <a:blip r:embed="rId7" cstate="print"/>
            <a:srcRect/>
            <a:tile tx="0" ty="0" sx="100000" sy="100000" flip="none" algn="tl"/>
          </a:blipFill>
          <a:ln w="9525">
            <a:solidFill>
              <a:schemeClr val="tx1"/>
            </a:solidFill>
            <a:miter lim="800000"/>
            <a:headEnd/>
            <a:tailEnd/>
          </a:ln>
        </p:spPr>
        <p:txBody>
          <a:bodyPr wrap="none" anchor="ctr"/>
          <a:lstStyle/>
          <a:p>
            <a:endParaRPr lang="en-US" sz="1600"/>
          </a:p>
        </p:txBody>
      </p:sp>
      <p:sp>
        <p:nvSpPr>
          <p:cNvPr id="8197" name="Rectangle 5" descr="Small grid"/>
          <p:cNvSpPr>
            <a:spLocks noChangeArrowheads="1"/>
          </p:cNvSpPr>
          <p:nvPr/>
        </p:nvSpPr>
        <p:spPr bwMode="auto">
          <a:xfrm>
            <a:off x="3606800" y="2081213"/>
            <a:ext cx="2235200" cy="881062"/>
          </a:xfrm>
          <a:prstGeom prst="rect">
            <a:avLst/>
          </a:prstGeom>
          <a:pattFill prst="smGrid">
            <a:fgClr>
              <a:schemeClr val="tx1"/>
            </a:fgClr>
            <a:bgClr>
              <a:schemeClr val="bg1"/>
            </a:bgClr>
          </a:pattFill>
          <a:ln w="9525">
            <a:solidFill>
              <a:schemeClr val="tx1"/>
            </a:solidFill>
            <a:miter lim="800000"/>
            <a:headEnd/>
            <a:tailEnd/>
          </a:ln>
        </p:spPr>
        <p:txBody>
          <a:bodyPr wrap="none" anchor="ctr"/>
          <a:lstStyle/>
          <a:p>
            <a:endParaRPr lang="en-US" sz="1600"/>
          </a:p>
        </p:txBody>
      </p:sp>
      <p:sp>
        <p:nvSpPr>
          <p:cNvPr id="8198" name="Rectangle 6" descr="Cork"/>
          <p:cNvSpPr>
            <a:spLocks noChangeArrowheads="1"/>
          </p:cNvSpPr>
          <p:nvPr/>
        </p:nvSpPr>
        <p:spPr bwMode="auto">
          <a:xfrm>
            <a:off x="3606800" y="1624013"/>
            <a:ext cx="2235200" cy="474662"/>
          </a:xfrm>
          <a:prstGeom prst="rect">
            <a:avLst/>
          </a:prstGeom>
          <a:blipFill dpi="0" rotWithShape="1">
            <a:blip r:embed="rId7" cstate="print"/>
            <a:srcRect/>
            <a:tile tx="0" ty="0" sx="100000" sy="100000" flip="none" algn="tl"/>
          </a:blipFill>
          <a:ln w="9525">
            <a:solidFill>
              <a:schemeClr val="tx1"/>
            </a:solidFill>
            <a:miter lim="800000"/>
            <a:headEnd/>
            <a:tailEnd/>
          </a:ln>
        </p:spPr>
        <p:txBody>
          <a:bodyPr wrap="none" anchor="ctr"/>
          <a:lstStyle/>
          <a:p>
            <a:endParaRPr lang="en-US" sz="1600"/>
          </a:p>
        </p:txBody>
      </p:sp>
      <p:sp>
        <p:nvSpPr>
          <p:cNvPr id="8199" name="Rectangle 7" descr="Small grid"/>
          <p:cNvSpPr>
            <a:spLocks noChangeArrowheads="1"/>
          </p:cNvSpPr>
          <p:nvPr/>
        </p:nvSpPr>
        <p:spPr bwMode="auto">
          <a:xfrm>
            <a:off x="6315075" y="2063750"/>
            <a:ext cx="2235200" cy="881063"/>
          </a:xfrm>
          <a:prstGeom prst="rect">
            <a:avLst/>
          </a:prstGeom>
          <a:pattFill prst="smGrid">
            <a:fgClr>
              <a:schemeClr val="tx1"/>
            </a:fgClr>
            <a:bgClr>
              <a:schemeClr val="bg1"/>
            </a:bgClr>
          </a:pattFill>
          <a:ln w="9525">
            <a:solidFill>
              <a:schemeClr val="tx1"/>
            </a:solidFill>
            <a:miter lim="800000"/>
            <a:headEnd/>
            <a:tailEnd/>
          </a:ln>
        </p:spPr>
        <p:txBody>
          <a:bodyPr wrap="none" anchor="ctr"/>
          <a:lstStyle/>
          <a:p>
            <a:endParaRPr lang="en-US" sz="1600"/>
          </a:p>
        </p:txBody>
      </p:sp>
      <p:sp>
        <p:nvSpPr>
          <p:cNvPr id="8200" name="Rectangle 8" descr="Cork"/>
          <p:cNvSpPr>
            <a:spLocks noChangeArrowheads="1"/>
          </p:cNvSpPr>
          <p:nvPr/>
        </p:nvSpPr>
        <p:spPr bwMode="auto">
          <a:xfrm>
            <a:off x="6315075" y="1204913"/>
            <a:ext cx="2235200" cy="474662"/>
          </a:xfrm>
          <a:prstGeom prst="rect">
            <a:avLst/>
          </a:prstGeom>
          <a:blipFill dpi="0" rotWithShape="1">
            <a:blip r:embed="rId7" cstate="print"/>
            <a:srcRect/>
            <a:tile tx="0" ty="0" sx="100000" sy="100000" flip="none" algn="tl"/>
          </a:blipFill>
          <a:ln w="9525">
            <a:noFill/>
            <a:miter lim="800000"/>
            <a:headEnd/>
            <a:tailEnd/>
          </a:ln>
        </p:spPr>
        <p:txBody>
          <a:bodyPr wrap="none" anchor="ctr"/>
          <a:lstStyle/>
          <a:p>
            <a:endParaRPr lang="en-US" sz="1600"/>
          </a:p>
        </p:txBody>
      </p:sp>
      <p:sp>
        <p:nvSpPr>
          <p:cNvPr id="8201" name="Rectangle 9" descr="Brown marble"/>
          <p:cNvSpPr>
            <a:spLocks noChangeArrowheads="1"/>
          </p:cNvSpPr>
          <p:nvPr/>
        </p:nvSpPr>
        <p:spPr bwMode="auto">
          <a:xfrm>
            <a:off x="6299200" y="1539875"/>
            <a:ext cx="2251075" cy="490538"/>
          </a:xfrm>
          <a:prstGeom prst="rect">
            <a:avLst/>
          </a:prstGeom>
          <a:blipFill dpi="0" rotWithShape="1">
            <a:blip r:embed="rId8" cstate="print"/>
            <a:srcRect/>
            <a:tile tx="0" ty="0" sx="100000" sy="100000" flip="none" algn="tl"/>
          </a:blipFill>
          <a:ln w="9525">
            <a:noFill/>
            <a:miter lim="800000"/>
            <a:headEnd/>
            <a:tailEnd/>
          </a:ln>
        </p:spPr>
        <p:txBody>
          <a:bodyPr wrap="none" anchor="ctr"/>
          <a:lstStyle/>
          <a:p>
            <a:endParaRPr lang="en-US" sz="1600"/>
          </a:p>
        </p:txBody>
      </p:sp>
      <p:sp>
        <p:nvSpPr>
          <p:cNvPr id="8202" name="Rectangle 10" descr="Brown marble"/>
          <p:cNvSpPr>
            <a:spLocks noChangeArrowheads="1"/>
          </p:cNvSpPr>
          <p:nvPr/>
        </p:nvSpPr>
        <p:spPr bwMode="auto">
          <a:xfrm>
            <a:off x="3622675" y="2049463"/>
            <a:ext cx="2251075" cy="66675"/>
          </a:xfrm>
          <a:prstGeom prst="rect">
            <a:avLst/>
          </a:prstGeom>
          <a:blipFill dpi="0" rotWithShape="1">
            <a:blip r:embed="rId8" cstate="print"/>
            <a:srcRect/>
            <a:tile tx="0" ty="0" sx="100000" sy="100000" flip="none" algn="tl"/>
          </a:blipFill>
          <a:ln w="9525">
            <a:noFill/>
            <a:miter lim="800000"/>
            <a:headEnd/>
            <a:tailEnd/>
          </a:ln>
        </p:spPr>
        <p:txBody>
          <a:bodyPr wrap="none" anchor="ctr"/>
          <a:lstStyle/>
          <a:p>
            <a:endParaRPr lang="en-US" sz="1600"/>
          </a:p>
        </p:txBody>
      </p:sp>
      <p:sp>
        <p:nvSpPr>
          <p:cNvPr id="8203" name="Text Box 11"/>
          <p:cNvSpPr txBox="1">
            <a:spLocks noChangeArrowheads="1"/>
          </p:cNvSpPr>
          <p:nvPr/>
        </p:nvSpPr>
        <p:spPr bwMode="auto">
          <a:xfrm>
            <a:off x="872173" y="2971165"/>
            <a:ext cx="1693092" cy="461665"/>
          </a:xfrm>
          <a:prstGeom prst="rect">
            <a:avLst/>
          </a:prstGeom>
          <a:noFill/>
          <a:ln w="9525">
            <a:noFill/>
            <a:miter lim="800000"/>
            <a:headEnd/>
            <a:tailEnd/>
          </a:ln>
        </p:spPr>
        <p:txBody>
          <a:bodyPr wrap="none">
            <a:spAutoFit/>
          </a:bodyPr>
          <a:lstStyle/>
          <a:p>
            <a:r>
              <a:rPr lang="en-US" sz="2400" dirty="0" smtClean="0">
                <a:solidFill>
                  <a:srgbClr val="FFFF00"/>
                </a:solidFill>
              </a:rPr>
              <a:t>Dissolution</a:t>
            </a:r>
            <a:endParaRPr lang="en-US" sz="2400" dirty="0">
              <a:solidFill>
                <a:srgbClr val="FFFF00"/>
              </a:solidFill>
            </a:endParaRPr>
          </a:p>
        </p:txBody>
      </p:sp>
      <p:sp>
        <p:nvSpPr>
          <p:cNvPr id="8204" name="Text Box 12"/>
          <p:cNvSpPr txBox="1">
            <a:spLocks noChangeArrowheads="1"/>
          </p:cNvSpPr>
          <p:nvPr/>
        </p:nvSpPr>
        <p:spPr bwMode="auto">
          <a:xfrm>
            <a:off x="3354388" y="3006725"/>
            <a:ext cx="2678112" cy="457200"/>
          </a:xfrm>
          <a:prstGeom prst="rect">
            <a:avLst/>
          </a:prstGeom>
          <a:noFill/>
          <a:ln w="9525">
            <a:noFill/>
            <a:miter lim="800000"/>
            <a:headEnd/>
            <a:tailEnd/>
          </a:ln>
        </p:spPr>
        <p:txBody>
          <a:bodyPr wrap="none">
            <a:spAutoFit/>
          </a:bodyPr>
          <a:lstStyle/>
          <a:p>
            <a:r>
              <a:rPr lang="en-US" sz="2400">
                <a:solidFill>
                  <a:srgbClr val="FFFF00"/>
                </a:solidFill>
              </a:rPr>
              <a:t>Cover Subsidence</a:t>
            </a:r>
          </a:p>
        </p:txBody>
      </p:sp>
      <p:sp>
        <p:nvSpPr>
          <p:cNvPr id="8205" name="Text Box 13"/>
          <p:cNvSpPr txBox="1">
            <a:spLocks noChangeArrowheads="1"/>
          </p:cNvSpPr>
          <p:nvPr/>
        </p:nvSpPr>
        <p:spPr bwMode="auto">
          <a:xfrm>
            <a:off x="6357938" y="2970213"/>
            <a:ext cx="2271712" cy="457200"/>
          </a:xfrm>
          <a:prstGeom prst="rect">
            <a:avLst/>
          </a:prstGeom>
          <a:noFill/>
          <a:ln w="9525">
            <a:noFill/>
            <a:miter lim="800000"/>
            <a:headEnd/>
            <a:tailEnd/>
          </a:ln>
        </p:spPr>
        <p:txBody>
          <a:bodyPr wrap="none">
            <a:spAutoFit/>
          </a:bodyPr>
          <a:lstStyle/>
          <a:p>
            <a:r>
              <a:rPr lang="en-US" sz="2400">
                <a:solidFill>
                  <a:srgbClr val="FFFF00"/>
                </a:solidFill>
              </a:rPr>
              <a:t>Cover Collapse</a:t>
            </a:r>
          </a:p>
        </p:txBody>
      </p:sp>
      <p:pic>
        <p:nvPicPr>
          <p:cNvPr id="8206" name="Picture 14" descr="pic0006">
            <a:hlinkClick r:id="rId9"/>
          </p:cNvPr>
          <p:cNvPicPr>
            <a:picLocks noChangeAspect="1" noChangeArrowheads="1"/>
          </p:cNvPicPr>
          <p:nvPr>
            <p:custDataLst>
              <p:tags r:id="rId2"/>
            </p:custDataLst>
          </p:nvPr>
        </p:nvPicPr>
        <p:blipFill>
          <a:blip r:embed="rId10" cstate="print"/>
          <a:srcRect l="73894"/>
          <a:stretch>
            <a:fillRect/>
          </a:stretch>
        </p:blipFill>
        <p:spPr bwMode="auto">
          <a:xfrm>
            <a:off x="3619500" y="3629025"/>
            <a:ext cx="2344738" cy="1706563"/>
          </a:xfrm>
          <a:prstGeom prst="rect">
            <a:avLst/>
          </a:prstGeom>
          <a:noFill/>
          <a:ln w="9525">
            <a:noFill/>
            <a:miter lim="800000"/>
            <a:headEnd/>
            <a:tailEnd/>
          </a:ln>
        </p:spPr>
      </p:pic>
      <p:pic>
        <p:nvPicPr>
          <p:cNvPr id="8207" name="Picture 15" descr="pic0005">
            <a:hlinkClick r:id="rId11"/>
          </p:cNvPr>
          <p:cNvPicPr>
            <a:picLocks noChangeAspect="1" noChangeArrowheads="1"/>
          </p:cNvPicPr>
          <p:nvPr>
            <p:custDataLst>
              <p:tags r:id="rId3"/>
            </p:custDataLst>
          </p:nvPr>
        </p:nvPicPr>
        <p:blipFill>
          <a:blip r:embed="rId12" cstate="print"/>
          <a:srcRect/>
          <a:stretch>
            <a:fillRect/>
          </a:stretch>
        </p:blipFill>
        <p:spPr bwMode="auto">
          <a:xfrm>
            <a:off x="563563" y="3609975"/>
            <a:ext cx="2473325" cy="2219325"/>
          </a:xfrm>
          <a:prstGeom prst="rect">
            <a:avLst/>
          </a:prstGeom>
          <a:noFill/>
          <a:ln w="9525">
            <a:noFill/>
            <a:miter lim="800000"/>
            <a:headEnd/>
            <a:tailEnd/>
          </a:ln>
        </p:spPr>
      </p:pic>
      <p:pic>
        <p:nvPicPr>
          <p:cNvPr id="8208" name="Picture 16"/>
          <p:cNvPicPr>
            <a:picLocks noChangeAspect="1" noChangeArrowheads="1"/>
          </p:cNvPicPr>
          <p:nvPr>
            <p:custDataLst>
              <p:tags r:id="rId4"/>
            </p:custDataLst>
          </p:nvPr>
        </p:nvPicPr>
        <p:blipFill>
          <a:blip r:embed="rId13" cstate="print"/>
          <a:srcRect l="85306" r="333" b="28596"/>
          <a:stretch>
            <a:fillRect/>
          </a:stretch>
        </p:blipFill>
        <p:spPr bwMode="auto">
          <a:xfrm>
            <a:off x="6545263" y="3567113"/>
            <a:ext cx="1830387" cy="1985962"/>
          </a:xfrm>
          <a:prstGeom prst="rect">
            <a:avLst/>
          </a:prstGeom>
          <a:noFill/>
          <a:ln w="9525">
            <a:noFill/>
            <a:miter lim="800000"/>
            <a:headEnd/>
            <a:tailEnd/>
          </a:ln>
        </p:spPr>
      </p:pic>
      <p:sp>
        <p:nvSpPr>
          <p:cNvPr id="8209" name="Text Box 17"/>
          <p:cNvSpPr txBox="1">
            <a:spLocks noChangeArrowheads="1"/>
          </p:cNvSpPr>
          <p:nvPr/>
        </p:nvSpPr>
        <p:spPr bwMode="auto">
          <a:xfrm>
            <a:off x="4005263" y="5451475"/>
            <a:ext cx="1354137" cy="457200"/>
          </a:xfrm>
          <a:prstGeom prst="rect">
            <a:avLst/>
          </a:prstGeom>
          <a:noFill/>
          <a:ln w="9525">
            <a:noFill/>
            <a:miter lim="800000"/>
            <a:headEnd/>
            <a:tailEnd/>
          </a:ln>
          <a:effectLst/>
        </p:spPr>
        <p:txBody>
          <a:bodyPr wrap="none">
            <a:spAutoFit/>
          </a:bodyPr>
          <a:lstStyle/>
          <a:p>
            <a:r>
              <a:rPr lang="en-US" sz="2400">
                <a:solidFill>
                  <a:srgbClr val="FFFF00"/>
                </a:solidFill>
              </a:rPr>
              <a:t>Gradual </a:t>
            </a:r>
          </a:p>
        </p:txBody>
      </p:sp>
      <p:sp>
        <p:nvSpPr>
          <p:cNvPr id="8210" name="Text Box 18"/>
          <p:cNvSpPr txBox="1">
            <a:spLocks noChangeArrowheads="1"/>
          </p:cNvSpPr>
          <p:nvPr/>
        </p:nvSpPr>
        <p:spPr bwMode="auto">
          <a:xfrm>
            <a:off x="6832600" y="5653088"/>
            <a:ext cx="1166813" cy="457200"/>
          </a:xfrm>
          <a:prstGeom prst="rect">
            <a:avLst/>
          </a:prstGeom>
          <a:noFill/>
          <a:ln w="9525">
            <a:noFill/>
            <a:miter lim="800000"/>
            <a:headEnd/>
            <a:tailEnd/>
          </a:ln>
          <a:effectLst/>
        </p:spPr>
        <p:txBody>
          <a:bodyPr wrap="none">
            <a:spAutoFit/>
          </a:bodyPr>
          <a:lstStyle/>
          <a:p>
            <a:r>
              <a:rPr lang="en-US" sz="2400">
                <a:solidFill>
                  <a:srgbClr val="FFFF00"/>
                </a:solidFill>
              </a:rPr>
              <a:t>Abrupt </a:t>
            </a:r>
          </a:p>
        </p:txBody>
      </p:sp>
      <p:sp>
        <p:nvSpPr>
          <p:cNvPr id="8211" name="Text Box 19"/>
          <p:cNvSpPr txBox="1">
            <a:spLocks noChangeArrowheads="1"/>
          </p:cNvSpPr>
          <p:nvPr/>
        </p:nvSpPr>
        <p:spPr bwMode="auto">
          <a:xfrm>
            <a:off x="1109663" y="5908675"/>
            <a:ext cx="1354137" cy="457200"/>
          </a:xfrm>
          <a:prstGeom prst="rect">
            <a:avLst/>
          </a:prstGeom>
          <a:noFill/>
          <a:ln w="9525">
            <a:noFill/>
            <a:miter lim="800000"/>
            <a:headEnd/>
            <a:tailEnd/>
          </a:ln>
          <a:effectLst/>
        </p:spPr>
        <p:txBody>
          <a:bodyPr wrap="none">
            <a:spAutoFit/>
          </a:bodyPr>
          <a:lstStyle/>
          <a:p>
            <a:r>
              <a:rPr lang="en-US" sz="2400">
                <a:solidFill>
                  <a:srgbClr val="FFFF00"/>
                </a:solidFill>
              </a:rPr>
              <a:t>Gradual </a:t>
            </a:r>
          </a:p>
        </p:txBody>
      </p:sp>
    </p:spTree>
    <p:custDataLst>
      <p:tags r:id="rId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1312863" y="422275"/>
            <a:ext cx="6153150" cy="822325"/>
          </a:xfrm>
          <a:prstGeom prst="rect">
            <a:avLst/>
          </a:prstGeom>
          <a:noFill/>
          <a:ln w="9525">
            <a:noFill/>
            <a:miter lim="800000"/>
            <a:headEnd/>
            <a:tailEnd/>
          </a:ln>
        </p:spPr>
        <p:txBody>
          <a:bodyPr wrap="none">
            <a:spAutoFit/>
          </a:bodyPr>
          <a:lstStyle/>
          <a:p>
            <a:pPr algn="ctr"/>
            <a:r>
              <a:rPr lang="en-US" sz="2400"/>
              <a:t>Sinkhole formation depends on the material </a:t>
            </a:r>
          </a:p>
          <a:p>
            <a:pPr algn="ctr"/>
            <a:r>
              <a:rPr lang="en-US" sz="2400"/>
              <a:t>overlying the carbonate water-bearing unit</a:t>
            </a:r>
          </a:p>
        </p:txBody>
      </p:sp>
      <p:pic>
        <p:nvPicPr>
          <p:cNvPr id="89091" name="Picture 2"/>
          <p:cNvPicPr>
            <a:picLocks noChangeAspect="1" noChangeArrowheads="1"/>
          </p:cNvPicPr>
          <p:nvPr>
            <p:custDataLst>
              <p:tags r:id="rId2"/>
            </p:custDataLst>
          </p:nvPr>
        </p:nvPicPr>
        <p:blipFill>
          <a:blip r:embed="rId5" cstate="print"/>
          <a:srcRect/>
          <a:stretch>
            <a:fillRect/>
          </a:stretch>
        </p:blipFill>
        <p:spPr bwMode="auto">
          <a:xfrm>
            <a:off x="2066925" y="1685925"/>
            <a:ext cx="3919538" cy="3513138"/>
          </a:xfrm>
          <a:prstGeom prst="rect">
            <a:avLst/>
          </a:prstGeom>
          <a:noFill/>
          <a:ln w="9525">
            <a:noFill/>
            <a:miter lim="800000"/>
            <a:headEnd/>
            <a:tailEnd/>
          </a:ln>
        </p:spPr>
      </p:pic>
      <p:sp>
        <p:nvSpPr>
          <p:cNvPr id="89092" name="Text Box 4"/>
          <p:cNvSpPr txBox="1">
            <a:spLocks noChangeArrowheads="1"/>
          </p:cNvSpPr>
          <p:nvPr/>
        </p:nvSpPr>
        <p:spPr bwMode="auto">
          <a:xfrm>
            <a:off x="6219825" y="1701800"/>
            <a:ext cx="2109788" cy="703263"/>
          </a:xfrm>
          <a:prstGeom prst="rect">
            <a:avLst/>
          </a:prstGeom>
          <a:noFill/>
          <a:ln w="9525">
            <a:noFill/>
            <a:miter lim="800000"/>
            <a:headEnd/>
            <a:tailEnd/>
          </a:ln>
        </p:spPr>
        <p:txBody>
          <a:bodyPr wrap="none">
            <a:spAutoFit/>
          </a:bodyPr>
          <a:lstStyle/>
          <a:p>
            <a:r>
              <a:rPr lang="en-US" sz="1600">
                <a:solidFill>
                  <a:srgbClr val="FFFF00"/>
                </a:solidFill>
              </a:rPr>
              <a:t>Thin, sandy covering</a:t>
            </a:r>
          </a:p>
          <a:p>
            <a:endParaRPr lang="en-US" sz="800">
              <a:solidFill>
                <a:srgbClr val="FFFF00"/>
              </a:solidFill>
            </a:endParaRPr>
          </a:p>
          <a:p>
            <a:r>
              <a:rPr lang="en-US" sz="1600">
                <a:solidFill>
                  <a:srgbClr val="FF9900"/>
                </a:solidFill>
              </a:rPr>
              <a:t>Dissolution Sinkholes</a:t>
            </a:r>
          </a:p>
        </p:txBody>
      </p:sp>
      <p:sp>
        <p:nvSpPr>
          <p:cNvPr id="89093" name="Line 5"/>
          <p:cNvSpPr>
            <a:spLocks noChangeShapeType="1"/>
          </p:cNvSpPr>
          <p:nvPr/>
        </p:nvSpPr>
        <p:spPr bwMode="auto">
          <a:xfrm flipH="1">
            <a:off x="4618038" y="1973263"/>
            <a:ext cx="1649412" cy="574675"/>
          </a:xfrm>
          <a:prstGeom prst="line">
            <a:avLst/>
          </a:prstGeom>
          <a:noFill/>
          <a:ln w="28575">
            <a:solidFill>
              <a:srgbClr val="FF6600"/>
            </a:solidFill>
            <a:round/>
            <a:headEnd/>
            <a:tailEnd type="triangle" w="med" len="med"/>
          </a:ln>
        </p:spPr>
        <p:txBody>
          <a:bodyPr/>
          <a:lstStyle/>
          <a:p>
            <a:endParaRPr lang="en-US"/>
          </a:p>
        </p:txBody>
      </p:sp>
      <p:sp>
        <p:nvSpPr>
          <p:cNvPr id="89094" name="Text Box 6"/>
          <p:cNvSpPr txBox="1">
            <a:spLocks noChangeArrowheads="1"/>
          </p:cNvSpPr>
          <p:nvPr/>
        </p:nvSpPr>
        <p:spPr bwMode="auto">
          <a:xfrm>
            <a:off x="6243638" y="3641725"/>
            <a:ext cx="2400300" cy="1252538"/>
          </a:xfrm>
          <a:prstGeom prst="rect">
            <a:avLst/>
          </a:prstGeom>
          <a:noFill/>
          <a:ln w="9525">
            <a:noFill/>
            <a:miter lim="800000"/>
            <a:headEnd/>
            <a:tailEnd/>
          </a:ln>
        </p:spPr>
        <p:txBody>
          <a:bodyPr wrap="none">
            <a:spAutoFit/>
          </a:bodyPr>
          <a:lstStyle/>
          <a:p>
            <a:r>
              <a:rPr lang="en-US" sz="1600">
                <a:solidFill>
                  <a:srgbClr val="FFFF00"/>
                </a:solidFill>
              </a:rPr>
              <a:t>Thick sands up to 200 ft </a:t>
            </a:r>
          </a:p>
          <a:p>
            <a:r>
              <a:rPr lang="en-US" sz="1600">
                <a:solidFill>
                  <a:srgbClr val="FFFF00"/>
                </a:solidFill>
              </a:rPr>
              <a:t>thick and some clays</a:t>
            </a:r>
          </a:p>
          <a:p>
            <a:endParaRPr lang="en-US" sz="800">
              <a:solidFill>
                <a:srgbClr val="FFFF00"/>
              </a:solidFill>
            </a:endParaRPr>
          </a:p>
          <a:p>
            <a:r>
              <a:rPr lang="en-US" sz="1600">
                <a:solidFill>
                  <a:srgbClr val="FF9900"/>
                </a:solidFill>
              </a:rPr>
              <a:t>Subsidence Sinkholes</a:t>
            </a:r>
          </a:p>
          <a:p>
            <a:endParaRPr lang="en-US" sz="2000">
              <a:solidFill>
                <a:srgbClr val="00FF00"/>
              </a:solidFill>
            </a:endParaRPr>
          </a:p>
        </p:txBody>
      </p:sp>
      <p:sp>
        <p:nvSpPr>
          <p:cNvPr id="89095" name="Line 7"/>
          <p:cNvSpPr>
            <a:spLocks noChangeShapeType="1"/>
          </p:cNvSpPr>
          <p:nvPr/>
        </p:nvSpPr>
        <p:spPr bwMode="auto">
          <a:xfrm flipH="1" flipV="1">
            <a:off x="5449888" y="3436938"/>
            <a:ext cx="820737" cy="274637"/>
          </a:xfrm>
          <a:prstGeom prst="line">
            <a:avLst/>
          </a:prstGeom>
          <a:noFill/>
          <a:ln w="28575">
            <a:solidFill>
              <a:srgbClr val="FF6600"/>
            </a:solidFill>
            <a:round/>
            <a:headEnd/>
            <a:tailEnd type="triangle" w="med" len="med"/>
          </a:ln>
        </p:spPr>
        <p:txBody>
          <a:bodyPr/>
          <a:lstStyle/>
          <a:p>
            <a:endParaRPr lang="en-US"/>
          </a:p>
        </p:txBody>
      </p:sp>
      <p:sp>
        <p:nvSpPr>
          <p:cNvPr id="89096" name="Text Box 8"/>
          <p:cNvSpPr txBox="1">
            <a:spLocks noChangeArrowheads="1"/>
          </p:cNvSpPr>
          <p:nvPr/>
        </p:nvSpPr>
        <p:spPr bwMode="auto">
          <a:xfrm>
            <a:off x="6210300" y="2479675"/>
            <a:ext cx="1906588" cy="1192213"/>
          </a:xfrm>
          <a:prstGeom prst="rect">
            <a:avLst/>
          </a:prstGeom>
          <a:noFill/>
          <a:ln w="9525">
            <a:noFill/>
            <a:miter lim="800000"/>
            <a:headEnd/>
            <a:tailEnd/>
          </a:ln>
        </p:spPr>
        <p:txBody>
          <a:bodyPr wrap="none">
            <a:spAutoFit/>
          </a:bodyPr>
          <a:lstStyle/>
          <a:p>
            <a:r>
              <a:rPr lang="en-US" sz="1600">
                <a:solidFill>
                  <a:srgbClr val="FFFF00"/>
                </a:solidFill>
              </a:rPr>
              <a:t>Cohesive clays up </a:t>
            </a:r>
          </a:p>
          <a:p>
            <a:r>
              <a:rPr lang="en-US" sz="1600">
                <a:solidFill>
                  <a:srgbClr val="FFFF00"/>
                </a:solidFill>
              </a:rPr>
              <a:t>to 200ft thick</a:t>
            </a:r>
          </a:p>
          <a:p>
            <a:endParaRPr lang="en-US" sz="800">
              <a:solidFill>
                <a:srgbClr val="FFFF00"/>
              </a:solidFill>
            </a:endParaRPr>
          </a:p>
          <a:p>
            <a:r>
              <a:rPr lang="en-US" sz="1600">
                <a:solidFill>
                  <a:srgbClr val="FF9900"/>
                </a:solidFill>
              </a:rPr>
              <a:t>Collapse Sinkholes</a:t>
            </a:r>
          </a:p>
          <a:p>
            <a:endParaRPr lang="en-US" sz="1600"/>
          </a:p>
        </p:txBody>
      </p:sp>
      <p:sp>
        <p:nvSpPr>
          <p:cNvPr id="89097" name="Line 9"/>
          <p:cNvSpPr>
            <a:spLocks noChangeShapeType="1"/>
          </p:cNvSpPr>
          <p:nvPr/>
        </p:nvSpPr>
        <p:spPr bwMode="auto">
          <a:xfrm flipH="1" flipV="1">
            <a:off x="5122863" y="2544763"/>
            <a:ext cx="1058862" cy="309562"/>
          </a:xfrm>
          <a:prstGeom prst="line">
            <a:avLst/>
          </a:prstGeom>
          <a:noFill/>
          <a:ln w="38100">
            <a:solidFill>
              <a:srgbClr val="FFCC00"/>
            </a:solidFill>
            <a:round/>
            <a:headEnd/>
            <a:tailEnd type="triangle" w="med" len="med"/>
          </a:ln>
        </p:spPr>
        <p:txBody>
          <a:bodyPr/>
          <a:lstStyle/>
          <a:p>
            <a:endParaRPr lang="en-US"/>
          </a:p>
        </p:txBody>
      </p:sp>
      <p:sp>
        <p:nvSpPr>
          <p:cNvPr id="89100" name="Text Box 12"/>
          <p:cNvSpPr txBox="1">
            <a:spLocks noChangeArrowheads="1"/>
          </p:cNvSpPr>
          <p:nvPr/>
        </p:nvSpPr>
        <p:spPr bwMode="auto">
          <a:xfrm>
            <a:off x="806450" y="5641975"/>
            <a:ext cx="7194550" cy="641350"/>
          </a:xfrm>
          <a:prstGeom prst="rect">
            <a:avLst/>
          </a:prstGeom>
          <a:noFill/>
          <a:ln w="9525">
            <a:noFill/>
            <a:miter lim="800000"/>
            <a:headEnd/>
            <a:tailEnd/>
          </a:ln>
        </p:spPr>
        <p:txBody>
          <a:bodyPr wrap="none">
            <a:spAutoFit/>
          </a:bodyPr>
          <a:lstStyle/>
          <a:p>
            <a:pPr algn="ctr"/>
            <a:r>
              <a:rPr lang="en-US">
                <a:solidFill>
                  <a:srgbClr val="FFFF00"/>
                </a:solidFill>
              </a:rPr>
              <a:t>Miocene clays have been eroded and shaped throughout their history</a:t>
            </a:r>
          </a:p>
          <a:p>
            <a:pPr algn="ctr"/>
            <a:r>
              <a:rPr lang="en-US">
                <a:solidFill>
                  <a:srgbClr val="FFFF00"/>
                </a:solidFill>
              </a:rPr>
              <a:t>resulting in extreme variability in thickness across the state.</a:t>
            </a:r>
          </a:p>
        </p:txBody>
      </p:sp>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Text Box 4"/>
          <p:cNvSpPr txBox="1">
            <a:spLocks noChangeArrowheads="1"/>
          </p:cNvSpPr>
          <p:nvPr/>
        </p:nvSpPr>
        <p:spPr bwMode="auto">
          <a:xfrm>
            <a:off x="1649413" y="2351088"/>
            <a:ext cx="5846762" cy="519112"/>
          </a:xfrm>
          <a:prstGeom prst="rect">
            <a:avLst/>
          </a:prstGeom>
          <a:noFill/>
          <a:ln w="9525">
            <a:noFill/>
            <a:miter lim="800000"/>
            <a:headEnd/>
            <a:tailEnd/>
          </a:ln>
          <a:effectLst/>
        </p:spPr>
        <p:txBody>
          <a:bodyPr wrap="none">
            <a:spAutoFit/>
          </a:bodyPr>
          <a:lstStyle/>
          <a:p>
            <a:r>
              <a:rPr lang="en-US" sz="2800"/>
              <a:t>Sinkholes, Lakes, Aquifer Recharge</a:t>
            </a:r>
          </a:p>
        </p:txBody>
      </p:sp>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7.0&quot;&gt;&lt;object type=&quot;1&quot; unique_id=&quot;10001&quot;&gt;&lt;object type=&quot;8&quot; unique_id=&quot;22756&quot;&gt;&lt;/object&gt;&lt;object type=&quot;2&quot; unique_id=&quot;22757&quot;&gt;&lt;object type=&quot;3&quot; unique_id=&quot;22758&quot;&gt;&lt;property id=&quot;20148&quot; value=&quot;5&quot;/&gt;&lt;property id=&quot;20300&quot; value=&quot;Slide 1&quot;/&gt;&lt;property id=&quot;20307&quot; value=&quot;323&quot;/&gt;&lt;/object&gt;&lt;object type=&quot;3&quot; unique_id=&quot;22759&quot;&gt;&lt;property id=&quot;20148&quot; value=&quot;5&quot;/&gt;&lt;property id=&quot;20300&quot; value=&quot;Slide 2&quot;/&gt;&lt;property id=&quot;20307&quot; value=&quot;256&quot;/&gt;&lt;/object&gt;&lt;object type=&quot;3&quot; unique_id=&quot;22760&quot;&gt;&lt;property id=&quot;20148&quot; value=&quot;5&quot;/&gt;&lt;property id=&quot;20300&quot; value=&quot;Slide 3&quot;/&gt;&lt;property id=&quot;20307&quot; value=&quot;321&quot;/&gt;&lt;/object&gt;&lt;object type=&quot;3&quot; unique_id=&quot;22761&quot;&gt;&lt;property id=&quot;20148&quot; value=&quot;5&quot;/&gt;&lt;property id=&quot;20300&quot; value=&quot;Slide 4&quot;/&gt;&lt;property id=&quot;20307&quot; value=&quot;326&quot;/&gt;&lt;/object&gt;&lt;object type=&quot;3&quot; unique_id=&quot;22762&quot;&gt;&lt;property id=&quot;20148&quot; value=&quot;5&quot;/&gt;&lt;property id=&quot;20300&quot; value=&quot;Slide 5&quot;/&gt;&lt;property id=&quot;20307&quot; value=&quot;327&quot;/&gt;&lt;/object&gt;&lt;object type=&quot;3&quot; unique_id=&quot;22763&quot;&gt;&lt;property id=&quot;20148&quot; value=&quot;5&quot;/&gt;&lt;property id=&quot;20300&quot; value=&quot;Slide 6&quot;/&gt;&lt;property id=&quot;20307&quot; value=&quot;328&quot;/&gt;&lt;/object&gt;&lt;object type=&quot;3&quot; unique_id=&quot;22764&quot;&gt;&lt;property id=&quot;20148&quot; value=&quot;5&quot;/&gt;&lt;property id=&quot;20300&quot; value=&quot;Slide 7&quot;/&gt;&lt;property id=&quot;20307&quot; value=&quot;329&quot;/&gt;&lt;/object&gt;&lt;object type=&quot;3&quot; unique_id=&quot;22765&quot;&gt;&lt;property id=&quot;20148&quot; value=&quot;5&quot;/&gt;&lt;property id=&quot;20300&quot; value=&quot;Slide 8&quot;/&gt;&lt;property id=&quot;20307&quot; value=&quot;258&quot;/&gt;&lt;/object&gt;&lt;object type=&quot;3&quot; unique_id=&quot;22766&quot;&gt;&lt;property id=&quot;20148&quot; value=&quot;5&quot;/&gt;&lt;property id=&quot;20300&quot; value=&quot;Slide 9&quot;/&gt;&lt;property id=&quot;20307&quot; value=&quot;319&quot;/&gt;&lt;/object&gt;&lt;object type=&quot;3&quot; unique_id=&quot;22767&quot;&gt;&lt;property id=&quot;20148&quot; value=&quot;5&quot;/&gt;&lt;property id=&quot;20300&quot; value=&quot;Slide 10&quot;/&gt;&lt;property id=&quot;20307&quot; value=&quot;330&quot;/&gt;&lt;/object&gt;&lt;object type=&quot;3&quot; unique_id=&quot;22768&quot;&gt;&lt;property id=&quot;20148&quot; value=&quot;5&quot;/&gt;&lt;property id=&quot;20300&quot; value=&quot;Slide 11&quot;/&gt;&lt;property id=&quot;20307&quot; value=&quot;331&quot;/&gt;&lt;/object&gt;&lt;object type=&quot;3&quot; unique_id=&quot;22769&quot;&gt;&lt;property id=&quot;20148&quot; value=&quot;5&quot;/&gt;&lt;property id=&quot;20300&quot; value=&quot;Slide 12&quot;/&gt;&lt;property id=&quot;20307&quot; value=&quot;332&quot;/&gt;&lt;/object&gt;&lt;object type=&quot;3&quot; unique_id=&quot;22770&quot;&gt;&lt;property id=&quot;20148&quot; value=&quot;5&quot;/&gt;&lt;property id=&quot;20300&quot; value=&quot;Slide 13&quot;/&gt;&lt;property id=&quot;20307&quot; value=&quot;333&quot;/&gt;&lt;/object&gt;&lt;object type=&quot;3&quot; unique_id=&quot;22771&quot;&gt;&lt;property id=&quot;20148&quot; value=&quot;5&quot;/&gt;&lt;property id=&quot;20300&quot; value=&quot;Slide 14&quot;/&gt;&lt;property id=&quot;20307&quot; value=&quot;294&quot;/&gt;&lt;/object&gt;&lt;object type=&quot;3&quot; unique_id=&quot;22772&quot;&gt;&lt;property id=&quot;20148&quot; value=&quot;5&quot;/&gt;&lt;property id=&quot;20300&quot; value=&quot;Slide 15&quot;/&gt;&lt;property id=&quot;20307&quot; value=&quot;265&quot;/&gt;&lt;/object&gt;&lt;object type=&quot;3&quot; unique_id=&quot;22773&quot;&gt;&lt;property id=&quot;20148&quot; value=&quot;5&quot;/&gt;&lt;property id=&quot;20300&quot; value=&quot;Slide 16&quot;/&gt;&lt;property id=&quot;20307&quot; value=&quot;267&quot;/&gt;&lt;/object&gt;&lt;object type=&quot;3&quot; unique_id=&quot;22774&quot;&gt;&lt;property id=&quot;20148&quot; value=&quot;5&quot;/&gt;&lt;property id=&quot;20300&quot; value=&quot;Slide 17&quot;/&gt;&lt;property id=&quot;20307&quot; value=&quot;282&quot;/&gt;&lt;/object&gt;&lt;object type=&quot;3&quot; unique_id=&quot;22775&quot;&gt;&lt;property id=&quot;20148&quot; value=&quot;5&quot;/&gt;&lt;property id=&quot;20300&quot; value=&quot;Slide 18&quot;/&gt;&lt;property id=&quot;20307&quot; value=&quot;283&quot;/&gt;&lt;/object&gt;&lt;object type=&quot;3&quot; unique_id=&quot;22776&quot;&gt;&lt;property id=&quot;20148&quot; value=&quot;5&quot;/&gt;&lt;property id=&quot;20300&quot; value=&quot;Slide 19&quot;/&gt;&lt;property id=&quot;20307&quot; value=&quot;284&quot;/&gt;&lt;/object&gt;&lt;object type=&quot;3&quot; unique_id=&quot;22777&quot;&gt;&lt;property id=&quot;20148&quot; value=&quot;5&quot;/&gt;&lt;property id=&quot;20300&quot; value=&quot;Slide 20&quot;/&gt;&lt;property id=&quot;20307&quot; value=&quot;298&quot;/&gt;&lt;/object&gt;&lt;object type=&quot;3&quot; unique_id=&quot;22778&quot;&gt;&lt;property id=&quot;20148&quot; value=&quot;5&quot;/&gt;&lt;property id=&quot;20300&quot; value=&quot;Slide 21&quot;/&gt;&lt;property id=&quot;20307&quot; value=&quot;269&quot;/&gt;&lt;/object&gt;&lt;object type=&quot;3&quot; unique_id=&quot;22779&quot;&gt;&lt;property id=&quot;20148&quot; value=&quot;5&quot;/&gt;&lt;property id=&quot;20300&quot; value=&quot;Slide 22&quot;/&gt;&lt;property id=&quot;20307&quot; value=&quot;257&quot;/&gt;&lt;/object&gt;&lt;object type=&quot;3&quot; unique_id=&quot;22780&quot;&gt;&lt;property id=&quot;20148&quot; value=&quot;5&quot;/&gt;&lt;property id=&quot;20300&quot; value=&quot;Slide 23&quot;/&gt;&lt;property id=&quot;20307&quot; value=&quot;270&quot;/&gt;&lt;/object&gt;&lt;object type=&quot;3&quot; unique_id=&quot;22781&quot;&gt;&lt;property id=&quot;20148&quot; value=&quot;5&quot;/&gt;&lt;property id=&quot;20300&quot; value=&quot;Slide 24&quot;/&gt;&lt;property id=&quot;20307&quot; value=&quot;324&quot;/&gt;&lt;/object&gt;&lt;object type=&quot;3&quot; unique_id=&quot;22782&quot;&gt;&lt;property id=&quot;20148&quot; value=&quot;5&quot;/&gt;&lt;property id=&quot;20300&quot; value=&quot;Slide 25&quot;/&gt;&lt;property id=&quot;20307&quot; value=&quot;286&quot;/&gt;&lt;/object&gt;&lt;object type=&quot;3&quot; unique_id=&quot;22783&quot;&gt;&lt;property id=&quot;20148&quot; value=&quot;5&quot;/&gt;&lt;property id=&quot;20300&quot; value=&quot;Slide 26&quot;/&gt;&lt;property id=&quot;20307&quot; value=&quot;295&quot;/&gt;&lt;/object&gt;&lt;object type=&quot;3&quot; unique_id=&quot;22784&quot;&gt;&lt;property id=&quot;20148&quot; value=&quot;5&quot;/&gt;&lt;property id=&quot;20300&quot; value=&quot;Slide 27&quot;/&gt;&lt;property id=&quot;20307&quot; value=&quot;263&quot;/&gt;&lt;/object&gt;&lt;object type=&quot;3&quot; unique_id=&quot;22785&quot;&gt;&lt;property id=&quot;20148&quot; value=&quot;5&quot;/&gt;&lt;property id=&quot;20300&quot; value=&quot;Slide 28&quot;/&gt;&lt;property id=&quot;20307&quot; value=&quot;262&quot;/&gt;&lt;/object&gt;&lt;object type=&quot;3&quot; unique_id=&quot;22786&quot;&gt;&lt;property id=&quot;20148&quot; value=&quot;5&quot;/&gt;&lt;property id=&quot;20300&quot; value=&quot;Slide 29&quot;/&gt;&lt;property id=&quot;20307&quot; value=&quot;288&quot;/&gt;&lt;/object&gt;&lt;object type=&quot;3&quot; unique_id=&quot;22787&quot;&gt;&lt;property id=&quot;20148&quot; value=&quot;5&quot;/&gt;&lt;property id=&quot;20300&quot; value=&quot;Slide 30&quot;/&gt;&lt;property id=&quot;20307&quot; value=&quot;290&quot;/&gt;&lt;/object&gt;&lt;object type=&quot;3&quot; unique_id=&quot;22788&quot;&gt;&lt;property id=&quot;20148&quot; value=&quot;5&quot;/&gt;&lt;property id=&quot;20300&quot; value=&quot;Slide 31&quot;/&gt;&lt;property id=&quot;20307&quot; value=&quot;316&quot;/&gt;&lt;/object&gt;&lt;object type=&quot;3&quot; unique_id=&quot;22789&quot;&gt;&lt;property id=&quot;20148&quot; value=&quot;5&quot;/&gt;&lt;property id=&quot;20300&quot; value=&quot;Slide 32&quot;/&gt;&lt;property id=&quot;20307&quot; value=&quot;292&quot;/&gt;&lt;/object&gt;&lt;object type=&quot;3&quot; unique_id=&quot;22790&quot;&gt;&lt;property id=&quot;20148&quot; value=&quot;5&quot;/&gt;&lt;property id=&quot;20300&quot; value=&quot;Slide 33&quot;/&gt;&lt;property id=&quot;20307&quot; value=&quot;289&quot;/&gt;&lt;/object&gt;&lt;object type=&quot;3&quot; unique_id=&quot;22791&quot;&gt;&lt;property id=&quot;20148&quot; value=&quot;5&quot;/&gt;&lt;property id=&quot;20300&quot; value=&quot;Slide 34&quot;/&gt;&lt;property id=&quot;20307&quot; value=&quot;293&quot;/&gt;&lt;/object&gt;&lt;object type=&quot;3&quot; unique_id=&quot;22792&quot;&gt;&lt;property id=&quot;20148&quot; value=&quot;5&quot;/&gt;&lt;property id=&quot;20300&quot; value=&quot;Slide 35&quot;/&gt;&lt;property id=&quot;20307&quot; value=&quot;297&quot;/&gt;&lt;/object&gt;&lt;object type=&quot;3&quot; unique_id=&quot;22793&quot;&gt;&lt;property id=&quot;20148&quot; value=&quot;5&quot;/&gt;&lt;property id=&quot;20300&quot; value=&quot;Slide 37&quot;/&gt;&lt;property id=&quot;20307&quot; value=&quot;325&quot;/&gt;&lt;/object&gt;&lt;object type=&quot;3&quot; unique_id=&quot;22794&quot;&gt;&lt;property id=&quot;20148&quot; value=&quot;5&quot;/&gt;&lt;property id=&quot;20300&quot; value=&quot;Slide 36&quot;/&gt;&lt;property id=&quot;20307&quot; value=&quot;299&quot;/&gt;&lt;/object&gt;&lt;object type=&quot;3&quot; unique_id=&quot;22795&quot;&gt;&lt;property id=&quot;20148&quot; value=&quot;5&quot;/&gt;&lt;property id=&quot;20300&quot; value=&quot;Slide 38&quot;/&gt;&lt;property id=&quot;20307&quot; value=&quot;300&quot;/&gt;&lt;/object&gt;&lt;object type=&quot;3&quot; unique_id=&quot;22796&quot;&gt;&lt;property id=&quot;20148&quot; value=&quot;5&quot;/&gt;&lt;property id=&quot;20300&quot; value=&quot;Slide 39&quot;/&gt;&lt;property id=&quot;20307&quot; value=&quot;301&quot;/&gt;&lt;/object&gt;&lt;object type=&quot;3&quot; unique_id=&quot;22797&quot;&gt;&lt;property id=&quot;20148&quot; value=&quot;5&quot;/&gt;&lt;property id=&quot;20300&quot; value=&quot;Slide 40&quot;/&gt;&lt;property id=&quot;20307&quot; value=&quot;302&quot;/&gt;&lt;/object&gt;&lt;object type=&quot;3&quot; unique_id=&quot;22798&quot;&gt;&lt;property id=&quot;20148&quot; value=&quot;5&quot;/&gt;&lt;property id=&quot;20300&quot; value=&quot;Slide 41&quot;/&gt;&lt;property id=&quot;20307&quot; value=&quot;303&quot;/&gt;&lt;/object&gt;&lt;object type=&quot;3&quot; unique_id=&quot;22799&quot;&gt;&lt;property id=&quot;20148&quot; value=&quot;5&quot;/&gt;&lt;property id=&quot;20300&quot; value=&quot;Slide 42&quot;/&gt;&lt;property id=&quot;20307&quot; value=&quot;304&quot;/&gt;&lt;/object&gt;&lt;object type=&quot;3&quot; unique_id=&quot;22800&quot;&gt;&lt;property id=&quot;20148&quot; value=&quot;5&quot;/&gt;&lt;property id=&quot;20300&quot; value=&quot;Slide 43&quot;/&gt;&lt;property id=&quot;20307&quot; value=&quot;305&quot;/&gt;&lt;/object&gt;&lt;object type=&quot;3&quot; unique_id=&quot;22801&quot;&gt;&lt;property id=&quot;20148&quot; value=&quot;5&quot;/&gt;&lt;property id=&quot;20300&quot; value=&quot;Slide 44&quot;/&gt;&lt;property id=&quot;20307&quot; value=&quot;306&quot;/&gt;&lt;/object&gt;&lt;object type=&quot;3&quot; unique_id=&quot;22802&quot;&gt;&lt;property id=&quot;20148&quot; value=&quot;5&quot;/&gt;&lt;property id=&quot;20300&quot; value=&quot;Slide 45&quot;/&gt;&lt;property id=&quot;20307&quot; value=&quot;307&quot;/&gt;&lt;/object&gt;&lt;object type=&quot;3&quot; unique_id=&quot;22803&quot;&gt;&lt;property id=&quot;20148&quot; value=&quot;5&quot;/&gt;&lt;property id=&quot;20300&quot; value=&quot;Slide 46&quot;/&gt;&lt;property id=&quot;20307&quot; value=&quot;308&quot;/&gt;&lt;/object&gt;&lt;object type=&quot;3&quot; unique_id=&quot;22804&quot;&gt;&lt;property id=&quot;20148&quot; value=&quot;5&quot;/&gt;&lt;property id=&quot;20300&quot; value=&quot;Slide 47&quot;/&gt;&lt;property id=&quot;20307&quot; value=&quot;309&quot;/&gt;&lt;/object&gt;&lt;object type=&quot;3&quot; unique_id=&quot;22805&quot;&gt;&lt;property id=&quot;20148&quot; value=&quot;5&quot;/&gt;&lt;property id=&quot;20300&quot; value=&quot;Slide 48&quot;/&gt;&lt;property id=&quot;20307&quot; value=&quot;310&quot;/&gt;&lt;/object&gt;&lt;object type=&quot;3&quot; unique_id=&quot;22806&quot;&gt;&lt;property id=&quot;20148&quot; value=&quot;5&quot;/&gt;&lt;property id=&quot;20300&quot; value=&quot;Slide 49&quot;/&gt;&lt;property id=&quot;20307&quot; value=&quot;317&quot;/&gt;&lt;/object&gt;&lt;object type=&quot;3&quot; unique_id=&quot;22807&quot;&gt;&lt;property id=&quot;20148&quot; value=&quot;5&quot;/&gt;&lt;property id=&quot;20300&quot; value=&quot;Slide 50&quot;/&gt;&lt;property id=&quot;20307&quot; value=&quot;311&quot;/&gt;&lt;/object&gt;&lt;object type=&quot;3&quot; unique_id=&quot;22808&quot;&gt;&lt;property id=&quot;20148&quot; value=&quot;5&quot;/&gt;&lt;property id=&quot;20300&quot; value=&quot;Slide 51&quot;/&gt;&lt;property id=&quot;20307&quot; value=&quot;312&quot;/&gt;&lt;/object&gt;&lt;object type=&quot;3&quot; unique_id=&quot;22809&quot;&gt;&lt;property id=&quot;20148&quot; value=&quot;5&quot;/&gt;&lt;property id=&quot;20300&quot; value=&quot;Slide 52&quot;/&gt;&lt;property id=&quot;20307&quot; value=&quot;313&quot;/&gt;&lt;/object&gt;&lt;object type=&quot;3&quot; unique_id=&quot;22810&quot;&gt;&lt;property id=&quot;20148&quot; value=&quot;5&quot;/&gt;&lt;property id=&quot;20300&quot; value=&quot;Slide 53&quot;/&gt;&lt;property id=&quot;20307&quot; value=&quot;315&quot;/&gt;&lt;/object&gt;&lt;object type=&quot;3&quot; unique_id=&quot;22811&quot;&gt;&lt;property id=&quot;20148&quot; value=&quot;5&quot;/&gt;&lt;property id=&quot;20300&quot; value=&quot;Slide 54&quot;/&gt;&lt;property id=&quot;20307&quot; value=&quot;296&quot;/&gt;&lt;/object&gt;&lt;object type=&quot;3&quot; unique_id=&quot;22812&quot;&gt;&lt;property id=&quot;20148&quot; value=&quot;5&quot;/&gt;&lt;property id=&quot;20300&quot; value=&quot;Slide 55&quot;/&gt;&lt;property id=&quot;20307&quot; value=&quot;287&quot;/&gt;&lt;/object&gt;&lt;/object&gt;&lt;/object&gt;&lt;/database&gt;"/>
  <p:tag name="SECTOMILLISECCONVERTED" val="1"/>
  <p:tag name="ART_ENCODE_TYPE" val="0"/>
  <p:tag name="ART_ENCODE_INDEX" val="1"/>
  <p:tag name="ARTICULATE_PRESENTER_VERSION" val="6"/>
  <p:tag name="PUBLISH_TITLE" val="Lecture 16 Recharge and Flow"/>
  <p:tag name="ARTICULATE_PUBLISH_PATH" val="C:\Classes\Summer 2010\Articulate"/>
  <p:tag name="ARTICULATE_LOGO" val="(None selected)"/>
  <p:tag name="ARTICULATE_PRESENTER" val="(None selected)"/>
  <p:tag name="ARTICULATE_PRESENTER_GUID" val="9869030842"/>
  <p:tag name="ARTICULATE_LMS" val="0"/>
  <p:tag name="ARTICULATE_TEMPLATE" val="Bonczek I"/>
  <p:tag name="ARTICULATE_TEMPLATE_GUID" val="0fd657df-9b8b-432c-8ff2-ad01b9a2d748"/>
  <p:tag name="LMS_PUBLISH" val="No"/>
  <p:tag name="PRESENTER_PREVIEW_MODE" val="0"/>
  <p:tag name="PRESENTER_PREVIEW_START" val="1"/>
  <p:tag name="LAUNCHINNEWWINDOW" val="0"/>
  <p:tag name="LASTPUBLISHED" val="C:\Classes\Summer 2010\Articulate\Lecture 16 Recharge and Flow\player.html"/>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ONCZE~1.UFA\AppData\Local\Temp\articulate\presenter\imgtemp\O0B13Gqv_files\slide0001_image001.jpg"/>
</p:tagLst>
</file>

<file path=ppt/tags/tag100.xml><?xml version="1.0" encoding="utf-8"?>
<p:tagLst xmlns:a="http://schemas.openxmlformats.org/drawingml/2006/main" xmlns:r="http://schemas.openxmlformats.org/officeDocument/2006/relationships" xmlns:p="http://schemas.openxmlformats.org/presentationml/2006/main">
  <p:tag name="AUDIO_ID" val="289"/>
  <p:tag name="ELAPSEDTIME" val="59.6"/>
  <p:tag name="ARTICULATE_SLIDE_NAV" val="26"/>
  <p:tag name="ARTICULATE_SLIDE_GUID" val="0c7a9e87-9383-4a79-b3c1-2c66d137afe8"/>
</p:tagLst>
</file>

<file path=ppt/tags/tag10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ONCZE~1.UFA\AppData\Local\Temp\articulate\presenter\imgtemp\yQ8Fr77G_files\slide0001_image001.jpg"/>
</p:tagLst>
</file>

<file path=ppt/tags/tag10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0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0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0"/>
</p:tagLst>
</file>

<file path=ppt/tags/tag105.xml><?xml version="1.0" encoding="utf-8"?>
<p:tagLst xmlns:a="http://schemas.openxmlformats.org/drawingml/2006/main" xmlns:r="http://schemas.openxmlformats.org/officeDocument/2006/relationships" xmlns:p="http://schemas.openxmlformats.org/presentationml/2006/main">
  <p:tag name="AUDIO_ID" val="293"/>
  <p:tag name="ELAPSEDTIME" val="15.3"/>
  <p:tag name="ARTICULATE_SLIDE_NAV" val="27"/>
  <p:tag name="ARTICULATE_SLIDE_GUID" val="00d75568-b6f2-4a48-ac42-dd62ae074d54"/>
</p:tagLst>
</file>

<file path=ppt/tags/tag10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ONCZE~1.UFA\AppData\Local\Temp\articulate\presenter\imgtemp\YsfWup6b_files\slide0001_image001.jpg"/>
</p:tagLst>
</file>

<file path=ppt/tags/tag10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ONCZE~1.UFA\AppData\Local\Temp\articulate\presenter\imgtemp\tpO1vnZU_files\slide0001_image001.jpg"/>
</p:tagLst>
</file>

<file path=ppt/tags/tag10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ONCZE~1.UFA\AppData\Local\Temp\articulate\presenter\imgtemp\ORlq7eFI_files\slide0001_image001.jpg"/>
</p:tagLst>
</file>

<file path=ppt/tags/tag10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ONCZE~1.UFA\AppData\Local\Temp\articulate\presenter\imgtemp\VJxJ2PpV_files\slide0001_image001.jpg"/>
</p:tagLst>
</file>

<file path=ppt/tags/tag11.xml><?xml version="1.0" encoding="utf-8"?>
<p:tagLst xmlns:a="http://schemas.openxmlformats.org/drawingml/2006/main" xmlns:r="http://schemas.openxmlformats.org/officeDocument/2006/relationships" xmlns:p="http://schemas.openxmlformats.org/presentationml/2006/main">
  <p:tag name="BULLET_1" val="8226"/>
</p:tagLst>
</file>

<file path=ppt/tags/tag11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11.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12.xml><?xml version="1.0" encoding="utf-8"?>
<p:tagLst xmlns:a="http://schemas.openxmlformats.org/drawingml/2006/main" xmlns:r="http://schemas.openxmlformats.org/officeDocument/2006/relationships" xmlns:p="http://schemas.openxmlformats.org/presentationml/2006/main">
  <p:tag name="AUDIO_ID" val="297"/>
  <p:tag name="TIMELINE" val="2.1/7.2/11.6/17.8/24.6/29.6/38.4/45.8"/>
  <p:tag name="ELAPSEDTIME" val="56.5"/>
  <p:tag name="ARTICULATE_SLIDE_NAV" val="28"/>
  <p:tag name="ARTICULATE_SLIDE_GUID" val="c7e0ce68-8146-46a9-ba73-9ede90e0931e"/>
</p:tagLst>
</file>

<file path=ppt/tags/tag113.xml><?xml version="1.0" encoding="utf-8"?>
<p:tagLst xmlns:a="http://schemas.openxmlformats.org/drawingml/2006/main" xmlns:r="http://schemas.openxmlformats.org/officeDocument/2006/relationships" xmlns:p="http://schemas.openxmlformats.org/presentationml/2006/main">
  <p:tag name="AUDIO_ID" val="299"/>
  <p:tag name="ELAPSEDTIME" val="9.8"/>
  <p:tag name="ARTICULATE_SLIDE_NAV" val="29"/>
  <p:tag name="ARTICULATE_SLIDE_GUID" val="3aaa014b-e8a5-478d-b5f5-0cd608ef821c"/>
</p:tagLst>
</file>

<file path=ppt/tags/tag114.xml><?xml version="1.0" encoding="utf-8"?>
<p:tagLst xmlns:a="http://schemas.openxmlformats.org/drawingml/2006/main" xmlns:r="http://schemas.openxmlformats.org/officeDocument/2006/relationships" xmlns:p="http://schemas.openxmlformats.org/presentationml/2006/main">
  <p:tag name="ARTICULATE_SLIDE_NAV" val="30"/>
  <p:tag name="ARTICULATE_SLIDE_GUID" val="3eb30195-c568-4bbf-8dff-a0d631f5c895"/>
</p:tagLst>
</file>

<file path=ppt/tags/tag12.xml><?xml version="1.0" encoding="utf-8"?>
<p:tagLst xmlns:a="http://schemas.openxmlformats.org/drawingml/2006/main" xmlns:r="http://schemas.openxmlformats.org/officeDocument/2006/relationships" xmlns:p="http://schemas.openxmlformats.org/presentationml/2006/main">
  <p:tag name="AUDIO_ID" val="328"/>
  <p:tag name="ELAPSEDTIME" val="11.3"/>
  <p:tag name="ARTICULATE_SLIDE_NAV" val="5"/>
  <p:tag name="ARTICULATE_SLIDE_GUID" val="7caa5664-c3e8-48bf-9b72-802f3c82eae0"/>
</p:tagLst>
</file>

<file path=ppt/tags/tag1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ONCZE~1.UFA\AppData\Local\Temp\articulate\presenter\imgtemp\q6QcKClz_files\slide0001_image001.jpg"/>
</p:tagLst>
</file>

<file path=ppt/tags/tag1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ONCZE~1.UFA\AppData\Local\Temp\articulate\presenter\imgtemp\4NKBAZXV_files\slide0001_image001.jpg"/>
</p:tagLst>
</file>

<file path=ppt/tags/tag1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36"/>
  <p:tag name="MARGIN_3" val="72"/>
  <p:tag name="MARGIN_4" val="108"/>
  <p:tag name="MARGIN_5" val="144"/>
  <p:tag name="FONT_SIZE" val="12"/>
</p:tagLst>
</file>

<file path=ppt/tags/tag17.xml><?xml version="1.0" encoding="utf-8"?>
<p:tagLst xmlns:a="http://schemas.openxmlformats.org/drawingml/2006/main" xmlns:r="http://schemas.openxmlformats.org/officeDocument/2006/relationships" xmlns:p="http://schemas.openxmlformats.org/presentationml/2006/main">
  <p:tag name="AUDIO_ID" val="329"/>
  <p:tag name="ELAPSEDTIME" val="15.3"/>
  <p:tag name="ARTICULATE_SLIDE_NAV" val="6"/>
  <p:tag name="ARTICULATE_SLIDE_GUID" val="5555e02a-68f2-4a05-92a7-42d40bc0e886"/>
</p:tagLst>
</file>

<file path=ppt/tags/tag1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ONCZE~1.UFA\AppData\Local\Temp\articulate\presenter\imgtemp\6Lfw6gvd_files\slide0001_image001.jpg"/>
</p:tagLst>
</file>

<file path=ppt/tags/tag1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xml><?xml version="1.0" encoding="utf-8"?>
<p:tagLst xmlns:a="http://schemas.openxmlformats.org/drawingml/2006/main" xmlns:r="http://schemas.openxmlformats.org/officeDocument/2006/relationships" xmlns:p="http://schemas.openxmlformats.org/presentationml/2006/main">
  <p:tag name="AUDIO_ID" val="256"/>
  <p:tag name="ELAPSEDTIME" val="14.3"/>
  <p:tag name="ARTICULATE_SLIDE_NAV" val="1"/>
  <p:tag name="ARTICULATE_SLIDE_GUID" val="4f2c6efd-8fc1-4e23-90b0-8d3f8f3b612b"/>
</p:tagLst>
</file>

<file path=ppt/tags/tag20.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1.xml><?xml version="1.0" encoding="utf-8"?>
<p:tagLst xmlns:a="http://schemas.openxmlformats.org/drawingml/2006/main" xmlns:r="http://schemas.openxmlformats.org/officeDocument/2006/relationships" xmlns:p="http://schemas.openxmlformats.org/presentationml/2006/main">
  <p:tag name="AUDIO_ID" val="258"/>
  <p:tag name="ELAPSEDTIME" val="43.4"/>
  <p:tag name="ARTICULATE_SLIDE_NAV" val="7"/>
  <p:tag name="ARTICULATE_SLIDE_GUID" val="04774808-56ad-4256-9d20-32dfb3193817"/>
</p:tagLst>
</file>

<file path=ppt/tags/tag2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ONCZE~1.UFA\AppData\Local\Temp\articulate\presenter\imgtemp\aKyogqIa_files\slide0001_image001.jpg"/>
</p:tagLst>
</file>

<file path=ppt/tags/tag2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6.xml><?xml version="1.0" encoding="utf-8"?>
<p:tagLst xmlns:a="http://schemas.openxmlformats.org/drawingml/2006/main" xmlns:r="http://schemas.openxmlformats.org/officeDocument/2006/relationships" xmlns:p="http://schemas.openxmlformats.org/presentationml/2006/main">
  <p:tag name="AUDIO_ID" val="319"/>
  <p:tag name="ELAPSEDTIME" val="29.6"/>
  <p:tag name="ARTICULATE_SLIDE_NAV" val="8"/>
  <p:tag name="ARTICULATE_SLIDE_GUID" val="c9a33554-0ba8-43fa-89fe-02c0c143e4a2"/>
</p:tagLst>
</file>

<file path=ppt/tags/tag2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ONCZE~1.UFA\AppData\Local\Temp\articulate\presenter\imgtemp\Ejg07RnA_files\slide0001_image001.png"/>
</p:tagLst>
</file>

<file path=ppt/tags/tag28.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9.xml><?xml version="1.0" encoding="utf-8"?>
<p:tagLst xmlns:a="http://schemas.openxmlformats.org/drawingml/2006/main" xmlns:r="http://schemas.openxmlformats.org/officeDocument/2006/relationships" xmlns:p="http://schemas.openxmlformats.org/presentationml/2006/main">
  <p:tag name="AUDIO_ID" val="294"/>
  <p:tag name="ELAPSEDTIME" val="12.4"/>
  <p:tag name="ARTICULATE_SLIDE_NAV" val="9"/>
  <p:tag name="ARTICULATE_SLIDE_GUID" val="cf0ac658-f383-43f4-aa12-638dffa90804"/>
</p:tagLst>
</file>

<file path=ppt/tags/tag3.xml><?xml version="1.0" encoding="utf-8"?>
<p:tagLst xmlns:a="http://schemas.openxmlformats.org/drawingml/2006/main" xmlns:r="http://schemas.openxmlformats.org/officeDocument/2006/relationships" xmlns:p="http://schemas.openxmlformats.org/presentationml/2006/main">
  <p:tag name="BULLET_1" val="8226"/>
</p:tagLst>
</file>

<file path=ppt/tags/tag30.xml><?xml version="1.0" encoding="utf-8"?>
<p:tagLst xmlns:a="http://schemas.openxmlformats.org/drawingml/2006/main" xmlns:r="http://schemas.openxmlformats.org/officeDocument/2006/relationships" xmlns:p="http://schemas.openxmlformats.org/presentationml/2006/main">
  <p:tag name="BULLET_1" val="8226"/>
</p:tagLst>
</file>

<file path=ppt/tags/tag31.xml><?xml version="1.0" encoding="utf-8"?>
<p:tagLst xmlns:a="http://schemas.openxmlformats.org/drawingml/2006/main" xmlns:r="http://schemas.openxmlformats.org/officeDocument/2006/relationships" xmlns:p="http://schemas.openxmlformats.org/presentationml/2006/main">
  <p:tag name="AUDIO_ID" val="265"/>
  <p:tag name="ELAPSEDTIME" val="29.6"/>
  <p:tag name="ARTICULATE_SLIDE_NAV" val="10"/>
  <p:tag name="ARTICULATE_SLIDE_GUID" val="9cfe4421-1763-4a88-a862-101ee3fdcfd4"/>
</p:tagLst>
</file>

<file path=ppt/tags/tag3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MARGIN_1" val="0"/>
  <p:tag name="MARGIN_2" val="36"/>
  <p:tag name="MARGIN_3" val="72"/>
  <p:tag name="MARGIN_4" val="108"/>
  <p:tag name="MARGIN_5" val="144"/>
  <p:tag name="FONT_SIZE" val="12"/>
</p:tagLst>
</file>

<file path=ppt/tags/tag34.xml><?xml version="1.0" encoding="utf-8"?>
<p:tagLst xmlns:a="http://schemas.openxmlformats.org/drawingml/2006/main" xmlns:r="http://schemas.openxmlformats.org/officeDocument/2006/relationships" xmlns:p="http://schemas.openxmlformats.org/presentationml/2006/main">
  <p:tag name="AUDIO_ID" val="267"/>
  <p:tag name="TIMELINE" val="9.2/23.5"/>
  <p:tag name="ELAPSEDTIME" val="38.3"/>
  <p:tag name="ARTICULATE_SLIDE_NAV" val="11"/>
  <p:tag name="ARTICULATE_SLIDE_GUID" val="11a4ee66-ae3d-4665-aa62-0197512a42bd"/>
</p:tagLst>
</file>

<file path=ppt/tags/tag3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ONCZE~1.UFA\AppData\Local\Temp\articulate\presenter\imgtemp\WpYqCRzr_files\slide0001_image001.jpg"/>
</p:tagLst>
</file>

<file path=ppt/tags/tag3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ONCZE~1.UFA\AppData\Local\Temp\articulate\presenter\imgtemp\hKV9JZkm_files\slide0001_image001.jpg"/>
</p:tagLst>
</file>

<file path=ppt/tags/tag3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ONCZE~1.UFA\AppData\Local\Temp\articulate\presenter\imgtemp\IHrrMM2S_files\slide0001_image001.jpg"/>
</p:tagLst>
</file>

<file path=ppt/tags/tag38.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39.xml><?xml version="1.0" encoding="utf-8"?>
<p:tagLst xmlns:a="http://schemas.openxmlformats.org/drawingml/2006/main" xmlns:r="http://schemas.openxmlformats.org/officeDocument/2006/relationships" xmlns:p="http://schemas.openxmlformats.org/presentationml/2006/main">
  <p:tag name="AUDIO_ID" val="282"/>
  <p:tag name="ELAPSEDTIME" val="35.6"/>
  <p:tag name="ARTICULATE_SLIDE_NAV" val="12"/>
  <p:tag name="ARTICULATE_SLIDE_GUID" val="8b1fe7d6-3d5e-463e-83cc-fbe9b07ecb13"/>
</p:tagLst>
</file>

<file path=ppt/tags/tag4.xml><?xml version="1.0" encoding="utf-8"?>
<p:tagLst xmlns:a="http://schemas.openxmlformats.org/drawingml/2006/main" xmlns:r="http://schemas.openxmlformats.org/officeDocument/2006/relationships" xmlns:p="http://schemas.openxmlformats.org/presentationml/2006/main">
  <p:tag name="AUDIO_ID" val="321"/>
  <p:tag name="TIMELINE" val="9.0/21.6/39.1"/>
  <p:tag name="ELAPSEDTIME" val="46.6"/>
  <p:tag name="ARTICULATE_SLIDE_NAV" val="2"/>
  <p:tag name="ARTICULATE_SLIDE_GUID" val="26118804-e8d1-4a6d-ab62-7085bab8d717"/>
</p:tagLst>
</file>

<file path=ppt/tags/tag4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ONCZE~1.UFA\AppData\Local\Temp\articulate\presenter\imgtemp\FKNoTWQ3_files\slide0001_image001.jpg"/>
</p:tagLst>
</file>

<file path=ppt/tags/tag4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ONCZE~1.UFA\AppData\Local\Temp\articulate\presenter\imgtemp\fQgldYI2_files\slide0001_image001.jpg"/>
</p:tagLst>
</file>

<file path=ppt/tags/tag4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3.xml><?xml version="1.0" encoding="utf-8"?>
<p:tagLst xmlns:a="http://schemas.openxmlformats.org/drawingml/2006/main" xmlns:r="http://schemas.openxmlformats.org/officeDocument/2006/relationships" xmlns:p="http://schemas.openxmlformats.org/presentationml/2006/main">
  <p:tag name="BULLET_1" val="8226"/>
</p:tagLst>
</file>

<file path=ppt/tags/tag44.xml><?xml version="1.0" encoding="utf-8"?>
<p:tagLst xmlns:a="http://schemas.openxmlformats.org/drawingml/2006/main" xmlns:r="http://schemas.openxmlformats.org/officeDocument/2006/relationships" xmlns:p="http://schemas.openxmlformats.org/presentationml/2006/main">
  <p:tag name="AUDIO_ID" val="283"/>
  <p:tag name="ELAPSEDTIME" val="39.8"/>
  <p:tag name="ARTICULATE_SLIDE_NAV" val="13"/>
  <p:tag name="ARTICULATE_SLIDE_GUID" val="921881ab-0846-4369-aa0b-7c73e45a11d2"/>
</p:tagLst>
</file>

<file path=ppt/tags/tag45.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4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ONCZE~1.UFA\AppData\Local\Temp\articulate\presenter\imgtemp\QiZFBULq_files\slide0001_image001.jpg"/>
</p:tagLst>
</file>

<file path=ppt/tags/tag4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ONCZE~1.UFA\AppData\Local\Temp\articulate\presenter\imgtemp\QHeD4sdC_files\slide0001_image001.jpg"/>
</p:tagLst>
</file>

<file path=ppt/tags/tag48.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49.xml><?xml version="1.0" encoding="utf-8"?>
<p:tagLst xmlns:a="http://schemas.openxmlformats.org/drawingml/2006/main" xmlns:r="http://schemas.openxmlformats.org/officeDocument/2006/relationships" xmlns:p="http://schemas.openxmlformats.org/presentationml/2006/main">
  <p:tag name="AUDIO_ID" val="284"/>
  <p:tag name="TIMELINE" val="21.2/34.6"/>
  <p:tag name="ELAPSEDTIME" val="40.6"/>
  <p:tag name="ARTICULATE_SLIDE_NAV" val="14"/>
  <p:tag name="ARTICULATE_SLIDE_GUID" val="81b65012-cd8e-423b-bee1-7e4b72397e58"/>
</p:tagLst>
</file>

<file path=ppt/tags/tag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5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ONCZE~1.UFA\AppData\Local\Temp\articulate\presenter\imgtemp\dEXgnpn7_files\slide0001_image001.jpg"/>
</p:tagLst>
</file>

<file path=ppt/tags/tag5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ONCZE~1.UFA\AppData\Local\Temp\articulate\presenter\imgtemp\TRG1nEpn_files\slide0001_image001.jpg"/>
</p:tagLst>
</file>

<file path=ppt/tags/tag5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3.xml><?xml version="1.0" encoding="utf-8"?>
<p:tagLst xmlns:a="http://schemas.openxmlformats.org/drawingml/2006/main" xmlns:r="http://schemas.openxmlformats.org/officeDocument/2006/relationships" xmlns:p="http://schemas.openxmlformats.org/presentationml/2006/main">
  <p:tag name="BULLET_1" val="8226"/>
</p:tagLst>
</file>

<file path=ppt/tags/tag54.xml><?xml version="1.0" encoding="utf-8"?>
<p:tagLst xmlns:a="http://schemas.openxmlformats.org/drawingml/2006/main" xmlns:r="http://schemas.openxmlformats.org/officeDocument/2006/relationships" xmlns:p="http://schemas.openxmlformats.org/presentationml/2006/main">
  <p:tag name="AUDIO_ID" val="298"/>
  <p:tag name="TIMELINE" val="6.3/9.6/19.1"/>
  <p:tag name="ELAPSEDTIME" val="36.0"/>
  <p:tag name="ARTICULATE_SLIDE_NAV" val="15"/>
  <p:tag name="ARTICULATE_SLIDE_GUID" val="6af37521-746d-4b49-babe-830dde5b9780"/>
</p:tagLst>
</file>

<file path=ppt/tags/tag5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9.xml><?xml version="1.0" encoding="utf-8"?>
<p:tagLst xmlns:a="http://schemas.openxmlformats.org/drawingml/2006/main" xmlns:r="http://schemas.openxmlformats.org/officeDocument/2006/relationships" xmlns:p="http://schemas.openxmlformats.org/presentationml/2006/main">
  <p:tag name="BULLET_1" val="8226"/>
</p:tagLst>
</file>

<file path=ppt/tags/tag6.xml><?xml version="1.0" encoding="utf-8"?>
<p:tagLst xmlns:a="http://schemas.openxmlformats.org/drawingml/2006/main" xmlns:r="http://schemas.openxmlformats.org/officeDocument/2006/relationships" xmlns:p="http://schemas.openxmlformats.org/presentationml/2006/main">
  <p:tag name="AUDIO_ID" val="326"/>
  <p:tag name="ELAPSEDTIME" val="24.5"/>
  <p:tag name="ARTICULATE_SLIDE_NAV" val="3"/>
  <p:tag name="ARTICULATE_SLIDE_GUID" val="1a48588b-f585-4e91-906a-6e417df43c6f"/>
</p:tagLst>
</file>

<file path=ppt/tags/tag60.xml><?xml version="1.0" encoding="utf-8"?>
<p:tagLst xmlns:a="http://schemas.openxmlformats.org/drawingml/2006/main" xmlns:r="http://schemas.openxmlformats.org/officeDocument/2006/relationships" xmlns:p="http://schemas.openxmlformats.org/presentationml/2006/main">
  <p:tag name="AUDIO_ID" val="257"/>
  <p:tag name="TIMELINE" val="17.9"/>
  <p:tag name="ELAPSEDTIME" val="25.5"/>
  <p:tag name="ARTICULATE_SLIDE_NAV" val="16"/>
  <p:tag name="ARTICULATE_SLIDE_GUID" val="55c04faf-4ffb-486e-9dcd-d9e221742f21"/>
</p:tagLst>
</file>

<file path=ppt/tags/tag6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ONCZE~1.UFA\AppData\Local\Temp\articulate\presenter\imgtemp\mJLjmzMj_files\slide0001_image001.png"/>
</p:tagLst>
</file>

<file path=ppt/tags/tag6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ONCZE~1.UFA\AppData\Local\Temp\articulate\presenter\imgtemp\GOtCbHiW_files\slide0001_image001.jpg"/>
</p:tagLst>
</file>

<file path=ppt/tags/tag6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64.xml><?xml version="1.0" encoding="utf-8"?>
<p:tagLst xmlns:a="http://schemas.openxmlformats.org/drawingml/2006/main" xmlns:r="http://schemas.openxmlformats.org/officeDocument/2006/relationships" xmlns:p="http://schemas.openxmlformats.org/presentationml/2006/main">
  <p:tag name="AUDIO_ID" val="270"/>
  <p:tag name="ELAPSEDTIME" val="14.2"/>
  <p:tag name="ARTICULATE_SLIDE_NAV" val="17"/>
  <p:tag name="ARTICULATE_SLIDE_GUID" val="28ac5834-3b81-4837-b20d-50dd5ae1bec8"/>
</p:tagLst>
</file>

<file path=ppt/tags/tag6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ONCZE~1.UFA\AppData\Local\Temp\articulate\presenter\imgtemp\FiaXi3Zv_files\slide0001_image001.jpg"/>
</p:tagLst>
</file>

<file path=ppt/tags/tag6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ONCZE~1.UFA\AppData\Local\Temp\articulate\presenter\imgtemp\4TI9Hmkp_files\slide0001_image001.png"/>
</p:tagLst>
</file>

<file path=ppt/tags/tag67.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68.xml><?xml version="1.0" encoding="utf-8"?>
<p:tagLst xmlns:a="http://schemas.openxmlformats.org/drawingml/2006/main" xmlns:r="http://schemas.openxmlformats.org/officeDocument/2006/relationships" xmlns:p="http://schemas.openxmlformats.org/presentationml/2006/main">
  <p:tag name="AUDIO_ID" val="286"/>
  <p:tag name="ELAPSEDTIME" val="8.0"/>
  <p:tag name="ARTICULATE_SLIDE_NAV" val="18"/>
  <p:tag name="ARTICULATE_SLIDE_GUID" val="924f7087-6d14-4618-934f-1af5d54be088"/>
</p:tagLst>
</file>

<file path=ppt/tags/tag6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70.xml><?xml version="1.0" encoding="utf-8"?>
<p:tagLst xmlns:a="http://schemas.openxmlformats.org/drawingml/2006/main" xmlns:r="http://schemas.openxmlformats.org/officeDocument/2006/relationships" xmlns:p="http://schemas.openxmlformats.org/presentationml/2006/main">
  <p:tag name="AUDIO_ID" val="295"/>
  <p:tag name="TIMELINE" val="10.6/19.3"/>
  <p:tag name="ELAPSEDTIME" val="25.2"/>
  <p:tag name="ARTICULATE_SLIDE_NAV" val="19"/>
  <p:tag name="ARTICULATE_SLIDE_GUID" val="43d80047-f13f-44c1-8ceb-4cd49b3393a9"/>
</p:tagLst>
</file>

<file path=ppt/tags/tag7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7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ONCZE~1.UFA\AppData\Local\Temp\articulate\presenter\imgtemp\qpvDbsBZ_files\slide0001_image001.jpg"/>
</p:tagLst>
</file>

<file path=ppt/tags/tag7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74.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75.xml><?xml version="1.0" encoding="utf-8"?>
<p:tagLst xmlns:a="http://schemas.openxmlformats.org/drawingml/2006/main" xmlns:r="http://schemas.openxmlformats.org/officeDocument/2006/relationships" xmlns:p="http://schemas.openxmlformats.org/presentationml/2006/main">
  <p:tag name="AUDIO_ID" val="263"/>
  <p:tag name="TIMELINE" val="8.6"/>
  <p:tag name="ELAPSEDTIME" val="13.2"/>
  <p:tag name="ARTICULATE_SLIDE_NAV" val="20"/>
  <p:tag name="ARTICULATE_SLIDE_GUID" val="41bcb388-53e0-46c5-ad31-f939db90b51a"/>
</p:tagLst>
</file>

<file path=ppt/tags/tag7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77.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78.xml><?xml version="1.0" encoding="utf-8"?>
<p:tagLst xmlns:a="http://schemas.openxmlformats.org/drawingml/2006/main" xmlns:r="http://schemas.openxmlformats.org/officeDocument/2006/relationships" xmlns:p="http://schemas.openxmlformats.org/presentationml/2006/main">
  <p:tag name="AUDIO_ID" val="262"/>
  <p:tag name="TIMELINE" val="17.3"/>
  <p:tag name="ELAPSEDTIME" val="23.1"/>
  <p:tag name="ARTICULATE_SLIDE_NAV" val="21"/>
  <p:tag name="ARTICULATE_SLIDE_GUID" val="45ba01b5-3981-4586-9aa8-b48f53260fb0"/>
</p:tagLst>
</file>

<file path=ppt/tags/tag7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8.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8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ONCZE~1.UFA\AppData\Local\Temp\articulate\presenter\imgtemp\Z35HkNnM_files\slide0001_image001.jpg"/>
</p:tagLst>
</file>

<file path=ppt/tags/tag8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82.xml><?xml version="1.0" encoding="utf-8"?>
<p:tagLst xmlns:a="http://schemas.openxmlformats.org/drawingml/2006/main" xmlns:r="http://schemas.openxmlformats.org/officeDocument/2006/relationships" xmlns:p="http://schemas.openxmlformats.org/presentationml/2006/main">
  <p:tag name="ARTICULATE_PUBLISH_MODE" val="1"/>
</p:tagLst>
</file>

<file path=ppt/tags/tag8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84.xml><?xml version="1.0" encoding="utf-8"?>
<p:tagLst xmlns:a="http://schemas.openxmlformats.org/drawingml/2006/main" xmlns:r="http://schemas.openxmlformats.org/officeDocument/2006/relationships" xmlns:p="http://schemas.openxmlformats.org/presentationml/2006/main">
  <p:tag name="AUDIO_ID" val="288"/>
  <p:tag name="TIMELINE" val="6.5/47.7"/>
  <p:tag name="ELAPSEDTIME" val="58.2"/>
  <p:tag name="ARTICULATE_SLIDE_NAV" val="22"/>
  <p:tag name="ARTICULATE_SLIDE_GUID" val="af5ddd25-2e75-40b7-be3a-7494650fe4ed"/>
</p:tagLst>
</file>

<file path=ppt/tags/tag8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8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87.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88.xml><?xml version="1.0" encoding="utf-8"?>
<p:tagLst xmlns:a="http://schemas.openxmlformats.org/drawingml/2006/main" xmlns:r="http://schemas.openxmlformats.org/officeDocument/2006/relationships" xmlns:p="http://schemas.openxmlformats.org/presentationml/2006/main">
  <p:tag name="AUDIO_ID" val="290"/>
  <p:tag name="ELAPSEDTIME" val="14.1"/>
  <p:tag name="ARTICULATE_SLIDE_NAV" val="23"/>
  <p:tag name="ARTICULATE_SLIDE_GUID" val="f016d8bb-b056-4e42-9bf8-29b6b121b14c"/>
</p:tagLst>
</file>

<file path=ppt/tags/tag8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9.xml><?xml version="1.0" encoding="utf-8"?>
<p:tagLst xmlns:a="http://schemas.openxmlformats.org/drawingml/2006/main" xmlns:r="http://schemas.openxmlformats.org/officeDocument/2006/relationships" xmlns:p="http://schemas.openxmlformats.org/presentationml/2006/main">
  <p:tag name="AUDIO_ID" val="327"/>
  <p:tag name="TIMELINE" val="9.8/16.9/22.1"/>
  <p:tag name="ELAPSEDTIME" val="32.2"/>
  <p:tag name="ARTICULATE_SLIDE_NAV" val="4"/>
  <p:tag name="ARTICULATE_SLIDE_GUID" val="8eb9ade0-31b6-483b-b64d-b0c80a7df9d4"/>
</p:tagLst>
</file>

<file path=ppt/tags/tag90.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91.xml><?xml version="1.0" encoding="utf-8"?>
<p:tagLst xmlns:a="http://schemas.openxmlformats.org/drawingml/2006/main" xmlns:r="http://schemas.openxmlformats.org/officeDocument/2006/relationships" xmlns:p="http://schemas.openxmlformats.org/presentationml/2006/main">
  <p:tag name="AUDIO_ID" val="316"/>
  <p:tag name="ELAPSEDTIME" val="17.7"/>
  <p:tag name="ARTICULATE_SLIDE_NAV" val="24"/>
  <p:tag name="ARTICULATE_SLIDE_GUID" val="5f476d37-b1bd-450b-bb61-8bca3d1db7b3"/>
</p:tagLst>
</file>

<file path=ppt/tags/tag9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9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9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9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96.xml><?xml version="1.0" encoding="utf-8"?>
<p:tagLst xmlns:a="http://schemas.openxmlformats.org/drawingml/2006/main" xmlns:r="http://schemas.openxmlformats.org/officeDocument/2006/relationships" xmlns:p="http://schemas.openxmlformats.org/presentationml/2006/main">
  <p:tag name="AUDIO_ID" val="292"/>
  <p:tag name="ELAPSEDTIME" val="20.4"/>
  <p:tag name="ARTICULATE_SLIDE_NAV" val="25"/>
  <p:tag name="ARTICULATE_SLIDE_GUID" val="ac36ded3-ff54-4584-be43-efebdbc8e2fa"/>
</p:tagLst>
</file>

<file path=ppt/tags/tag9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ONCZE~1.UFA\AppData\Local\Temp\articulate\presenter\imgtemp\JaR1GDJH_files\slide0001_image001.gif"/>
</p:tagLst>
</file>

<file path=ppt/tags/tag9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9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heme/theme1.xml><?xml version="1.0" encoding="utf-8"?>
<a:theme xmlns:a="http://schemas.openxmlformats.org/drawingml/2006/main" name="Blue and green balls design template">
  <a:themeElements>
    <a:clrScheme name="Blue and green balls design template 1">
      <a:dk1>
        <a:srgbClr val="808080"/>
      </a:dk1>
      <a:lt1>
        <a:srgbClr val="EBF5FF"/>
      </a:lt1>
      <a:dk2>
        <a:srgbClr val="BDDEFF"/>
      </a:dk2>
      <a:lt2>
        <a:srgbClr val="CCECFF"/>
      </a:lt2>
      <a:accent1>
        <a:srgbClr val="339966"/>
      </a:accent1>
      <a:accent2>
        <a:srgbClr val="333399"/>
      </a:accent2>
      <a:accent3>
        <a:srgbClr val="DBECFF"/>
      </a:accent3>
      <a:accent4>
        <a:srgbClr val="C9D1DA"/>
      </a:accent4>
      <a:accent5>
        <a:srgbClr val="ADCAB8"/>
      </a:accent5>
      <a:accent6>
        <a:srgbClr val="2D2D8A"/>
      </a:accent6>
      <a:hlink>
        <a:srgbClr val="66FFFF"/>
      </a:hlink>
      <a:folHlink>
        <a:srgbClr val="99FF99"/>
      </a:folHlink>
    </a:clrScheme>
    <a:fontScheme name="Blue and green balls design 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Blue and green balls design template 1">
        <a:dk1>
          <a:srgbClr val="808080"/>
        </a:dk1>
        <a:lt1>
          <a:srgbClr val="EBF5FF"/>
        </a:lt1>
        <a:dk2>
          <a:srgbClr val="BDDEFF"/>
        </a:dk2>
        <a:lt2>
          <a:srgbClr val="CCECFF"/>
        </a:lt2>
        <a:accent1>
          <a:srgbClr val="339966"/>
        </a:accent1>
        <a:accent2>
          <a:srgbClr val="333399"/>
        </a:accent2>
        <a:accent3>
          <a:srgbClr val="DBECFF"/>
        </a:accent3>
        <a:accent4>
          <a:srgbClr val="C9D1DA"/>
        </a:accent4>
        <a:accent5>
          <a:srgbClr val="ADCAB8"/>
        </a:accent5>
        <a:accent6>
          <a:srgbClr val="2D2D8A"/>
        </a:accent6>
        <a:hlink>
          <a:srgbClr val="66FFFF"/>
        </a:hlink>
        <a:folHlink>
          <a:srgbClr val="99FF99"/>
        </a:folHlink>
      </a:clrScheme>
      <a:clrMap bg1="dk2" tx1="lt1" bg2="dk1" tx2="lt2" accent1="accent1" accent2="accent2" accent3="accent3" accent4="accent4" accent5="accent5" accent6="accent6" hlink="hlink" folHlink="folHlink"/>
    </a:extraClrScheme>
    <a:extraClrScheme>
      <a:clrScheme name="Blue and green balls design template 2">
        <a:dk1>
          <a:srgbClr val="336699"/>
        </a:dk1>
        <a:lt1>
          <a:srgbClr val="FFFFFF"/>
        </a:lt1>
        <a:dk2>
          <a:srgbClr val="00B4F5"/>
        </a:dk2>
        <a:lt2>
          <a:srgbClr val="E3EBF1"/>
        </a:lt2>
        <a:accent1>
          <a:srgbClr val="003399"/>
        </a:accent1>
        <a:accent2>
          <a:srgbClr val="468A4B"/>
        </a:accent2>
        <a:accent3>
          <a:srgbClr val="AAD6F9"/>
        </a:accent3>
        <a:accent4>
          <a:srgbClr val="DADADA"/>
        </a:accent4>
        <a:accent5>
          <a:srgbClr val="AAADCA"/>
        </a:accent5>
        <a:accent6>
          <a:srgbClr val="3F7D43"/>
        </a:accent6>
        <a:hlink>
          <a:srgbClr val="66CCFF"/>
        </a:hlink>
        <a:folHlink>
          <a:srgbClr val="CCFFCC"/>
        </a:folHlink>
      </a:clrScheme>
      <a:clrMap bg1="dk2" tx1="lt1" bg2="dk1" tx2="lt2" accent1="accent1" accent2="accent2" accent3="accent3" accent4="accent4" accent5="accent5" accent6="accent6" hlink="hlink" folHlink="folHlink"/>
    </a:extraClrScheme>
    <a:extraClrScheme>
      <a:clrScheme name="Blue and green balls design template 3">
        <a:dk1>
          <a:srgbClr val="336699"/>
        </a:dk1>
        <a:lt1>
          <a:srgbClr val="FFFFFF"/>
        </a:lt1>
        <a:dk2>
          <a:srgbClr val="006699"/>
        </a:dk2>
        <a:lt2>
          <a:srgbClr val="E3EBF1"/>
        </a:lt2>
        <a:accent1>
          <a:srgbClr val="033497"/>
        </a:accent1>
        <a:accent2>
          <a:srgbClr val="00CC66"/>
        </a:accent2>
        <a:accent3>
          <a:srgbClr val="AAB8CA"/>
        </a:accent3>
        <a:accent4>
          <a:srgbClr val="DADADA"/>
        </a:accent4>
        <a:accent5>
          <a:srgbClr val="AAAEC9"/>
        </a:accent5>
        <a:accent6>
          <a:srgbClr val="00B95C"/>
        </a:accent6>
        <a:hlink>
          <a:srgbClr val="6CACFA"/>
        </a:hlink>
        <a:folHlink>
          <a:srgbClr val="FFFFCC"/>
        </a:folHlink>
      </a:clrScheme>
      <a:clrMap bg1="dk2" tx1="lt1" bg2="dk1" tx2="lt2" accent1="accent1" accent2="accent2" accent3="accent3" accent4="accent4" accent5="accent5" accent6="accent6" hlink="hlink" folHlink="folHlink"/>
    </a:extraClrScheme>
    <a:extraClrScheme>
      <a:clrScheme name="Blue and green balls design template 4">
        <a:dk1>
          <a:srgbClr val="90D697"/>
        </a:dk1>
        <a:lt1>
          <a:srgbClr val="FFFFFF"/>
        </a:lt1>
        <a:dk2>
          <a:srgbClr val="339966"/>
        </a:dk2>
        <a:lt2>
          <a:srgbClr val="969696"/>
        </a:lt2>
        <a:accent1>
          <a:srgbClr val="318DF3"/>
        </a:accent1>
        <a:accent2>
          <a:srgbClr val="CCECFF"/>
        </a:accent2>
        <a:accent3>
          <a:srgbClr val="FFFFFF"/>
        </a:accent3>
        <a:accent4>
          <a:srgbClr val="7AB780"/>
        </a:accent4>
        <a:accent5>
          <a:srgbClr val="ADC5F8"/>
        </a:accent5>
        <a:accent6>
          <a:srgbClr val="B9D6E7"/>
        </a:accent6>
        <a:hlink>
          <a:srgbClr val="990000"/>
        </a:hlink>
        <a:folHlink>
          <a:srgbClr val="663300"/>
        </a:folHlink>
      </a:clrScheme>
      <a:clrMap bg1="lt1" tx1="dk1" bg2="lt2" tx2="dk2" accent1="accent1" accent2="accent2" accent3="accent3" accent4="accent4" accent5="accent5" accent6="accent6" hlink="hlink" folHlink="folHlink"/>
    </a:extraClrScheme>
    <a:extraClrScheme>
      <a:clrScheme name="Blue and green balls design template 5">
        <a:dk1>
          <a:srgbClr val="005A58"/>
        </a:dk1>
        <a:lt1>
          <a:srgbClr val="D2FFE6"/>
        </a:lt1>
        <a:dk2>
          <a:srgbClr val="C0C0C0"/>
        </a:dk2>
        <a:lt2>
          <a:srgbClr val="CCECFF"/>
        </a:lt2>
        <a:accent1>
          <a:srgbClr val="026A4A"/>
        </a:accent1>
        <a:accent2>
          <a:srgbClr val="528FC6"/>
        </a:accent2>
        <a:accent3>
          <a:srgbClr val="DCDCDC"/>
        </a:accent3>
        <a:accent4>
          <a:srgbClr val="B3DAC4"/>
        </a:accent4>
        <a:accent5>
          <a:srgbClr val="AAB9B1"/>
        </a:accent5>
        <a:accent6>
          <a:srgbClr val="4981B3"/>
        </a:accent6>
        <a:hlink>
          <a:srgbClr val="9FDAFF"/>
        </a:hlink>
        <a:folHlink>
          <a:srgbClr val="99FFCC"/>
        </a:folHlink>
      </a:clrScheme>
      <a:clrMap bg1="dk2" tx1="lt1" bg2="dk1" tx2="lt2" accent1="accent1" accent2="accent2" accent3="accent3" accent4="accent4" accent5="accent5" accent6="accent6" hlink="hlink" folHlink="folHlink"/>
    </a:extraClrScheme>
    <a:extraClrScheme>
      <a:clrScheme name="Blue and green balls design template 6">
        <a:dk1>
          <a:srgbClr val="3E3E5C"/>
        </a:dk1>
        <a:lt1>
          <a:srgbClr val="E6E6FF"/>
        </a:lt1>
        <a:dk2>
          <a:srgbClr val="0099CC"/>
        </a:dk2>
        <a:lt2>
          <a:srgbClr val="FFFFFF"/>
        </a:lt2>
        <a:accent1>
          <a:srgbClr val="246DB0"/>
        </a:accent1>
        <a:accent2>
          <a:srgbClr val="6666FF"/>
        </a:accent2>
        <a:accent3>
          <a:srgbClr val="AACAE2"/>
        </a:accent3>
        <a:accent4>
          <a:srgbClr val="C4C4DA"/>
        </a:accent4>
        <a:accent5>
          <a:srgbClr val="ACBAD4"/>
        </a:accent5>
        <a:accent6>
          <a:srgbClr val="5C5CE7"/>
        </a:accent6>
        <a:hlink>
          <a:srgbClr val="99CCFF"/>
        </a:hlink>
        <a:folHlink>
          <a:srgbClr val="CCECFF"/>
        </a:folHlink>
      </a:clrScheme>
      <a:clrMap bg1="dk2" tx1="lt1" bg2="dk1" tx2="lt2" accent1="accent1" accent2="accent2" accent3="accent3" accent4="accent4" accent5="accent5" accent6="accent6" hlink="hlink" folHlink="folHlink"/>
    </a:extraClrScheme>
    <a:extraClrScheme>
      <a:clrScheme name="Blue and green balls design template 7">
        <a:dk1>
          <a:srgbClr val="C6D5E0"/>
        </a:dk1>
        <a:lt1>
          <a:srgbClr val="D7D7EB"/>
        </a:lt1>
        <a:dk2>
          <a:srgbClr val="7DC4FF"/>
        </a:dk2>
        <a:lt2>
          <a:srgbClr val="777777"/>
        </a:lt2>
        <a:accent1>
          <a:srgbClr val="2658A2"/>
        </a:accent1>
        <a:accent2>
          <a:srgbClr val="5F5FCB"/>
        </a:accent2>
        <a:accent3>
          <a:srgbClr val="E8E8F3"/>
        </a:accent3>
        <a:accent4>
          <a:srgbClr val="A9B6BF"/>
        </a:accent4>
        <a:accent5>
          <a:srgbClr val="ACB4CE"/>
        </a:accent5>
        <a:accent6>
          <a:srgbClr val="5555B8"/>
        </a:accent6>
        <a:hlink>
          <a:srgbClr val="A1E99D"/>
        </a:hlink>
        <a:folHlink>
          <a:srgbClr val="EAEAEA"/>
        </a:folHlink>
      </a:clrScheme>
      <a:clrMap bg1="lt1" tx1="dk1" bg2="lt2" tx2="dk2" accent1="accent1" accent2="accent2" accent3="accent3" accent4="accent4" accent5="accent5" accent6="accent6" hlink="hlink" folHlink="folHlink"/>
    </a:extraClrScheme>
    <a:extraClrScheme>
      <a:clrScheme name="Blue and green balls design template 8">
        <a:dk1>
          <a:srgbClr val="00B3F2"/>
        </a:dk1>
        <a:lt1>
          <a:srgbClr val="DEF6F1"/>
        </a:lt1>
        <a:dk2>
          <a:srgbClr val="CEE7FE"/>
        </a:dk2>
        <a:lt2>
          <a:srgbClr val="969696"/>
        </a:lt2>
        <a:accent1>
          <a:srgbClr val="CCECFF"/>
        </a:accent1>
        <a:accent2>
          <a:srgbClr val="8DC6FF"/>
        </a:accent2>
        <a:accent3>
          <a:srgbClr val="ECFAF7"/>
        </a:accent3>
        <a:accent4>
          <a:srgbClr val="0098CF"/>
        </a:accent4>
        <a:accent5>
          <a:srgbClr val="E2F4FF"/>
        </a:accent5>
        <a:accent6>
          <a:srgbClr val="7FB3E7"/>
        </a:accent6>
        <a:hlink>
          <a:srgbClr val="0033CC"/>
        </a:hlink>
        <a:folHlink>
          <a:srgbClr val="00A800"/>
        </a:folHlink>
      </a:clrScheme>
      <a:clrMap bg1="lt1" tx1="dk1" bg2="lt2" tx2="dk2" accent1="accent1" accent2="accent2" accent3="accent3" accent4="accent4" accent5="accent5" accent6="accent6" hlink="hlink" folHlink="folHlink"/>
    </a:extraClrScheme>
    <a:extraClrScheme>
      <a:clrScheme name="Blue and green balls design template 9">
        <a:dk1>
          <a:srgbClr val="969696"/>
        </a:dk1>
        <a:lt1>
          <a:srgbClr val="E6FFE6"/>
        </a:lt1>
        <a:dk2>
          <a:srgbClr val="9CE292"/>
        </a:dk2>
        <a:lt2>
          <a:srgbClr val="CEF1FE"/>
        </a:lt2>
        <a:accent1>
          <a:srgbClr val="EBB047"/>
        </a:accent1>
        <a:accent2>
          <a:srgbClr val="8DC6FF"/>
        </a:accent2>
        <a:accent3>
          <a:srgbClr val="CBEEC7"/>
        </a:accent3>
        <a:accent4>
          <a:srgbClr val="C4DAC4"/>
        </a:accent4>
        <a:accent5>
          <a:srgbClr val="F3D4B1"/>
        </a:accent5>
        <a:accent6>
          <a:srgbClr val="7FB3E7"/>
        </a:accent6>
        <a:hlink>
          <a:srgbClr val="0066FF"/>
        </a:hlink>
        <a:folHlink>
          <a:srgbClr val="006600"/>
        </a:folHlink>
      </a:clrScheme>
      <a:clrMap bg1="dk2" tx1="lt1" bg2="dk1" tx2="lt2" accent1="accent1" accent2="accent2" accent3="accent3" accent4="accent4" accent5="accent5" accent6="accent6" hlink="hlink" folHlink="folHlink"/>
    </a:extraClrScheme>
    <a:extraClrScheme>
      <a:clrScheme name="Blue and green balls design template 10">
        <a:dk1>
          <a:srgbClr val="DBFFD3"/>
        </a:dk1>
        <a:lt1>
          <a:srgbClr val="FFFFFF"/>
        </a:lt1>
        <a:dk2>
          <a:srgbClr val="CCECFF"/>
        </a:dk2>
        <a:lt2>
          <a:srgbClr val="808080"/>
        </a:lt2>
        <a:accent1>
          <a:srgbClr val="69B4FF"/>
        </a:accent1>
        <a:accent2>
          <a:srgbClr val="00CC00"/>
        </a:accent2>
        <a:accent3>
          <a:srgbClr val="FFFFFF"/>
        </a:accent3>
        <a:accent4>
          <a:srgbClr val="BBDAB4"/>
        </a:accent4>
        <a:accent5>
          <a:srgbClr val="B9D6FF"/>
        </a:accent5>
        <a:accent6>
          <a:srgbClr val="00B900"/>
        </a:accent6>
        <a:hlink>
          <a:srgbClr val="3333CC"/>
        </a:hlink>
        <a:folHlink>
          <a:srgbClr val="008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7612</TotalTime>
  <Words>2890</Words>
  <Application>Microsoft Office PowerPoint</Application>
  <PresentationFormat>On-screen Show (4:3)</PresentationFormat>
  <Paragraphs>275</Paragraphs>
  <Slides>30</Slides>
  <Notes>30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Blue and green balls design template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vector>
  </TitlesOfParts>
  <Company>uf</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Bonczek</dc:creator>
  <cp:lastModifiedBy>Bonczek,James Lee</cp:lastModifiedBy>
  <cp:revision>58</cp:revision>
  <dcterms:created xsi:type="dcterms:W3CDTF">2009-03-19T15:41:37Z</dcterms:created>
  <dcterms:modified xsi:type="dcterms:W3CDTF">2010-06-07T18:38:20Z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Lecture 17 Recharge and Flow</vt:lpwstr>
  </property>
  <property fmtid="{D5CDD505-2E9C-101B-9397-08002B2CF9AE}" pid="4" name="ArticulateGUID">
    <vt:lpwstr>F7261441-6154-4836-BE32-4B435B01A91E</vt:lpwstr>
  </property>
  <property fmtid="{D5CDD505-2E9C-101B-9397-08002B2CF9AE}" pid="5" name="ArticulateProjectFull">
    <vt:lpwstr>F:\Summer 2010\Properly Numbered\Lecture 16 Recharge and Flow.ppta</vt:lpwstr>
  </property>
</Properties>
</file>