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35"/>
  </p:notesMasterIdLst>
  <p:handoutMasterIdLst>
    <p:handoutMasterId r:id="rId36"/>
  </p:handoutMasterIdLst>
  <p:sldIdLst>
    <p:sldId id="299" r:id="rId3"/>
    <p:sldId id="373" r:id="rId4"/>
    <p:sldId id="374" r:id="rId5"/>
    <p:sldId id="375" r:id="rId6"/>
    <p:sldId id="376" r:id="rId7"/>
    <p:sldId id="286" r:id="rId8"/>
    <p:sldId id="287" r:id="rId9"/>
    <p:sldId id="280" r:id="rId10"/>
    <p:sldId id="384" r:id="rId11"/>
    <p:sldId id="379" r:id="rId12"/>
    <p:sldId id="378" r:id="rId13"/>
    <p:sldId id="380" r:id="rId14"/>
    <p:sldId id="370" r:id="rId15"/>
    <p:sldId id="371" r:id="rId16"/>
    <p:sldId id="377" r:id="rId17"/>
    <p:sldId id="365" r:id="rId18"/>
    <p:sldId id="263" r:id="rId19"/>
    <p:sldId id="327" r:id="rId20"/>
    <p:sldId id="369" r:id="rId21"/>
    <p:sldId id="330" r:id="rId22"/>
    <p:sldId id="265" r:id="rId23"/>
    <p:sldId id="368" r:id="rId24"/>
    <p:sldId id="364" r:id="rId25"/>
    <p:sldId id="321" r:id="rId26"/>
    <p:sldId id="322" r:id="rId27"/>
    <p:sldId id="361" r:id="rId28"/>
    <p:sldId id="381" r:id="rId29"/>
    <p:sldId id="324" r:id="rId30"/>
    <p:sldId id="383" r:id="rId31"/>
    <p:sldId id="338" r:id="rId32"/>
    <p:sldId id="282" r:id="rId33"/>
    <p:sldId id="382" r:id="rId34"/>
  </p:sldIdLst>
  <p:sldSz cx="9144000" cy="6858000" type="screen4x3"/>
  <p:notesSz cx="7315200" cy="9601200"/>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900"/>
    <a:srgbClr val="FFFF00"/>
    <a:srgbClr val="00FF00"/>
    <a:srgbClr val="CC6600"/>
    <a:srgbClr val="003E3D"/>
    <a:srgbClr val="004C4A"/>
    <a:srgbClr val="014B2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82" autoAdjust="0"/>
  </p:normalViewPr>
  <p:slideViewPr>
    <p:cSldViewPr snapToGrid="0">
      <p:cViewPr varScale="1">
        <p:scale>
          <a:sx n="65" d="100"/>
          <a:sy n="65" d="100"/>
        </p:scale>
        <p:origin x="-131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4301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4301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4301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C45CD1F2-44EF-43A3-8F26-C06839D5A5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153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153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FA12080-818D-4EC2-9FF6-2CE8441B86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Aragonite" TargetMode="External"/><Relationship Id="rId3" Type="http://schemas.openxmlformats.org/officeDocument/2006/relationships/slide" Target="../slides/slide13.xml"/><Relationship Id="rId7" Type="http://schemas.openxmlformats.org/officeDocument/2006/relationships/hyperlink" Target="http://en.wikipedia.org/wiki/Calcite" TargetMode="External"/><Relationship Id="rId2" Type="http://schemas.openxmlformats.org/officeDocument/2006/relationships/notesMaster" Target="../notesMasters/notesMaster1.xml"/><Relationship Id="rId1" Type="http://schemas.openxmlformats.org/officeDocument/2006/relationships/tags" Target="../tags/tag39.xml"/><Relationship Id="rId6" Type="http://schemas.openxmlformats.org/officeDocument/2006/relationships/hyperlink" Target="http://en.wikipedia.org/wiki/Mineral" TargetMode="External"/><Relationship Id="rId11" Type="http://schemas.openxmlformats.org/officeDocument/2006/relationships/hyperlink" Target="http://en.wikipedia.org/wiki/Pressure" TargetMode="External"/><Relationship Id="rId5" Type="http://schemas.openxmlformats.org/officeDocument/2006/relationships/hyperlink" Target="http://en.wikipedia.org/wiki/Test_(biology)" TargetMode="External"/><Relationship Id="rId10" Type="http://schemas.openxmlformats.org/officeDocument/2006/relationships/hyperlink" Target="http://en.wikipedia.org/wiki/Thermodynamics" TargetMode="External"/><Relationship Id="rId4" Type="http://schemas.openxmlformats.org/officeDocument/2006/relationships/hyperlink" Target="http://en.wikipedia.org/wiki/Biological" TargetMode="External"/><Relationship Id="rId9" Type="http://schemas.openxmlformats.org/officeDocument/2006/relationships/hyperlink" Target="http://en.wikipedia.org/wiki/Seawat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Now, the opposite of dissolution is precipitation. In this case ions already in solution come together to form solids. So for example if we have a positively charged and a negatively chared ion in solution, under the appropriate circumstances, these two oppositely charged ions can come together to form a solid.</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Consider the ionic compostion of oceanic waters. The dominant ions are chloride, sodium, with varing amounts of virtually every other ion known including, for example, potassium, magnesiium and sulfate.</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And as we indiccated earlier, there are small amounts of calcium and carbonate.</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In the present case, we are particularly interested in calcium and carbonate.</a:t>
            </a:r>
            <a:r>
              <a:rPr lang="en-US" smtClean="0">
                <a:solidFill>
                  <a:srgbClr val="000000"/>
                </a:solidFill>
                <a:latin typeface="Calibri"/>
                <a:ea typeface="Times New Roman"/>
                <a:cs typeface="Calibri"/>
              </a:rPr>
              <a:t> </a:t>
            </a:r>
            <a:endParaRPr lang="en-US">
              <a:latin typeface="Calibri"/>
              <a:ea typeface="Times New Roman"/>
              <a:cs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Calibri"/>
                <a:ea typeface="Times New Roman"/>
                <a:cs typeface="Calibri"/>
              </a:rPr>
              <a:t>In the present case we are particularly intereasted in calcium and carbonate. Calcium is a cation with two positive charges and carbonate is an anion with two negative charges. Tjherrefore, it is not unreasonable to expect that under the right conditions the two could combine to form an uncharged solid compound called calcium carbonate. Despite hte low percentages of calcium and carbonate in ocean waters relative to chloride and sodium hte amounts of calcium and carbonate are very close to the threshold for precipitation. In other word, the ocean is essentially saturated with rrespect to these two ions.</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custDataLst>
              <p:tags r:id="rId1"/>
            </p:custDataLst>
          </p:nvPr>
        </p:nvSpPr>
        <p:spPr>
          <a:noFill/>
          <a:ln/>
        </p:spPr>
        <p:txBody>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Some precipitation of calcium carbonate occurs spontaneously based on their concentrations in water as well as other factors like temperature and pH. However, the majority of calcium carbonate precipitation is driven by biological processes like those we discussed earlier with respect to rivers and oceans.</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organisms (such as corals and mollusks and even certain algae can exploit carbonate dissolved in seawater to build their calcium containing exoskeletons. Thus they live and die over millions of years they can develop vast carbonate structues that as they alter over time can produce what we call limestone which is in essence extensive deposits of calcium and magnisiumm carbonate.</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hard reef structures. Biotically induced precipitation takes place outside the cell of the organism, thus carbonate is not directly produced by organisms, but precipitates because of their metabolism. Abiotic precipitation involves little or no </a:t>
            </a:r>
            <a:r>
              <a:rPr lang="en-US" smtClean="0">
                <a:solidFill>
                  <a:srgbClr val="0000FF"/>
                </a:solidFill>
                <a:latin typeface="Arial"/>
                <a:ea typeface="Times New Roman"/>
                <a:cs typeface="Times New Roman"/>
                <a:hlinkClick r:id="rId4"/>
              </a:rPr>
              <a:t>biological</a:t>
            </a:r>
            <a:r>
              <a:rPr lang="en-US" smtClean="0">
                <a:solidFill>
                  <a:srgbClr val="000000"/>
                </a:solidFill>
                <a:latin typeface="Arial"/>
                <a:ea typeface="Times New Roman"/>
                <a:cs typeface="Times New Roman"/>
              </a:rPr>
              <a:t> influence.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Foraminifera typically produce a </a:t>
            </a:r>
            <a:r>
              <a:rPr lang="en-US" smtClean="0">
                <a:solidFill>
                  <a:srgbClr val="0000FF"/>
                </a:solidFill>
                <a:latin typeface="Arial"/>
                <a:ea typeface="Times New Roman"/>
                <a:cs typeface="Times New Roman"/>
                <a:hlinkClick r:id="rId5"/>
              </a:rPr>
              <a:t>test</a:t>
            </a:r>
            <a:r>
              <a:rPr lang="en-US" smtClean="0">
                <a:solidFill>
                  <a:srgbClr val="000000"/>
                </a:solidFill>
                <a:latin typeface="Arial"/>
                <a:ea typeface="Times New Roman"/>
                <a:cs typeface="Times New Roman"/>
              </a:rPr>
              <a:t>, or shell, which can have either one or multiple chambers, some becoming quite elaborate in structure.[2] These shells are made of calcium carbonate (CaCO3)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1000"/>
              </a:spcAft>
            </a:pPr>
            <a:r>
              <a:rPr lang="en-US" smtClean="0">
                <a:solidFill>
                  <a:srgbClr val="000000"/>
                </a:solidFill>
                <a:latin typeface="Arial"/>
                <a:ea typeface="Times New Roman"/>
                <a:cs typeface="Times New Roman"/>
              </a:rPr>
              <a:t>The </a:t>
            </a:r>
            <a:r>
              <a:rPr lang="en-US" smtClean="0">
                <a:solidFill>
                  <a:srgbClr val="0000FF"/>
                </a:solidFill>
                <a:latin typeface="Arial"/>
                <a:ea typeface="Times New Roman"/>
                <a:cs typeface="Times New Roman"/>
                <a:hlinkClick r:id="rId6"/>
              </a:rPr>
              <a:t>mineralogic</a:t>
            </a:r>
            <a:r>
              <a:rPr lang="en-US" smtClean="0">
                <a:solidFill>
                  <a:srgbClr val="000000"/>
                </a:solidFill>
                <a:latin typeface="Arial"/>
                <a:ea typeface="Times New Roman"/>
                <a:cs typeface="Times New Roman"/>
              </a:rPr>
              <a:t> composition of carbonate platforms may be either </a:t>
            </a:r>
            <a:r>
              <a:rPr lang="en-US" smtClean="0">
                <a:solidFill>
                  <a:srgbClr val="0000FF"/>
                </a:solidFill>
                <a:latin typeface="Arial"/>
                <a:ea typeface="Times New Roman"/>
                <a:cs typeface="Times New Roman"/>
                <a:hlinkClick r:id="rId7"/>
              </a:rPr>
              <a:t>calcitic</a:t>
            </a:r>
            <a:r>
              <a:rPr lang="en-US" smtClean="0">
                <a:solidFill>
                  <a:srgbClr val="000000"/>
                </a:solidFill>
                <a:latin typeface="Arial"/>
                <a:ea typeface="Times New Roman"/>
                <a:cs typeface="Times New Roman"/>
              </a:rPr>
              <a:t> or </a:t>
            </a:r>
            <a:r>
              <a:rPr lang="en-US" smtClean="0">
                <a:solidFill>
                  <a:srgbClr val="0000FF"/>
                </a:solidFill>
                <a:latin typeface="Arial"/>
                <a:ea typeface="Times New Roman"/>
                <a:cs typeface="Times New Roman"/>
                <a:hlinkClick r:id="rId8"/>
              </a:rPr>
              <a:t>aragonitic</a:t>
            </a:r>
            <a:r>
              <a:rPr lang="en-US" smtClean="0">
                <a:solidFill>
                  <a:srgbClr val="000000"/>
                </a:solidFill>
                <a:latin typeface="Arial"/>
                <a:ea typeface="Times New Roman"/>
                <a:cs typeface="Times New Roman"/>
              </a:rPr>
              <a:t>. </a:t>
            </a:r>
            <a:r>
              <a:rPr lang="en-US" smtClean="0">
                <a:solidFill>
                  <a:srgbClr val="0000FF"/>
                </a:solidFill>
                <a:latin typeface="Arial"/>
                <a:ea typeface="Times New Roman"/>
                <a:cs typeface="Times New Roman"/>
                <a:hlinkClick r:id="rId9"/>
              </a:rPr>
              <a:t>Seawater</a:t>
            </a:r>
            <a:r>
              <a:rPr lang="en-US" smtClean="0">
                <a:solidFill>
                  <a:srgbClr val="000000"/>
                </a:solidFill>
                <a:latin typeface="Arial"/>
                <a:ea typeface="Times New Roman"/>
                <a:cs typeface="Times New Roman"/>
              </a:rPr>
              <a:t> is oversaturated in carbonate, so under certain conditions CaCO3 precipitation is possible. Carbonate precipitation is </a:t>
            </a:r>
            <a:r>
              <a:rPr lang="en-US" smtClean="0">
                <a:solidFill>
                  <a:srgbClr val="0000FF"/>
                </a:solidFill>
                <a:latin typeface="Arial"/>
                <a:ea typeface="Times New Roman"/>
                <a:cs typeface="Times New Roman"/>
                <a:hlinkClick r:id="rId10"/>
              </a:rPr>
              <a:t>thermodynamically</a:t>
            </a:r>
            <a:r>
              <a:rPr lang="en-US" smtClean="0">
                <a:solidFill>
                  <a:srgbClr val="000000"/>
                </a:solidFill>
                <a:latin typeface="Arial"/>
                <a:ea typeface="Times New Roman"/>
                <a:cs typeface="Times New Roman"/>
              </a:rPr>
              <a:t> favoured at high temperature and low </a:t>
            </a:r>
            <a:r>
              <a:rPr lang="en-US" smtClean="0">
                <a:solidFill>
                  <a:srgbClr val="0000FF"/>
                </a:solidFill>
                <a:latin typeface="Arial"/>
                <a:ea typeface="Times New Roman"/>
                <a:cs typeface="Times New Roman"/>
                <a:hlinkClick r:id="rId11"/>
              </a:rPr>
              <a:t>pressure</a:t>
            </a:r>
            <a:r>
              <a:rPr lang="en-US" smtClean="0">
                <a:solidFill>
                  <a:srgbClr val="000000"/>
                </a:solidFill>
                <a:latin typeface="Arial"/>
                <a:ea typeface="Times New Roman"/>
                <a:cs typeface="Times New Roman"/>
              </a:rPr>
              <a:t>. Three types of carbonate precipitation are possible: </a:t>
            </a:r>
            <a:r>
              <a:rPr lang="en-US" i="1" smtClean="0">
                <a:solidFill>
                  <a:srgbClr val="000000"/>
                </a:solidFill>
                <a:latin typeface="Arial"/>
                <a:ea typeface="Times New Roman"/>
                <a:cs typeface="Times New Roman"/>
              </a:rPr>
              <a:t>biotically controlled</a:t>
            </a:r>
            <a:r>
              <a:rPr lang="en-US" smtClean="0">
                <a:solidFill>
                  <a:srgbClr val="000000"/>
                </a:solidFill>
                <a:latin typeface="Arial"/>
                <a:ea typeface="Times New Roman"/>
                <a:cs typeface="Times New Roman"/>
              </a:rPr>
              <a:t>, </a:t>
            </a:r>
            <a:r>
              <a:rPr lang="en-US" i="1" smtClean="0">
                <a:solidFill>
                  <a:srgbClr val="000000"/>
                </a:solidFill>
                <a:latin typeface="Arial"/>
                <a:ea typeface="Times New Roman"/>
                <a:cs typeface="Times New Roman"/>
              </a:rPr>
              <a:t>biotically induced</a:t>
            </a:r>
            <a:r>
              <a:rPr lang="en-US" smtClean="0">
                <a:solidFill>
                  <a:srgbClr val="000000"/>
                </a:solidFill>
                <a:latin typeface="Arial"/>
                <a:ea typeface="Times New Roman"/>
                <a:cs typeface="Times New Roman"/>
              </a:rPr>
              <a:t> and </a:t>
            </a:r>
            <a:r>
              <a:rPr lang="en-US" i="1" smtClean="0">
                <a:solidFill>
                  <a:srgbClr val="000000"/>
                </a:solidFill>
                <a:latin typeface="Arial"/>
                <a:ea typeface="Times New Roman"/>
                <a:cs typeface="Times New Roman"/>
              </a:rPr>
              <a:t>abiotic</a:t>
            </a:r>
            <a:r>
              <a:rPr lang="en-US" smtClean="0">
                <a:solidFill>
                  <a:srgbClr val="000000"/>
                </a:solidFill>
                <a:latin typeface="Arial"/>
                <a:ea typeface="Times New Roman"/>
                <a:cs typeface="Times New Roman"/>
              </a:rPr>
              <a:t>. Carbonate precipitation is biotically controlled when</a:t>
            </a:r>
            <a:endParaRPr lang="en-US">
              <a:latin typeface="Calibri"/>
              <a:ea typeface="Times New Roman"/>
              <a:cs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Calcification is thermodynamically favored  at high temperature and low pressure. So, a shallow plateau like that created by the separation of the N. American plate from africa is ideal for facilitating extensive calcification. Sunlight helps too. Some organisms can exploit photosynthesis as a means of accelerrating hte building of carbonate exoskeletons.</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Sopme of he most prolific reef builders and carbonate generators are corals, particularly those who live in symbiosis with photosynthetic algae called zooxanthalle.Zooxanthallae live in the tissues of the coral. The corals and algae have a mutualistic relationship. The coral provides the algae with a protected environment and compounds they need for photosynthesis. In return, the algae produce oxygen and help the coral to remove wastes. Most importantly, zooxanthellae supply the coral with glucose, glycerol, and amino acids, which are the products of photosynthesis. The coral uses these products to make proteins, fats, and carbohydrates, and produce calcium carbonate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Zooxanthellae also promote  calcification by removing carbon dioxide during photosynthesis. Carbon dioxide in high concentrations can prevent the precipitation of calcium carbonate. Under optimum conditions, this enhanced calcification builds the reef faster than it can be eroded by physical or biological factors.</a:t>
            </a:r>
            <a:endParaRPr lang="en-US" smtClean="0">
              <a:latin typeface="Calibri"/>
              <a:ea typeface="Times New Roman"/>
              <a:cs typeface="Times New Roman"/>
            </a:endParaRPr>
          </a:p>
          <a:p>
            <a:pPr marR="0">
              <a:lnSpc>
                <a:spcPct val="115000"/>
              </a:lnSpc>
              <a:spcBef>
                <a:spcPts val="0"/>
              </a:spcBef>
              <a:spcAft>
                <a:spcPts val="1000"/>
              </a:spcAft>
            </a:pPr>
            <a:r>
              <a:rPr lang="en-US" smtClean="0">
                <a:latin typeface="Calibri"/>
                <a:ea typeface="Times New Roman"/>
                <a:cs typeface="Calibri"/>
              </a:rPr>
              <a:t> </a:t>
            </a:r>
            <a:endParaRPr lang="en-US">
              <a:latin typeface="Calibri"/>
              <a:ea typeface="Times New Roman"/>
              <a:cs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Times New Roman"/>
                <a:ea typeface="Times New Roman"/>
                <a:cs typeface="Times New Roman"/>
              </a:rPr>
              <a:t>Now, let's go back to the time after the formation of our rocky plateau following the breakup of Pangaea. If we exame sea levels relative to present levels we notice that between about 150 million year ago and 25 milliion years ago sea levels were generally high and the plateau was shallowly submerged creating optimal conditions for carbonate sedimentation.</a:t>
            </a:r>
            <a:r>
              <a:rPr lang="en-US" smtClean="0">
                <a:solidFill>
                  <a:srgbClr val="000000"/>
                </a:solidFill>
                <a:latin typeface="Calibri"/>
                <a:ea typeface="Times New Roman"/>
                <a:cs typeface="Calibri"/>
              </a:rPr>
              <a:t> </a:t>
            </a:r>
            <a:endParaRPr lang="en-US">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Now this time beginning about 50 million years ago is of particular and practical importance to us as Floridians. It is during this period between about 55 million years and 24 million years during the eocene and oligocene that the depostion of the principal water bearing unit of the Floridan Aquifer occurs. This is the limestone from which we derive the majority of our freshwater resources. </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So basically, we live on the emerrgbent portion of a vast carbonate platform that formed over millions of years and is miles thick. These carbonates extend to the west throughout the gulf coastal plain and to the north along the southeast coastal plain. They also include the Bahamas and other regions of the Carribean.</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Now remember that groundwater accounts for about 99% of all available freshwater. And although the rest of the country is not as heavily reliant on groundwater, approximately 62% of all water with drawn in Florida is from groundwater sources. Currently, more than 90% of Florida's drinking water is from groundwater sources. Some estimates put this figure at almost 95%.</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Now we have discussed the long slow buildup of carbonates that dominate the florida platform and comprise much of the water bearing formation for our major aquifer system. However we have not considered continental influences. On the N. American continent, mountain ranges are rising, erosion is occurring, and sediments are moving. Why did they not significantly alter and influence the depostionoal histiory of the platform for these many millions of years.</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Consider this image. Yellows and reds indicate high elevations and greens low elevations. It is logical to conclude that  erosion of various landforms to the north woudl crreate enormous amounts of sediments that would tend to move from high toward low elevations carried by rivers and longshore currents. These sediments just as logically should be found intermixed in large quantities with the carbonates that are forming at the same time. But this is generally not the case.</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7721FA0D-6E30-442F-B6E2-B26AF4C01F2B}" type="slidenum">
              <a:rPr lang="en-US" sz="1300"/>
              <a:pPr algn="r" defTabSz="966788" eaLnBrk="1" hangingPunct="1"/>
              <a:t>22</a:t>
            </a:fld>
            <a:endParaRPr lang="en-US" sz="13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custDataLst>
              <p:tags r:id="rId1"/>
            </p:custDataLst>
          </p:nvPr>
        </p:nvSpPr>
        <p:spPr>
          <a:noFill/>
          <a:ln/>
        </p:spPr>
        <p:txBody>
          <a:bodyPr/>
          <a:lstStyle/>
          <a:p>
            <a:pPr eaLnBrk="1" hangingPunct="1"/>
            <a:r>
              <a:rPr lang="en-US" smtClean="0"/>
              <a:t>The later evolution of the Florida landscape and especially its karsification has had much to do with the tremendous climatic changes that took place during Cenozoic time. The Oligocene marked the beginning of a world wide cooling trend in the  climate with the onset of a major glaciation in Antarctica. Later these glaciers will cover Greenland and eventually, in the Pliocene and Pleistocene will spread across  North America and Europe and grow on mountain chains such as the Appalachians, Rockies, Alps and the Himalayas.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F471CC1-39E9-4309-B837-6BF5F62C7CAB}"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In the late oligocene, the platform esxperienced a broad, generallized uplift, bringing the entire formatioin closer to sea level. The Oligocene also marked the beginning of a world wide cooling trend in the  climate with the onset of a major glaciation in Antarctica. Later these glaciers  covered Greenland and eventually, in the Pliocene and Pleistocene will spread across  North America and Europe.</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With cooling came a decline in sea levels and eventually an interruption of the suwannee current..</a:t>
            </a:r>
            <a:endParaRPr lang="en-US">
              <a:latin typeface="Calibri"/>
              <a:ea typeface="Times New Roman"/>
              <a:cs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Calibri"/>
                <a:ea typeface="Times New Roman"/>
                <a:cs typeface="Calibri"/>
              </a:rPr>
              <a:t>At the same time relatively speaking, the applacians experienced a renewed uplift. This rejuvenation of the Appalacians would produce an enormous amount of sediment, which again, would tend to move downhill toward the florida platform.</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9501B2AA-265C-4F79-AC0F-884E5EE72730}" type="slidenum">
              <a:rPr lang="en-US" sz="1300"/>
              <a:pPr algn="r" defTabSz="966788" eaLnBrk="1" hangingPunct="1"/>
              <a:t>26</a:t>
            </a:fld>
            <a:endParaRPr lang="en-US" sz="13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custDataLst>
              <p:tags r:id="rId1"/>
            </p:custDataLst>
          </p:nvPr>
        </p:nvSpPr>
        <p:spPr>
          <a:noFill/>
          <a:ln/>
        </p:spPr>
        <p:txBody>
          <a:bodyPr/>
          <a:lstStyle/>
          <a:p>
            <a:pPr eaLnBrk="1" hangingPunct="1"/>
            <a:r>
              <a:rPr lang="en-US" smtClean="0"/>
              <a:t>Sands on beaches and shorelines can be divided according to their compositions into two major groups. One is the carbonate sands, sands made of particles of CaCO3 (calcium carbonate). The other is commonly called the "siliciclastic sands", where "silici-" refers to a chemical composition rich in silicate material and "-clastic" refers to the origin of the grains as clasts or fragments of silicate rocks.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7F1CDB9E-77D4-4EC4-A2E4-4E84ECE5A495}" type="slidenum">
              <a:rPr lang="en-US" sz="1300"/>
              <a:pPr algn="r" defTabSz="966788" eaLnBrk="1" hangingPunct="1"/>
              <a:t>27</a:t>
            </a:fld>
            <a:endParaRPr lang="en-US" sz="13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So lets revisit our general premise. Prior to the miocene about 25 millionn yeras ago, siliciclastic sediments from the continent were prevented from reaching hte florida platform by the georgia channel and the suwannee current. However, with the interruptino of the suwannee current due to lower sea levels, these sediments now fill in the georgia channel and it ceases to exist.</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The later evolution of the Florida landscape and especially its karsification has had much to do with the tremendous climatic changes that took place during Cenozoic time. The Oligocene marked the beginning of a world wide cooling trend in the  climate with the onset of a major glaciation in Antarctica. Later these glaciers will cover Greenland and eventually, in the Pliocene and Pleistocene will spread across  North America and Europe and grow on mountain chains such as the Appalachians, Rockies, Alps and the Himalayas. </a:t>
            </a:r>
            <a:endParaRPr lang="en-US">
              <a:latin typeface="Calibri"/>
              <a:ea typeface="Times New Roman"/>
              <a:cs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Withoyut the Ga. Channel and the suwaannee current, sediments can now move on to the florida platform. Later when sea levels rise again, these sediments become widely suspended in the shallow waters and drift over the full extent of the florida platform.</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Remember that confined aquifers have water bearing units sandwiched between two low permeabilty confining layers. For the Floridan the water bearing unit is the eocene and oligocene limestone. It is confined below by impermeable rock and it is confined above by miocene siliciclastics typically sands and clays which are poorly permeable to water. The miocene material, or the Hawthorne formation, is overlain to varying degrees by later sedimentary events and reworking and weathering of existing materials during the pliocene and pleistocene.</a:t>
            </a:r>
            <a:r>
              <a:rPr lang="en-US" smtClean="0">
                <a:solidFill>
                  <a:srgbClr val="000000"/>
                </a:solidFill>
                <a:latin typeface="Calibri"/>
                <a:ea typeface="Times New Roman"/>
                <a:cs typeface="Calibri"/>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r>
              <a:rPr lang="en-US" smtClean="0">
                <a:solidFill>
                  <a:srgbClr val="000000"/>
                </a:solidFill>
                <a:latin typeface="Calibri"/>
                <a:ea typeface="Times New Roman"/>
                <a:cs typeface="Calibri"/>
              </a:rPr>
              <a:t> </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Keep in mind htat this image is highly generalized. It is mostly inaccurate, but for the present conceptually acceptable. The thickness of the hawthorne varies enormously as does the overlying sandy material. This will have important implications for the various landscape types in florida as well as the hydrology of the state that we will discuss next time.</a:t>
            </a:r>
            <a:endParaRPr lang="en-US">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What we perceive as the state of Florida today is only the emergent portion of a much larger platform that extends more than 100 miles to the west and up to 50 or 60 miles to the northeast. The edge of this platform is defined as where the water depth is greater than 300 ft. This edge is sharply delineated dropping off to a depth exceeding 10,000 ft is some regions.</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eaLnBrk="1" hangingPunct="1"/>
            <a:fld id="{602AE80D-5C32-4C5B-B8DA-F0A7060A2A39}" type="slidenum">
              <a:rPr lang="en-US" sz="1300"/>
              <a:pPr algn="r" defTabSz="966788" eaLnBrk="1" hangingPunct="1"/>
              <a:t>5</a:t>
            </a:fld>
            <a:endParaRPr lang="en-US" sz="13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custDataLst>
              <p:tags r:id="rId1"/>
            </p:custDataLst>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Times New Roman"/>
                <a:ea typeface="Times New Roman"/>
                <a:cs typeface="Times New Roman"/>
              </a:rPr>
              <a:t>at the beginning of the mnesozoic the landforms on earth existed as a super continent called Pangaea. Eventually this supercontinent broke up and as the earth's plates moved formed the individual continents we see today.</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17E3585-0FC2-415B-AEEF-8C9058E06585}" type="slidenum">
              <a:rPr lang="en-US" smtClean="0"/>
              <a:pPr/>
              <a:t>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This breakup was fully underway by the late Triassic, early Jurrasic about 200 million years ago. We are particularly interested in the movement of the North American continent away from the African and South American continents which will eventually create the Atlantic Ocean.  and the basin in which the state of florida will emerge.</a:t>
            </a:r>
            <a:endParaRPr lang="en-US">
              <a:latin typeface="Calibri"/>
              <a:ea typeface="Times New Roman"/>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By 150 million years ago rifting and separation between North America and regions to the southeast were complete and the incipient atlantic ocean is formed. What is interesting is that as N. America moved away from Africa, it apparentlly tore loose a fragment of the african continent that will form the basis for future development of the florida Platform. Examination of the rocks underlying the state strongly indicates a compositional similarity between Florida's basement geology and that of the african continent.</a:t>
            </a:r>
            <a:endParaRPr lang="en-US" sz="1100"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z="1100"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So imagine that as the N. American continent migrates toward the Northwest it is dragging a small submerged portion of africa with it. This small remnant of the africann continent forms a stable plateau upon which a variety of sedimentary events will occur for the next several million years. The dominant type of sedimentation is Carbonate sedimentation. </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To understand sedimentation, we need to recall how salts exist in water. Recall that in our dissucssion of ocean salinity we indicated thtat salts dissolve in water to varying degrees and exist as ions in solution. so for example, if we dissolve simple talbe salt or sodium chloride in water, it exists as the constituent ions, sodium and chloride in water.</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FA12080-818D-4EC2-9FF6-2CE8441B860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120835"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120836" name="Rectangle 4"/>
          <p:cNvSpPr>
            <a:spLocks noGrp="1" noChangeArrowheads="1"/>
          </p:cNvSpPr>
          <p:nvPr>
            <p:ph type="dt" sz="half" idx="2"/>
          </p:nvPr>
        </p:nvSpPr>
        <p:spPr>
          <a:xfrm>
            <a:off x="228600" y="6248400"/>
            <a:ext cx="1905000" cy="457200"/>
          </a:xfrm>
        </p:spPr>
        <p:txBody>
          <a:bodyPr/>
          <a:lstStyle>
            <a:lvl1pPr>
              <a:defRPr/>
            </a:lvl1pPr>
          </a:lstStyle>
          <a:p>
            <a:fld id="{C9CCD8D0-B99C-45F3-B0E7-C3AB09B9BFBF}" type="datetimeFigureOut">
              <a:rPr lang="en-US"/>
              <a:pPr/>
              <a:t>6/7/2010</a:t>
            </a:fld>
            <a:endParaRPr lang="en-US"/>
          </a:p>
        </p:txBody>
      </p:sp>
      <p:sp>
        <p:nvSpPr>
          <p:cNvPr id="12083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120838" name="Rectangle 6"/>
          <p:cNvSpPr>
            <a:spLocks noGrp="1" noChangeArrowheads="1"/>
          </p:cNvSpPr>
          <p:nvPr>
            <p:ph type="sldNum" sz="quarter" idx="4"/>
          </p:nvPr>
        </p:nvSpPr>
        <p:spPr>
          <a:xfrm>
            <a:off x="7010400" y="6248400"/>
            <a:ext cx="1905000" cy="457200"/>
          </a:xfrm>
        </p:spPr>
        <p:txBody>
          <a:bodyPr/>
          <a:lstStyle>
            <a:lvl1pPr>
              <a:defRPr/>
            </a:lvl1pPr>
          </a:lstStyle>
          <a:p>
            <a:fld id="{49F8C072-4259-42A6-86E0-58562791733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8A13F8C-7413-4FBE-9869-E93E2F56EDCA}"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BDD46-539C-4BF8-85DF-A04F22A272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D2142-FCBF-4C0B-A83B-9ABA291EC942}"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2BD036-5E11-4FD5-A6AF-A9EE24C53F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8859897D-3C27-42AD-942D-61855596A0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B6200F-B1B2-4B05-85AB-85722F990CCA}"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70B7A2-6E5A-44D5-9E3B-7C46E397C7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D631AF-A1C9-4CF8-9F78-E88979EC883E}"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508F60-D676-4091-A57D-280346935A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E78940B-7286-4E63-AAC5-BADE1D669855}"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102517-032B-4946-8A36-EFF7D5053BC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064E9B5-AA68-449A-80B7-26DA23974FCC}" type="datetimeFigureOut">
              <a:rPr lang="en-US"/>
              <a:pPr/>
              <a:t>6/7/2010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2F09DF-752B-4872-857D-68E0EA2C84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8AB3267-86D3-494D-A4E1-3C105EC1FD34}" type="datetimeFigureOut">
              <a:rPr lang="en-US"/>
              <a:pPr/>
              <a:t>6/7/2010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97D52C-924C-490D-9CCF-50496042D0D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492554-B4B5-4F68-94A3-9BA9BA8D56D8}" type="datetimeFigureOut">
              <a:rPr lang="en-US"/>
              <a:pPr/>
              <a:t>6/7/2010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A3E3DE-4020-4577-8095-AE6F4D4163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C6ED1C4-8D05-4605-A124-C2602D7B718A}"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BFC11F-51C7-48EA-968F-F3C2D453F76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F2E85F-D96B-404E-90D7-FD65B4D802DE}"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98C933-02B0-42FD-A8A1-B6276281E2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1"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2"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E111B867-BBC8-40F1-88F5-9E3912141603}" type="datetimeFigureOut">
              <a:rPr lang="en-US"/>
              <a:pPr/>
              <a:t>6/7/2010</a:t>
            </a:fld>
            <a:endParaRPr lang="en-US"/>
          </a:p>
        </p:txBody>
      </p:sp>
      <p:sp>
        <p:nvSpPr>
          <p:cNvPr id="119813"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19814"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E3273975-FCDE-42FC-BD46-643DFBB9608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 name="Rectangle 44"/>
          <p:cNvSpPr>
            <a:spLocks noGrp="1" noChangeArrowheads="1"/>
          </p:cNvSpPr>
          <p:nvPr>
            <p:ph type="dt" sz="quarter"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88"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89"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BF682A2-CCB1-4F86-9568-2995AD51B70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tags" Target="../tags/tag32.xml"/><Relationship Id="rId16" Type="http://schemas.openxmlformats.org/officeDocument/2006/relationships/image" Target="../media/image21.jpe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hyperlink" Target="http://upload.wikimedia.org/wikipedia/commons/3/38/A_fossil_shell_with_calcite.jpg" TargetMode="External"/><Relationship Id="rId5" Type="http://schemas.openxmlformats.org/officeDocument/2006/relationships/tags" Target="../tags/tag35.xml"/><Relationship Id="rId15" Type="http://schemas.openxmlformats.org/officeDocument/2006/relationships/image" Target="../media/image20.jpeg"/><Relationship Id="rId10" Type="http://schemas.openxmlformats.org/officeDocument/2006/relationships/notesSlide" Target="../notesSlides/notesSlide13.xml"/><Relationship Id="rId4" Type="http://schemas.openxmlformats.org/officeDocument/2006/relationships/tags" Target="../tags/tag34.xml"/><Relationship Id="rId9" Type="http://schemas.openxmlformats.org/officeDocument/2006/relationships/slideLayout" Target="../slideLayouts/slideLayout7.xml"/><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29.jpeg"/><Relationship Id="rId3" Type="http://schemas.openxmlformats.org/officeDocument/2006/relationships/tags" Target="../tags/tag44.xml"/><Relationship Id="rId7" Type="http://schemas.openxmlformats.org/officeDocument/2006/relationships/slideLayout" Target="../slideLayouts/slideLayout7.xml"/><Relationship Id="rId12" Type="http://schemas.openxmlformats.org/officeDocument/2006/relationships/image" Target="../media/image28.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27.jpeg"/><Relationship Id="rId5" Type="http://schemas.openxmlformats.org/officeDocument/2006/relationships/tags" Target="../tags/tag46.xml"/><Relationship Id="rId10" Type="http://schemas.openxmlformats.org/officeDocument/2006/relationships/image" Target="../media/image26.jpeg"/><Relationship Id="rId4" Type="http://schemas.openxmlformats.org/officeDocument/2006/relationships/tags" Target="../tags/tag45.xml"/><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54.xml"/><Relationship Id="rId7" Type="http://schemas.openxmlformats.org/officeDocument/2006/relationships/image" Target="../media/image12.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55.xml"/><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33.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4.jpe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5.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66.xml"/><Relationship Id="rId7" Type="http://schemas.openxmlformats.org/officeDocument/2006/relationships/image" Target="../media/image34.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8.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8.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4.jpe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7.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82.xml"/><Relationship Id="rId7" Type="http://schemas.openxmlformats.org/officeDocument/2006/relationships/image" Target="../media/image34.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83.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8.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4.jpe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90.xml"/><Relationship Id="rId7" Type="http://schemas.openxmlformats.org/officeDocument/2006/relationships/image" Target="../media/image34.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12.xml"/><Relationship Id="rId7" Type="http://schemas.openxmlformats.org/officeDocument/2006/relationships/hyperlink" Target="http://en.wikipedia.org/wiki/File:Pangea_animation_03.gif"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1.xml"/><Relationship Id="rId7" Type="http://schemas.openxmlformats.org/officeDocument/2006/relationships/image" Target="../media/image13.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095375" y="2281238"/>
            <a:ext cx="7286625" cy="579437"/>
          </a:xfrm>
          <a:prstGeom prst="rect">
            <a:avLst/>
          </a:prstGeom>
          <a:noFill/>
          <a:ln w="9525">
            <a:noFill/>
            <a:miter lim="800000"/>
            <a:headEnd/>
            <a:tailEnd/>
          </a:ln>
        </p:spPr>
        <p:txBody>
          <a:bodyPr wrap="none">
            <a:spAutoFit/>
          </a:bodyPr>
          <a:lstStyle/>
          <a:p>
            <a:r>
              <a:rPr lang="en-US" sz="3200"/>
              <a:t>Florida Groundwater and Hydrogeology</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393825" y="1146175"/>
            <a:ext cx="6405563" cy="457200"/>
          </a:xfrm>
          <a:prstGeom prst="rect">
            <a:avLst/>
          </a:prstGeom>
          <a:noFill/>
          <a:ln w="9525">
            <a:noFill/>
            <a:miter lim="800000"/>
            <a:headEnd/>
            <a:tailEnd/>
          </a:ln>
          <a:effectLst/>
        </p:spPr>
        <p:txBody>
          <a:bodyPr wrap="none">
            <a:spAutoFit/>
          </a:bodyPr>
          <a:lstStyle/>
          <a:p>
            <a:r>
              <a:rPr lang="en-US" b="1">
                <a:solidFill>
                  <a:srgbClr val="FFFF00"/>
                </a:solidFill>
              </a:rPr>
              <a:t>The opposite of dissolution is precipitation</a:t>
            </a:r>
          </a:p>
        </p:txBody>
      </p:sp>
      <p:sp>
        <p:nvSpPr>
          <p:cNvPr id="142339" name="Text Box 3"/>
          <p:cNvSpPr txBox="1">
            <a:spLocks noChangeArrowheads="1"/>
          </p:cNvSpPr>
          <p:nvPr/>
        </p:nvSpPr>
        <p:spPr bwMode="auto">
          <a:xfrm>
            <a:off x="1579408" y="472665"/>
            <a:ext cx="5969904" cy="584775"/>
          </a:xfrm>
          <a:prstGeom prst="rect">
            <a:avLst/>
          </a:prstGeom>
          <a:noFill/>
          <a:ln w="9525">
            <a:noFill/>
            <a:miter lim="800000"/>
            <a:headEnd/>
            <a:tailEnd/>
          </a:ln>
          <a:effectLst/>
        </p:spPr>
        <p:txBody>
          <a:bodyPr wrap="none">
            <a:spAutoFit/>
          </a:bodyPr>
          <a:lstStyle/>
          <a:p>
            <a:r>
              <a:rPr lang="en-US" sz="3200" dirty="0" smtClean="0"/>
              <a:t>Precipitation and Sedimentation</a:t>
            </a:r>
            <a:endParaRPr lang="en-US" sz="3200" dirty="0"/>
          </a:p>
        </p:txBody>
      </p:sp>
      <p:pic>
        <p:nvPicPr>
          <p:cNvPr id="142340" name="Picture 4" descr="Underwater_1024x768"/>
          <p:cNvPicPr>
            <a:picLocks noChangeAspect="1" noChangeArrowheads="1"/>
          </p:cNvPicPr>
          <p:nvPr>
            <p:custDataLst>
              <p:tags r:id="rId2"/>
            </p:custDataLst>
          </p:nvPr>
        </p:nvPicPr>
        <p:blipFill>
          <a:blip r:embed="rId5" cstate="print"/>
          <a:srcRect/>
          <a:stretch>
            <a:fillRect/>
          </a:stretch>
        </p:blipFill>
        <p:spPr bwMode="auto">
          <a:xfrm>
            <a:off x="1952625" y="2339975"/>
            <a:ext cx="5149850" cy="3863975"/>
          </a:xfrm>
          <a:prstGeom prst="rect">
            <a:avLst/>
          </a:prstGeom>
          <a:noFill/>
        </p:spPr>
      </p:pic>
      <p:sp>
        <p:nvSpPr>
          <p:cNvPr id="142341" name="Text Box 5"/>
          <p:cNvSpPr txBox="1">
            <a:spLocks noChangeArrowheads="1"/>
          </p:cNvSpPr>
          <p:nvPr/>
        </p:nvSpPr>
        <p:spPr bwMode="auto">
          <a:xfrm>
            <a:off x="1449388" y="1654175"/>
            <a:ext cx="6388100" cy="457200"/>
          </a:xfrm>
          <a:prstGeom prst="rect">
            <a:avLst/>
          </a:prstGeom>
          <a:noFill/>
          <a:ln w="9525">
            <a:noFill/>
            <a:miter lim="800000"/>
            <a:headEnd/>
            <a:tailEnd/>
          </a:ln>
          <a:effectLst/>
        </p:spPr>
        <p:txBody>
          <a:bodyPr wrap="none">
            <a:spAutoFit/>
          </a:bodyPr>
          <a:lstStyle/>
          <a:p>
            <a:r>
              <a:rPr lang="en-US">
                <a:solidFill>
                  <a:srgbClr val="FFFF00"/>
                </a:solidFill>
              </a:rPr>
              <a:t>Ions in solution come together to make a solid</a:t>
            </a:r>
          </a:p>
        </p:txBody>
      </p:sp>
      <p:sp>
        <p:nvSpPr>
          <p:cNvPr id="142342" name="Text Box 6"/>
          <p:cNvSpPr txBox="1">
            <a:spLocks noChangeArrowheads="1"/>
          </p:cNvSpPr>
          <p:nvPr/>
        </p:nvSpPr>
        <p:spPr bwMode="auto">
          <a:xfrm>
            <a:off x="2184400" y="3044825"/>
            <a:ext cx="1985963" cy="457200"/>
          </a:xfrm>
          <a:prstGeom prst="rect">
            <a:avLst/>
          </a:prstGeom>
          <a:noFill/>
          <a:ln w="9525">
            <a:noFill/>
            <a:miter lim="800000"/>
            <a:headEnd/>
            <a:tailEnd/>
          </a:ln>
          <a:effectLst/>
        </p:spPr>
        <p:txBody>
          <a:bodyPr wrap="none">
            <a:spAutoFit/>
          </a:bodyPr>
          <a:lstStyle/>
          <a:p>
            <a:r>
              <a:rPr lang="en-US" b="1"/>
              <a:t>+ charge ion</a:t>
            </a:r>
          </a:p>
        </p:txBody>
      </p:sp>
      <p:sp>
        <p:nvSpPr>
          <p:cNvPr id="142343" name="Text Box 7"/>
          <p:cNvSpPr txBox="1">
            <a:spLocks noChangeArrowheads="1"/>
          </p:cNvSpPr>
          <p:nvPr/>
        </p:nvSpPr>
        <p:spPr bwMode="auto">
          <a:xfrm>
            <a:off x="4686300" y="4864100"/>
            <a:ext cx="1909763" cy="457200"/>
          </a:xfrm>
          <a:prstGeom prst="rect">
            <a:avLst/>
          </a:prstGeom>
          <a:noFill/>
          <a:ln w="9525">
            <a:noFill/>
            <a:miter lim="800000"/>
            <a:headEnd/>
            <a:tailEnd/>
          </a:ln>
          <a:effectLst/>
        </p:spPr>
        <p:txBody>
          <a:bodyPr wrap="none">
            <a:spAutoFit/>
          </a:bodyPr>
          <a:lstStyle/>
          <a:p>
            <a:r>
              <a:rPr lang="en-US" b="1"/>
              <a:t>- charge ion</a:t>
            </a:r>
          </a:p>
        </p:txBody>
      </p:sp>
      <p:sp>
        <p:nvSpPr>
          <p:cNvPr id="142344" name="AutoShape 8"/>
          <p:cNvSpPr>
            <a:spLocks noChangeArrowheads="1"/>
          </p:cNvSpPr>
          <p:nvPr/>
        </p:nvSpPr>
        <p:spPr bwMode="auto">
          <a:xfrm>
            <a:off x="3656013" y="2992438"/>
            <a:ext cx="2024062" cy="2025650"/>
          </a:xfrm>
          <a:prstGeom prst="irregularSeal2">
            <a:avLst/>
          </a:prstGeom>
          <a:solidFill>
            <a:srgbClr val="CCFFFF">
              <a:alpha val="60001"/>
            </a:srgbClr>
          </a:solidFill>
          <a:ln w="9525">
            <a:noFill/>
            <a:miter lim="800000"/>
            <a:headEnd/>
            <a:tailEnd/>
          </a:ln>
          <a:effectLst/>
        </p:spPr>
        <p:txBody>
          <a:bodyPr wrap="none" anchor="ctr"/>
          <a:lstStyle/>
          <a:p>
            <a:pPr algn="ctr"/>
            <a:r>
              <a:rPr lang="en-US" b="1">
                <a:solidFill>
                  <a:srgbClr val="FFFF00"/>
                </a:solidFill>
              </a:rPr>
              <a:t>Solid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05556E-6 4.01294E-6 L -0.11961 -0.10056 " pathEditMode="relative" rAng="0" ptsTypes="AA">
                                      <p:cBhvr>
                                        <p:cTn id="6" dur="2000" fill="hold"/>
                                        <p:tgtEl>
                                          <p:spTgt spid="142343"/>
                                        </p:tgtEl>
                                        <p:attrNameLst>
                                          <p:attrName>ppt_x</p:attrName>
                                          <p:attrName>ppt_y</p:attrName>
                                        </p:attrNameLst>
                                      </p:cBhvr>
                                      <p:rCtr x="-60" y="-50"/>
                                    </p:animMotion>
                                  </p:childTnLst>
                                </p:cTn>
                              </p:par>
                              <p:par>
                                <p:cTn id="7" presetID="42" presetClass="path" presetSubtype="0" accel="50000" decel="50000" fill="hold" grpId="0" nodeType="withEffect">
                                  <p:stCondLst>
                                    <p:cond delay="0"/>
                                  </p:stCondLst>
                                  <p:childTnLst>
                                    <p:animMotion origin="layout" path="M 1.38889E-6 3.86038E-6 L 0.15104 0.06403 " pathEditMode="relative" rAng="0" ptsTypes="AA">
                                      <p:cBhvr>
                                        <p:cTn id="8" dur="2000" fill="hold"/>
                                        <p:tgtEl>
                                          <p:spTgt spid="142342"/>
                                        </p:tgtEl>
                                        <p:attrNameLst>
                                          <p:attrName>ppt_x</p:attrName>
                                          <p:attrName>ppt_y</p:attrName>
                                        </p:attrNameLst>
                                      </p:cBhvr>
                                      <p:rCtr x="76" y="32"/>
                                    </p:animMotion>
                                  </p:childTnLst>
                                </p:cTn>
                              </p:par>
                              <p:par>
                                <p:cTn id="9" presetID="9" presetClass="entr" presetSubtype="0" fill="hold" nodeType="withEffect">
                                  <p:stCondLst>
                                    <p:cond delay="0"/>
                                  </p:stCondLst>
                                  <p:childTnLst>
                                    <p:set>
                                      <p:cBhvr>
                                        <p:cTn id="10" dur="1" fill="hold">
                                          <p:stCondLst>
                                            <p:cond delay="0"/>
                                          </p:stCondLst>
                                        </p:cTn>
                                        <p:tgtEl>
                                          <p:spTgt spid="142344"/>
                                        </p:tgtEl>
                                        <p:attrNameLst>
                                          <p:attrName>style.visibility</p:attrName>
                                        </p:attrNameLst>
                                      </p:cBhvr>
                                      <p:to>
                                        <p:strVal val="visible"/>
                                      </p:to>
                                    </p:set>
                                    <p:animEffect transition="in" filter="dissolve">
                                      <p:cBhvr>
                                        <p:cTn id="11" dur="3000"/>
                                        <p:tgtEl>
                                          <p:spTgt spid="142344"/>
                                        </p:tgtEl>
                                      </p:cBhvr>
                                    </p:animEffect>
                                  </p:childTnLst>
                                </p:cTn>
                              </p:par>
                              <p:par>
                                <p:cTn id="12" presetID="10" presetClass="exit" presetSubtype="0" fill="hold" grpId="1" nodeType="withEffect">
                                  <p:stCondLst>
                                    <p:cond delay="0"/>
                                  </p:stCondLst>
                                  <p:childTnLst>
                                    <p:animEffect transition="out" filter="fade">
                                      <p:cBhvr>
                                        <p:cTn id="13" dur="5000"/>
                                        <p:tgtEl>
                                          <p:spTgt spid="142343"/>
                                        </p:tgtEl>
                                      </p:cBhvr>
                                    </p:animEffect>
                                    <p:set>
                                      <p:cBhvr>
                                        <p:cTn id="14" dur="1" fill="hold">
                                          <p:stCondLst>
                                            <p:cond delay="4999"/>
                                          </p:stCondLst>
                                        </p:cTn>
                                        <p:tgtEl>
                                          <p:spTgt spid="142343"/>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0"/>
                                        <p:tgtEl>
                                          <p:spTgt spid="142342"/>
                                        </p:tgtEl>
                                      </p:cBhvr>
                                    </p:animEffect>
                                    <p:set>
                                      <p:cBhvr>
                                        <p:cTn id="17" dur="1" fill="hold">
                                          <p:stCondLst>
                                            <p:cond delay="4999"/>
                                          </p:stCondLst>
                                        </p:cTn>
                                        <p:tgtEl>
                                          <p:spTgt spid="1423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P spid="142342" grpId="1"/>
      <p:bldP spid="142343" grpId="0"/>
      <p:bldP spid="1423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under-water"/>
          <p:cNvPicPr>
            <a:picLocks noChangeAspect="1" noChangeArrowheads="1"/>
          </p:cNvPicPr>
          <p:nvPr>
            <p:custDataLst>
              <p:tags r:id="rId2"/>
            </p:custDataLst>
          </p:nvPr>
        </p:nvPicPr>
        <p:blipFill>
          <a:blip r:embed="rId5" cstate="print">
            <a:lum bright="-12000"/>
          </a:blip>
          <a:srcRect t="11301" b="13516"/>
          <a:stretch>
            <a:fillRect/>
          </a:stretch>
        </p:blipFill>
        <p:spPr bwMode="auto">
          <a:xfrm>
            <a:off x="600075" y="234950"/>
            <a:ext cx="7907338" cy="6372225"/>
          </a:xfrm>
          <a:prstGeom prst="rect">
            <a:avLst/>
          </a:prstGeom>
          <a:noFill/>
        </p:spPr>
      </p:pic>
      <p:sp>
        <p:nvSpPr>
          <p:cNvPr id="140291" name="Text Box 3"/>
          <p:cNvSpPr txBox="1">
            <a:spLocks noChangeArrowheads="1"/>
          </p:cNvSpPr>
          <p:nvPr/>
        </p:nvSpPr>
        <p:spPr bwMode="auto">
          <a:xfrm>
            <a:off x="1557338" y="2097088"/>
            <a:ext cx="1300162" cy="457200"/>
          </a:xfrm>
          <a:prstGeom prst="rect">
            <a:avLst/>
          </a:prstGeom>
          <a:noFill/>
          <a:ln w="9525">
            <a:noFill/>
            <a:miter lim="800000"/>
            <a:headEnd/>
            <a:tailEnd/>
          </a:ln>
          <a:effectLst/>
        </p:spPr>
        <p:txBody>
          <a:bodyPr wrap="none">
            <a:spAutoFit/>
          </a:bodyPr>
          <a:lstStyle/>
          <a:p>
            <a:r>
              <a:rPr lang="en-US" b="1">
                <a:solidFill>
                  <a:srgbClr val="FF9900"/>
                </a:solidFill>
              </a:rPr>
              <a:t>Sodium</a:t>
            </a:r>
          </a:p>
        </p:txBody>
      </p:sp>
      <p:sp>
        <p:nvSpPr>
          <p:cNvPr id="140292" name="Text Box 4"/>
          <p:cNvSpPr txBox="1">
            <a:spLocks noChangeArrowheads="1"/>
          </p:cNvSpPr>
          <p:nvPr/>
        </p:nvSpPr>
        <p:spPr bwMode="auto">
          <a:xfrm>
            <a:off x="4462463" y="1703388"/>
            <a:ext cx="1419225" cy="457200"/>
          </a:xfrm>
          <a:prstGeom prst="rect">
            <a:avLst/>
          </a:prstGeom>
          <a:noFill/>
          <a:ln w="9525">
            <a:noFill/>
            <a:miter lim="800000"/>
            <a:headEnd/>
            <a:tailEnd/>
          </a:ln>
          <a:effectLst/>
        </p:spPr>
        <p:txBody>
          <a:bodyPr wrap="none">
            <a:spAutoFit/>
          </a:bodyPr>
          <a:lstStyle/>
          <a:p>
            <a:r>
              <a:rPr lang="en-US" b="1">
                <a:solidFill>
                  <a:srgbClr val="FF9900"/>
                </a:solidFill>
              </a:rPr>
              <a:t>Chloride</a:t>
            </a:r>
          </a:p>
        </p:txBody>
      </p:sp>
      <p:sp>
        <p:nvSpPr>
          <p:cNvPr id="140293" name="Text Box 5"/>
          <p:cNvSpPr txBox="1">
            <a:spLocks noChangeArrowheads="1"/>
          </p:cNvSpPr>
          <p:nvPr/>
        </p:nvSpPr>
        <p:spPr bwMode="auto">
          <a:xfrm>
            <a:off x="3179763" y="5072063"/>
            <a:ext cx="1200150" cy="457200"/>
          </a:xfrm>
          <a:prstGeom prst="rect">
            <a:avLst/>
          </a:prstGeom>
          <a:noFill/>
          <a:ln w="9525">
            <a:noFill/>
            <a:miter lim="800000"/>
            <a:headEnd/>
            <a:tailEnd/>
          </a:ln>
          <a:effectLst/>
        </p:spPr>
        <p:txBody>
          <a:bodyPr wrap="none">
            <a:spAutoFit/>
          </a:bodyPr>
          <a:lstStyle/>
          <a:p>
            <a:r>
              <a:rPr lang="en-US" b="1">
                <a:solidFill>
                  <a:srgbClr val="FFFF00"/>
                </a:solidFill>
              </a:rPr>
              <a:t>Sulfate</a:t>
            </a:r>
          </a:p>
        </p:txBody>
      </p:sp>
      <p:sp>
        <p:nvSpPr>
          <p:cNvPr id="140294" name="Text Box 6"/>
          <p:cNvSpPr txBox="1">
            <a:spLocks noChangeArrowheads="1"/>
          </p:cNvSpPr>
          <p:nvPr/>
        </p:nvSpPr>
        <p:spPr bwMode="auto">
          <a:xfrm>
            <a:off x="1924050" y="4090988"/>
            <a:ext cx="698500" cy="396875"/>
          </a:xfrm>
          <a:prstGeom prst="rect">
            <a:avLst/>
          </a:prstGeom>
          <a:noFill/>
          <a:ln w="9525">
            <a:noFill/>
            <a:miter lim="800000"/>
            <a:headEnd/>
            <a:tailEnd/>
          </a:ln>
          <a:effectLst/>
        </p:spPr>
        <p:txBody>
          <a:bodyPr wrap="none">
            <a:spAutoFit/>
          </a:bodyPr>
          <a:lstStyle/>
          <a:p>
            <a:r>
              <a:rPr lang="en-US" sz="2000" b="1">
                <a:solidFill>
                  <a:srgbClr val="00FF00"/>
                </a:solidFill>
              </a:rPr>
              <a:t>Ca</a:t>
            </a:r>
            <a:r>
              <a:rPr lang="en-US" sz="2000" b="1" baseline="30000">
                <a:solidFill>
                  <a:srgbClr val="00FF00"/>
                </a:solidFill>
              </a:rPr>
              <a:t>+2</a:t>
            </a:r>
          </a:p>
        </p:txBody>
      </p:sp>
      <p:sp>
        <p:nvSpPr>
          <p:cNvPr id="140295" name="Text Box 7"/>
          <p:cNvSpPr txBox="1">
            <a:spLocks noChangeArrowheads="1"/>
          </p:cNvSpPr>
          <p:nvPr/>
        </p:nvSpPr>
        <p:spPr bwMode="auto">
          <a:xfrm>
            <a:off x="4872038" y="2082800"/>
            <a:ext cx="493712" cy="396875"/>
          </a:xfrm>
          <a:prstGeom prst="rect">
            <a:avLst/>
          </a:prstGeom>
          <a:noFill/>
          <a:ln w="9525">
            <a:noFill/>
            <a:miter lim="800000"/>
            <a:headEnd/>
            <a:tailEnd/>
          </a:ln>
          <a:effectLst/>
        </p:spPr>
        <p:txBody>
          <a:bodyPr wrap="none">
            <a:spAutoFit/>
          </a:bodyPr>
          <a:lstStyle/>
          <a:p>
            <a:r>
              <a:rPr lang="en-US" sz="2000" b="1">
                <a:solidFill>
                  <a:srgbClr val="00FF00"/>
                </a:solidFill>
              </a:rPr>
              <a:t>Cl</a:t>
            </a:r>
            <a:r>
              <a:rPr lang="en-US" sz="2000" b="1" baseline="30000">
                <a:solidFill>
                  <a:srgbClr val="00FF00"/>
                </a:solidFill>
              </a:rPr>
              <a:t>-</a:t>
            </a:r>
          </a:p>
        </p:txBody>
      </p:sp>
      <p:sp>
        <p:nvSpPr>
          <p:cNvPr id="140296" name="Text Box 8"/>
          <p:cNvSpPr txBox="1">
            <a:spLocks noChangeArrowheads="1"/>
          </p:cNvSpPr>
          <p:nvPr/>
        </p:nvSpPr>
        <p:spPr bwMode="auto">
          <a:xfrm>
            <a:off x="1892300" y="2514600"/>
            <a:ext cx="606425" cy="396875"/>
          </a:xfrm>
          <a:prstGeom prst="rect">
            <a:avLst/>
          </a:prstGeom>
          <a:noFill/>
          <a:ln w="9525">
            <a:noFill/>
            <a:miter lim="800000"/>
            <a:headEnd/>
            <a:tailEnd/>
          </a:ln>
          <a:effectLst/>
        </p:spPr>
        <p:txBody>
          <a:bodyPr wrap="none">
            <a:spAutoFit/>
          </a:bodyPr>
          <a:lstStyle/>
          <a:p>
            <a:r>
              <a:rPr lang="en-US" sz="2000" b="1">
                <a:solidFill>
                  <a:srgbClr val="00FF00"/>
                </a:solidFill>
              </a:rPr>
              <a:t>Na</a:t>
            </a:r>
            <a:r>
              <a:rPr lang="en-US" sz="2000" b="1" baseline="30000">
                <a:solidFill>
                  <a:srgbClr val="00FF00"/>
                </a:solidFill>
              </a:rPr>
              <a:t>+</a:t>
            </a:r>
          </a:p>
        </p:txBody>
      </p:sp>
      <p:sp>
        <p:nvSpPr>
          <p:cNvPr id="140297" name="Text Box 9"/>
          <p:cNvSpPr txBox="1">
            <a:spLocks noChangeArrowheads="1"/>
          </p:cNvSpPr>
          <p:nvPr/>
        </p:nvSpPr>
        <p:spPr bwMode="auto">
          <a:xfrm>
            <a:off x="6200775" y="3189288"/>
            <a:ext cx="804863" cy="396875"/>
          </a:xfrm>
          <a:prstGeom prst="rect">
            <a:avLst/>
          </a:prstGeom>
          <a:noFill/>
          <a:ln w="9525">
            <a:noFill/>
            <a:miter lim="800000"/>
            <a:headEnd/>
            <a:tailEnd/>
          </a:ln>
          <a:effectLst/>
        </p:spPr>
        <p:txBody>
          <a:bodyPr wrap="none">
            <a:spAutoFit/>
          </a:bodyPr>
          <a:lstStyle/>
          <a:p>
            <a:r>
              <a:rPr lang="en-US" sz="2000" b="1">
                <a:solidFill>
                  <a:srgbClr val="00FF00"/>
                </a:solidFill>
              </a:rPr>
              <a:t>CO</a:t>
            </a:r>
            <a:r>
              <a:rPr lang="en-US" sz="2000" b="1" baseline="-25000">
                <a:solidFill>
                  <a:srgbClr val="00FF00"/>
                </a:solidFill>
              </a:rPr>
              <a:t>3</a:t>
            </a:r>
            <a:r>
              <a:rPr lang="en-US" sz="2000" b="1" baseline="30000">
                <a:solidFill>
                  <a:srgbClr val="00FF00"/>
                </a:solidFill>
              </a:rPr>
              <a:t>-2</a:t>
            </a:r>
          </a:p>
        </p:txBody>
      </p:sp>
      <p:sp>
        <p:nvSpPr>
          <p:cNvPr id="140298" name="Text Box 10"/>
          <p:cNvSpPr txBox="1">
            <a:spLocks noChangeArrowheads="1"/>
          </p:cNvSpPr>
          <p:nvPr/>
        </p:nvSpPr>
        <p:spPr bwMode="auto">
          <a:xfrm>
            <a:off x="3321050" y="5524500"/>
            <a:ext cx="790575" cy="396875"/>
          </a:xfrm>
          <a:prstGeom prst="rect">
            <a:avLst/>
          </a:prstGeom>
          <a:noFill/>
          <a:ln w="9525">
            <a:noFill/>
            <a:miter lim="800000"/>
            <a:headEnd/>
            <a:tailEnd/>
          </a:ln>
          <a:effectLst/>
        </p:spPr>
        <p:txBody>
          <a:bodyPr wrap="none">
            <a:spAutoFit/>
          </a:bodyPr>
          <a:lstStyle/>
          <a:p>
            <a:r>
              <a:rPr lang="en-US" sz="2000" b="1">
                <a:solidFill>
                  <a:srgbClr val="00FF00"/>
                </a:solidFill>
              </a:rPr>
              <a:t>SO</a:t>
            </a:r>
            <a:r>
              <a:rPr lang="en-US" sz="2000" b="1" baseline="-25000">
                <a:solidFill>
                  <a:srgbClr val="00FF00"/>
                </a:solidFill>
              </a:rPr>
              <a:t>4</a:t>
            </a:r>
            <a:r>
              <a:rPr lang="en-US" sz="2000" b="1" baseline="30000">
                <a:solidFill>
                  <a:srgbClr val="00FF00"/>
                </a:solidFill>
              </a:rPr>
              <a:t>-2</a:t>
            </a:r>
          </a:p>
        </p:txBody>
      </p:sp>
      <p:sp>
        <p:nvSpPr>
          <p:cNvPr id="140299" name="Text Box 11"/>
          <p:cNvSpPr txBox="1">
            <a:spLocks noChangeArrowheads="1"/>
          </p:cNvSpPr>
          <p:nvPr/>
        </p:nvSpPr>
        <p:spPr bwMode="auto">
          <a:xfrm>
            <a:off x="5746750" y="2765425"/>
            <a:ext cx="1692275" cy="457200"/>
          </a:xfrm>
          <a:prstGeom prst="rect">
            <a:avLst/>
          </a:prstGeom>
          <a:noFill/>
          <a:ln w="9525">
            <a:noFill/>
            <a:miter lim="800000"/>
            <a:headEnd/>
            <a:tailEnd/>
          </a:ln>
          <a:effectLst/>
        </p:spPr>
        <p:txBody>
          <a:bodyPr wrap="none">
            <a:spAutoFit/>
          </a:bodyPr>
          <a:lstStyle/>
          <a:p>
            <a:r>
              <a:rPr lang="en-US" b="1">
                <a:solidFill>
                  <a:srgbClr val="FFFF00"/>
                </a:solidFill>
              </a:rPr>
              <a:t>Carbonate</a:t>
            </a:r>
          </a:p>
        </p:txBody>
      </p:sp>
      <p:sp>
        <p:nvSpPr>
          <p:cNvPr id="140300" name="Text Box 12"/>
          <p:cNvSpPr txBox="1">
            <a:spLocks noChangeArrowheads="1"/>
          </p:cNvSpPr>
          <p:nvPr/>
        </p:nvSpPr>
        <p:spPr bwMode="auto">
          <a:xfrm>
            <a:off x="1595438" y="3663950"/>
            <a:ext cx="1370012" cy="457200"/>
          </a:xfrm>
          <a:prstGeom prst="rect">
            <a:avLst/>
          </a:prstGeom>
          <a:noFill/>
          <a:ln w="9525">
            <a:noFill/>
            <a:miter lim="800000"/>
            <a:headEnd/>
            <a:tailEnd/>
          </a:ln>
          <a:effectLst/>
        </p:spPr>
        <p:txBody>
          <a:bodyPr wrap="none">
            <a:spAutoFit/>
          </a:bodyPr>
          <a:lstStyle/>
          <a:p>
            <a:r>
              <a:rPr lang="en-US" b="1">
                <a:solidFill>
                  <a:srgbClr val="FFFF00"/>
                </a:solidFill>
              </a:rPr>
              <a:t>Calcium</a:t>
            </a:r>
          </a:p>
        </p:txBody>
      </p:sp>
      <p:sp>
        <p:nvSpPr>
          <p:cNvPr id="140301" name="Text Box 13"/>
          <p:cNvSpPr txBox="1">
            <a:spLocks noChangeArrowheads="1"/>
          </p:cNvSpPr>
          <p:nvPr/>
        </p:nvSpPr>
        <p:spPr bwMode="auto">
          <a:xfrm>
            <a:off x="3241675" y="527050"/>
            <a:ext cx="2395538" cy="579438"/>
          </a:xfrm>
          <a:prstGeom prst="rect">
            <a:avLst/>
          </a:prstGeom>
          <a:noFill/>
          <a:ln w="9525">
            <a:noFill/>
            <a:miter lim="800000"/>
            <a:headEnd/>
            <a:tailEnd/>
          </a:ln>
          <a:effectLst/>
        </p:spPr>
        <p:txBody>
          <a:bodyPr wrap="none">
            <a:spAutoFit/>
          </a:bodyPr>
          <a:lstStyle/>
          <a:p>
            <a:r>
              <a:rPr lang="en-US" sz="3200">
                <a:solidFill>
                  <a:schemeClr val="accent2"/>
                </a:solidFill>
              </a:rPr>
              <a:t>Ocean Salts</a:t>
            </a:r>
          </a:p>
        </p:txBody>
      </p:sp>
      <p:graphicFrame>
        <p:nvGraphicFramePr>
          <p:cNvPr id="140302" name="Group 14"/>
          <p:cNvGraphicFramePr>
            <a:graphicFrameLocks noGrp="1"/>
          </p:cNvGraphicFramePr>
          <p:nvPr/>
        </p:nvGraphicFramePr>
        <p:xfrm>
          <a:off x="5776913" y="4762500"/>
          <a:ext cx="2278062" cy="419100"/>
        </p:xfrm>
        <a:graphic>
          <a:graphicData uri="http://schemas.openxmlformats.org/drawingml/2006/table">
            <a:tbl>
              <a:tblPr/>
              <a:tblGrid>
                <a:gridCol w="989012"/>
                <a:gridCol w="1289050"/>
              </a:tblGrid>
              <a:tr h="4191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FF00"/>
                          </a:solidFill>
                          <a:effectLst/>
                          <a:latin typeface="Arial" charset="0"/>
                        </a:rPr>
                        <a:t>Mg</a:t>
                      </a:r>
                      <a:r>
                        <a:rPr kumimoji="0" lang="en-US" sz="2000" b="1" i="0" u="none" strike="noStrike" cap="none" normalizeH="0" baseline="30000" smtClean="0">
                          <a:ln>
                            <a:noFill/>
                          </a:ln>
                          <a:solidFill>
                            <a:srgbClr val="00FF00"/>
                          </a:solidFill>
                          <a:effectLst/>
                          <a:latin typeface="Arial" charset="0"/>
                        </a:rPr>
                        <a:t>2+</a:t>
                      </a:r>
                      <a:endParaRPr kumimoji="0" lang="en-US" sz="2000" b="0" i="0" u="none" strike="noStrike" cap="none" normalizeH="0" baseline="0" smtClean="0">
                        <a:ln>
                          <a:noFill/>
                        </a:ln>
                        <a:solidFill>
                          <a:srgbClr val="00FF00"/>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FF00"/>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40309" name="Text Box 21"/>
          <p:cNvSpPr txBox="1">
            <a:spLocks noChangeArrowheads="1"/>
          </p:cNvSpPr>
          <p:nvPr/>
        </p:nvSpPr>
        <p:spPr bwMode="auto">
          <a:xfrm>
            <a:off x="5237163" y="4291013"/>
            <a:ext cx="1860550" cy="457200"/>
          </a:xfrm>
          <a:prstGeom prst="rect">
            <a:avLst/>
          </a:prstGeom>
          <a:noFill/>
          <a:ln w="9525">
            <a:noFill/>
            <a:miter lim="800000"/>
            <a:headEnd/>
            <a:tailEnd/>
          </a:ln>
          <a:effectLst/>
        </p:spPr>
        <p:txBody>
          <a:bodyPr wrap="none">
            <a:spAutoFit/>
          </a:bodyPr>
          <a:lstStyle/>
          <a:p>
            <a:r>
              <a:rPr lang="en-US" b="1">
                <a:solidFill>
                  <a:srgbClr val="FFFF00"/>
                </a:solidFill>
              </a:rPr>
              <a:t>Magnesium</a:t>
            </a:r>
          </a:p>
        </p:txBody>
      </p:sp>
      <p:sp>
        <p:nvSpPr>
          <p:cNvPr id="140310" name="Text Box 22"/>
          <p:cNvSpPr txBox="1">
            <a:spLocks noChangeArrowheads="1"/>
          </p:cNvSpPr>
          <p:nvPr/>
        </p:nvSpPr>
        <p:spPr bwMode="auto">
          <a:xfrm>
            <a:off x="3465513" y="3052763"/>
            <a:ext cx="1725612" cy="457200"/>
          </a:xfrm>
          <a:prstGeom prst="rect">
            <a:avLst/>
          </a:prstGeom>
          <a:noFill/>
          <a:ln w="9525">
            <a:noFill/>
            <a:miter lim="800000"/>
            <a:headEnd/>
            <a:tailEnd/>
          </a:ln>
          <a:effectLst/>
        </p:spPr>
        <p:txBody>
          <a:bodyPr wrap="none">
            <a:spAutoFit/>
          </a:bodyPr>
          <a:lstStyle/>
          <a:p>
            <a:r>
              <a:rPr lang="en-US" b="1">
                <a:solidFill>
                  <a:srgbClr val="FFFF00"/>
                </a:solidFill>
              </a:rPr>
              <a:t>Potassium</a:t>
            </a:r>
          </a:p>
        </p:txBody>
      </p:sp>
      <p:sp>
        <p:nvSpPr>
          <p:cNvPr id="140311" name="Text Box 23"/>
          <p:cNvSpPr txBox="1">
            <a:spLocks noChangeArrowheads="1"/>
          </p:cNvSpPr>
          <p:nvPr/>
        </p:nvSpPr>
        <p:spPr bwMode="auto">
          <a:xfrm>
            <a:off x="4156075" y="3535363"/>
            <a:ext cx="465138" cy="396875"/>
          </a:xfrm>
          <a:prstGeom prst="rect">
            <a:avLst/>
          </a:prstGeom>
          <a:noFill/>
          <a:ln w="9525">
            <a:noFill/>
            <a:miter lim="800000"/>
            <a:headEnd/>
            <a:tailEnd/>
          </a:ln>
          <a:effectLst/>
        </p:spPr>
        <p:txBody>
          <a:bodyPr wrap="none">
            <a:spAutoFit/>
          </a:bodyPr>
          <a:lstStyle/>
          <a:p>
            <a:r>
              <a:rPr lang="en-US" sz="2000" b="1">
                <a:solidFill>
                  <a:srgbClr val="00FF00"/>
                </a:solidFill>
              </a:rPr>
              <a:t>K</a:t>
            </a:r>
            <a:r>
              <a:rPr lang="en-US" sz="2000" b="1" baseline="30000">
                <a:solidFill>
                  <a:srgbClr val="00FF00"/>
                </a:solidFill>
              </a:rPr>
              <a: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under-water"/>
          <p:cNvPicPr>
            <a:picLocks noChangeAspect="1" noChangeArrowheads="1"/>
          </p:cNvPicPr>
          <p:nvPr>
            <p:custDataLst>
              <p:tags r:id="rId2"/>
            </p:custDataLst>
          </p:nvPr>
        </p:nvPicPr>
        <p:blipFill>
          <a:blip r:embed="rId5" cstate="print">
            <a:lum bright="-12000"/>
          </a:blip>
          <a:srcRect t="11301" b="13516"/>
          <a:stretch>
            <a:fillRect/>
          </a:stretch>
        </p:blipFill>
        <p:spPr bwMode="auto">
          <a:xfrm>
            <a:off x="600075" y="234950"/>
            <a:ext cx="7907338" cy="6372225"/>
          </a:xfrm>
          <a:prstGeom prst="rect">
            <a:avLst/>
          </a:prstGeom>
          <a:noFill/>
        </p:spPr>
      </p:pic>
      <p:sp>
        <p:nvSpPr>
          <p:cNvPr id="143363" name="Text Box 3"/>
          <p:cNvSpPr txBox="1">
            <a:spLocks noChangeArrowheads="1"/>
          </p:cNvSpPr>
          <p:nvPr/>
        </p:nvSpPr>
        <p:spPr bwMode="auto">
          <a:xfrm>
            <a:off x="1557338" y="2097088"/>
            <a:ext cx="1300162" cy="457200"/>
          </a:xfrm>
          <a:prstGeom prst="rect">
            <a:avLst/>
          </a:prstGeom>
          <a:noFill/>
          <a:ln w="9525">
            <a:noFill/>
            <a:miter lim="800000"/>
            <a:headEnd/>
            <a:tailEnd/>
          </a:ln>
          <a:effectLst/>
        </p:spPr>
        <p:txBody>
          <a:bodyPr wrap="none">
            <a:spAutoFit/>
          </a:bodyPr>
          <a:lstStyle/>
          <a:p>
            <a:r>
              <a:rPr lang="en-US" b="1">
                <a:solidFill>
                  <a:srgbClr val="FFFF00"/>
                </a:solidFill>
              </a:rPr>
              <a:t>Sodium</a:t>
            </a:r>
          </a:p>
        </p:txBody>
      </p:sp>
      <p:sp>
        <p:nvSpPr>
          <p:cNvPr id="143364" name="Text Box 4"/>
          <p:cNvSpPr txBox="1">
            <a:spLocks noChangeArrowheads="1"/>
          </p:cNvSpPr>
          <p:nvPr/>
        </p:nvSpPr>
        <p:spPr bwMode="auto">
          <a:xfrm>
            <a:off x="4462463" y="1703388"/>
            <a:ext cx="1419225" cy="457200"/>
          </a:xfrm>
          <a:prstGeom prst="rect">
            <a:avLst/>
          </a:prstGeom>
          <a:noFill/>
          <a:ln w="9525">
            <a:noFill/>
            <a:miter lim="800000"/>
            <a:headEnd/>
            <a:tailEnd/>
          </a:ln>
          <a:effectLst/>
        </p:spPr>
        <p:txBody>
          <a:bodyPr wrap="none">
            <a:spAutoFit/>
          </a:bodyPr>
          <a:lstStyle/>
          <a:p>
            <a:r>
              <a:rPr lang="en-US" b="1">
                <a:solidFill>
                  <a:srgbClr val="FFFF00"/>
                </a:solidFill>
              </a:rPr>
              <a:t>Chloride</a:t>
            </a:r>
          </a:p>
        </p:txBody>
      </p:sp>
      <p:sp>
        <p:nvSpPr>
          <p:cNvPr id="143365" name="Text Box 5"/>
          <p:cNvSpPr txBox="1">
            <a:spLocks noChangeArrowheads="1"/>
          </p:cNvSpPr>
          <p:nvPr/>
        </p:nvSpPr>
        <p:spPr bwMode="auto">
          <a:xfrm>
            <a:off x="4227513" y="4805363"/>
            <a:ext cx="1200150" cy="457200"/>
          </a:xfrm>
          <a:prstGeom prst="rect">
            <a:avLst/>
          </a:prstGeom>
          <a:noFill/>
          <a:ln w="9525">
            <a:noFill/>
            <a:miter lim="800000"/>
            <a:headEnd/>
            <a:tailEnd/>
          </a:ln>
          <a:effectLst/>
        </p:spPr>
        <p:txBody>
          <a:bodyPr wrap="none">
            <a:spAutoFit/>
          </a:bodyPr>
          <a:lstStyle/>
          <a:p>
            <a:r>
              <a:rPr lang="en-US" b="1">
                <a:solidFill>
                  <a:srgbClr val="FFFF00"/>
                </a:solidFill>
              </a:rPr>
              <a:t>Sulfate</a:t>
            </a:r>
          </a:p>
        </p:txBody>
      </p:sp>
      <p:sp>
        <p:nvSpPr>
          <p:cNvPr id="143366" name="Text Box 6"/>
          <p:cNvSpPr txBox="1">
            <a:spLocks noChangeArrowheads="1"/>
          </p:cNvSpPr>
          <p:nvPr/>
        </p:nvSpPr>
        <p:spPr bwMode="auto">
          <a:xfrm>
            <a:off x="2495550" y="3976688"/>
            <a:ext cx="698500" cy="396875"/>
          </a:xfrm>
          <a:prstGeom prst="rect">
            <a:avLst/>
          </a:prstGeom>
          <a:noFill/>
          <a:ln w="9525">
            <a:noFill/>
            <a:miter lim="800000"/>
            <a:headEnd/>
            <a:tailEnd/>
          </a:ln>
          <a:effectLst/>
        </p:spPr>
        <p:txBody>
          <a:bodyPr wrap="none">
            <a:spAutoFit/>
          </a:bodyPr>
          <a:lstStyle/>
          <a:p>
            <a:r>
              <a:rPr lang="en-US" sz="2000" b="1">
                <a:solidFill>
                  <a:srgbClr val="00FF00"/>
                </a:solidFill>
              </a:rPr>
              <a:t>Ca</a:t>
            </a:r>
            <a:r>
              <a:rPr lang="en-US" sz="2000" b="1" baseline="30000">
                <a:solidFill>
                  <a:srgbClr val="00FF00"/>
                </a:solidFill>
              </a:rPr>
              <a:t>+2</a:t>
            </a:r>
          </a:p>
        </p:txBody>
      </p:sp>
      <p:sp>
        <p:nvSpPr>
          <p:cNvPr id="143367" name="Text Box 7"/>
          <p:cNvSpPr txBox="1">
            <a:spLocks noChangeArrowheads="1"/>
          </p:cNvSpPr>
          <p:nvPr/>
        </p:nvSpPr>
        <p:spPr bwMode="auto">
          <a:xfrm>
            <a:off x="4872038" y="2082800"/>
            <a:ext cx="493712" cy="396875"/>
          </a:xfrm>
          <a:prstGeom prst="rect">
            <a:avLst/>
          </a:prstGeom>
          <a:noFill/>
          <a:ln w="9525">
            <a:noFill/>
            <a:miter lim="800000"/>
            <a:headEnd/>
            <a:tailEnd/>
          </a:ln>
          <a:effectLst/>
        </p:spPr>
        <p:txBody>
          <a:bodyPr wrap="none">
            <a:spAutoFit/>
          </a:bodyPr>
          <a:lstStyle/>
          <a:p>
            <a:r>
              <a:rPr lang="en-US" sz="2000" b="1">
                <a:solidFill>
                  <a:srgbClr val="00FF00"/>
                </a:solidFill>
              </a:rPr>
              <a:t>Cl</a:t>
            </a:r>
            <a:r>
              <a:rPr lang="en-US" sz="2000" b="1" baseline="30000">
                <a:solidFill>
                  <a:srgbClr val="00FF00"/>
                </a:solidFill>
              </a:rPr>
              <a:t>-</a:t>
            </a:r>
          </a:p>
        </p:txBody>
      </p:sp>
      <p:sp>
        <p:nvSpPr>
          <p:cNvPr id="143368" name="Text Box 8"/>
          <p:cNvSpPr txBox="1">
            <a:spLocks noChangeArrowheads="1"/>
          </p:cNvSpPr>
          <p:nvPr/>
        </p:nvSpPr>
        <p:spPr bwMode="auto">
          <a:xfrm>
            <a:off x="1892300" y="2514600"/>
            <a:ext cx="606425" cy="396875"/>
          </a:xfrm>
          <a:prstGeom prst="rect">
            <a:avLst/>
          </a:prstGeom>
          <a:noFill/>
          <a:ln w="9525">
            <a:noFill/>
            <a:miter lim="800000"/>
            <a:headEnd/>
            <a:tailEnd/>
          </a:ln>
          <a:effectLst/>
        </p:spPr>
        <p:txBody>
          <a:bodyPr wrap="none">
            <a:spAutoFit/>
          </a:bodyPr>
          <a:lstStyle/>
          <a:p>
            <a:r>
              <a:rPr lang="en-US" sz="2000" b="1">
                <a:solidFill>
                  <a:srgbClr val="00FF00"/>
                </a:solidFill>
              </a:rPr>
              <a:t>Na</a:t>
            </a:r>
            <a:r>
              <a:rPr lang="en-US" sz="2000" b="1" baseline="30000">
                <a:solidFill>
                  <a:srgbClr val="00FF00"/>
                </a:solidFill>
              </a:rPr>
              <a:t>+</a:t>
            </a:r>
          </a:p>
        </p:txBody>
      </p:sp>
      <p:sp>
        <p:nvSpPr>
          <p:cNvPr id="143369" name="Text Box 9"/>
          <p:cNvSpPr txBox="1">
            <a:spLocks noChangeArrowheads="1"/>
          </p:cNvSpPr>
          <p:nvPr/>
        </p:nvSpPr>
        <p:spPr bwMode="auto">
          <a:xfrm>
            <a:off x="5991225" y="3417888"/>
            <a:ext cx="804863" cy="396875"/>
          </a:xfrm>
          <a:prstGeom prst="rect">
            <a:avLst/>
          </a:prstGeom>
          <a:noFill/>
          <a:ln w="9525">
            <a:noFill/>
            <a:miter lim="800000"/>
            <a:headEnd/>
            <a:tailEnd/>
          </a:ln>
          <a:effectLst/>
        </p:spPr>
        <p:txBody>
          <a:bodyPr wrap="none">
            <a:spAutoFit/>
          </a:bodyPr>
          <a:lstStyle/>
          <a:p>
            <a:r>
              <a:rPr lang="en-US" sz="2000" b="1">
                <a:solidFill>
                  <a:srgbClr val="00FF00"/>
                </a:solidFill>
              </a:rPr>
              <a:t>CO</a:t>
            </a:r>
            <a:r>
              <a:rPr lang="en-US" sz="2000" b="1" baseline="-25000">
                <a:solidFill>
                  <a:srgbClr val="00FF00"/>
                </a:solidFill>
              </a:rPr>
              <a:t>3</a:t>
            </a:r>
            <a:r>
              <a:rPr lang="en-US" sz="2000" b="1" baseline="30000">
                <a:solidFill>
                  <a:srgbClr val="00FF00"/>
                </a:solidFill>
              </a:rPr>
              <a:t>-2</a:t>
            </a:r>
          </a:p>
        </p:txBody>
      </p:sp>
      <p:sp>
        <p:nvSpPr>
          <p:cNvPr id="143370" name="Text Box 10"/>
          <p:cNvSpPr txBox="1">
            <a:spLocks noChangeArrowheads="1"/>
          </p:cNvSpPr>
          <p:nvPr/>
        </p:nvSpPr>
        <p:spPr bwMode="auto">
          <a:xfrm>
            <a:off x="4368800" y="5257800"/>
            <a:ext cx="790575" cy="396875"/>
          </a:xfrm>
          <a:prstGeom prst="rect">
            <a:avLst/>
          </a:prstGeom>
          <a:noFill/>
          <a:ln w="9525">
            <a:noFill/>
            <a:miter lim="800000"/>
            <a:headEnd/>
            <a:tailEnd/>
          </a:ln>
          <a:effectLst/>
        </p:spPr>
        <p:txBody>
          <a:bodyPr wrap="none">
            <a:spAutoFit/>
          </a:bodyPr>
          <a:lstStyle/>
          <a:p>
            <a:r>
              <a:rPr lang="en-US" sz="2000" b="1">
                <a:solidFill>
                  <a:srgbClr val="00FF00"/>
                </a:solidFill>
              </a:rPr>
              <a:t>SO</a:t>
            </a:r>
            <a:r>
              <a:rPr lang="en-US" sz="2000" b="1" baseline="-25000">
                <a:solidFill>
                  <a:srgbClr val="00FF00"/>
                </a:solidFill>
              </a:rPr>
              <a:t>4</a:t>
            </a:r>
            <a:r>
              <a:rPr lang="en-US" sz="2000" b="1" baseline="30000">
                <a:solidFill>
                  <a:srgbClr val="00FF00"/>
                </a:solidFill>
              </a:rPr>
              <a:t>-2</a:t>
            </a:r>
          </a:p>
        </p:txBody>
      </p:sp>
      <p:sp>
        <p:nvSpPr>
          <p:cNvPr id="143371" name="AutoShape 11"/>
          <p:cNvSpPr>
            <a:spLocks noChangeArrowheads="1"/>
          </p:cNvSpPr>
          <p:nvPr/>
        </p:nvSpPr>
        <p:spPr bwMode="auto">
          <a:xfrm>
            <a:off x="3763963" y="2173288"/>
            <a:ext cx="2024062" cy="2025650"/>
          </a:xfrm>
          <a:prstGeom prst="irregularSeal2">
            <a:avLst/>
          </a:prstGeom>
          <a:solidFill>
            <a:srgbClr val="CCFFFF">
              <a:alpha val="60001"/>
            </a:srgbClr>
          </a:solidFill>
          <a:ln w="9525">
            <a:noFill/>
            <a:miter lim="800000"/>
            <a:headEnd/>
            <a:tailEnd/>
          </a:ln>
          <a:effectLst/>
        </p:spPr>
        <p:txBody>
          <a:bodyPr wrap="none" anchor="ctr"/>
          <a:lstStyle/>
          <a:p>
            <a:endParaRPr lang="en-US"/>
          </a:p>
        </p:txBody>
      </p:sp>
      <p:sp>
        <p:nvSpPr>
          <p:cNvPr id="143372" name="Text Box 12"/>
          <p:cNvSpPr txBox="1">
            <a:spLocks noChangeArrowheads="1"/>
          </p:cNvSpPr>
          <p:nvPr/>
        </p:nvSpPr>
        <p:spPr bwMode="auto">
          <a:xfrm>
            <a:off x="4821238" y="4014788"/>
            <a:ext cx="812800" cy="457200"/>
          </a:xfrm>
          <a:prstGeom prst="rect">
            <a:avLst/>
          </a:prstGeom>
          <a:noFill/>
          <a:ln w="9525">
            <a:noFill/>
            <a:miter lim="800000"/>
            <a:headEnd/>
            <a:tailEnd/>
          </a:ln>
          <a:effectLst/>
        </p:spPr>
        <p:txBody>
          <a:bodyPr wrap="none">
            <a:spAutoFit/>
          </a:bodyPr>
          <a:lstStyle/>
          <a:p>
            <a:r>
              <a:rPr lang="en-US">
                <a:solidFill>
                  <a:srgbClr val="FFFF00"/>
                </a:solidFill>
              </a:rPr>
              <a:t>solid</a:t>
            </a:r>
          </a:p>
        </p:txBody>
      </p:sp>
      <p:sp>
        <p:nvSpPr>
          <p:cNvPr id="143373" name="Text Box 13"/>
          <p:cNvSpPr txBox="1">
            <a:spLocks noChangeArrowheads="1"/>
          </p:cNvSpPr>
          <p:nvPr/>
        </p:nvSpPr>
        <p:spPr bwMode="auto">
          <a:xfrm>
            <a:off x="5556250" y="2974975"/>
            <a:ext cx="1692275" cy="457200"/>
          </a:xfrm>
          <a:prstGeom prst="rect">
            <a:avLst/>
          </a:prstGeom>
          <a:noFill/>
          <a:ln w="9525">
            <a:noFill/>
            <a:miter lim="800000"/>
            <a:headEnd/>
            <a:tailEnd/>
          </a:ln>
          <a:effectLst/>
        </p:spPr>
        <p:txBody>
          <a:bodyPr wrap="none">
            <a:spAutoFit/>
          </a:bodyPr>
          <a:lstStyle/>
          <a:p>
            <a:r>
              <a:rPr lang="en-US" b="1">
                <a:solidFill>
                  <a:srgbClr val="FFFF00"/>
                </a:solidFill>
              </a:rPr>
              <a:t>Carbonate</a:t>
            </a:r>
          </a:p>
        </p:txBody>
      </p:sp>
      <p:sp>
        <p:nvSpPr>
          <p:cNvPr id="143374" name="Text Box 14"/>
          <p:cNvSpPr txBox="1">
            <a:spLocks noChangeArrowheads="1"/>
          </p:cNvSpPr>
          <p:nvPr/>
        </p:nvSpPr>
        <p:spPr bwMode="auto">
          <a:xfrm>
            <a:off x="2166938" y="3549650"/>
            <a:ext cx="1370012" cy="457200"/>
          </a:xfrm>
          <a:prstGeom prst="rect">
            <a:avLst/>
          </a:prstGeom>
          <a:noFill/>
          <a:ln w="9525">
            <a:noFill/>
            <a:miter lim="800000"/>
            <a:headEnd/>
            <a:tailEnd/>
          </a:ln>
          <a:effectLst/>
        </p:spPr>
        <p:txBody>
          <a:bodyPr wrap="none">
            <a:spAutoFit/>
          </a:bodyPr>
          <a:lstStyle/>
          <a:p>
            <a:r>
              <a:rPr lang="en-US" b="1">
                <a:solidFill>
                  <a:srgbClr val="FFFF00"/>
                </a:solidFill>
              </a:rPr>
              <a:t>Calcium</a:t>
            </a:r>
          </a:p>
        </p:txBody>
      </p:sp>
      <p:sp>
        <p:nvSpPr>
          <p:cNvPr id="143375" name="Text Box 15"/>
          <p:cNvSpPr txBox="1">
            <a:spLocks noChangeArrowheads="1"/>
          </p:cNvSpPr>
          <p:nvPr/>
        </p:nvSpPr>
        <p:spPr bwMode="auto">
          <a:xfrm>
            <a:off x="1069975" y="622300"/>
            <a:ext cx="7040563" cy="579438"/>
          </a:xfrm>
          <a:prstGeom prst="rect">
            <a:avLst/>
          </a:prstGeom>
          <a:noFill/>
          <a:ln w="9525">
            <a:noFill/>
            <a:miter lim="800000"/>
            <a:headEnd/>
            <a:tailEnd/>
          </a:ln>
          <a:effectLst/>
        </p:spPr>
        <p:txBody>
          <a:bodyPr wrap="none">
            <a:spAutoFit/>
          </a:bodyPr>
          <a:lstStyle/>
          <a:p>
            <a:r>
              <a:rPr lang="en-US" sz="3200">
                <a:solidFill>
                  <a:srgbClr val="000099"/>
                </a:solidFill>
              </a:rPr>
              <a:t>Precipitation and Carbonate Platforms</a:t>
            </a:r>
          </a:p>
        </p:txBody>
      </p:sp>
      <p:sp>
        <p:nvSpPr>
          <p:cNvPr id="143376" name="Text Box 16"/>
          <p:cNvSpPr txBox="1">
            <a:spLocks noChangeArrowheads="1"/>
          </p:cNvSpPr>
          <p:nvPr/>
        </p:nvSpPr>
        <p:spPr bwMode="auto">
          <a:xfrm>
            <a:off x="319088" y="5221288"/>
            <a:ext cx="8561387" cy="822325"/>
          </a:xfrm>
          <a:prstGeom prst="rect">
            <a:avLst/>
          </a:prstGeom>
          <a:noFill/>
          <a:ln w="9525">
            <a:noFill/>
            <a:miter lim="800000"/>
            <a:headEnd/>
            <a:tailEnd/>
          </a:ln>
          <a:effectLst/>
        </p:spPr>
        <p:txBody>
          <a:bodyPr wrap="none">
            <a:spAutoFit/>
          </a:bodyPr>
          <a:lstStyle/>
          <a:p>
            <a:pPr algn="ctr"/>
            <a:r>
              <a:rPr lang="en-US"/>
              <a:t>Calcium and carbonate are at near saturation levels in oceans</a:t>
            </a:r>
          </a:p>
          <a:p>
            <a:pPr algn="ctr"/>
            <a:r>
              <a:rPr lang="en-US"/>
              <a:t>(amounts are close to a threshold for precipitation)</a:t>
            </a:r>
          </a:p>
        </p:txBody>
      </p:sp>
      <p:sp>
        <p:nvSpPr>
          <p:cNvPr id="143377" name="Text Box 17"/>
          <p:cNvSpPr txBox="1">
            <a:spLocks noChangeArrowheads="1"/>
          </p:cNvSpPr>
          <p:nvPr/>
        </p:nvSpPr>
        <p:spPr bwMode="auto">
          <a:xfrm>
            <a:off x="2632075" y="4630738"/>
            <a:ext cx="3546475" cy="457200"/>
          </a:xfrm>
          <a:prstGeom prst="rect">
            <a:avLst/>
          </a:prstGeom>
          <a:noFill/>
          <a:ln w="9525">
            <a:noFill/>
            <a:miter lim="800000"/>
            <a:headEnd/>
            <a:tailEnd/>
          </a:ln>
          <a:effectLst/>
        </p:spPr>
        <p:txBody>
          <a:bodyPr wrap="none">
            <a:spAutoFit/>
          </a:bodyPr>
          <a:lstStyle/>
          <a:p>
            <a:r>
              <a:rPr lang="en-US" b="1">
                <a:solidFill>
                  <a:srgbClr val="FF9900"/>
                </a:solidFill>
              </a:rPr>
              <a:t>Ca</a:t>
            </a:r>
            <a:r>
              <a:rPr lang="en-US" b="1" baseline="30000">
                <a:solidFill>
                  <a:srgbClr val="FF9900"/>
                </a:solidFill>
              </a:rPr>
              <a:t>2+</a:t>
            </a:r>
            <a:r>
              <a:rPr lang="en-US" b="1">
                <a:solidFill>
                  <a:srgbClr val="FF9900"/>
                </a:solidFill>
              </a:rPr>
              <a:t>  +  CO</a:t>
            </a:r>
            <a:r>
              <a:rPr lang="en-US" b="1" baseline="-25000">
                <a:solidFill>
                  <a:srgbClr val="FF9900"/>
                </a:solidFill>
              </a:rPr>
              <a:t>3</a:t>
            </a:r>
            <a:r>
              <a:rPr lang="en-US" b="1" baseline="30000">
                <a:solidFill>
                  <a:srgbClr val="FF9900"/>
                </a:solidFill>
              </a:rPr>
              <a:t>2-</a:t>
            </a:r>
            <a:r>
              <a:rPr lang="en-US" b="1">
                <a:solidFill>
                  <a:srgbClr val="FF9900"/>
                </a:solidFill>
              </a:rPr>
              <a:t>  =  CaCO</a:t>
            </a:r>
            <a:r>
              <a:rPr lang="en-US" b="1" baseline="-25000">
                <a:solidFill>
                  <a:srgbClr val="FF9900"/>
                </a:solidFill>
              </a:rPr>
              <a:t>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3363"/>
                                        </p:tgtEl>
                                      </p:cBhvr>
                                    </p:animEffect>
                                    <p:set>
                                      <p:cBhvr>
                                        <p:cTn id="7" dur="1" fill="hold">
                                          <p:stCondLst>
                                            <p:cond delay="1999"/>
                                          </p:stCondLst>
                                        </p:cTn>
                                        <p:tgtEl>
                                          <p:spTgt spid="14336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43364"/>
                                        </p:tgtEl>
                                      </p:cBhvr>
                                    </p:animEffect>
                                    <p:set>
                                      <p:cBhvr>
                                        <p:cTn id="10" dur="1" fill="hold">
                                          <p:stCondLst>
                                            <p:cond delay="1999"/>
                                          </p:stCondLst>
                                        </p:cTn>
                                        <p:tgtEl>
                                          <p:spTgt spid="14336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43367"/>
                                        </p:tgtEl>
                                      </p:cBhvr>
                                    </p:animEffect>
                                    <p:set>
                                      <p:cBhvr>
                                        <p:cTn id="13" dur="1" fill="hold">
                                          <p:stCondLst>
                                            <p:cond delay="1999"/>
                                          </p:stCondLst>
                                        </p:cTn>
                                        <p:tgtEl>
                                          <p:spTgt spid="14336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43368"/>
                                        </p:tgtEl>
                                      </p:cBhvr>
                                    </p:animEffect>
                                    <p:set>
                                      <p:cBhvr>
                                        <p:cTn id="16" dur="1" fill="hold">
                                          <p:stCondLst>
                                            <p:cond delay="1999"/>
                                          </p:stCondLst>
                                        </p:cTn>
                                        <p:tgtEl>
                                          <p:spTgt spid="14336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43370"/>
                                        </p:tgtEl>
                                      </p:cBhvr>
                                    </p:animEffect>
                                    <p:set>
                                      <p:cBhvr>
                                        <p:cTn id="19" dur="1" fill="hold">
                                          <p:stCondLst>
                                            <p:cond delay="1999"/>
                                          </p:stCondLst>
                                        </p:cTn>
                                        <p:tgtEl>
                                          <p:spTgt spid="14337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43365"/>
                                        </p:tgtEl>
                                      </p:cBhvr>
                                    </p:animEffect>
                                    <p:set>
                                      <p:cBhvr>
                                        <p:cTn id="22" dur="1" fill="hold">
                                          <p:stCondLst>
                                            <p:cond delay="1999"/>
                                          </p:stCondLst>
                                        </p:cTn>
                                        <p:tgtEl>
                                          <p:spTgt spid="1433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43366"/>
                                        </p:tgtEl>
                                      </p:cBhvr>
                                    </p:animEffect>
                                    <p:set>
                                      <p:cBhvr>
                                        <p:cTn id="27" dur="1" fill="hold">
                                          <p:stCondLst>
                                            <p:cond delay="1999"/>
                                          </p:stCondLst>
                                        </p:cTn>
                                        <p:tgtEl>
                                          <p:spTgt spid="14336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143369"/>
                                        </p:tgtEl>
                                      </p:cBhvr>
                                    </p:animEffect>
                                    <p:set>
                                      <p:cBhvr>
                                        <p:cTn id="30" dur="1" fill="hold">
                                          <p:stCondLst>
                                            <p:cond delay="1999"/>
                                          </p:stCondLst>
                                        </p:cTn>
                                        <p:tgtEl>
                                          <p:spTgt spid="143369"/>
                                        </p:tgtEl>
                                        <p:attrNameLst>
                                          <p:attrName>style.visibility</p:attrName>
                                        </p:attrNameLst>
                                      </p:cBhvr>
                                      <p:to>
                                        <p:strVal val="hidden"/>
                                      </p:to>
                                    </p:set>
                                  </p:childTnLst>
                                </p:cTn>
                              </p:par>
                              <p:par>
                                <p:cTn id="31" presetID="35" presetClass="path" presetSubtype="0" accel="50000" decel="50000" fill="hold" grpId="0" nodeType="withEffect">
                                  <p:stCondLst>
                                    <p:cond delay="0"/>
                                  </p:stCondLst>
                                  <p:childTnLst>
                                    <p:animMotion origin="layout" path="M -3.61111E-6 -1.73833E-6 L -0.17743 0.03653 " pathEditMode="relative" rAng="0" ptsTypes="AA">
                                      <p:cBhvr>
                                        <p:cTn id="32" dur="2000" fill="hold"/>
                                        <p:tgtEl>
                                          <p:spTgt spid="143373"/>
                                        </p:tgtEl>
                                        <p:attrNameLst>
                                          <p:attrName>ppt_x</p:attrName>
                                          <p:attrName>ppt_y</p:attrName>
                                        </p:attrNameLst>
                                      </p:cBhvr>
                                      <p:rCtr x="-89" y="18"/>
                                    </p:animMotion>
                                  </p:childTnLst>
                                </p:cTn>
                              </p:par>
                              <p:par>
                                <p:cTn id="33" presetID="63" presetClass="path" presetSubtype="0" accel="50000" decel="50000" fill="hold" grpId="0" nodeType="withEffect">
                                  <p:stCondLst>
                                    <p:cond delay="0"/>
                                  </p:stCondLst>
                                  <p:childTnLst>
                                    <p:animMotion origin="layout" path="M 4.44444E-6 -1.8123E-6 L 0.20086 -0.10726 " pathEditMode="relative" rAng="0" ptsTypes="AA">
                                      <p:cBhvr>
                                        <p:cTn id="34" dur="2000" fill="hold"/>
                                        <p:tgtEl>
                                          <p:spTgt spid="143374"/>
                                        </p:tgtEl>
                                        <p:attrNameLst>
                                          <p:attrName>ppt_x</p:attrName>
                                          <p:attrName>ppt_y</p:attrName>
                                        </p:attrNameLst>
                                      </p:cBhvr>
                                      <p:rCtr x="100" y="-54"/>
                                    </p:animMotion>
                                  </p:childTnLst>
                                </p:cTn>
                              </p:par>
                              <p:par>
                                <p:cTn id="35" presetID="9" presetClass="entr" presetSubtype="0" fill="hold" grpId="0" nodeType="withEffect">
                                  <p:stCondLst>
                                    <p:cond delay="0"/>
                                  </p:stCondLst>
                                  <p:childTnLst>
                                    <p:set>
                                      <p:cBhvr>
                                        <p:cTn id="36" dur="1" fill="hold">
                                          <p:stCondLst>
                                            <p:cond delay="0"/>
                                          </p:stCondLst>
                                        </p:cTn>
                                        <p:tgtEl>
                                          <p:spTgt spid="143371"/>
                                        </p:tgtEl>
                                        <p:attrNameLst>
                                          <p:attrName>style.visibility</p:attrName>
                                        </p:attrNameLst>
                                      </p:cBhvr>
                                      <p:to>
                                        <p:strVal val="visible"/>
                                      </p:to>
                                    </p:set>
                                    <p:animEffect transition="in" filter="dissolve">
                                      <p:cBhvr>
                                        <p:cTn id="37" dur="3000"/>
                                        <p:tgtEl>
                                          <p:spTgt spid="143371"/>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43372"/>
                                        </p:tgtEl>
                                        <p:attrNameLst>
                                          <p:attrName>style.visibility</p:attrName>
                                        </p:attrNameLst>
                                      </p:cBhvr>
                                      <p:to>
                                        <p:strVal val="visible"/>
                                      </p:to>
                                    </p:set>
                                    <p:animEffect transition="in" filter="fade">
                                      <p:cBhvr>
                                        <p:cTn id="41" dur="2000"/>
                                        <p:tgtEl>
                                          <p:spTgt spid="14337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43377"/>
                                        </p:tgtEl>
                                        <p:attrNameLst>
                                          <p:attrName>style.visibility</p:attrName>
                                        </p:attrNameLst>
                                      </p:cBhvr>
                                      <p:to>
                                        <p:strVal val="visible"/>
                                      </p:to>
                                    </p:set>
                                    <p:animEffect transition="in" filter="fade">
                                      <p:cBhvr>
                                        <p:cTn id="45" dur="2000"/>
                                        <p:tgtEl>
                                          <p:spTgt spid="143377"/>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143376"/>
                                        </p:tgtEl>
                                        <p:attrNameLst>
                                          <p:attrName>style.visibility</p:attrName>
                                        </p:attrNameLst>
                                      </p:cBhvr>
                                      <p:to>
                                        <p:strVal val="visible"/>
                                      </p:to>
                                    </p:set>
                                    <p:animEffect transition="in" filter="fade">
                                      <p:cBhvr>
                                        <p:cTn id="49" dur="2000"/>
                                        <p:tgtEl>
                                          <p:spTgt spid="14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p:bldP spid="143365" grpId="0"/>
      <p:bldP spid="143366" grpId="0"/>
      <p:bldP spid="143367" grpId="0"/>
      <p:bldP spid="143368" grpId="0"/>
      <p:bldP spid="143369" grpId="0"/>
      <p:bldP spid="143370" grpId="0"/>
      <p:bldP spid="143371" grpId="0" animBg="1"/>
      <p:bldP spid="143372" grpId="0"/>
      <p:bldP spid="143373" grpId="0"/>
      <p:bldP spid="143374" grpId="0"/>
      <p:bldP spid="143376" grpId="0"/>
      <p:bldP spid="1433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le:A fossil shell with calcite.jpg">
            <a:hlinkClick r:id="rId11"/>
          </p:cNvPr>
          <p:cNvPicPr>
            <a:picLocks noChangeAspect="1" noChangeArrowheads="1"/>
          </p:cNvPicPr>
          <p:nvPr>
            <p:custDataLst>
              <p:tags r:id="rId2"/>
            </p:custDataLst>
          </p:nvPr>
        </p:nvPicPr>
        <p:blipFill>
          <a:blip r:embed="rId12" cstate="print"/>
          <a:srcRect/>
          <a:stretch>
            <a:fillRect/>
          </a:stretch>
        </p:blipFill>
        <p:spPr bwMode="auto">
          <a:xfrm>
            <a:off x="5905500" y="976313"/>
            <a:ext cx="2571750" cy="1871662"/>
          </a:xfrm>
          <a:prstGeom prst="rect">
            <a:avLst/>
          </a:prstGeom>
          <a:noFill/>
        </p:spPr>
      </p:pic>
      <p:pic>
        <p:nvPicPr>
          <p:cNvPr id="128003" name="Picture 5" descr="pillar_coral_mid.bight10"/>
          <p:cNvPicPr>
            <a:picLocks noChangeAspect="1" noChangeArrowheads="1"/>
          </p:cNvPicPr>
          <p:nvPr>
            <p:custDataLst>
              <p:tags r:id="rId3"/>
            </p:custDataLst>
          </p:nvPr>
        </p:nvPicPr>
        <p:blipFill>
          <a:blip r:embed="rId13" cstate="print"/>
          <a:srcRect/>
          <a:stretch>
            <a:fillRect/>
          </a:stretch>
        </p:blipFill>
        <p:spPr bwMode="auto">
          <a:xfrm>
            <a:off x="1790700" y="3752850"/>
            <a:ext cx="2857500" cy="2092325"/>
          </a:xfrm>
          <a:prstGeom prst="rect">
            <a:avLst/>
          </a:prstGeom>
          <a:noFill/>
          <a:ln w="9525">
            <a:noFill/>
            <a:miter lim="800000"/>
            <a:headEnd/>
            <a:tailEnd/>
          </a:ln>
        </p:spPr>
      </p:pic>
      <p:pic>
        <p:nvPicPr>
          <p:cNvPr id="128004" name="Picture 8" descr="Scallop_and-oyster_fossils_"/>
          <p:cNvPicPr>
            <a:picLocks noChangeAspect="1" noChangeArrowheads="1"/>
          </p:cNvPicPr>
          <p:nvPr>
            <p:custDataLst>
              <p:tags r:id="rId4"/>
            </p:custDataLst>
          </p:nvPr>
        </p:nvPicPr>
        <p:blipFill>
          <a:blip r:embed="rId14" cstate="print"/>
          <a:srcRect/>
          <a:stretch>
            <a:fillRect/>
          </a:stretch>
        </p:blipFill>
        <p:spPr bwMode="auto">
          <a:xfrm>
            <a:off x="5372100" y="3371850"/>
            <a:ext cx="2609850" cy="1693863"/>
          </a:xfrm>
          <a:prstGeom prst="rect">
            <a:avLst/>
          </a:prstGeom>
          <a:noFill/>
          <a:ln w="9525">
            <a:noFill/>
            <a:miter lim="800000"/>
            <a:headEnd/>
            <a:tailEnd/>
          </a:ln>
        </p:spPr>
      </p:pic>
      <p:sp>
        <p:nvSpPr>
          <p:cNvPr id="128005" name="Text Box 5"/>
          <p:cNvSpPr txBox="1">
            <a:spLocks noChangeArrowheads="1"/>
          </p:cNvSpPr>
          <p:nvPr/>
        </p:nvSpPr>
        <p:spPr bwMode="auto">
          <a:xfrm>
            <a:off x="2403475" y="5849938"/>
            <a:ext cx="1150938" cy="396875"/>
          </a:xfrm>
          <a:prstGeom prst="rect">
            <a:avLst/>
          </a:prstGeom>
          <a:noFill/>
          <a:ln w="9525">
            <a:noFill/>
            <a:miter lim="800000"/>
            <a:headEnd/>
            <a:tailEnd/>
          </a:ln>
          <a:effectLst/>
        </p:spPr>
        <p:txBody>
          <a:bodyPr>
            <a:spAutoFit/>
          </a:bodyPr>
          <a:lstStyle/>
          <a:p>
            <a:r>
              <a:rPr lang="en-US" sz="2000"/>
              <a:t>Corals </a:t>
            </a:r>
          </a:p>
        </p:txBody>
      </p:sp>
      <p:sp>
        <p:nvSpPr>
          <p:cNvPr id="128006" name="Text Box 6"/>
          <p:cNvSpPr txBox="1">
            <a:spLocks noChangeArrowheads="1"/>
          </p:cNvSpPr>
          <p:nvPr/>
        </p:nvSpPr>
        <p:spPr bwMode="auto">
          <a:xfrm>
            <a:off x="6918325" y="2916238"/>
            <a:ext cx="1455738" cy="457200"/>
          </a:xfrm>
          <a:prstGeom prst="rect">
            <a:avLst/>
          </a:prstGeom>
          <a:noFill/>
          <a:ln w="9525">
            <a:noFill/>
            <a:miter lim="800000"/>
            <a:headEnd/>
            <a:tailEnd/>
          </a:ln>
          <a:effectLst/>
        </p:spPr>
        <p:txBody>
          <a:bodyPr wrap="none">
            <a:spAutoFit/>
          </a:bodyPr>
          <a:lstStyle/>
          <a:p>
            <a:r>
              <a:rPr lang="en-US"/>
              <a:t>Mollusks </a:t>
            </a:r>
          </a:p>
        </p:txBody>
      </p:sp>
      <p:sp>
        <p:nvSpPr>
          <p:cNvPr id="128007" name="Text Box 4"/>
          <p:cNvSpPr txBox="1">
            <a:spLocks noChangeArrowheads="1"/>
          </p:cNvSpPr>
          <p:nvPr/>
        </p:nvSpPr>
        <p:spPr bwMode="auto">
          <a:xfrm>
            <a:off x="1238250" y="2190750"/>
            <a:ext cx="1527175" cy="1066800"/>
          </a:xfrm>
          <a:prstGeom prst="rect">
            <a:avLst/>
          </a:prstGeom>
          <a:noFill/>
          <a:ln w="9525">
            <a:noFill/>
            <a:miter lim="800000"/>
            <a:headEnd/>
            <a:tailEnd/>
          </a:ln>
        </p:spPr>
        <p:txBody>
          <a:bodyPr wrap="none">
            <a:spAutoFit/>
          </a:bodyPr>
          <a:lstStyle/>
          <a:p>
            <a:r>
              <a:rPr lang="en-US" sz="3200" b="1">
                <a:solidFill>
                  <a:srgbClr val="FFFF00"/>
                </a:solidFill>
              </a:rPr>
              <a:t>CaCO</a:t>
            </a:r>
            <a:r>
              <a:rPr lang="en-US" sz="3200" b="1" baseline="-25000">
                <a:solidFill>
                  <a:srgbClr val="FFFF00"/>
                </a:solidFill>
              </a:rPr>
              <a:t>3</a:t>
            </a:r>
          </a:p>
          <a:p>
            <a:r>
              <a:rPr lang="en-US" sz="3200" b="1">
                <a:solidFill>
                  <a:srgbClr val="FFFF00"/>
                </a:solidFill>
              </a:rPr>
              <a:t>MgCO</a:t>
            </a:r>
            <a:r>
              <a:rPr lang="en-US" sz="3200" b="1" baseline="-25000">
                <a:solidFill>
                  <a:srgbClr val="FFFF00"/>
                </a:solidFill>
              </a:rPr>
              <a:t>3</a:t>
            </a:r>
          </a:p>
        </p:txBody>
      </p:sp>
      <p:sp>
        <p:nvSpPr>
          <p:cNvPr id="128008" name="Text Box 3"/>
          <p:cNvSpPr txBox="1">
            <a:spLocks noChangeArrowheads="1"/>
          </p:cNvSpPr>
          <p:nvPr/>
        </p:nvSpPr>
        <p:spPr bwMode="auto">
          <a:xfrm>
            <a:off x="377825" y="1104900"/>
            <a:ext cx="3271838" cy="822325"/>
          </a:xfrm>
          <a:prstGeom prst="rect">
            <a:avLst/>
          </a:prstGeom>
          <a:noFill/>
          <a:ln w="9525">
            <a:noFill/>
            <a:miter lim="800000"/>
            <a:headEnd/>
            <a:tailEnd/>
          </a:ln>
        </p:spPr>
        <p:txBody>
          <a:bodyPr wrap="none">
            <a:spAutoFit/>
          </a:bodyPr>
          <a:lstStyle/>
          <a:p>
            <a:r>
              <a:rPr lang="en-US">
                <a:solidFill>
                  <a:srgbClr val="FFFF00"/>
                </a:solidFill>
              </a:rPr>
              <a:t>Marine Calcium and </a:t>
            </a:r>
          </a:p>
          <a:p>
            <a:r>
              <a:rPr lang="en-US">
                <a:solidFill>
                  <a:srgbClr val="FFFF00"/>
                </a:solidFill>
              </a:rPr>
              <a:t>Magnesium Carbonate</a:t>
            </a:r>
          </a:p>
        </p:txBody>
      </p:sp>
      <p:sp>
        <p:nvSpPr>
          <p:cNvPr id="128009" name="Text Box 2"/>
          <p:cNvSpPr txBox="1">
            <a:spLocks noChangeArrowheads="1"/>
          </p:cNvSpPr>
          <p:nvPr/>
        </p:nvSpPr>
        <p:spPr bwMode="auto">
          <a:xfrm>
            <a:off x="381000" y="323850"/>
            <a:ext cx="6815138" cy="579438"/>
          </a:xfrm>
          <a:prstGeom prst="rect">
            <a:avLst/>
          </a:prstGeom>
          <a:noFill/>
          <a:ln w="9525">
            <a:noFill/>
            <a:miter lim="800000"/>
            <a:headEnd/>
            <a:tailEnd/>
          </a:ln>
        </p:spPr>
        <p:txBody>
          <a:bodyPr wrap="none">
            <a:spAutoFit/>
          </a:bodyPr>
          <a:lstStyle/>
          <a:p>
            <a:r>
              <a:rPr lang="en-US" sz="3200" u="sng"/>
              <a:t>Carbonate Deposition/Sedimentation</a:t>
            </a:r>
          </a:p>
        </p:txBody>
      </p:sp>
      <p:pic>
        <p:nvPicPr>
          <p:cNvPr id="128010" name="Picture 10" descr="Foraminifera"/>
          <p:cNvPicPr>
            <a:picLocks noChangeAspect="1" noChangeArrowheads="1"/>
          </p:cNvPicPr>
          <p:nvPr>
            <p:custDataLst>
              <p:tags r:id="rId5"/>
            </p:custDataLst>
          </p:nvPr>
        </p:nvPicPr>
        <p:blipFill>
          <a:blip r:embed="rId15" cstate="print"/>
          <a:srcRect/>
          <a:stretch>
            <a:fillRect/>
          </a:stretch>
        </p:blipFill>
        <p:spPr bwMode="auto">
          <a:xfrm>
            <a:off x="3621088" y="2152650"/>
            <a:ext cx="2586037" cy="1797050"/>
          </a:xfrm>
          <a:prstGeom prst="rect">
            <a:avLst/>
          </a:prstGeom>
          <a:noFill/>
        </p:spPr>
      </p:pic>
      <p:sp>
        <p:nvSpPr>
          <p:cNvPr id="128011" name="Text Box 11"/>
          <p:cNvSpPr txBox="1">
            <a:spLocks noChangeArrowheads="1"/>
          </p:cNvSpPr>
          <p:nvPr/>
        </p:nvSpPr>
        <p:spPr bwMode="auto">
          <a:xfrm>
            <a:off x="4022725" y="1782763"/>
            <a:ext cx="1679575" cy="396875"/>
          </a:xfrm>
          <a:prstGeom prst="rect">
            <a:avLst/>
          </a:prstGeom>
          <a:noFill/>
          <a:ln w="9525">
            <a:noFill/>
            <a:miter lim="800000"/>
            <a:headEnd/>
            <a:tailEnd/>
          </a:ln>
          <a:effectLst/>
        </p:spPr>
        <p:txBody>
          <a:bodyPr wrap="none">
            <a:spAutoFit/>
          </a:bodyPr>
          <a:lstStyle/>
          <a:p>
            <a:r>
              <a:rPr lang="en-US" sz="2000"/>
              <a:t>Foraminifera </a:t>
            </a:r>
          </a:p>
        </p:txBody>
      </p:sp>
      <p:pic>
        <p:nvPicPr>
          <p:cNvPr id="128012" name="Picture 12" descr="c8"/>
          <p:cNvPicPr>
            <a:picLocks noChangeAspect="1" noChangeArrowheads="1"/>
          </p:cNvPicPr>
          <p:nvPr>
            <p:custDataLst>
              <p:tags r:id="rId6"/>
            </p:custDataLst>
          </p:nvPr>
        </p:nvPicPr>
        <p:blipFill>
          <a:blip r:embed="rId16" cstate="print"/>
          <a:srcRect l="1334" t="3294" r="1334" b="16470"/>
          <a:stretch>
            <a:fillRect/>
          </a:stretch>
        </p:blipFill>
        <p:spPr bwMode="auto">
          <a:xfrm>
            <a:off x="4562475" y="4710113"/>
            <a:ext cx="2324100" cy="1809750"/>
          </a:xfrm>
          <a:prstGeom prst="rect">
            <a:avLst/>
          </a:prstGeom>
          <a:noFill/>
        </p:spPr>
      </p:pic>
      <p:sp>
        <p:nvSpPr>
          <p:cNvPr id="128013" name="Text Box 13"/>
          <p:cNvSpPr txBox="1">
            <a:spLocks noChangeArrowheads="1"/>
          </p:cNvSpPr>
          <p:nvPr/>
        </p:nvSpPr>
        <p:spPr bwMode="auto">
          <a:xfrm>
            <a:off x="7032625" y="5487988"/>
            <a:ext cx="965200" cy="457200"/>
          </a:xfrm>
          <a:prstGeom prst="rect">
            <a:avLst/>
          </a:prstGeom>
          <a:noFill/>
          <a:ln w="9525">
            <a:noFill/>
            <a:miter lim="800000"/>
            <a:headEnd/>
            <a:tailEnd/>
          </a:ln>
          <a:effectLst/>
        </p:spPr>
        <p:txBody>
          <a:bodyPr wrap="none">
            <a:spAutoFit/>
          </a:bodyPr>
          <a:lstStyle/>
          <a:p>
            <a:r>
              <a:rPr lang="en-US"/>
              <a:t>Algae</a:t>
            </a:r>
          </a:p>
        </p:txBody>
      </p:sp>
      <p:pic>
        <p:nvPicPr>
          <p:cNvPr id="128014" name="Picture 14" descr="Brachiopod%20-%20north%20side"/>
          <p:cNvPicPr>
            <a:picLocks noChangeAspect="1" noChangeArrowheads="1"/>
          </p:cNvPicPr>
          <p:nvPr>
            <p:custDataLst>
              <p:tags r:id="rId7"/>
            </p:custDataLst>
          </p:nvPr>
        </p:nvPicPr>
        <p:blipFill>
          <a:blip r:embed="rId17" cstate="print"/>
          <a:srcRect/>
          <a:stretch>
            <a:fillRect/>
          </a:stretch>
        </p:blipFill>
        <p:spPr bwMode="auto">
          <a:xfrm>
            <a:off x="2171700" y="1762125"/>
            <a:ext cx="4857750" cy="3643313"/>
          </a:xfrm>
          <a:prstGeom prst="rect">
            <a:avLst/>
          </a:prstGeom>
          <a:noFill/>
        </p:spPr>
      </p:pic>
      <p:grpSp>
        <p:nvGrpSpPr>
          <p:cNvPr id="128015" name="Group 15"/>
          <p:cNvGrpSpPr>
            <a:grpSpLocks/>
          </p:cNvGrpSpPr>
          <p:nvPr>
            <p:custDataLst>
              <p:tags r:id="rId8"/>
            </p:custDataLst>
          </p:nvPr>
        </p:nvGrpSpPr>
        <p:grpSpPr bwMode="auto">
          <a:xfrm>
            <a:off x="2038350" y="1676400"/>
            <a:ext cx="5219700" cy="3943350"/>
            <a:chOff x="1368" y="1080"/>
            <a:chExt cx="3024" cy="2160"/>
          </a:xfrm>
        </p:grpSpPr>
        <p:pic>
          <p:nvPicPr>
            <p:cNvPr id="10252" name="Picture 12" descr="ocala_limestone"/>
            <p:cNvPicPr>
              <a:picLocks noChangeAspect="1" noChangeArrowheads="1"/>
            </p:cNvPicPr>
            <p:nvPr/>
          </p:nvPicPr>
          <p:blipFill>
            <a:blip r:embed="rId18" cstate="print"/>
            <a:srcRect/>
            <a:stretch>
              <a:fillRect/>
            </a:stretch>
          </p:blipFill>
          <p:spPr bwMode="auto">
            <a:xfrm>
              <a:off x="1368" y="1080"/>
              <a:ext cx="3024" cy="2160"/>
            </a:xfrm>
            <a:prstGeom prst="rect">
              <a:avLst/>
            </a:prstGeom>
            <a:noFill/>
            <a:ln w="9525">
              <a:noFill/>
              <a:miter lim="800000"/>
              <a:headEnd/>
              <a:tailEnd/>
            </a:ln>
          </p:spPr>
        </p:pic>
        <p:sp>
          <p:nvSpPr>
            <p:cNvPr id="128017" name="Rectangle 17"/>
            <p:cNvSpPr>
              <a:spLocks noChangeArrowheads="1"/>
            </p:cNvSpPr>
            <p:nvPr/>
          </p:nvSpPr>
          <p:spPr bwMode="auto">
            <a:xfrm>
              <a:off x="3504" y="1188"/>
              <a:ext cx="828" cy="408"/>
            </a:xfrm>
            <a:prstGeom prst="rect">
              <a:avLst/>
            </a:prstGeom>
            <a:solidFill>
              <a:srgbClr val="000000"/>
            </a:solidFill>
            <a:ln w="9525">
              <a:no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14"/>
                                        </p:tgtEl>
                                        <p:attrNameLst>
                                          <p:attrName>style.visibility</p:attrName>
                                        </p:attrNameLst>
                                      </p:cBhvr>
                                      <p:to>
                                        <p:strVal val="visible"/>
                                      </p:to>
                                    </p:set>
                                    <p:animEffect transition="in" filter="fade">
                                      <p:cBhvr>
                                        <p:cTn id="7" dur="2000"/>
                                        <p:tgtEl>
                                          <p:spTgt spid="1280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015"/>
                                        </p:tgtEl>
                                        <p:attrNameLst>
                                          <p:attrName>style.visibility</p:attrName>
                                        </p:attrNameLst>
                                      </p:cBhvr>
                                      <p:to>
                                        <p:strVal val="visible"/>
                                      </p:to>
                                    </p:set>
                                    <p:animEffect transition="in" filter="fade">
                                      <p:cBhvr>
                                        <p:cTn id="12" dur="2000"/>
                                        <p:tgtEl>
                                          <p:spTgt spid="128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365375" y="625475"/>
            <a:ext cx="4064000" cy="579438"/>
          </a:xfrm>
          <a:prstGeom prst="rect">
            <a:avLst/>
          </a:prstGeom>
          <a:noFill/>
          <a:ln w="9525">
            <a:noFill/>
            <a:miter lim="800000"/>
            <a:headEnd/>
            <a:tailEnd/>
          </a:ln>
          <a:effectLst/>
        </p:spPr>
        <p:txBody>
          <a:bodyPr wrap="none">
            <a:spAutoFit/>
          </a:bodyPr>
          <a:lstStyle/>
          <a:p>
            <a:r>
              <a:rPr lang="en-US" sz="3200"/>
              <a:t>Calcification requires:</a:t>
            </a:r>
          </a:p>
        </p:txBody>
      </p:sp>
      <p:sp>
        <p:nvSpPr>
          <p:cNvPr id="130051" name="Text Box 3"/>
          <p:cNvSpPr txBox="1">
            <a:spLocks noChangeArrowheads="1"/>
          </p:cNvSpPr>
          <p:nvPr/>
        </p:nvSpPr>
        <p:spPr bwMode="auto">
          <a:xfrm>
            <a:off x="1984375" y="1417638"/>
            <a:ext cx="4914900" cy="519112"/>
          </a:xfrm>
          <a:prstGeom prst="rect">
            <a:avLst/>
          </a:prstGeom>
          <a:noFill/>
          <a:ln w="9525">
            <a:noFill/>
            <a:miter lim="800000"/>
            <a:headEnd/>
            <a:tailEnd/>
          </a:ln>
          <a:effectLst/>
        </p:spPr>
        <p:txBody>
          <a:bodyPr wrap="none">
            <a:spAutoFit/>
          </a:bodyPr>
          <a:lstStyle/>
          <a:p>
            <a:r>
              <a:rPr lang="en-US" sz="2800">
                <a:solidFill>
                  <a:srgbClr val="FF9900"/>
                </a:solidFill>
              </a:rPr>
              <a:t>Warm, shallow water, sunlight</a:t>
            </a:r>
          </a:p>
        </p:txBody>
      </p:sp>
      <p:pic>
        <p:nvPicPr>
          <p:cNvPr id="130052" name="Picture 4" descr="002-Florida-&amp;-Bahamas"/>
          <p:cNvPicPr>
            <a:picLocks noChangeAspect="1" noChangeArrowheads="1"/>
          </p:cNvPicPr>
          <p:nvPr>
            <p:custDataLst>
              <p:tags r:id="rId2"/>
            </p:custDataLst>
          </p:nvPr>
        </p:nvPicPr>
        <p:blipFill>
          <a:blip r:embed="rId5" cstate="print"/>
          <a:srcRect/>
          <a:stretch>
            <a:fillRect/>
          </a:stretch>
        </p:blipFill>
        <p:spPr bwMode="auto">
          <a:xfrm>
            <a:off x="2305050" y="2209800"/>
            <a:ext cx="4283075" cy="346868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01-zooxanthellae"/>
          <p:cNvPicPr>
            <a:picLocks noChangeAspect="1" noChangeArrowheads="1"/>
          </p:cNvPicPr>
          <p:nvPr>
            <p:custDataLst>
              <p:tags r:id="rId2"/>
            </p:custDataLst>
          </p:nvPr>
        </p:nvPicPr>
        <p:blipFill>
          <a:blip r:embed="rId9" cstate="print"/>
          <a:srcRect/>
          <a:stretch>
            <a:fillRect/>
          </a:stretch>
        </p:blipFill>
        <p:spPr bwMode="auto">
          <a:xfrm>
            <a:off x="355600" y="1658938"/>
            <a:ext cx="2627313" cy="1484312"/>
          </a:xfrm>
          <a:prstGeom prst="rect">
            <a:avLst/>
          </a:prstGeom>
          <a:noFill/>
        </p:spPr>
      </p:pic>
      <p:pic>
        <p:nvPicPr>
          <p:cNvPr id="138243" name="Picture 3" descr="Image of living zooxanthellae"/>
          <p:cNvPicPr>
            <a:picLocks noChangeAspect="1" noChangeArrowheads="1"/>
          </p:cNvPicPr>
          <p:nvPr>
            <p:custDataLst>
              <p:tags r:id="rId3"/>
            </p:custDataLst>
          </p:nvPr>
        </p:nvPicPr>
        <p:blipFill>
          <a:blip r:embed="rId10" cstate="print"/>
          <a:srcRect/>
          <a:stretch>
            <a:fillRect/>
          </a:stretch>
        </p:blipFill>
        <p:spPr bwMode="auto">
          <a:xfrm>
            <a:off x="3597275" y="658813"/>
            <a:ext cx="1287463" cy="1336675"/>
          </a:xfrm>
          <a:prstGeom prst="rect">
            <a:avLst/>
          </a:prstGeom>
          <a:noFill/>
        </p:spPr>
      </p:pic>
      <p:sp>
        <p:nvSpPr>
          <p:cNvPr id="138244" name="Line 4"/>
          <p:cNvSpPr>
            <a:spLocks noChangeShapeType="1"/>
          </p:cNvSpPr>
          <p:nvPr/>
        </p:nvSpPr>
        <p:spPr bwMode="auto">
          <a:xfrm flipH="1">
            <a:off x="2062163" y="1487488"/>
            <a:ext cx="1900237" cy="806450"/>
          </a:xfrm>
          <a:prstGeom prst="line">
            <a:avLst/>
          </a:prstGeom>
          <a:noFill/>
          <a:ln w="50800">
            <a:solidFill>
              <a:srgbClr val="FF9900"/>
            </a:solidFill>
            <a:round/>
            <a:headEnd/>
            <a:tailEnd type="triangle" w="med" len="med"/>
          </a:ln>
          <a:effectLst/>
        </p:spPr>
        <p:txBody>
          <a:bodyPr/>
          <a:lstStyle/>
          <a:p>
            <a:endParaRPr lang="en-US"/>
          </a:p>
        </p:txBody>
      </p:sp>
      <p:pic>
        <p:nvPicPr>
          <p:cNvPr id="138245" name="Picture 5" descr="Stone Coral"/>
          <p:cNvPicPr>
            <a:picLocks noChangeAspect="1" noChangeArrowheads="1"/>
          </p:cNvPicPr>
          <p:nvPr>
            <p:custDataLst>
              <p:tags r:id="rId4"/>
            </p:custDataLst>
          </p:nvPr>
        </p:nvPicPr>
        <p:blipFill>
          <a:blip r:embed="rId11" cstate="print"/>
          <a:srcRect/>
          <a:stretch>
            <a:fillRect/>
          </a:stretch>
        </p:blipFill>
        <p:spPr bwMode="auto">
          <a:xfrm>
            <a:off x="3684588" y="2895600"/>
            <a:ext cx="3997325" cy="3352800"/>
          </a:xfrm>
          <a:prstGeom prst="rect">
            <a:avLst/>
          </a:prstGeom>
          <a:noFill/>
        </p:spPr>
      </p:pic>
      <p:pic>
        <p:nvPicPr>
          <p:cNvPr id="138246" name="Picture 6" descr="plerogyra_tn"/>
          <p:cNvPicPr>
            <a:picLocks noChangeAspect="1" noChangeArrowheads="1"/>
          </p:cNvPicPr>
          <p:nvPr>
            <p:custDataLst>
              <p:tags r:id="rId5"/>
            </p:custDataLst>
          </p:nvPr>
        </p:nvPicPr>
        <p:blipFill>
          <a:blip r:embed="rId12" cstate="print"/>
          <a:srcRect/>
          <a:stretch>
            <a:fillRect/>
          </a:stretch>
        </p:blipFill>
        <p:spPr bwMode="auto">
          <a:xfrm>
            <a:off x="6237288" y="4949825"/>
            <a:ext cx="1636712" cy="1636713"/>
          </a:xfrm>
          <a:prstGeom prst="rect">
            <a:avLst/>
          </a:prstGeom>
          <a:noFill/>
        </p:spPr>
      </p:pic>
      <p:pic>
        <p:nvPicPr>
          <p:cNvPr id="138247" name="Picture 7" descr="birch_reef_1_tn"/>
          <p:cNvPicPr>
            <a:picLocks noChangeAspect="1" noChangeArrowheads="1"/>
          </p:cNvPicPr>
          <p:nvPr>
            <p:custDataLst>
              <p:tags r:id="rId6"/>
            </p:custDataLst>
          </p:nvPr>
        </p:nvPicPr>
        <p:blipFill>
          <a:blip r:embed="rId13" cstate="print"/>
          <a:srcRect/>
          <a:stretch>
            <a:fillRect/>
          </a:stretch>
        </p:blipFill>
        <p:spPr bwMode="auto">
          <a:xfrm>
            <a:off x="2257425" y="4090988"/>
            <a:ext cx="1905000" cy="1905000"/>
          </a:xfrm>
          <a:prstGeom prst="rect">
            <a:avLst/>
          </a:prstGeom>
          <a:noFill/>
        </p:spPr>
      </p:pic>
      <p:sp>
        <p:nvSpPr>
          <p:cNvPr id="138248" name="Line 8"/>
          <p:cNvSpPr>
            <a:spLocks noChangeShapeType="1"/>
          </p:cNvSpPr>
          <p:nvPr/>
        </p:nvSpPr>
        <p:spPr bwMode="auto">
          <a:xfrm>
            <a:off x="1595438" y="2886075"/>
            <a:ext cx="2959100" cy="1076325"/>
          </a:xfrm>
          <a:prstGeom prst="line">
            <a:avLst/>
          </a:prstGeom>
          <a:noFill/>
          <a:ln w="50800">
            <a:solidFill>
              <a:srgbClr val="FF9900"/>
            </a:solidFill>
            <a:round/>
            <a:headEnd/>
            <a:tailEnd type="triangle" w="med" len="med"/>
          </a:ln>
          <a:effectLst/>
        </p:spPr>
        <p:txBody>
          <a:bodyPr/>
          <a:lstStyle/>
          <a:p>
            <a:endParaRPr lang="en-US"/>
          </a:p>
        </p:txBody>
      </p:sp>
      <p:sp>
        <p:nvSpPr>
          <p:cNvPr id="138249" name="Text Box 9"/>
          <p:cNvSpPr txBox="1">
            <a:spLocks noChangeArrowheads="1"/>
          </p:cNvSpPr>
          <p:nvPr/>
        </p:nvSpPr>
        <p:spPr bwMode="auto">
          <a:xfrm>
            <a:off x="5248275" y="717550"/>
            <a:ext cx="3522663" cy="579438"/>
          </a:xfrm>
          <a:prstGeom prst="rect">
            <a:avLst/>
          </a:prstGeom>
          <a:noFill/>
          <a:ln w="9525">
            <a:noFill/>
            <a:miter lim="800000"/>
            <a:headEnd/>
            <a:tailEnd/>
          </a:ln>
          <a:effectLst/>
        </p:spPr>
        <p:txBody>
          <a:bodyPr wrap="none">
            <a:spAutoFit/>
          </a:bodyPr>
          <a:lstStyle/>
          <a:p>
            <a:r>
              <a:rPr lang="en-US" sz="3200"/>
              <a:t>Hermatypic Corals</a:t>
            </a:r>
          </a:p>
        </p:txBody>
      </p:sp>
      <p:sp>
        <p:nvSpPr>
          <p:cNvPr id="138250" name="Text Box 10"/>
          <p:cNvSpPr txBox="1">
            <a:spLocks noChangeArrowheads="1"/>
          </p:cNvSpPr>
          <p:nvPr/>
        </p:nvSpPr>
        <p:spPr bwMode="auto">
          <a:xfrm>
            <a:off x="3506788" y="1935163"/>
            <a:ext cx="1593850" cy="581025"/>
          </a:xfrm>
          <a:prstGeom prst="rect">
            <a:avLst/>
          </a:prstGeom>
          <a:noFill/>
          <a:ln w="9525">
            <a:noFill/>
            <a:miter lim="800000"/>
            <a:headEnd/>
            <a:tailEnd/>
          </a:ln>
          <a:effectLst/>
        </p:spPr>
        <p:txBody>
          <a:bodyPr wrap="none">
            <a:spAutoFit/>
          </a:bodyPr>
          <a:lstStyle/>
          <a:p>
            <a:r>
              <a:rPr lang="en-US" sz="1600">
                <a:solidFill>
                  <a:srgbClr val="FFFF00"/>
                </a:solidFill>
              </a:rPr>
              <a:t>Photosynthetic:</a:t>
            </a:r>
          </a:p>
          <a:p>
            <a:r>
              <a:rPr lang="en-US" sz="1600">
                <a:solidFill>
                  <a:srgbClr val="FFFF00"/>
                </a:solidFill>
              </a:rPr>
              <a:t>Consumes CO</a:t>
            </a:r>
            <a:r>
              <a:rPr lang="en-US" sz="1600" baseline="-25000">
                <a:solidFill>
                  <a:srgbClr val="FFFF00"/>
                </a:solidFill>
              </a:rPr>
              <a:t>2</a:t>
            </a:r>
          </a:p>
        </p:txBody>
      </p:sp>
      <p:sp>
        <p:nvSpPr>
          <p:cNvPr id="138251" name="Text Box 11"/>
          <p:cNvSpPr txBox="1">
            <a:spLocks noChangeArrowheads="1"/>
          </p:cNvSpPr>
          <p:nvPr/>
        </p:nvSpPr>
        <p:spPr bwMode="auto">
          <a:xfrm>
            <a:off x="403225" y="3087688"/>
            <a:ext cx="1728788" cy="457200"/>
          </a:xfrm>
          <a:prstGeom prst="rect">
            <a:avLst/>
          </a:prstGeom>
          <a:noFill/>
          <a:ln w="9525">
            <a:noFill/>
            <a:miter lim="800000"/>
            <a:headEnd/>
            <a:tailEnd/>
          </a:ln>
          <a:effectLst/>
        </p:spPr>
        <p:txBody>
          <a:bodyPr wrap="none">
            <a:spAutoFit/>
          </a:bodyPr>
          <a:lstStyle/>
          <a:p>
            <a:r>
              <a:rPr lang="en-US"/>
              <a:t>Coral polyp</a:t>
            </a:r>
          </a:p>
        </p:txBody>
      </p:sp>
      <p:sp>
        <p:nvSpPr>
          <p:cNvPr id="138252" name="Text Box 12"/>
          <p:cNvSpPr txBox="1">
            <a:spLocks noChangeArrowheads="1"/>
          </p:cNvSpPr>
          <p:nvPr/>
        </p:nvSpPr>
        <p:spPr bwMode="auto">
          <a:xfrm>
            <a:off x="1565275" y="973138"/>
            <a:ext cx="1792288" cy="457200"/>
          </a:xfrm>
          <a:prstGeom prst="rect">
            <a:avLst/>
          </a:prstGeom>
          <a:noFill/>
          <a:ln w="9525">
            <a:noFill/>
            <a:miter lim="800000"/>
            <a:headEnd/>
            <a:tailEnd/>
          </a:ln>
          <a:effectLst/>
        </p:spPr>
        <p:txBody>
          <a:bodyPr wrap="none">
            <a:spAutoFit/>
          </a:bodyPr>
          <a:lstStyle/>
          <a:p>
            <a:r>
              <a:rPr lang="en-US" b="1">
                <a:solidFill>
                  <a:srgbClr val="FF9900"/>
                </a:solidFill>
              </a:rPr>
              <a:t>Symbiosis </a:t>
            </a:r>
          </a:p>
        </p:txBody>
      </p:sp>
      <p:sp>
        <p:nvSpPr>
          <p:cNvPr id="138253" name="Text Box 13"/>
          <p:cNvSpPr txBox="1">
            <a:spLocks noChangeArrowheads="1"/>
          </p:cNvSpPr>
          <p:nvPr/>
        </p:nvSpPr>
        <p:spPr bwMode="auto">
          <a:xfrm>
            <a:off x="5603875" y="1506538"/>
            <a:ext cx="3017838" cy="822325"/>
          </a:xfrm>
          <a:prstGeom prst="rect">
            <a:avLst/>
          </a:prstGeom>
          <a:noFill/>
          <a:ln w="9525">
            <a:noFill/>
            <a:miter lim="800000"/>
            <a:headEnd/>
            <a:tailEnd/>
          </a:ln>
          <a:effectLst/>
        </p:spPr>
        <p:txBody>
          <a:bodyPr wrap="none">
            <a:spAutoFit/>
          </a:bodyPr>
          <a:lstStyle/>
          <a:p>
            <a:r>
              <a:rPr lang="en-US">
                <a:solidFill>
                  <a:srgbClr val="FFFF00"/>
                </a:solidFill>
              </a:rPr>
              <a:t>Symbiosis promotes</a:t>
            </a:r>
          </a:p>
          <a:p>
            <a:r>
              <a:rPr lang="en-US">
                <a:solidFill>
                  <a:srgbClr val="FFFF00"/>
                </a:solidFill>
              </a:rPr>
              <a:t>Calcium precipitation</a:t>
            </a:r>
          </a:p>
        </p:txBody>
      </p:sp>
      <p:sp>
        <p:nvSpPr>
          <p:cNvPr id="138254" name="Rectangle 14"/>
          <p:cNvSpPr>
            <a:spLocks noChangeArrowheads="1"/>
          </p:cNvSpPr>
          <p:nvPr/>
        </p:nvSpPr>
        <p:spPr bwMode="auto">
          <a:xfrm>
            <a:off x="3486150" y="630238"/>
            <a:ext cx="1460500" cy="336550"/>
          </a:xfrm>
          <a:prstGeom prst="rect">
            <a:avLst/>
          </a:prstGeom>
          <a:noFill/>
          <a:ln w="9525">
            <a:noFill/>
            <a:miter lim="800000"/>
            <a:headEnd/>
            <a:tailEnd/>
          </a:ln>
          <a:effectLst/>
        </p:spPr>
        <p:txBody>
          <a:bodyPr wrap="none">
            <a:spAutoFit/>
          </a:bodyPr>
          <a:lstStyle/>
          <a:p>
            <a:r>
              <a:rPr lang="en-US" sz="1600" b="1"/>
              <a:t> zooxantellae</a:t>
            </a:r>
          </a:p>
        </p:txBody>
      </p:sp>
      <p:sp>
        <p:nvSpPr>
          <p:cNvPr id="138255" name="Text Box 15"/>
          <p:cNvSpPr txBox="1">
            <a:spLocks noChangeArrowheads="1"/>
          </p:cNvSpPr>
          <p:nvPr/>
        </p:nvSpPr>
        <p:spPr bwMode="auto">
          <a:xfrm>
            <a:off x="3679825" y="2874963"/>
            <a:ext cx="2173288" cy="366712"/>
          </a:xfrm>
          <a:prstGeom prst="rect">
            <a:avLst/>
          </a:prstGeom>
          <a:noFill/>
          <a:ln w="9525">
            <a:noFill/>
            <a:miter lim="800000"/>
            <a:headEnd/>
            <a:tailEnd/>
          </a:ln>
          <a:effectLst/>
        </p:spPr>
        <p:txBody>
          <a:bodyPr wrap="none">
            <a:spAutoFit/>
          </a:bodyPr>
          <a:lstStyle/>
          <a:p>
            <a:r>
              <a:rPr lang="en-US" sz="1800"/>
              <a:t>Precipitated CaCO</a:t>
            </a:r>
            <a:r>
              <a:rPr lang="en-US" sz="1800" baseline="-25000"/>
              <a:t>3</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7"/>
          <p:cNvSpPr txBox="1">
            <a:spLocks noChangeArrowheads="1"/>
          </p:cNvSpPr>
          <p:nvPr/>
        </p:nvSpPr>
        <p:spPr bwMode="auto">
          <a:xfrm>
            <a:off x="1600200" y="1400175"/>
            <a:ext cx="6019800" cy="822325"/>
          </a:xfrm>
          <a:prstGeom prst="rect">
            <a:avLst/>
          </a:prstGeom>
          <a:noFill/>
          <a:ln w="9525">
            <a:noFill/>
            <a:miter lim="800000"/>
            <a:headEnd/>
            <a:tailEnd/>
          </a:ln>
        </p:spPr>
        <p:txBody>
          <a:bodyPr wrap="none">
            <a:spAutoFit/>
          </a:bodyPr>
          <a:lstStyle/>
          <a:p>
            <a:pPr algn="ctr"/>
            <a:r>
              <a:rPr lang="en-US">
                <a:solidFill>
                  <a:srgbClr val="00FF00"/>
                </a:solidFill>
              </a:rPr>
              <a:t>Florida platform was a flooded, submarine</a:t>
            </a:r>
          </a:p>
          <a:p>
            <a:pPr algn="ctr"/>
            <a:r>
              <a:rPr lang="en-US">
                <a:solidFill>
                  <a:srgbClr val="00FF00"/>
                </a:solidFill>
              </a:rPr>
              <a:t>plateau dominated by carbonate deposition</a:t>
            </a:r>
          </a:p>
        </p:txBody>
      </p:sp>
      <p:sp>
        <p:nvSpPr>
          <p:cNvPr id="116743" name="Text Box 12"/>
          <p:cNvSpPr txBox="1">
            <a:spLocks noChangeArrowheads="1"/>
          </p:cNvSpPr>
          <p:nvPr/>
        </p:nvSpPr>
        <p:spPr bwMode="auto">
          <a:xfrm>
            <a:off x="2066925" y="650875"/>
            <a:ext cx="5151438" cy="457200"/>
          </a:xfrm>
          <a:prstGeom prst="rect">
            <a:avLst/>
          </a:prstGeom>
          <a:noFill/>
          <a:ln w="9525">
            <a:noFill/>
            <a:miter lim="800000"/>
            <a:headEnd/>
            <a:tailEnd/>
          </a:ln>
        </p:spPr>
        <p:txBody>
          <a:bodyPr wrap="none">
            <a:spAutoFit/>
          </a:bodyPr>
          <a:lstStyle/>
          <a:p>
            <a:r>
              <a:rPr lang="en-US" u="sng"/>
              <a:t>Between about 150 Mya and 25 Mya</a:t>
            </a:r>
          </a:p>
        </p:txBody>
      </p:sp>
      <p:sp>
        <p:nvSpPr>
          <p:cNvPr id="116749" name="Line 13"/>
          <p:cNvSpPr>
            <a:spLocks noChangeShapeType="1"/>
          </p:cNvSpPr>
          <p:nvPr/>
        </p:nvSpPr>
        <p:spPr bwMode="auto">
          <a:xfrm flipV="1">
            <a:off x="1776413" y="3871913"/>
            <a:ext cx="5897562" cy="0"/>
          </a:xfrm>
          <a:prstGeom prst="line">
            <a:avLst/>
          </a:prstGeom>
          <a:noFill/>
          <a:ln w="38100">
            <a:solidFill>
              <a:srgbClr val="FF9900"/>
            </a:solidFill>
            <a:round/>
            <a:headEnd/>
            <a:tailEnd/>
          </a:ln>
          <a:effectLst/>
        </p:spPr>
        <p:txBody>
          <a:bodyPr/>
          <a:lstStyle/>
          <a:p>
            <a:endParaRPr lang="en-US"/>
          </a:p>
        </p:txBody>
      </p:sp>
      <p:sp>
        <p:nvSpPr>
          <p:cNvPr id="116750" name="Freeform 14"/>
          <p:cNvSpPr>
            <a:spLocks/>
          </p:cNvSpPr>
          <p:nvPr/>
        </p:nvSpPr>
        <p:spPr bwMode="auto">
          <a:xfrm>
            <a:off x="2224088" y="2871788"/>
            <a:ext cx="5449887" cy="1741487"/>
          </a:xfrm>
          <a:custGeom>
            <a:avLst/>
            <a:gdLst/>
            <a:ahLst/>
            <a:cxnLst>
              <a:cxn ang="0">
                <a:pos x="0" y="630"/>
              </a:cxn>
              <a:cxn ang="0">
                <a:pos x="124" y="551"/>
              </a:cxn>
              <a:cxn ang="0">
                <a:pos x="124" y="630"/>
              </a:cxn>
              <a:cxn ang="0">
                <a:pos x="158" y="539"/>
              </a:cxn>
              <a:cxn ang="0">
                <a:pos x="294" y="506"/>
              </a:cxn>
              <a:cxn ang="0">
                <a:pos x="520" y="483"/>
              </a:cxn>
              <a:cxn ang="0">
                <a:pos x="520" y="585"/>
              </a:cxn>
              <a:cxn ang="0">
                <a:pos x="621" y="596"/>
              </a:cxn>
              <a:cxn ang="0">
                <a:pos x="723" y="472"/>
              </a:cxn>
              <a:cxn ang="0">
                <a:pos x="858" y="438"/>
              </a:cxn>
              <a:cxn ang="0">
                <a:pos x="960" y="393"/>
              </a:cxn>
              <a:cxn ang="0">
                <a:pos x="960" y="562"/>
              </a:cxn>
              <a:cxn ang="0">
                <a:pos x="1050" y="268"/>
              </a:cxn>
              <a:cxn ang="0">
                <a:pos x="1129" y="201"/>
              </a:cxn>
              <a:cxn ang="0">
                <a:pos x="1276" y="144"/>
              </a:cxn>
              <a:cxn ang="0">
                <a:pos x="1265" y="381"/>
              </a:cxn>
              <a:cxn ang="0">
                <a:pos x="1355" y="314"/>
              </a:cxn>
              <a:cxn ang="0">
                <a:pos x="1480" y="54"/>
              </a:cxn>
              <a:cxn ang="0">
                <a:pos x="1660" y="76"/>
              </a:cxn>
              <a:cxn ang="0">
                <a:pos x="1785" y="76"/>
              </a:cxn>
              <a:cxn ang="0">
                <a:pos x="1909" y="9"/>
              </a:cxn>
              <a:cxn ang="0">
                <a:pos x="2033" y="54"/>
              </a:cxn>
              <a:cxn ang="0">
                <a:pos x="2022" y="336"/>
              </a:cxn>
              <a:cxn ang="0">
                <a:pos x="2089" y="110"/>
              </a:cxn>
              <a:cxn ang="0">
                <a:pos x="2135" y="460"/>
              </a:cxn>
              <a:cxn ang="0">
                <a:pos x="2191" y="280"/>
              </a:cxn>
              <a:cxn ang="0">
                <a:pos x="2259" y="212"/>
              </a:cxn>
              <a:cxn ang="0">
                <a:pos x="2372" y="212"/>
              </a:cxn>
              <a:cxn ang="0">
                <a:pos x="2372" y="449"/>
              </a:cxn>
              <a:cxn ang="0">
                <a:pos x="2440" y="257"/>
              </a:cxn>
              <a:cxn ang="0">
                <a:pos x="2575" y="257"/>
              </a:cxn>
              <a:cxn ang="0">
                <a:pos x="2586" y="438"/>
              </a:cxn>
              <a:cxn ang="0">
                <a:pos x="2654" y="291"/>
              </a:cxn>
              <a:cxn ang="0">
                <a:pos x="2654" y="449"/>
              </a:cxn>
              <a:cxn ang="0">
                <a:pos x="2711" y="246"/>
              </a:cxn>
              <a:cxn ang="0">
                <a:pos x="2835" y="212"/>
              </a:cxn>
              <a:cxn ang="0">
                <a:pos x="2812" y="980"/>
              </a:cxn>
              <a:cxn ang="0">
                <a:pos x="2903" y="912"/>
              </a:cxn>
              <a:cxn ang="0">
                <a:pos x="2937" y="652"/>
              </a:cxn>
              <a:cxn ang="0">
                <a:pos x="3016" y="777"/>
              </a:cxn>
              <a:cxn ang="0">
                <a:pos x="3106" y="506"/>
              </a:cxn>
              <a:cxn ang="0">
                <a:pos x="3208" y="404"/>
              </a:cxn>
              <a:cxn ang="0">
                <a:pos x="3196" y="562"/>
              </a:cxn>
              <a:cxn ang="0">
                <a:pos x="3253" y="765"/>
              </a:cxn>
              <a:cxn ang="0">
                <a:pos x="3366" y="664"/>
              </a:cxn>
              <a:cxn ang="0">
                <a:pos x="3433" y="607"/>
              </a:cxn>
            </a:cxnLst>
            <a:rect l="0" t="0" r="r" b="b"/>
            <a:pathLst>
              <a:path w="3433" h="1097">
                <a:moveTo>
                  <a:pt x="0" y="630"/>
                </a:moveTo>
                <a:cubicBezTo>
                  <a:pt x="51" y="590"/>
                  <a:pt x="103" y="551"/>
                  <a:pt x="124" y="551"/>
                </a:cubicBezTo>
                <a:cubicBezTo>
                  <a:pt x="145" y="551"/>
                  <a:pt x="118" y="632"/>
                  <a:pt x="124" y="630"/>
                </a:cubicBezTo>
                <a:cubicBezTo>
                  <a:pt x="130" y="628"/>
                  <a:pt x="130" y="560"/>
                  <a:pt x="158" y="539"/>
                </a:cubicBezTo>
                <a:cubicBezTo>
                  <a:pt x="186" y="518"/>
                  <a:pt x="234" y="515"/>
                  <a:pt x="294" y="506"/>
                </a:cubicBezTo>
                <a:cubicBezTo>
                  <a:pt x="354" y="497"/>
                  <a:pt x="482" y="470"/>
                  <a:pt x="520" y="483"/>
                </a:cubicBezTo>
                <a:cubicBezTo>
                  <a:pt x="558" y="496"/>
                  <a:pt x="503" y="566"/>
                  <a:pt x="520" y="585"/>
                </a:cubicBezTo>
                <a:cubicBezTo>
                  <a:pt x="537" y="604"/>
                  <a:pt x="587" y="615"/>
                  <a:pt x="621" y="596"/>
                </a:cubicBezTo>
                <a:cubicBezTo>
                  <a:pt x="655" y="577"/>
                  <a:pt x="684" y="498"/>
                  <a:pt x="723" y="472"/>
                </a:cubicBezTo>
                <a:cubicBezTo>
                  <a:pt x="762" y="446"/>
                  <a:pt x="819" y="451"/>
                  <a:pt x="858" y="438"/>
                </a:cubicBezTo>
                <a:cubicBezTo>
                  <a:pt x="897" y="425"/>
                  <a:pt x="943" y="372"/>
                  <a:pt x="960" y="393"/>
                </a:cubicBezTo>
                <a:cubicBezTo>
                  <a:pt x="977" y="414"/>
                  <a:pt x="945" y="583"/>
                  <a:pt x="960" y="562"/>
                </a:cubicBezTo>
                <a:cubicBezTo>
                  <a:pt x="975" y="541"/>
                  <a:pt x="1022" y="328"/>
                  <a:pt x="1050" y="268"/>
                </a:cubicBezTo>
                <a:cubicBezTo>
                  <a:pt x="1078" y="208"/>
                  <a:pt x="1091" y="222"/>
                  <a:pt x="1129" y="201"/>
                </a:cubicBezTo>
                <a:cubicBezTo>
                  <a:pt x="1167" y="180"/>
                  <a:pt x="1253" y="114"/>
                  <a:pt x="1276" y="144"/>
                </a:cubicBezTo>
                <a:cubicBezTo>
                  <a:pt x="1299" y="174"/>
                  <a:pt x="1252" y="353"/>
                  <a:pt x="1265" y="381"/>
                </a:cubicBezTo>
                <a:cubicBezTo>
                  <a:pt x="1278" y="409"/>
                  <a:pt x="1319" y="369"/>
                  <a:pt x="1355" y="314"/>
                </a:cubicBezTo>
                <a:cubicBezTo>
                  <a:pt x="1391" y="259"/>
                  <a:pt x="1429" y="94"/>
                  <a:pt x="1480" y="54"/>
                </a:cubicBezTo>
                <a:cubicBezTo>
                  <a:pt x="1531" y="14"/>
                  <a:pt x="1609" y="72"/>
                  <a:pt x="1660" y="76"/>
                </a:cubicBezTo>
                <a:cubicBezTo>
                  <a:pt x="1711" y="80"/>
                  <a:pt x="1744" y="87"/>
                  <a:pt x="1785" y="76"/>
                </a:cubicBezTo>
                <a:cubicBezTo>
                  <a:pt x="1826" y="65"/>
                  <a:pt x="1868" y="13"/>
                  <a:pt x="1909" y="9"/>
                </a:cubicBezTo>
                <a:cubicBezTo>
                  <a:pt x="1950" y="5"/>
                  <a:pt x="2014" y="0"/>
                  <a:pt x="2033" y="54"/>
                </a:cubicBezTo>
                <a:cubicBezTo>
                  <a:pt x="2052" y="108"/>
                  <a:pt x="2013" y="327"/>
                  <a:pt x="2022" y="336"/>
                </a:cubicBezTo>
                <a:cubicBezTo>
                  <a:pt x="2031" y="345"/>
                  <a:pt x="2070" y="89"/>
                  <a:pt x="2089" y="110"/>
                </a:cubicBezTo>
                <a:cubicBezTo>
                  <a:pt x="2108" y="131"/>
                  <a:pt x="2118" y="432"/>
                  <a:pt x="2135" y="460"/>
                </a:cubicBezTo>
                <a:cubicBezTo>
                  <a:pt x="2152" y="488"/>
                  <a:pt x="2170" y="321"/>
                  <a:pt x="2191" y="280"/>
                </a:cubicBezTo>
                <a:cubicBezTo>
                  <a:pt x="2212" y="239"/>
                  <a:pt x="2229" y="223"/>
                  <a:pt x="2259" y="212"/>
                </a:cubicBezTo>
                <a:cubicBezTo>
                  <a:pt x="2289" y="201"/>
                  <a:pt x="2353" y="173"/>
                  <a:pt x="2372" y="212"/>
                </a:cubicBezTo>
                <a:cubicBezTo>
                  <a:pt x="2391" y="251"/>
                  <a:pt x="2361" y="441"/>
                  <a:pt x="2372" y="449"/>
                </a:cubicBezTo>
                <a:cubicBezTo>
                  <a:pt x="2383" y="457"/>
                  <a:pt x="2406" y="289"/>
                  <a:pt x="2440" y="257"/>
                </a:cubicBezTo>
                <a:cubicBezTo>
                  <a:pt x="2474" y="225"/>
                  <a:pt x="2551" y="227"/>
                  <a:pt x="2575" y="257"/>
                </a:cubicBezTo>
                <a:cubicBezTo>
                  <a:pt x="2599" y="287"/>
                  <a:pt x="2573" y="432"/>
                  <a:pt x="2586" y="438"/>
                </a:cubicBezTo>
                <a:cubicBezTo>
                  <a:pt x="2599" y="444"/>
                  <a:pt x="2643" y="289"/>
                  <a:pt x="2654" y="291"/>
                </a:cubicBezTo>
                <a:cubicBezTo>
                  <a:pt x="2665" y="293"/>
                  <a:pt x="2645" y="457"/>
                  <a:pt x="2654" y="449"/>
                </a:cubicBezTo>
                <a:cubicBezTo>
                  <a:pt x="2663" y="441"/>
                  <a:pt x="2681" y="285"/>
                  <a:pt x="2711" y="246"/>
                </a:cubicBezTo>
                <a:cubicBezTo>
                  <a:pt x="2741" y="207"/>
                  <a:pt x="2818" y="90"/>
                  <a:pt x="2835" y="212"/>
                </a:cubicBezTo>
                <a:cubicBezTo>
                  <a:pt x="2852" y="334"/>
                  <a:pt x="2801" y="863"/>
                  <a:pt x="2812" y="980"/>
                </a:cubicBezTo>
                <a:cubicBezTo>
                  <a:pt x="2823" y="1097"/>
                  <a:pt x="2882" y="967"/>
                  <a:pt x="2903" y="912"/>
                </a:cubicBezTo>
                <a:cubicBezTo>
                  <a:pt x="2924" y="857"/>
                  <a:pt x="2918" y="674"/>
                  <a:pt x="2937" y="652"/>
                </a:cubicBezTo>
                <a:cubicBezTo>
                  <a:pt x="2956" y="630"/>
                  <a:pt x="2988" y="801"/>
                  <a:pt x="3016" y="777"/>
                </a:cubicBezTo>
                <a:cubicBezTo>
                  <a:pt x="3044" y="753"/>
                  <a:pt x="3074" y="568"/>
                  <a:pt x="3106" y="506"/>
                </a:cubicBezTo>
                <a:cubicBezTo>
                  <a:pt x="3138" y="444"/>
                  <a:pt x="3193" y="395"/>
                  <a:pt x="3208" y="404"/>
                </a:cubicBezTo>
                <a:cubicBezTo>
                  <a:pt x="3223" y="413"/>
                  <a:pt x="3189" y="502"/>
                  <a:pt x="3196" y="562"/>
                </a:cubicBezTo>
                <a:cubicBezTo>
                  <a:pt x="3203" y="622"/>
                  <a:pt x="3225" y="748"/>
                  <a:pt x="3253" y="765"/>
                </a:cubicBezTo>
                <a:cubicBezTo>
                  <a:pt x="3281" y="782"/>
                  <a:pt x="3336" y="690"/>
                  <a:pt x="3366" y="664"/>
                </a:cubicBezTo>
                <a:cubicBezTo>
                  <a:pt x="3396" y="638"/>
                  <a:pt x="3422" y="617"/>
                  <a:pt x="3433" y="607"/>
                </a:cubicBezTo>
              </a:path>
            </a:pathLst>
          </a:custGeom>
          <a:noFill/>
          <a:ln w="38100">
            <a:solidFill>
              <a:srgbClr val="FFFF00"/>
            </a:solidFill>
            <a:round/>
            <a:headEnd/>
            <a:tailEnd/>
          </a:ln>
          <a:effectLst/>
        </p:spPr>
        <p:txBody>
          <a:bodyPr/>
          <a:lstStyle/>
          <a:p>
            <a:endParaRPr lang="en-US"/>
          </a:p>
        </p:txBody>
      </p:sp>
      <p:sp>
        <p:nvSpPr>
          <p:cNvPr id="116751" name="Line 15"/>
          <p:cNvSpPr>
            <a:spLocks noChangeShapeType="1"/>
          </p:cNvSpPr>
          <p:nvPr/>
        </p:nvSpPr>
        <p:spPr bwMode="auto">
          <a:xfrm>
            <a:off x="1776413" y="4983163"/>
            <a:ext cx="5934075" cy="0"/>
          </a:xfrm>
          <a:prstGeom prst="line">
            <a:avLst/>
          </a:prstGeom>
          <a:noFill/>
          <a:ln w="38100">
            <a:solidFill>
              <a:srgbClr val="00FF00"/>
            </a:solidFill>
            <a:round/>
            <a:headEnd/>
            <a:tailEnd/>
          </a:ln>
          <a:effectLst/>
        </p:spPr>
        <p:txBody>
          <a:bodyPr/>
          <a:lstStyle/>
          <a:p>
            <a:endParaRPr lang="en-US"/>
          </a:p>
        </p:txBody>
      </p:sp>
      <p:sp>
        <p:nvSpPr>
          <p:cNvPr id="116752" name="Line 16"/>
          <p:cNvSpPr>
            <a:spLocks noChangeShapeType="1"/>
          </p:cNvSpPr>
          <p:nvPr/>
        </p:nvSpPr>
        <p:spPr bwMode="auto">
          <a:xfrm>
            <a:off x="2170113" y="4875213"/>
            <a:ext cx="0" cy="503237"/>
          </a:xfrm>
          <a:prstGeom prst="line">
            <a:avLst/>
          </a:prstGeom>
          <a:noFill/>
          <a:ln w="9525">
            <a:solidFill>
              <a:schemeClr val="tx1"/>
            </a:solidFill>
            <a:round/>
            <a:headEnd/>
            <a:tailEnd/>
          </a:ln>
          <a:effectLst/>
        </p:spPr>
        <p:txBody>
          <a:bodyPr/>
          <a:lstStyle/>
          <a:p>
            <a:endParaRPr lang="en-US"/>
          </a:p>
        </p:txBody>
      </p:sp>
      <p:sp>
        <p:nvSpPr>
          <p:cNvPr id="116753" name="Text Box 17"/>
          <p:cNvSpPr txBox="1">
            <a:spLocks noChangeArrowheads="1"/>
          </p:cNvSpPr>
          <p:nvPr/>
        </p:nvSpPr>
        <p:spPr bwMode="auto">
          <a:xfrm>
            <a:off x="1738313" y="5359400"/>
            <a:ext cx="693737" cy="457200"/>
          </a:xfrm>
          <a:prstGeom prst="rect">
            <a:avLst/>
          </a:prstGeom>
          <a:noFill/>
          <a:ln w="9525">
            <a:noFill/>
            <a:miter lim="800000"/>
            <a:headEnd/>
            <a:tailEnd/>
          </a:ln>
          <a:effectLst/>
        </p:spPr>
        <p:txBody>
          <a:bodyPr wrap="none">
            <a:spAutoFit/>
          </a:bodyPr>
          <a:lstStyle/>
          <a:p>
            <a:r>
              <a:rPr lang="en-US"/>
              <a:t>150</a:t>
            </a:r>
          </a:p>
        </p:txBody>
      </p:sp>
      <p:sp>
        <p:nvSpPr>
          <p:cNvPr id="116754" name="Line 18"/>
          <p:cNvSpPr>
            <a:spLocks noChangeShapeType="1"/>
          </p:cNvSpPr>
          <p:nvPr/>
        </p:nvSpPr>
        <p:spPr bwMode="auto">
          <a:xfrm>
            <a:off x="6696075" y="4795838"/>
            <a:ext cx="0" cy="503237"/>
          </a:xfrm>
          <a:prstGeom prst="line">
            <a:avLst/>
          </a:prstGeom>
          <a:noFill/>
          <a:ln w="9525">
            <a:solidFill>
              <a:schemeClr val="tx1"/>
            </a:solidFill>
            <a:round/>
            <a:headEnd/>
            <a:tailEnd/>
          </a:ln>
          <a:effectLst/>
        </p:spPr>
        <p:txBody>
          <a:bodyPr/>
          <a:lstStyle/>
          <a:p>
            <a:endParaRPr lang="en-US"/>
          </a:p>
        </p:txBody>
      </p:sp>
      <p:sp>
        <p:nvSpPr>
          <p:cNvPr id="116755" name="Text Box 19"/>
          <p:cNvSpPr txBox="1">
            <a:spLocks noChangeArrowheads="1"/>
          </p:cNvSpPr>
          <p:nvPr/>
        </p:nvSpPr>
        <p:spPr bwMode="auto">
          <a:xfrm>
            <a:off x="6443663" y="5368925"/>
            <a:ext cx="523875" cy="457200"/>
          </a:xfrm>
          <a:prstGeom prst="rect">
            <a:avLst/>
          </a:prstGeom>
          <a:noFill/>
          <a:ln w="9525">
            <a:noFill/>
            <a:miter lim="800000"/>
            <a:headEnd/>
            <a:tailEnd/>
          </a:ln>
          <a:effectLst/>
        </p:spPr>
        <p:txBody>
          <a:bodyPr wrap="none">
            <a:spAutoFit/>
          </a:bodyPr>
          <a:lstStyle/>
          <a:p>
            <a:r>
              <a:rPr lang="en-US"/>
              <a:t>25</a:t>
            </a:r>
          </a:p>
        </p:txBody>
      </p:sp>
      <p:sp>
        <p:nvSpPr>
          <p:cNvPr id="116756" name="Text Box 20"/>
          <p:cNvSpPr txBox="1">
            <a:spLocks noChangeArrowheads="1"/>
          </p:cNvSpPr>
          <p:nvPr/>
        </p:nvSpPr>
        <p:spPr bwMode="auto">
          <a:xfrm>
            <a:off x="446088" y="3559175"/>
            <a:ext cx="1230312" cy="701675"/>
          </a:xfrm>
          <a:prstGeom prst="rect">
            <a:avLst/>
          </a:prstGeom>
          <a:noFill/>
          <a:ln w="9525">
            <a:noFill/>
            <a:miter lim="800000"/>
            <a:headEnd/>
            <a:tailEnd/>
          </a:ln>
          <a:effectLst/>
        </p:spPr>
        <p:txBody>
          <a:bodyPr wrap="none">
            <a:spAutoFit/>
          </a:bodyPr>
          <a:lstStyle/>
          <a:p>
            <a:r>
              <a:rPr lang="en-US" sz="2000">
                <a:solidFill>
                  <a:srgbClr val="FF9900"/>
                </a:solidFill>
              </a:rPr>
              <a:t>Present</a:t>
            </a:r>
          </a:p>
          <a:p>
            <a:r>
              <a:rPr lang="en-US" sz="2000">
                <a:solidFill>
                  <a:srgbClr val="FF9900"/>
                </a:solidFill>
              </a:rPr>
              <a:t>Sea level</a:t>
            </a:r>
          </a:p>
        </p:txBody>
      </p:sp>
      <p:sp>
        <p:nvSpPr>
          <p:cNvPr id="116757" name="Text Box 21"/>
          <p:cNvSpPr txBox="1">
            <a:spLocks noChangeArrowheads="1"/>
          </p:cNvSpPr>
          <p:nvPr/>
        </p:nvSpPr>
        <p:spPr bwMode="auto">
          <a:xfrm>
            <a:off x="2794000" y="5335588"/>
            <a:ext cx="3203575" cy="396875"/>
          </a:xfrm>
          <a:prstGeom prst="rect">
            <a:avLst/>
          </a:prstGeom>
          <a:noFill/>
          <a:ln w="9525">
            <a:noFill/>
            <a:miter lim="800000"/>
            <a:headEnd/>
            <a:tailEnd/>
          </a:ln>
          <a:effectLst/>
        </p:spPr>
        <p:txBody>
          <a:bodyPr wrap="none">
            <a:spAutoFit/>
          </a:bodyPr>
          <a:lstStyle/>
          <a:p>
            <a:r>
              <a:rPr lang="en-US" sz="2000"/>
              <a:t>Time: millions of years ago</a:t>
            </a:r>
          </a:p>
        </p:txBody>
      </p:sp>
      <p:sp>
        <p:nvSpPr>
          <p:cNvPr id="116758" name="Text Box 22"/>
          <p:cNvSpPr txBox="1">
            <a:spLocks noChangeArrowheads="1"/>
          </p:cNvSpPr>
          <p:nvPr/>
        </p:nvSpPr>
        <p:spPr bwMode="auto">
          <a:xfrm>
            <a:off x="7034213" y="2741613"/>
            <a:ext cx="1271587" cy="701675"/>
          </a:xfrm>
          <a:prstGeom prst="rect">
            <a:avLst/>
          </a:prstGeom>
          <a:noFill/>
          <a:ln w="9525">
            <a:noFill/>
            <a:miter lim="800000"/>
            <a:headEnd/>
            <a:tailEnd/>
          </a:ln>
          <a:effectLst/>
        </p:spPr>
        <p:txBody>
          <a:bodyPr wrap="none">
            <a:spAutoFit/>
          </a:bodyPr>
          <a:lstStyle/>
          <a:p>
            <a:r>
              <a:rPr lang="en-US" sz="2000">
                <a:solidFill>
                  <a:srgbClr val="FFFF00"/>
                </a:solidFill>
              </a:rPr>
              <a:t>Sea level</a:t>
            </a:r>
          </a:p>
          <a:p>
            <a:r>
              <a:rPr lang="en-US" sz="2000">
                <a:solidFill>
                  <a:srgbClr val="FFFF00"/>
                </a:solidFill>
              </a:rPr>
              <a:t>Changes </a:t>
            </a:r>
          </a:p>
        </p:txBody>
      </p:sp>
      <p:grpSp>
        <p:nvGrpSpPr>
          <p:cNvPr id="14" name="Group 13"/>
          <p:cNvGrpSpPr/>
          <p:nvPr>
            <p:custDataLst>
              <p:tags r:id="rId2"/>
            </p:custDataLst>
          </p:nvPr>
        </p:nvGrpSpPr>
        <p:grpSpPr>
          <a:xfrm>
            <a:off x="2056782" y="643556"/>
            <a:ext cx="5151438" cy="3484562"/>
            <a:chOff x="1924050" y="776288"/>
            <a:chExt cx="5151438" cy="3484562"/>
          </a:xfrm>
        </p:grpSpPr>
        <p:sp>
          <p:nvSpPr>
            <p:cNvPr id="15" name="Freeform 6"/>
            <p:cNvSpPr>
              <a:spLocks/>
            </p:cNvSpPr>
            <p:nvPr/>
          </p:nvSpPr>
          <p:spPr bwMode="auto">
            <a:xfrm>
              <a:off x="2235200" y="3757613"/>
              <a:ext cx="3776663" cy="312737"/>
            </a:xfrm>
            <a:custGeom>
              <a:avLst/>
              <a:gdLst>
                <a:gd name="T0" fmla="*/ 0 w 2379"/>
                <a:gd name="T1" fmla="*/ 271463 h 197"/>
                <a:gd name="T2" fmla="*/ 931863 w 2379"/>
                <a:gd name="T3" fmla="*/ 271463 h 197"/>
                <a:gd name="T4" fmla="*/ 1320800 w 2379"/>
                <a:gd name="T5" fmla="*/ 50800 h 197"/>
                <a:gd name="T6" fmla="*/ 2641600 w 2379"/>
                <a:gd name="T7" fmla="*/ 33338 h 197"/>
                <a:gd name="T8" fmla="*/ 2946400 w 2379"/>
                <a:gd name="T9" fmla="*/ 254000 h 197"/>
                <a:gd name="T10" fmla="*/ 3268663 w 2379"/>
                <a:gd name="T11" fmla="*/ 304800 h 197"/>
                <a:gd name="T12" fmla="*/ 3776663 w 2379"/>
                <a:gd name="T13" fmla="*/ 304800 h 197"/>
                <a:gd name="T14" fmla="*/ 0 60000 65536"/>
                <a:gd name="T15" fmla="*/ 0 60000 65536"/>
                <a:gd name="T16" fmla="*/ 0 60000 65536"/>
                <a:gd name="T17" fmla="*/ 0 60000 65536"/>
                <a:gd name="T18" fmla="*/ 0 60000 65536"/>
                <a:gd name="T19" fmla="*/ 0 60000 65536"/>
                <a:gd name="T20" fmla="*/ 0 60000 65536"/>
                <a:gd name="T21" fmla="*/ 0 w 2379"/>
                <a:gd name="T22" fmla="*/ 0 h 197"/>
                <a:gd name="T23" fmla="*/ 2379 w 237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9" h="197">
                  <a:moveTo>
                    <a:pt x="0" y="171"/>
                  </a:moveTo>
                  <a:cubicBezTo>
                    <a:pt x="224" y="182"/>
                    <a:pt x="448" y="194"/>
                    <a:pt x="587" y="171"/>
                  </a:cubicBezTo>
                  <a:cubicBezTo>
                    <a:pt x="726" y="148"/>
                    <a:pt x="653" y="57"/>
                    <a:pt x="832" y="32"/>
                  </a:cubicBezTo>
                  <a:cubicBezTo>
                    <a:pt x="1011" y="7"/>
                    <a:pt x="1493" y="0"/>
                    <a:pt x="1664" y="21"/>
                  </a:cubicBezTo>
                  <a:cubicBezTo>
                    <a:pt x="1835" y="42"/>
                    <a:pt x="1790" y="132"/>
                    <a:pt x="1856" y="160"/>
                  </a:cubicBezTo>
                  <a:cubicBezTo>
                    <a:pt x="1922" y="188"/>
                    <a:pt x="1972" y="187"/>
                    <a:pt x="2059" y="192"/>
                  </a:cubicBezTo>
                  <a:cubicBezTo>
                    <a:pt x="2146" y="197"/>
                    <a:pt x="2329" y="190"/>
                    <a:pt x="2379" y="192"/>
                  </a:cubicBezTo>
                </a:path>
              </a:pathLst>
            </a:custGeom>
            <a:noFill/>
            <a:ln w="38100">
              <a:solidFill>
                <a:schemeClr val="tx1"/>
              </a:solidFill>
              <a:round/>
              <a:headEnd/>
              <a:tailEnd/>
            </a:ln>
          </p:spPr>
          <p:txBody>
            <a:bodyPr/>
            <a:lstStyle/>
            <a:p>
              <a:endParaRPr lang="en-US"/>
            </a:p>
          </p:txBody>
        </p:sp>
        <p:sp>
          <p:nvSpPr>
            <p:cNvPr id="16" name="Text Box 8"/>
            <p:cNvSpPr txBox="1">
              <a:spLocks noChangeArrowheads="1"/>
            </p:cNvSpPr>
            <p:nvPr/>
          </p:nvSpPr>
          <p:spPr bwMode="auto">
            <a:xfrm>
              <a:off x="3567113" y="3894138"/>
              <a:ext cx="1339850" cy="366712"/>
            </a:xfrm>
            <a:prstGeom prst="rect">
              <a:avLst/>
            </a:prstGeom>
            <a:noFill/>
            <a:ln w="9525">
              <a:noFill/>
              <a:miter lim="800000"/>
              <a:headEnd/>
              <a:tailEnd/>
            </a:ln>
          </p:spPr>
          <p:txBody>
            <a:bodyPr wrap="none">
              <a:spAutoFit/>
            </a:bodyPr>
            <a:lstStyle/>
            <a:p>
              <a:r>
                <a:rPr lang="en-US" sz="1800"/>
                <a:t>FL platform</a:t>
              </a:r>
            </a:p>
          </p:txBody>
        </p:sp>
        <p:sp>
          <p:nvSpPr>
            <p:cNvPr id="17" name="Line 10"/>
            <p:cNvSpPr>
              <a:spLocks noChangeShapeType="1"/>
            </p:cNvSpPr>
            <p:nvPr/>
          </p:nvSpPr>
          <p:spPr bwMode="auto">
            <a:xfrm>
              <a:off x="4227513" y="2443163"/>
              <a:ext cx="0" cy="727075"/>
            </a:xfrm>
            <a:prstGeom prst="line">
              <a:avLst/>
            </a:prstGeom>
            <a:noFill/>
            <a:ln w="88900">
              <a:solidFill>
                <a:srgbClr val="00FF00"/>
              </a:solidFill>
              <a:round/>
              <a:headEnd/>
              <a:tailEnd type="triangle" w="med" len="med"/>
            </a:ln>
          </p:spPr>
          <p:txBody>
            <a:bodyPr/>
            <a:lstStyle/>
            <a:p>
              <a:endParaRPr lang="en-US"/>
            </a:p>
          </p:txBody>
        </p:sp>
        <p:sp>
          <p:nvSpPr>
            <p:cNvPr id="18" name="Text Box 11"/>
            <p:cNvSpPr txBox="1">
              <a:spLocks noChangeArrowheads="1"/>
            </p:cNvSpPr>
            <p:nvPr/>
          </p:nvSpPr>
          <p:spPr bwMode="auto">
            <a:xfrm>
              <a:off x="3690938" y="1868488"/>
              <a:ext cx="1144587" cy="457200"/>
            </a:xfrm>
            <a:prstGeom prst="rect">
              <a:avLst/>
            </a:prstGeom>
            <a:noFill/>
            <a:ln w="9525">
              <a:noFill/>
              <a:miter lim="800000"/>
              <a:headEnd/>
              <a:tailEnd/>
            </a:ln>
          </p:spPr>
          <p:txBody>
            <a:bodyPr wrap="none">
              <a:spAutoFit/>
            </a:bodyPr>
            <a:lstStyle/>
            <a:p>
              <a:r>
                <a:rPr lang="en-US"/>
                <a:t>CaCO</a:t>
              </a:r>
              <a:r>
                <a:rPr lang="en-US" baseline="-25000"/>
                <a:t>3</a:t>
              </a:r>
            </a:p>
          </p:txBody>
        </p:sp>
        <p:sp>
          <p:nvSpPr>
            <p:cNvPr id="19" name="Text Box 12"/>
            <p:cNvSpPr txBox="1">
              <a:spLocks noChangeArrowheads="1"/>
            </p:cNvSpPr>
            <p:nvPr/>
          </p:nvSpPr>
          <p:spPr bwMode="auto">
            <a:xfrm>
              <a:off x="1924050" y="776288"/>
              <a:ext cx="5151438" cy="457200"/>
            </a:xfrm>
            <a:prstGeom prst="rect">
              <a:avLst/>
            </a:prstGeom>
            <a:noFill/>
            <a:ln w="9525">
              <a:noFill/>
              <a:miter lim="800000"/>
              <a:headEnd/>
              <a:tailEnd/>
            </a:ln>
          </p:spPr>
          <p:txBody>
            <a:bodyPr wrap="none">
              <a:spAutoFit/>
            </a:bodyPr>
            <a:lstStyle/>
            <a:p>
              <a:r>
                <a:rPr lang="en-US" u="sng"/>
                <a:t>Between about 150 Mya and 25 Mya</a:t>
              </a:r>
            </a:p>
          </p:txBody>
        </p:sp>
        <p:pic>
          <p:nvPicPr>
            <p:cNvPr id="20" name="Picture 13" descr="pillar_coral_mid.bight10"/>
            <p:cNvPicPr>
              <a:picLocks noChangeAspect="1" noChangeArrowheads="1"/>
            </p:cNvPicPr>
            <p:nvPr/>
          </p:nvPicPr>
          <p:blipFill>
            <a:blip r:embed="rId5" cstate="print"/>
            <a:srcRect/>
            <a:stretch>
              <a:fillRect/>
            </a:stretch>
          </p:blipFill>
          <p:spPr bwMode="auto">
            <a:xfrm>
              <a:off x="2828925" y="2681288"/>
              <a:ext cx="842963" cy="617537"/>
            </a:xfrm>
            <a:prstGeom prst="rect">
              <a:avLst/>
            </a:prstGeom>
            <a:noFill/>
            <a:ln w="9525">
              <a:noFill/>
              <a:miter lim="800000"/>
              <a:headEnd/>
              <a:tailEnd/>
            </a:ln>
          </p:spPr>
        </p:pic>
        <p:pic>
          <p:nvPicPr>
            <p:cNvPr id="21" name="Picture 14" descr="scallop_shell_soap_dish_206L_WJKO2"/>
            <p:cNvPicPr>
              <a:picLocks noChangeAspect="1" noChangeArrowheads="1"/>
            </p:cNvPicPr>
            <p:nvPr/>
          </p:nvPicPr>
          <p:blipFill>
            <a:blip r:embed="rId6" cstate="print"/>
            <a:srcRect/>
            <a:stretch>
              <a:fillRect/>
            </a:stretch>
          </p:blipFill>
          <p:spPr bwMode="auto">
            <a:xfrm>
              <a:off x="4746625" y="2659063"/>
              <a:ext cx="771525" cy="638175"/>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50"/>
                                        </p:tgtEl>
                                        <p:attrNameLst>
                                          <p:attrName>style.visibility</p:attrName>
                                        </p:attrNameLst>
                                      </p:cBhvr>
                                      <p:to>
                                        <p:strVal val="visible"/>
                                      </p:to>
                                    </p:set>
                                    <p:animEffect transition="in" filter="wipe(left)">
                                      <p:cBhvr>
                                        <p:cTn id="7" dur="5000"/>
                                        <p:tgtEl>
                                          <p:spTgt spid="116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58"/>
                                        </p:tgtEl>
                                        <p:attrNameLst>
                                          <p:attrName>style.visibility</p:attrName>
                                        </p:attrNameLst>
                                      </p:cBhvr>
                                      <p:to>
                                        <p:strVal val="visible"/>
                                      </p:to>
                                    </p:set>
                                    <p:animEffect transition="in" filter="fade">
                                      <p:cBhvr>
                                        <p:cTn id="10" dur="2000"/>
                                        <p:tgtEl>
                                          <p:spTgt spid="1167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16739"/>
                                        </p:tgtEl>
                                      </p:cBhvr>
                                    </p:animEffect>
                                    <p:set>
                                      <p:cBhvr>
                                        <p:cTn id="15" dur="1" fill="hold">
                                          <p:stCondLst>
                                            <p:cond delay="1999"/>
                                          </p:stCondLst>
                                        </p:cTn>
                                        <p:tgtEl>
                                          <p:spTgt spid="11673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16743"/>
                                        </p:tgtEl>
                                      </p:cBhvr>
                                    </p:animEffect>
                                    <p:set>
                                      <p:cBhvr>
                                        <p:cTn id="18" dur="1" fill="hold">
                                          <p:stCondLst>
                                            <p:cond delay="1999"/>
                                          </p:stCondLst>
                                        </p:cTn>
                                        <p:tgtEl>
                                          <p:spTgt spid="11674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116749"/>
                                        </p:tgtEl>
                                      </p:cBhvr>
                                    </p:animEffect>
                                    <p:set>
                                      <p:cBhvr>
                                        <p:cTn id="21" dur="1" fill="hold">
                                          <p:stCondLst>
                                            <p:cond delay="1999"/>
                                          </p:stCondLst>
                                        </p:cTn>
                                        <p:tgtEl>
                                          <p:spTgt spid="11674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16750"/>
                                        </p:tgtEl>
                                      </p:cBhvr>
                                    </p:animEffect>
                                    <p:set>
                                      <p:cBhvr>
                                        <p:cTn id="24" dur="1" fill="hold">
                                          <p:stCondLst>
                                            <p:cond delay="1999"/>
                                          </p:stCondLst>
                                        </p:cTn>
                                        <p:tgtEl>
                                          <p:spTgt spid="11675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116751"/>
                                        </p:tgtEl>
                                      </p:cBhvr>
                                    </p:animEffect>
                                    <p:set>
                                      <p:cBhvr>
                                        <p:cTn id="27" dur="1" fill="hold">
                                          <p:stCondLst>
                                            <p:cond delay="1999"/>
                                          </p:stCondLst>
                                        </p:cTn>
                                        <p:tgtEl>
                                          <p:spTgt spid="116751"/>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116752"/>
                                        </p:tgtEl>
                                      </p:cBhvr>
                                    </p:animEffect>
                                    <p:set>
                                      <p:cBhvr>
                                        <p:cTn id="30" dur="1" fill="hold">
                                          <p:stCondLst>
                                            <p:cond delay="1999"/>
                                          </p:stCondLst>
                                        </p:cTn>
                                        <p:tgtEl>
                                          <p:spTgt spid="11675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116753"/>
                                        </p:tgtEl>
                                      </p:cBhvr>
                                    </p:animEffect>
                                    <p:set>
                                      <p:cBhvr>
                                        <p:cTn id="33" dur="1" fill="hold">
                                          <p:stCondLst>
                                            <p:cond delay="1999"/>
                                          </p:stCondLst>
                                        </p:cTn>
                                        <p:tgtEl>
                                          <p:spTgt spid="11675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116754"/>
                                        </p:tgtEl>
                                      </p:cBhvr>
                                    </p:animEffect>
                                    <p:set>
                                      <p:cBhvr>
                                        <p:cTn id="36" dur="1" fill="hold">
                                          <p:stCondLst>
                                            <p:cond delay="1999"/>
                                          </p:stCondLst>
                                        </p:cTn>
                                        <p:tgtEl>
                                          <p:spTgt spid="116754"/>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116755"/>
                                        </p:tgtEl>
                                      </p:cBhvr>
                                    </p:animEffect>
                                    <p:set>
                                      <p:cBhvr>
                                        <p:cTn id="39" dur="1" fill="hold">
                                          <p:stCondLst>
                                            <p:cond delay="1999"/>
                                          </p:stCondLst>
                                        </p:cTn>
                                        <p:tgtEl>
                                          <p:spTgt spid="116755"/>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116756"/>
                                        </p:tgtEl>
                                      </p:cBhvr>
                                    </p:animEffect>
                                    <p:set>
                                      <p:cBhvr>
                                        <p:cTn id="42" dur="1" fill="hold">
                                          <p:stCondLst>
                                            <p:cond delay="1999"/>
                                          </p:stCondLst>
                                        </p:cTn>
                                        <p:tgtEl>
                                          <p:spTgt spid="116756"/>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000"/>
                                        <p:tgtEl>
                                          <p:spTgt spid="116757"/>
                                        </p:tgtEl>
                                      </p:cBhvr>
                                    </p:animEffect>
                                    <p:set>
                                      <p:cBhvr>
                                        <p:cTn id="45" dur="1" fill="hold">
                                          <p:stCondLst>
                                            <p:cond delay="1999"/>
                                          </p:stCondLst>
                                        </p:cTn>
                                        <p:tgtEl>
                                          <p:spTgt spid="11675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16758"/>
                                        </p:tgtEl>
                                      </p:cBhvr>
                                    </p:animEffect>
                                    <p:set>
                                      <p:cBhvr>
                                        <p:cTn id="48" dur="1" fill="hold">
                                          <p:stCondLst>
                                            <p:cond delay="1999"/>
                                          </p:stCondLst>
                                        </p:cTn>
                                        <p:tgtEl>
                                          <p:spTgt spid="11675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3" grpId="0"/>
      <p:bldP spid="116749" grpId="0" animBg="1"/>
      <p:bldP spid="116750" grpId="0" animBg="1"/>
      <p:bldP spid="116750" grpId="1" animBg="1"/>
      <p:bldP spid="116751" grpId="0" animBg="1"/>
      <p:bldP spid="116752" grpId="0" animBg="1"/>
      <p:bldP spid="116753" grpId="0"/>
      <p:bldP spid="116754" grpId="0" animBg="1"/>
      <p:bldP spid="116755" grpId="0"/>
      <p:bldP spid="116756" grpId="0"/>
      <p:bldP spid="116757" grpId="0"/>
      <p:bldP spid="116758" grpId="0"/>
      <p:bldP spid="11675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ate%20jurassic%20earth"/>
          <p:cNvPicPr>
            <a:picLocks noChangeAspect="1" noChangeArrowheads="1"/>
          </p:cNvPicPr>
          <p:nvPr>
            <p:custDataLst>
              <p:tags r:id="rId2"/>
            </p:custDataLst>
          </p:nvPr>
        </p:nvPicPr>
        <p:blipFill>
          <a:blip r:embed="rId7" cstate="print"/>
          <a:srcRect/>
          <a:stretch>
            <a:fillRect/>
          </a:stretch>
        </p:blipFill>
        <p:spPr bwMode="auto">
          <a:xfrm>
            <a:off x="717550" y="758825"/>
            <a:ext cx="7591425" cy="5251450"/>
          </a:xfrm>
          <a:prstGeom prst="rect">
            <a:avLst/>
          </a:prstGeom>
          <a:noFill/>
          <a:ln w="9525">
            <a:noFill/>
            <a:miter lim="800000"/>
            <a:headEnd/>
            <a:tailEnd/>
          </a:ln>
        </p:spPr>
      </p:pic>
      <p:pic>
        <p:nvPicPr>
          <p:cNvPr id="13315" name="Picture 3" descr="094.jpg (122794 bytes)"/>
          <p:cNvPicPr>
            <a:picLocks noChangeAspect="1" noChangeArrowheads="1"/>
          </p:cNvPicPr>
          <p:nvPr>
            <p:custDataLst>
              <p:tags r:id="rId3"/>
            </p:custDataLst>
          </p:nvPr>
        </p:nvPicPr>
        <p:blipFill>
          <a:blip r:embed="rId8" cstate="print"/>
          <a:srcRect/>
          <a:stretch>
            <a:fillRect/>
          </a:stretch>
        </p:blipFill>
        <p:spPr bwMode="auto">
          <a:xfrm>
            <a:off x="727075" y="779463"/>
            <a:ext cx="7531100" cy="5200650"/>
          </a:xfrm>
          <a:prstGeom prst="rect">
            <a:avLst/>
          </a:prstGeom>
          <a:noFill/>
          <a:ln w="9525">
            <a:noFill/>
            <a:miter lim="800000"/>
            <a:headEnd/>
            <a:tailEnd/>
          </a:ln>
        </p:spPr>
      </p:pic>
      <p:pic>
        <p:nvPicPr>
          <p:cNvPr id="13316" name="Picture 4" descr="050.jpg (121908 bytes)"/>
          <p:cNvPicPr>
            <a:picLocks noChangeAspect="1" noChangeArrowheads="1"/>
          </p:cNvPicPr>
          <p:nvPr>
            <p:custDataLst>
              <p:tags r:id="rId4"/>
            </p:custDataLst>
          </p:nvPr>
        </p:nvPicPr>
        <p:blipFill>
          <a:blip r:embed="rId9" cstate="print"/>
          <a:srcRect/>
          <a:stretch>
            <a:fillRect/>
          </a:stretch>
        </p:blipFill>
        <p:spPr bwMode="auto">
          <a:xfrm>
            <a:off x="720725" y="779463"/>
            <a:ext cx="7680325" cy="5164137"/>
          </a:xfrm>
          <a:prstGeom prst="rect">
            <a:avLst/>
          </a:prstGeom>
          <a:noFill/>
          <a:ln w="9525">
            <a:noFill/>
            <a:miter lim="800000"/>
            <a:headEnd/>
            <a:tailEnd/>
          </a:ln>
        </p:spPr>
      </p:pic>
      <p:sp>
        <p:nvSpPr>
          <p:cNvPr id="16390" name="Text Box 6"/>
          <p:cNvSpPr txBox="1">
            <a:spLocks noChangeArrowheads="1"/>
          </p:cNvSpPr>
          <p:nvPr/>
        </p:nvSpPr>
        <p:spPr bwMode="auto">
          <a:xfrm>
            <a:off x="7596188" y="885825"/>
            <a:ext cx="658812" cy="1555750"/>
          </a:xfrm>
          <a:prstGeom prst="rect">
            <a:avLst/>
          </a:prstGeom>
          <a:noFill/>
          <a:ln w="9525">
            <a:noFill/>
            <a:miter lim="800000"/>
            <a:headEnd/>
            <a:tailEnd/>
          </a:ln>
          <a:effectLst/>
        </p:spPr>
        <p:txBody>
          <a:bodyPr wrap="none">
            <a:spAutoFit/>
          </a:bodyPr>
          <a:lstStyle/>
          <a:p>
            <a:r>
              <a:rPr lang="en-US" sz="9600">
                <a:solidFill>
                  <a:srgbClr val="FFFF00"/>
                </a:solidFill>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2000"/>
                                        <p:tgtEl>
                                          <p:spTgt spid="133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54025" y="1874838"/>
            <a:ext cx="7977188" cy="1187450"/>
          </a:xfrm>
          <a:prstGeom prst="rect">
            <a:avLst/>
          </a:prstGeom>
          <a:noFill/>
          <a:ln w="9525">
            <a:noFill/>
            <a:miter lim="800000"/>
            <a:headEnd/>
            <a:tailEnd/>
          </a:ln>
        </p:spPr>
        <p:txBody>
          <a:bodyPr wrap="none">
            <a:spAutoFit/>
          </a:bodyPr>
          <a:lstStyle/>
          <a:p>
            <a:pPr algn="ctr"/>
            <a:r>
              <a:rPr lang="en-US">
                <a:solidFill>
                  <a:srgbClr val="FFFF00"/>
                </a:solidFill>
              </a:rPr>
              <a:t>The Eocene and Oligocene limestone forms the</a:t>
            </a:r>
          </a:p>
          <a:p>
            <a:pPr algn="ctr"/>
            <a:r>
              <a:rPr lang="en-US">
                <a:solidFill>
                  <a:srgbClr val="FFFF00"/>
                </a:solidFill>
              </a:rPr>
              <a:t>principal </a:t>
            </a:r>
            <a:r>
              <a:rPr lang="en-US">
                <a:solidFill>
                  <a:srgbClr val="00FF00"/>
                </a:solidFill>
              </a:rPr>
              <a:t>fresh water-bearing unit</a:t>
            </a:r>
            <a:r>
              <a:rPr lang="en-US">
                <a:solidFill>
                  <a:srgbClr val="FFFF00"/>
                </a:solidFill>
              </a:rPr>
              <a:t> of the </a:t>
            </a:r>
            <a:r>
              <a:rPr lang="en-US" b="1">
                <a:solidFill>
                  <a:srgbClr val="FFFF00"/>
                </a:solidFill>
              </a:rPr>
              <a:t>Floridan Aquifer</a:t>
            </a:r>
            <a:r>
              <a:rPr lang="en-US">
                <a:solidFill>
                  <a:srgbClr val="FFFF00"/>
                </a:solidFill>
              </a:rPr>
              <a:t>,</a:t>
            </a:r>
          </a:p>
          <a:p>
            <a:pPr algn="ctr"/>
            <a:r>
              <a:rPr lang="en-US">
                <a:solidFill>
                  <a:srgbClr val="FFFF00"/>
                </a:solidFill>
              </a:rPr>
              <a:t>one of the most productive aquifer systems in the world </a:t>
            </a:r>
          </a:p>
        </p:txBody>
      </p:sp>
      <p:sp>
        <p:nvSpPr>
          <p:cNvPr id="17411" name="Text Box 5"/>
          <p:cNvSpPr txBox="1">
            <a:spLocks noChangeArrowheads="1"/>
          </p:cNvSpPr>
          <p:nvPr/>
        </p:nvSpPr>
        <p:spPr bwMode="auto">
          <a:xfrm>
            <a:off x="1735138" y="3673475"/>
            <a:ext cx="5430837" cy="1187450"/>
          </a:xfrm>
          <a:prstGeom prst="rect">
            <a:avLst/>
          </a:prstGeom>
          <a:noFill/>
          <a:ln w="9525">
            <a:noFill/>
            <a:miter lim="800000"/>
            <a:headEnd/>
            <a:tailEnd/>
          </a:ln>
        </p:spPr>
        <p:txBody>
          <a:bodyPr wrap="none">
            <a:spAutoFit/>
          </a:bodyPr>
          <a:lstStyle/>
          <a:p>
            <a:r>
              <a:rPr lang="en-US" b="1">
                <a:solidFill>
                  <a:srgbClr val="FF9900"/>
                </a:solidFill>
              </a:rPr>
              <a:t>Eocene:  55 – 34 million years ago</a:t>
            </a:r>
          </a:p>
          <a:p>
            <a:endParaRPr lang="en-US" b="1">
              <a:solidFill>
                <a:srgbClr val="FF9900"/>
              </a:solidFill>
            </a:endParaRPr>
          </a:p>
          <a:p>
            <a:r>
              <a:rPr lang="en-US" b="1">
                <a:solidFill>
                  <a:srgbClr val="FF9900"/>
                </a:solidFill>
              </a:rPr>
              <a:t>Oligocene: 34 – 24 million years ago</a:t>
            </a:r>
          </a:p>
        </p:txBody>
      </p:sp>
      <p:sp>
        <p:nvSpPr>
          <p:cNvPr id="17412" name="Text Box 6"/>
          <p:cNvSpPr txBox="1">
            <a:spLocks noChangeArrowheads="1"/>
          </p:cNvSpPr>
          <p:nvPr/>
        </p:nvSpPr>
        <p:spPr bwMode="auto">
          <a:xfrm>
            <a:off x="1058863" y="746125"/>
            <a:ext cx="7085012" cy="579438"/>
          </a:xfrm>
          <a:prstGeom prst="rect">
            <a:avLst/>
          </a:prstGeom>
          <a:noFill/>
          <a:ln w="9525">
            <a:noFill/>
            <a:miter lim="800000"/>
            <a:headEnd/>
            <a:tailEnd/>
          </a:ln>
        </p:spPr>
        <p:txBody>
          <a:bodyPr wrap="none">
            <a:spAutoFit/>
          </a:bodyPr>
          <a:lstStyle/>
          <a:p>
            <a:r>
              <a:rPr lang="en-US" sz="3200" u="sng"/>
              <a:t>The Eocene and Oligocene Limestone</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4" descr="VirtualVista1402"/>
          <p:cNvPicPr>
            <a:picLocks noChangeAspect="1" noChangeArrowheads="1"/>
          </p:cNvPicPr>
          <p:nvPr>
            <p:custDataLst>
              <p:tags r:id="rId2"/>
            </p:custDataLst>
          </p:nvPr>
        </p:nvPicPr>
        <p:blipFill>
          <a:blip r:embed="rId6" cstate="print"/>
          <a:srcRect l="1541" t="3494" r="1509" b="2965"/>
          <a:stretch>
            <a:fillRect/>
          </a:stretch>
        </p:blipFill>
        <p:spPr bwMode="auto">
          <a:xfrm>
            <a:off x="784225" y="1344613"/>
            <a:ext cx="7308850" cy="4275137"/>
          </a:xfrm>
          <a:prstGeom prst="rect">
            <a:avLst/>
          </a:prstGeom>
          <a:noFill/>
          <a:ln w="9525">
            <a:noFill/>
            <a:miter lim="800000"/>
            <a:headEnd/>
            <a:tailEnd/>
          </a:ln>
        </p:spPr>
      </p:pic>
      <p:sp>
        <p:nvSpPr>
          <p:cNvPr id="126979" name="Text Box 3"/>
          <p:cNvSpPr txBox="1">
            <a:spLocks noChangeArrowheads="1"/>
          </p:cNvSpPr>
          <p:nvPr/>
        </p:nvSpPr>
        <p:spPr bwMode="auto">
          <a:xfrm>
            <a:off x="1879600" y="504825"/>
            <a:ext cx="4914900" cy="519113"/>
          </a:xfrm>
          <a:prstGeom prst="rect">
            <a:avLst/>
          </a:prstGeom>
          <a:noFill/>
          <a:ln w="9525">
            <a:noFill/>
            <a:miter lim="800000"/>
            <a:headEnd/>
            <a:tailEnd/>
          </a:ln>
          <a:effectLst/>
        </p:spPr>
        <p:txBody>
          <a:bodyPr wrap="none">
            <a:spAutoFit/>
          </a:bodyPr>
          <a:lstStyle/>
          <a:p>
            <a:r>
              <a:rPr lang="en-US" sz="2800"/>
              <a:t>Extensive Carbonate Platform</a:t>
            </a:r>
          </a:p>
        </p:txBody>
      </p:sp>
      <p:sp>
        <p:nvSpPr>
          <p:cNvPr id="126980" name="Text Box 4"/>
          <p:cNvSpPr txBox="1">
            <a:spLocks noChangeArrowheads="1"/>
          </p:cNvSpPr>
          <p:nvPr/>
        </p:nvSpPr>
        <p:spPr bwMode="auto">
          <a:xfrm>
            <a:off x="2058988" y="5899150"/>
            <a:ext cx="3963987" cy="457200"/>
          </a:xfrm>
          <a:prstGeom prst="rect">
            <a:avLst/>
          </a:prstGeom>
          <a:noFill/>
          <a:ln w="9525">
            <a:noFill/>
            <a:miter lim="800000"/>
            <a:headEnd/>
            <a:tailEnd/>
          </a:ln>
          <a:effectLst/>
        </p:spPr>
        <p:txBody>
          <a:bodyPr wrap="none">
            <a:spAutoFit/>
          </a:bodyPr>
          <a:lstStyle/>
          <a:p>
            <a:r>
              <a:rPr lang="en-US">
                <a:solidFill>
                  <a:srgbClr val="FFFF00"/>
                </a:solidFill>
              </a:rPr>
              <a:t>Millions of years, miles thick</a:t>
            </a:r>
          </a:p>
        </p:txBody>
      </p:sp>
      <p:pic>
        <p:nvPicPr>
          <p:cNvPr id="13316" name="PPTShape_0" descr="050.jpg (121908 bytes)"/>
          <p:cNvPicPr>
            <a:picLocks noChangeAspect="1" noChangeArrowheads="1"/>
          </p:cNvPicPr>
          <p:nvPr>
            <p:custDataLst>
              <p:tags r:id="rId3"/>
            </p:custDataLst>
          </p:nvPr>
        </p:nvPicPr>
        <p:blipFill>
          <a:blip r:embed="rId7" cstate="print"/>
          <a:srcRect l="19141" t="10083" r="52997" b="57639"/>
          <a:stretch>
            <a:fillRect/>
          </a:stretch>
        </p:blipFill>
        <p:spPr bwMode="auto">
          <a:xfrm>
            <a:off x="285750" y="3457575"/>
            <a:ext cx="2425700" cy="1889125"/>
          </a:xfrm>
          <a:prstGeom prst="rect">
            <a:avLst/>
          </a:prstGeom>
          <a:noFill/>
          <a:ln w="9525">
            <a:noFill/>
            <a:miter lim="800000"/>
            <a:headEnd/>
            <a:tailEnd/>
          </a:ln>
        </p:spPr>
      </p:pic>
      <p:sp>
        <p:nvSpPr>
          <p:cNvPr id="126982" name="Text Box 6"/>
          <p:cNvSpPr txBox="1">
            <a:spLocks noChangeArrowheads="1"/>
          </p:cNvSpPr>
          <p:nvPr/>
        </p:nvSpPr>
        <p:spPr bwMode="auto">
          <a:xfrm>
            <a:off x="7527925" y="555625"/>
            <a:ext cx="303213" cy="457200"/>
          </a:xfrm>
          <a:prstGeom prst="rect">
            <a:avLst/>
          </a:prstGeom>
          <a:noFill/>
          <a:ln w="9525">
            <a:noFill/>
            <a:miter lim="800000"/>
            <a:headEnd/>
            <a:tailEnd/>
          </a:ln>
          <a:effectLst/>
        </p:spPr>
        <p:txBody>
          <a:bodyPr wrap="none">
            <a:spAutoFit/>
          </a:bodyPr>
          <a:lstStyle/>
          <a:p>
            <a:r>
              <a:rPr lang="en-US">
                <a:solidFill>
                  <a:srgbClr val="FFFF00"/>
                </a:solidFill>
              </a:rPr>
              <a:t>*</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63525" y="573088"/>
            <a:ext cx="8621713" cy="519112"/>
          </a:xfrm>
          <a:prstGeom prst="rect">
            <a:avLst/>
          </a:prstGeom>
          <a:noFill/>
          <a:ln w="9525">
            <a:noFill/>
            <a:miter lim="800000"/>
            <a:headEnd/>
            <a:tailEnd/>
          </a:ln>
          <a:effectLst/>
        </p:spPr>
        <p:txBody>
          <a:bodyPr wrap="none">
            <a:spAutoFit/>
          </a:bodyPr>
          <a:lstStyle/>
          <a:p>
            <a:r>
              <a:rPr lang="en-US" sz="2800"/>
              <a:t>Groundwater provides 98% of all available freshwater</a:t>
            </a:r>
          </a:p>
        </p:txBody>
      </p:sp>
      <p:graphicFrame>
        <p:nvGraphicFramePr>
          <p:cNvPr id="133123" name="Object 3"/>
          <p:cNvGraphicFramePr>
            <a:graphicFrameLocks noChangeAspect="1"/>
          </p:cNvGraphicFramePr>
          <p:nvPr/>
        </p:nvGraphicFramePr>
        <p:xfrm>
          <a:off x="4481513" y="1882775"/>
          <a:ext cx="4079875" cy="2659063"/>
        </p:xfrm>
        <a:graphic>
          <a:graphicData uri="http://schemas.openxmlformats.org/presentationml/2006/ole">
            <p:oleObj spid="_x0000_s133123" name="Chart" r:id="rId5" imgW="3362249" imgH="2190902" progId="Excel.Sheet.8">
              <p:embed/>
            </p:oleObj>
          </a:graphicData>
        </a:graphic>
      </p:graphicFrame>
      <p:sp>
        <p:nvSpPr>
          <p:cNvPr id="133124" name="Text Box 4"/>
          <p:cNvSpPr txBox="1">
            <a:spLocks noChangeArrowheads="1"/>
          </p:cNvSpPr>
          <p:nvPr/>
        </p:nvSpPr>
        <p:spPr bwMode="auto">
          <a:xfrm>
            <a:off x="6688138" y="2817813"/>
            <a:ext cx="704850" cy="641350"/>
          </a:xfrm>
          <a:prstGeom prst="rect">
            <a:avLst/>
          </a:prstGeom>
          <a:noFill/>
          <a:ln w="9525">
            <a:noFill/>
            <a:miter lim="800000"/>
            <a:headEnd/>
            <a:tailEnd/>
          </a:ln>
          <a:effectLst/>
        </p:spPr>
        <p:txBody>
          <a:bodyPr wrap="none">
            <a:spAutoFit/>
          </a:bodyPr>
          <a:lstStyle/>
          <a:p>
            <a:r>
              <a:rPr lang="en-US" sz="1800" b="1">
                <a:solidFill>
                  <a:srgbClr val="FFFF00"/>
                </a:solidFill>
              </a:rPr>
              <a:t>62% </a:t>
            </a:r>
          </a:p>
          <a:p>
            <a:endParaRPr lang="en-US" sz="1800" b="1">
              <a:solidFill>
                <a:srgbClr val="FFFF00"/>
              </a:solidFill>
            </a:endParaRPr>
          </a:p>
        </p:txBody>
      </p:sp>
      <p:graphicFrame>
        <p:nvGraphicFramePr>
          <p:cNvPr id="133125" name="Object 5"/>
          <p:cNvGraphicFramePr>
            <a:graphicFrameLocks noChangeAspect="1"/>
          </p:cNvGraphicFramePr>
          <p:nvPr/>
        </p:nvGraphicFramePr>
        <p:xfrm>
          <a:off x="428625" y="1938338"/>
          <a:ext cx="3971925" cy="2587625"/>
        </p:xfrm>
        <a:graphic>
          <a:graphicData uri="http://schemas.openxmlformats.org/presentationml/2006/ole">
            <p:oleObj spid="_x0000_s133125" name="Chart" r:id="rId6" imgW="3362249" imgH="2190902" progId="Excel.Sheet.8">
              <p:embed/>
            </p:oleObj>
          </a:graphicData>
        </a:graphic>
      </p:graphicFrame>
      <p:sp>
        <p:nvSpPr>
          <p:cNvPr id="133126" name="Text Box 6"/>
          <p:cNvSpPr txBox="1">
            <a:spLocks noChangeArrowheads="1"/>
          </p:cNvSpPr>
          <p:nvPr/>
        </p:nvSpPr>
        <p:spPr bwMode="auto">
          <a:xfrm>
            <a:off x="2463800" y="2606675"/>
            <a:ext cx="704850" cy="641350"/>
          </a:xfrm>
          <a:prstGeom prst="rect">
            <a:avLst/>
          </a:prstGeom>
          <a:noFill/>
          <a:ln w="9525">
            <a:noFill/>
            <a:miter lim="800000"/>
            <a:headEnd/>
            <a:tailEnd/>
          </a:ln>
          <a:effectLst/>
        </p:spPr>
        <p:txBody>
          <a:bodyPr wrap="none">
            <a:spAutoFit/>
          </a:bodyPr>
          <a:lstStyle/>
          <a:p>
            <a:r>
              <a:rPr lang="en-US" sz="1800" b="1">
                <a:solidFill>
                  <a:srgbClr val="FFFF00"/>
                </a:solidFill>
              </a:rPr>
              <a:t>21% </a:t>
            </a:r>
          </a:p>
          <a:p>
            <a:endParaRPr lang="en-US" sz="1800" b="1">
              <a:solidFill>
                <a:srgbClr val="FFFF00"/>
              </a:solidFill>
            </a:endParaRPr>
          </a:p>
        </p:txBody>
      </p:sp>
      <p:sp>
        <p:nvSpPr>
          <p:cNvPr id="133127" name="Text Box 7"/>
          <p:cNvSpPr txBox="1">
            <a:spLocks noChangeArrowheads="1"/>
          </p:cNvSpPr>
          <p:nvPr/>
        </p:nvSpPr>
        <p:spPr bwMode="auto">
          <a:xfrm>
            <a:off x="1336675" y="4032250"/>
            <a:ext cx="2014538" cy="457200"/>
          </a:xfrm>
          <a:prstGeom prst="rect">
            <a:avLst/>
          </a:prstGeom>
          <a:noFill/>
          <a:ln w="9525">
            <a:noFill/>
            <a:miter lim="800000"/>
            <a:headEnd/>
            <a:tailEnd/>
          </a:ln>
          <a:effectLst/>
        </p:spPr>
        <p:txBody>
          <a:bodyPr wrap="none">
            <a:spAutoFit/>
          </a:bodyPr>
          <a:lstStyle/>
          <a:p>
            <a:r>
              <a:rPr lang="en-US"/>
              <a:t>United States</a:t>
            </a:r>
          </a:p>
        </p:txBody>
      </p:sp>
      <p:sp>
        <p:nvSpPr>
          <p:cNvPr id="133128" name="Text Box 8"/>
          <p:cNvSpPr txBox="1">
            <a:spLocks noChangeArrowheads="1"/>
          </p:cNvSpPr>
          <p:nvPr/>
        </p:nvSpPr>
        <p:spPr bwMode="auto">
          <a:xfrm>
            <a:off x="2700338" y="1649413"/>
            <a:ext cx="3505200" cy="457200"/>
          </a:xfrm>
          <a:prstGeom prst="rect">
            <a:avLst/>
          </a:prstGeom>
          <a:noFill/>
          <a:ln w="9525">
            <a:noFill/>
            <a:miter lim="800000"/>
            <a:headEnd/>
            <a:tailEnd/>
          </a:ln>
          <a:effectLst/>
        </p:spPr>
        <p:txBody>
          <a:bodyPr wrap="none">
            <a:spAutoFit/>
          </a:bodyPr>
          <a:lstStyle/>
          <a:p>
            <a:r>
              <a:rPr lang="en-US">
                <a:solidFill>
                  <a:srgbClr val="FFFF00"/>
                </a:solidFill>
              </a:rPr>
              <a:t>Total Water Withdrawals</a:t>
            </a:r>
          </a:p>
        </p:txBody>
      </p:sp>
      <p:sp>
        <p:nvSpPr>
          <p:cNvPr id="133129" name="Text Box 9"/>
          <p:cNvSpPr txBox="1">
            <a:spLocks noChangeArrowheads="1"/>
          </p:cNvSpPr>
          <p:nvPr/>
        </p:nvSpPr>
        <p:spPr bwMode="auto">
          <a:xfrm>
            <a:off x="5961063" y="4013200"/>
            <a:ext cx="1117600" cy="457200"/>
          </a:xfrm>
          <a:prstGeom prst="rect">
            <a:avLst/>
          </a:prstGeom>
          <a:noFill/>
          <a:ln w="9525">
            <a:noFill/>
            <a:miter lim="800000"/>
            <a:headEnd/>
            <a:tailEnd/>
          </a:ln>
          <a:effectLst/>
        </p:spPr>
        <p:txBody>
          <a:bodyPr wrap="none">
            <a:spAutoFit/>
          </a:bodyPr>
          <a:lstStyle/>
          <a:p>
            <a:r>
              <a:rPr lang="en-US"/>
              <a:t>Florida</a:t>
            </a:r>
          </a:p>
        </p:txBody>
      </p:sp>
      <p:sp>
        <p:nvSpPr>
          <p:cNvPr id="133130" name="Rectangle 10"/>
          <p:cNvSpPr>
            <a:spLocks noChangeArrowheads="1"/>
          </p:cNvSpPr>
          <p:nvPr/>
        </p:nvSpPr>
        <p:spPr bwMode="auto">
          <a:xfrm>
            <a:off x="4875213" y="4587875"/>
            <a:ext cx="949325" cy="627063"/>
          </a:xfrm>
          <a:prstGeom prst="rect">
            <a:avLst/>
          </a:prstGeom>
          <a:solidFill>
            <a:srgbClr val="660033"/>
          </a:solidFill>
          <a:ln w="9525">
            <a:solidFill>
              <a:schemeClr val="tx1"/>
            </a:solidFill>
            <a:miter lim="800000"/>
            <a:headEnd/>
            <a:tailEnd/>
          </a:ln>
          <a:effectLst/>
        </p:spPr>
        <p:txBody>
          <a:bodyPr wrap="none" anchor="ctr"/>
          <a:lstStyle/>
          <a:p>
            <a:endParaRPr lang="en-US"/>
          </a:p>
        </p:txBody>
      </p:sp>
      <p:sp>
        <p:nvSpPr>
          <p:cNvPr id="133131" name="Rectangle 11"/>
          <p:cNvSpPr>
            <a:spLocks noChangeArrowheads="1"/>
          </p:cNvSpPr>
          <p:nvPr/>
        </p:nvSpPr>
        <p:spPr bwMode="auto">
          <a:xfrm>
            <a:off x="3000375" y="4595813"/>
            <a:ext cx="949325" cy="627062"/>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133132" name="Text Box 12"/>
          <p:cNvSpPr txBox="1">
            <a:spLocks noChangeArrowheads="1"/>
          </p:cNvSpPr>
          <p:nvPr/>
        </p:nvSpPr>
        <p:spPr bwMode="auto">
          <a:xfrm>
            <a:off x="2630488" y="5334000"/>
            <a:ext cx="1804987" cy="396875"/>
          </a:xfrm>
          <a:prstGeom prst="rect">
            <a:avLst/>
          </a:prstGeom>
          <a:noFill/>
          <a:ln w="9525">
            <a:noFill/>
            <a:miter lim="800000"/>
            <a:headEnd/>
            <a:tailEnd/>
          </a:ln>
          <a:effectLst/>
        </p:spPr>
        <p:txBody>
          <a:bodyPr wrap="none">
            <a:spAutoFit/>
          </a:bodyPr>
          <a:lstStyle/>
          <a:p>
            <a:r>
              <a:rPr lang="en-US" sz="2000"/>
              <a:t>Surface Water</a:t>
            </a:r>
          </a:p>
        </p:txBody>
      </p:sp>
      <p:sp>
        <p:nvSpPr>
          <p:cNvPr id="133133" name="Text Box 13"/>
          <p:cNvSpPr txBox="1">
            <a:spLocks noChangeArrowheads="1"/>
          </p:cNvSpPr>
          <p:nvPr/>
        </p:nvSpPr>
        <p:spPr bwMode="auto">
          <a:xfrm>
            <a:off x="4745038" y="5335588"/>
            <a:ext cx="1651000" cy="396875"/>
          </a:xfrm>
          <a:prstGeom prst="rect">
            <a:avLst/>
          </a:prstGeom>
          <a:noFill/>
          <a:ln w="9525">
            <a:noFill/>
            <a:miter lim="800000"/>
            <a:headEnd/>
            <a:tailEnd/>
          </a:ln>
          <a:effectLst/>
        </p:spPr>
        <p:txBody>
          <a:bodyPr wrap="none">
            <a:spAutoFit/>
          </a:bodyPr>
          <a:lstStyle/>
          <a:p>
            <a:r>
              <a:rPr lang="en-US" sz="2000"/>
              <a:t>Groundwater</a:t>
            </a:r>
          </a:p>
        </p:txBody>
      </p:sp>
      <p:sp>
        <p:nvSpPr>
          <p:cNvPr id="133134" name="Text Box 14"/>
          <p:cNvSpPr txBox="1">
            <a:spLocks noChangeArrowheads="1"/>
          </p:cNvSpPr>
          <p:nvPr/>
        </p:nvSpPr>
        <p:spPr bwMode="auto">
          <a:xfrm>
            <a:off x="385763" y="5976938"/>
            <a:ext cx="8593137" cy="457200"/>
          </a:xfrm>
          <a:prstGeom prst="rect">
            <a:avLst/>
          </a:prstGeom>
          <a:noFill/>
          <a:ln w="9525">
            <a:noFill/>
            <a:miter lim="800000"/>
            <a:headEnd/>
            <a:tailEnd/>
          </a:ln>
          <a:effectLst/>
        </p:spPr>
        <p:txBody>
          <a:bodyPr wrap="none">
            <a:spAutoFit/>
          </a:bodyPr>
          <a:lstStyle/>
          <a:p>
            <a:r>
              <a:rPr lang="en-US">
                <a:solidFill>
                  <a:srgbClr val="FF9900"/>
                </a:solidFill>
              </a:rPr>
              <a:t>More than 90% of Florida’s drinking water is from groundwater</a:t>
            </a: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fun-costa-rica-vacations.com/images/costa-rica-mountain-range.jpg"/>
          <p:cNvPicPr>
            <a:picLocks noChangeAspect="1" noChangeArrowheads="1"/>
          </p:cNvPicPr>
          <p:nvPr>
            <p:custDataLst>
              <p:tags r:id="rId2"/>
            </p:custDataLst>
          </p:nvPr>
        </p:nvPicPr>
        <p:blipFill>
          <a:blip r:embed="rId5" cstate="print">
            <a:lum bright="-12000"/>
          </a:blip>
          <a:srcRect/>
          <a:stretch>
            <a:fillRect/>
          </a:stretch>
        </p:blipFill>
        <p:spPr bwMode="auto">
          <a:xfrm>
            <a:off x="795338" y="1006475"/>
            <a:ext cx="7229475" cy="5419725"/>
          </a:xfrm>
          <a:prstGeom prst="rect">
            <a:avLst/>
          </a:prstGeom>
          <a:noFill/>
          <a:ln w="9525">
            <a:noFill/>
            <a:miter lim="800000"/>
            <a:headEnd/>
            <a:tailEnd/>
          </a:ln>
        </p:spPr>
      </p:pic>
      <p:sp>
        <p:nvSpPr>
          <p:cNvPr id="19459" name="TextBox 4"/>
          <p:cNvSpPr txBox="1">
            <a:spLocks noChangeArrowheads="1"/>
          </p:cNvSpPr>
          <p:nvPr/>
        </p:nvSpPr>
        <p:spPr bwMode="auto">
          <a:xfrm>
            <a:off x="2060575" y="258763"/>
            <a:ext cx="4198938" cy="579437"/>
          </a:xfrm>
          <a:prstGeom prst="rect">
            <a:avLst/>
          </a:prstGeom>
          <a:noFill/>
          <a:ln w="9525">
            <a:noFill/>
            <a:miter lim="800000"/>
            <a:headEnd/>
            <a:tailEnd/>
          </a:ln>
        </p:spPr>
        <p:txBody>
          <a:bodyPr wrap="none">
            <a:spAutoFit/>
          </a:bodyPr>
          <a:lstStyle/>
          <a:p>
            <a:r>
              <a:rPr lang="en-US" sz="3200"/>
              <a:t>Continental Influences</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4.ncsu.edu/~nwsfo/storage/cases/20080119/us.topo.jpg"/>
          <p:cNvPicPr>
            <a:picLocks noChangeAspect="1" noChangeArrowheads="1"/>
          </p:cNvPicPr>
          <p:nvPr>
            <p:custDataLst>
              <p:tags r:id="rId2"/>
            </p:custDataLst>
          </p:nvPr>
        </p:nvPicPr>
        <p:blipFill>
          <a:blip r:embed="rId5" cstate="print"/>
          <a:srcRect l="7843" t="3831"/>
          <a:stretch>
            <a:fillRect/>
          </a:stretch>
        </p:blipFill>
        <p:spPr bwMode="auto">
          <a:xfrm>
            <a:off x="1782763" y="941388"/>
            <a:ext cx="5426075" cy="5264150"/>
          </a:xfrm>
          <a:prstGeom prst="rect">
            <a:avLst/>
          </a:prstGeom>
          <a:noFill/>
          <a:ln w="9525">
            <a:noFill/>
            <a:miter lim="800000"/>
            <a:headEnd/>
            <a:tailEnd/>
          </a:ln>
        </p:spPr>
      </p:pic>
      <p:sp>
        <p:nvSpPr>
          <p:cNvPr id="21507" name="Text Box 2"/>
          <p:cNvSpPr txBox="1">
            <a:spLocks noChangeArrowheads="1"/>
          </p:cNvSpPr>
          <p:nvPr/>
        </p:nvSpPr>
        <p:spPr bwMode="auto">
          <a:xfrm>
            <a:off x="306388" y="263525"/>
            <a:ext cx="8458200" cy="579438"/>
          </a:xfrm>
          <a:prstGeom prst="rect">
            <a:avLst/>
          </a:prstGeom>
          <a:noFill/>
          <a:ln w="9525">
            <a:noFill/>
            <a:miter lim="800000"/>
            <a:headEnd/>
            <a:tailEnd/>
          </a:ln>
        </p:spPr>
        <p:txBody>
          <a:bodyPr>
            <a:spAutoFit/>
          </a:bodyPr>
          <a:lstStyle/>
          <a:p>
            <a:pPr algn="ctr" eaLnBrk="1" hangingPunct="1"/>
            <a:r>
              <a:rPr lang="en-US" sz="3200"/>
              <a:t>Sedimentation on the Florida Peninsula</a:t>
            </a:r>
          </a:p>
        </p:txBody>
      </p:sp>
      <p:sp>
        <p:nvSpPr>
          <p:cNvPr id="21513" name="Text Box 14"/>
          <p:cNvSpPr txBox="1">
            <a:spLocks noChangeArrowheads="1"/>
          </p:cNvSpPr>
          <p:nvPr/>
        </p:nvSpPr>
        <p:spPr bwMode="auto">
          <a:xfrm>
            <a:off x="3890963" y="3611563"/>
            <a:ext cx="1625600" cy="457200"/>
          </a:xfrm>
          <a:prstGeom prst="rect">
            <a:avLst/>
          </a:prstGeom>
          <a:noFill/>
          <a:ln w="9525">
            <a:noFill/>
            <a:miter lim="800000"/>
            <a:headEnd/>
            <a:tailEnd/>
          </a:ln>
        </p:spPr>
        <p:txBody>
          <a:bodyPr wrap="none">
            <a:spAutoFit/>
          </a:bodyPr>
          <a:lstStyle/>
          <a:p>
            <a:r>
              <a:rPr lang="en-US">
                <a:solidFill>
                  <a:srgbClr val="FFFF00"/>
                </a:solidFill>
              </a:rPr>
              <a:t>Sediments</a:t>
            </a:r>
          </a:p>
        </p:txBody>
      </p:sp>
      <p:cxnSp>
        <p:nvCxnSpPr>
          <p:cNvPr id="15" name="Straight Arrow Connector 14"/>
          <p:cNvCxnSpPr/>
          <p:nvPr/>
        </p:nvCxnSpPr>
        <p:spPr bwMode="auto">
          <a:xfrm rot="16200000" flipH="1">
            <a:off x="5143500" y="4152900"/>
            <a:ext cx="258763" cy="214313"/>
          </a:xfrm>
          <a:prstGeom prst="straightConnector1">
            <a:avLst/>
          </a:prstGeom>
          <a:ln w="28575">
            <a:solidFill>
              <a:schemeClr val="tx2"/>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21515" name="Straight Arrow Connector 16"/>
          <p:cNvCxnSpPr>
            <a:cxnSpLocks noChangeShapeType="1"/>
          </p:cNvCxnSpPr>
          <p:nvPr/>
        </p:nvCxnSpPr>
        <p:spPr bwMode="auto">
          <a:xfrm rot="16200000" flipH="1">
            <a:off x="4633913" y="4465637"/>
            <a:ext cx="349250" cy="136525"/>
          </a:xfrm>
          <a:prstGeom prst="straightConnector1">
            <a:avLst/>
          </a:prstGeom>
          <a:noFill/>
          <a:ln w="28575" algn="ctr">
            <a:solidFill>
              <a:schemeClr val="tx1"/>
            </a:solidFill>
            <a:round/>
            <a:headEnd/>
            <a:tailEnd type="arrow" w="med" len="med"/>
          </a:ln>
        </p:spPr>
      </p:cxnSp>
      <p:cxnSp>
        <p:nvCxnSpPr>
          <p:cNvPr id="21516" name="Straight Arrow Connector 18"/>
          <p:cNvCxnSpPr>
            <a:cxnSpLocks noChangeShapeType="1"/>
          </p:cNvCxnSpPr>
          <p:nvPr/>
        </p:nvCxnSpPr>
        <p:spPr bwMode="auto">
          <a:xfrm rot="5400000">
            <a:off x="4168776" y="4716462"/>
            <a:ext cx="411162" cy="30163"/>
          </a:xfrm>
          <a:prstGeom prst="straightConnector1">
            <a:avLst/>
          </a:prstGeom>
          <a:noFill/>
          <a:ln w="28575" algn="ctr">
            <a:solidFill>
              <a:schemeClr val="tx1"/>
            </a:solidFill>
            <a:round/>
            <a:headEnd/>
            <a:tailEnd type="arrow" w="med" len="med"/>
          </a:ln>
        </p:spPr>
      </p:cxn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descr="VirtualVista1402"/>
          <p:cNvPicPr>
            <a:picLocks noChangeAspect="1" noChangeArrowheads="1"/>
          </p:cNvPicPr>
          <p:nvPr>
            <p:custDataLst>
              <p:tags r:id="rId2"/>
            </p:custDataLst>
          </p:nvPr>
        </p:nvPicPr>
        <p:blipFill>
          <a:blip r:embed="rId7" cstate="print"/>
          <a:srcRect l="1541" t="3494" r="1509" b="2965"/>
          <a:stretch>
            <a:fillRect/>
          </a:stretch>
        </p:blipFill>
        <p:spPr bwMode="auto">
          <a:xfrm>
            <a:off x="2295525" y="3355975"/>
            <a:ext cx="4795838" cy="2805113"/>
          </a:xfrm>
          <a:prstGeom prst="rect">
            <a:avLst/>
          </a:prstGeom>
          <a:noFill/>
          <a:ln w="9525">
            <a:noFill/>
            <a:miter lim="800000"/>
            <a:headEnd/>
            <a:tailEnd/>
          </a:ln>
        </p:spPr>
      </p:pic>
      <p:sp>
        <p:nvSpPr>
          <p:cNvPr id="97286" name="Line 6"/>
          <p:cNvSpPr>
            <a:spLocks noChangeShapeType="1"/>
          </p:cNvSpPr>
          <p:nvPr/>
        </p:nvSpPr>
        <p:spPr bwMode="auto">
          <a:xfrm flipV="1">
            <a:off x="3919538" y="3897313"/>
            <a:ext cx="1168400" cy="914400"/>
          </a:xfrm>
          <a:prstGeom prst="line">
            <a:avLst/>
          </a:prstGeom>
          <a:noFill/>
          <a:ln w="38100">
            <a:solidFill>
              <a:srgbClr val="FF3300"/>
            </a:solidFill>
            <a:round/>
            <a:headEnd/>
            <a:tailEnd type="triangle" w="med" len="med"/>
          </a:ln>
        </p:spPr>
        <p:txBody>
          <a:bodyPr/>
          <a:lstStyle/>
          <a:p>
            <a:endParaRPr lang="en-US"/>
          </a:p>
        </p:txBody>
      </p:sp>
      <p:sp>
        <p:nvSpPr>
          <p:cNvPr id="97287" name="Text Box 7"/>
          <p:cNvSpPr txBox="1">
            <a:spLocks noChangeArrowheads="1"/>
          </p:cNvSpPr>
          <p:nvPr/>
        </p:nvSpPr>
        <p:spPr bwMode="auto">
          <a:xfrm>
            <a:off x="2303463" y="4897438"/>
            <a:ext cx="2728912" cy="457200"/>
          </a:xfrm>
          <a:prstGeom prst="rect">
            <a:avLst/>
          </a:prstGeom>
          <a:noFill/>
          <a:ln w="9525">
            <a:noFill/>
            <a:miter lim="800000"/>
            <a:headEnd/>
            <a:tailEnd/>
          </a:ln>
        </p:spPr>
        <p:txBody>
          <a:bodyPr wrap="none">
            <a:spAutoFit/>
          </a:bodyPr>
          <a:lstStyle/>
          <a:p>
            <a:r>
              <a:rPr lang="en-US"/>
              <a:t>Suwannee Current</a:t>
            </a:r>
          </a:p>
        </p:txBody>
      </p:sp>
      <p:sp>
        <p:nvSpPr>
          <p:cNvPr id="124933" name="Freeform 8"/>
          <p:cNvSpPr>
            <a:spLocks/>
          </p:cNvSpPr>
          <p:nvPr/>
        </p:nvSpPr>
        <p:spPr bwMode="auto">
          <a:xfrm rot="769013">
            <a:off x="3656013" y="2828925"/>
            <a:ext cx="2819400" cy="1917700"/>
          </a:xfrm>
          <a:custGeom>
            <a:avLst/>
            <a:gdLst>
              <a:gd name="T0" fmla="*/ 0 w 1776"/>
              <a:gd name="T1" fmla="*/ 1905000 h 1208"/>
              <a:gd name="T2" fmla="*/ 304800 w 1776"/>
              <a:gd name="T3" fmla="*/ 1828800 h 1208"/>
              <a:gd name="T4" fmla="*/ 762000 w 1776"/>
              <a:gd name="T5" fmla="*/ 1371600 h 1208"/>
              <a:gd name="T6" fmla="*/ 1676400 w 1776"/>
              <a:gd name="T7" fmla="*/ 609600 h 1208"/>
              <a:gd name="T8" fmla="*/ 2819400 w 1776"/>
              <a:gd name="T9" fmla="*/ 0 h 1208"/>
              <a:gd name="T10" fmla="*/ 0 60000 65536"/>
              <a:gd name="T11" fmla="*/ 0 60000 65536"/>
              <a:gd name="T12" fmla="*/ 0 60000 65536"/>
              <a:gd name="T13" fmla="*/ 0 60000 65536"/>
              <a:gd name="T14" fmla="*/ 0 60000 65536"/>
              <a:gd name="T15" fmla="*/ 0 w 1776"/>
              <a:gd name="T16" fmla="*/ 0 h 1208"/>
              <a:gd name="T17" fmla="*/ 1776 w 1776"/>
              <a:gd name="T18" fmla="*/ 1208 h 1208"/>
            </a:gdLst>
            <a:ahLst/>
            <a:cxnLst>
              <a:cxn ang="T10">
                <a:pos x="T0" y="T1"/>
              </a:cxn>
              <a:cxn ang="T11">
                <a:pos x="T2" y="T3"/>
              </a:cxn>
              <a:cxn ang="T12">
                <a:pos x="T4" y="T5"/>
              </a:cxn>
              <a:cxn ang="T13">
                <a:pos x="T6" y="T7"/>
              </a:cxn>
              <a:cxn ang="T14">
                <a:pos x="T8" y="T9"/>
              </a:cxn>
            </a:cxnLst>
            <a:rect l="T15" t="T16" r="T17" b="T18"/>
            <a:pathLst>
              <a:path w="1776" h="1208">
                <a:moveTo>
                  <a:pt x="0" y="1200"/>
                </a:moveTo>
                <a:cubicBezTo>
                  <a:pt x="56" y="1204"/>
                  <a:pt x="112" y="1208"/>
                  <a:pt x="192" y="1152"/>
                </a:cubicBezTo>
                <a:cubicBezTo>
                  <a:pt x="272" y="1096"/>
                  <a:pt x="336" y="992"/>
                  <a:pt x="480" y="864"/>
                </a:cubicBezTo>
                <a:cubicBezTo>
                  <a:pt x="624" y="736"/>
                  <a:pt x="840" y="528"/>
                  <a:pt x="1056" y="384"/>
                </a:cubicBezTo>
                <a:cubicBezTo>
                  <a:pt x="1272" y="240"/>
                  <a:pt x="1656" y="64"/>
                  <a:pt x="1776" y="0"/>
                </a:cubicBezTo>
              </a:path>
            </a:pathLst>
          </a:custGeom>
          <a:noFill/>
          <a:ln w="50800">
            <a:solidFill>
              <a:srgbClr val="FFFF00"/>
            </a:solidFill>
            <a:round/>
            <a:headEnd/>
            <a:tailEnd/>
          </a:ln>
        </p:spPr>
        <p:txBody>
          <a:bodyPr/>
          <a:lstStyle/>
          <a:p>
            <a:endParaRPr lang="en-US"/>
          </a:p>
        </p:txBody>
      </p:sp>
      <p:sp>
        <p:nvSpPr>
          <p:cNvPr id="124934" name="Freeform 9"/>
          <p:cNvSpPr>
            <a:spLocks/>
          </p:cNvSpPr>
          <p:nvPr/>
        </p:nvSpPr>
        <p:spPr bwMode="auto">
          <a:xfrm>
            <a:off x="4930775" y="3625850"/>
            <a:ext cx="1824038" cy="869950"/>
          </a:xfrm>
          <a:custGeom>
            <a:avLst/>
            <a:gdLst>
              <a:gd name="T0" fmla="*/ 0 w 816"/>
              <a:gd name="T1" fmla="*/ 812800 h 384"/>
              <a:gd name="T2" fmla="*/ 192181 w 816"/>
              <a:gd name="T3" fmla="*/ 406400 h 384"/>
              <a:gd name="T4" fmla="*/ 672633 w 816"/>
              <a:gd name="T5" fmla="*/ 101600 h 384"/>
              <a:gd name="T6" fmla="*/ 1633538 w 816"/>
              <a:gd name="T7" fmla="*/ 0 h 384"/>
              <a:gd name="T8" fmla="*/ 0 60000 65536"/>
              <a:gd name="T9" fmla="*/ 0 60000 65536"/>
              <a:gd name="T10" fmla="*/ 0 60000 65536"/>
              <a:gd name="T11" fmla="*/ 0 60000 65536"/>
              <a:gd name="T12" fmla="*/ 0 w 816"/>
              <a:gd name="T13" fmla="*/ 0 h 384"/>
              <a:gd name="T14" fmla="*/ 816 w 816"/>
              <a:gd name="T15" fmla="*/ 384 h 384"/>
            </a:gdLst>
            <a:ahLst/>
            <a:cxnLst>
              <a:cxn ang="T8">
                <a:pos x="T0" y="T1"/>
              </a:cxn>
              <a:cxn ang="T9">
                <a:pos x="T2" y="T3"/>
              </a:cxn>
              <a:cxn ang="T10">
                <a:pos x="T4" y="T5"/>
              </a:cxn>
              <a:cxn ang="T11">
                <a:pos x="T6" y="T7"/>
              </a:cxn>
            </a:cxnLst>
            <a:rect l="T12" t="T13" r="T14" b="T15"/>
            <a:pathLst>
              <a:path w="816" h="384">
                <a:moveTo>
                  <a:pt x="0" y="384"/>
                </a:moveTo>
                <a:cubicBezTo>
                  <a:pt x="20" y="316"/>
                  <a:pt x="40" y="248"/>
                  <a:pt x="96" y="192"/>
                </a:cubicBezTo>
                <a:cubicBezTo>
                  <a:pt x="152" y="136"/>
                  <a:pt x="216" y="80"/>
                  <a:pt x="336" y="48"/>
                </a:cubicBezTo>
                <a:cubicBezTo>
                  <a:pt x="456" y="16"/>
                  <a:pt x="736" y="8"/>
                  <a:pt x="816" y="0"/>
                </a:cubicBezTo>
              </a:path>
            </a:pathLst>
          </a:custGeom>
          <a:noFill/>
          <a:ln w="38100">
            <a:solidFill>
              <a:srgbClr val="FFFF00"/>
            </a:solidFill>
            <a:round/>
            <a:headEnd/>
            <a:tailEnd/>
          </a:ln>
        </p:spPr>
        <p:txBody>
          <a:bodyPr/>
          <a:lstStyle/>
          <a:p>
            <a:endParaRPr lang="en-US"/>
          </a:p>
        </p:txBody>
      </p:sp>
      <p:sp>
        <p:nvSpPr>
          <p:cNvPr id="100359" name="PPTShape_0"/>
          <p:cNvSpPr txBox="1">
            <a:spLocks noChangeArrowheads="1"/>
          </p:cNvSpPr>
          <p:nvPr/>
        </p:nvSpPr>
        <p:spPr bwMode="auto">
          <a:xfrm>
            <a:off x="3325813" y="1895475"/>
            <a:ext cx="3676650" cy="457200"/>
          </a:xfrm>
          <a:prstGeom prst="rect">
            <a:avLst/>
          </a:prstGeom>
          <a:noFill/>
          <a:ln w="9525">
            <a:noFill/>
            <a:miter lim="800000"/>
            <a:headEnd/>
            <a:tailEnd/>
          </a:ln>
        </p:spPr>
        <p:txBody>
          <a:bodyPr wrap="none">
            <a:spAutoFit/>
          </a:bodyPr>
          <a:lstStyle/>
          <a:p>
            <a:r>
              <a:rPr lang="en-US"/>
              <a:t>Sandy, Clayey Sediments</a:t>
            </a:r>
          </a:p>
        </p:txBody>
      </p:sp>
      <p:grpSp>
        <p:nvGrpSpPr>
          <p:cNvPr id="124936" name="Group 8"/>
          <p:cNvGrpSpPr>
            <a:grpSpLocks/>
          </p:cNvGrpSpPr>
          <p:nvPr>
            <p:custDataLst>
              <p:tags r:id="rId3"/>
            </p:custDataLst>
          </p:nvPr>
        </p:nvGrpSpPr>
        <p:grpSpPr bwMode="auto">
          <a:xfrm>
            <a:off x="4324350" y="2414588"/>
            <a:ext cx="1490663" cy="1322387"/>
            <a:chOff x="3108" y="705"/>
            <a:chExt cx="939" cy="1217"/>
          </a:xfrm>
        </p:grpSpPr>
        <p:sp>
          <p:nvSpPr>
            <p:cNvPr id="100362" name="Line 10"/>
            <p:cNvSpPr>
              <a:spLocks noChangeShapeType="1"/>
            </p:cNvSpPr>
            <p:nvPr/>
          </p:nvSpPr>
          <p:spPr bwMode="auto">
            <a:xfrm>
              <a:off x="3108" y="823"/>
              <a:ext cx="246" cy="1099"/>
            </a:xfrm>
            <a:prstGeom prst="line">
              <a:avLst/>
            </a:prstGeom>
            <a:noFill/>
            <a:ln w="60325">
              <a:solidFill>
                <a:srgbClr val="FF3300"/>
              </a:solidFill>
              <a:round/>
              <a:headEnd/>
              <a:tailEnd type="triangle" w="med" len="med"/>
            </a:ln>
          </p:spPr>
          <p:txBody>
            <a:bodyPr/>
            <a:lstStyle/>
            <a:p>
              <a:endParaRPr lang="en-US"/>
            </a:p>
          </p:txBody>
        </p:sp>
        <p:sp>
          <p:nvSpPr>
            <p:cNvPr id="100360" name="Line 8"/>
            <p:cNvSpPr>
              <a:spLocks noChangeShapeType="1"/>
            </p:cNvSpPr>
            <p:nvPr/>
          </p:nvSpPr>
          <p:spPr bwMode="auto">
            <a:xfrm>
              <a:off x="3247" y="705"/>
              <a:ext cx="427" cy="821"/>
            </a:xfrm>
            <a:prstGeom prst="line">
              <a:avLst/>
            </a:prstGeom>
            <a:noFill/>
            <a:ln w="60325">
              <a:solidFill>
                <a:srgbClr val="FF3300"/>
              </a:solidFill>
              <a:round/>
              <a:headEnd/>
              <a:tailEnd type="triangle" w="med" len="med"/>
            </a:ln>
          </p:spPr>
          <p:txBody>
            <a:bodyPr/>
            <a:lstStyle/>
            <a:p>
              <a:endParaRPr lang="en-US"/>
            </a:p>
          </p:txBody>
        </p:sp>
        <p:sp>
          <p:nvSpPr>
            <p:cNvPr id="100361" name="Line 9"/>
            <p:cNvSpPr>
              <a:spLocks noChangeShapeType="1"/>
            </p:cNvSpPr>
            <p:nvPr/>
          </p:nvSpPr>
          <p:spPr bwMode="auto">
            <a:xfrm>
              <a:off x="3460" y="726"/>
              <a:ext cx="587" cy="842"/>
            </a:xfrm>
            <a:prstGeom prst="line">
              <a:avLst/>
            </a:prstGeom>
            <a:noFill/>
            <a:ln w="60325">
              <a:solidFill>
                <a:srgbClr val="FF3300"/>
              </a:solidFill>
              <a:round/>
              <a:headEnd/>
              <a:tailEnd type="triangle" w="med" len="med"/>
            </a:ln>
          </p:spPr>
          <p:txBody>
            <a:bodyPr/>
            <a:lstStyle/>
            <a:p>
              <a:endParaRPr lang="en-US"/>
            </a:p>
          </p:txBody>
        </p:sp>
      </p:grpSp>
      <p:sp>
        <p:nvSpPr>
          <p:cNvPr id="124940" name="Text Box 2"/>
          <p:cNvSpPr txBox="1">
            <a:spLocks noChangeArrowheads="1"/>
          </p:cNvSpPr>
          <p:nvPr/>
        </p:nvSpPr>
        <p:spPr bwMode="auto">
          <a:xfrm>
            <a:off x="0" y="384175"/>
            <a:ext cx="8458200" cy="579438"/>
          </a:xfrm>
          <a:prstGeom prst="rect">
            <a:avLst/>
          </a:prstGeom>
          <a:noFill/>
          <a:ln w="9525">
            <a:noFill/>
            <a:miter lim="800000"/>
            <a:headEnd/>
            <a:tailEnd/>
          </a:ln>
        </p:spPr>
        <p:txBody>
          <a:bodyPr>
            <a:spAutoFit/>
          </a:bodyPr>
          <a:lstStyle/>
          <a:p>
            <a:pPr algn="ctr" eaLnBrk="1" hangingPunct="1"/>
            <a:r>
              <a:rPr lang="en-US" sz="3200" u="sng"/>
              <a:t>Isolation of the Florida Platform</a:t>
            </a:r>
          </a:p>
        </p:txBody>
      </p:sp>
      <p:sp>
        <p:nvSpPr>
          <p:cNvPr id="124941" name="Text Box 13"/>
          <p:cNvSpPr txBox="1">
            <a:spLocks noChangeArrowheads="1"/>
          </p:cNvSpPr>
          <p:nvPr/>
        </p:nvSpPr>
        <p:spPr bwMode="auto">
          <a:xfrm>
            <a:off x="6651625" y="2782888"/>
            <a:ext cx="2492375" cy="457200"/>
          </a:xfrm>
          <a:prstGeom prst="rect">
            <a:avLst/>
          </a:prstGeom>
          <a:noFill/>
          <a:ln w="9525">
            <a:noFill/>
            <a:miter lim="800000"/>
            <a:headEnd/>
            <a:tailEnd/>
          </a:ln>
          <a:effectLst/>
        </p:spPr>
        <p:txBody>
          <a:bodyPr wrap="none">
            <a:spAutoFit/>
          </a:bodyPr>
          <a:lstStyle/>
          <a:p>
            <a:r>
              <a:rPr lang="en-US">
                <a:solidFill>
                  <a:srgbClr val="FFFF00"/>
                </a:solidFill>
              </a:rPr>
              <a:t>Georgia Channel</a:t>
            </a:r>
          </a:p>
        </p:txBody>
      </p:sp>
      <p:pic>
        <p:nvPicPr>
          <p:cNvPr id="124942" name="PPTShape_1" descr="http://www4.ncsu.edu/~nwsfo/storage/cases/20080119/us.topo.jpg"/>
          <p:cNvPicPr>
            <a:picLocks noChangeAspect="1" noChangeArrowheads="1"/>
          </p:cNvPicPr>
          <p:nvPr>
            <p:custDataLst>
              <p:tags r:id="rId4"/>
            </p:custDataLst>
          </p:nvPr>
        </p:nvPicPr>
        <p:blipFill>
          <a:blip r:embed="rId8" cstate="print"/>
          <a:srcRect l="30815" t="37503"/>
          <a:stretch>
            <a:fillRect/>
          </a:stretch>
        </p:blipFill>
        <p:spPr bwMode="auto">
          <a:xfrm>
            <a:off x="258763" y="1433513"/>
            <a:ext cx="2778125" cy="2333625"/>
          </a:xfrm>
          <a:prstGeom prst="rect">
            <a:avLst/>
          </a:prstGeom>
          <a:noFill/>
          <a:ln w="9525">
            <a:noFill/>
            <a:miter lim="800000"/>
            <a:headEnd/>
            <a:tailEnd/>
          </a:ln>
        </p:spPr>
      </p:pic>
      <p:sp>
        <p:nvSpPr>
          <p:cNvPr id="124943" name="Line 15"/>
          <p:cNvSpPr>
            <a:spLocks noChangeShapeType="1"/>
          </p:cNvSpPr>
          <p:nvPr/>
        </p:nvSpPr>
        <p:spPr bwMode="auto">
          <a:xfrm>
            <a:off x="1600200" y="2286000"/>
            <a:ext cx="247650" cy="266700"/>
          </a:xfrm>
          <a:prstGeom prst="line">
            <a:avLst/>
          </a:prstGeom>
          <a:noFill/>
          <a:ln w="9525">
            <a:solidFill>
              <a:schemeClr val="tx1"/>
            </a:solidFill>
            <a:round/>
            <a:headEnd/>
            <a:tailEnd type="triangle" w="med" len="med"/>
          </a:ln>
          <a:effectLst/>
        </p:spPr>
        <p:txBody>
          <a:bodyPr/>
          <a:lstStyle/>
          <a:p>
            <a:endParaRPr lang="en-US"/>
          </a:p>
        </p:txBody>
      </p:sp>
      <p:sp>
        <p:nvSpPr>
          <p:cNvPr id="124944" name="Line 16"/>
          <p:cNvSpPr>
            <a:spLocks noChangeShapeType="1"/>
          </p:cNvSpPr>
          <p:nvPr/>
        </p:nvSpPr>
        <p:spPr bwMode="auto">
          <a:xfrm>
            <a:off x="1447800" y="2457450"/>
            <a:ext cx="95250" cy="323850"/>
          </a:xfrm>
          <a:prstGeom prst="line">
            <a:avLst/>
          </a:prstGeom>
          <a:noFill/>
          <a:ln w="9525">
            <a:solidFill>
              <a:schemeClr val="tx1"/>
            </a:solidFill>
            <a:round/>
            <a:headEnd/>
            <a:tailEnd type="triangle" w="med" len="med"/>
          </a:ln>
          <a:effectLst/>
        </p:spPr>
        <p:txBody>
          <a:bodyPr/>
          <a:lstStyle/>
          <a:p>
            <a:endParaRPr lang="en-US"/>
          </a:p>
        </p:txBody>
      </p:sp>
      <p:sp>
        <p:nvSpPr>
          <p:cNvPr id="124945" name="Line 17"/>
          <p:cNvSpPr>
            <a:spLocks noChangeShapeType="1"/>
          </p:cNvSpPr>
          <p:nvPr/>
        </p:nvSpPr>
        <p:spPr bwMode="auto">
          <a:xfrm flipH="1">
            <a:off x="1123950" y="2552700"/>
            <a:ext cx="95250" cy="30480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fade">
                                      <p:cBhvr>
                                        <p:cTn id="7" dur="2000"/>
                                        <p:tgtEl>
                                          <p:spTgt spid="1249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3"/>
                                        </p:tgtEl>
                                        <p:attrNameLst>
                                          <p:attrName>style.visibility</p:attrName>
                                        </p:attrNameLst>
                                      </p:cBhvr>
                                      <p:to>
                                        <p:strVal val="visible"/>
                                      </p:to>
                                    </p:set>
                                    <p:animEffect transition="in" filter="fade">
                                      <p:cBhvr>
                                        <p:cTn id="10" dur="2000"/>
                                        <p:tgtEl>
                                          <p:spTgt spid="1249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941"/>
                                        </p:tgtEl>
                                        <p:attrNameLst>
                                          <p:attrName>style.visibility</p:attrName>
                                        </p:attrNameLst>
                                      </p:cBhvr>
                                      <p:to>
                                        <p:strVal val="visible"/>
                                      </p:to>
                                    </p:set>
                                    <p:animEffect transition="in" filter="fade">
                                      <p:cBhvr>
                                        <p:cTn id="13" dur="2000"/>
                                        <p:tgtEl>
                                          <p:spTgt spid="1249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7286"/>
                                        </p:tgtEl>
                                        <p:attrNameLst>
                                          <p:attrName>style.visibility</p:attrName>
                                        </p:attrNameLst>
                                      </p:cBhvr>
                                      <p:to>
                                        <p:strVal val="visible"/>
                                      </p:to>
                                    </p:set>
                                    <p:animEffect transition="in" filter="fade">
                                      <p:cBhvr>
                                        <p:cTn id="18" dur="2000"/>
                                        <p:tgtEl>
                                          <p:spTgt spid="9728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287"/>
                                        </p:tgtEl>
                                        <p:attrNameLst>
                                          <p:attrName>style.visibility</p:attrName>
                                        </p:attrNameLst>
                                      </p:cBhvr>
                                      <p:to>
                                        <p:strVal val="visible"/>
                                      </p:to>
                                    </p:set>
                                    <p:animEffect transition="in" filter="fade">
                                      <p:cBhvr>
                                        <p:cTn id="21" dur="2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P spid="97287" grpId="0"/>
      <p:bldP spid="124933" grpId="0" animBg="1"/>
      <p:bldP spid="124934" grpId="0" animBg="1"/>
      <p:bldP spid="1249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1719263" y="588963"/>
            <a:ext cx="5813425" cy="1187450"/>
          </a:xfrm>
          <a:prstGeom prst="rect">
            <a:avLst/>
          </a:prstGeom>
          <a:noFill/>
          <a:ln w="9525">
            <a:noFill/>
            <a:miter lim="800000"/>
            <a:headEnd/>
            <a:tailEnd/>
          </a:ln>
          <a:effectLst/>
        </p:spPr>
        <p:txBody>
          <a:bodyPr wrap="none">
            <a:spAutoFit/>
          </a:bodyPr>
          <a:lstStyle/>
          <a:p>
            <a:pPr algn="ctr"/>
            <a:r>
              <a:rPr lang="en-US"/>
              <a:t>Isolation of the peninsula from continental</a:t>
            </a:r>
          </a:p>
          <a:p>
            <a:pPr algn="ctr"/>
            <a:r>
              <a:rPr lang="en-US"/>
              <a:t>influences allowed carbonates to build</a:t>
            </a:r>
          </a:p>
          <a:p>
            <a:pPr algn="ctr"/>
            <a:r>
              <a:rPr lang="en-US"/>
              <a:t>on the platform for 125 million years</a:t>
            </a:r>
          </a:p>
        </p:txBody>
      </p:sp>
      <p:pic>
        <p:nvPicPr>
          <p:cNvPr id="111621" name="Picture 5" descr="geology_history_photo02"/>
          <p:cNvPicPr>
            <a:picLocks noChangeAspect="1" noChangeArrowheads="1"/>
          </p:cNvPicPr>
          <p:nvPr>
            <p:custDataLst>
              <p:tags r:id="rId2"/>
            </p:custDataLst>
          </p:nvPr>
        </p:nvPicPr>
        <p:blipFill>
          <a:blip r:embed="rId5" cstate="print"/>
          <a:srcRect t="7619" b="66272"/>
          <a:stretch>
            <a:fillRect/>
          </a:stretch>
        </p:blipFill>
        <p:spPr bwMode="auto">
          <a:xfrm>
            <a:off x="3041650" y="2132013"/>
            <a:ext cx="3089275" cy="2997200"/>
          </a:xfrm>
          <a:prstGeom prst="rect">
            <a:avLst/>
          </a:prstGeom>
          <a:noFill/>
          <a:ln w="9525">
            <a:noFill/>
            <a:miter lim="800000"/>
            <a:headEnd/>
            <a:tailEnd/>
          </a:ln>
        </p:spPr>
      </p:pic>
      <p:sp>
        <p:nvSpPr>
          <p:cNvPr id="111622" name="Text Box 6"/>
          <p:cNvSpPr txBox="1">
            <a:spLocks noChangeArrowheads="1"/>
          </p:cNvSpPr>
          <p:nvPr/>
        </p:nvSpPr>
        <p:spPr bwMode="auto">
          <a:xfrm>
            <a:off x="304800" y="5516563"/>
            <a:ext cx="8664575" cy="457200"/>
          </a:xfrm>
          <a:prstGeom prst="rect">
            <a:avLst/>
          </a:prstGeom>
          <a:noFill/>
          <a:ln w="9525">
            <a:noFill/>
            <a:miter lim="800000"/>
            <a:headEnd/>
            <a:tailEnd/>
          </a:ln>
          <a:effectLst/>
        </p:spPr>
        <p:txBody>
          <a:bodyPr wrap="none">
            <a:spAutoFit/>
          </a:bodyPr>
          <a:lstStyle/>
          <a:p>
            <a:r>
              <a:rPr lang="en-US">
                <a:solidFill>
                  <a:srgbClr val="FFFF00"/>
                </a:solidFill>
              </a:rPr>
              <a:t>Fundamental change came approximately 25 million years ago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fade">
                                      <p:cBhvr>
                                        <p:cTn id="7" dur="2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VirtualVista1402"/>
          <p:cNvPicPr>
            <a:picLocks noChangeAspect="1" noChangeArrowheads="1"/>
          </p:cNvPicPr>
          <p:nvPr>
            <p:custDataLst>
              <p:tags r:id="rId2"/>
            </p:custDataLst>
          </p:nvPr>
        </p:nvPicPr>
        <p:blipFill>
          <a:blip r:embed="rId6" cstate="print"/>
          <a:srcRect l="1541" t="3494" r="1509" b="2965"/>
          <a:stretch>
            <a:fillRect/>
          </a:stretch>
        </p:blipFill>
        <p:spPr bwMode="auto">
          <a:xfrm>
            <a:off x="784225" y="3225800"/>
            <a:ext cx="4795838" cy="2805113"/>
          </a:xfrm>
          <a:prstGeom prst="rect">
            <a:avLst/>
          </a:prstGeom>
          <a:noFill/>
          <a:ln w="9525">
            <a:noFill/>
            <a:miter lim="800000"/>
            <a:headEnd/>
            <a:tailEnd/>
          </a:ln>
        </p:spPr>
      </p:pic>
      <p:sp>
        <p:nvSpPr>
          <p:cNvPr id="22531" name="Rectangle 5"/>
          <p:cNvSpPr>
            <a:spLocks noChangeArrowheads="1"/>
          </p:cNvSpPr>
          <p:nvPr/>
        </p:nvSpPr>
        <p:spPr bwMode="auto">
          <a:xfrm>
            <a:off x="477838" y="1943100"/>
            <a:ext cx="8274050" cy="457200"/>
          </a:xfrm>
          <a:prstGeom prst="rect">
            <a:avLst/>
          </a:prstGeom>
          <a:noFill/>
          <a:ln w="9525">
            <a:noFill/>
            <a:miter lim="800000"/>
            <a:headEnd/>
            <a:tailEnd/>
          </a:ln>
        </p:spPr>
        <p:txBody>
          <a:bodyPr>
            <a:spAutoFit/>
          </a:bodyPr>
          <a:lstStyle/>
          <a:p>
            <a:r>
              <a:rPr lang="en-US">
                <a:solidFill>
                  <a:srgbClr val="FFFF00"/>
                </a:solidFill>
              </a:rPr>
              <a:t>Lowering of Sea Levels, Interruption of Suwannee Current </a:t>
            </a:r>
          </a:p>
        </p:txBody>
      </p:sp>
      <p:sp>
        <p:nvSpPr>
          <p:cNvPr id="97286" name="Line 6"/>
          <p:cNvSpPr>
            <a:spLocks noChangeShapeType="1"/>
          </p:cNvSpPr>
          <p:nvPr/>
        </p:nvSpPr>
        <p:spPr bwMode="auto">
          <a:xfrm flipV="1">
            <a:off x="2408238" y="3767138"/>
            <a:ext cx="1168400" cy="914400"/>
          </a:xfrm>
          <a:prstGeom prst="line">
            <a:avLst/>
          </a:prstGeom>
          <a:noFill/>
          <a:ln w="38100">
            <a:solidFill>
              <a:srgbClr val="FF3300"/>
            </a:solidFill>
            <a:round/>
            <a:headEnd/>
            <a:tailEnd type="triangle" w="med" len="med"/>
          </a:ln>
        </p:spPr>
        <p:txBody>
          <a:bodyPr/>
          <a:lstStyle/>
          <a:p>
            <a:endParaRPr lang="en-US"/>
          </a:p>
        </p:txBody>
      </p:sp>
      <p:sp>
        <p:nvSpPr>
          <p:cNvPr id="97287" name="Text Box 7"/>
          <p:cNvSpPr txBox="1">
            <a:spLocks noChangeArrowheads="1"/>
          </p:cNvSpPr>
          <p:nvPr/>
        </p:nvSpPr>
        <p:spPr bwMode="auto">
          <a:xfrm>
            <a:off x="792163" y="4767263"/>
            <a:ext cx="2728912" cy="457200"/>
          </a:xfrm>
          <a:prstGeom prst="rect">
            <a:avLst/>
          </a:prstGeom>
          <a:noFill/>
          <a:ln w="9525">
            <a:noFill/>
            <a:miter lim="800000"/>
            <a:headEnd/>
            <a:tailEnd/>
          </a:ln>
        </p:spPr>
        <p:txBody>
          <a:bodyPr wrap="none">
            <a:spAutoFit/>
          </a:bodyPr>
          <a:lstStyle/>
          <a:p>
            <a:r>
              <a:rPr lang="en-US"/>
              <a:t>Suwannee Current</a:t>
            </a:r>
          </a:p>
        </p:txBody>
      </p:sp>
      <p:sp>
        <p:nvSpPr>
          <p:cNvPr id="22534" name="Freeform 8"/>
          <p:cNvSpPr>
            <a:spLocks/>
          </p:cNvSpPr>
          <p:nvPr/>
        </p:nvSpPr>
        <p:spPr bwMode="auto">
          <a:xfrm rot="769013">
            <a:off x="2144713" y="2698750"/>
            <a:ext cx="2819400" cy="1917700"/>
          </a:xfrm>
          <a:custGeom>
            <a:avLst/>
            <a:gdLst>
              <a:gd name="T0" fmla="*/ 0 w 1776"/>
              <a:gd name="T1" fmla="*/ 1905000 h 1208"/>
              <a:gd name="T2" fmla="*/ 304800 w 1776"/>
              <a:gd name="T3" fmla="*/ 1828800 h 1208"/>
              <a:gd name="T4" fmla="*/ 762000 w 1776"/>
              <a:gd name="T5" fmla="*/ 1371600 h 1208"/>
              <a:gd name="T6" fmla="*/ 1676400 w 1776"/>
              <a:gd name="T7" fmla="*/ 609600 h 1208"/>
              <a:gd name="T8" fmla="*/ 2819400 w 1776"/>
              <a:gd name="T9" fmla="*/ 0 h 1208"/>
              <a:gd name="T10" fmla="*/ 0 60000 65536"/>
              <a:gd name="T11" fmla="*/ 0 60000 65536"/>
              <a:gd name="T12" fmla="*/ 0 60000 65536"/>
              <a:gd name="T13" fmla="*/ 0 60000 65536"/>
              <a:gd name="T14" fmla="*/ 0 60000 65536"/>
              <a:gd name="T15" fmla="*/ 0 w 1776"/>
              <a:gd name="T16" fmla="*/ 0 h 1208"/>
              <a:gd name="T17" fmla="*/ 1776 w 1776"/>
              <a:gd name="T18" fmla="*/ 1208 h 1208"/>
            </a:gdLst>
            <a:ahLst/>
            <a:cxnLst>
              <a:cxn ang="T10">
                <a:pos x="T0" y="T1"/>
              </a:cxn>
              <a:cxn ang="T11">
                <a:pos x="T2" y="T3"/>
              </a:cxn>
              <a:cxn ang="T12">
                <a:pos x="T4" y="T5"/>
              </a:cxn>
              <a:cxn ang="T13">
                <a:pos x="T6" y="T7"/>
              </a:cxn>
              <a:cxn ang="T14">
                <a:pos x="T8" y="T9"/>
              </a:cxn>
            </a:cxnLst>
            <a:rect l="T15" t="T16" r="T17" b="T18"/>
            <a:pathLst>
              <a:path w="1776" h="1208">
                <a:moveTo>
                  <a:pt x="0" y="1200"/>
                </a:moveTo>
                <a:cubicBezTo>
                  <a:pt x="56" y="1204"/>
                  <a:pt x="112" y="1208"/>
                  <a:pt x="192" y="1152"/>
                </a:cubicBezTo>
                <a:cubicBezTo>
                  <a:pt x="272" y="1096"/>
                  <a:pt x="336" y="992"/>
                  <a:pt x="480" y="864"/>
                </a:cubicBezTo>
                <a:cubicBezTo>
                  <a:pt x="624" y="736"/>
                  <a:pt x="840" y="528"/>
                  <a:pt x="1056" y="384"/>
                </a:cubicBezTo>
                <a:cubicBezTo>
                  <a:pt x="1272" y="240"/>
                  <a:pt x="1656" y="64"/>
                  <a:pt x="1776" y="0"/>
                </a:cubicBezTo>
              </a:path>
            </a:pathLst>
          </a:custGeom>
          <a:noFill/>
          <a:ln w="50800">
            <a:solidFill>
              <a:srgbClr val="FFFF00"/>
            </a:solidFill>
            <a:round/>
            <a:headEnd/>
            <a:tailEnd/>
          </a:ln>
        </p:spPr>
        <p:txBody>
          <a:bodyPr/>
          <a:lstStyle/>
          <a:p>
            <a:endParaRPr lang="en-US"/>
          </a:p>
        </p:txBody>
      </p:sp>
      <p:sp>
        <p:nvSpPr>
          <p:cNvPr id="22535" name="Freeform 9"/>
          <p:cNvSpPr>
            <a:spLocks/>
          </p:cNvSpPr>
          <p:nvPr/>
        </p:nvSpPr>
        <p:spPr bwMode="auto">
          <a:xfrm>
            <a:off x="3514725" y="3400425"/>
            <a:ext cx="1633538" cy="812800"/>
          </a:xfrm>
          <a:custGeom>
            <a:avLst/>
            <a:gdLst>
              <a:gd name="T0" fmla="*/ 0 w 816"/>
              <a:gd name="T1" fmla="*/ 812800 h 384"/>
              <a:gd name="T2" fmla="*/ 192181 w 816"/>
              <a:gd name="T3" fmla="*/ 406400 h 384"/>
              <a:gd name="T4" fmla="*/ 672633 w 816"/>
              <a:gd name="T5" fmla="*/ 101600 h 384"/>
              <a:gd name="T6" fmla="*/ 1633538 w 816"/>
              <a:gd name="T7" fmla="*/ 0 h 384"/>
              <a:gd name="T8" fmla="*/ 0 60000 65536"/>
              <a:gd name="T9" fmla="*/ 0 60000 65536"/>
              <a:gd name="T10" fmla="*/ 0 60000 65536"/>
              <a:gd name="T11" fmla="*/ 0 60000 65536"/>
              <a:gd name="T12" fmla="*/ 0 w 816"/>
              <a:gd name="T13" fmla="*/ 0 h 384"/>
              <a:gd name="T14" fmla="*/ 816 w 816"/>
              <a:gd name="T15" fmla="*/ 384 h 384"/>
            </a:gdLst>
            <a:ahLst/>
            <a:cxnLst>
              <a:cxn ang="T8">
                <a:pos x="T0" y="T1"/>
              </a:cxn>
              <a:cxn ang="T9">
                <a:pos x="T2" y="T3"/>
              </a:cxn>
              <a:cxn ang="T10">
                <a:pos x="T4" y="T5"/>
              </a:cxn>
              <a:cxn ang="T11">
                <a:pos x="T6" y="T7"/>
              </a:cxn>
            </a:cxnLst>
            <a:rect l="T12" t="T13" r="T14" b="T15"/>
            <a:pathLst>
              <a:path w="816" h="384">
                <a:moveTo>
                  <a:pt x="0" y="384"/>
                </a:moveTo>
                <a:cubicBezTo>
                  <a:pt x="20" y="316"/>
                  <a:pt x="40" y="248"/>
                  <a:pt x="96" y="192"/>
                </a:cubicBezTo>
                <a:cubicBezTo>
                  <a:pt x="152" y="136"/>
                  <a:pt x="216" y="80"/>
                  <a:pt x="336" y="48"/>
                </a:cubicBezTo>
                <a:cubicBezTo>
                  <a:pt x="456" y="16"/>
                  <a:pt x="736" y="8"/>
                  <a:pt x="816" y="0"/>
                </a:cubicBezTo>
              </a:path>
            </a:pathLst>
          </a:custGeom>
          <a:noFill/>
          <a:ln w="38100">
            <a:solidFill>
              <a:srgbClr val="FFFF00"/>
            </a:solidFill>
            <a:round/>
            <a:headEnd/>
            <a:tailEnd/>
          </a:ln>
        </p:spPr>
        <p:txBody>
          <a:bodyPr/>
          <a:lstStyle/>
          <a:p>
            <a:endParaRPr lang="en-US"/>
          </a:p>
        </p:txBody>
      </p:sp>
      <p:sp>
        <p:nvSpPr>
          <p:cNvPr id="22536" name="Text Box 10"/>
          <p:cNvSpPr txBox="1">
            <a:spLocks noChangeArrowheads="1"/>
          </p:cNvSpPr>
          <p:nvPr/>
        </p:nvSpPr>
        <p:spPr bwMode="auto">
          <a:xfrm>
            <a:off x="411163" y="711200"/>
            <a:ext cx="8201025" cy="457200"/>
          </a:xfrm>
          <a:prstGeom prst="rect">
            <a:avLst/>
          </a:prstGeom>
          <a:noFill/>
          <a:ln w="9525">
            <a:noFill/>
            <a:miter lim="800000"/>
            <a:headEnd/>
            <a:tailEnd/>
          </a:ln>
        </p:spPr>
        <p:txBody>
          <a:bodyPr wrap="none">
            <a:spAutoFit/>
          </a:bodyPr>
          <a:lstStyle/>
          <a:p>
            <a:r>
              <a:rPr lang="en-US"/>
              <a:t>Events of the Late Oligocene Epoch, approximately 25 Mya</a:t>
            </a:r>
          </a:p>
        </p:txBody>
      </p:sp>
      <p:sp>
        <p:nvSpPr>
          <p:cNvPr id="9" name="TextBox 8"/>
          <p:cNvSpPr txBox="1">
            <a:spLocks noChangeArrowheads="1"/>
          </p:cNvSpPr>
          <p:nvPr/>
        </p:nvSpPr>
        <p:spPr bwMode="auto">
          <a:xfrm>
            <a:off x="1844675" y="1341438"/>
            <a:ext cx="4325938" cy="461962"/>
          </a:xfrm>
          <a:prstGeom prst="rect">
            <a:avLst/>
          </a:prstGeom>
          <a:noFill/>
          <a:ln w="9525">
            <a:noFill/>
            <a:miter lim="800000"/>
            <a:headEnd/>
            <a:tailEnd/>
          </a:ln>
        </p:spPr>
        <p:txBody>
          <a:bodyPr wrap="none">
            <a:spAutoFit/>
          </a:bodyPr>
          <a:lstStyle/>
          <a:p>
            <a:r>
              <a:rPr lang="en-US">
                <a:solidFill>
                  <a:srgbClr val="00FF00"/>
                </a:solidFill>
              </a:rPr>
              <a:t>Raising of the Florida Platform</a:t>
            </a:r>
          </a:p>
        </p:txBody>
      </p:sp>
      <p:grpSp>
        <p:nvGrpSpPr>
          <p:cNvPr id="22539" name="Group 4"/>
          <p:cNvGrpSpPr>
            <a:grpSpLocks/>
          </p:cNvGrpSpPr>
          <p:nvPr>
            <p:custDataLst>
              <p:tags r:id="rId3"/>
            </p:custDataLst>
          </p:nvPr>
        </p:nvGrpSpPr>
        <p:grpSpPr bwMode="auto">
          <a:xfrm>
            <a:off x="6275388" y="3717925"/>
            <a:ext cx="2074862" cy="1681163"/>
            <a:chOff x="1147" y="573"/>
            <a:chExt cx="1307" cy="1059"/>
          </a:xfrm>
        </p:grpSpPr>
        <p:pic>
          <p:nvPicPr>
            <p:cNvPr id="22540" name="Picture 5" descr="geology_history_photo02"/>
            <p:cNvPicPr>
              <a:picLocks noChangeAspect="1" noChangeArrowheads="1"/>
            </p:cNvPicPr>
            <p:nvPr/>
          </p:nvPicPr>
          <p:blipFill>
            <a:blip r:embed="rId7" cstate="print"/>
            <a:srcRect t="7619" b="66272"/>
            <a:stretch>
              <a:fillRect/>
            </a:stretch>
          </p:blipFill>
          <p:spPr bwMode="auto">
            <a:xfrm>
              <a:off x="1158" y="573"/>
              <a:ext cx="1296" cy="1059"/>
            </a:xfrm>
            <a:prstGeom prst="rect">
              <a:avLst/>
            </a:prstGeom>
            <a:noFill/>
            <a:ln w="9525">
              <a:noFill/>
              <a:miter lim="800000"/>
              <a:headEnd/>
              <a:tailEnd/>
            </a:ln>
          </p:spPr>
        </p:pic>
        <p:sp>
          <p:nvSpPr>
            <p:cNvPr id="22541" name="Text Box 6"/>
            <p:cNvSpPr txBox="1">
              <a:spLocks noChangeArrowheads="1"/>
            </p:cNvSpPr>
            <p:nvPr/>
          </p:nvSpPr>
          <p:spPr bwMode="auto">
            <a:xfrm>
              <a:off x="1147" y="1371"/>
              <a:ext cx="512" cy="212"/>
            </a:xfrm>
            <a:prstGeom prst="rect">
              <a:avLst/>
            </a:prstGeom>
            <a:noFill/>
            <a:ln w="9525">
              <a:noFill/>
              <a:miter lim="800000"/>
              <a:headEnd/>
              <a:tailEnd/>
            </a:ln>
          </p:spPr>
          <p:txBody>
            <a:bodyPr wrap="none">
              <a:spAutoFit/>
            </a:bodyPr>
            <a:lstStyle/>
            <a:p>
              <a:r>
                <a:rPr lang="en-US" sz="1600"/>
                <a:t>+100 ft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fade">
                                      <p:cBhvr>
                                        <p:cTn id="12" dur="20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97286"/>
                                        </p:tgtEl>
                                      </p:cBhvr>
                                    </p:animEffect>
                                    <p:set>
                                      <p:cBhvr>
                                        <p:cTn id="17" dur="1" fill="hold">
                                          <p:stCondLst>
                                            <p:cond delay="1999"/>
                                          </p:stCondLst>
                                        </p:cTn>
                                        <p:tgtEl>
                                          <p:spTgt spid="9728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97287"/>
                                        </p:tgtEl>
                                      </p:cBhvr>
                                    </p:animEffect>
                                    <p:set>
                                      <p:cBhvr>
                                        <p:cTn id="20" dur="1" fill="hold">
                                          <p:stCondLst>
                                            <p:cond delay="1999"/>
                                          </p:stCondLst>
                                        </p:cTn>
                                        <p:tgtEl>
                                          <p:spTgt spid="97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97286" grpId="0" animBg="1"/>
      <p:bldP spid="9728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atellite_image_of_Cape_peninsula"/>
          <p:cNvPicPr>
            <a:picLocks noChangeAspect="1" noChangeArrowheads="1"/>
          </p:cNvPicPr>
          <p:nvPr>
            <p:custDataLst>
              <p:tags r:id="rId2"/>
            </p:custDataLst>
          </p:nvPr>
        </p:nvPicPr>
        <p:blipFill>
          <a:blip r:embed="rId5" cstate="print"/>
          <a:srcRect/>
          <a:stretch>
            <a:fillRect/>
          </a:stretch>
        </p:blipFill>
        <p:spPr bwMode="auto">
          <a:xfrm>
            <a:off x="1431925" y="1343025"/>
            <a:ext cx="6362700" cy="4011613"/>
          </a:xfrm>
          <a:prstGeom prst="rect">
            <a:avLst/>
          </a:prstGeom>
          <a:noFill/>
          <a:ln w="9525">
            <a:noFill/>
            <a:miter lim="800000"/>
            <a:headEnd/>
            <a:tailEnd/>
          </a:ln>
        </p:spPr>
      </p:pic>
      <p:sp>
        <p:nvSpPr>
          <p:cNvPr id="24579" name="Rectangle 6"/>
          <p:cNvSpPr>
            <a:spLocks noChangeArrowheads="1"/>
          </p:cNvSpPr>
          <p:nvPr/>
        </p:nvSpPr>
        <p:spPr bwMode="auto">
          <a:xfrm>
            <a:off x="407988" y="509588"/>
            <a:ext cx="8258175" cy="457200"/>
          </a:xfrm>
          <a:prstGeom prst="rect">
            <a:avLst/>
          </a:prstGeom>
          <a:noFill/>
          <a:ln w="9525">
            <a:noFill/>
            <a:miter lim="800000"/>
            <a:headEnd/>
            <a:tailEnd/>
          </a:ln>
        </p:spPr>
        <p:txBody>
          <a:bodyPr wrap="none">
            <a:spAutoFit/>
          </a:bodyPr>
          <a:lstStyle/>
          <a:p>
            <a:r>
              <a:rPr lang="en-US" b="1"/>
              <a:t>Rejuvenation of Appalachians, increased sediment load</a:t>
            </a:r>
          </a:p>
        </p:txBody>
      </p:sp>
      <p:sp>
        <p:nvSpPr>
          <p:cNvPr id="98311" name="Line 7"/>
          <p:cNvSpPr>
            <a:spLocks noChangeShapeType="1"/>
          </p:cNvSpPr>
          <p:nvPr/>
        </p:nvSpPr>
        <p:spPr bwMode="auto">
          <a:xfrm>
            <a:off x="2878138" y="3319463"/>
            <a:ext cx="863600" cy="896937"/>
          </a:xfrm>
          <a:prstGeom prst="line">
            <a:avLst/>
          </a:prstGeom>
          <a:noFill/>
          <a:ln w="76200">
            <a:solidFill>
              <a:srgbClr val="FF9900"/>
            </a:solidFill>
            <a:round/>
            <a:headEnd/>
            <a:tailEnd type="triangle" w="med" len="med"/>
          </a:ln>
          <a:effectLst>
            <a:outerShdw dist="35921" dir="2700000" algn="ctr" rotWithShape="0">
              <a:schemeClr val="bg2"/>
            </a:outerShdw>
          </a:effectLst>
        </p:spPr>
        <p:txBody>
          <a:bodyPr/>
          <a:lstStyle/>
          <a:p>
            <a:pPr>
              <a:defRPr/>
            </a:pPr>
            <a:endParaRPr lang="en-US"/>
          </a:p>
        </p:txBody>
      </p:sp>
      <p:sp>
        <p:nvSpPr>
          <p:cNvPr id="24581" name="Text Box 8"/>
          <p:cNvSpPr txBox="1">
            <a:spLocks noChangeArrowheads="1"/>
          </p:cNvSpPr>
          <p:nvPr/>
        </p:nvSpPr>
        <p:spPr bwMode="auto">
          <a:xfrm>
            <a:off x="1716088" y="3671888"/>
            <a:ext cx="1692275" cy="457200"/>
          </a:xfrm>
          <a:prstGeom prst="rect">
            <a:avLst/>
          </a:prstGeom>
          <a:noFill/>
          <a:ln w="9525">
            <a:noFill/>
            <a:miter lim="800000"/>
            <a:headEnd/>
            <a:tailEnd/>
          </a:ln>
        </p:spPr>
        <p:txBody>
          <a:bodyPr wrap="none">
            <a:spAutoFit/>
          </a:bodyPr>
          <a:lstStyle/>
          <a:p>
            <a:r>
              <a:rPr lang="en-US" b="1">
                <a:solidFill>
                  <a:schemeClr val="accent2"/>
                </a:solidFill>
              </a:rPr>
              <a:t>sediments</a:t>
            </a:r>
          </a:p>
        </p:txBody>
      </p:sp>
      <p:sp>
        <p:nvSpPr>
          <p:cNvPr id="24583" name="Text Box 7"/>
          <p:cNvSpPr txBox="1">
            <a:spLocks noChangeArrowheads="1"/>
          </p:cNvSpPr>
          <p:nvPr/>
        </p:nvSpPr>
        <p:spPr bwMode="auto">
          <a:xfrm>
            <a:off x="1127125" y="5654675"/>
            <a:ext cx="6850063" cy="457200"/>
          </a:xfrm>
          <a:prstGeom prst="rect">
            <a:avLst/>
          </a:prstGeom>
          <a:noFill/>
          <a:ln w="9525">
            <a:noFill/>
            <a:miter lim="800000"/>
            <a:headEnd/>
            <a:tailEnd/>
          </a:ln>
          <a:effectLst/>
        </p:spPr>
        <p:txBody>
          <a:bodyPr wrap="none">
            <a:spAutoFit/>
          </a:bodyPr>
          <a:lstStyle/>
          <a:p>
            <a:r>
              <a:rPr lang="en-US">
                <a:solidFill>
                  <a:srgbClr val="FFFF00"/>
                </a:solidFill>
              </a:rPr>
              <a:t>Miocene Epoch: beginning approximately 24 Mya</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Text Box 6"/>
          <p:cNvSpPr txBox="1">
            <a:spLocks noChangeArrowheads="1"/>
          </p:cNvSpPr>
          <p:nvPr/>
        </p:nvSpPr>
        <p:spPr bwMode="auto">
          <a:xfrm>
            <a:off x="739775" y="642938"/>
            <a:ext cx="7370763" cy="946150"/>
          </a:xfrm>
          <a:prstGeom prst="rect">
            <a:avLst/>
          </a:prstGeom>
          <a:noFill/>
          <a:ln w="9525">
            <a:noFill/>
            <a:miter lim="800000"/>
            <a:headEnd/>
            <a:tailEnd/>
          </a:ln>
          <a:effectLst/>
        </p:spPr>
        <p:txBody>
          <a:bodyPr wrap="none">
            <a:spAutoFit/>
          </a:bodyPr>
          <a:lstStyle/>
          <a:p>
            <a:pPr algn="ctr"/>
            <a:r>
              <a:rPr lang="en-US" sz="2800"/>
              <a:t>These Sediments were Silicon-based Sands, </a:t>
            </a:r>
          </a:p>
          <a:p>
            <a:pPr algn="ctr"/>
            <a:r>
              <a:rPr lang="en-US" sz="2800"/>
              <a:t>Silts, Clays, Rocks, and Rock Fragments</a:t>
            </a:r>
          </a:p>
        </p:txBody>
      </p:sp>
      <p:sp>
        <p:nvSpPr>
          <p:cNvPr id="107527" name="Text Box 7"/>
          <p:cNvSpPr txBox="1">
            <a:spLocks noChangeArrowheads="1"/>
          </p:cNvSpPr>
          <p:nvPr/>
        </p:nvSpPr>
        <p:spPr bwMode="auto">
          <a:xfrm>
            <a:off x="2124075" y="1978025"/>
            <a:ext cx="2011363" cy="2744788"/>
          </a:xfrm>
          <a:prstGeom prst="rect">
            <a:avLst/>
          </a:prstGeom>
          <a:noFill/>
          <a:ln w="9525">
            <a:noFill/>
            <a:miter lim="800000"/>
            <a:headEnd/>
            <a:tailEnd/>
          </a:ln>
          <a:effectLst/>
        </p:spPr>
        <p:txBody>
          <a:bodyPr wrap="none">
            <a:spAutoFit/>
          </a:bodyPr>
          <a:lstStyle/>
          <a:p>
            <a:r>
              <a:rPr lang="en-US" sz="2800" b="1">
                <a:solidFill>
                  <a:srgbClr val="FFFF00"/>
                </a:solidFill>
              </a:rPr>
              <a:t>KAl</a:t>
            </a:r>
            <a:r>
              <a:rPr lang="en-US" sz="2800" b="1">
                <a:solidFill>
                  <a:srgbClr val="CC6600"/>
                </a:solidFill>
              </a:rPr>
              <a:t>Si</a:t>
            </a:r>
            <a:r>
              <a:rPr lang="en-US" sz="2800" b="1" baseline="-25000">
                <a:solidFill>
                  <a:srgbClr val="CC6600"/>
                </a:solidFill>
              </a:rPr>
              <a:t>3</a:t>
            </a:r>
            <a:r>
              <a:rPr lang="en-US" sz="2800" b="1">
                <a:solidFill>
                  <a:srgbClr val="FFFF00"/>
                </a:solidFill>
              </a:rPr>
              <a:t>O</a:t>
            </a:r>
            <a:r>
              <a:rPr lang="en-US" sz="2800" b="1" baseline="-25000">
                <a:solidFill>
                  <a:srgbClr val="FFFF00"/>
                </a:solidFill>
              </a:rPr>
              <a:t>8</a:t>
            </a:r>
          </a:p>
          <a:p>
            <a:endParaRPr lang="en-US" sz="900" b="1">
              <a:solidFill>
                <a:srgbClr val="FFFF00"/>
              </a:solidFill>
            </a:endParaRPr>
          </a:p>
          <a:p>
            <a:r>
              <a:rPr lang="en-US" sz="2800" b="1">
                <a:solidFill>
                  <a:srgbClr val="FFFF00"/>
                </a:solidFill>
              </a:rPr>
              <a:t>CaAl</a:t>
            </a:r>
            <a:r>
              <a:rPr lang="en-US" sz="2800" b="1" baseline="-25000">
                <a:solidFill>
                  <a:srgbClr val="FFFF00"/>
                </a:solidFill>
              </a:rPr>
              <a:t>2</a:t>
            </a:r>
            <a:r>
              <a:rPr lang="en-US" sz="2800" b="1">
                <a:solidFill>
                  <a:srgbClr val="CC6600"/>
                </a:solidFill>
              </a:rPr>
              <a:t>Si</a:t>
            </a:r>
            <a:r>
              <a:rPr lang="en-US" sz="2800" b="1" baseline="-25000">
                <a:solidFill>
                  <a:srgbClr val="CC6600"/>
                </a:solidFill>
              </a:rPr>
              <a:t>2</a:t>
            </a:r>
            <a:r>
              <a:rPr lang="en-US" sz="2800" b="1">
                <a:solidFill>
                  <a:srgbClr val="FFFF00"/>
                </a:solidFill>
              </a:rPr>
              <a:t>O</a:t>
            </a:r>
            <a:r>
              <a:rPr lang="en-US" sz="2800" b="1" baseline="-25000">
                <a:solidFill>
                  <a:srgbClr val="FFFF00"/>
                </a:solidFill>
              </a:rPr>
              <a:t>8</a:t>
            </a:r>
          </a:p>
          <a:p>
            <a:endParaRPr lang="en-US" sz="800" b="1">
              <a:solidFill>
                <a:srgbClr val="FFFF00"/>
              </a:solidFill>
            </a:endParaRPr>
          </a:p>
          <a:p>
            <a:r>
              <a:rPr lang="en-US" sz="2800" b="1">
                <a:solidFill>
                  <a:srgbClr val="FFFF00"/>
                </a:solidFill>
              </a:rPr>
              <a:t>NaAl</a:t>
            </a:r>
            <a:r>
              <a:rPr lang="en-US" sz="2800" b="1">
                <a:solidFill>
                  <a:srgbClr val="CC6600"/>
                </a:solidFill>
              </a:rPr>
              <a:t>Si</a:t>
            </a:r>
            <a:r>
              <a:rPr lang="en-US" sz="2800" b="1" baseline="-25000">
                <a:solidFill>
                  <a:srgbClr val="CC6600"/>
                </a:solidFill>
              </a:rPr>
              <a:t>3</a:t>
            </a:r>
            <a:r>
              <a:rPr lang="en-US" sz="2800" b="1">
                <a:solidFill>
                  <a:srgbClr val="FFFF00"/>
                </a:solidFill>
              </a:rPr>
              <a:t>O</a:t>
            </a:r>
            <a:r>
              <a:rPr lang="en-US" sz="2800" b="1" baseline="-25000">
                <a:solidFill>
                  <a:srgbClr val="FFFF00"/>
                </a:solidFill>
              </a:rPr>
              <a:t>8</a:t>
            </a:r>
            <a:endParaRPr lang="en-US" sz="2800" b="1">
              <a:solidFill>
                <a:srgbClr val="FFFF00"/>
              </a:solidFill>
            </a:endParaRPr>
          </a:p>
          <a:p>
            <a:endParaRPr lang="en-US" sz="900" b="1">
              <a:solidFill>
                <a:srgbClr val="FFFF00"/>
              </a:solidFill>
            </a:endParaRPr>
          </a:p>
          <a:p>
            <a:r>
              <a:rPr lang="en-US" sz="2800" b="1">
                <a:solidFill>
                  <a:srgbClr val="FFFF00"/>
                </a:solidFill>
              </a:rPr>
              <a:t>Mg</a:t>
            </a:r>
            <a:r>
              <a:rPr lang="en-US" sz="2800" b="1">
                <a:solidFill>
                  <a:srgbClr val="CC6600"/>
                </a:solidFill>
              </a:rPr>
              <a:t>Si</a:t>
            </a:r>
            <a:r>
              <a:rPr lang="en-US" sz="2800" b="1">
                <a:solidFill>
                  <a:srgbClr val="FFFF00"/>
                </a:solidFill>
              </a:rPr>
              <a:t>O</a:t>
            </a:r>
            <a:r>
              <a:rPr lang="en-US" sz="2800" b="1" baseline="-25000">
                <a:solidFill>
                  <a:srgbClr val="FFFF00"/>
                </a:solidFill>
              </a:rPr>
              <a:t>4</a:t>
            </a:r>
          </a:p>
          <a:p>
            <a:endParaRPr lang="en-US" sz="800" b="1">
              <a:solidFill>
                <a:srgbClr val="FFFF00"/>
              </a:solidFill>
            </a:endParaRPr>
          </a:p>
          <a:p>
            <a:r>
              <a:rPr lang="en-US" sz="2800" b="1">
                <a:solidFill>
                  <a:srgbClr val="FFFF00"/>
                </a:solidFill>
              </a:rPr>
              <a:t>KAl</a:t>
            </a:r>
            <a:r>
              <a:rPr lang="en-US" sz="2800" b="1" baseline="-25000">
                <a:solidFill>
                  <a:srgbClr val="FFFF00"/>
                </a:solidFill>
              </a:rPr>
              <a:t>3</a:t>
            </a:r>
            <a:r>
              <a:rPr lang="en-US" sz="2800" b="1">
                <a:solidFill>
                  <a:srgbClr val="CC6600"/>
                </a:solidFill>
              </a:rPr>
              <a:t>Si</a:t>
            </a:r>
            <a:r>
              <a:rPr lang="en-US" sz="2800" b="1" baseline="-25000">
                <a:solidFill>
                  <a:srgbClr val="CC6600"/>
                </a:solidFill>
              </a:rPr>
              <a:t>3</a:t>
            </a:r>
            <a:r>
              <a:rPr lang="en-US" sz="2800" b="1">
                <a:solidFill>
                  <a:srgbClr val="FFFF00"/>
                </a:solidFill>
              </a:rPr>
              <a:t>O</a:t>
            </a:r>
            <a:r>
              <a:rPr lang="en-US" sz="2800" b="1" baseline="-25000">
                <a:solidFill>
                  <a:srgbClr val="FFFF00"/>
                </a:solidFill>
              </a:rPr>
              <a:t>10</a:t>
            </a:r>
          </a:p>
        </p:txBody>
      </p:sp>
      <p:sp>
        <p:nvSpPr>
          <p:cNvPr id="107528" name="Text Box 8"/>
          <p:cNvSpPr txBox="1">
            <a:spLocks noChangeArrowheads="1"/>
          </p:cNvSpPr>
          <p:nvPr/>
        </p:nvSpPr>
        <p:spPr bwMode="auto">
          <a:xfrm>
            <a:off x="1684338" y="5197475"/>
            <a:ext cx="5305425" cy="457200"/>
          </a:xfrm>
          <a:prstGeom prst="rect">
            <a:avLst/>
          </a:prstGeom>
          <a:noFill/>
          <a:ln w="9525">
            <a:noFill/>
            <a:miter lim="800000"/>
            <a:headEnd/>
            <a:tailEnd/>
          </a:ln>
          <a:effectLst/>
        </p:spPr>
        <p:txBody>
          <a:bodyPr wrap="none">
            <a:spAutoFit/>
          </a:bodyPr>
          <a:lstStyle/>
          <a:p>
            <a:r>
              <a:rPr lang="en-US">
                <a:solidFill>
                  <a:srgbClr val="00FF00"/>
                </a:solidFill>
              </a:rPr>
              <a:t>They are typically called “siliciclastics”</a:t>
            </a:r>
          </a:p>
        </p:txBody>
      </p:sp>
      <p:sp>
        <p:nvSpPr>
          <p:cNvPr id="107529" name="Text Box 9"/>
          <p:cNvSpPr txBox="1">
            <a:spLocks noChangeArrowheads="1"/>
          </p:cNvSpPr>
          <p:nvPr/>
        </p:nvSpPr>
        <p:spPr bwMode="auto">
          <a:xfrm>
            <a:off x="5276850" y="2654300"/>
            <a:ext cx="1557338" cy="1187450"/>
          </a:xfrm>
          <a:prstGeom prst="rect">
            <a:avLst/>
          </a:prstGeom>
          <a:noFill/>
          <a:ln w="9525">
            <a:noFill/>
            <a:miter lim="800000"/>
            <a:headEnd/>
            <a:tailEnd/>
          </a:ln>
          <a:effectLst/>
        </p:spPr>
        <p:txBody>
          <a:bodyPr wrap="none">
            <a:spAutoFit/>
          </a:bodyPr>
          <a:lstStyle/>
          <a:p>
            <a:r>
              <a:rPr lang="en-US">
                <a:solidFill>
                  <a:srgbClr val="FFFF00"/>
                </a:solidFill>
              </a:rPr>
              <a:t>Feldspars</a:t>
            </a:r>
          </a:p>
          <a:p>
            <a:r>
              <a:rPr lang="en-US">
                <a:solidFill>
                  <a:srgbClr val="FFFF00"/>
                </a:solidFill>
              </a:rPr>
              <a:t>Olivine</a:t>
            </a:r>
          </a:p>
          <a:p>
            <a:r>
              <a:rPr lang="en-US">
                <a:solidFill>
                  <a:srgbClr val="FFFF00"/>
                </a:solidFill>
              </a:rPr>
              <a:t>Muscovite</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VirtualVista1402"/>
          <p:cNvPicPr>
            <a:picLocks noChangeAspect="1" noChangeArrowheads="1"/>
          </p:cNvPicPr>
          <p:nvPr>
            <p:custDataLst>
              <p:tags r:id="rId2"/>
            </p:custDataLst>
          </p:nvPr>
        </p:nvPicPr>
        <p:blipFill>
          <a:blip r:embed="rId7" cstate="print"/>
          <a:srcRect l="1541" t="3494" r="1509" b="2965"/>
          <a:stretch>
            <a:fillRect/>
          </a:stretch>
        </p:blipFill>
        <p:spPr bwMode="auto">
          <a:xfrm>
            <a:off x="2295525" y="3355975"/>
            <a:ext cx="4795838" cy="2805113"/>
          </a:xfrm>
          <a:prstGeom prst="rect">
            <a:avLst/>
          </a:prstGeom>
          <a:noFill/>
          <a:ln w="9525">
            <a:noFill/>
            <a:miter lim="800000"/>
            <a:headEnd/>
            <a:tailEnd/>
          </a:ln>
        </p:spPr>
      </p:pic>
      <p:sp>
        <p:nvSpPr>
          <p:cNvPr id="97286" name="Line 6"/>
          <p:cNvSpPr>
            <a:spLocks noChangeShapeType="1"/>
          </p:cNvSpPr>
          <p:nvPr/>
        </p:nvSpPr>
        <p:spPr bwMode="auto">
          <a:xfrm flipV="1">
            <a:off x="3919538" y="3897313"/>
            <a:ext cx="1168400" cy="914400"/>
          </a:xfrm>
          <a:prstGeom prst="line">
            <a:avLst/>
          </a:prstGeom>
          <a:noFill/>
          <a:ln w="38100">
            <a:solidFill>
              <a:srgbClr val="FF3300"/>
            </a:solidFill>
            <a:round/>
            <a:headEnd/>
            <a:tailEnd type="triangle" w="med" len="med"/>
          </a:ln>
        </p:spPr>
        <p:txBody>
          <a:bodyPr/>
          <a:lstStyle/>
          <a:p>
            <a:endParaRPr lang="en-US"/>
          </a:p>
        </p:txBody>
      </p:sp>
      <p:sp>
        <p:nvSpPr>
          <p:cNvPr id="97287" name="Text Box 7"/>
          <p:cNvSpPr txBox="1">
            <a:spLocks noChangeArrowheads="1"/>
          </p:cNvSpPr>
          <p:nvPr/>
        </p:nvSpPr>
        <p:spPr bwMode="auto">
          <a:xfrm>
            <a:off x="2303463" y="4897438"/>
            <a:ext cx="2728912" cy="457200"/>
          </a:xfrm>
          <a:prstGeom prst="rect">
            <a:avLst/>
          </a:prstGeom>
          <a:noFill/>
          <a:ln w="9525">
            <a:noFill/>
            <a:miter lim="800000"/>
            <a:headEnd/>
            <a:tailEnd/>
          </a:ln>
        </p:spPr>
        <p:txBody>
          <a:bodyPr wrap="none">
            <a:spAutoFit/>
          </a:bodyPr>
          <a:lstStyle/>
          <a:p>
            <a:r>
              <a:rPr lang="en-US"/>
              <a:t>Suwannee Current</a:t>
            </a:r>
          </a:p>
        </p:txBody>
      </p:sp>
      <p:sp>
        <p:nvSpPr>
          <p:cNvPr id="144389" name="Freeform 8"/>
          <p:cNvSpPr>
            <a:spLocks/>
          </p:cNvSpPr>
          <p:nvPr/>
        </p:nvSpPr>
        <p:spPr bwMode="auto">
          <a:xfrm rot="769013">
            <a:off x="3656013" y="2828925"/>
            <a:ext cx="2819400" cy="1917700"/>
          </a:xfrm>
          <a:custGeom>
            <a:avLst/>
            <a:gdLst>
              <a:gd name="T0" fmla="*/ 0 w 1776"/>
              <a:gd name="T1" fmla="*/ 1905000 h 1208"/>
              <a:gd name="T2" fmla="*/ 304800 w 1776"/>
              <a:gd name="T3" fmla="*/ 1828800 h 1208"/>
              <a:gd name="T4" fmla="*/ 762000 w 1776"/>
              <a:gd name="T5" fmla="*/ 1371600 h 1208"/>
              <a:gd name="T6" fmla="*/ 1676400 w 1776"/>
              <a:gd name="T7" fmla="*/ 609600 h 1208"/>
              <a:gd name="T8" fmla="*/ 2819400 w 1776"/>
              <a:gd name="T9" fmla="*/ 0 h 1208"/>
              <a:gd name="T10" fmla="*/ 0 60000 65536"/>
              <a:gd name="T11" fmla="*/ 0 60000 65536"/>
              <a:gd name="T12" fmla="*/ 0 60000 65536"/>
              <a:gd name="T13" fmla="*/ 0 60000 65536"/>
              <a:gd name="T14" fmla="*/ 0 60000 65536"/>
              <a:gd name="T15" fmla="*/ 0 w 1776"/>
              <a:gd name="T16" fmla="*/ 0 h 1208"/>
              <a:gd name="T17" fmla="*/ 1776 w 1776"/>
              <a:gd name="T18" fmla="*/ 1208 h 1208"/>
            </a:gdLst>
            <a:ahLst/>
            <a:cxnLst>
              <a:cxn ang="T10">
                <a:pos x="T0" y="T1"/>
              </a:cxn>
              <a:cxn ang="T11">
                <a:pos x="T2" y="T3"/>
              </a:cxn>
              <a:cxn ang="T12">
                <a:pos x="T4" y="T5"/>
              </a:cxn>
              <a:cxn ang="T13">
                <a:pos x="T6" y="T7"/>
              </a:cxn>
              <a:cxn ang="T14">
                <a:pos x="T8" y="T9"/>
              </a:cxn>
            </a:cxnLst>
            <a:rect l="T15" t="T16" r="T17" b="T18"/>
            <a:pathLst>
              <a:path w="1776" h="1208">
                <a:moveTo>
                  <a:pt x="0" y="1200"/>
                </a:moveTo>
                <a:cubicBezTo>
                  <a:pt x="56" y="1204"/>
                  <a:pt x="112" y="1208"/>
                  <a:pt x="192" y="1152"/>
                </a:cubicBezTo>
                <a:cubicBezTo>
                  <a:pt x="272" y="1096"/>
                  <a:pt x="336" y="992"/>
                  <a:pt x="480" y="864"/>
                </a:cubicBezTo>
                <a:cubicBezTo>
                  <a:pt x="624" y="736"/>
                  <a:pt x="840" y="528"/>
                  <a:pt x="1056" y="384"/>
                </a:cubicBezTo>
                <a:cubicBezTo>
                  <a:pt x="1272" y="240"/>
                  <a:pt x="1656" y="64"/>
                  <a:pt x="1776" y="0"/>
                </a:cubicBezTo>
              </a:path>
            </a:pathLst>
          </a:custGeom>
          <a:noFill/>
          <a:ln w="50800">
            <a:solidFill>
              <a:srgbClr val="FFFF00"/>
            </a:solidFill>
            <a:round/>
            <a:headEnd/>
            <a:tailEnd/>
          </a:ln>
        </p:spPr>
        <p:txBody>
          <a:bodyPr/>
          <a:lstStyle/>
          <a:p>
            <a:endParaRPr lang="en-US"/>
          </a:p>
        </p:txBody>
      </p:sp>
      <p:sp>
        <p:nvSpPr>
          <p:cNvPr id="144390" name="Freeform 9"/>
          <p:cNvSpPr>
            <a:spLocks/>
          </p:cNvSpPr>
          <p:nvPr/>
        </p:nvSpPr>
        <p:spPr bwMode="auto">
          <a:xfrm>
            <a:off x="4930775" y="3625850"/>
            <a:ext cx="1824038" cy="869950"/>
          </a:xfrm>
          <a:custGeom>
            <a:avLst/>
            <a:gdLst>
              <a:gd name="T0" fmla="*/ 0 w 816"/>
              <a:gd name="T1" fmla="*/ 812800 h 384"/>
              <a:gd name="T2" fmla="*/ 192181 w 816"/>
              <a:gd name="T3" fmla="*/ 406400 h 384"/>
              <a:gd name="T4" fmla="*/ 672633 w 816"/>
              <a:gd name="T5" fmla="*/ 101600 h 384"/>
              <a:gd name="T6" fmla="*/ 1633538 w 816"/>
              <a:gd name="T7" fmla="*/ 0 h 384"/>
              <a:gd name="T8" fmla="*/ 0 60000 65536"/>
              <a:gd name="T9" fmla="*/ 0 60000 65536"/>
              <a:gd name="T10" fmla="*/ 0 60000 65536"/>
              <a:gd name="T11" fmla="*/ 0 60000 65536"/>
              <a:gd name="T12" fmla="*/ 0 w 816"/>
              <a:gd name="T13" fmla="*/ 0 h 384"/>
              <a:gd name="T14" fmla="*/ 816 w 816"/>
              <a:gd name="T15" fmla="*/ 384 h 384"/>
            </a:gdLst>
            <a:ahLst/>
            <a:cxnLst>
              <a:cxn ang="T8">
                <a:pos x="T0" y="T1"/>
              </a:cxn>
              <a:cxn ang="T9">
                <a:pos x="T2" y="T3"/>
              </a:cxn>
              <a:cxn ang="T10">
                <a:pos x="T4" y="T5"/>
              </a:cxn>
              <a:cxn ang="T11">
                <a:pos x="T6" y="T7"/>
              </a:cxn>
            </a:cxnLst>
            <a:rect l="T12" t="T13" r="T14" b="T15"/>
            <a:pathLst>
              <a:path w="816" h="384">
                <a:moveTo>
                  <a:pt x="0" y="384"/>
                </a:moveTo>
                <a:cubicBezTo>
                  <a:pt x="20" y="316"/>
                  <a:pt x="40" y="248"/>
                  <a:pt x="96" y="192"/>
                </a:cubicBezTo>
                <a:cubicBezTo>
                  <a:pt x="152" y="136"/>
                  <a:pt x="216" y="80"/>
                  <a:pt x="336" y="48"/>
                </a:cubicBezTo>
                <a:cubicBezTo>
                  <a:pt x="456" y="16"/>
                  <a:pt x="736" y="8"/>
                  <a:pt x="816" y="0"/>
                </a:cubicBezTo>
              </a:path>
            </a:pathLst>
          </a:custGeom>
          <a:noFill/>
          <a:ln w="38100">
            <a:solidFill>
              <a:srgbClr val="FFFF00"/>
            </a:solidFill>
            <a:round/>
            <a:headEnd/>
            <a:tailEnd/>
          </a:ln>
        </p:spPr>
        <p:txBody>
          <a:bodyPr/>
          <a:lstStyle/>
          <a:p>
            <a:endParaRPr lang="en-US"/>
          </a:p>
        </p:txBody>
      </p:sp>
      <p:sp>
        <p:nvSpPr>
          <p:cNvPr id="100359" name="PPTShape_0"/>
          <p:cNvSpPr txBox="1">
            <a:spLocks noChangeArrowheads="1"/>
          </p:cNvSpPr>
          <p:nvPr/>
        </p:nvSpPr>
        <p:spPr bwMode="auto">
          <a:xfrm>
            <a:off x="3325813" y="1895475"/>
            <a:ext cx="3676650" cy="457200"/>
          </a:xfrm>
          <a:prstGeom prst="rect">
            <a:avLst/>
          </a:prstGeom>
          <a:noFill/>
          <a:ln w="9525">
            <a:noFill/>
            <a:miter lim="800000"/>
            <a:headEnd/>
            <a:tailEnd/>
          </a:ln>
        </p:spPr>
        <p:txBody>
          <a:bodyPr wrap="none">
            <a:spAutoFit/>
          </a:bodyPr>
          <a:lstStyle/>
          <a:p>
            <a:r>
              <a:rPr lang="en-US"/>
              <a:t>Sandy, Clayey Sediments</a:t>
            </a:r>
          </a:p>
        </p:txBody>
      </p:sp>
      <p:grpSp>
        <p:nvGrpSpPr>
          <p:cNvPr id="144392" name="Group 8"/>
          <p:cNvGrpSpPr>
            <a:grpSpLocks/>
          </p:cNvGrpSpPr>
          <p:nvPr>
            <p:custDataLst>
              <p:tags r:id="rId3"/>
            </p:custDataLst>
          </p:nvPr>
        </p:nvGrpSpPr>
        <p:grpSpPr bwMode="auto">
          <a:xfrm>
            <a:off x="4324350" y="2414588"/>
            <a:ext cx="1490663" cy="1322387"/>
            <a:chOff x="3108" y="705"/>
            <a:chExt cx="939" cy="1217"/>
          </a:xfrm>
        </p:grpSpPr>
        <p:sp>
          <p:nvSpPr>
            <p:cNvPr id="100362" name="Line 10"/>
            <p:cNvSpPr>
              <a:spLocks noChangeShapeType="1"/>
            </p:cNvSpPr>
            <p:nvPr/>
          </p:nvSpPr>
          <p:spPr bwMode="auto">
            <a:xfrm>
              <a:off x="3108" y="823"/>
              <a:ext cx="246" cy="1099"/>
            </a:xfrm>
            <a:prstGeom prst="line">
              <a:avLst/>
            </a:prstGeom>
            <a:noFill/>
            <a:ln w="60325">
              <a:solidFill>
                <a:srgbClr val="FF3300"/>
              </a:solidFill>
              <a:round/>
              <a:headEnd/>
              <a:tailEnd type="triangle" w="med" len="med"/>
            </a:ln>
          </p:spPr>
          <p:txBody>
            <a:bodyPr/>
            <a:lstStyle/>
            <a:p>
              <a:endParaRPr lang="en-US"/>
            </a:p>
          </p:txBody>
        </p:sp>
        <p:sp>
          <p:nvSpPr>
            <p:cNvPr id="100360" name="Line 8"/>
            <p:cNvSpPr>
              <a:spLocks noChangeShapeType="1"/>
            </p:cNvSpPr>
            <p:nvPr/>
          </p:nvSpPr>
          <p:spPr bwMode="auto">
            <a:xfrm>
              <a:off x="3247" y="705"/>
              <a:ext cx="427" cy="821"/>
            </a:xfrm>
            <a:prstGeom prst="line">
              <a:avLst/>
            </a:prstGeom>
            <a:noFill/>
            <a:ln w="60325">
              <a:solidFill>
                <a:srgbClr val="FF3300"/>
              </a:solidFill>
              <a:round/>
              <a:headEnd/>
              <a:tailEnd type="triangle" w="med" len="med"/>
            </a:ln>
          </p:spPr>
          <p:txBody>
            <a:bodyPr/>
            <a:lstStyle/>
            <a:p>
              <a:endParaRPr lang="en-US"/>
            </a:p>
          </p:txBody>
        </p:sp>
        <p:sp>
          <p:nvSpPr>
            <p:cNvPr id="100361" name="Line 9"/>
            <p:cNvSpPr>
              <a:spLocks noChangeShapeType="1"/>
            </p:cNvSpPr>
            <p:nvPr/>
          </p:nvSpPr>
          <p:spPr bwMode="auto">
            <a:xfrm>
              <a:off x="3460" y="726"/>
              <a:ext cx="587" cy="842"/>
            </a:xfrm>
            <a:prstGeom prst="line">
              <a:avLst/>
            </a:prstGeom>
            <a:noFill/>
            <a:ln w="60325">
              <a:solidFill>
                <a:srgbClr val="FF3300"/>
              </a:solidFill>
              <a:round/>
              <a:headEnd/>
              <a:tailEnd type="triangle" w="med" len="med"/>
            </a:ln>
          </p:spPr>
          <p:txBody>
            <a:bodyPr/>
            <a:lstStyle/>
            <a:p>
              <a:endParaRPr lang="en-US"/>
            </a:p>
          </p:txBody>
        </p:sp>
      </p:grpSp>
      <p:sp>
        <p:nvSpPr>
          <p:cNvPr id="144396" name="Text Box 2"/>
          <p:cNvSpPr txBox="1">
            <a:spLocks noChangeArrowheads="1"/>
          </p:cNvSpPr>
          <p:nvPr/>
        </p:nvSpPr>
        <p:spPr bwMode="auto">
          <a:xfrm>
            <a:off x="0" y="384175"/>
            <a:ext cx="8458200" cy="579438"/>
          </a:xfrm>
          <a:prstGeom prst="rect">
            <a:avLst/>
          </a:prstGeom>
          <a:noFill/>
          <a:ln w="9525">
            <a:noFill/>
            <a:miter lim="800000"/>
            <a:headEnd/>
            <a:tailEnd/>
          </a:ln>
        </p:spPr>
        <p:txBody>
          <a:bodyPr>
            <a:spAutoFit/>
          </a:bodyPr>
          <a:lstStyle/>
          <a:p>
            <a:pPr algn="ctr" eaLnBrk="1" hangingPunct="1"/>
            <a:r>
              <a:rPr lang="en-US" sz="3200" u="sng"/>
              <a:t>Filling in the Georgia Channel</a:t>
            </a:r>
          </a:p>
        </p:txBody>
      </p:sp>
      <p:sp>
        <p:nvSpPr>
          <p:cNvPr id="144397" name="Text Box 13"/>
          <p:cNvSpPr txBox="1">
            <a:spLocks noChangeArrowheads="1"/>
          </p:cNvSpPr>
          <p:nvPr/>
        </p:nvSpPr>
        <p:spPr bwMode="auto">
          <a:xfrm>
            <a:off x="6651625" y="2782888"/>
            <a:ext cx="2492375" cy="457200"/>
          </a:xfrm>
          <a:prstGeom prst="rect">
            <a:avLst/>
          </a:prstGeom>
          <a:noFill/>
          <a:ln w="9525">
            <a:noFill/>
            <a:miter lim="800000"/>
            <a:headEnd/>
            <a:tailEnd/>
          </a:ln>
          <a:effectLst/>
        </p:spPr>
        <p:txBody>
          <a:bodyPr wrap="none">
            <a:spAutoFit/>
          </a:bodyPr>
          <a:lstStyle/>
          <a:p>
            <a:r>
              <a:rPr lang="en-US">
                <a:solidFill>
                  <a:srgbClr val="FFFF00"/>
                </a:solidFill>
              </a:rPr>
              <a:t>Georgia Channel</a:t>
            </a:r>
          </a:p>
        </p:txBody>
      </p:sp>
      <p:pic>
        <p:nvPicPr>
          <p:cNvPr id="144398" name="PPTShape_1" descr="http://www4.ncsu.edu/~nwsfo/storage/cases/20080119/us.topo.jpg"/>
          <p:cNvPicPr>
            <a:picLocks noChangeAspect="1" noChangeArrowheads="1"/>
          </p:cNvPicPr>
          <p:nvPr>
            <p:custDataLst>
              <p:tags r:id="rId4"/>
            </p:custDataLst>
          </p:nvPr>
        </p:nvPicPr>
        <p:blipFill>
          <a:blip r:embed="rId8" cstate="print"/>
          <a:srcRect l="30815" t="37503"/>
          <a:stretch>
            <a:fillRect/>
          </a:stretch>
        </p:blipFill>
        <p:spPr bwMode="auto">
          <a:xfrm>
            <a:off x="258763" y="1433513"/>
            <a:ext cx="2778125" cy="2333625"/>
          </a:xfrm>
          <a:prstGeom prst="rect">
            <a:avLst/>
          </a:prstGeom>
          <a:noFill/>
          <a:ln w="9525">
            <a:noFill/>
            <a:miter lim="800000"/>
            <a:headEnd/>
            <a:tailEnd/>
          </a:ln>
        </p:spPr>
      </p:pic>
      <p:sp>
        <p:nvSpPr>
          <p:cNvPr id="144399" name="Line 15"/>
          <p:cNvSpPr>
            <a:spLocks noChangeShapeType="1"/>
          </p:cNvSpPr>
          <p:nvPr/>
        </p:nvSpPr>
        <p:spPr bwMode="auto">
          <a:xfrm>
            <a:off x="1600200" y="2286000"/>
            <a:ext cx="247650" cy="266700"/>
          </a:xfrm>
          <a:prstGeom prst="line">
            <a:avLst/>
          </a:prstGeom>
          <a:noFill/>
          <a:ln w="9525">
            <a:solidFill>
              <a:schemeClr val="tx1"/>
            </a:solidFill>
            <a:round/>
            <a:headEnd/>
            <a:tailEnd type="triangle" w="med" len="med"/>
          </a:ln>
          <a:effectLst/>
        </p:spPr>
        <p:txBody>
          <a:bodyPr/>
          <a:lstStyle/>
          <a:p>
            <a:endParaRPr lang="en-US"/>
          </a:p>
        </p:txBody>
      </p:sp>
      <p:sp>
        <p:nvSpPr>
          <p:cNvPr id="144400" name="Line 16"/>
          <p:cNvSpPr>
            <a:spLocks noChangeShapeType="1"/>
          </p:cNvSpPr>
          <p:nvPr/>
        </p:nvSpPr>
        <p:spPr bwMode="auto">
          <a:xfrm>
            <a:off x="1447800" y="2457450"/>
            <a:ext cx="95250" cy="323850"/>
          </a:xfrm>
          <a:prstGeom prst="line">
            <a:avLst/>
          </a:prstGeom>
          <a:noFill/>
          <a:ln w="9525">
            <a:solidFill>
              <a:schemeClr val="tx1"/>
            </a:solidFill>
            <a:round/>
            <a:headEnd/>
            <a:tailEnd type="triangle" w="med" len="med"/>
          </a:ln>
          <a:effectLst/>
        </p:spPr>
        <p:txBody>
          <a:bodyPr/>
          <a:lstStyle/>
          <a:p>
            <a:endParaRPr lang="en-US"/>
          </a:p>
        </p:txBody>
      </p:sp>
      <p:sp>
        <p:nvSpPr>
          <p:cNvPr id="144401" name="Line 17"/>
          <p:cNvSpPr>
            <a:spLocks noChangeShapeType="1"/>
          </p:cNvSpPr>
          <p:nvPr/>
        </p:nvSpPr>
        <p:spPr bwMode="auto">
          <a:xfrm flipH="1">
            <a:off x="1123950" y="2552700"/>
            <a:ext cx="95250" cy="30480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fade">
                                      <p:cBhvr>
                                        <p:cTn id="7" dur="2000"/>
                                        <p:tgtEl>
                                          <p:spTgt spid="144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89"/>
                                        </p:tgtEl>
                                        <p:attrNameLst>
                                          <p:attrName>style.visibility</p:attrName>
                                        </p:attrNameLst>
                                      </p:cBhvr>
                                      <p:to>
                                        <p:strVal val="visible"/>
                                      </p:to>
                                    </p:set>
                                    <p:animEffect transition="in" filter="fade">
                                      <p:cBhvr>
                                        <p:cTn id="10" dur="2000"/>
                                        <p:tgtEl>
                                          <p:spTgt spid="1443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4397"/>
                                        </p:tgtEl>
                                        <p:attrNameLst>
                                          <p:attrName>style.visibility</p:attrName>
                                        </p:attrNameLst>
                                      </p:cBhvr>
                                      <p:to>
                                        <p:strVal val="visible"/>
                                      </p:to>
                                    </p:set>
                                    <p:animEffect transition="in" filter="fade">
                                      <p:cBhvr>
                                        <p:cTn id="13" dur="2000"/>
                                        <p:tgtEl>
                                          <p:spTgt spid="1443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7286"/>
                                        </p:tgtEl>
                                        <p:attrNameLst>
                                          <p:attrName>style.visibility</p:attrName>
                                        </p:attrNameLst>
                                      </p:cBhvr>
                                      <p:to>
                                        <p:strVal val="visible"/>
                                      </p:to>
                                    </p:set>
                                    <p:animEffect transition="in" filter="fade">
                                      <p:cBhvr>
                                        <p:cTn id="18" dur="2000"/>
                                        <p:tgtEl>
                                          <p:spTgt spid="9728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287"/>
                                        </p:tgtEl>
                                        <p:attrNameLst>
                                          <p:attrName>style.visibility</p:attrName>
                                        </p:attrNameLst>
                                      </p:cBhvr>
                                      <p:to>
                                        <p:strVal val="visible"/>
                                      </p:to>
                                    </p:set>
                                    <p:animEffect transition="in" filter="fade">
                                      <p:cBhvr>
                                        <p:cTn id="21" dur="2000"/>
                                        <p:tgtEl>
                                          <p:spTgt spid="9728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97286"/>
                                        </p:tgtEl>
                                      </p:cBhvr>
                                    </p:animEffect>
                                    <p:set>
                                      <p:cBhvr>
                                        <p:cTn id="26" dur="1" fill="hold">
                                          <p:stCondLst>
                                            <p:cond delay="1999"/>
                                          </p:stCondLst>
                                        </p:cTn>
                                        <p:tgtEl>
                                          <p:spTgt spid="9728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97287"/>
                                        </p:tgtEl>
                                      </p:cBhvr>
                                    </p:animEffect>
                                    <p:set>
                                      <p:cBhvr>
                                        <p:cTn id="29" dur="1" fill="hold">
                                          <p:stCondLst>
                                            <p:cond delay="1999"/>
                                          </p:stCondLst>
                                        </p:cTn>
                                        <p:tgtEl>
                                          <p:spTgt spid="9728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44389"/>
                                        </p:tgtEl>
                                      </p:cBhvr>
                                    </p:animEffect>
                                    <p:set>
                                      <p:cBhvr>
                                        <p:cTn id="32" dur="1" fill="hold">
                                          <p:stCondLst>
                                            <p:cond delay="1999"/>
                                          </p:stCondLst>
                                        </p:cTn>
                                        <p:tgtEl>
                                          <p:spTgt spid="14438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144390"/>
                                        </p:tgtEl>
                                      </p:cBhvr>
                                    </p:animEffect>
                                    <p:set>
                                      <p:cBhvr>
                                        <p:cTn id="35" dur="1" fill="hold">
                                          <p:stCondLst>
                                            <p:cond delay="1999"/>
                                          </p:stCondLst>
                                        </p:cTn>
                                        <p:tgtEl>
                                          <p:spTgt spid="14439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144397"/>
                                        </p:tgtEl>
                                      </p:cBhvr>
                                    </p:animEffect>
                                    <p:set>
                                      <p:cBhvr>
                                        <p:cTn id="38" dur="1" fill="hold">
                                          <p:stCondLst>
                                            <p:cond delay="1999"/>
                                          </p:stCondLst>
                                        </p:cTn>
                                        <p:tgtEl>
                                          <p:spTgt spid="1443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P spid="97286" grpId="1" animBg="1"/>
      <p:bldP spid="97287" grpId="0"/>
      <p:bldP spid="97287" grpId="1"/>
      <p:bldP spid="144389" grpId="0" animBg="1"/>
      <p:bldP spid="144389" grpId="1" animBg="1"/>
      <p:bldP spid="144390" grpId="0" animBg="1"/>
      <p:bldP spid="144390" grpId="1" animBg="1"/>
      <p:bldP spid="144397" grpId="0"/>
      <p:bldP spid="14439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VirtualVista1402"/>
          <p:cNvPicPr>
            <a:picLocks noChangeAspect="1" noChangeArrowheads="1"/>
          </p:cNvPicPr>
          <p:nvPr>
            <p:custDataLst>
              <p:tags r:id="rId2"/>
            </p:custDataLst>
          </p:nvPr>
        </p:nvPicPr>
        <p:blipFill>
          <a:blip r:embed="rId6" cstate="print"/>
          <a:srcRect l="1541" t="3494" r="1509" b="2965"/>
          <a:stretch>
            <a:fillRect/>
          </a:stretch>
        </p:blipFill>
        <p:spPr bwMode="auto">
          <a:xfrm>
            <a:off x="1281113" y="1462088"/>
            <a:ext cx="5761037" cy="3370262"/>
          </a:xfrm>
          <a:prstGeom prst="rect">
            <a:avLst/>
          </a:prstGeom>
          <a:noFill/>
          <a:ln w="9525">
            <a:noFill/>
            <a:miter lim="800000"/>
            <a:headEnd/>
            <a:tailEnd/>
          </a:ln>
        </p:spPr>
      </p:pic>
      <p:sp>
        <p:nvSpPr>
          <p:cNvPr id="100359" name="Text Box 7"/>
          <p:cNvSpPr txBox="1">
            <a:spLocks noChangeArrowheads="1"/>
          </p:cNvSpPr>
          <p:nvPr/>
        </p:nvSpPr>
        <p:spPr bwMode="auto">
          <a:xfrm>
            <a:off x="3995738" y="676275"/>
            <a:ext cx="1625600" cy="457200"/>
          </a:xfrm>
          <a:prstGeom prst="rect">
            <a:avLst/>
          </a:prstGeom>
          <a:noFill/>
          <a:ln w="9525">
            <a:noFill/>
            <a:miter lim="800000"/>
            <a:headEnd/>
            <a:tailEnd/>
          </a:ln>
        </p:spPr>
        <p:txBody>
          <a:bodyPr wrap="none">
            <a:spAutoFit/>
          </a:bodyPr>
          <a:lstStyle/>
          <a:p>
            <a:r>
              <a:rPr lang="en-US"/>
              <a:t>Sediments</a:t>
            </a:r>
          </a:p>
        </p:txBody>
      </p:sp>
      <p:pic>
        <p:nvPicPr>
          <p:cNvPr id="100356" name="Picture 4" descr="VirtualVista1403"/>
          <p:cNvPicPr>
            <a:picLocks noChangeAspect="1" noChangeArrowheads="1"/>
          </p:cNvPicPr>
          <p:nvPr>
            <p:custDataLst>
              <p:tags r:id="rId3"/>
            </p:custDataLst>
          </p:nvPr>
        </p:nvPicPr>
        <p:blipFill>
          <a:blip r:embed="rId7" cstate="print"/>
          <a:srcRect l="1357" t="4517" r="2713" b="4939"/>
          <a:stretch>
            <a:fillRect/>
          </a:stretch>
        </p:blipFill>
        <p:spPr bwMode="auto">
          <a:xfrm>
            <a:off x="1100138" y="1439863"/>
            <a:ext cx="5948362" cy="3405187"/>
          </a:xfrm>
          <a:prstGeom prst="rect">
            <a:avLst/>
          </a:prstGeom>
          <a:noFill/>
          <a:ln w="9525">
            <a:noFill/>
            <a:miter lim="800000"/>
            <a:headEnd/>
            <a:tailEnd/>
          </a:ln>
        </p:spPr>
      </p:pic>
      <p:sp>
        <p:nvSpPr>
          <p:cNvPr id="100360" name="Line 8"/>
          <p:cNvSpPr>
            <a:spLocks noChangeShapeType="1"/>
          </p:cNvSpPr>
          <p:nvPr/>
        </p:nvSpPr>
        <p:spPr bwMode="auto">
          <a:xfrm>
            <a:off x="5154613" y="1119188"/>
            <a:ext cx="677862" cy="1303337"/>
          </a:xfrm>
          <a:prstGeom prst="line">
            <a:avLst/>
          </a:prstGeom>
          <a:noFill/>
          <a:ln w="60325">
            <a:solidFill>
              <a:srgbClr val="FFFF00"/>
            </a:solidFill>
            <a:round/>
            <a:headEnd/>
            <a:tailEnd type="triangle" w="med" len="med"/>
          </a:ln>
        </p:spPr>
        <p:txBody>
          <a:bodyPr/>
          <a:lstStyle/>
          <a:p>
            <a:endParaRPr lang="en-US"/>
          </a:p>
        </p:txBody>
      </p:sp>
      <p:sp>
        <p:nvSpPr>
          <p:cNvPr id="100361" name="Line 9"/>
          <p:cNvSpPr>
            <a:spLocks noChangeShapeType="1"/>
          </p:cNvSpPr>
          <p:nvPr/>
        </p:nvSpPr>
        <p:spPr bwMode="auto">
          <a:xfrm>
            <a:off x="5492750" y="1152525"/>
            <a:ext cx="931863" cy="1336675"/>
          </a:xfrm>
          <a:prstGeom prst="line">
            <a:avLst/>
          </a:prstGeom>
          <a:noFill/>
          <a:ln w="60325">
            <a:solidFill>
              <a:srgbClr val="FFFF00"/>
            </a:solidFill>
            <a:round/>
            <a:headEnd/>
            <a:tailEnd type="triangle" w="med" len="med"/>
          </a:ln>
        </p:spPr>
        <p:txBody>
          <a:bodyPr/>
          <a:lstStyle/>
          <a:p>
            <a:endParaRPr lang="en-US"/>
          </a:p>
        </p:txBody>
      </p:sp>
      <p:sp>
        <p:nvSpPr>
          <p:cNvPr id="100362" name="Line 10"/>
          <p:cNvSpPr>
            <a:spLocks noChangeShapeType="1"/>
          </p:cNvSpPr>
          <p:nvPr/>
        </p:nvSpPr>
        <p:spPr bwMode="auto">
          <a:xfrm>
            <a:off x="4933950" y="1306513"/>
            <a:ext cx="390525" cy="1744662"/>
          </a:xfrm>
          <a:prstGeom prst="line">
            <a:avLst/>
          </a:prstGeom>
          <a:noFill/>
          <a:ln w="60325">
            <a:solidFill>
              <a:srgbClr val="FFFF00"/>
            </a:solidFill>
            <a:round/>
            <a:headEnd/>
            <a:tailEnd type="triangle" w="med" len="med"/>
          </a:ln>
        </p:spPr>
        <p:txBody>
          <a:bodyPr/>
          <a:lstStyle/>
          <a:p>
            <a:endParaRPr lang="en-US"/>
          </a:p>
        </p:txBody>
      </p:sp>
      <p:sp>
        <p:nvSpPr>
          <p:cNvPr id="11" name="TextBox 10"/>
          <p:cNvSpPr txBox="1">
            <a:spLocks noChangeArrowheads="1"/>
          </p:cNvSpPr>
          <p:nvPr/>
        </p:nvSpPr>
        <p:spPr bwMode="auto">
          <a:xfrm>
            <a:off x="1155700" y="5302250"/>
            <a:ext cx="6388100" cy="822325"/>
          </a:xfrm>
          <a:prstGeom prst="rect">
            <a:avLst/>
          </a:prstGeom>
          <a:noFill/>
          <a:ln w="9525">
            <a:noFill/>
            <a:miter lim="800000"/>
            <a:headEnd/>
            <a:tailEnd/>
          </a:ln>
        </p:spPr>
        <p:txBody>
          <a:bodyPr wrap="none">
            <a:spAutoFit/>
          </a:bodyPr>
          <a:lstStyle/>
          <a:p>
            <a:r>
              <a:rPr lang="en-US"/>
              <a:t>Rising sea levels allow sediments to become</a:t>
            </a:r>
          </a:p>
          <a:p>
            <a:r>
              <a:rPr lang="en-US"/>
              <a:t>suspended in water and drift over the platform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fade">
                                      <p:cBhvr>
                                        <p:cTn id="7" dur="2000"/>
                                        <p:tgtEl>
                                          <p:spTgt spid="1003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60"/>
                                        </p:tgtEl>
                                        <p:attrNameLst>
                                          <p:attrName>style.visibility</p:attrName>
                                        </p:attrNameLst>
                                      </p:cBhvr>
                                      <p:to>
                                        <p:strVal val="visible"/>
                                      </p:to>
                                    </p:set>
                                    <p:animEffect transition="in" filter="fade">
                                      <p:cBhvr>
                                        <p:cTn id="10" dur="2000"/>
                                        <p:tgtEl>
                                          <p:spTgt spid="1003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361"/>
                                        </p:tgtEl>
                                        <p:attrNameLst>
                                          <p:attrName>style.visibility</p:attrName>
                                        </p:attrNameLst>
                                      </p:cBhvr>
                                      <p:to>
                                        <p:strVal val="visible"/>
                                      </p:to>
                                    </p:set>
                                    <p:animEffect transition="in" filter="fade">
                                      <p:cBhvr>
                                        <p:cTn id="13" dur="2000"/>
                                        <p:tgtEl>
                                          <p:spTgt spid="1003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362"/>
                                        </p:tgtEl>
                                        <p:attrNameLst>
                                          <p:attrName>style.visibility</p:attrName>
                                        </p:attrNameLst>
                                      </p:cBhvr>
                                      <p:to>
                                        <p:strVal val="visible"/>
                                      </p:to>
                                    </p:set>
                                    <p:animEffect transition="in" filter="fade">
                                      <p:cBhvr>
                                        <p:cTn id="16" dur="2000"/>
                                        <p:tgtEl>
                                          <p:spTgt spid="1003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356"/>
                                        </p:tgtEl>
                                        <p:attrNameLst>
                                          <p:attrName>style.visibility</p:attrName>
                                        </p:attrNameLst>
                                      </p:cBhvr>
                                      <p:to>
                                        <p:strVal val="visible"/>
                                      </p:to>
                                    </p:set>
                                    <p:animEffect transition="in" filter="fade">
                                      <p:cBhvr>
                                        <p:cTn id="21" dur="2000"/>
                                        <p:tgtEl>
                                          <p:spTgt spid="1003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animBg="1"/>
      <p:bldP spid="100361" grpId="0" animBg="1"/>
      <p:bldP spid="100362"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11" descr="VirtualVista1402"/>
          <p:cNvPicPr>
            <a:picLocks noChangeAspect="1" noChangeArrowheads="1"/>
          </p:cNvPicPr>
          <p:nvPr>
            <p:custDataLst>
              <p:tags r:id="rId2"/>
            </p:custDataLst>
          </p:nvPr>
        </p:nvPicPr>
        <p:blipFill>
          <a:blip r:embed="rId7" cstate="print"/>
          <a:srcRect l="1541" t="3494" r="1509" b="2965"/>
          <a:stretch>
            <a:fillRect/>
          </a:stretch>
        </p:blipFill>
        <p:spPr bwMode="auto">
          <a:xfrm>
            <a:off x="1281113" y="1462088"/>
            <a:ext cx="5761037" cy="3370262"/>
          </a:xfrm>
          <a:prstGeom prst="rect">
            <a:avLst/>
          </a:prstGeom>
          <a:noFill/>
          <a:ln w="9525">
            <a:noFill/>
            <a:miter lim="800000"/>
            <a:headEnd/>
            <a:tailEnd/>
          </a:ln>
        </p:spPr>
      </p:pic>
      <p:sp>
        <p:nvSpPr>
          <p:cNvPr id="100359" name="Text Box 7"/>
          <p:cNvSpPr txBox="1">
            <a:spLocks noChangeArrowheads="1"/>
          </p:cNvSpPr>
          <p:nvPr/>
        </p:nvSpPr>
        <p:spPr bwMode="auto">
          <a:xfrm>
            <a:off x="3402013" y="676275"/>
            <a:ext cx="3676650" cy="457200"/>
          </a:xfrm>
          <a:prstGeom prst="rect">
            <a:avLst/>
          </a:prstGeom>
          <a:noFill/>
          <a:ln w="9525">
            <a:noFill/>
            <a:miter lim="800000"/>
            <a:headEnd/>
            <a:tailEnd/>
          </a:ln>
        </p:spPr>
        <p:txBody>
          <a:bodyPr wrap="none">
            <a:spAutoFit/>
          </a:bodyPr>
          <a:lstStyle/>
          <a:p>
            <a:r>
              <a:rPr lang="en-US"/>
              <a:t>Sandy, Clayey Sediments</a:t>
            </a:r>
          </a:p>
        </p:txBody>
      </p:sp>
      <p:pic>
        <p:nvPicPr>
          <p:cNvPr id="100356" name="Picture 4" descr="VirtualVista1403"/>
          <p:cNvPicPr>
            <a:picLocks noChangeAspect="1" noChangeArrowheads="1"/>
          </p:cNvPicPr>
          <p:nvPr>
            <p:custDataLst>
              <p:tags r:id="rId3"/>
            </p:custDataLst>
          </p:nvPr>
        </p:nvPicPr>
        <p:blipFill>
          <a:blip r:embed="rId8" cstate="print"/>
          <a:srcRect l="1357" t="4517" r="2713" b="4939"/>
          <a:stretch>
            <a:fillRect/>
          </a:stretch>
        </p:blipFill>
        <p:spPr bwMode="auto">
          <a:xfrm>
            <a:off x="1100138" y="1439863"/>
            <a:ext cx="5948362" cy="3405187"/>
          </a:xfrm>
          <a:prstGeom prst="rect">
            <a:avLst/>
          </a:prstGeom>
          <a:noFill/>
          <a:ln w="9525">
            <a:noFill/>
            <a:miter lim="800000"/>
            <a:headEnd/>
            <a:tailEnd/>
          </a:ln>
        </p:spPr>
      </p:pic>
      <p:sp>
        <p:nvSpPr>
          <p:cNvPr id="215045" name="Rectangle 5"/>
          <p:cNvSpPr>
            <a:spLocks noChangeArrowheads="1"/>
          </p:cNvSpPr>
          <p:nvPr/>
        </p:nvSpPr>
        <p:spPr bwMode="auto">
          <a:xfrm rot="-366366">
            <a:off x="4972050" y="1962150"/>
            <a:ext cx="1190625" cy="1371600"/>
          </a:xfrm>
          <a:prstGeom prst="rect">
            <a:avLst/>
          </a:prstGeom>
          <a:solidFill>
            <a:srgbClr val="000048"/>
          </a:solidFill>
          <a:ln w="9525">
            <a:noFill/>
            <a:miter lim="800000"/>
            <a:headEnd/>
            <a:tailEnd/>
          </a:ln>
          <a:effectLst/>
        </p:spPr>
        <p:txBody>
          <a:bodyPr wrap="none" anchor="ctr"/>
          <a:lstStyle/>
          <a:p>
            <a:endParaRPr lang="en-US"/>
          </a:p>
        </p:txBody>
      </p:sp>
      <p:grpSp>
        <p:nvGrpSpPr>
          <p:cNvPr id="2" name="Group 6"/>
          <p:cNvGrpSpPr>
            <a:grpSpLocks/>
          </p:cNvGrpSpPr>
          <p:nvPr>
            <p:custDataLst>
              <p:tags r:id="rId4"/>
            </p:custDataLst>
          </p:nvPr>
        </p:nvGrpSpPr>
        <p:grpSpPr bwMode="auto">
          <a:xfrm>
            <a:off x="4933950" y="1119188"/>
            <a:ext cx="1490663" cy="1931987"/>
            <a:chOff x="3108" y="705"/>
            <a:chExt cx="939" cy="1217"/>
          </a:xfrm>
        </p:grpSpPr>
        <p:sp>
          <p:nvSpPr>
            <p:cNvPr id="100362" name="Line 10"/>
            <p:cNvSpPr>
              <a:spLocks noChangeShapeType="1"/>
            </p:cNvSpPr>
            <p:nvPr/>
          </p:nvSpPr>
          <p:spPr bwMode="auto">
            <a:xfrm>
              <a:off x="3108" y="823"/>
              <a:ext cx="246" cy="1099"/>
            </a:xfrm>
            <a:prstGeom prst="line">
              <a:avLst/>
            </a:prstGeom>
            <a:noFill/>
            <a:ln w="60325">
              <a:solidFill>
                <a:srgbClr val="FFFF00"/>
              </a:solidFill>
              <a:round/>
              <a:headEnd/>
              <a:tailEnd type="triangle" w="med" len="med"/>
            </a:ln>
          </p:spPr>
          <p:txBody>
            <a:bodyPr/>
            <a:lstStyle/>
            <a:p>
              <a:endParaRPr lang="en-US"/>
            </a:p>
          </p:txBody>
        </p:sp>
        <p:sp>
          <p:nvSpPr>
            <p:cNvPr id="100360" name="Line 8"/>
            <p:cNvSpPr>
              <a:spLocks noChangeShapeType="1"/>
            </p:cNvSpPr>
            <p:nvPr/>
          </p:nvSpPr>
          <p:spPr bwMode="auto">
            <a:xfrm>
              <a:off x="3247" y="705"/>
              <a:ext cx="427" cy="821"/>
            </a:xfrm>
            <a:prstGeom prst="line">
              <a:avLst/>
            </a:prstGeom>
            <a:noFill/>
            <a:ln w="60325">
              <a:solidFill>
                <a:srgbClr val="FFFF00"/>
              </a:solidFill>
              <a:round/>
              <a:headEnd/>
              <a:tailEnd type="triangle" w="med" len="med"/>
            </a:ln>
          </p:spPr>
          <p:txBody>
            <a:bodyPr/>
            <a:lstStyle/>
            <a:p>
              <a:endParaRPr lang="en-US"/>
            </a:p>
          </p:txBody>
        </p:sp>
        <p:sp>
          <p:nvSpPr>
            <p:cNvPr id="100361" name="Line 9"/>
            <p:cNvSpPr>
              <a:spLocks noChangeShapeType="1"/>
            </p:cNvSpPr>
            <p:nvPr/>
          </p:nvSpPr>
          <p:spPr bwMode="auto">
            <a:xfrm>
              <a:off x="3460" y="726"/>
              <a:ext cx="587" cy="842"/>
            </a:xfrm>
            <a:prstGeom prst="line">
              <a:avLst/>
            </a:prstGeom>
            <a:noFill/>
            <a:ln w="60325">
              <a:solidFill>
                <a:srgbClr val="FFFF00"/>
              </a:solidFill>
              <a:round/>
              <a:headEnd/>
              <a:tailEnd type="triangle" w="med" len="med"/>
            </a:ln>
          </p:spPr>
          <p:txBody>
            <a:bodyPr/>
            <a:lstStyle/>
            <a:p>
              <a:endParaRPr lang="en-US"/>
            </a:p>
          </p:txBody>
        </p:sp>
      </p:grpSp>
      <p:sp>
        <p:nvSpPr>
          <p:cNvPr id="215050" name="Freeform 10"/>
          <p:cNvSpPr>
            <a:spLocks/>
          </p:cNvSpPr>
          <p:nvPr/>
        </p:nvSpPr>
        <p:spPr bwMode="auto">
          <a:xfrm>
            <a:off x="2068513" y="1392238"/>
            <a:ext cx="4371975" cy="2657475"/>
          </a:xfrm>
          <a:custGeom>
            <a:avLst/>
            <a:gdLst/>
            <a:ahLst/>
            <a:cxnLst>
              <a:cxn ang="0">
                <a:pos x="3606" y="34"/>
              </a:cxn>
              <a:cxn ang="0">
                <a:pos x="3550" y="46"/>
              </a:cxn>
              <a:cxn ang="0">
                <a:pos x="3516" y="170"/>
              </a:cxn>
              <a:cxn ang="0">
                <a:pos x="3448" y="215"/>
              </a:cxn>
              <a:cxn ang="0">
                <a:pos x="3437" y="791"/>
              </a:cxn>
              <a:cxn ang="0">
                <a:pos x="3460" y="983"/>
              </a:cxn>
              <a:cxn ang="0">
                <a:pos x="3448" y="1503"/>
              </a:cxn>
              <a:cxn ang="0">
                <a:pos x="3414" y="1514"/>
              </a:cxn>
              <a:cxn ang="0">
                <a:pos x="3313" y="1582"/>
              </a:cxn>
              <a:cxn ang="0">
                <a:pos x="3245" y="1604"/>
              </a:cxn>
              <a:cxn ang="0">
                <a:pos x="3211" y="1615"/>
              </a:cxn>
              <a:cxn ang="0">
                <a:pos x="2703" y="1582"/>
              </a:cxn>
              <a:cxn ang="0">
                <a:pos x="2624" y="1412"/>
              </a:cxn>
              <a:cxn ang="0">
                <a:pos x="2590" y="1311"/>
              </a:cxn>
              <a:cxn ang="0">
                <a:pos x="2454" y="1130"/>
              </a:cxn>
              <a:cxn ang="0">
                <a:pos x="2330" y="972"/>
              </a:cxn>
              <a:cxn ang="0">
                <a:pos x="2274" y="915"/>
              </a:cxn>
              <a:cxn ang="0">
                <a:pos x="2217" y="859"/>
              </a:cxn>
              <a:cxn ang="0">
                <a:pos x="1822" y="735"/>
              </a:cxn>
              <a:cxn ang="0">
                <a:pos x="1788" y="723"/>
              </a:cxn>
              <a:cxn ang="0">
                <a:pos x="1799" y="622"/>
              </a:cxn>
              <a:cxn ang="0">
                <a:pos x="1788" y="520"/>
              </a:cxn>
              <a:cxn ang="0">
                <a:pos x="1720" y="497"/>
              </a:cxn>
              <a:cxn ang="0">
                <a:pos x="1562" y="531"/>
              </a:cxn>
              <a:cxn ang="0">
                <a:pos x="1472" y="599"/>
              </a:cxn>
              <a:cxn ang="0">
                <a:pos x="1370" y="655"/>
              </a:cxn>
              <a:cxn ang="0">
                <a:pos x="1156" y="746"/>
              </a:cxn>
              <a:cxn ang="0">
                <a:pos x="964" y="814"/>
              </a:cxn>
              <a:cxn ang="0">
                <a:pos x="184" y="802"/>
              </a:cxn>
              <a:cxn ang="0">
                <a:pos x="105" y="678"/>
              </a:cxn>
              <a:cxn ang="0">
                <a:pos x="83" y="610"/>
              </a:cxn>
              <a:cxn ang="0">
                <a:pos x="275" y="317"/>
              </a:cxn>
              <a:cxn ang="0">
                <a:pos x="309" y="305"/>
              </a:cxn>
              <a:cxn ang="0">
                <a:pos x="670" y="260"/>
              </a:cxn>
              <a:cxn ang="0">
                <a:pos x="681" y="226"/>
              </a:cxn>
              <a:cxn ang="0">
                <a:pos x="726" y="170"/>
              </a:cxn>
              <a:cxn ang="0">
                <a:pos x="907" y="226"/>
              </a:cxn>
              <a:cxn ang="0">
                <a:pos x="1110" y="238"/>
              </a:cxn>
              <a:cxn ang="0">
                <a:pos x="1370" y="249"/>
              </a:cxn>
              <a:cxn ang="0">
                <a:pos x="1596" y="238"/>
              </a:cxn>
              <a:cxn ang="0">
                <a:pos x="1607" y="170"/>
              </a:cxn>
              <a:cxn ang="0">
                <a:pos x="1630" y="102"/>
              </a:cxn>
              <a:cxn ang="0">
                <a:pos x="1686" y="271"/>
              </a:cxn>
              <a:cxn ang="0">
                <a:pos x="1799" y="260"/>
              </a:cxn>
              <a:cxn ang="0">
                <a:pos x="1833" y="238"/>
              </a:cxn>
              <a:cxn ang="0">
                <a:pos x="2003" y="249"/>
              </a:cxn>
              <a:cxn ang="0">
                <a:pos x="2206" y="271"/>
              </a:cxn>
              <a:cxn ang="0">
                <a:pos x="2274" y="305"/>
              </a:cxn>
              <a:cxn ang="0">
                <a:pos x="2793" y="215"/>
              </a:cxn>
              <a:cxn ang="0">
                <a:pos x="2997" y="147"/>
              </a:cxn>
              <a:cxn ang="0">
                <a:pos x="3121" y="91"/>
              </a:cxn>
              <a:cxn ang="0">
                <a:pos x="3222" y="0"/>
              </a:cxn>
              <a:cxn ang="0">
                <a:pos x="3606" y="34"/>
              </a:cxn>
            </a:cxnLst>
            <a:rect l="0" t="0" r="r" b="b"/>
            <a:pathLst>
              <a:path w="3606" h="1638">
                <a:moveTo>
                  <a:pt x="3606" y="34"/>
                </a:moveTo>
                <a:cubicBezTo>
                  <a:pt x="3587" y="38"/>
                  <a:pt x="3567" y="37"/>
                  <a:pt x="3550" y="46"/>
                </a:cubicBezTo>
                <a:cubicBezTo>
                  <a:pt x="3512" y="68"/>
                  <a:pt x="3524" y="148"/>
                  <a:pt x="3516" y="170"/>
                </a:cubicBezTo>
                <a:cubicBezTo>
                  <a:pt x="3504" y="202"/>
                  <a:pt x="3474" y="206"/>
                  <a:pt x="3448" y="215"/>
                </a:cubicBezTo>
                <a:cubicBezTo>
                  <a:pt x="3375" y="442"/>
                  <a:pt x="3420" y="276"/>
                  <a:pt x="3437" y="791"/>
                </a:cubicBezTo>
                <a:cubicBezTo>
                  <a:pt x="3442" y="942"/>
                  <a:pt x="3432" y="904"/>
                  <a:pt x="3460" y="983"/>
                </a:cubicBezTo>
                <a:cubicBezTo>
                  <a:pt x="3456" y="1156"/>
                  <a:pt x="3463" y="1330"/>
                  <a:pt x="3448" y="1503"/>
                </a:cubicBezTo>
                <a:cubicBezTo>
                  <a:pt x="3447" y="1515"/>
                  <a:pt x="3424" y="1508"/>
                  <a:pt x="3414" y="1514"/>
                </a:cubicBezTo>
                <a:cubicBezTo>
                  <a:pt x="3379" y="1534"/>
                  <a:pt x="3352" y="1570"/>
                  <a:pt x="3313" y="1582"/>
                </a:cubicBezTo>
                <a:cubicBezTo>
                  <a:pt x="3290" y="1589"/>
                  <a:pt x="3268" y="1597"/>
                  <a:pt x="3245" y="1604"/>
                </a:cubicBezTo>
                <a:cubicBezTo>
                  <a:pt x="3234" y="1608"/>
                  <a:pt x="3211" y="1615"/>
                  <a:pt x="3211" y="1615"/>
                </a:cubicBezTo>
                <a:cubicBezTo>
                  <a:pt x="2981" y="1609"/>
                  <a:pt x="2876" y="1638"/>
                  <a:pt x="2703" y="1582"/>
                </a:cubicBezTo>
                <a:cubicBezTo>
                  <a:pt x="2663" y="1522"/>
                  <a:pt x="2646" y="1481"/>
                  <a:pt x="2624" y="1412"/>
                </a:cubicBezTo>
                <a:cubicBezTo>
                  <a:pt x="2615" y="1383"/>
                  <a:pt x="2607" y="1337"/>
                  <a:pt x="2590" y="1311"/>
                </a:cubicBezTo>
                <a:cubicBezTo>
                  <a:pt x="2548" y="1247"/>
                  <a:pt x="2500" y="1191"/>
                  <a:pt x="2454" y="1130"/>
                </a:cubicBezTo>
                <a:cubicBezTo>
                  <a:pt x="2434" y="1067"/>
                  <a:pt x="2385" y="1007"/>
                  <a:pt x="2330" y="972"/>
                </a:cubicBezTo>
                <a:cubicBezTo>
                  <a:pt x="2274" y="886"/>
                  <a:pt x="2346" y="987"/>
                  <a:pt x="2274" y="915"/>
                </a:cubicBezTo>
                <a:cubicBezTo>
                  <a:pt x="2202" y="843"/>
                  <a:pt x="2303" y="915"/>
                  <a:pt x="2217" y="859"/>
                </a:cubicBezTo>
                <a:cubicBezTo>
                  <a:pt x="2125" y="717"/>
                  <a:pt x="1975" y="742"/>
                  <a:pt x="1822" y="735"/>
                </a:cubicBezTo>
                <a:cubicBezTo>
                  <a:pt x="1811" y="731"/>
                  <a:pt x="1797" y="731"/>
                  <a:pt x="1788" y="723"/>
                </a:cubicBezTo>
                <a:cubicBezTo>
                  <a:pt x="1745" y="688"/>
                  <a:pt x="1776" y="656"/>
                  <a:pt x="1799" y="622"/>
                </a:cubicBezTo>
                <a:cubicBezTo>
                  <a:pt x="1795" y="588"/>
                  <a:pt x="1806" y="549"/>
                  <a:pt x="1788" y="520"/>
                </a:cubicBezTo>
                <a:cubicBezTo>
                  <a:pt x="1775" y="500"/>
                  <a:pt x="1720" y="497"/>
                  <a:pt x="1720" y="497"/>
                </a:cubicBezTo>
                <a:cubicBezTo>
                  <a:pt x="1663" y="506"/>
                  <a:pt x="1617" y="518"/>
                  <a:pt x="1562" y="531"/>
                </a:cubicBezTo>
                <a:cubicBezTo>
                  <a:pt x="1536" y="571"/>
                  <a:pt x="1517" y="584"/>
                  <a:pt x="1472" y="599"/>
                </a:cubicBezTo>
                <a:cubicBezTo>
                  <a:pt x="1438" y="622"/>
                  <a:pt x="1404" y="633"/>
                  <a:pt x="1370" y="655"/>
                </a:cubicBezTo>
                <a:cubicBezTo>
                  <a:pt x="1297" y="765"/>
                  <a:pt x="1317" y="733"/>
                  <a:pt x="1156" y="746"/>
                </a:cubicBezTo>
                <a:cubicBezTo>
                  <a:pt x="1087" y="762"/>
                  <a:pt x="1030" y="796"/>
                  <a:pt x="964" y="814"/>
                </a:cubicBezTo>
                <a:cubicBezTo>
                  <a:pt x="704" y="810"/>
                  <a:pt x="444" y="813"/>
                  <a:pt x="184" y="802"/>
                </a:cubicBezTo>
                <a:cubicBezTo>
                  <a:pt x="135" y="800"/>
                  <a:pt x="114" y="706"/>
                  <a:pt x="105" y="678"/>
                </a:cubicBezTo>
                <a:cubicBezTo>
                  <a:pt x="97" y="655"/>
                  <a:pt x="83" y="610"/>
                  <a:pt x="83" y="610"/>
                </a:cubicBezTo>
                <a:cubicBezTo>
                  <a:pt x="97" y="248"/>
                  <a:pt x="0" y="346"/>
                  <a:pt x="275" y="317"/>
                </a:cubicBezTo>
                <a:cubicBezTo>
                  <a:pt x="287" y="316"/>
                  <a:pt x="298" y="309"/>
                  <a:pt x="309" y="305"/>
                </a:cubicBezTo>
                <a:cubicBezTo>
                  <a:pt x="395" y="172"/>
                  <a:pt x="294" y="308"/>
                  <a:pt x="670" y="260"/>
                </a:cubicBezTo>
                <a:cubicBezTo>
                  <a:pt x="682" y="258"/>
                  <a:pt x="678" y="237"/>
                  <a:pt x="681" y="226"/>
                </a:cubicBezTo>
                <a:cubicBezTo>
                  <a:pt x="698" y="169"/>
                  <a:pt x="677" y="186"/>
                  <a:pt x="726" y="170"/>
                </a:cubicBezTo>
                <a:cubicBezTo>
                  <a:pt x="866" y="184"/>
                  <a:pt x="807" y="160"/>
                  <a:pt x="907" y="226"/>
                </a:cubicBezTo>
                <a:cubicBezTo>
                  <a:pt x="964" y="263"/>
                  <a:pt x="1042" y="235"/>
                  <a:pt x="1110" y="238"/>
                </a:cubicBezTo>
                <a:cubicBezTo>
                  <a:pt x="1197" y="242"/>
                  <a:pt x="1283" y="245"/>
                  <a:pt x="1370" y="249"/>
                </a:cubicBezTo>
                <a:cubicBezTo>
                  <a:pt x="1445" y="245"/>
                  <a:pt x="1524" y="262"/>
                  <a:pt x="1596" y="238"/>
                </a:cubicBezTo>
                <a:cubicBezTo>
                  <a:pt x="1618" y="231"/>
                  <a:pt x="1601" y="192"/>
                  <a:pt x="1607" y="170"/>
                </a:cubicBezTo>
                <a:cubicBezTo>
                  <a:pt x="1613" y="147"/>
                  <a:pt x="1630" y="102"/>
                  <a:pt x="1630" y="102"/>
                </a:cubicBezTo>
                <a:cubicBezTo>
                  <a:pt x="1653" y="172"/>
                  <a:pt x="1618" y="226"/>
                  <a:pt x="1686" y="271"/>
                </a:cubicBezTo>
                <a:cubicBezTo>
                  <a:pt x="1724" y="267"/>
                  <a:pt x="1762" y="268"/>
                  <a:pt x="1799" y="260"/>
                </a:cubicBezTo>
                <a:cubicBezTo>
                  <a:pt x="1812" y="257"/>
                  <a:pt x="1820" y="239"/>
                  <a:pt x="1833" y="238"/>
                </a:cubicBezTo>
                <a:cubicBezTo>
                  <a:pt x="1890" y="235"/>
                  <a:pt x="1946" y="245"/>
                  <a:pt x="2003" y="249"/>
                </a:cubicBezTo>
                <a:cubicBezTo>
                  <a:pt x="2116" y="285"/>
                  <a:pt x="1906" y="221"/>
                  <a:pt x="2206" y="271"/>
                </a:cubicBezTo>
                <a:cubicBezTo>
                  <a:pt x="2231" y="275"/>
                  <a:pt x="2250" y="297"/>
                  <a:pt x="2274" y="305"/>
                </a:cubicBezTo>
                <a:cubicBezTo>
                  <a:pt x="2444" y="297"/>
                  <a:pt x="2637" y="295"/>
                  <a:pt x="2793" y="215"/>
                </a:cubicBezTo>
                <a:cubicBezTo>
                  <a:pt x="2839" y="147"/>
                  <a:pt x="2921" y="155"/>
                  <a:pt x="2997" y="147"/>
                </a:cubicBezTo>
                <a:cubicBezTo>
                  <a:pt x="3017" y="85"/>
                  <a:pt x="3055" y="100"/>
                  <a:pt x="3121" y="91"/>
                </a:cubicBezTo>
                <a:cubicBezTo>
                  <a:pt x="3144" y="19"/>
                  <a:pt x="3157" y="24"/>
                  <a:pt x="3222" y="0"/>
                </a:cubicBezTo>
                <a:cubicBezTo>
                  <a:pt x="3569" y="24"/>
                  <a:pt x="3442" y="2"/>
                  <a:pt x="3606" y="34"/>
                </a:cubicBezTo>
                <a:close/>
              </a:path>
            </a:pathLst>
          </a:custGeom>
          <a:solidFill>
            <a:srgbClr val="996600"/>
          </a:solidFill>
          <a:ln w="9525">
            <a:noFill/>
            <a:round/>
            <a:headEnd/>
            <a:tailEnd/>
          </a:ln>
          <a:effectLst/>
        </p:spPr>
        <p:txBody>
          <a:bodyPr/>
          <a:lstStyle/>
          <a:p>
            <a:endParaRPr lang="en-US"/>
          </a:p>
        </p:txBody>
      </p:sp>
      <p:sp>
        <p:nvSpPr>
          <p:cNvPr id="215053" name="Text Box 13"/>
          <p:cNvSpPr txBox="1">
            <a:spLocks noChangeArrowheads="1"/>
          </p:cNvSpPr>
          <p:nvPr/>
        </p:nvSpPr>
        <p:spPr bwMode="auto">
          <a:xfrm>
            <a:off x="746125" y="5202238"/>
            <a:ext cx="7134225" cy="457200"/>
          </a:xfrm>
          <a:prstGeom prst="rect">
            <a:avLst/>
          </a:prstGeom>
          <a:noFill/>
          <a:ln w="9525">
            <a:noFill/>
            <a:miter lim="800000"/>
            <a:headEnd/>
            <a:tailEnd/>
          </a:ln>
          <a:effectLst/>
        </p:spPr>
        <p:txBody>
          <a:bodyPr wrap="none">
            <a:spAutoFit/>
          </a:bodyPr>
          <a:lstStyle/>
          <a:p>
            <a:r>
              <a:rPr lang="en-US">
                <a:solidFill>
                  <a:srgbClr val="FFFF00"/>
                </a:solidFill>
              </a:rPr>
              <a:t>These sediments confine the water in the limestone</a:t>
            </a:r>
          </a:p>
        </p:txBody>
      </p:sp>
      <p:sp>
        <p:nvSpPr>
          <p:cNvPr id="215054" name="Text Box 14"/>
          <p:cNvSpPr txBox="1">
            <a:spLocks noChangeArrowheads="1"/>
          </p:cNvSpPr>
          <p:nvPr/>
        </p:nvSpPr>
        <p:spPr bwMode="auto">
          <a:xfrm>
            <a:off x="822325" y="5678488"/>
            <a:ext cx="7065963" cy="457200"/>
          </a:xfrm>
          <a:prstGeom prst="rect">
            <a:avLst/>
          </a:prstGeom>
          <a:noFill/>
          <a:ln w="9525">
            <a:noFill/>
            <a:miter lim="800000"/>
            <a:headEnd/>
            <a:tailEnd/>
          </a:ln>
          <a:effectLst/>
        </p:spPr>
        <p:txBody>
          <a:bodyPr wrap="none">
            <a:spAutoFit/>
          </a:bodyPr>
          <a:lstStyle/>
          <a:p>
            <a:r>
              <a:rPr lang="en-US">
                <a:solidFill>
                  <a:srgbClr val="FF9900"/>
                </a:solidFill>
              </a:rPr>
              <a:t>Commonly referred to as the Hawthorne Formation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5050"/>
                                        </p:tgtEl>
                                        <p:attrNameLst>
                                          <p:attrName>style.visibility</p:attrName>
                                        </p:attrNameLst>
                                      </p:cBhvr>
                                      <p:to>
                                        <p:strVal val="visible"/>
                                      </p:to>
                                    </p:set>
                                    <p:animEffect transition="in" filter="fade">
                                      <p:cBhvr>
                                        <p:cTn id="10" dur="2000"/>
                                        <p:tgtEl>
                                          <p:spTgt spid="21505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15053"/>
                                        </p:tgtEl>
                                        <p:attrNameLst>
                                          <p:attrName>style.visibility</p:attrName>
                                        </p:attrNameLst>
                                      </p:cBhvr>
                                      <p:to>
                                        <p:strVal val="visible"/>
                                      </p:to>
                                    </p:set>
                                    <p:animEffect transition="in" filter="fade">
                                      <p:cBhvr>
                                        <p:cTn id="14" dur="2000"/>
                                        <p:tgtEl>
                                          <p:spTgt spid="2150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5054"/>
                                        </p:tgtEl>
                                        <p:attrNameLst>
                                          <p:attrName>style.visibility</p:attrName>
                                        </p:attrNameLst>
                                      </p:cBhvr>
                                      <p:to>
                                        <p:strVal val="visible"/>
                                      </p:to>
                                    </p:set>
                                    <p:animEffect transition="in" filter="fade">
                                      <p:cBhvr>
                                        <p:cTn id="17" dur="2000"/>
                                        <p:tgtEl>
                                          <p:spTgt spid="215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53" grpId="0"/>
      <p:bldP spid="2150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381250" y="2411413"/>
            <a:ext cx="4175125" cy="579437"/>
          </a:xfrm>
          <a:prstGeom prst="rect">
            <a:avLst/>
          </a:prstGeom>
          <a:noFill/>
          <a:ln w="9525">
            <a:noFill/>
            <a:miter lim="800000"/>
            <a:headEnd/>
            <a:tailEnd/>
          </a:ln>
          <a:effectLst/>
        </p:spPr>
        <p:txBody>
          <a:bodyPr wrap="none">
            <a:spAutoFit/>
          </a:bodyPr>
          <a:lstStyle/>
          <a:p>
            <a:r>
              <a:rPr lang="en-US" sz="3200"/>
              <a:t>Florida’s Groundwater</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1268413"/>
            <a:ext cx="8831263" cy="3378200"/>
          </a:xfrm>
          <a:prstGeom prst="rect">
            <a:avLst/>
          </a:prstGeom>
          <a:noFill/>
          <a:ln w="9525">
            <a:noFill/>
            <a:miter lim="800000"/>
            <a:headEnd/>
            <a:tailEnd/>
          </a:ln>
        </p:spPr>
        <p:txBody>
          <a:bodyPr wrap="none">
            <a:spAutoFit/>
          </a:bodyPr>
          <a:lstStyle/>
          <a:p>
            <a:pPr marL="457200" indent="-457200">
              <a:buFontTx/>
              <a:buAutoNum type="arabicPeriod"/>
            </a:pPr>
            <a:r>
              <a:rPr lang="en-US"/>
              <a:t>Deposition of Eocene/Oligocene Limestone (55 – 24 Mya)</a:t>
            </a:r>
          </a:p>
          <a:p>
            <a:pPr marL="457200" indent="-457200">
              <a:buFontTx/>
              <a:buAutoNum type="arabicPeriod"/>
            </a:pPr>
            <a:r>
              <a:rPr lang="en-US">
                <a:solidFill>
                  <a:srgbClr val="FFFF00"/>
                </a:solidFill>
              </a:rPr>
              <a:t>Raising of the Florida platform</a:t>
            </a:r>
          </a:p>
          <a:p>
            <a:pPr marL="457200" indent="-457200">
              <a:buFontTx/>
              <a:buAutoNum type="arabicPeriod"/>
            </a:pPr>
            <a:r>
              <a:rPr lang="en-US"/>
              <a:t>Lowering of sea levels, interruption of the Suwannee Current</a:t>
            </a:r>
          </a:p>
          <a:p>
            <a:pPr marL="457200" indent="-457200">
              <a:buFontTx/>
              <a:buAutoNum type="arabicPeriod"/>
            </a:pPr>
            <a:r>
              <a:rPr lang="en-US">
                <a:solidFill>
                  <a:srgbClr val="FFFF00"/>
                </a:solidFill>
              </a:rPr>
              <a:t>Infilling  of the Georgia Channel with sediments derived from</a:t>
            </a:r>
          </a:p>
          <a:p>
            <a:pPr marL="457200" indent="-457200"/>
            <a:r>
              <a:rPr lang="en-US">
                <a:solidFill>
                  <a:srgbClr val="FFFF00"/>
                </a:solidFill>
              </a:rPr>
              <a:t>      Appalachian/continental erosion</a:t>
            </a:r>
          </a:p>
          <a:p>
            <a:pPr marL="457200" indent="-457200">
              <a:buFontTx/>
              <a:buAutoNum type="arabicPeriod" startAt="5"/>
            </a:pPr>
            <a:r>
              <a:rPr lang="en-US"/>
              <a:t>Sea level rise, lack of Suwannee current.</a:t>
            </a:r>
          </a:p>
          <a:p>
            <a:pPr marL="457200" indent="-457200">
              <a:buFontTx/>
              <a:buAutoNum type="arabicPeriod" startAt="5"/>
            </a:pPr>
            <a:r>
              <a:rPr lang="en-US">
                <a:solidFill>
                  <a:srgbClr val="FFFF00"/>
                </a:solidFill>
              </a:rPr>
              <a:t>Suspended siliciclastic sediments settle over the peninsula</a:t>
            </a:r>
          </a:p>
          <a:p>
            <a:pPr marL="457200" indent="-457200">
              <a:buFontTx/>
              <a:buAutoNum type="arabicPeriod" startAt="5"/>
            </a:pPr>
            <a:r>
              <a:rPr lang="en-US"/>
              <a:t>These sediments blanket the underlying limestone forming</a:t>
            </a:r>
          </a:p>
          <a:p>
            <a:pPr marL="457200" indent="-457200"/>
            <a:r>
              <a:rPr lang="en-US"/>
              <a:t>      the upper confining layer for the Floridan Aquifer.</a:t>
            </a:r>
          </a:p>
        </p:txBody>
      </p:sp>
      <p:sp>
        <p:nvSpPr>
          <p:cNvPr id="29703" name="Text Box 7"/>
          <p:cNvSpPr txBox="1">
            <a:spLocks noChangeArrowheads="1"/>
          </p:cNvSpPr>
          <p:nvPr/>
        </p:nvSpPr>
        <p:spPr bwMode="auto">
          <a:xfrm>
            <a:off x="3316288" y="452438"/>
            <a:ext cx="1804987" cy="519112"/>
          </a:xfrm>
          <a:prstGeom prst="rect">
            <a:avLst/>
          </a:prstGeom>
          <a:noFill/>
          <a:ln w="9525">
            <a:noFill/>
            <a:miter lim="800000"/>
            <a:headEnd/>
            <a:tailEnd/>
          </a:ln>
          <a:effectLst/>
        </p:spPr>
        <p:txBody>
          <a:bodyPr wrap="none">
            <a:spAutoFit/>
          </a:bodyPr>
          <a:lstStyle/>
          <a:p>
            <a:r>
              <a:rPr lang="en-US" sz="2800" b="1"/>
              <a:t>Summary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20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20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fade">
                                      <p:cBhvr>
                                        <p:cTn id="17" dur="20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fade">
                                      <p:cBhvr>
                                        <p:cTn id="22" dur="20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fade">
                                      <p:cBhvr>
                                        <p:cTn id="27" dur="2000"/>
                                        <p:tgtEl>
                                          <p:spTgt spid="296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fade">
                                      <p:cBhvr>
                                        <p:cTn id="32" dur="2000"/>
                                        <p:tgtEl>
                                          <p:spTgt spid="296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8">
                                            <p:txEl>
                                              <p:pRg st="6" end="6"/>
                                            </p:txEl>
                                          </p:spTgt>
                                        </p:tgtEl>
                                        <p:attrNameLst>
                                          <p:attrName>style.visibility</p:attrName>
                                        </p:attrNameLst>
                                      </p:cBhvr>
                                      <p:to>
                                        <p:strVal val="visible"/>
                                      </p:to>
                                    </p:set>
                                    <p:animEffect transition="in" filter="fade">
                                      <p:cBhvr>
                                        <p:cTn id="37" dur="2000"/>
                                        <p:tgtEl>
                                          <p:spTgt spid="296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8">
                                            <p:txEl>
                                              <p:pRg st="7" end="7"/>
                                            </p:txEl>
                                          </p:spTgt>
                                        </p:tgtEl>
                                        <p:attrNameLst>
                                          <p:attrName>style.visibility</p:attrName>
                                        </p:attrNameLst>
                                      </p:cBhvr>
                                      <p:to>
                                        <p:strVal val="visible"/>
                                      </p:to>
                                    </p:set>
                                    <p:animEffect transition="in" filter="fade">
                                      <p:cBhvr>
                                        <p:cTn id="42" dur="2000"/>
                                        <p:tgtEl>
                                          <p:spTgt spid="296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698">
                                            <p:txEl>
                                              <p:pRg st="8" end="8"/>
                                            </p:txEl>
                                          </p:spTgt>
                                        </p:tgtEl>
                                        <p:attrNameLst>
                                          <p:attrName>style.visibility</p:attrName>
                                        </p:attrNameLst>
                                      </p:cBhvr>
                                      <p:to>
                                        <p:strVal val="visible"/>
                                      </p:to>
                                    </p:set>
                                    <p:animEffect transition="in" filter="fade">
                                      <p:cBhvr>
                                        <p:cTn id="47" dur="20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descr="Cork"/>
          <p:cNvSpPr>
            <a:spLocks noChangeArrowheads="1"/>
          </p:cNvSpPr>
          <p:nvPr/>
        </p:nvSpPr>
        <p:spPr bwMode="auto">
          <a:xfrm>
            <a:off x="804863" y="1260475"/>
            <a:ext cx="6019800" cy="533400"/>
          </a:xfrm>
          <a:prstGeom prst="rect">
            <a:avLst/>
          </a:prstGeom>
          <a:blipFill dpi="0" rotWithShape="1">
            <a:blip r:embed="rId5" cstate="print"/>
            <a:srcRect/>
            <a:tile tx="0" ty="0" sx="100000" sy="100000" flip="none" algn="tl"/>
          </a:blipFill>
          <a:ln w="9525">
            <a:noFill/>
            <a:miter lim="800000"/>
            <a:headEnd/>
            <a:tailEnd/>
          </a:ln>
        </p:spPr>
        <p:txBody>
          <a:bodyPr wrap="none" anchor="ctr"/>
          <a:lstStyle/>
          <a:p>
            <a:pPr algn="ctr"/>
            <a:r>
              <a:rPr lang="en-US"/>
              <a:t>Sands</a:t>
            </a:r>
          </a:p>
        </p:txBody>
      </p:sp>
      <p:sp>
        <p:nvSpPr>
          <p:cNvPr id="30725" name="Text Box 13"/>
          <p:cNvSpPr txBox="1">
            <a:spLocks noChangeArrowheads="1"/>
          </p:cNvSpPr>
          <p:nvPr/>
        </p:nvSpPr>
        <p:spPr bwMode="auto">
          <a:xfrm>
            <a:off x="490538" y="4856163"/>
            <a:ext cx="8031162" cy="457200"/>
          </a:xfrm>
          <a:prstGeom prst="rect">
            <a:avLst/>
          </a:prstGeom>
          <a:noFill/>
          <a:ln w="9525">
            <a:noFill/>
            <a:miter lim="800000"/>
            <a:headEnd/>
            <a:tailEnd/>
          </a:ln>
        </p:spPr>
        <p:txBody>
          <a:bodyPr wrap="none">
            <a:spAutoFit/>
          </a:bodyPr>
          <a:lstStyle/>
          <a:p>
            <a:r>
              <a:rPr lang="en-US">
                <a:solidFill>
                  <a:srgbClr val="00FF00"/>
                </a:solidFill>
              </a:rPr>
              <a:t>Miocene deposits are siliciclastic: sands, silts, clays, rocks</a:t>
            </a:r>
          </a:p>
        </p:txBody>
      </p:sp>
      <p:grpSp>
        <p:nvGrpSpPr>
          <p:cNvPr id="30726" name="Group 22"/>
          <p:cNvGrpSpPr>
            <a:grpSpLocks/>
          </p:cNvGrpSpPr>
          <p:nvPr>
            <p:custDataLst>
              <p:tags r:id="rId2"/>
            </p:custDataLst>
          </p:nvPr>
        </p:nvGrpSpPr>
        <p:grpSpPr bwMode="auto">
          <a:xfrm>
            <a:off x="850900" y="2287588"/>
            <a:ext cx="5973763" cy="2192337"/>
            <a:chOff x="216" y="1603"/>
            <a:chExt cx="3805" cy="1381"/>
          </a:xfrm>
        </p:grpSpPr>
        <p:pic>
          <p:nvPicPr>
            <p:cNvPr id="30732" name="Picture 2" descr="Altarcave2"/>
            <p:cNvPicPr>
              <a:picLocks noChangeAspect="1" noChangeArrowheads="1"/>
            </p:cNvPicPr>
            <p:nvPr/>
          </p:nvPicPr>
          <p:blipFill>
            <a:blip r:embed="rId6" cstate="print"/>
            <a:srcRect r="25208" b="60001"/>
            <a:stretch>
              <a:fillRect/>
            </a:stretch>
          </p:blipFill>
          <p:spPr bwMode="auto">
            <a:xfrm>
              <a:off x="229" y="1627"/>
              <a:ext cx="3792" cy="1344"/>
            </a:xfrm>
            <a:prstGeom prst="rect">
              <a:avLst/>
            </a:prstGeom>
            <a:noFill/>
            <a:ln w="9525">
              <a:noFill/>
              <a:miter lim="800000"/>
              <a:headEnd/>
              <a:tailEnd/>
            </a:ln>
          </p:spPr>
        </p:pic>
        <p:pic>
          <p:nvPicPr>
            <p:cNvPr id="30733" name="Picture 18" descr="ocala_limestone"/>
            <p:cNvPicPr>
              <a:picLocks noChangeAspect="1" noChangeArrowheads="1"/>
            </p:cNvPicPr>
            <p:nvPr/>
          </p:nvPicPr>
          <p:blipFill>
            <a:blip r:embed="rId7" cstate="print"/>
            <a:srcRect l="31052" t="21713" r="32474" b="26712"/>
            <a:stretch>
              <a:fillRect/>
            </a:stretch>
          </p:blipFill>
          <p:spPr bwMode="auto">
            <a:xfrm>
              <a:off x="2819" y="1635"/>
              <a:ext cx="1198" cy="1349"/>
            </a:xfrm>
            <a:prstGeom prst="rect">
              <a:avLst/>
            </a:prstGeom>
            <a:noFill/>
            <a:ln w="9525">
              <a:noFill/>
              <a:miter lim="800000"/>
              <a:headEnd/>
              <a:tailEnd/>
            </a:ln>
          </p:spPr>
        </p:pic>
        <p:pic>
          <p:nvPicPr>
            <p:cNvPr id="30734" name="Picture 19" descr="ocala_limestone"/>
            <p:cNvPicPr>
              <a:picLocks noChangeAspect="1" noChangeArrowheads="1"/>
            </p:cNvPicPr>
            <p:nvPr/>
          </p:nvPicPr>
          <p:blipFill>
            <a:blip r:embed="rId7" cstate="print"/>
            <a:srcRect l="31052" t="21713" r="32474" b="26712"/>
            <a:stretch>
              <a:fillRect/>
            </a:stretch>
          </p:blipFill>
          <p:spPr bwMode="auto">
            <a:xfrm>
              <a:off x="1636" y="1635"/>
              <a:ext cx="1198" cy="1349"/>
            </a:xfrm>
            <a:prstGeom prst="rect">
              <a:avLst/>
            </a:prstGeom>
            <a:noFill/>
            <a:ln w="9525">
              <a:noFill/>
              <a:miter lim="800000"/>
              <a:headEnd/>
              <a:tailEnd/>
            </a:ln>
          </p:spPr>
        </p:pic>
        <p:pic>
          <p:nvPicPr>
            <p:cNvPr id="30735" name="Picture 20" descr="ocala_limestone"/>
            <p:cNvPicPr>
              <a:picLocks noChangeAspect="1" noChangeArrowheads="1"/>
            </p:cNvPicPr>
            <p:nvPr/>
          </p:nvPicPr>
          <p:blipFill>
            <a:blip r:embed="rId7" cstate="print"/>
            <a:srcRect l="31052" t="21713" r="32474" b="26712"/>
            <a:stretch>
              <a:fillRect/>
            </a:stretch>
          </p:blipFill>
          <p:spPr bwMode="auto">
            <a:xfrm>
              <a:off x="462" y="1603"/>
              <a:ext cx="1198" cy="1349"/>
            </a:xfrm>
            <a:prstGeom prst="rect">
              <a:avLst/>
            </a:prstGeom>
            <a:noFill/>
            <a:ln w="9525">
              <a:noFill/>
              <a:miter lim="800000"/>
              <a:headEnd/>
              <a:tailEnd/>
            </a:ln>
          </p:spPr>
        </p:pic>
        <p:pic>
          <p:nvPicPr>
            <p:cNvPr id="30736" name="Picture 21" descr="ocala_limestone"/>
            <p:cNvPicPr>
              <a:picLocks noChangeAspect="1" noChangeArrowheads="1"/>
            </p:cNvPicPr>
            <p:nvPr/>
          </p:nvPicPr>
          <p:blipFill>
            <a:blip r:embed="rId7" cstate="print"/>
            <a:srcRect l="31052" t="21713" r="32474" b="26712"/>
            <a:stretch>
              <a:fillRect/>
            </a:stretch>
          </p:blipFill>
          <p:spPr bwMode="auto">
            <a:xfrm>
              <a:off x="216" y="1624"/>
              <a:ext cx="1198" cy="1349"/>
            </a:xfrm>
            <a:prstGeom prst="rect">
              <a:avLst/>
            </a:prstGeom>
            <a:noFill/>
            <a:ln w="9525">
              <a:noFill/>
              <a:miter lim="800000"/>
              <a:headEnd/>
              <a:tailEnd/>
            </a:ln>
          </p:spPr>
        </p:pic>
      </p:grpSp>
      <p:sp>
        <p:nvSpPr>
          <p:cNvPr id="30727" name="Text Box 23"/>
          <p:cNvSpPr txBox="1">
            <a:spLocks noChangeArrowheads="1"/>
          </p:cNvSpPr>
          <p:nvPr/>
        </p:nvSpPr>
        <p:spPr bwMode="auto">
          <a:xfrm>
            <a:off x="2990850" y="3008313"/>
            <a:ext cx="1592263" cy="457200"/>
          </a:xfrm>
          <a:prstGeom prst="rect">
            <a:avLst/>
          </a:prstGeom>
          <a:noFill/>
          <a:ln w="9525">
            <a:noFill/>
            <a:miter lim="800000"/>
            <a:headEnd/>
            <a:tailEnd/>
          </a:ln>
        </p:spPr>
        <p:txBody>
          <a:bodyPr wrap="none">
            <a:spAutoFit/>
          </a:bodyPr>
          <a:lstStyle/>
          <a:p>
            <a:r>
              <a:rPr lang="en-US">
                <a:solidFill>
                  <a:srgbClr val="014B2A"/>
                </a:solidFill>
              </a:rPr>
              <a:t>Limestone</a:t>
            </a:r>
          </a:p>
        </p:txBody>
      </p:sp>
      <p:sp>
        <p:nvSpPr>
          <p:cNvPr id="30728" name="Text Box 24"/>
          <p:cNvSpPr txBox="1">
            <a:spLocks noChangeArrowheads="1"/>
          </p:cNvSpPr>
          <p:nvPr/>
        </p:nvSpPr>
        <p:spPr bwMode="auto">
          <a:xfrm>
            <a:off x="-76200" y="5551488"/>
            <a:ext cx="8689975" cy="1096962"/>
          </a:xfrm>
          <a:prstGeom prst="rect">
            <a:avLst/>
          </a:prstGeom>
          <a:noFill/>
          <a:ln w="9525">
            <a:noFill/>
            <a:miter lim="800000"/>
            <a:headEnd/>
            <a:tailEnd/>
          </a:ln>
        </p:spPr>
        <p:txBody>
          <a:bodyPr wrap="none">
            <a:spAutoFit/>
          </a:bodyPr>
          <a:lstStyle/>
          <a:p>
            <a:pPr algn="ctr"/>
            <a:r>
              <a:rPr lang="en-US" sz="2200">
                <a:solidFill>
                  <a:srgbClr val="FFFF00"/>
                </a:solidFill>
              </a:rPr>
              <a:t>These deposits are known commonly as the </a:t>
            </a:r>
            <a:r>
              <a:rPr lang="en-US" sz="2200" b="1">
                <a:solidFill>
                  <a:srgbClr val="FFFF00"/>
                </a:solidFill>
              </a:rPr>
              <a:t>Hawthorne Formation</a:t>
            </a:r>
            <a:r>
              <a:rPr lang="en-US" sz="2200">
                <a:solidFill>
                  <a:srgbClr val="FFFF00"/>
                </a:solidFill>
              </a:rPr>
              <a:t>.</a:t>
            </a:r>
          </a:p>
          <a:p>
            <a:pPr algn="ctr"/>
            <a:r>
              <a:rPr lang="en-US" sz="2200">
                <a:solidFill>
                  <a:srgbClr val="FFFF00"/>
                </a:solidFill>
              </a:rPr>
              <a:t>They overlie the Eocene and Oligocene limestone deposits and</a:t>
            </a:r>
          </a:p>
          <a:p>
            <a:pPr algn="ctr"/>
            <a:r>
              <a:rPr lang="en-US" sz="2200">
                <a:solidFill>
                  <a:srgbClr val="FFFF00"/>
                </a:solidFill>
              </a:rPr>
              <a:t>form the upper confining unit for the Floridan Aquifer.</a:t>
            </a:r>
          </a:p>
        </p:txBody>
      </p:sp>
      <p:sp>
        <p:nvSpPr>
          <p:cNvPr id="30729" name="Text Box 25"/>
          <p:cNvSpPr txBox="1">
            <a:spLocks noChangeArrowheads="1"/>
          </p:cNvSpPr>
          <p:nvPr/>
        </p:nvSpPr>
        <p:spPr bwMode="auto">
          <a:xfrm>
            <a:off x="2481263" y="369888"/>
            <a:ext cx="3668712" cy="519112"/>
          </a:xfrm>
          <a:prstGeom prst="rect">
            <a:avLst/>
          </a:prstGeom>
          <a:noFill/>
          <a:ln w="9525">
            <a:noFill/>
            <a:miter lim="800000"/>
            <a:headEnd/>
            <a:tailEnd/>
          </a:ln>
        </p:spPr>
        <p:txBody>
          <a:bodyPr wrap="none">
            <a:spAutoFit/>
          </a:bodyPr>
          <a:lstStyle/>
          <a:p>
            <a:r>
              <a:rPr lang="en-US" sz="2800" u="sng"/>
              <a:t>Basic Florida Geology</a:t>
            </a:r>
          </a:p>
        </p:txBody>
      </p:sp>
      <p:sp>
        <p:nvSpPr>
          <p:cNvPr id="30730" name="TextBox 14"/>
          <p:cNvSpPr txBox="1">
            <a:spLocks noChangeArrowheads="1"/>
          </p:cNvSpPr>
          <p:nvPr/>
        </p:nvSpPr>
        <p:spPr bwMode="auto">
          <a:xfrm>
            <a:off x="6859588" y="1646238"/>
            <a:ext cx="1270000" cy="708025"/>
          </a:xfrm>
          <a:prstGeom prst="rect">
            <a:avLst/>
          </a:prstGeom>
          <a:noFill/>
          <a:ln w="9525">
            <a:noFill/>
            <a:miter lim="800000"/>
            <a:headEnd/>
            <a:tailEnd/>
          </a:ln>
        </p:spPr>
        <p:txBody>
          <a:bodyPr wrap="none">
            <a:spAutoFit/>
          </a:bodyPr>
          <a:lstStyle/>
          <a:p>
            <a:r>
              <a:rPr lang="en-US" sz="2000"/>
              <a:t>Confining</a:t>
            </a:r>
          </a:p>
          <a:p>
            <a:r>
              <a:rPr lang="en-US" sz="2000"/>
              <a:t>unit</a:t>
            </a:r>
          </a:p>
        </p:txBody>
      </p:sp>
      <p:sp>
        <p:nvSpPr>
          <p:cNvPr id="30731" name="TextBox 15"/>
          <p:cNvSpPr txBox="1">
            <a:spLocks noChangeArrowheads="1"/>
          </p:cNvSpPr>
          <p:nvPr/>
        </p:nvSpPr>
        <p:spPr bwMode="auto">
          <a:xfrm>
            <a:off x="6808788" y="2957513"/>
            <a:ext cx="1798637" cy="708025"/>
          </a:xfrm>
          <a:prstGeom prst="rect">
            <a:avLst/>
          </a:prstGeom>
          <a:noFill/>
          <a:ln w="9525">
            <a:noFill/>
            <a:miter lim="800000"/>
            <a:headEnd/>
            <a:tailEnd/>
          </a:ln>
        </p:spPr>
        <p:txBody>
          <a:bodyPr wrap="none">
            <a:spAutoFit/>
          </a:bodyPr>
          <a:lstStyle/>
          <a:p>
            <a:r>
              <a:rPr lang="en-US" sz="2000"/>
              <a:t>Water-bearing</a:t>
            </a:r>
          </a:p>
          <a:p>
            <a:r>
              <a:rPr lang="en-US" sz="2000"/>
              <a:t>unit</a:t>
            </a:r>
          </a:p>
        </p:txBody>
      </p:sp>
      <p:sp>
        <p:nvSpPr>
          <p:cNvPr id="30722" name="Rectangle 3" descr="Sand"/>
          <p:cNvSpPr>
            <a:spLocks noChangeArrowheads="1"/>
          </p:cNvSpPr>
          <p:nvPr/>
        </p:nvSpPr>
        <p:spPr bwMode="auto">
          <a:xfrm>
            <a:off x="804863" y="1792288"/>
            <a:ext cx="6019800" cy="533400"/>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p>
        </p:txBody>
      </p:sp>
      <p:sp>
        <p:nvSpPr>
          <p:cNvPr id="30738" name="Rectangle 6"/>
          <p:cNvSpPr>
            <a:spLocks noChangeArrowheads="1"/>
          </p:cNvSpPr>
          <p:nvPr/>
        </p:nvSpPr>
        <p:spPr bwMode="auto">
          <a:xfrm>
            <a:off x="2227263" y="1892300"/>
            <a:ext cx="3300412" cy="457200"/>
          </a:xfrm>
          <a:prstGeom prst="rect">
            <a:avLst/>
          </a:prstGeom>
          <a:noFill/>
          <a:ln w="9525">
            <a:noFill/>
            <a:miter lim="800000"/>
            <a:headEnd/>
            <a:tailEnd/>
          </a:ln>
        </p:spPr>
        <p:txBody>
          <a:bodyPr wrap="none">
            <a:spAutoFit/>
          </a:bodyPr>
          <a:lstStyle/>
          <a:p>
            <a:r>
              <a:rPr lang="en-US">
                <a:solidFill>
                  <a:srgbClr val="FFFF00"/>
                </a:solidFill>
              </a:rPr>
              <a:t>sands, silts, clays, rock</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95525" y="339725"/>
            <a:ext cx="3859213" cy="579438"/>
          </a:xfrm>
          <a:prstGeom prst="rect">
            <a:avLst/>
          </a:prstGeom>
          <a:noFill/>
          <a:ln w="9525">
            <a:noFill/>
            <a:miter lim="800000"/>
            <a:headEnd/>
            <a:tailEnd/>
          </a:ln>
          <a:effectLst/>
        </p:spPr>
        <p:txBody>
          <a:bodyPr wrap="none">
            <a:spAutoFit/>
          </a:bodyPr>
          <a:lstStyle/>
          <a:p>
            <a:r>
              <a:rPr lang="en-US" sz="3200"/>
              <a:t>The Florida Platform</a:t>
            </a:r>
          </a:p>
        </p:txBody>
      </p:sp>
      <p:pic>
        <p:nvPicPr>
          <p:cNvPr id="135171" name="Picture 5" descr="geology_history_photo02"/>
          <p:cNvPicPr>
            <a:picLocks noChangeAspect="1" noChangeArrowheads="1"/>
          </p:cNvPicPr>
          <p:nvPr>
            <p:custDataLst>
              <p:tags r:id="rId2"/>
            </p:custDataLst>
          </p:nvPr>
        </p:nvPicPr>
        <p:blipFill>
          <a:blip r:embed="rId6" cstate="print"/>
          <a:srcRect t="7619" b="66272"/>
          <a:stretch>
            <a:fillRect/>
          </a:stretch>
        </p:blipFill>
        <p:spPr bwMode="auto">
          <a:xfrm>
            <a:off x="1101725" y="1377950"/>
            <a:ext cx="3375025" cy="3119438"/>
          </a:xfrm>
          <a:prstGeom prst="rect">
            <a:avLst/>
          </a:prstGeom>
          <a:noFill/>
          <a:ln w="9525">
            <a:noFill/>
            <a:miter lim="800000"/>
            <a:headEnd/>
            <a:tailEnd/>
          </a:ln>
        </p:spPr>
      </p:pic>
      <p:grpSp>
        <p:nvGrpSpPr>
          <p:cNvPr id="135172" name="Group 7"/>
          <p:cNvGrpSpPr>
            <a:grpSpLocks/>
          </p:cNvGrpSpPr>
          <p:nvPr>
            <p:custDataLst>
              <p:tags r:id="rId3"/>
            </p:custDataLst>
          </p:nvPr>
        </p:nvGrpSpPr>
        <p:grpSpPr bwMode="auto">
          <a:xfrm>
            <a:off x="5076825" y="1392238"/>
            <a:ext cx="3278188" cy="2882900"/>
            <a:chOff x="464" y="1095"/>
            <a:chExt cx="1297" cy="1112"/>
          </a:xfrm>
        </p:grpSpPr>
        <p:pic>
          <p:nvPicPr>
            <p:cNvPr id="135173" name="Picture 8" descr="geology_history_photo02"/>
            <p:cNvPicPr>
              <a:picLocks noChangeAspect="1" noChangeArrowheads="1"/>
            </p:cNvPicPr>
            <p:nvPr/>
          </p:nvPicPr>
          <p:blipFill>
            <a:blip r:embed="rId6" cstate="print"/>
            <a:srcRect t="38388" b="34196"/>
            <a:stretch>
              <a:fillRect/>
            </a:stretch>
          </p:blipFill>
          <p:spPr bwMode="auto">
            <a:xfrm>
              <a:off x="465" y="1095"/>
              <a:ext cx="1296" cy="1112"/>
            </a:xfrm>
            <a:prstGeom prst="rect">
              <a:avLst/>
            </a:prstGeom>
            <a:noFill/>
            <a:ln w="9525">
              <a:noFill/>
              <a:miter lim="800000"/>
              <a:headEnd/>
              <a:tailEnd/>
            </a:ln>
          </p:spPr>
        </p:pic>
        <p:sp>
          <p:nvSpPr>
            <p:cNvPr id="135174" name="Text Box 9"/>
            <p:cNvSpPr txBox="1">
              <a:spLocks noChangeArrowheads="1"/>
            </p:cNvSpPr>
            <p:nvPr/>
          </p:nvSpPr>
          <p:spPr bwMode="auto">
            <a:xfrm>
              <a:off x="464" y="1958"/>
              <a:ext cx="301" cy="130"/>
            </a:xfrm>
            <a:prstGeom prst="rect">
              <a:avLst/>
            </a:prstGeom>
            <a:noFill/>
            <a:ln w="9525">
              <a:noFill/>
              <a:miter lim="800000"/>
              <a:headEnd/>
              <a:tailEnd/>
            </a:ln>
          </p:spPr>
          <p:txBody>
            <a:bodyPr wrap="none">
              <a:spAutoFit/>
            </a:bodyPr>
            <a:lstStyle/>
            <a:p>
              <a:r>
                <a:rPr lang="en-US" sz="1600"/>
                <a:t>-300 ft</a:t>
              </a:r>
            </a:p>
          </p:txBody>
        </p:sp>
      </p:grpSp>
      <p:sp>
        <p:nvSpPr>
          <p:cNvPr id="135175" name="Text Box 7"/>
          <p:cNvSpPr txBox="1">
            <a:spLocks noChangeArrowheads="1"/>
          </p:cNvSpPr>
          <p:nvPr/>
        </p:nvSpPr>
        <p:spPr bwMode="auto">
          <a:xfrm>
            <a:off x="285750" y="4854575"/>
            <a:ext cx="8820150" cy="457200"/>
          </a:xfrm>
          <a:prstGeom prst="rect">
            <a:avLst/>
          </a:prstGeom>
          <a:noFill/>
          <a:ln w="9525">
            <a:noFill/>
            <a:miter lim="800000"/>
            <a:headEnd/>
            <a:tailEnd/>
          </a:ln>
          <a:effectLst/>
        </p:spPr>
        <p:txBody>
          <a:bodyPr>
            <a:spAutoFit/>
          </a:bodyPr>
          <a:lstStyle/>
          <a:p>
            <a:r>
              <a:rPr lang="en-US" b="1">
                <a:solidFill>
                  <a:srgbClr val="00FF00"/>
                </a:solidFill>
              </a:rPr>
              <a:t>The edge is defined as where the water depth is at 300 feet.</a:t>
            </a:r>
          </a:p>
        </p:txBody>
      </p:sp>
      <p:sp>
        <p:nvSpPr>
          <p:cNvPr id="135176" name="Rectangle 8"/>
          <p:cNvSpPr>
            <a:spLocks noChangeArrowheads="1"/>
          </p:cNvSpPr>
          <p:nvPr/>
        </p:nvSpPr>
        <p:spPr bwMode="auto">
          <a:xfrm>
            <a:off x="2846388" y="5441950"/>
            <a:ext cx="3536950" cy="915988"/>
          </a:xfrm>
          <a:prstGeom prst="rect">
            <a:avLst/>
          </a:prstGeom>
          <a:noFill/>
          <a:ln w="9525">
            <a:noFill/>
            <a:miter lim="800000"/>
            <a:headEnd/>
            <a:tailEnd/>
          </a:ln>
          <a:effectLst/>
        </p:spPr>
        <p:txBody>
          <a:bodyPr wrap="none">
            <a:spAutoFit/>
          </a:bodyPr>
          <a:lstStyle/>
          <a:p>
            <a:r>
              <a:rPr lang="en-US" sz="1800">
                <a:solidFill>
                  <a:srgbClr val="FFFF00"/>
                </a:solidFill>
              </a:rPr>
              <a:t>100 miles west of Tampa</a:t>
            </a:r>
          </a:p>
          <a:p>
            <a:r>
              <a:rPr lang="en-US" sz="1800">
                <a:solidFill>
                  <a:srgbClr val="FFFF00"/>
                </a:solidFill>
              </a:rPr>
              <a:t>3-5 miles east of Miami</a:t>
            </a:r>
          </a:p>
          <a:p>
            <a:r>
              <a:rPr lang="en-US" sz="1800">
                <a:solidFill>
                  <a:srgbClr val="FFFF00"/>
                </a:solidFill>
              </a:rPr>
              <a:t>30-40 miles east of St. Augustine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803275" y="1524000"/>
            <a:ext cx="7516813" cy="3990975"/>
          </a:xfrm>
          <a:prstGeom prst="rect">
            <a:avLst/>
          </a:prstGeom>
          <a:noFill/>
          <a:ln w="9525">
            <a:noFill/>
            <a:miter lim="800000"/>
            <a:headEnd/>
            <a:tailEnd/>
          </a:ln>
        </p:spPr>
        <p:txBody>
          <a:bodyPr wrap="none">
            <a:spAutoFit/>
          </a:bodyPr>
          <a:lstStyle/>
          <a:p>
            <a:r>
              <a:rPr lang="en-US" sz="3200">
                <a:solidFill>
                  <a:srgbClr val="FFFF00"/>
                </a:solidFill>
              </a:rPr>
              <a:t>Precambian</a:t>
            </a:r>
            <a:r>
              <a:rPr lang="en-US" sz="3200"/>
              <a:t>		</a:t>
            </a:r>
            <a:r>
              <a:rPr lang="en-US" sz="3200">
                <a:solidFill>
                  <a:schemeClr val="hlink"/>
                </a:solidFill>
              </a:rPr>
              <a:t>4.6 Bya to 570 Mya</a:t>
            </a:r>
          </a:p>
          <a:p>
            <a:endParaRPr lang="en-US" sz="3200">
              <a:solidFill>
                <a:schemeClr val="accent2"/>
              </a:solidFill>
            </a:endParaRPr>
          </a:p>
          <a:p>
            <a:endParaRPr lang="en-US" sz="3200"/>
          </a:p>
          <a:p>
            <a:r>
              <a:rPr lang="en-US" sz="3200"/>
              <a:t>Paleozoic			</a:t>
            </a:r>
            <a:r>
              <a:rPr lang="en-US" sz="3200">
                <a:solidFill>
                  <a:schemeClr val="hlink"/>
                </a:solidFill>
              </a:rPr>
              <a:t>570 Mya to 248 Mya</a:t>
            </a:r>
          </a:p>
          <a:p>
            <a:endParaRPr lang="en-US" sz="3200">
              <a:solidFill>
                <a:schemeClr val="hlink"/>
              </a:solidFill>
            </a:endParaRPr>
          </a:p>
          <a:p>
            <a:r>
              <a:rPr lang="en-US" sz="3200">
                <a:solidFill>
                  <a:srgbClr val="FFFF00"/>
                </a:solidFill>
              </a:rPr>
              <a:t>Mesozoic			248 Mya to 65</a:t>
            </a:r>
            <a:r>
              <a:rPr lang="en-US" sz="3200"/>
              <a:t> </a:t>
            </a:r>
            <a:r>
              <a:rPr lang="en-US" sz="3200">
                <a:solidFill>
                  <a:srgbClr val="FFFF00"/>
                </a:solidFill>
              </a:rPr>
              <a:t>Mya</a:t>
            </a:r>
          </a:p>
          <a:p>
            <a:endParaRPr lang="en-US" sz="3200"/>
          </a:p>
          <a:p>
            <a:r>
              <a:rPr lang="en-US" sz="3200">
                <a:solidFill>
                  <a:srgbClr val="00FF00"/>
                </a:solidFill>
              </a:rPr>
              <a:t>Cenozoic			65 Mya to present</a:t>
            </a:r>
          </a:p>
        </p:txBody>
      </p:sp>
      <p:sp>
        <p:nvSpPr>
          <p:cNvPr id="136195" name="Text Box 3"/>
          <p:cNvSpPr txBox="1">
            <a:spLocks noChangeArrowheads="1"/>
          </p:cNvSpPr>
          <p:nvPr/>
        </p:nvSpPr>
        <p:spPr bwMode="auto">
          <a:xfrm>
            <a:off x="1455738" y="584200"/>
            <a:ext cx="6046787" cy="579438"/>
          </a:xfrm>
          <a:prstGeom prst="rect">
            <a:avLst/>
          </a:prstGeom>
          <a:noFill/>
          <a:ln w="9525">
            <a:noFill/>
            <a:miter lim="800000"/>
            <a:headEnd/>
            <a:tailEnd/>
          </a:ln>
        </p:spPr>
        <p:txBody>
          <a:bodyPr wrap="none">
            <a:spAutoFit/>
          </a:bodyPr>
          <a:lstStyle/>
          <a:p>
            <a:r>
              <a:rPr lang="en-US" sz="3200" b="1" u="sng"/>
              <a:t>Origins of the Florida Platform</a:t>
            </a:r>
          </a:p>
        </p:txBody>
      </p:sp>
      <p:sp>
        <p:nvSpPr>
          <p:cNvPr id="136196" name="Line 4"/>
          <p:cNvSpPr>
            <a:spLocks noChangeShapeType="1"/>
          </p:cNvSpPr>
          <p:nvPr/>
        </p:nvSpPr>
        <p:spPr bwMode="auto">
          <a:xfrm>
            <a:off x="574675" y="2895600"/>
            <a:ext cx="8153400" cy="0"/>
          </a:xfrm>
          <a:prstGeom prst="line">
            <a:avLst/>
          </a:prstGeom>
          <a:noFill/>
          <a:ln w="9525">
            <a:solidFill>
              <a:schemeClr val="tx1"/>
            </a:solidFill>
            <a:prstDash val="sysDot"/>
            <a:round/>
            <a:headEnd/>
            <a:tailEnd/>
          </a:ln>
        </p:spPr>
        <p:txBody>
          <a:bodyPr/>
          <a:lstStyle/>
          <a:p>
            <a:endParaRPr lang="en-US"/>
          </a:p>
        </p:txBody>
      </p:sp>
      <p:sp>
        <p:nvSpPr>
          <p:cNvPr id="136197" name="Text Box 5"/>
          <p:cNvSpPr txBox="1">
            <a:spLocks noChangeArrowheads="1"/>
          </p:cNvSpPr>
          <p:nvPr/>
        </p:nvSpPr>
        <p:spPr bwMode="auto">
          <a:xfrm>
            <a:off x="415925" y="2209800"/>
            <a:ext cx="8251825" cy="457200"/>
          </a:xfrm>
          <a:prstGeom prst="rect">
            <a:avLst/>
          </a:prstGeom>
          <a:noFill/>
          <a:ln w="9525">
            <a:noFill/>
            <a:miter lim="800000"/>
            <a:headEnd/>
            <a:tailEnd/>
          </a:ln>
        </p:spPr>
        <p:txBody>
          <a:bodyPr wrap="none">
            <a:spAutoFit/>
          </a:bodyPr>
          <a:lstStyle/>
          <a:p>
            <a:r>
              <a:rPr lang="en-US">
                <a:solidFill>
                  <a:schemeClr val="hlink"/>
                </a:solidFill>
              </a:rPr>
              <a:t>(Earth formation, cooling, oceans, atmosphere, </a:t>
            </a:r>
            <a:r>
              <a:rPr lang="en-US">
                <a:solidFill>
                  <a:srgbClr val="FFFF00"/>
                </a:solidFill>
              </a:rPr>
              <a:t>life</a:t>
            </a:r>
            <a:r>
              <a:rPr lang="en-US">
                <a:solidFill>
                  <a:schemeClr val="hlink"/>
                </a:solidFill>
              </a:rPr>
              <a:t>, </a:t>
            </a:r>
            <a:r>
              <a:rPr lang="en-US">
                <a:solidFill>
                  <a:srgbClr val="FFFF00"/>
                </a:solidFill>
              </a:rPr>
              <a:t>oxygen</a:t>
            </a:r>
            <a:r>
              <a:rPr lang="en-US">
                <a:solidFill>
                  <a:schemeClr val="hlink"/>
                </a:solidFill>
              </a:rPr>
              <a:t>)</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Late_Triassic_Globe"/>
          <p:cNvPicPr>
            <a:picLocks noChangeAspect="1" noChangeArrowheads="1"/>
          </p:cNvPicPr>
          <p:nvPr>
            <p:custDataLst>
              <p:tags r:id="rId2"/>
            </p:custDataLst>
          </p:nvPr>
        </p:nvPicPr>
        <p:blipFill>
          <a:blip r:embed="rId6" cstate="print"/>
          <a:srcRect/>
          <a:stretch>
            <a:fillRect/>
          </a:stretch>
        </p:blipFill>
        <p:spPr bwMode="auto">
          <a:xfrm>
            <a:off x="649288" y="1214438"/>
            <a:ext cx="5048250" cy="4962525"/>
          </a:xfrm>
          <a:prstGeom prst="rect">
            <a:avLst/>
          </a:prstGeom>
          <a:noFill/>
          <a:ln w="9525">
            <a:noFill/>
            <a:miter lim="800000"/>
            <a:headEnd/>
            <a:tailEnd/>
          </a:ln>
        </p:spPr>
      </p:pic>
      <p:sp>
        <p:nvSpPr>
          <p:cNvPr id="11267" name="Text Box 6"/>
          <p:cNvSpPr txBox="1">
            <a:spLocks noChangeArrowheads="1"/>
          </p:cNvSpPr>
          <p:nvPr/>
        </p:nvSpPr>
        <p:spPr bwMode="auto">
          <a:xfrm>
            <a:off x="1862138" y="465138"/>
            <a:ext cx="5086350" cy="457200"/>
          </a:xfrm>
          <a:prstGeom prst="rect">
            <a:avLst/>
          </a:prstGeom>
          <a:noFill/>
          <a:ln w="9525">
            <a:noFill/>
            <a:miter lim="800000"/>
            <a:headEnd/>
            <a:tailEnd/>
          </a:ln>
        </p:spPr>
        <p:txBody>
          <a:bodyPr wrap="none">
            <a:spAutoFit/>
          </a:bodyPr>
          <a:lstStyle/>
          <a:p>
            <a:r>
              <a:rPr lang="en-US"/>
              <a:t>Approximately 250 million years ago</a:t>
            </a:r>
          </a:p>
        </p:txBody>
      </p:sp>
      <p:pic>
        <p:nvPicPr>
          <p:cNvPr id="11268" name="Picture 8" descr="Pangea_animation_03">
            <a:hlinkClick r:id="rId7" tooltip="Pangaea separation animation"/>
          </p:cNvPr>
          <p:cNvPicPr>
            <a:picLocks noChangeAspect="1" noChangeArrowheads="1" noCrop="1"/>
          </p:cNvPicPr>
          <p:nvPr>
            <p:custDataLst>
              <p:tags r:id="rId3"/>
            </p:custDataLst>
          </p:nvPr>
        </p:nvPicPr>
        <p:blipFill>
          <a:blip r:embed="rId8" cstate="print"/>
          <a:srcRect/>
          <a:stretch>
            <a:fillRect/>
          </a:stretch>
        </p:blipFill>
        <p:spPr bwMode="auto">
          <a:xfrm>
            <a:off x="5343525" y="4137025"/>
            <a:ext cx="3108325" cy="2486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Early Jurassic (EJura02.jpg 38K)"/>
          <p:cNvPicPr>
            <a:picLocks noChangeAspect="1" noChangeArrowheads="1"/>
          </p:cNvPicPr>
          <p:nvPr>
            <p:custDataLst>
              <p:tags r:id="rId2"/>
            </p:custDataLst>
          </p:nvPr>
        </p:nvPicPr>
        <p:blipFill>
          <a:blip r:embed="rId6" cstate="print"/>
          <a:srcRect/>
          <a:stretch>
            <a:fillRect/>
          </a:stretch>
        </p:blipFill>
        <p:spPr bwMode="auto">
          <a:xfrm>
            <a:off x="2265363" y="1757363"/>
            <a:ext cx="6675437" cy="4225925"/>
          </a:xfrm>
          <a:prstGeom prst="rect">
            <a:avLst/>
          </a:prstGeom>
          <a:noFill/>
          <a:ln w="9525">
            <a:noFill/>
            <a:miter lim="800000"/>
            <a:headEnd/>
            <a:tailEnd/>
          </a:ln>
        </p:spPr>
      </p:pic>
      <p:sp>
        <p:nvSpPr>
          <p:cNvPr id="12291" name="Text Box 6"/>
          <p:cNvSpPr txBox="1">
            <a:spLocks noChangeArrowheads="1"/>
          </p:cNvSpPr>
          <p:nvPr/>
        </p:nvSpPr>
        <p:spPr bwMode="auto">
          <a:xfrm>
            <a:off x="2586038" y="6124575"/>
            <a:ext cx="6200775" cy="457200"/>
          </a:xfrm>
          <a:prstGeom prst="rect">
            <a:avLst/>
          </a:prstGeom>
          <a:noFill/>
          <a:ln w="9525">
            <a:noFill/>
            <a:miter lim="800000"/>
            <a:headEnd/>
            <a:tailEnd/>
          </a:ln>
        </p:spPr>
        <p:txBody>
          <a:bodyPr wrap="none">
            <a:spAutoFit/>
          </a:bodyPr>
          <a:lstStyle/>
          <a:p>
            <a:r>
              <a:rPr lang="en-US"/>
              <a:t>Rifting phase: Creation of the Atlantic Ocean</a:t>
            </a:r>
          </a:p>
        </p:txBody>
      </p:sp>
      <p:pic>
        <p:nvPicPr>
          <p:cNvPr id="12292" name="Picture 7" descr="Late_Triassic_Globe"/>
          <p:cNvPicPr>
            <a:picLocks noChangeAspect="1" noChangeArrowheads="1"/>
          </p:cNvPicPr>
          <p:nvPr>
            <p:custDataLst>
              <p:tags r:id="rId3"/>
            </p:custDataLst>
          </p:nvPr>
        </p:nvPicPr>
        <p:blipFill>
          <a:blip r:embed="rId7" cstate="print"/>
          <a:srcRect/>
          <a:stretch>
            <a:fillRect/>
          </a:stretch>
        </p:blipFill>
        <p:spPr bwMode="auto">
          <a:xfrm>
            <a:off x="219075" y="287338"/>
            <a:ext cx="2271713" cy="2233612"/>
          </a:xfrm>
          <a:prstGeom prst="rect">
            <a:avLst/>
          </a:prstGeom>
          <a:noFill/>
          <a:ln w="9525">
            <a:noFill/>
            <a:miter lim="800000"/>
            <a:headEnd/>
            <a:tailEnd/>
          </a:ln>
        </p:spPr>
      </p:pic>
      <p:sp>
        <p:nvSpPr>
          <p:cNvPr id="12293" name="Text Box 8"/>
          <p:cNvSpPr txBox="1">
            <a:spLocks noChangeArrowheads="1"/>
          </p:cNvSpPr>
          <p:nvPr/>
        </p:nvSpPr>
        <p:spPr bwMode="auto">
          <a:xfrm>
            <a:off x="468313" y="2492375"/>
            <a:ext cx="1200150" cy="366713"/>
          </a:xfrm>
          <a:prstGeom prst="rect">
            <a:avLst/>
          </a:prstGeom>
          <a:noFill/>
          <a:ln w="9525">
            <a:noFill/>
            <a:miter lim="800000"/>
            <a:headEnd/>
            <a:tailEnd/>
          </a:ln>
        </p:spPr>
        <p:txBody>
          <a:bodyPr wrap="none">
            <a:spAutoFit/>
          </a:bodyPr>
          <a:lstStyle/>
          <a:p>
            <a:r>
              <a:rPr lang="en-US" sz="1800"/>
              <a:t>- 250 Mya</a:t>
            </a:r>
          </a:p>
        </p:txBody>
      </p:sp>
      <p:sp>
        <p:nvSpPr>
          <p:cNvPr id="12294" name="Text Box 9"/>
          <p:cNvSpPr txBox="1">
            <a:spLocks noChangeArrowheads="1"/>
          </p:cNvSpPr>
          <p:nvPr/>
        </p:nvSpPr>
        <p:spPr bwMode="auto">
          <a:xfrm>
            <a:off x="3903663" y="436563"/>
            <a:ext cx="3432175" cy="519112"/>
          </a:xfrm>
          <a:prstGeom prst="rect">
            <a:avLst/>
          </a:prstGeom>
          <a:noFill/>
          <a:ln w="9525">
            <a:noFill/>
            <a:miter lim="800000"/>
            <a:headEnd/>
            <a:tailEnd/>
          </a:ln>
        </p:spPr>
        <p:txBody>
          <a:bodyPr wrap="none">
            <a:spAutoFit/>
          </a:bodyPr>
          <a:lstStyle/>
          <a:p>
            <a:r>
              <a:rPr lang="en-US" sz="2800" u="sng"/>
              <a:t>Breakup of Pangaea</a:t>
            </a:r>
          </a:p>
        </p:txBody>
      </p:sp>
      <p:sp>
        <p:nvSpPr>
          <p:cNvPr id="12295" name="Text Box 11"/>
          <p:cNvSpPr txBox="1">
            <a:spLocks noChangeArrowheads="1"/>
          </p:cNvSpPr>
          <p:nvPr/>
        </p:nvSpPr>
        <p:spPr bwMode="auto">
          <a:xfrm>
            <a:off x="3802063" y="968375"/>
            <a:ext cx="4013200" cy="366713"/>
          </a:xfrm>
          <a:prstGeom prst="rect">
            <a:avLst/>
          </a:prstGeom>
          <a:noFill/>
          <a:ln w="9525">
            <a:noFill/>
            <a:miter lim="800000"/>
            <a:headEnd/>
            <a:tailEnd/>
          </a:ln>
        </p:spPr>
        <p:txBody>
          <a:bodyPr wrap="none">
            <a:spAutoFit/>
          </a:bodyPr>
          <a:lstStyle/>
          <a:p>
            <a:r>
              <a:rPr lang="en-US" sz="1800">
                <a:solidFill>
                  <a:srgbClr val="00FF00"/>
                </a:solidFill>
              </a:rPr>
              <a:t>Late Triassic, early Jurassic </a:t>
            </a:r>
            <a:r>
              <a:rPr lang="en-US" sz="1800">
                <a:solidFill>
                  <a:srgbClr val="00FF00"/>
                </a:solidFill>
                <a:cs typeface="Arial" charset="0"/>
              </a:rPr>
              <a:t>~200Mya</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416050" y="473075"/>
            <a:ext cx="5908675" cy="519113"/>
          </a:xfrm>
          <a:prstGeom prst="rect">
            <a:avLst/>
          </a:prstGeom>
          <a:noFill/>
          <a:ln w="9525">
            <a:noFill/>
            <a:miter lim="800000"/>
            <a:headEnd/>
            <a:tailEnd/>
          </a:ln>
        </p:spPr>
        <p:txBody>
          <a:bodyPr wrap="none">
            <a:spAutoFit/>
          </a:bodyPr>
          <a:lstStyle/>
          <a:p>
            <a:r>
              <a:rPr lang="en-US" sz="2800"/>
              <a:t>Approximately 150 million years ago</a:t>
            </a:r>
          </a:p>
        </p:txBody>
      </p:sp>
      <p:pic>
        <p:nvPicPr>
          <p:cNvPr id="13315" name="Picture 5" descr="late%20jurassic%20earth"/>
          <p:cNvPicPr>
            <a:picLocks noChangeAspect="1" noChangeArrowheads="1"/>
          </p:cNvPicPr>
          <p:nvPr>
            <p:custDataLst>
              <p:tags r:id="rId2"/>
            </p:custDataLst>
          </p:nvPr>
        </p:nvPicPr>
        <p:blipFill>
          <a:blip r:embed="rId5" cstate="print"/>
          <a:srcRect/>
          <a:stretch>
            <a:fillRect/>
          </a:stretch>
        </p:blipFill>
        <p:spPr bwMode="auto">
          <a:xfrm>
            <a:off x="4467225" y="1958975"/>
            <a:ext cx="4440238" cy="3490913"/>
          </a:xfrm>
          <a:prstGeom prst="rect">
            <a:avLst/>
          </a:prstGeom>
          <a:noFill/>
          <a:ln w="9525">
            <a:noFill/>
            <a:miter lim="800000"/>
            <a:headEnd/>
            <a:tailEnd/>
          </a:ln>
        </p:spPr>
      </p:pic>
      <p:sp>
        <p:nvSpPr>
          <p:cNvPr id="13317" name="Text Box 9"/>
          <p:cNvSpPr txBox="1">
            <a:spLocks noChangeArrowheads="1"/>
          </p:cNvSpPr>
          <p:nvPr/>
        </p:nvSpPr>
        <p:spPr bwMode="auto">
          <a:xfrm>
            <a:off x="325438" y="1619250"/>
            <a:ext cx="3448050" cy="641350"/>
          </a:xfrm>
          <a:prstGeom prst="rect">
            <a:avLst/>
          </a:prstGeom>
          <a:noFill/>
          <a:ln w="9525">
            <a:noFill/>
            <a:miter lim="800000"/>
            <a:headEnd/>
            <a:tailEnd/>
          </a:ln>
        </p:spPr>
        <p:txBody>
          <a:bodyPr wrap="none">
            <a:spAutoFit/>
          </a:bodyPr>
          <a:lstStyle/>
          <a:p>
            <a:r>
              <a:rPr lang="en-US" sz="1800">
                <a:solidFill>
                  <a:srgbClr val="FFFF00"/>
                </a:solidFill>
              </a:rPr>
              <a:t>Stable, shallow sea floor</a:t>
            </a:r>
          </a:p>
          <a:p>
            <a:r>
              <a:rPr lang="en-US" sz="1800">
                <a:solidFill>
                  <a:srgbClr val="FFFF00"/>
                </a:solidFill>
              </a:rPr>
              <a:t>Subject to marine sedimentation</a:t>
            </a:r>
          </a:p>
        </p:txBody>
      </p:sp>
      <p:sp>
        <p:nvSpPr>
          <p:cNvPr id="13319" name="Text Box 11"/>
          <p:cNvSpPr txBox="1">
            <a:spLocks noChangeArrowheads="1"/>
          </p:cNvSpPr>
          <p:nvPr/>
        </p:nvSpPr>
        <p:spPr bwMode="auto">
          <a:xfrm>
            <a:off x="431800" y="4321175"/>
            <a:ext cx="3600450" cy="915988"/>
          </a:xfrm>
          <a:prstGeom prst="rect">
            <a:avLst/>
          </a:prstGeom>
          <a:noFill/>
          <a:ln w="9525">
            <a:noFill/>
            <a:miter lim="800000"/>
            <a:headEnd/>
            <a:tailEnd/>
          </a:ln>
        </p:spPr>
        <p:txBody>
          <a:bodyPr wrap="none">
            <a:spAutoFit/>
          </a:bodyPr>
          <a:lstStyle/>
          <a:p>
            <a:r>
              <a:rPr lang="en-US" sz="1800">
                <a:solidFill>
                  <a:srgbClr val="FFFF00"/>
                </a:solidFill>
              </a:rPr>
              <a:t>For the next several million years </a:t>
            </a:r>
          </a:p>
          <a:p>
            <a:r>
              <a:rPr lang="en-US" sz="1800">
                <a:solidFill>
                  <a:srgbClr val="FFFF00"/>
                </a:solidFill>
              </a:rPr>
              <a:t>the area was dominated by </a:t>
            </a:r>
          </a:p>
          <a:p>
            <a:r>
              <a:rPr lang="en-US" sz="1800" b="1">
                <a:solidFill>
                  <a:srgbClr val="00FF00"/>
                </a:solidFill>
              </a:rPr>
              <a:t>carbonate sedimentation</a:t>
            </a:r>
          </a:p>
        </p:txBody>
      </p:sp>
      <p:sp>
        <p:nvSpPr>
          <p:cNvPr id="13320" name="Text Box 12"/>
          <p:cNvSpPr txBox="1">
            <a:spLocks noChangeArrowheads="1"/>
          </p:cNvSpPr>
          <p:nvPr/>
        </p:nvSpPr>
        <p:spPr bwMode="auto">
          <a:xfrm>
            <a:off x="5741988" y="1520825"/>
            <a:ext cx="1981200" cy="457200"/>
          </a:xfrm>
          <a:prstGeom prst="rect">
            <a:avLst/>
          </a:prstGeom>
          <a:noFill/>
          <a:ln w="9525">
            <a:noFill/>
            <a:miter lim="800000"/>
            <a:headEnd/>
            <a:tailEnd/>
          </a:ln>
        </p:spPr>
        <p:txBody>
          <a:bodyPr wrap="none">
            <a:spAutoFit/>
          </a:bodyPr>
          <a:lstStyle/>
          <a:p>
            <a:r>
              <a:rPr lang="en-US">
                <a:solidFill>
                  <a:srgbClr val="FFFF00"/>
                </a:solidFill>
              </a:rPr>
              <a:t>Late Jurassic</a:t>
            </a:r>
          </a:p>
        </p:txBody>
      </p:sp>
      <p:sp>
        <p:nvSpPr>
          <p:cNvPr id="13321" name="Text Box 16"/>
          <p:cNvSpPr txBox="1">
            <a:spLocks noChangeArrowheads="1"/>
          </p:cNvSpPr>
          <p:nvPr/>
        </p:nvSpPr>
        <p:spPr bwMode="auto">
          <a:xfrm>
            <a:off x="719138" y="2792413"/>
            <a:ext cx="3354387" cy="1187450"/>
          </a:xfrm>
          <a:prstGeom prst="rect">
            <a:avLst/>
          </a:prstGeom>
          <a:noFill/>
          <a:ln w="9525">
            <a:noFill/>
            <a:miter lim="800000"/>
            <a:headEnd/>
            <a:tailEnd/>
          </a:ln>
        </p:spPr>
        <p:txBody>
          <a:bodyPr wrap="none">
            <a:spAutoFit/>
          </a:bodyPr>
          <a:lstStyle/>
          <a:p>
            <a:r>
              <a:rPr lang="en-US">
                <a:solidFill>
                  <a:srgbClr val="00FF00"/>
                </a:solidFill>
              </a:rPr>
              <a:t>Sedimentation: settling </a:t>
            </a:r>
          </a:p>
          <a:p>
            <a:r>
              <a:rPr lang="en-US">
                <a:solidFill>
                  <a:srgbClr val="00FF00"/>
                </a:solidFill>
              </a:rPr>
              <a:t>of particles from a fluid </a:t>
            </a:r>
          </a:p>
          <a:p>
            <a:r>
              <a:rPr lang="en-US">
                <a:solidFill>
                  <a:srgbClr val="00FF00"/>
                </a:solidFill>
              </a:rPr>
              <a:t>due to gravity</a:t>
            </a:r>
          </a:p>
        </p:txBody>
      </p:sp>
      <p:cxnSp>
        <p:nvCxnSpPr>
          <p:cNvPr id="13322" name="Straight Arrow Connector 11"/>
          <p:cNvCxnSpPr>
            <a:cxnSpLocks noChangeShapeType="1"/>
          </p:cNvCxnSpPr>
          <p:nvPr/>
        </p:nvCxnSpPr>
        <p:spPr bwMode="auto">
          <a:xfrm>
            <a:off x="3805238" y="2354263"/>
            <a:ext cx="2486025" cy="1082675"/>
          </a:xfrm>
          <a:prstGeom prst="straightConnector1">
            <a:avLst/>
          </a:prstGeom>
          <a:noFill/>
          <a:ln w="28575" algn="ctr">
            <a:solidFill>
              <a:srgbClr val="FFC000"/>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5" name="Picture 11" descr="glass_of_water_350"/>
          <p:cNvPicPr>
            <a:picLocks noChangeAspect="1" noChangeArrowheads="1"/>
          </p:cNvPicPr>
          <p:nvPr>
            <p:custDataLst>
              <p:tags r:id="rId2"/>
            </p:custDataLst>
          </p:nvPr>
        </p:nvPicPr>
        <p:blipFill>
          <a:blip r:embed="rId7" cstate="print"/>
          <a:srcRect/>
          <a:stretch>
            <a:fillRect/>
          </a:stretch>
        </p:blipFill>
        <p:spPr bwMode="auto">
          <a:xfrm>
            <a:off x="2851150" y="3160713"/>
            <a:ext cx="3068638" cy="3375025"/>
          </a:xfrm>
          <a:prstGeom prst="rect">
            <a:avLst/>
          </a:prstGeom>
          <a:noFill/>
        </p:spPr>
      </p:pic>
      <p:pic>
        <p:nvPicPr>
          <p:cNvPr id="185351" name="Picture 7" descr="salt-shaker-istock-754055"/>
          <p:cNvPicPr>
            <a:picLocks noChangeAspect="1" noChangeArrowheads="1"/>
          </p:cNvPicPr>
          <p:nvPr>
            <p:custDataLst>
              <p:tags r:id="rId3"/>
            </p:custDataLst>
          </p:nvPr>
        </p:nvPicPr>
        <p:blipFill>
          <a:blip r:embed="rId8" cstate="print">
            <a:clrChange>
              <a:clrFrom>
                <a:srgbClr val="020202"/>
              </a:clrFrom>
              <a:clrTo>
                <a:srgbClr val="020202">
                  <a:alpha val="0"/>
                </a:srgbClr>
              </a:clrTo>
            </a:clrChange>
          </a:blip>
          <a:srcRect/>
          <a:stretch>
            <a:fillRect/>
          </a:stretch>
        </p:blipFill>
        <p:spPr bwMode="auto">
          <a:xfrm>
            <a:off x="0" y="0"/>
            <a:ext cx="4841875" cy="3222625"/>
          </a:xfrm>
          <a:prstGeom prst="rect">
            <a:avLst/>
          </a:prstGeom>
          <a:noFill/>
        </p:spPr>
      </p:pic>
      <p:grpSp>
        <p:nvGrpSpPr>
          <p:cNvPr id="2" name="Group 17"/>
          <p:cNvGrpSpPr>
            <a:grpSpLocks/>
          </p:cNvGrpSpPr>
          <p:nvPr>
            <p:custDataLst>
              <p:tags r:id="rId4"/>
            </p:custDataLst>
          </p:nvPr>
        </p:nvGrpSpPr>
        <p:grpSpPr bwMode="auto">
          <a:xfrm>
            <a:off x="3902075" y="4737100"/>
            <a:ext cx="1171575" cy="979488"/>
            <a:chOff x="2771" y="2995"/>
            <a:chExt cx="738" cy="617"/>
          </a:xfrm>
        </p:grpSpPr>
        <p:sp>
          <p:nvSpPr>
            <p:cNvPr id="185356" name="Text Box 12"/>
            <p:cNvSpPr txBox="1">
              <a:spLocks noChangeArrowheads="1"/>
            </p:cNvSpPr>
            <p:nvPr/>
          </p:nvSpPr>
          <p:spPr bwMode="auto">
            <a:xfrm>
              <a:off x="3127" y="3362"/>
              <a:ext cx="382" cy="250"/>
            </a:xfrm>
            <a:prstGeom prst="rect">
              <a:avLst/>
            </a:prstGeom>
            <a:noFill/>
            <a:ln w="9525">
              <a:noFill/>
              <a:miter lim="800000"/>
              <a:headEnd/>
              <a:tailEnd/>
            </a:ln>
            <a:effectLst/>
          </p:spPr>
          <p:txBody>
            <a:bodyPr wrap="none">
              <a:spAutoFit/>
            </a:bodyPr>
            <a:lstStyle/>
            <a:p>
              <a:r>
                <a:rPr lang="en-US" sz="2000" b="1">
                  <a:solidFill>
                    <a:schemeClr val="accent2"/>
                  </a:solidFill>
                </a:rPr>
                <a:t>Na</a:t>
              </a:r>
              <a:r>
                <a:rPr lang="en-US" sz="2000" b="1" baseline="30000">
                  <a:solidFill>
                    <a:schemeClr val="accent2"/>
                  </a:solidFill>
                </a:rPr>
                <a:t>+</a:t>
              </a:r>
            </a:p>
          </p:txBody>
        </p:sp>
        <p:sp>
          <p:nvSpPr>
            <p:cNvPr id="185357" name="Text Box 13"/>
            <p:cNvSpPr txBox="1">
              <a:spLocks noChangeArrowheads="1"/>
            </p:cNvSpPr>
            <p:nvPr/>
          </p:nvSpPr>
          <p:spPr bwMode="auto">
            <a:xfrm>
              <a:off x="3166" y="3108"/>
              <a:ext cx="311" cy="250"/>
            </a:xfrm>
            <a:prstGeom prst="rect">
              <a:avLst/>
            </a:prstGeom>
            <a:noFill/>
            <a:ln w="9525">
              <a:noFill/>
              <a:miter lim="800000"/>
              <a:headEnd/>
              <a:tailEnd/>
            </a:ln>
            <a:effectLst/>
          </p:spPr>
          <p:txBody>
            <a:bodyPr wrap="none">
              <a:spAutoFit/>
            </a:bodyPr>
            <a:lstStyle/>
            <a:p>
              <a:r>
                <a:rPr lang="en-US" sz="2000" b="1">
                  <a:solidFill>
                    <a:schemeClr val="accent2"/>
                  </a:solidFill>
                </a:rPr>
                <a:t>Cl</a:t>
              </a:r>
              <a:r>
                <a:rPr lang="en-US" sz="2000" b="1" baseline="30000">
                  <a:solidFill>
                    <a:schemeClr val="accent2"/>
                  </a:solidFill>
                </a:rPr>
                <a:t>-</a:t>
              </a:r>
            </a:p>
          </p:txBody>
        </p:sp>
        <p:sp>
          <p:nvSpPr>
            <p:cNvPr id="185358" name="Text Box 14"/>
            <p:cNvSpPr txBox="1">
              <a:spLocks noChangeArrowheads="1"/>
            </p:cNvSpPr>
            <p:nvPr/>
          </p:nvSpPr>
          <p:spPr bwMode="auto">
            <a:xfrm>
              <a:off x="2771" y="2995"/>
              <a:ext cx="382" cy="250"/>
            </a:xfrm>
            <a:prstGeom prst="rect">
              <a:avLst/>
            </a:prstGeom>
            <a:noFill/>
            <a:ln w="9525">
              <a:noFill/>
              <a:miter lim="800000"/>
              <a:headEnd/>
              <a:tailEnd/>
            </a:ln>
            <a:effectLst/>
          </p:spPr>
          <p:txBody>
            <a:bodyPr wrap="none">
              <a:spAutoFit/>
            </a:bodyPr>
            <a:lstStyle/>
            <a:p>
              <a:r>
                <a:rPr lang="en-US" sz="2000" b="1">
                  <a:solidFill>
                    <a:schemeClr val="accent2"/>
                  </a:solidFill>
                </a:rPr>
                <a:t>Na</a:t>
              </a:r>
              <a:r>
                <a:rPr lang="en-US" sz="2000" b="1" baseline="30000">
                  <a:solidFill>
                    <a:schemeClr val="accent2"/>
                  </a:solidFill>
                </a:rPr>
                <a:t>+</a:t>
              </a:r>
            </a:p>
          </p:txBody>
        </p:sp>
        <p:sp>
          <p:nvSpPr>
            <p:cNvPr id="185359" name="Text Box 15"/>
            <p:cNvSpPr txBox="1">
              <a:spLocks noChangeArrowheads="1"/>
            </p:cNvSpPr>
            <p:nvPr/>
          </p:nvSpPr>
          <p:spPr bwMode="auto">
            <a:xfrm>
              <a:off x="2810" y="3294"/>
              <a:ext cx="311" cy="250"/>
            </a:xfrm>
            <a:prstGeom prst="rect">
              <a:avLst/>
            </a:prstGeom>
            <a:noFill/>
            <a:ln w="9525">
              <a:noFill/>
              <a:miter lim="800000"/>
              <a:headEnd/>
              <a:tailEnd/>
            </a:ln>
            <a:effectLst/>
          </p:spPr>
          <p:txBody>
            <a:bodyPr wrap="none">
              <a:spAutoFit/>
            </a:bodyPr>
            <a:lstStyle/>
            <a:p>
              <a:r>
                <a:rPr lang="en-US" sz="2000" b="1">
                  <a:solidFill>
                    <a:schemeClr val="accent2"/>
                  </a:solidFill>
                </a:rPr>
                <a:t>Cl</a:t>
              </a:r>
              <a:r>
                <a:rPr lang="en-US" sz="2000" b="1" baseline="30000">
                  <a:solidFill>
                    <a:schemeClr val="accent2"/>
                  </a:solidFill>
                </a:rPr>
                <a:t>-</a:t>
              </a:r>
            </a:p>
          </p:txBody>
        </p:sp>
      </p:grpSp>
      <p:sp>
        <p:nvSpPr>
          <p:cNvPr id="185360" name="Text Box 16"/>
          <p:cNvSpPr txBox="1">
            <a:spLocks noChangeArrowheads="1"/>
          </p:cNvSpPr>
          <p:nvPr/>
        </p:nvSpPr>
        <p:spPr bwMode="auto">
          <a:xfrm>
            <a:off x="4446588" y="646113"/>
            <a:ext cx="3943350" cy="519112"/>
          </a:xfrm>
          <a:prstGeom prst="rect">
            <a:avLst/>
          </a:prstGeom>
          <a:noFill/>
          <a:ln w="9525">
            <a:noFill/>
            <a:miter lim="800000"/>
            <a:headEnd/>
            <a:tailEnd/>
          </a:ln>
          <a:effectLst/>
        </p:spPr>
        <p:txBody>
          <a:bodyPr wrap="none">
            <a:spAutoFit/>
          </a:bodyPr>
          <a:lstStyle/>
          <a:p>
            <a:r>
              <a:rPr lang="en-US" sz="2800"/>
              <a:t>Dissolving Salt in Water</a:t>
            </a:r>
          </a:p>
        </p:txBody>
      </p:sp>
      <p:sp>
        <p:nvSpPr>
          <p:cNvPr id="185362" name="Text Box 18"/>
          <p:cNvSpPr txBox="1">
            <a:spLocks noChangeArrowheads="1"/>
          </p:cNvSpPr>
          <p:nvPr/>
        </p:nvSpPr>
        <p:spPr bwMode="auto">
          <a:xfrm>
            <a:off x="5753100" y="1495425"/>
            <a:ext cx="1087438" cy="579438"/>
          </a:xfrm>
          <a:prstGeom prst="rect">
            <a:avLst/>
          </a:prstGeom>
          <a:noFill/>
          <a:ln w="9525">
            <a:noFill/>
            <a:miter lim="800000"/>
            <a:headEnd/>
            <a:tailEnd/>
          </a:ln>
          <a:effectLst/>
        </p:spPr>
        <p:txBody>
          <a:bodyPr wrap="none">
            <a:spAutoFit/>
          </a:bodyPr>
          <a:lstStyle/>
          <a:p>
            <a:r>
              <a:rPr lang="en-US" sz="3200">
                <a:solidFill>
                  <a:srgbClr val="FFFF00"/>
                </a:solidFill>
              </a:rPr>
              <a:t>NaCl</a:t>
            </a:r>
          </a:p>
        </p:txBody>
      </p:sp>
      <p:sp>
        <p:nvSpPr>
          <p:cNvPr id="185363" name="Line 19"/>
          <p:cNvSpPr>
            <a:spLocks noChangeShapeType="1"/>
          </p:cNvSpPr>
          <p:nvPr/>
        </p:nvSpPr>
        <p:spPr bwMode="auto">
          <a:xfrm flipH="1">
            <a:off x="4787900" y="2151063"/>
            <a:ext cx="1450975" cy="2743200"/>
          </a:xfrm>
          <a:prstGeom prst="line">
            <a:avLst/>
          </a:prstGeom>
          <a:noFill/>
          <a:ln w="50800">
            <a:solidFill>
              <a:srgbClr val="FF9900"/>
            </a:solidFill>
            <a:round/>
            <a:headEnd/>
            <a:tailEnd type="triangle" w="med" len="med"/>
          </a:ln>
          <a:effectLst/>
        </p:spPr>
        <p:txBody>
          <a:bodyPr/>
          <a:lstStyle/>
          <a:p>
            <a:endParaRPr lang="en-US"/>
          </a:p>
        </p:txBody>
      </p:sp>
      <p:sp>
        <p:nvSpPr>
          <p:cNvPr id="185364" name="Text Box 20"/>
          <p:cNvSpPr txBox="1">
            <a:spLocks noChangeArrowheads="1"/>
          </p:cNvSpPr>
          <p:nvPr/>
        </p:nvSpPr>
        <p:spPr bwMode="auto">
          <a:xfrm>
            <a:off x="6061075" y="3163888"/>
            <a:ext cx="2927350" cy="1917700"/>
          </a:xfrm>
          <a:prstGeom prst="rect">
            <a:avLst/>
          </a:prstGeom>
          <a:noFill/>
          <a:ln w="9525">
            <a:noFill/>
            <a:miter lim="800000"/>
            <a:headEnd/>
            <a:tailEnd/>
          </a:ln>
          <a:effectLst/>
        </p:spPr>
        <p:txBody>
          <a:bodyPr wrap="none">
            <a:spAutoFit/>
          </a:bodyPr>
          <a:lstStyle/>
          <a:p>
            <a:r>
              <a:rPr lang="en-US"/>
              <a:t>Ions: stable forms of</a:t>
            </a:r>
          </a:p>
          <a:p>
            <a:r>
              <a:rPr lang="en-US"/>
              <a:t>the elements that</a:t>
            </a:r>
          </a:p>
          <a:p>
            <a:r>
              <a:rPr lang="en-US"/>
              <a:t>obtain charge by</a:t>
            </a:r>
          </a:p>
          <a:p>
            <a:r>
              <a:rPr lang="en-US"/>
              <a:t>gaining or losing </a:t>
            </a:r>
          </a:p>
          <a:p>
            <a:r>
              <a:rPr lang="en-US"/>
              <a:t>electrons.</a:t>
            </a:r>
          </a:p>
        </p:txBody>
      </p:sp>
      <p:sp>
        <p:nvSpPr>
          <p:cNvPr id="185365" name="Text Box 21"/>
          <p:cNvSpPr txBox="1">
            <a:spLocks noChangeArrowheads="1"/>
          </p:cNvSpPr>
          <p:nvPr/>
        </p:nvSpPr>
        <p:spPr bwMode="auto">
          <a:xfrm>
            <a:off x="6096000" y="5259388"/>
            <a:ext cx="2632075" cy="822325"/>
          </a:xfrm>
          <a:prstGeom prst="rect">
            <a:avLst/>
          </a:prstGeom>
          <a:noFill/>
          <a:ln w="9525">
            <a:noFill/>
            <a:miter lim="800000"/>
            <a:headEnd/>
            <a:tailEnd/>
          </a:ln>
          <a:effectLst/>
        </p:spPr>
        <p:txBody>
          <a:bodyPr wrap="none">
            <a:spAutoFit/>
          </a:bodyPr>
          <a:lstStyle/>
          <a:p>
            <a:r>
              <a:rPr lang="en-US">
                <a:solidFill>
                  <a:srgbClr val="FFFF00"/>
                </a:solidFill>
              </a:rPr>
              <a:t>NaCl solubility</a:t>
            </a:r>
          </a:p>
          <a:p>
            <a:r>
              <a:rPr lang="en-US">
                <a:solidFill>
                  <a:srgbClr val="FFFF00"/>
                </a:solidFill>
              </a:rPr>
              <a:t>In water = 350 g/L</a:t>
            </a:r>
          </a:p>
        </p:txBody>
      </p:sp>
      <p:sp>
        <p:nvSpPr>
          <p:cNvPr id="185366" name="Text Box 22"/>
          <p:cNvSpPr txBox="1">
            <a:spLocks noChangeArrowheads="1"/>
          </p:cNvSpPr>
          <p:nvPr/>
        </p:nvSpPr>
        <p:spPr bwMode="auto">
          <a:xfrm>
            <a:off x="323850" y="3783013"/>
            <a:ext cx="2219325" cy="701675"/>
          </a:xfrm>
          <a:prstGeom prst="rect">
            <a:avLst/>
          </a:prstGeom>
          <a:noFill/>
          <a:ln w="9525">
            <a:noFill/>
            <a:miter lim="800000"/>
            <a:headEnd/>
            <a:tailEnd/>
          </a:ln>
          <a:effectLst/>
        </p:spPr>
        <p:txBody>
          <a:bodyPr wrap="none">
            <a:spAutoFit/>
          </a:bodyPr>
          <a:lstStyle/>
          <a:p>
            <a:r>
              <a:rPr lang="en-US" sz="2000">
                <a:solidFill>
                  <a:srgbClr val="FFFF00"/>
                </a:solidFill>
              </a:rPr>
              <a:t>KCl solubility</a:t>
            </a:r>
          </a:p>
          <a:p>
            <a:r>
              <a:rPr lang="en-US" sz="2000">
                <a:solidFill>
                  <a:srgbClr val="FFFF00"/>
                </a:solidFill>
              </a:rPr>
              <a:t>In water = 280 g/L</a:t>
            </a:r>
          </a:p>
        </p:txBody>
      </p:sp>
      <p:sp>
        <p:nvSpPr>
          <p:cNvPr id="185367" name="Text Box 23"/>
          <p:cNvSpPr txBox="1">
            <a:spLocks noChangeArrowheads="1"/>
          </p:cNvSpPr>
          <p:nvPr/>
        </p:nvSpPr>
        <p:spPr bwMode="auto">
          <a:xfrm>
            <a:off x="361950" y="4678363"/>
            <a:ext cx="2147888" cy="701675"/>
          </a:xfrm>
          <a:prstGeom prst="rect">
            <a:avLst/>
          </a:prstGeom>
          <a:noFill/>
          <a:ln w="9525">
            <a:noFill/>
            <a:miter lim="800000"/>
            <a:headEnd/>
            <a:tailEnd/>
          </a:ln>
          <a:effectLst/>
        </p:spPr>
        <p:txBody>
          <a:bodyPr wrap="none">
            <a:spAutoFit/>
          </a:bodyPr>
          <a:lstStyle/>
          <a:p>
            <a:r>
              <a:rPr lang="en-US" sz="2000">
                <a:solidFill>
                  <a:srgbClr val="FFFF00"/>
                </a:solidFill>
              </a:rPr>
              <a:t>CaSO</a:t>
            </a:r>
            <a:r>
              <a:rPr lang="en-US" sz="2000" baseline="-25000">
                <a:solidFill>
                  <a:srgbClr val="FFFF00"/>
                </a:solidFill>
              </a:rPr>
              <a:t>4</a:t>
            </a:r>
            <a:r>
              <a:rPr lang="en-US" sz="2000">
                <a:solidFill>
                  <a:srgbClr val="FFFF00"/>
                </a:solidFill>
              </a:rPr>
              <a:t> solubility</a:t>
            </a:r>
          </a:p>
          <a:p>
            <a:r>
              <a:rPr lang="en-US" sz="2000">
                <a:solidFill>
                  <a:srgbClr val="FFFF00"/>
                </a:solidFill>
              </a:rPr>
              <a:t>In water = 2.4 g/L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62"/>
                                        </p:tgtEl>
                                        <p:attrNameLst>
                                          <p:attrName>style.visibility</p:attrName>
                                        </p:attrNameLst>
                                      </p:cBhvr>
                                      <p:to>
                                        <p:strVal val="visible"/>
                                      </p:to>
                                    </p:set>
                                    <p:animEffect transition="in" filter="fade">
                                      <p:cBhvr>
                                        <p:cTn id="7" dur="2000"/>
                                        <p:tgtEl>
                                          <p:spTgt spid="18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363"/>
                                        </p:tgtEl>
                                        <p:attrNameLst>
                                          <p:attrName>style.visibility</p:attrName>
                                        </p:attrNameLst>
                                      </p:cBhvr>
                                      <p:to>
                                        <p:strVal val="visible"/>
                                      </p:to>
                                    </p:set>
                                    <p:animEffect transition="in" filter="fade">
                                      <p:cBhvr>
                                        <p:cTn id="15" dur="2000"/>
                                        <p:tgtEl>
                                          <p:spTgt spid="185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5364"/>
                                        </p:tgtEl>
                                        <p:attrNameLst>
                                          <p:attrName>style.visibility</p:attrName>
                                        </p:attrNameLst>
                                      </p:cBhvr>
                                      <p:to>
                                        <p:strVal val="visible"/>
                                      </p:to>
                                    </p:set>
                                    <p:animEffect transition="in" filter="fade">
                                      <p:cBhvr>
                                        <p:cTn id="20" dur="2000"/>
                                        <p:tgtEl>
                                          <p:spTgt spid="1853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5365"/>
                                        </p:tgtEl>
                                        <p:attrNameLst>
                                          <p:attrName>style.visibility</p:attrName>
                                        </p:attrNameLst>
                                      </p:cBhvr>
                                      <p:to>
                                        <p:strVal val="visible"/>
                                      </p:to>
                                    </p:set>
                                    <p:animEffect transition="in" filter="fade">
                                      <p:cBhvr>
                                        <p:cTn id="25" dur="2000"/>
                                        <p:tgtEl>
                                          <p:spTgt spid="18536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5366"/>
                                        </p:tgtEl>
                                        <p:attrNameLst>
                                          <p:attrName>style.visibility</p:attrName>
                                        </p:attrNameLst>
                                      </p:cBhvr>
                                      <p:to>
                                        <p:strVal val="visible"/>
                                      </p:to>
                                    </p:set>
                                    <p:animEffect transition="in" filter="fade">
                                      <p:cBhvr>
                                        <p:cTn id="30" dur="2000"/>
                                        <p:tgtEl>
                                          <p:spTgt spid="1853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5367"/>
                                        </p:tgtEl>
                                        <p:attrNameLst>
                                          <p:attrName>style.visibility</p:attrName>
                                        </p:attrNameLst>
                                      </p:cBhvr>
                                      <p:to>
                                        <p:strVal val="visible"/>
                                      </p:to>
                                    </p:set>
                                    <p:animEffect transition="in" filter="fade">
                                      <p:cBhvr>
                                        <p:cTn id="35" dur="2000"/>
                                        <p:tgtEl>
                                          <p:spTgt spid="18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2" grpId="0"/>
      <p:bldP spid="185363" grpId="0" animBg="1"/>
      <p:bldP spid="185364" grpId="0"/>
      <p:bldP spid="185365" grpId="0"/>
      <p:bldP spid="185366" grpId="0"/>
      <p:bldP spid="18536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9&quot;/&gt;&lt;/object&gt;&lt;object type=&quot;3&quot; unique_id=&quot;10008&quot;&gt;&lt;property id=&quot;20148&quot; value=&quot;5&quot;/&gt;&lt;property id=&quot;20300&quot; value=&quot;Slide 7&quot;/&gt;&lt;property id=&quot;20307&quot; value=&quot;286&quot;/&gt;&lt;/object&gt;&lt;object type=&quot;3&quot; unique_id=&quot;10009&quot;&gt;&lt;property id=&quot;20148&quot; value=&quot;5&quot;/&gt;&lt;property id=&quot;20300&quot; value=&quot;Slide 8&quot;/&gt;&lt;property id=&quot;20307&quot; value=&quot;287&quot;/&gt;&lt;/object&gt;&lt;object type=&quot;3&quot; unique_id=&quot;10010&quot;&gt;&lt;property id=&quot;20148&quot; value=&quot;5&quot;/&gt;&lt;property id=&quot;20300&quot; value=&quot;Slide 9&quot;/&gt;&lt;property id=&quot;20307&quot; value=&quot;280&quot;/&gt;&lt;/object&gt;&lt;object type=&quot;3&quot; unique_id=&quot;10012&quot;&gt;&lt;property id=&quot;20148&quot; value=&quot;5&quot;/&gt;&lt;property id=&quot;20300&quot; value=&quot;Slide 17&quot;/&gt;&lt;property id=&quot;20307&quot; value=&quot;281&quot;/&gt;&lt;/object&gt;&lt;object type=&quot;3&quot; unique_id=&quot;10013&quot;&gt;&lt;property id=&quot;20148&quot; value=&quot;5&quot;/&gt;&lt;property id=&quot;20300&quot; value=&quot;Slide 18&quot;/&gt;&lt;property id=&quot;20307&quot; value=&quot;263&quot;/&gt;&lt;/object&gt;&lt;object type=&quot;3&quot; unique_id=&quot;10014&quot;&gt;&lt;property id=&quot;20148&quot; value=&quot;5&quot;/&gt;&lt;property id=&quot;20300&quot; value=&quot;Slide 19&quot;/&gt;&lt;property id=&quot;20307&quot; value=&quot;327&quot;/&gt;&lt;/object&gt;&lt;object type=&quot;3&quot; unique_id=&quot;10016&quot;&gt;&lt;property id=&quot;20148&quot; value=&quot;5&quot;/&gt;&lt;property id=&quot;20300&quot; value=&quot;Slide 22&quot;/&gt;&lt;property id=&quot;20307&quot; value=&quot;330&quot;/&gt;&lt;/object&gt;&lt;object type=&quot;3&quot; unique_id=&quot;10017&quot;&gt;&lt;property id=&quot;20148&quot; value=&quot;5&quot;/&gt;&lt;property id=&quot;20300&quot; value=&quot;Slide 23&quot;/&gt;&lt;property id=&quot;20307&quot; value=&quot;265&quot;/&gt;&lt;/object&gt;&lt;object type=&quot;3&quot; unique_id=&quot;10019&quot;&gt;&lt;property id=&quot;20148&quot; value=&quot;5&quot;/&gt;&lt;property id=&quot;20300&quot; value=&quot;Slide 25&quot;/&gt;&lt;property id=&quot;20307&quot; value=&quot;364&quot;/&gt;&lt;/object&gt;&lt;object type=&quot;3&quot; unique_id=&quot;10020&quot;&gt;&lt;property id=&quot;20148&quot; value=&quot;5&quot;/&gt;&lt;property id=&quot;20300&quot; value=&quot;Slide 26&quot;/&gt;&lt;property id=&quot;20307&quot; value=&quot;321&quot;/&gt;&lt;/object&gt;&lt;object type=&quot;3&quot; unique_id=&quot;10021&quot;&gt;&lt;property id=&quot;20148&quot; value=&quot;5&quot;/&gt;&lt;property id=&quot;20300&quot; value=&quot;Slide 27&quot;/&gt;&lt;property id=&quot;20307&quot; value=&quot;322&quot;/&gt;&lt;/object&gt;&lt;object type=&quot;3&quot; unique_id=&quot;10022&quot;&gt;&lt;property id=&quot;20148&quot; value=&quot;5&quot;/&gt;&lt;property id=&quot;20300&quot; value=&quot;Slide 28&quot;/&gt;&lt;property id=&quot;20307&quot; value=&quot;361&quot;/&gt;&lt;/object&gt;&lt;object type=&quot;3&quot; unique_id=&quot;10024&quot;&gt;&lt;property id=&quot;20148&quot; value=&quot;5&quot;/&gt;&lt;property id=&quot;20300&quot; value=&quot;Slide 30&quot;/&gt;&lt;property id=&quot;20307&quot; value=&quot;324&quot;/&gt;&lt;/object&gt;&lt;object type=&quot;3&quot; unique_id=&quot;10025&quot;&gt;&lt;property id=&quot;20148&quot; value=&quot;5&quot;/&gt;&lt;property id=&quot;20300&quot; value=&quot;Slide 31&quot;/&gt;&lt;property id=&quot;20307&quot; value=&quot;337&quot;/&gt;&lt;/object&gt;&lt;object type=&quot;3&quot; unique_id=&quot;10026&quot;&gt;&lt;property id=&quot;20148&quot; value=&quot;5&quot;/&gt;&lt;property id=&quot;20300&quot; value=&quot;Slide 32&quot;/&gt;&lt;property id=&quot;20307&quot; value=&quot;338&quot;/&gt;&lt;/object&gt;&lt;object type=&quot;3&quot; unique_id=&quot;10027&quot;&gt;&lt;property id=&quot;20148&quot; value=&quot;5&quot;/&gt;&lt;property id=&quot;20300&quot; value=&quot;Slide 33&quot;/&gt;&lt;property id=&quot;20307&quot; value=&quot;282&quot;/&gt;&lt;/object&gt;&lt;object type=&quot;3&quot; unique_id=&quot;10028&quot;&gt;&lt;property id=&quot;20148&quot; value=&quot;5&quot;/&gt;&lt;property id=&quot;20300&quot; value=&quot;Slide 35&quot;/&gt;&lt;property id=&quot;20307&quot; value=&quot;279&quot;/&gt;&lt;/object&gt;&lt;object type=&quot;3&quot; unique_id=&quot;10029&quot;&gt;&lt;property id=&quot;20148&quot; value=&quot;5&quot;/&gt;&lt;property id=&quot;20300&quot; value=&quot;Slide 36&quot;/&gt;&lt;property id=&quot;20307&quot; value=&quot;313&quot;/&gt;&lt;/object&gt;&lt;object type=&quot;3&quot; unique_id=&quot;10030&quot;&gt;&lt;property id=&quot;20148&quot; value=&quot;5&quot;/&gt;&lt;property id=&quot;20300&quot; value=&quot;Slide 37&quot;/&gt;&lt;property id=&quot;20307&quot; value=&quot;314&quot;/&gt;&lt;/object&gt;&lt;object type=&quot;3&quot; unique_id=&quot;10031&quot;&gt;&lt;property id=&quot;20148&quot; value=&quot;5&quot;/&gt;&lt;property id=&quot;20300&quot; value=&quot;Slide 38&quot;/&gt;&lt;property id=&quot;20307&quot; value=&quot;272&quot;/&gt;&lt;/object&gt;&lt;object type=&quot;3&quot; unique_id=&quot;10032&quot;&gt;&lt;property id=&quot;20148&quot; value=&quot;5&quot;/&gt;&lt;property id=&quot;20300&quot; value=&quot;Slide 39&quot;/&gt;&lt;property id=&quot;20307&quot; value=&quot;347&quot;/&gt;&lt;/object&gt;&lt;object type=&quot;3&quot; unique_id=&quot;10033&quot;&gt;&lt;property id=&quot;20148&quot; value=&quot;5&quot;/&gt;&lt;property id=&quot;20300&quot; value=&quot;Slide 40&quot;/&gt;&lt;property id=&quot;20307&quot; value=&quot;348&quot;/&gt;&lt;/object&gt;&lt;object type=&quot;3&quot; unique_id=&quot;10034&quot;&gt;&lt;property id=&quot;20148&quot; value=&quot;5&quot;/&gt;&lt;property id=&quot;20300&quot; value=&quot;Slide 41&quot;/&gt;&lt;property id=&quot;20307&quot; value=&quot;362&quot;/&gt;&lt;/object&gt;&lt;object type=&quot;3&quot; unique_id=&quot;10167&quot;&gt;&lt;property id=&quot;20148&quot; value=&quot;5&quot;/&gt;&lt;property id=&quot;20300&quot; value=&quot;Slide 16&quot;/&gt;&lt;property id=&quot;20307&quot; value=&quot;365&quot;/&gt;&lt;/object&gt;&lt;object type=&quot;3&quot; unique_id=&quot;17689&quot;&gt;&lt;property id=&quot;20148&quot; value=&quot;5&quot;/&gt;&lt;property id=&quot;20300&quot; value=&quot;Slide 2&quot;/&gt;&lt;property id=&quot;20307&quot; value=&quot;372&quot;/&gt;&lt;/object&gt;&lt;object type=&quot;3&quot; unique_id=&quot;17690&quot;&gt;&lt;property id=&quot;20148&quot; value=&quot;5&quot;/&gt;&lt;property id=&quot;20300&quot; value=&quot;Slide 3&quot;/&gt;&lt;property id=&quot;20307&quot; value=&quot;373&quot;/&gt;&lt;/object&gt;&lt;object type=&quot;3&quot; unique_id=&quot;17691&quot;&gt;&lt;property id=&quot;20148&quot; value=&quot;5&quot;/&gt;&lt;property id=&quot;20300&quot; value=&quot;Slide 4&quot;/&gt;&lt;property id=&quot;20307&quot; value=&quot;374&quot;/&gt;&lt;/object&gt;&lt;object type=&quot;3&quot; unique_id=&quot;17692&quot;&gt;&lt;property id=&quot;20148&quot; value=&quot;5&quot;/&gt;&lt;property id=&quot;20300&quot; value=&quot;Slide 5&quot;/&gt;&lt;property id=&quot;20307&quot; value=&quot;375&quot;/&gt;&lt;/object&gt;&lt;object type=&quot;3&quot; unique_id=&quot;17693&quot;&gt;&lt;property id=&quot;20148&quot; value=&quot;5&quot;/&gt;&lt;property id=&quot;20300&quot; value=&quot;Slide 6&quot;/&gt;&lt;property id=&quot;20307&quot; value=&quot;376&quot;/&gt;&lt;/object&gt;&lt;object type=&quot;3&quot; unique_id=&quot;17694&quot;&gt;&lt;property id=&quot;20148&quot; value=&quot;5&quot;/&gt;&lt;property id=&quot;20300&quot; value=&quot;Slide 10&quot;/&gt;&lt;property id=&quot;20307&quot; value=&quot;379&quot;/&gt;&lt;/object&gt;&lt;object type=&quot;3&quot; unique_id=&quot;17695&quot;&gt;&lt;property id=&quot;20148&quot; value=&quot;5&quot;/&gt;&lt;property id=&quot;20300&quot; value=&quot;Slide 11&quot;/&gt;&lt;property id=&quot;20307&quot; value=&quot;378&quot;/&gt;&lt;/object&gt;&lt;object type=&quot;3&quot; unique_id=&quot;17696&quot;&gt;&lt;property id=&quot;20148&quot; value=&quot;5&quot;/&gt;&lt;property id=&quot;20300&quot; value=&quot;Slide 12&quot;/&gt;&lt;property id=&quot;20307&quot; value=&quot;380&quot;/&gt;&lt;/object&gt;&lt;object type=&quot;3&quot; unique_id=&quot;17697&quot;&gt;&lt;property id=&quot;20148&quot; value=&quot;5&quot;/&gt;&lt;property id=&quot;20300&quot; value=&quot;Slide 13&quot;/&gt;&lt;property id=&quot;20307&quot; value=&quot;370&quot;/&gt;&lt;/object&gt;&lt;object type=&quot;3&quot; unique_id=&quot;17698&quot;&gt;&lt;property id=&quot;20148&quot; value=&quot;5&quot;/&gt;&lt;property id=&quot;20300&quot; value=&quot;Slide 14&quot;/&gt;&lt;property id=&quot;20307&quot; value=&quot;371&quot;/&gt;&lt;/object&gt;&lt;object type=&quot;3&quot; unique_id=&quot;17699&quot;&gt;&lt;property id=&quot;20148&quot; value=&quot;5&quot;/&gt;&lt;property id=&quot;20300&quot; value=&quot;Slide 15&quot;/&gt;&lt;property id=&quot;20307&quot; value=&quot;377&quot;/&gt;&lt;/object&gt;&lt;object type=&quot;3&quot; unique_id=&quot;17700&quot;&gt;&lt;property id=&quot;20148&quot; value=&quot;5&quot;/&gt;&lt;property id=&quot;20300&quot; value=&quot;Slide 20&quot;/&gt;&lt;property id=&quot;20307&quot; value=&quot;369&quot;/&gt;&lt;/object&gt;&lt;object type=&quot;3&quot; unique_id=&quot;17701&quot;&gt;&lt;property id=&quot;20148&quot; value=&quot;5&quot;/&gt;&lt;property id=&quot;20300&quot; value=&quot;Slide 21&quot;/&gt;&lt;property id=&quot;20307&quot; value=&quot;366&quot;/&gt;&lt;/object&gt;&lt;object type=&quot;3&quot; unique_id=&quot;17702&quot;&gt;&lt;property id=&quot;20148&quot; value=&quot;5&quot;/&gt;&lt;property id=&quot;20300&quot; value=&quot;Slide 24&quot;/&gt;&lt;property id=&quot;20307&quot; value=&quot;368&quot;/&gt;&lt;/object&gt;&lt;object type=&quot;3&quot; unique_id=&quot;17919&quot;&gt;&lt;property id=&quot;20148&quot; value=&quot;5&quot;/&gt;&lt;property id=&quot;20300&quot; value=&quot;Slide 29&quot;/&gt;&lt;property id=&quot;20307&quot; value=&quot;381&quot;/&gt;&lt;/object&gt;&lt;object type=&quot;3&quot; unique_id=&quot;19263&quot;&gt;&lt;property id=&quot;20148&quot; value=&quot;5&quot;/&gt;&lt;property id=&quot;20300&quot; value=&quot;Slide 34&quot;/&gt;&lt;property id=&quot;20307&quot; value=&quot;382&quot;/&gt;&lt;/object&gt;&lt;/object&gt;&lt;/object&gt;&lt;/database&gt;"/>
  <p:tag name="SECTOMILLISECCONVERTED" val="1"/>
  <p:tag name="ART_ENCODE_TYPE" val="0"/>
  <p:tag name="ART_ENCODE_INDEX" val="1"/>
  <p:tag name="ARTICULATE_PRESENTER_VERSION" val="6"/>
  <p:tag name="PUBLISH_TITLE" val="Lecture 15 Florida Groundwater"/>
  <p:tag name="ARTICULATE_PUBLISH_PATH" val="C:\Classes\Summer 2010\Articulate"/>
  <p:tag name="ARTICULATE_LOGO" val="(None selected)"/>
  <p:tag name="ARTICULATE_PRESENTER" val="(None selected)"/>
  <p:tag name="ARTICULATE_PRESENTER_GUID" val="9869030842"/>
  <p:tag name="ARTICULATE_LMS" val="0"/>
  <p:tag name="ARTICULATE_TEMPLATE" val="Bonczek I"/>
  <p:tag name="ARTICULATE_TEMPLATE_GUID" val="0fd657df-9b8b-432c-8ff2-ad01b9a2d748"/>
  <p:tag name="LMS_PUBLISH" val="No"/>
  <p:tag name="PRESENTER_PREVIEW_MODE" val="0"/>
  <p:tag name="PRESENTER_PREVIEW_START" val="1"/>
  <p:tag name="LAUNCHINNEWWINDOW" val="0"/>
  <p:tag name="LASTPUBLISHED" val="C:\Classes\Summer 2010\Articulate\Lecture 15 Florida Groundwater\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86"/>
  <p:tag name="ELAPSEDTIME" val="17.1"/>
  <p:tag name="ARTICULATE_SLIDE_NAV" val="6"/>
  <p:tag name="ARTICULATE_SLIDE_GUID" val="3a0e2d26-5fee-4b46-b374-88d65ed51ceb"/>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5rCiEN0Q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CrncxURL_files\slide0001_image001.gif"/>
</p:tagLst>
</file>

<file path=ppt/tags/tag13.xml><?xml version="1.0" encoding="utf-8"?>
<p:tagLst xmlns:a="http://schemas.openxmlformats.org/drawingml/2006/main" xmlns:r="http://schemas.openxmlformats.org/officeDocument/2006/relationships" xmlns:p="http://schemas.openxmlformats.org/presentationml/2006/main">
  <p:tag name="AUDIO_ID" val="287"/>
  <p:tag name="ELAPSEDTIME" val="19.9"/>
  <p:tag name="ARTICULATE_SLIDE_NAV" val="7"/>
  <p:tag name="ARTICULATE_SLIDE_GUID" val="4f975ce2-c99c-461a-834c-92eb4438baa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M1pUuL80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qeB8Hllp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BULLET_1" val="8226"/>
</p:tagLst>
</file>

<file path=ppt/tags/tag17.xml><?xml version="1.0" encoding="utf-8"?>
<p:tagLst xmlns:a="http://schemas.openxmlformats.org/drawingml/2006/main" xmlns:r="http://schemas.openxmlformats.org/officeDocument/2006/relationships" xmlns:p="http://schemas.openxmlformats.org/presentationml/2006/main">
  <p:tag name="AUDIO_ID" val="280"/>
  <p:tag name="ELAPSEDTIME" val="56.9"/>
  <p:tag name="ARTICULATE_SLIDE_NAV" val="8"/>
  <p:tag name="ARTICULATE_SLIDE_GUID" val="5a57a456-a384-44e9-bc0d-c1b36f4605ad"/>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k0RrAWpA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UDIO_ID" val="384"/>
  <p:tag name="TIMELINE" val="11.6/14.4/20.9/23.8/26.1/28.4"/>
  <p:tag name="ELAPSEDTIME" val="33.4"/>
  <p:tag name="ARTICULATE_SLIDE_NAV" val="9"/>
  <p:tag name="ARTICULATE_SLIDE_GUID" val="49439889-7ba0-4d0d-a10c-48a0e4223f9d"/>
</p:tagLst>
</file>

<file path=ppt/tags/tag2.xml><?xml version="1.0" encoding="utf-8"?>
<p:tagLst xmlns:a="http://schemas.openxmlformats.org/drawingml/2006/main" xmlns:r="http://schemas.openxmlformats.org/officeDocument/2006/relationships" xmlns:p="http://schemas.openxmlformats.org/presentationml/2006/main">
  <p:tag name="AUDIO_ID" val="299"/>
  <p:tag name="ELAPSEDTIME" val="17.6"/>
  <p:tag name="ARTICULATE_SLIDE_NAV" val="1"/>
  <p:tag name="ARTICULATE_SLIDE_GUID" val="5459936f-f430-41e1-a8ea-9511b0ae938a"/>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TPwmfgnR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UDIO_ID" val="379"/>
  <p:tag name="TIMELINE" val="19.8"/>
  <p:tag name="ELAPSEDTIME" val="24.1"/>
  <p:tag name="ARTICULATE_SLIDE_NAV" val="10"/>
  <p:tag name="ARTICULATE_SLIDE_GUID" val="c75a1f4c-f4b3-407a-b96b-18594f4c1f1b"/>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IdlIY9Rm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UDIO_ID" val="378"/>
  <p:tag name="ELAPSEDTIME" val="18.5"/>
  <p:tag name="ARTICULATE_SLIDE_NAV" val="11"/>
  <p:tag name="ARTICULATE_SLIDE_GUID" val="1bf0fd4e-bfc8-4b5a-84bb-c3de87eb83e6"/>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BULLET_1" val="8226"/>
</p:tagLst>
</file>

<file path=ppt/tags/tag28.xml><?xml version="1.0" encoding="utf-8"?>
<p:tagLst xmlns:a="http://schemas.openxmlformats.org/drawingml/2006/main" xmlns:r="http://schemas.openxmlformats.org/officeDocument/2006/relationships" xmlns:p="http://schemas.openxmlformats.org/presentationml/2006/main">
  <p:tag name="AUDIO_ID" val="380"/>
  <p:tag name="TIMELINE" val="2.9/17.9"/>
  <p:tag name="ELAPSEDTIME" val="38.6"/>
  <p:tag name="ARTICULATE_SLIDE_NAV" val="12"/>
  <p:tag name="ARTICULATE_SLIDE_GUID" val="7fc34510-e9f8-405d-8add-4540f8fa995f"/>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UDIO_ID" val="373"/>
  <p:tag name="ELAPSEDTIME" val="23.2"/>
  <p:tag name="ARTICULATE_SLIDE_NAV" val="2"/>
  <p:tag name="ARTICULATE_SLIDE_GUID" val="9a1d50a1-b1e4-4d91-9f02-aaa536641283"/>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D" val="370"/>
  <p:tag name="TIMELINE" val="38.6/41.8"/>
  <p:tag name="ELAPSEDTIME" val="46.3"/>
  <p:tag name="ARTICULATE_SLIDE_NAV" val="13"/>
  <p:tag name="ARTICULATE_SLIDE_GUID" val="631263a7-af7c-4c74-a8d0-42314e910f93"/>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0pA9uOqD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Eykrqr8p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pzoth2rM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WyD7Adb4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IQY3ZpmF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xml><?xml version="1.0" encoding="utf-8"?>
<p:tagLst xmlns:a="http://schemas.openxmlformats.org/drawingml/2006/main" xmlns:r="http://schemas.openxmlformats.org/officeDocument/2006/relationships" xmlns:p="http://schemas.openxmlformats.org/presentationml/2006/main">
  <p:tag name="AUDIO_ID" val="374"/>
  <p:tag name="ELAPSEDTIME" val="5.8"/>
  <p:tag name="ARTICULATE_SLIDE_NAV" val="3"/>
  <p:tag name="ARTICULATE_SLIDE_GUID" val="aad3804c-7aa5-4055-9d2b-d0bb494689fd"/>
</p:tagLst>
</file>

<file path=ppt/tags/tag40.xml><?xml version="1.0" encoding="utf-8"?>
<p:tagLst xmlns:a="http://schemas.openxmlformats.org/drawingml/2006/main" xmlns:r="http://schemas.openxmlformats.org/officeDocument/2006/relationships" xmlns:p="http://schemas.openxmlformats.org/presentationml/2006/main">
  <p:tag name="AUDIO_ID" val="371"/>
  <p:tag name="ELAPSEDTIME" val="24.0"/>
  <p:tag name="ARTICULATE_SLIDE_NAV" val="14"/>
  <p:tag name="ARTICULATE_SLIDE_GUID" val="2b1cf43a-489b-4e61-a57f-35f36d2f5217"/>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3pAsUY8g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UDIO_ID" val="377"/>
  <p:tag name="ELAPSEDTIME" val="63.9"/>
  <p:tag name="ARTICULATE_SLIDE_NAV" val="15"/>
  <p:tag name="ARTICULATE_SLIDE_GUID" val="2d3e313c-12e8-4b11-803f-283348d9f8ff"/>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6ioRnA9a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VucJk7Ub_files\slide0001_image001.jpg"/>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6oJc7cZz_files\slide0001_image001.jpg"/>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7HwCZBgo_files\slide0001_image001.jpg"/>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8jbdUJ3q_files\slide0001_image001.jpg"/>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Lst>
</file>

<file path=ppt/tags/tag49.xml><?xml version="1.0" encoding="utf-8"?>
<p:tagLst xmlns:a="http://schemas.openxmlformats.org/drawingml/2006/main" xmlns:r="http://schemas.openxmlformats.org/officeDocument/2006/relationships" xmlns:p="http://schemas.openxmlformats.org/presentationml/2006/main">
  <p:tag name="AUDIO_ID" val="365"/>
  <p:tag name="TIMELINE" val="11.0/20.0"/>
  <p:tag name="ELAPSEDTIME" val="25.5"/>
  <p:tag name="ARTICULATE_SLIDE_NAV" val="16"/>
  <p:tag name="ARTICULATE_SLIDE_GUID" val="8b26cac0-90f2-42d0-a8a0-8a2f0e08d85e"/>
</p:tagLst>
</file>

<file path=ppt/tags/tag5.xml><?xml version="1.0" encoding="utf-8"?>
<p:tagLst xmlns:a="http://schemas.openxmlformats.org/drawingml/2006/main" xmlns:r="http://schemas.openxmlformats.org/officeDocument/2006/relationships" xmlns:p="http://schemas.openxmlformats.org/presentationml/2006/main">
  <p:tag name="AUDIO_ID" val="375"/>
  <p:tag name="ELAPSEDTIME" val="24.0"/>
  <p:tag name="ARTICULATE_SLIDE_NAV" val="4"/>
  <p:tag name="ARTICULATE_SLIDE_GUID" val="9f79a445-5f72-4221-9e9a-cad0076e417b"/>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BULLET_1" val="8226"/>
</p:tagLst>
</file>

<file path=ppt/tags/tag52.xml><?xml version="1.0" encoding="utf-8"?>
<p:tagLst xmlns:a="http://schemas.openxmlformats.org/drawingml/2006/main" xmlns:r="http://schemas.openxmlformats.org/officeDocument/2006/relationships" xmlns:p="http://schemas.openxmlformats.org/presentationml/2006/main">
  <p:tag name="AUDIO_ID" val="263"/>
  <p:tag name="TIMELINE" val="6.6/21.5"/>
  <p:tag name="ELAPSEDTIME" val="45.7"/>
  <p:tag name="ARTICULATE_SLIDE_NAV" val="17"/>
  <p:tag name="ARTICULATE_SLIDE_GUID" val="6629a31a-6d86-43ae-9114-c0783e2edec3"/>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sOqHY5lb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TJSoDkRC_files\slide0001_image001.jpg"/>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FFP9BUkD_files\slide0001_image001.jpg"/>
</p:tagLst>
</file>

<file path=ppt/tags/tag56.xml><?xml version="1.0" encoding="utf-8"?>
<p:tagLst xmlns:a="http://schemas.openxmlformats.org/drawingml/2006/main" xmlns:r="http://schemas.openxmlformats.org/officeDocument/2006/relationships" xmlns:p="http://schemas.openxmlformats.org/presentationml/2006/main">
  <p:tag name="AUDIO_ID" val="327"/>
  <p:tag name="ELAPSEDTIME" val="25.5"/>
  <p:tag name="ARTICULATE_SLIDE_NAV" val="18"/>
  <p:tag name="ARTICULATE_SLIDE_GUID" val="bb4f04f9-11d4-4a6c-9470-55fc56be9093"/>
</p:tagLst>
</file>

<file path=ppt/tags/tag57.xml><?xml version="1.0" encoding="utf-8"?>
<p:tagLst xmlns:a="http://schemas.openxmlformats.org/drawingml/2006/main" xmlns:r="http://schemas.openxmlformats.org/officeDocument/2006/relationships" xmlns:p="http://schemas.openxmlformats.org/presentationml/2006/main">
  <p:tag name="AUDIO_ID" val="369"/>
  <p:tag name="ELAPSEDTIME" val="18.1"/>
  <p:tag name="ARTICULATE_SLIDE_NAV" val="19"/>
  <p:tag name="ARTICULATE_SLIDE_GUID" val="248a3ef6-7d04-49ba-8c57-8ea0abdb954f"/>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AUDIO_ID" val="330"/>
  <p:tag name="ELAPSEDTIME" val="28.7"/>
  <p:tag name="ARTICULATE_SLIDE_NAV" val="20"/>
  <p:tag name="ARTICULATE_SLIDE_GUID" val="d069f7f0-67d2-4e2b-8fa1-1e267bb70db0"/>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UDIO_ID" val="265"/>
  <p:tag name="ELAPSEDTIME" val="30.1"/>
  <p:tag name="ARTICULATE_SLIDE_NAV" val="21"/>
  <p:tag name="ARTICULATE_SLIDE_GUID" val="a2ee0b9c-de52-4bf5-a08d-6f17c284bf1f"/>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UDIO_ID" val="368"/>
  <p:tag name="TIMELINE" val="9.1/22.5"/>
  <p:tag name="ELAPSEDTIME" val="47.0"/>
  <p:tag name="ARTICULATE_SLIDE_NAV" val="22"/>
  <p:tag name="ARTICULATE_SLIDE_GUID" val="74140d61-3ba1-4a9c-b296-0528f76dbdb7"/>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UDIO_ID" val="364"/>
  <p:tag name="TIMELINE" val="0.8"/>
  <p:tag name="ELAPSEDTIME" val="13.5"/>
  <p:tag name="ARTICULATE_SLIDE_NAV" val="23"/>
  <p:tag name="ARTICULATE_SLIDE_GUID" val="587419d4-45fa-4593-bf3d-5cc5a7b8126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UDIO_ID" val="321"/>
  <p:tag name="TIMELINE" val="10.4/26.1/30.1"/>
  <p:tag name="ELAPSEDTIME" val="33.6"/>
  <p:tag name="ARTICULATE_SLIDE_NAV" val="24"/>
  <p:tag name="ARTICULATE_SLIDE_GUID" val="49870d2d-e5ed-4cac-baf9-c7f818aedaaa"/>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5.xml><?xml version="1.0" encoding="utf-8"?>
<p:tagLst xmlns:a="http://schemas.openxmlformats.org/drawingml/2006/main" xmlns:r="http://schemas.openxmlformats.org/officeDocument/2006/relationships" xmlns:p="http://schemas.openxmlformats.org/presentationml/2006/main">
  <p:tag name="AUDIO_ID" val="322"/>
  <p:tag name="ELAPSEDTIME" val="15.2"/>
  <p:tag name="ARTICULATE_SLIDE_NAV" val="25"/>
  <p:tag name="ARTICULATE_SLIDE_GUID" val="6261abfc-fc5e-45f3-90b7-bc4329ca91d5"/>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ONCZE~1.UFA\AppData\Local\Temp\articulate\presenter\imgtemp\qIkij4Sl_files\slide0001_image001.jpg"/>
</p:tagLst>
</file>

<file path=ppt/tags/tag7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8.xml><?xml version="1.0" encoding="utf-8"?>
<p:tagLst xmlns:a="http://schemas.openxmlformats.org/drawingml/2006/main" xmlns:r="http://schemas.openxmlformats.org/officeDocument/2006/relationships" xmlns:p="http://schemas.openxmlformats.org/presentationml/2006/main">
  <p:tag name="AUDIO_ID" val="361"/>
  <p:tag name="ELAPSEDTIME" val="25.3"/>
  <p:tag name="ARTICULATE_SLIDE_NAV" val="26"/>
  <p:tag name="ARTICULATE_SLIDE_GUID" val="51c8c5e8-56a6-4056-9724-fa8943327180"/>
</p:tagLst>
</file>

<file path=ppt/tags/tag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376"/>
  <p:tag name="ELAPSEDTIME" val="80.3"/>
  <p:tag name="ARTICULATE_SLIDE_NAV" val="5"/>
  <p:tag name="ARTICULATE_SLIDE_GUID" val="d075eeb9-4697-4f13-be6c-30d98277094f"/>
</p:tagLst>
</file>

<file path=ppt/tags/tag80.xml><?xml version="1.0" encoding="utf-8"?>
<p:tagLst xmlns:a="http://schemas.openxmlformats.org/drawingml/2006/main" xmlns:r="http://schemas.openxmlformats.org/officeDocument/2006/relationships" xmlns:p="http://schemas.openxmlformats.org/presentationml/2006/main">
  <p:tag name="AUDIO_ID" val="381"/>
  <p:tag name="TIMELINE" val="14.4/16.6/23.3"/>
  <p:tag name="ELAPSEDTIME" val="26.5"/>
  <p:tag name="ARTICULATE_SLIDE_NAV" val="27"/>
  <p:tag name="ARTICULATE_SLIDE_GUID" val="5b5f906f-4d79-4130-8bcb-b06a3658d1d0"/>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UDIO_ID" val="324"/>
  <p:tag name="TIMELINE" val="3.8/7.7"/>
  <p:tag name="ELAPSEDTIME" val="16.5"/>
  <p:tag name="ARTICULATE_SLIDE_NAV" val="28"/>
  <p:tag name="ARTICULATE_SLIDE_GUID" val="03747ebf-ed52-46ba-a0b6-b4a5d23ef9df"/>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UDIO_ID" val="383"/>
  <p:tag name="TIMELINE" val="7.0"/>
  <p:tag name="ELAPSEDTIME" val="15.2"/>
  <p:tag name="ARTICULATE_SLIDE_NAV" val="29"/>
  <p:tag name="ARTICULATE_SLIDE_GUID" val="d6fe4f12-dc24-478c-be80-590a86b8bdc4"/>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92.xml><?xml version="1.0" encoding="utf-8"?>
<p:tagLst xmlns:a="http://schemas.openxmlformats.org/drawingml/2006/main" xmlns:r="http://schemas.openxmlformats.org/officeDocument/2006/relationships" xmlns:p="http://schemas.openxmlformats.org/presentationml/2006/main">
  <p:tag name="AUDIO_ID" val="338"/>
  <p:tag name="TIMELINE" val="2.4/17.5/21.0/26.0/32.3/36.2/43.1/47.7/50.8"/>
  <p:tag name="ELAPSEDTIME" val="73.3"/>
  <p:tag name="ARTICULATE_SLIDE_NAV" val="30"/>
  <p:tag name="ARTICULATE_SLIDE_GUID" val="97b9ac70-16d3-446e-be5d-3a5bb170635a"/>
</p:tagLst>
</file>

<file path=ppt/tags/tag93.xml><?xml version="1.0" encoding="utf-8"?>
<p:tagLst xmlns:a="http://schemas.openxmlformats.org/drawingml/2006/main" xmlns:r="http://schemas.openxmlformats.org/officeDocument/2006/relationships" xmlns:p="http://schemas.openxmlformats.org/presentationml/2006/main">
  <p:tag name="AUDIO_ID" val="282"/>
  <p:tag name="ELAPSEDTIME" val="58.3"/>
  <p:tag name="ARTICULATE_SLIDE_NAV" val="31"/>
  <p:tag name="ARTICULATE_SLIDE_GUID" val="429e59ce-7987-48b5-bd99-0ad38459d993"/>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96.xml><?xml version="1.0" encoding="utf-8"?>
<p:tagLst xmlns:a="http://schemas.openxmlformats.org/drawingml/2006/main" xmlns:r="http://schemas.openxmlformats.org/officeDocument/2006/relationships" xmlns:p="http://schemas.openxmlformats.org/presentationml/2006/main">
  <p:tag name="ARTICULATE_SLIDE_NAV" val="32"/>
  <p:tag name="ARTICULATE_SLIDE_GUID" val="840f73df-73f2-4071-8d4e-22c250d28b58"/>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2_B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33670</TotalTime>
  <Words>2358</Words>
  <Application>Microsoft Office PowerPoint</Application>
  <PresentationFormat>On-screen Show (4:3)</PresentationFormat>
  <Paragraphs>285</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Blue and green balls design template</vt:lpstr>
      <vt:lpstr>2_Beam</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109</cp:revision>
  <dcterms:created xsi:type="dcterms:W3CDTF">2007-10-24T17:24:40Z</dcterms:created>
  <dcterms:modified xsi:type="dcterms:W3CDTF">2010-06-07T18:35:52Z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Lecture 15 Florida Groundwater</vt:lpwstr>
  </property>
  <property fmtid="{D5CDD505-2E9C-101B-9397-08002B2CF9AE}" pid="4" name="ArticulateGUID">
    <vt:lpwstr>E593B05D-8154-4716-9A5C-4137BD207CAC</vt:lpwstr>
  </property>
  <property fmtid="{D5CDD505-2E9C-101B-9397-08002B2CF9AE}" pid="5" name="ArticulateProjectFull">
    <vt:lpwstr>F:\Summer 2010\Properly Numbered\Lecture 14 Florida Groundwater.ppta</vt:lpwstr>
  </property>
</Properties>
</file>