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38.xml" ContentType="application/vnd.openxmlformats-officedocument.presentationml.tags+xml"/>
  <Override PartName="/ppt/notesSlides/notesSlide34.xml" ContentType="application/vnd.openxmlformats-officedocument.presentationml.notesSlide+xml"/>
  <Override PartName="/ppt/tags/tag56.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ppt/tags/tag45.xml" ContentType="application/vnd.openxmlformats-officedocument.presentationml.tags+xml"/>
  <Override PartName="/docProps/custom.xml" ContentType="application/vnd.openxmlformats-officedocument.custom-properties+xml"/>
  <Override PartName="/ppt/notesSlides/notesSlide12.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tags/tag52.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37.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48.xml" ContentType="application/vnd.openxmlformats-officedocument.presentationml.tag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35.xml" ContentType="application/vnd.openxmlformats-officedocument.presentationml.tags+xml"/>
  <Override PartName="/ppt/tags/tag46.xml" ContentType="application/vnd.openxmlformats-officedocument.presentationml.tags+xml"/>
  <Override PartName="/ppt/notesSlides/notesSlide33.xml" ContentType="application/vnd.openxmlformats-officedocument.presentationml.notesSlide+xml"/>
  <Override PartName="/ppt/tags/tag5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notesSlides/notesSlide31.xml" ContentType="application/vnd.openxmlformats-officedocument.presentationml.notesSlide+xml"/>
  <Default Extension="gif" ContentType="image/gif"/>
  <Override PartName="/ppt/tags/tag53.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notesSlides/notesSlide25.xml" ContentType="application/vnd.openxmlformats-officedocument.presentationml.notesSlide+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notesSlides/notesSlide32.xml" ContentType="application/vnd.openxmlformats-officedocument.presentationml.notesSlide+xml"/>
  <Override PartName="/ppt/tags/tag54.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43.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tags/tag3.xml" ContentType="application/vnd.openxmlformats-officedocument.presentationml.tags+xml"/>
  <Default Extension="jpeg" ContentType="image/jpeg"/>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1"/>
  </p:notesMasterIdLst>
  <p:sldIdLst>
    <p:sldId id="457" r:id="rId2"/>
    <p:sldId id="458" r:id="rId3"/>
    <p:sldId id="459" r:id="rId4"/>
    <p:sldId id="460" r:id="rId5"/>
    <p:sldId id="461" r:id="rId6"/>
    <p:sldId id="462" r:id="rId7"/>
    <p:sldId id="463" r:id="rId8"/>
    <p:sldId id="464" r:id="rId9"/>
    <p:sldId id="465" r:id="rId10"/>
    <p:sldId id="434" r:id="rId11"/>
    <p:sldId id="435" r:id="rId12"/>
    <p:sldId id="436" r:id="rId13"/>
    <p:sldId id="437" r:id="rId14"/>
    <p:sldId id="438" r:id="rId15"/>
    <p:sldId id="439" r:id="rId16"/>
    <p:sldId id="440" r:id="rId17"/>
    <p:sldId id="441" r:id="rId18"/>
    <p:sldId id="442" r:id="rId19"/>
    <p:sldId id="443" r:id="rId20"/>
    <p:sldId id="444" r:id="rId21"/>
    <p:sldId id="445" r:id="rId22"/>
    <p:sldId id="446" r:id="rId23"/>
    <p:sldId id="447" r:id="rId24"/>
    <p:sldId id="448" r:id="rId25"/>
    <p:sldId id="449" r:id="rId26"/>
    <p:sldId id="451" r:id="rId27"/>
    <p:sldId id="450" r:id="rId28"/>
    <p:sldId id="290" r:id="rId29"/>
    <p:sldId id="453" r:id="rId30"/>
    <p:sldId id="292" r:id="rId31"/>
    <p:sldId id="395" r:id="rId32"/>
    <p:sldId id="312" r:id="rId33"/>
    <p:sldId id="358" r:id="rId34"/>
    <p:sldId id="322" r:id="rId35"/>
    <p:sldId id="297" r:id="rId36"/>
    <p:sldId id="393" r:id="rId37"/>
    <p:sldId id="454" r:id="rId38"/>
    <p:sldId id="455" r:id="rId39"/>
    <p:sldId id="343" r:id="rId40"/>
  </p:sldIdLst>
  <p:sldSz cx="9144000" cy="6858000" type="screen4x3"/>
  <p:notesSz cx="6858000" cy="9144000"/>
  <p:custDataLst>
    <p:tags r:id="rId4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FF00"/>
    <a:srgbClr val="996600"/>
    <a:srgbClr val="FFFF00"/>
    <a:srgbClr val="00FF99"/>
    <a:srgbClr val="E29700"/>
    <a:srgbClr val="663300"/>
    <a:srgbClr val="95C0DB"/>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3" autoAdjust="0"/>
    <p:restoredTop sz="66549" autoAdjust="0"/>
  </p:normalViewPr>
  <p:slideViewPr>
    <p:cSldViewPr snapToGrid="0">
      <p:cViewPr varScale="1">
        <p:scale>
          <a:sx n="50" d="100"/>
          <a:sy n="50" d="100"/>
        </p:scale>
        <p:origin x="-164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p>
        </p:txBody>
      </p:sp>
      <p:sp>
        <p:nvSpPr>
          <p:cNvPr id="921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5D48F98-18A1-4D04-BC35-D218EA2F644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en.wikipedia.org/wiki/Alluvial" TargetMode="External"/><Relationship Id="rId13" Type="http://schemas.openxmlformats.org/officeDocument/2006/relationships/hyperlink" Target="http://en.wikipedia.org/wiki/Eolian" TargetMode="External"/><Relationship Id="rId3" Type="http://schemas.openxmlformats.org/officeDocument/2006/relationships/slide" Target="../slides/slide20.xml"/><Relationship Id="rId7" Type="http://schemas.openxmlformats.org/officeDocument/2006/relationships/hyperlink" Target="http://en.wikipedia.org/wiki/Erosion" TargetMode="External"/><Relationship Id="rId12" Type="http://schemas.openxmlformats.org/officeDocument/2006/relationships/hyperlink" Target="http://en.wikipedia.org/wiki/Ice_age" TargetMode="External"/><Relationship Id="rId2" Type="http://schemas.openxmlformats.org/officeDocument/2006/relationships/notesMaster" Target="../notesMasters/notesMaster1.xml"/><Relationship Id="rId16" Type="http://schemas.openxmlformats.org/officeDocument/2006/relationships/hyperlink" Target="http://en.wikipedia.org/wiki/Pore" TargetMode="External"/><Relationship Id="rId1" Type="http://schemas.openxmlformats.org/officeDocument/2006/relationships/tags" Target="../tags/tag32.xml"/><Relationship Id="rId6" Type="http://schemas.openxmlformats.org/officeDocument/2006/relationships/hyperlink" Target="http://en.wikipedia.org/wiki/Rocky_Mountains" TargetMode="External"/><Relationship Id="rId11" Type="http://schemas.openxmlformats.org/officeDocument/2006/relationships/hyperlink" Target="http://en.wikipedia.org/wiki/Paleowater" TargetMode="External"/><Relationship Id="rId5" Type="http://schemas.openxmlformats.org/officeDocument/2006/relationships/hyperlink" Target="http://en.wikipedia.org/wiki/Pliocene" TargetMode="External"/><Relationship Id="rId15" Type="http://schemas.openxmlformats.org/officeDocument/2006/relationships/hyperlink" Target="http://www.npwd.org/Ogallala.htm" TargetMode="External"/><Relationship Id="rId10" Type="http://schemas.openxmlformats.org/officeDocument/2006/relationships/hyperlink" Target="http://en.wikipedia.org/wiki/Porosity" TargetMode="External"/><Relationship Id="rId4" Type="http://schemas.openxmlformats.org/officeDocument/2006/relationships/hyperlink" Target="http://en.wikipedia.org/wiki/Miocene" TargetMode="External"/><Relationship Id="rId9" Type="http://schemas.openxmlformats.org/officeDocument/2006/relationships/hyperlink" Target="http://en.wikipedia.org/wiki/Aeolian_processes" TargetMode="External"/><Relationship Id="rId14" Type="http://schemas.openxmlformats.org/officeDocument/2006/relationships/hyperlink" Target="http://en.wikipedia.org/wiki/Lithology"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www.answers.com/topic/aquifer" TargetMode="External"/><Relationship Id="rId13" Type="http://schemas.openxmlformats.org/officeDocument/2006/relationships/hyperlink" Target="http://www.answers.com/topic/groundwater" TargetMode="External"/><Relationship Id="rId18" Type="http://schemas.openxmlformats.org/officeDocument/2006/relationships/hyperlink" Target="http://www.answers.com/topic/sediment" TargetMode="External"/><Relationship Id="rId26" Type="http://schemas.openxmlformats.org/officeDocument/2006/relationships/hyperlink" Target="http://www.answers.com/topic/cretaceous" TargetMode="External"/><Relationship Id="rId3" Type="http://schemas.openxmlformats.org/officeDocument/2006/relationships/slide" Target="../slides/slide27.xml"/><Relationship Id="rId21" Type="http://schemas.openxmlformats.org/officeDocument/2006/relationships/hyperlink" Target="http://www.answers.com/topic/eolian-processes" TargetMode="External"/><Relationship Id="rId7" Type="http://schemas.openxmlformats.org/officeDocument/2006/relationships/hyperlink" Target="http://www.answers.com/topic/uruguay" TargetMode="External"/><Relationship Id="rId12" Type="http://schemas.openxmlformats.org/officeDocument/2006/relationships/hyperlink" Target="http://www.answers.com/topic/water-annabelle-chvostek-album" TargetMode="External"/><Relationship Id="rId17" Type="http://schemas.openxmlformats.org/officeDocument/2006/relationships/hyperlink" Target="http://www.answers.com/topic/geopolitics" TargetMode="External"/><Relationship Id="rId25" Type="http://schemas.openxmlformats.org/officeDocument/2006/relationships/hyperlink" Target="http://www.answers.com/topic/basalt" TargetMode="External"/><Relationship Id="rId2" Type="http://schemas.openxmlformats.org/officeDocument/2006/relationships/notesMaster" Target="../notesMasters/notesMaster1.xml"/><Relationship Id="rId16" Type="http://schemas.openxmlformats.org/officeDocument/2006/relationships/hyperlink" Target="http://www.answers.com/topic/environmentalism" TargetMode="External"/><Relationship Id="rId20" Type="http://schemas.openxmlformats.org/officeDocument/2006/relationships/hyperlink" Target="http://www.answers.com/topic/fluvial" TargetMode="External"/><Relationship Id="rId1" Type="http://schemas.openxmlformats.org/officeDocument/2006/relationships/tags" Target="../tags/tag44.xml"/><Relationship Id="rId6" Type="http://schemas.openxmlformats.org/officeDocument/2006/relationships/hyperlink" Target="http://www.answers.com/topic/paraguay-1" TargetMode="External"/><Relationship Id="rId11" Type="http://schemas.openxmlformats.org/officeDocument/2006/relationships/hyperlink" Target="http://www.answers.com/topic/cubic-metre" TargetMode="External"/><Relationship Id="rId24" Type="http://schemas.openxmlformats.org/officeDocument/2006/relationships/hyperlink" Target="http://www.answers.com/topic/igneous-rock" TargetMode="External"/><Relationship Id="rId5" Type="http://schemas.openxmlformats.org/officeDocument/2006/relationships/hyperlink" Target="http://www.answers.com/topic/brazil" TargetMode="External"/><Relationship Id="rId15" Type="http://schemas.openxmlformats.org/officeDocument/2006/relationships/hyperlink" Target="http://www.answers.com/topic/drinking-water-wordnet" TargetMode="External"/><Relationship Id="rId23" Type="http://schemas.openxmlformats.org/officeDocument/2006/relationships/hyperlink" Target="http://www.answers.com/topic/jurassic" TargetMode="External"/><Relationship Id="rId10" Type="http://schemas.openxmlformats.org/officeDocument/2006/relationships/hyperlink" Target="http://www.answers.com/topic/square-kilometre-1" TargetMode="External"/><Relationship Id="rId19" Type="http://schemas.openxmlformats.org/officeDocument/2006/relationships/hyperlink" Target="http://www.answers.com/topic/sandstone" TargetMode="External"/><Relationship Id="rId4" Type="http://schemas.openxmlformats.org/officeDocument/2006/relationships/hyperlink" Target="http://www.answers.com/topic/argentina" TargetMode="External"/><Relationship Id="rId9" Type="http://schemas.openxmlformats.org/officeDocument/2006/relationships/hyperlink" Target="http://www.answers.com/topic/guaran-3" TargetMode="External"/><Relationship Id="rId14" Type="http://schemas.openxmlformats.org/officeDocument/2006/relationships/hyperlink" Target="http://www.answers.com/topic/precipitation" TargetMode="External"/><Relationship Id="rId22" Type="http://schemas.openxmlformats.org/officeDocument/2006/relationships/hyperlink" Target="http://www.answers.com/topic/triassic" TargetMode="External"/><Relationship Id="rId27" Type="http://schemas.openxmlformats.org/officeDocument/2006/relationships/hyperlink" Target="http://www.answers.com/topic/infiltration-hvac"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R="0">
              <a:lnSpc>
                <a:spcPct val="115000"/>
              </a:lnSpc>
              <a:spcBef>
                <a:spcPts val="0"/>
              </a:spcBef>
              <a:spcAft>
                <a:spcPts val="0"/>
              </a:spcAft>
            </a:pPr>
            <a:r>
              <a:rPr lang="en-US" smtClean="0">
                <a:solidFill>
                  <a:srgbClr val="000000"/>
                </a:solidFill>
                <a:latin typeface="Arial"/>
                <a:ea typeface="Times New Roman"/>
                <a:cs typeface="Times New Roman"/>
              </a:rPr>
              <a:t>In our last lecture we discussed briefly hte use of non-renewable ground water resources by a number of nations. Included in that discussion was the overuse of renewable sources. I would like to take a few moments to discuss these matters a little more fully.</a:t>
            </a:r>
            <a:endParaRPr lang="en-US" sz="1100">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pPr>
              <a:defRPr/>
            </a:pPr>
            <a:fld id="{D5D48F98-18A1-4D04-BC35-D218EA2F6444}"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R="0">
              <a:lnSpc>
                <a:spcPct val="115000"/>
              </a:lnSpc>
              <a:spcBef>
                <a:spcPts val="0"/>
              </a:spcBef>
              <a:spcAft>
                <a:spcPts val="0"/>
              </a:spcAft>
            </a:pPr>
            <a:r>
              <a:rPr lang="en-US" smtClean="0">
                <a:solidFill>
                  <a:srgbClr val="000000"/>
                </a:solidFill>
                <a:latin typeface="Arial"/>
                <a:ea typeface="Times New Roman"/>
                <a:cs typeface="Times New Roman"/>
              </a:rPr>
              <a:t>So as i indicated this type of prodigality with respect to wter use is wide spread throughout the country and is resulting in falling water tables nation wide.</a:t>
            </a:r>
            <a:endParaRPr lang="en-US" sz="1100" smtClean="0">
              <a:latin typeface="Calibri"/>
              <a:ea typeface="Times New Roman"/>
              <a:cs typeface="Times New Roman"/>
            </a:endParaRPr>
          </a:p>
          <a:p>
            <a:pPr marR="0">
              <a:lnSpc>
                <a:spcPct val="115000"/>
              </a:lnSpc>
              <a:spcBef>
                <a:spcPts val="0"/>
              </a:spcBef>
              <a:spcAft>
                <a:spcPts val="0"/>
              </a:spcAft>
            </a:pPr>
            <a:r>
              <a:rPr lang="en-US" smtClean="0">
                <a:solidFill>
                  <a:srgbClr val="000000"/>
                </a:solidFill>
                <a:latin typeface="Arial"/>
                <a:ea typeface="Times New Roman"/>
                <a:cs typeface="Times New Roman"/>
              </a:rPr>
              <a:t> </a:t>
            </a:r>
            <a:endParaRPr lang="en-US" sz="1100" smtClean="0">
              <a:latin typeface="Calibri"/>
              <a:ea typeface="Times New Roman"/>
              <a:cs typeface="Times New Roman"/>
            </a:endParaRPr>
          </a:p>
          <a:p>
            <a:pPr marR="0">
              <a:lnSpc>
                <a:spcPct val="115000"/>
              </a:lnSpc>
              <a:spcBef>
                <a:spcPts val="0"/>
              </a:spcBef>
              <a:spcAft>
                <a:spcPts val="0"/>
              </a:spcAft>
            </a:pPr>
            <a:r>
              <a:rPr lang="en-US" smtClean="0">
                <a:solidFill>
                  <a:srgbClr val="000000"/>
                </a:solidFill>
                <a:latin typeface="Arial"/>
                <a:ea typeface="Times New Roman"/>
                <a:cs typeface="Times New Roman"/>
              </a:rPr>
              <a:t>However to understand on a more technical level exactly what is occurring around the world with respect to groundwater use, we need a fundamental understanding of aquifer types, their use and their limitations.</a:t>
            </a:r>
            <a:endParaRPr lang="en-US" sz="1100">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pPr>
              <a:defRPr/>
            </a:pPr>
            <a:fld id="{D5D48F98-18A1-4D04-BC35-D218EA2F6444}"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D48F98-18A1-4D04-BC35-D218EA2F6444}"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D48F98-18A1-4D04-BC35-D218EA2F6444}"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D48F98-18A1-4D04-BC35-D218EA2F6444}"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D48F98-18A1-4D04-BC35-D218EA2F6444}"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D48F98-18A1-4D04-BC35-D218EA2F6444}"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D48F98-18A1-4D04-BC35-D218EA2F6444}"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D48F98-18A1-4D04-BC35-D218EA2F6444}"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A62ABC39-1AC3-4880-8497-B5243196CA72}" type="slidenum">
              <a:rPr lang="en-US" sz="1200"/>
              <a:pPr algn="r" eaLnBrk="1" hangingPunct="1"/>
              <a:t>18</a:t>
            </a:fld>
            <a:endParaRPr lang="en-US" sz="1200"/>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custDataLst>
              <p:tags r:id="rId1"/>
            </p:custDataLst>
          </p:nvPr>
        </p:nvSpPr>
        <p:spPr>
          <a:noFill/>
          <a:ln/>
        </p:spPr>
        <p:txBody>
          <a:bodyPr/>
          <a:lstStyle/>
          <a:p>
            <a:pPr eaLnBrk="1" hangingPunct="1"/>
            <a:r>
              <a:rPr lang="en-US" smtClean="0"/>
              <a:t>Aquifers occur in either consolidated or unconsolidated ground formations. Consolidated aquifers hold water in the cracks of solid rock, and the amount of water available depends upon the size and number of cracks. Unconsolidated aquifers hold water in a mixture of sand and gravel. The Snake River aquifer in southern Idaho is an example of a consolidated aquifer, and the Rathdrum aquifer in northern Idaho is an example of an unconsolidated aquifer.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D48F98-18A1-4D04-BC35-D218EA2F6444}"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custDataLst>
              <p:tags r:id="rId1"/>
            </p:custDataLst>
          </p:nvPr>
        </p:nvSpPr>
        <p:spPr>
          <a:noFill/>
          <a:ln/>
        </p:spPr>
        <p:txBody>
          <a:bodyPr/>
          <a:lstStyle/>
          <a:p>
            <a:pPr marR="0">
              <a:lnSpc>
                <a:spcPct val="115000"/>
              </a:lnSpc>
              <a:spcBef>
                <a:spcPts val="430"/>
              </a:spcBef>
              <a:spcAft>
                <a:spcPts val="0"/>
              </a:spcAft>
            </a:pPr>
            <a:r>
              <a:rPr lang="en-US" smtClean="0">
                <a:solidFill>
                  <a:srgbClr val="FFFF00"/>
                </a:solidFill>
                <a:latin typeface="Arial"/>
                <a:ea typeface="Times New Roman"/>
                <a:cs typeface="Times New Roman"/>
              </a:rPr>
              <a:t>Groundwater resources are never strictly non-renewable. The simply may not be subject to contemporary recharge. In certain cases the period needed for replenishment (100s or 1000s of years) is very long in relation to the normal time-frame of human activity in general and of water resources planning in particular. </a:t>
            </a:r>
            <a:endParaRPr lang="en-US">
              <a:latin typeface="Calibri"/>
              <a:ea typeface="Times New Roman"/>
              <a:cs typeface="Times New Roman"/>
            </a:endParaRPr>
          </a:p>
        </p:txBody>
      </p:sp>
      <p:sp>
        <p:nvSpPr>
          <p:cNvPr id="99332" name="Slide Number Placeholder 3"/>
          <p:cNvSpPr>
            <a:spLocks noGrp="1"/>
          </p:cNvSpPr>
          <p:nvPr>
            <p:ph type="sldNum" sz="quarter" idx="5"/>
          </p:nvPr>
        </p:nvSpPr>
        <p:spPr>
          <a:noFill/>
        </p:spPr>
        <p:txBody>
          <a:bodyPr/>
          <a:lstStyle/>
          <a:p>
            <a:fld id="{9986F482-3B34-4199-BA2D-36D24916291A}"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4FCC70CF-F301-4BF7-B15C-9014C1C7DFB3}" type="slidenum">
              <a:rPr lang="en-US" sz="1200"/>
              <a:pPr algn="r" eaLnBrk="1" hangingPunct="1"/>
              <a:t>20</a:t>
            </a:fld>
            <a:endParaRPr lang="en-US" sz="120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custDataLst>
              <p:tags r:id="rId1"/>
            </p:custDataLst>
          </p:nvPr>
        </p:nvSpPr>
        <p:spPr>
          <a:noFill/>
          <a:ln/>
        </p:spPr>
        <p:txBody>
          <a:bodyPr/>
          <a:lstStyle/>
          <a:p>
            <a:pPr eaLnBrk="1" hangingPunct="1">
              <a:lnSpc>
                <a:spcPct val="80000"/>
              </a:lnSpc>
            </a:pPr>
            <a:r>
              <a:rPr lang="en-US" smtClean="0"/>
              <a:t>unconsolidated, poorly sorted clay, silt, sand, and gravel with </a:t>
            </a:r>
            <a:r>
              <a:rPr lang="en-US" b="1" smtClean="0"/>
              <a:t>groundwater</a:t>
            </a:r>
            <a:r>
              <a:rPr lang="en-US" smtClean="0"/>
              <a:t> filling the spaces between grains below the </a:t>
            </a:r>
            <a:r>
              <a:rPr lang="en-US" b="1" smtClean="0"/>
              <a:t>water table</a:t>
            </a:r>
            <a:r>
              <a:rPr lang="en-US" smtClean="0"/>
              <a:t>. The Ogallala was laid down about 10 million years ago by </a:t>
            </a:r>
            <a:r>
              <a:rPr lang="en-US" b="1" smtClean="0"/>
              <a:t>fluvial</a:t>
            </a:r>
            <a:r>
              <a:rPr lang="en-US" smtClean="0"/>
              <a:t> deposition from streams that flowed eastward from the Rocky Mountains during the Pliocene epoch.* Erosion has removed the deposits </a:t>
            </a:r>
            <a:r>
              <a:rPr lang="en-US" sz="900" smtClean="0"/>
              <a:t>The deposition of the aquifer material dates back 2 to 6 million years to late </a:t>
            </a:r>
            <a:r>
              <a:rPr lang="en-US" sz="900" smtClean="0">
                <a:hlinkClick r:id="rId4" tooltip="Miocene"/>
              </a:rPr>
              <a:t>Miocene</a:t>
            </a:r>
            <a:r>
              <a:rPr lang="en-US" sz="900" smtClean="0"/>
              <a:t> to early </a:t>
            </a:r>
            <a:r>
              <a:rPr lang="en-US" sz="900" smtClean="0">
                <a:hlinkClick r:id="rId5" tooltip="Pliocene"/>
              </a:rPr>
              <a:t>Pliocene</a:t>
            </a:r>
            <a:r>
              <a:rPr lang="en-US" sz="900" smtClean="0"/>
              <a:t> age when the southern </a:t>
            </a:r>
            <a:r>
              <a:rPr lang="en-US" sz="900" smtClean="0">
                <a:hlinkClick r:id="rId6" tooltip="Rocky Mountains"/>
              </a:rPr>
              <a:t>Rocky Mountains</a:t>
            </a:r>
            <a:r>
              <a:rPr lang="en-US" sz="900" smtClean="0"/>
              <a:t> were still tectonically active. From the uplands to the west, rivers and streams cut channels in a generally west to east or southeast direction. </a:t>
            </a:r>
            <a:r>
              <a:rPr lang="en-US" sz="900" smtClean="0">
                <a:hlinkClick r:id="rId7" tooltip="Erosion"/>
              </a:rPr>
              <a:t>Erosion</a:t>
            </a:r>
            <a:r>
              <a:rPr lang="en-US" sz="900" smtClean="0"/>
              <a:t> of the Rockies provided </a:t>
            </a:r>
            <a:r>
              <a:rPr lang="en-US" sz="900" smtClean="0">
                <a:hlinkClick r:id="rId8" tooltip="Alluvial"/>
              </a:rPr>
              <a:t>alluvial</a:t>
            </a:r>
            <a:r>
              <a:rPr lang="en-US" sz="900" smtClean="0"/>
              <a:t> and </a:t>
            </a:r>
            <a:r>
              <a:rPr lang="en-US" sz="900" smtClean="0">
                <a:hlinkClick r:id="rId9" tooltip="Aeolian processes"/>
              </a:rPr>
              <a:t>aeolian</a:t>
            </a:r>
            <a:r>
              <a:rPr lang="en-US" sz="900" smtClean="0"/>
              <a:t> sediment that filled the ancient channels and eventually covered the entire area of the present-day aquifer, forming the water-bearing Ogallala Formation. The depth of the formation varies with the shape of the pre-Ogallala surface, being deepest where it fills ancient valleys and channels. The Ogallala Formation consists mostly of coarse sedimentary rocks in its lower sections, which grade upward into finer-grained The water-permeated thickness of the Ogallala Formation ranges from a few feet to more than 1000 feet (300 m) and is generally greater in the northern plains.</a:t>
            </a:r>
            <a:r>
              <a:rPr lang="en-US" sz="900" smtClean="0">
                <a:hlinkClick r:id="" action="ppaction://noaction"/>
              </a:rPr>
              <a:t>[4]</a:t>
            </a:r>
            <a:r>
              <a:rPr lang="en-US" sz="900" smtClean="0"/>
              <a:t> The depth of the water below the surface of the land ranges from almost 400 feet (122 m) in parts of the north to between 100 to 200 feet (30 to 61 m) throughout much of the south. Present-day recharge of the aquifer with fresh water occurs at a slow rate; this implies that much of the water in its </a:t>
            </a:r>
            <a:r>
              <a:rPr lang="en-US" sz="900" smtClean="0">
                <a:hlinkClick r:id="rId10" tooltip="Porosity"/>
              </a:rPr>
              <a:t>pore</a:t>
            </a:r>
            <a:r>
              <a:rPr lang="en-US" sz="900" smtClean="0"/>
              <a:t> spaces is </a:t>
            </a:r>
            <a:r>
              <a:rPr lang="en-US" sz="900" smtClean="0">
                <a:hlinkClick r:id="rId11" tooltip="Paleowater"/>
              </a:rPr>
              <a:t>paleowater</a:t>
            </a:r>
            <a:r>
              <a:rPr lang="en-US" sz="900" smtClean="0"/>
              <a:t>, dating back to the last </a:t>
            </a:r>
            <a:r>
              <a:rPr lang="en-US" sz="900" smtClean="0">
                <a:hlinkClick r:id="rId12" tooltip="Ice age"/>
              </a:rPr>
              <a:t>ice age</a:t>
            </a:r>
            <a:r>
              <a:rPr lang="en-US" sz="900" smtClean="0"/>
              <a:t>.</a:t>
            </a:r>
            <a:endParaRPr lang="en-US" sz="800" smtClean="0"/>
          </a:p>
          <a:p>
            <a:pPr eaLnBrk="1" hangingPunct="1">
              <a:lnSpc>
                <a:spcPct val="80000"/>
              </a:lnSpc>
            </a:pPr>
            <a:endParaRPr lang="en-US" sz="800" smtClean="0"/>
          </a:p>
          <a:p>
            <a:pPr eaLnBrk="1" hangingPunct="1">
              <a:lnSpc>
                <a:spcPct val="80000"/>
              </a:lnSpc>
            </a:pPr>
            <a:r>
              <a:rPr lang="en-US" sz="800" smtClean="0"/>
              <a:t>The deposition of the aquifer material dates back to late </a:t>
            </a:r>
            <a:r>
              <a:rPr lang="en-US" sz="800" smtClean="0">
                <a:hlinkClick r:id="rId4" tooltip="Miocene"/>
              </a:rPr>
              <a:t>Miocene</a:t>
            </a:r>
            <a:r>
              <a:rPr lang="en-US" sz="800" smtClean="0"/>
              <a:t> to early </a:t>
            </a:r>
            <a:r>
              <a:rPr lang="en-US" sz="800" smtClean="0">
                <a:hlinkClick r:id="rId5" tooltip="Pliocene"/>
              </a:rPr>
              <a:t>Pliocene</a:t>
            </a:r>
            <a:r>
              <a:rPr lang="en-US" sz="800" smtClean="0"/>
              <a:t> age when the </a:t>
            </a:r>
            <a:r>
              <a:rPr lang="en-US" sz="800" smtClean="0">
                <a:hlinkClick r:id="rId6" tooltip="Rocky Mountains"/>
              </a:rPr>
              <a:t>Rocky Mountains</a:t>
            </a:r>
            <a:r>
              <a:rPr lang="en-US" sz="800" smtClean="0"/>
              <a:t> were being uplifted. As the land to the west rose, rivers and streams cut channels in a generally west to east or southeast direction. </a:t>
            </a:r>
            <a:r>
              <a:rPr lang="en-US" sz="800" smtClean="0">
                <a:hlinkClick r:id="rId7" tooltip="Erosion"/>
              </a:rPr>
              <a:t>Erosion</a:t>
            </a:r>
            <a:r>
              <a:rPr lang="en-US" sz="800" smtClean="0"/>
              <a:t> of the Rockies provided </a:t>
            </a:r>
            <a:r>
              <a:rPr lang="en-US" sz="800" smtClean="0">
                <a:hlinkClick r:id="rId8" tooltip="Alluvial"/>
              </a:rPr>
              <a:t>alluvial</a:t>
            </a:r>
            <a:r>
              <a:rPr lang="en-US" sz="800" smtClean="0"/>
              <a:t> and </a:t>
            </a:r>
            <a:r>
              <a:rPr lang="en-US" sz="800" smtClean="0">
                <a:hlinkClick r:id="rId13" tooltip="Eolian"/>
              </a:rPr>
              <a:t>eolian</a:t>
            </a:r>
            <a:r>
              <a:rPr lang="en-US" sz="800" smtClean="0"/>
              <a:t> sediment that filled the ancient channels and eventually covered the entire area of the present-day aquifer, forming the water-bearing Ogallala Formation. The depth of the formation varies with the shape of the pre-Ogallala surface, being deepest where it fills ancient valleys and channels. The Ogallala Formation consists mostly of coarse sedimentary rocks in its lower sections, which grade upward into finer-grained </a:t>
            </a:r>
            <a:r>
              <a:rPr lang="en-US" sz="800" smtClean="0">
                <a:hlinkClick r:id="rId14" tooltip="Lithology"/>
              </a:rPr>
              <a:t>lithologies</a:t>
            </a:r>
            <a:r>
              <a:rPr lang="en-US" sz="800" smtClean="0"/>
              <a:t>.</a:t>
            </a:r>
            <a:r>
              <a:rPr lang="en-US" sz="800" smtClean="0">
                <a:hlinkClick r:id="rId15" tooltip="http://www.npwd.org/Ogallala.htm"/>
              </a:rPr>
              <a:t>[1]</a:t>
            </a:r>
            <a:endParaRPr lang="en-US" sz="800" smtClean="0"/>
          </a:p>
          <a:p>
            <a:pPr eaLnBrk="1" hangingPunct="1">
              <a:lnSpc>
                <a:spcPct val="80000"/>
              </a:lnSpc>
            </a:pPr>
            <a:r>
              <a:rPr lang="en-US" sz="800" smtClean="0"/>
              <a:t>The water-permeated thickness of the Ogallala Formation ranges from a few feet to more than 525 feet (160 m) and is generally greater in the northern plains. The depth of the water below the surface of the land ranges from almost 400 feet (122 m) in parts of the north to between 100 to 200 feet (30 to 61 m) throughout much of the south. Present-day recharge of the aquifer with fresh water occurs at a slow rate; this implies that much of the water in its </a:t>
            </a:r>
            <a:r>
              <a:rPr lang="en-US" sz="800" smtClean="0">
                <a:hlinkClick r:id="rId16" tooltip="Pore"/>
              </a:rPr>
              <a:t>pore</a:t>
            </a:r>
            <a:r>
              <a:rPr lang="en-US" sz="800" smtClean="0"/>
              <a:t> spaces is </a:t>
            </a:r>
            <a:r>
              <a:rPr lang="en-US" sz="800" smtClean="0">
                <a:hlinkClick r:id="rId11" tooltip="Paleowater"/>
              </a:rPr>
              <a:t>paleowater</a:t>
            </a:r>
            <a:r>
              <a:rPr lang="en-US" sz="800" smtClean="0"/>
              <a:t>, dating back to the last </a:t>
            </a:r>
            <a:r>
              <a:rPr lang="en-US" sz="800" smtClean="0">
                <a:hlinkClick r:id="rId12" tooltip="Ice age"/>
              </a:rPr>
              <a:t>ice age</a:t>
            </a:r>
            <a:r>
              <a:rPr lang="en-US" sz="800" smtClean="0"/>
              <a:t>.</a:t>
            </a:r>
          </a:p>
          <a:p>
            <a:pPr eaLnBrk="1" hangingPunct="1">
              <a:lnSpc>
                <a:spcPct val="80000"/>
              </a:lnSpc>
            </a:pPr>
            <a:endParaRPr lang="en-US" sz="800" smtClean="0"/>
          </a:p>
          <a:p>
            <a:pPr eaLnBrk="1" hangingPunct="1">
              <a:lnSpc>
                <a:spcPct val="80000"/>
              </a:lnSpc>
            </a:pPr>
            <a:r>
              <a:rPr lang="en-US" sz="800" smtClean="0"/>
              <a:t>The saturated thickness of the Ogallala Formation ranges from a few feet to more than 525 feet (160 m). In general, the areas of greatest saturated thickness occur in the North Plains. In the South Plains, between Lubbock and Midland, the saturated zone varies from less than 50 feet (15 m) to 200 feet (61 m). Depth to water below the land surface can range from almost 400 feet (122 m) in parts of the North Plains to between 100 to 200 feet (30 to 61 m) throughout much of the South Plains.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D48F98-18A1-4D04-BC35-D218EA2F6444}"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smtClean="0"/>
              <a:t>For a consolidated aquifer, we are generally describing a</a:t>
            </a:r>
            <a:r>
              <a:rPr lang="en-US" baseline="0" dirty="0" smtClean="0"/>
              <a:t> water bearing formation found in solid rock. For example, sandstone, granite or limestone. Many of the fossil aquifers found in the middle ease are consolidated sandstone aquifers. Recall the Nubian Sandstone aquifer which underlies </a:t>
            </a:r>
            <a:r>
              <a:rPr lang="en-US" baseline="0" dirty="0" err="1" smtClean="0"/>
              <a:t>lybia</a:t>
            </a:r>
            <a:r>
              <a:rPr lang="en-US" baseline="0" dirty="0" smtClean="0"/>
              <a:t> and Chad. In a consolidated aquifer, water is not held between individual particles, but in cracks, cavities and seams in the solid rock formation.</a:t>
            </a:r>
            <a:endParaRPr lang="en-US" dirty="0"/>
          </a:p>
        </p:txBody>
      </p:sp>
      <p:sp>
        <p:nvSpPr>
          <p:cNvPr id="4" name="Slide Number Placeholder 3"/>
          <p:cNvSpPr>
            <a:spLocks noGrp="1"/>
          </p:cNvSpPr>
          <p:nvPr>
            <p:ph type="sldNum" sz="quarter" idx="10"/>
          </p:nvPr>
        </p:nvSpPr>
        <p:spPr/>
        <p:txBody>
          <a:bodyPr/>
          <a:lstStyle/>
          <a:p>
            <a:pPr>
              <a:defRPr/>
            </a:pPr>
            <a:fld id="{D5D48F98-18A1-4D04-BC35-D218EA2F6444}"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smtClean="0"/>
              <a:t>So this might</a:t>
            </a:r>
            <a:r>
              <a:rPr lang="en-US" baseline="0" dirty="0" smtClean="0"/>
              <a:t> represent a consolidated water </a:t>
            </a:r>
            <a:r>
              <a:rPr lang="en-US" baseline="0" dirty="0" err="1" smtClean="0"/>
              <a:t>bearinbg</a:t>
            </a:r>
            <a:r>
              <a:rPr lang="en-US" baseline="0" dirty="0" smtClean="0"/>
              <a:t> unit. The water would be held in contiguous cracks and seams in the rock material. On a landscape scale, vast amounts of water can be stored in this manner.</a:t>
            </a:r>
            <a:endParaRPr lang="en-US" dirty="0"/>
          </a:p>
        </p:txBody>
      </p:sp>
      <p:sp>
        <p:nvSpPr>
          <p:cNvPr id="4" name="Slide Number Placeholder 3"/>
          <p:cNvSpPr>
            <a:spLocks noGrp="1"/>
          </p:cNvSpPr>
          <p:nvPr>
            <p:ph type="sldNum" sz="quarter" idx="10"/>
          </p:nvPr>
        </p:nvSpPr>
        <p:spPr/>
        <p:txBody>
          <a:bodyPr/>
          <a:lstStyle/>
          <a:p>
            <a:pPr>
              <a:defRPr/>
            </a:pPr>
            <a:fld id="{D5D48F98-18A1-4D04-BC35-D218EA2F6444}"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4A1B170F-7D83-45B4-88E2-5E3E0EFF5734}" type="slidenum">
              <a:rPr lang="en-US" sz="1200"/>
              <a:pPr algn="r" eaLnBrk="1" hangingPunct="1"/>
              <a:t>24</a:t>
            </a:fld>
            <a:endParaRPr lang="en-US" sz="1200"/>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custDataLst>
              <p:tags r:id="rId1"/>
            </p:custDataLst>
          </p:nvPr>
        </p:nvSpPr>
        <p:spPr>
          <a:noFill/>
          <a:ln/>
        </p:spPr>
        <p:txBody>
          <a:bodyPr/>
          <a:lstStyle/>
          <a:p>
            <a:pPr eaLnBrk="1" hangingPunct="1"/>
            <a:r>
              <a:rPr lang="en-US" b="1" dirty="0" smtClean="0"/>
              <a:t>Notice</a:t>
            </a:r>
            <a:r>
              <a:rPr lang="en-US" b="1" baseline="0" dirty="0" smtClean="0"/>
              <a:t> the cracks and seams in this igneous rock formation.</a:t>
            </a: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smtClean="0"/>
              <a:t>We can</a:t>
            </a:r>
            <a:r>
              <a:rPr lang="en-US" baseline="0" dirty="0" smtClean="0"/>
              <a:t> also hold usable quantities of water in sedimentary formations both in fractures and seams, but also in dissolution openings that form cavities to hold water like we see in many limestone formations. Limestone is a relatively soft rock that is subject to dissolution by naturally </a:t>
            </a:r>
            <a:r>
              <a:rPr lang="en-US" baseline="0" dirty="0" err="1" smtClean="0"/>
              <a:t>occruing</a:t>
            </a:r>
            <a:r>
              <a:rPr lang="en-US" baseline="0" dirty="0" smtClean="0"/>
              <a:t> acids creating in some cases enormously large cavities which form the water bearing capacity of the overall formation.</a:t>
            </a:r>
            <a:endParaRPr lang="en-US" dirty="0"/>
          </a:p>
        </p:txBody>
      </p:sp>
      <p:sp>
        <p:nvSpPr>
          <p:cNvPr id="4" name="Slide Number Placeholder 3"/>
          <p:cNvSpPr>
            <a:spLocks noGrp="1"/>
          </p:cNvSpPr>
          <p:nvPr>
            <p:ph type="sldNum" sz="quarter" idx="10"/>
          </p:nvPr>
        </p:nvSpPr>
        <p:spPr/>
        <p:txBody>
          <a:bodyPr/>
          <a:lstStyle/>
          <a:p>
            <a:pPr>
              <a:defRPr/>
            </a:pPr>
            <a:fld id="{D5D48F98-18A1-4D04-BC35-D218EA2F6444}"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D48F98-18A1-4D04-BC35-D218EA2F6444}"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8BD04A40-2BCF-4ADC-AC74-7AC73A4EF97E}" type="slidenum">
              <a:rPr lang="en-US" sz="1200"/>
              <a:pPr algn="r" eaLnBrk="1" hangingPunct="1"/>
              <a:t>27</a:t>
            </a:fld>
            <a:endParaRPr lang="en-US" sz="120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custDataLst>
              <p:tags r:id="rId1"/>
            </p:custDataLst>
          </p:nvPr>
        </p:nvSpPr>
        <p:spPr>
          <a:noFill/>
          <a:ln/>
        </p:spPr>
        <p:txBody>
          <a:bodyPr/>
          <a:lstStyle/>
          <a:p>
            <a:pPr marR="0">
              <a:lnSpc>
                <a:spcPct val="115000"/>
              </a:lnSpc>
              <a:spcBef>
                <a:spcPts val="0"/>
              </a:spcBef>
              <a:spcAft>
                <a:spcPts val="0"/>
              </a:spcAft>
            </a:pPr>
            <a:r>
              <a:rPr lang="en-US" smtClean="0">
                <a:solidFill>
                  <a:srgbClr val="000000"/>
                </a:solidFill>
                <a:latin typeface="Arial"/>
                <a:ea typeface="Times New Roman"/>
                <a:cs typeface="Times New Roman"/>
              </a:rPr>
              <a:t>The </a:t>
            </a:r>
            <a:r>
              <a:rPr lang="en-US" b="1" smtClean="0">
                <a:solidFill>
                  <a:srgbClr val="000000"/>
                </a:solidFill>
                <a:latin typeface="Arial"/>
                <a:ea typeface="Times New Roman"/>
                <a:cs typeface="Times New Roman"/>
              </a:rPr>
              <a:t>Guaraní Aquifer</a:t>
            </a:r>
            <a:r>
              <a:rPr lang="en-US" smtClean="0">
                <a:solidFill>
                  <a:srgbClr val="000000"/>
                </a:solidFill>
                <a:latin typeface="Arial"/>
                <a:ea typeface="Times New Roman"/>
                <a:cs typeface="Times New Roman"/>
              </a:rPr>
              <a:t>, located beneath the surface of (</a:t>
            </a:r>
            <a:r>
              <a:rPr lang="en-US" smtClean="0">
                <a:solidFill>
                  <a:srgbClr val="0000FF"/>
                </a:solidFill>
                <a:latin typeface="Arial"/>
                <a:ea typeface="Times New Roman"/>
                <a:cs typeface="Times New Roman"/>
                <a:hlinkClick r:id="rId4"/>
              </a:rPr>
              <a:t>Argentina</a:t>
            </a:r>
            <a:r>
              <a:rPr lang="en-US" smtClean="0">
                <a:solidFill>
                  <a:srgbClr val="000000"/>
                </a:solidFill>
                <a:latin typeface="Arial"/>
                <a:ea typeface="Times New Roman"/>
                <a:cs typeface="Times New Roman"/>
              </a:rPr>
              <a:t>, </a:t>
            </a:r>
            <a:r>
              <a:rPr lang="en-US" smtClean="0">
                <a:solidFill>
                  <a:srgbClr val="0000FF"/>
                </a:solidFill>
                <a:latin typeface="Arial"/>
                <a:ea typeface="Times New Roman"/>
                <a:cs typeface="Times New Roman"/>
                <a:hlinkClick r:id="rId5"/>
              </a:rPr>
              <a:t>Brazil</a:t>
            </a:r>
            <a:r>
              <a:rPr lang="en-US" smtClean="0">
                <a:solidFill>
                  <a:srgbClr val="000000"/>
                </a:solidFill>
                <a:latin typeface="Arial"/>
                <a:ea typeface="Times New Roman"/>
                <a:cs typeface="Times New Roman"/>
              </a:rPr>
              <a:t>, </a:t>
            </a:r>
            <a:r>
              <a:rPr lang="en-US" smtClean="0">
                <a:solidFill>
                  <a:srgbClr val="0000FF"/>
                </a:solidFill>
                <a:latin typeface="Arial"/>
                <a:ea typeface="Times New Roman"/>
                <a:cs typeface="Times New Roman"/>
                <a:hlinkClick r:id="rId6"/>
              </a:rPr>
              <a:t>Paraguay</a:t>
            </a:r>
            <a:r>
              <a:rPr lang="en-US" smtClean="0">
                <a:solidFill>
                  <a:srgbClr val="000000"/>
                </a:solidFill>
                <a:latin typeface="Arial"/>
                <a:ea typeface="Times New Roman"/>
                <a:cs typeface="Times New Roman"/>
              </a:rPr>
              <a:t> and </a:t>
            </a:r>
            <a:r>
              <a:rPr lang="en-US" smtClean="0">
                <a:solidFill>
                  <a:srgbClr val="0000FF"/>
                </a:solidFill>
                <a:latin typeface="Arial"/>
                <a:ea typeface="Times New Roman"/>
                <a:cs typeface="Times New Roman"/>
                <a:hlinkClick r:id="rId7"/>
              </a:rPr>
              <a:t>Uruguay</a:t>
            </a:r>
            <a:r>
              <a:rPr lang="en-US" smtClean="0">
                <a:solidFill>
                  <a:srgbClr val="000000"/>
                </a:solidFill>
                <a:latin typeface="Arial"/>
                <a:ea typeface="Times New Roman"/>
                <a:cs typeface="Times New Roman"/>
              </a:rPr>
              <a:t>), It is one of the world's largest </a:t>
            </a:r>
            <a:r>
              <a:rPr lang="en-US" smtClean="0">
                <a:solidFill>
                  <a:srgbClr val="0000FF"/>
                </a:solidFill>
                <a:latin typeface="Arial"/>
                <a:ea typeface="Times New Roman"/>
                <a:cs typeface="Times New Roman"/>
                <a:hlinkClick r:id="rId8"/>
              </a:rPr>
              <a:t>aquifer</a:t>
            </a:r>
            <a:r>
              <a:rPr lang="en-US" smtClean="0">
                <a:solidFill>
                  <a:srgbClr val="000000"/>
                </a:solidFill>
                <a:latin typeface="Arial"/>
                <a:ea typeface="Times New Roman"/>
                <a:cs typeface="Times New Roman"/>
              </a:rPr>
              <a:t> systems ]. Named after the </a:t>
            </a:r>
            <a:r>
              <a:rPr lang="en-US" smtClean="0">
                <a:solidFill>
                  <a:srgbClr val="0000FF"/>
                </a:solidFill>
                <a:latin typeface="Arial"/>
                <a:ea typeface="Times New Roman"/>
                <a:cs typeface="Times New Roman"/>
                <a:hlinkClick r:id="rId9"/>
              </a:rPr>
              <a:t>Guaraní</a:t>
            </a:r>
            <a:r>
              <a:rPr lang="en-US" smtClean="0">
                <a:solidFill>
                  <a:srgbClr val="000000"/>
                </a:solidFill>
                <a:latin typeface="Arial"/>
                <a:ea typeface="Times New Roman"/>
                <a:cs typeface="Times New Roman"/>
              </a:rPr>
              <a:t> tribe, it covers 1,200,000 </a:t>
            </a:r>
            <a:r>
              <a:rPr lang="en-US" smtClean="0">
                <a:solidFill>
                  <a:srgbClr val="0000FF"/>
                </a:solidFill>
                <a:latin typeface="Arial"/>
                <a:ea typeface="Times New Roman"/>
                <a:cs typeface="Times New Roman"/>
                <a:hlinkClick r:id="rId10"/>
              </a:rPr>
              <a:t>km²</a:t>
            </a:r>
            <a:r>
              <a:rPr lang="en-US" smtClean="0">
                <a:solidFill>
                  <a:srgbClr val="000000"/>
                </a:solidFill>
                <a:latin typeface="Arial"/>
                <a:ea typeface="Times New Roman"/>
                <a:cs typeface="Times New Roman"/>
              </a:rPr>
              <a:t>, with a volume of about 40,000 </a:t>
            </a:r>
            <a:r>
              <a:rPr lang="en-US" smtClean="0">
                <a:solidFill>
                  <a:srgbClr val="0000FF"/>
                </a:solidFill>
                <a:latin typeface="Arial"/>
                <a:ea typeface="Times New Roman"/>
                <a:cs typeface="Times New Roman"/>
                <a:hlinkClick r:id="rId11"/>
              </a:rPr>
              <a:t>km³</a:t>
            </a:r>
            <a:r>
              <a:rPr lang="en-US" smtClean="0">
                <a:solidFill>
                  <a:srgbClr val="000000"/>
                </a:solidFill>
                <a:latin typeface="Arial"/>
                <a:ea typeface="Times New Roman"/>
                <a:cs typeface="Times New Roman"/>
              </a:rPr>
              <a:t>,. Its thickness is between 50 m and 800 m and a maximum depth of about 1,800 m. It is estimated to contain about 37,000 km³ of </a:t>
            </a:r>
            <a:r>
              <a:rPr lang="en-US" smtClean="0">
                <a:solidFill>
                  <a:srgbClr val="0000FF"/>
                </a:solidFill>
                <a:latin typeface="Arial"/>
                <a:ea typeface="Times New Roman"/>
                <a:cs typeface="Times New Roman"/>
                <a:hlinkClick r:id="rId12"/>
              </a:rPr>
              <a:t>water</a:t>
            </a:r>
            <a:r>
              <a:rPr lang="en-US" smtClean="0">
                <a:solidFill>
                  <a:srgbClr val="000000"/>
                </a:solidFill>
                <a:latin typeface="Arial"/>
                <a:ea typeface="Times New Roman"/>
                <a:cs typeface="Times New Roman"/>
              </a:rPr>
              <a:t> (arguably the largest single body of </a:t>
            </a:r>
            <a:r>
              <a:rPr lang="en-US" smtClean="0">
                <a:solidFill>
                  <a:srgbClr val="0000FF"/>
                </a:solidFill>
                <a:latin typeface="Arial"/>
                <a:ea typeface="Times New Roman"/>
                <a:cs typeface="Times New Roman"/>
                <a:hlinkClick r:id="rId13"/>
              </a:rPr>
              <a:t>groundwater</a:t>
            </a:r>
            <a:r>
              <a:rPr lang="en-US" smtClean="0">
                <a:solidFill>
                  <a:srgbClr val="000000"/>
                </a:solidFill>
                <a:latin typeface="Arial"/>
                <a:ea typeface="Times New Roman"/>
                <a:cs typeface="Times New Roman"/>
              </a:rPr>
              <a:t> in the world), It is renuable with a total recharge rate of about 166 km³/year from </a:t>
            </a:r>
            <a:r>
              <a:rPr lang="en-US" smtClean="0">
                <a:solidFill>
                  <a:srgbClr val="0000FF"/>
                </a:solidFill>
                <a:latin typeface="Arial"/>
                <a:ea typeface="Times New Roman"/>
                <a:cs typeface="Times New Roman"/>
                <a:hlinkClick r:id="rId14"/>
              </a:rPr>
              <a:t>precipitation</a:t>
            </a:r>
            <a:r>
              <a:rPr lang="en-US" smtClean="0">
                <a:solidFill>
                  <a:srgbClr val="000000"/>
                </a:solidFill>
                <a:latin typeface="Arial"/>
                <a:ea typeface="Times New Roman"/>
                <a:cs typeface="Times New Roman"/>
              </a:rPr>
              <a:t>. It is said that that this vast underground reservoir could suppy fresh </a:t>
            </a:r>
            <a:r>
              <a:rPr lang="en-US" smtClean="0">
                <a:solidFill>
                  <a:srgbClr val="0000FF"/>
                </a:solidFill>
                <a:latin typeface="Arial"/>
                <a:ea typeface="Times New Roman"/>
                <a:cs typeface="Times New Roman"/>
                <a:hlinkClick r:id="rId15"/>
              </a:rPr>
              <a:t>drinking water</a:t>
            </a:r>
            <a:r>
              <a:rPr lang="en-US" smtClean="0">
                <a:solidFill>
                  <a:srgbClr val="000000"/>
                </a:solidFill>
                <a:latin typeface="Arial"/>
                <a:ea typeface="Times New Roman"/>
                <a:cs typeface="Times New Roman"/>
              </a:rPr>
              <a:t> to the world for 200 years. Due to an expected shortage of fresh </a:t>
            </a:r>
            <a:r>
              <a:rPr lang="en-US" smtClean="0">
                <a:solidFill>
                  <a:srgbClr val="0000FF"/>
                </a:solidFill>
                <a:latin typeface="Arial"/>
                <a:ea typeface="Times New Roman"/>
                <a:cs typeface="Times New Roman"/>
                <a:hlinkClick r:id="rId12"/>
              </a:rPr>
              <a:t>water</a:t>
            </a:r>
            <a:r>
              <a:rPr lang="en-US" smtClean="0">
                <a:solidFill>
                  <a:srgbClr val="000000"/>
                </a:solidFill>
                <a:latin typeface="Arial"/>
                <a:ea typeface="Times New Roman"/>
                <a:cs typeface="Times New Roman"/>
              </a:rPr>
              <a:t> on a global scale, which </a:t>
            </a:r>
            <a:r>
              <a:rPr lang="en-US" smtClean="0">
                <a:solidFill>
                  <a:srgbClr val="0000FF"/>
                </a:solidFill>
                <a:latin typeface="Arial"/>
                <a:ea typeface="Times New Roman"/>
                <a:cs typeface="Times New Roman"/>
                <a:hlinkClick r:id="rId16"/>
              </a:rPr>
              <a:t>environmentalists</a:t>
            </a:r>
            <a:r>
              <a:rPr lang="en-US" smtClean="0">
                <a:solidFill>
                  <a:srgbClr val="000000"/>
                </a:solidFill>
                <a:latin typeface="Arial"/>
                <a:ea typeface="Times New Roman"/>
                <a:cs typeface="Times New Roman"/>
              </a:rPr>
              <a:t> suggest will become critical in under 20 years, this important natural resource is rapidly becoming </a:t>
            </a:r>
            <a:r>
              <a:rPr lang="en-US" smtClean="0">
                <a:solidFill>
                  <a:srgbClr val="0000FF"/>
                </a:solidFill>
                <a:latin typeface="Arial"/>
                <a:ea typeface="Times New Roman"/>
                <a:cs typeface="Times New Roman"/>
                <a:hlinkClick r:id="rId17"/>
              </a:rPr>
              <a:t>politicized</a:t>
            </a:r>
            <a:r>
              <a:rPr lang="en-US" smtClean="0">
                <a:solidFill>
                  <a:srgbClr val="000000"/>
                </a:solidFill>
                <a:latin typeface="Arial"/>
                <a:ea typeface="Times New Roman"/>
                <a:cs typeface="Times New Roman"/>
              </a:rPr>
              <a:t>, and the control of the resource becomes ever more controversial.</a:t>
            </a:r>
            <a:endParaRPr lang="en-US" smtClean="0">
              <a:latin typeface="Calibri"/>
              <a:ea typeface="Times New Roman"/>
              <a:cs typeface="Times New Roman"/>
            </a:endParaRPr>
          </a:p>
          <a:p>
            <a:pPr marR="0">
              <a:lnSpc>
                <a:spcPct val="115000"/>
              </a:lnSpc>
              <a:spcBef>
                <a:spcPts val="0"/>
              </a:spcBef>
              <a:spcAft>
                <a:spcPts val="0"/>
              </a:spcAft>
            </a:pPr>
            <a:r>
              <a:rPr lang="en-US" smtClean="0">
                <a:solidFill>
                  <a:srgbClr val="000000"/>
                </a:solidFill>
                <a:latin typeface="Arial"/>
                <a:ea typeface="Times New Roman"/>
                <a:cs typeface="Times New Roman"/>
              </a:rPr>
              <a:t>The Guaraní Aquifer consists primarily of </a:t>
            </a:r>
            <a:r>
              <a:rPr lang="en-US" smtClean="0">
                <a:solidFill>
                  <a:srgbClr val="0000FF"/>
                </a:solidFill>
                <a:latin typeface="Arial"/>
                <a:ea typeface="Times New Roman"/>
                <a:cs typeface="Times New Roman"/>
                <a:hlinkClick r:id="rId18"/>
              </a:rPr>
              <a:t>sedimented</a:t>
            </a:r>
            <a:r>
              <a:rPr lang="en-US" smtClean="0">
                <a:solidFill>
                  <a:srgbClr val="000000"/>
                </a:solidFill>
                <a:latin typeface="Arial"/>
                <a:ea typeface="Times New Roman"/>
                <a:cs typeface="Times New Roman"/>
              </a:rPr>
              <a:t> </a:t>
            </a:r>
            <a:r>
              <a:rPr lang="en-US" smtClean="0">
                <a:solidFill>
                  <a:srgbClr val="0000FF"/>
                </a:solidFill>
                <a:latin typeface="Arial"/>
                <a:ea typeface="Times New Roman"/>
                <a:cs typeface="Times New Roman"/>
                <a:hlinkClick r:id="rId19"/>
              </a:rPr>
              <a:t>sandstones</a:t>
            </a:r>
            <a:r>
              <a:rPr lang="en-US" smtClean="0">
                <a:solidFill>
                  <a:srgbClr val="000000"/>
                </a:solidFill>
                <a:latin typeface="Arial"/>
                <a:ea typeface="Times New Roman"/>
                <a:cs typeface="Times New Roman"/>
              </a:rPr>
              <a:t> deposited by </a:t>
            </a:r>
            <a:r>
              <a:rPr lang="en-US" smtClean="0">
                <a:solidFill>
                  <a:srgbClr val="0000FF"/>
                </a:solidFill>
                <a:latin typeface="Arial"/>
                <a:ea typeface="Times New Roman"/>
                <a:cs typeface="Times New Roman"/>
                <a:hlinkClick r:id="rId20"/>
              </a:rPr>
              <a:t>fluvial</a:t>
            </a:r>
            <a:r>
              <a:rPr lang="en-US" smtClean="0">
                <a:solidFill>
                  <a:srgbClr val="000000"/>
                </a:solidFill>
                <a:latin typeface="Arial"/>
                <a:ea typeface="Times New Roman"/>
                <a:cs typeface="Times New Roman"/>
              </a:rPr>
              <a:t> and </a:t>
            </a:r>
            <a:r>
              <a:rPr lang="en-US" smtClean="0">
                <a:solidFill>
                  <a:srgbClr val="0000FF"/>
                </a:solidFill>
                <a:latin typeface="Arial"/>
                <a:ea typeface="Times New Roman"/>
                <a:cs typeface="Times New Roman"/>
                <a:hlinkClick r:id="rId21"/>
              </a:rPr>
              <a:t>eolian</a:t>
            </a:r>
            <a:r>
              <a:rPr lang="en-US" smtClean="0">
                <a:solidFill>
                  <a:srgbClr val="000000"/>
                </a:solidFill>
                <a:latin typeface="Arial"/>
                <a:ea typeface="Times New Roman"/>
                <a:cs typeface="Times New Roman"/>
              </a:rPr>
              <a:t> processes during the </a:t>
            </a:r>
            <a:r>
              <a:rPr lang="en-US" smtClean="0">
                <a:solidFill>
                  <a:srgbClr val="0000FF"/>
                </a:solidFill>
                <a:latin typeface="Arial"/>
                <a:ea typeface="Times New Roman"/>
                <a:cs typeface="Times New Roman"/>
                <a:hlinkClick r:id="rId22"/>
              </a:rPr>
              <a:t>Triassic</a:t>
            </a:r>
            <a:r>
              <a:rPr lang="en-US" smtClean="0">
                <a:solidFill>
                  <a:srgbClr val="000000"/>
                </a:solidFill>
                <a:latin typeface="Arial"/>
                <a:ea typeface="Times New Roman"/>
                <a:cs typeface="Times New Roman"/>
              </a:rPr>
              <a:t> and </a:t>
            </a:r>
            <a:r>
              <a:rPr lang="en-US" smtClean="0">
                <a:solidFill>
                  <a:srgbClr val="0000FF"/>
                </a:solidFill>
                <a:latin typeface="Arial"/>
                <a:ea typeface="Times New Roman"/>
                <a:cs typeface="Times New Roman"/>
                <a:hlinkClick r:id="rId23"/>
              </a:rPr>
              <a:t>Jurassic</a:t>
            </a:r>
            <a:r>
              <a:rPr lang="en-US" smtClean="0">
                <a:solidFill>
                  <a:srgbClr val="000000"/>
                </a:solidFill>
                <a:latin typeface="Arial"/>
                <a:ea typeface="Times New Roman"/>
                <a:cs typeface="Times New Roman"/>
              </a:rPr>
              <a:t> periods (between 200 and 130 million years ago), with over 90% of the total area overlaid with </a:t>
            </a:r>
            <a:r>
              <a:rPr lang="en-US" smtClean="0">
                <a:solidFill>
                  <a:srgbClr val="0000FF"/>
                </a:solidFill>
                <a:latin typeface="Arial"/>
                <a:ea typeface="Times New Roman"/>
                <a:cs typeface="Times New Roman"/>
                <a:hlinkClick r:id="rId24"/>
              </a:rPr>
              <a:t>igneous</a:t>
            </a:r>
            <a:r>
              <a:rPr lang="en-US" smtClean="0">
                <a:solidFill>
                  <a:srgbClr val="000000"/>
                </a:solidFill>
                <a:latin typeface="Arial"/>
                <a:ea typeface="Times New Roman"/>
                <a:cs typeface="Times New Roman"/>
              </a:rPr>
              <a:t> </a:t>
            </a:r>
            <a:r>
              <a:rPr lang="en-US" smtClean="0">
                <a:solidFill>
                  <a:srgbClr val="0000FF"/>
                </a:solidFill>
                <a:latin typeface="Arial"/>
                <a:ea typeface="Times New Roman"/>
                <a:cs typeface="Times New Roman"/>
                <a:hlinkClick r:id="rId25"/>
              </a:rPr>
              <a:t>basalt</a:t>
            </a:r>
            <a:r>
              <a:rPr lang="en-US" smtClean="0">
                <a:solidFill>
                  <a:srgbClr val="000000"/>
                </a:solidFill>
                <a:latin typeface="Arial"/>
                <a:ea typeface="Times New Roman"/>
                <a:cs typeface="Times New Roman"/>
              </a:rPr>
              <a:t> of a low-permeability, deposited during the </a:t>
            </a:r>
            <a:r>
              <a:rPr lang="en-US" smtClean="0">
                <a:solidFill>
                  <a:srgbClr val="0000FF"/>
                </a:solidFill>
                <a:latin typeface="Arial"/>
                <a:ea typeface="Times New Roman"/>
                <a:cs typeface="Times New Roman"/>
                <a:hlinkClick r:id="rId26"/>
              </a:rPr>
              <a:t>Cretacous</a:t>
            </a:r>
            <a:r>
              <a:rPr lang="en-US" smtClean="0">
                <a:solidFill>
                  <a:srgbClr val="000000"/>
                </a:solidFill>
                <a:latin typeface="Arial"/>
                <a:ea typeface="Times New Roman"/>
                <a:cs typeface="Times New Roman"/>
              </a:rPr>
              <a:t> period, acting as an </a:t>
            </a:r>
            <a:r>
              <a:rPr lang="en-US" smtClean="0">
                <a:solidFill>
                  <a:srgbClr val="0000FF"/>
                </a:solidFill>
                <a:latin typeface="Arial"/>
                <a:ea typeface="Times New Roman"/>
                <a:cs typeface="Times New Roman"/>
                <a:hlinkClick r:id="rId8"/>
              </a:rPr>
              <a:t>aquitard</a:t>
            </a:r>
            <a:r>
              <a:rPr lang="en-US" smtClean="0">
                <a:solidFill>
                  <a:srgbClr val="000000"/>
                </a:solidFill>
                <a:latin typeface="Arial"/>
                <a:ea typeface="Times New Roman"/>
                <a:cs typeface="Times New Roman"/>
              </a:rPr>
              <a:t> and providing a high degree of containment. This greatly reduces the rate of </a:t>
            </a:r>
            <a:r>
              <a:rPr lang="en-US" smtClean="0">
                <a:solidFill>
                  <a:srgbClr val="0000FF"/>
                </a:solidFill>
                <a:latin typeface="Arial"/>
                <a:ea typeface="Times New Roman"/>
                <a:cs typeface="Times New Roman"/>
                <a:hlinkClick r:id="rId27"/>
              </a:rPr>
              <a:t>infiltration</a:t>
            </a:r>
            <a:r>
              <a:rPr lang="en-US" smtClean="0">
                <a:solidFill>
                  <a:srgbClr val="000000"/>
                </a:solidFill>
                <a:latin typeface="Arial"/>
                <a:ea typeface="Times New Roman"/>
                <a:cs typeface="Times New Roman"/>
              </a:rPr>
              <a:t> </a:t>
            </a:r>
            <a:endParaRPr lang="en-US" smtClean="0">
              <a:latin typeface="Calibri"/>
              <a:ea typeface="Times New Roman"/>
              <a:cs typeface="Times New Roman"/>
            </a:endParaRPr>
          </a:p>
          <a:p>
            <a:pPr marR="0">
              <a:lnSpc>
                <a:spcPct val="115000"/>
              </a:lnSpc>
              <a:spcBef>
                <a:spcPts val="0"/>
              </a:spcBef>
              <a:spcAft>
                <a:spcPts val="1000"/>
              </a:spcAft>
            </a:pPr>
            <a:r>
              <a:rPr lang="en-US" smtClean="0">
                <a:latin typeface="Calibri"/>
                <a:ea typeface="Times New Roman"/>
                <a:cs typeface="Calibri"/>
              </a:rPr>
              <a:t> </a:t>
            </a:r>
            <a:endParaRPr lang="en-US">
              <a:latin typeface="Calibri"/>
              <a:ea typeface="Times New Roman"/>
              <a:cs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89AA44A5-2FB6-4F3C-963F-7BDD8BCB8AAD}" type="slidenum">
              <a:rPr lang="en-US"/>
              <a:pPr/>
              <a:t>28</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D48F98-18A1-4D04-BC35-D218EA2F6444}"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custDataLst>
              <p:tags r:id="rId1"/>
            </p:custDataLst>
          </p:nvPr>
        </p:nvSpPr>
        <p:spPr>
          <a:noFill/>
          <a:ln/>
        </p:spPr>
        <p:txBody>
          <a:bodyPr/>
          <a:lstStyle/>
          <a:p>
            <a:pPr marR="0">
              <a:lnSpc>
                <a:spcPct val="115000"/>
              </a:lnSpc>
              <a:spcBef>
                <a:spcPts val="430"/>
              </a:spcBef>
              <a:spcAft>
                <a:spcPts val="0"/>
              </a:spcAft>
            </a:pPr>
            <a:r>
              <a:rPr lang="en-US" smtClean="0">
                <a:solidFill>
                  <a:srgbClr val="FFFF00"/>
                </a:solidFill>
                <a:latin typeface="Arial"/>
                <a:ea typeface="Times New Roman"/>
                <a:cs typeface="Times New Roman"/>
              </a:rPr>
              <a:t>We earlier mentioned Fossil aquifers. By definition, fossil aquifers  cannot be utilized sustainably as any withdrawal eventually will exhaust the resource.</a:t>
            </a:r>
            <a:endParaRPr lang="en-US" smtClean="0">
              <a:latin typeface="Calibri"/>
              <a:ea typeface="Times New Roman"/>
              <a:cs typeface="Times New Roman"/>
            </a:endParaRPr>
          </a:p>
          <a:p>
            <a:pPr marR="0">
              <a:lnSpc>
                <a:spcPct val="115000"/>
              </a:lnSpc>
              <a:spcBef>
                <a:spcPts val="430"/>
              </a:spcBef>
              <a:spcAft>
                <a:spcPts val="0"/>
              </a:spcAft>
            </a:pPr>
            <a:r>
              <a:rPr lang="en-US" smtClean="0">
                <a:solidFill>
                  <a:srgbClr val="FFFF00"/>
                </a:solidFill>
                <a:latin typeface="Arial"/>
                <a:ea typeface="Times New Roman"/>
                <a:cs typeface="Times New Roman"/>
              </a:rPr>
              <a:t> Such aquifers generally contain ground water that is trapped in a geologic formation, either because of physical isolation of the aquifer from sources of recharge, or paucity of recharge in an arid region. </a:t>
            </a:r>
            <a:endParaRPr lang="en-US" smtClean="0">
              <a:latin typeface="Calibri"/>
              <a:ea typeface="Times New Roman"/>
              <a:cs typeface="Times New Roman"/>
            </a:endParaRPr>
          </a:p>
          <a:p>
            <a:pPr marR="0">
              <a:lnSpc>
                <a:spcPct val="115000"/>
              </a:lnSpc>
              <a:spcBef>
                <a:spcPts val="430"/>
              </a:spcBef>
              <a:spcAft>
                <a:spcPts val="0"/>
              </a:spcAft>
            </a:pPr>
            <a:r>
              <a:rPr lang="en-US" smtClean="0">
                <a:solidFill>
                  <a:srgbClr val="FFFF00"/>
                </a:solidFill>
                <a:latin typeface="Arial"/>
                <a:ea typeface="Times New Roman"/>
                <a:cs typeface="Times New Roman"/>
              </a:rPr>
              <a:t>Typically, water in non-renewable aquifers is hundreds if not thousands of years old.</a:t>
            </a:r>
            <a:endParaRPr lang="en-US" smtClean="0">
              <a:latin typeface="Calibri"/>
              <a:ea typeface="Times New Roman"/>
              <a:cs typeface="Times New Roman"/>
            </a:endParaRPr>
          </a:p>
          <a:p>
            <a:pPr marR="0">
              <a:lnSpc>
                <a:spcPct val="115000"/>
              </a:lnSpc>
              <a:spcBef>
                <a:spcPts val="0"/>
              </a:spcBef>
              <a:spcAft>
                <a:spcPts val="1000"/>
              </a:spcAft>
            </a:pPr>
            <a:r>
              <a:rPr lang="en-US" smtClean="0">
                <a:latin typeface="Calibri"/>
                <a:ea typeface="Times New Roman"/>
                <a:cs typeface="Calibri"/>
              </a:rPr>
              <a:t> </a:t>
            </a:r>
            <a:endParaRPr lang="en-US">
              <a:latin typeface="Calibri"/>
              <a:ea typeface="Times New Roman"/>
              <a:cs typeface="Times New Roman"/>
            </a:endParaRPr>
          </a:p>
        </p:txBody>
      </p:sp>
      <p:sp>
        <p:nvSpPr>
          <p:cNvPr id="100356" name="Slide Number Placeholder 3"/>
          <p:cNvSpPr>
            <a:spLocks noGrp="1"/>
          </p:cNvSpPr>
          <p:nvPr>
            <p:ph type="sldNum" sz="quarter" idx="5"/>
          </p:nvPr>
        </p:nvSpPr>
        <p:spPr>
          <a:noFill/>
        </p:spPr>
        <p:txBody>
          <a:bodyPr/>
          <a:lstStyle/>
          <a:p>
            <a:fld id="{CB39FAE5-EF64-4929-B6E0-26D574E90AEA}"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D48F98-18A1-4D04-BC35-D218EA2F6444}"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D48F98-18A1-4D04-BC35-D218EA2F6444}"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D48F98-18A1-4D04-BC35-D218EA2F6444}"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D48F98-18A1-4D04-BC35-D218EA2F6444}"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D48F98-18A1-4D04-BC35-D218EA2F6444}"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D48F98-18A1-4D04-BC35-D218EA2F6444}"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D48F98-18A1-4D04-BC35-D218EA2F6444}"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D48F98-18A1-4D04-BC35-D218EA2F6444}"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D48F98-18A1-4D04-BC35-D218EA2F6444}"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D48F98-18A1-4D04-BC35-D218EA2F6444}"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CBDD2E7C-B411-49E2-AC35-37AA1F321663}" type="slidenum">
              <a:rPr lang="en-US" sz="1200"/>
              <a:pPr algn="r" eaLnBrk="1" hangingPunct="1"/>
              <a:t>4</a:t>
            </a:fld>
            <a:endParaRPr lang="en-US" sz="120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custDataLst>
              <p:tags r:id="rId1"/>
            </p:custDataLst>
          </p:nvPr>
        </p:nvSpPr>
        <p:spPr>
          <a:noFill/>
          <a:ln/>
        </p:spPr>
        <p:txBody>
          <a:bodyPr/>
          <a:lstStyle/>
          <a:p>
            <a:pPr eaLnBrk="1" hangingPunct="1"/>
            <a:r>
              <a:rPr lang="en-US" smtClean="0"/>
              <a:t>For fossil aquifers, such as the vast U.S. Ogallala aquifer, the deep aquifer under the North China Plain, or the Saudi aquifer, depletion brings pumping to an end. Farmers who lose their irrigation water have the option of returning to lower-yield dryland farming if rainfall permits. In more arid regions, however, such as in the southwestern United States or the Middle East, the loss of irrigation water means the end of agriculture.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6BE8BC52-C624-476A-9B03-71518BC4F56E}" type="slidenum">
              <a:rPr lang="en-US" sz="1200"/>
              <a:pPr algn="r" eaLnBrk="1" hangingPunct="1"/>
              <a:t>5</a:t>
            </a:fld>
            <a:endParaRPr lang="en-US" sz="120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custDataLst>
              <p:tags r:id="rId1"/>
            </p:custDataLst>
          </p:nvPr>
        </p:nvSpPr>
        <p:spPr>
          <a:noFill/>
          <a:ln/>
        </p:spPr>
        <p:txBody>
          <a:bodyPr/>
          <a:lstStyle/>
          <a:p>
            <a:pPr marR="0">
              <a:lnSpc>
                <a:spcPct val="115000"/>
              </a:lnSpc>
              <a:spcBef>
                <a:spcPts val="430"/>
              </a:spcBef>
              <a:spcAft>
                <a:spcPts val="0"/>
              </a:spcAft>
            </a:pPr>
            <a:r>
              <a:rPr lang="en-US" smtClean="0">
                <a:solidFill>
                  <a:srgbClr val="000000"/>
                </a:solidFill>
                <a:latin typeface="Arial"/>
                <a:ea typeface="Times New Roman"/>
                <a:cs typeface="Times New Roman"/>
              </a:rPr>
              <a:t>We see these types of trends particularly in the middle east where groundwater is not subjecft to appreciable contemporary recharge. As an example, </a:t>
            </a:r>
            <a:r>
              <a:rPr lang="en-US" b="1" smtClean="0">
                <a:solidFill>
                  <a:srgbClr val="000000"/>
                </a:solidFill>
                <a:latin typeface="Arial"/>
                <a:ea typeface="Times New Roman"/>
                <a:cs typeface="Times New Roman"/>
              </a:rPr>
              <a:t>Saudi Arabia and Libya,use 77% of the estimated total world extraction of non-renewable groundwater</a:t>
            </a:r>
            <a:r>
              <a:rPr lang="en-US" smtClean="0">
                <a:solidFill>
                  <a:srgbClr val="000000"/>
                </a:solidFill>
                <a:latin typeface="Arial"/>
                <a:ea typeface="Times New Roman"/>
                <a:cs typeface="Times New Roman"/>
              </a:rPr>
              <a:t>. In both these cases non-renewable groundwater represents an important or predominant source of water-supply (84% in Saudi Arabia and 70% in Libya), and is used for urban water-supply and for irrigated agriculture. </a:t>
            </a:r>
            <a:r>
              <a:rPr lang="en-US" smtClean="0">
                <a:solidFill>
                  <a:srgbClr val="000000"/>
                </a:solidFill>
                <a:latin typeface="Calibri"/>
                <a:ea typeface="Times New Roman"/>
                <a:cs typeface="Calibri"/>
              </a:rPr>
              <a:t> </a:t>
            </a:r>
            <a:endParaRPr lang="en-US">
              <a:latin typeface="Calibri"/>
              <a:ea typeface="Times New Roman"/>
              <a:cs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DA70E81B-3E24-40C1-8384-39DC7C074F77}" type="slidenum">
              <a:rPr lang="en-US" sz="1200"/>
              <a:pPr algn="r" eaLnBrk="1" hangingPunct="1"/>
              <a:t>6</a:t>
            </a:fld>
            <a:endParaRPr lang="en-US" sz="1200"/>
          </a:p>
        </p:txBody>
      </p:sp>
      <p:sp>
        <p:nvSpPr>
          <p:cNvPr id="173059" name="Rectangle 2"/>
          <p:cNvSpPr>
            <a:spLocks noGrp="1" noRot="1" noChangeAspect="1" noChangeArrowheads="1" noTextEdit="1"/>
          </p:cNvSpPr>
          <p:nvPr>
            <p:ph type="sldImg"/>
          </p:nvPr>
        </p:nvSpPr>
        <p:spPr>
          <a:xfrm>
            <a:off x="1144588" y="685800"/>
            <a:ext cx="4572000" cy="3429000"/>
          </a:xfrm>
          <a:ln/>
        </p:spPr>
      </p:sp>
      <p:sp>
        <p:nvSpPr>
          <p:cNvPr id="173060" name="Rectangle 3"/>
          <p:cNvSpPr>
            <a:spLocks noGrp="1" noChangeArrowheads="1"/>
          </p:cNvSpPr>
          <p:nvPr>
            <p:ph type="body" idx="1"/>
            <p:custDataLst>
              <p:tags r:id="rId1"/>
            </p:custDataLst>
          </p:nvPr>
        </p:nvSpPr>
        <p:spPr>
          <a:noFill/>
          <a:ln/>
        </p:spPr>
        <p:txBody>
          <a:bodyPr/>
          <a:lstStyle/>
          <a:p>
            <a:pPr marR="0">
              <a:lnSpc>
                <a:spcPct val="115000"/>
              </a:lnSpc>
              <a:spcBef>
                <a:spcPts val="430"/>
              </a:spcBef>
              <a:spcAft>
                <a:spcPts val="0"/>
              </a:spcAft>
            </a:pPr>
            <a:r>
              <a:rPr lang="en-US" smtClean="0">
                <a:solidFill>
                  <a:srgbClr val="000000"/>
                </a:solidFill>
                <a:latin typeface="Arial"/>
                <a:ea typeface="Times New Roman"/>
                <a:cs typeface="Times New Roman"/>
              </a:rPr>
              <a:t>Other large deficdits occur in india, china and pakistan where current pumping exceeds recharge by more than 120 million acre feet. An acre foot is a volume equivalent to one acre in area by one foot deep and is equal to more thatn 325 thousand gallons. This brings the total dificit to 3.9 times 10 to thte 12th gallons.or about 4 trillionn gallons.</a:t>
            </a:r>
            <a:endParaRPr lang="en-US">
              <a:latin typeface="Calibri"/>
              <a:ea typeface="Times New Roman"/>
              <a:cs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FEA1FF04-6466-4445-A2D3-459566E6BCFC}" type="slidenum">
              <a:rPr lang="en-US" sz="1200"/>
              <a:pPr algn="r" eaLnBrk="1" hangingPunct="1"/>
              <a:t>7</a:t>
            </a:fld>
            <a:endParaRPr lang="en-US" sz="120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custDataLst>
              <p:tags r:id="rId1"/>
            </p:custDataLst>
          </p:nvPr>
        </p:nvSpPr>
        <p:spPr>
          <a:noFill/>
          <a:ln/>
        </p:spPr>
        <p:txBody>
          <a:bodyPr/>
          <a:lstStyle/>
          <a:p>
            <a:pPr marR="0">
              <a:lnSpc>
                <a:spcPct val="115000"/>
              </a:lnSpc>
              <a:spcBef>
                <a:spcPts val="430"/>
              </a:spcBef>
              <a:spcAft>
                <a:spcPts val="0"/>
              </a:spcAft>
            </a:pPr>
            <a:r>
              <a:rPr lang="en-US" smtClean="0">
                <a:solidFill>
                  <a:srgbClr val="000000"/>
                </a:solidFill>
                <a:latin typeface="Arial"/>
                <a:ea typeface="Times New Roman"/>
                <a:cs typeface="Times New Roman"/>
              </a:rPr>
              <a:t>The situations in china and india are particulaly distressing mostly because of the extremely rapid growth rates in these countries. Economic growht is broadly expanding both industry and as well as middle class lifestyles which tend to use far greater amounts of water. As we mentioned earlier, developed countries like the US and Canada consume perhaps 10 times more water per capita than the rest of the world on average. As economic growth continues in the developing nations, percapita water use will begin to approach that of the US.“Anecdotal evidence suggests that deep wells [drilled] around Beijing now have to reach 1,000 meters [more than half a mile] to tap fresh water, adding dramatically to the cost of supply.” The world bank foresees “catastrophic consequences for future generations” unless water use and supply can quickly be brought back into balance</a:t>
            </a:r>
            <a:endParaRPr lang="en-US">
              <a:latin typeface="Calibri"/>
              <a:ea typeface="Times New Roman"/>
              <a:cs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42EE643C-48C3-4324-B5A3-87FDAD2A1C76}" type="slidenum">
              <a:rPr lang="en-US" sz="1200"/>
              <a:pPr algn="r" eaLnBrk="1" hangingPunct="1"/>
              <a:t>8</a:t>
            </a:fld>
            <a:endParaRPr lang="en-US" sz="120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custDataLst>
              <p:tags r:id="rId1"/>
            </p:custDataLst>
          </p:nvPr>
        </p:nvSpPr>
        <p:spPr>
          <a:noFill/>
          <a:ln/>
        </p:spPr>
        <p:txBody>
          <a:bodyPr/>
          <a:lstStyle/>
          <a:p>
            <a:pPr marR="0">
              <a:lnSpc>
                <a:spcPct val="115000"/>
              </a:lnSpc>
              <a:spcBef>
                <a:spcPts val="430"/>
              </a:spcBef>
              <a:spcAft>
                <a:spcPts val="0"/>
              </a:spcAft>
            </a:pPr>
            <a:r>
              <a:rPr lang="en-US" smtClean="0">
                <a:solidFill>
                  <a:srgbClr val="000000"/>
                </a:solidFill>
                <a:latin typeface="Arial"/>
                <a:ea typeface="Times New Roman"/>
                <a:cs typeface="Times New Roman"/>
              </a:rPr>
              <a:t>The situation in india is similar. Currenly, india is runnign a deficit of appproximatly 80 million acre feet of water, but this defict is feeding approxiamately 200 milliion people. The situation was caused in part by the faliure of a number of surface water projects including irrigation projects. This led to the drilling of some 21 million wells around the country. Most of these are small backyard tube wells that are operated by hand or by small, inexpensive electric pumps. At one time the commerce in these types of pumps accounted for 1% of indias GDP. The result is falling water tables throughout the country.</a:t>
            </a:r>
            <a:endParaRPr lang="en-US" smtClean="0">
              <a:latin typeface="Calibri"/>
              <a:ea typeface="Times New Roman"/>
              <a:cs typeface="Times New Roman"/>
            </a:endParaRPr>
          </a:p>
          <a:p>
            <a:pPr marR="0">
              <a:lnSpc>
                <a:spcPct val="115000"/>
              </a:lnSpc>
              <a:spcBef>
                <a:spcPts val="430"/>
              </a:spcBef>
              <a:spcAft>
                <a:spcPts val="0"/>
              </a:spcAft>
            </a:pPr>
            <a:r>
              <a:rPr lang="en-US" smtClean="0">
                <a:solidFill>
                  <a:srgbClr val="000000"/>
                </a:solidFill>
                <a:latin typeface="Arial"/>
                <a:ea typeface="Times New Roman"/>
                <a:cs typeface="Times New Roman"/>
              </a:rPr>
              <a:t>In Tamil Nadu, a state with more than 62 million people in southern India, wells are going dry almost everywhere., falling water tables have dried up 95 percent of the wells owned by small farmers, reducing the irrigated area in the state by half over the last decade. </a:t>
            </a:r>
            <a:endParaRPr lang="en-US" smtClean="0">
              <a:latin typeface="Calibri"/>
              <a:ea typeface="Times New Roman"/>
              <a:cs typeface="Times New Roman"/>
            </a:endParaRPr>
          </a:p>
          <a:p>
            <a:pPr marR="0">
              <a:lnSpc>
                <a:spcPct val="115000"/>
              </a:lnSpc>
              <a:spcBef>
                <a:spcPts val="430"/>
              </a:spcBef>
              <a:spcAft>
                <a:spcPts val="0"/>
              </a:spcAft>
            </a:pPr>
            <a:r>
              <a:rPr lang="en-US" smtClean="0">
                <a:solidFill>
                  <a:srgbClr val="000000"/>
                </a:solidFill>
                <a:latin typeface="Arial"/>
                <a:ea typeface="Times New Roman"/>
                <a:cs typeface="Times New Roman"/>
              </a:rPr>
              <a:t>As water tables fall, well drillers are using modified oil-drilling technology to reach water, going as deep as 1,000 meters in some locations. In communities where underground water sources have dried up entirely, all agriculture is rain-fed and drinking water is trucked in.</a:t>
            </a:r>
            <a:r>
              <a:rPr lang="en-US" smtClean="0">
                <a:solidFill>
                  <a:srgbClr val="000000"/>
                </a:solidFill>
                <a:latin typeface="Calibri"/>
                <a:ea typeface="Times New Roman"/>
                <a:cs typeface="Calibri"/>
              </a:rPr>
              <a:t> </a:t>
            </a:r>
            <a:endParaRPr lang="en-US">
              <a:latin typeface="Calibri"/>
              <a:ea typeface="Times New Roman"/>
              <a:cs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D48F98-18A1-4D04-BC35-D218EA2F6444}"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21186" name="Rectangle 2"/>
          <p:cNvSpPr>
            <a:spLocks noGrp="1" noChangeArrowheads="1"/>
          </p:cNvSpPr>
          <p:nvPr>
            <p:ph type="ctrTitle"/>
          </p:nvPr>
        </p:nvSpPr>
        <p:spPr>
          <a:xfrm>
            <a:off x="381000" y="914400"/>
            <a:ext cx="3352800" cy="3581400"/>
          </a:xfrm>
        </p:spPr>
        <p:txBody>
          <a:bodyPr/>
          <a:lstStyle>
            <a:lvl1pPr>
              <a:lnSpc>
                <a:spcPct val="150000"/>
              </a:lnSpc>
              <a:defRPr sz="4400"/>
            </a:lvl1pPr>
          </a:lstStyle>
          <a:p>
            <a:r>
              <a:rPr lang="en-US"/>
              <a:t>Click to edit Master title style</a:t>
            </a:r>
          </a:p>
        </p:txBody>
      </p:sp>
      <p:sp>
        <p:nvSpPr>
          <p:cNvPr id="221187" name="Rectangle 3"/>
          <p:cNvSpPr>
            <a:spLocks noGrp="1" noChangeArrowheads="1"/>
          </p:cNvSpPr>
          <p:nvPr>
            <p:ph type="subTitle" idx="1"/>
          </p:nvPr>
        </p:nvSpPr>
        <p:spPr>
          <a:xfrm>
            <a:off x="381000" y="4724400"/>
            <a:ext cx="3352800" cy="946150"/>
          </a:xfrm>
        </p:spPr>
        <p:txBody>
          <a:bodyPr/>
          <a:lstStyle>
            <a:lvl1pPr marL="0" indent="0">
              <a:buFontTx/>
              <a:buNone/>
              <a:defRPr sz="2800"/>
            </a:lvl1pPr>
          </a:lstStyle>
          <a:p>
            <a:r>
              <a:rPr lang="en-US"/>
              <a:t>Click to edit Master subtitle style</a:t>
            </a:r>
          </a:p>
        </p:txBody>
      </p:sp>
      <p:sp>
        <p:nvSpPr>
          <p:cNvPr id="221188" name="Rectangle 4"/>
          <p:cNvSpPr>
            <a:spLocks noGrp="1" noChangeArrowheads="1"/>
          </p:cNvSpPr>
          <p:nvPr>
            <p:ph type="dt" sz="half" idx="2"/>
          </p:nvPr>
        </p:nvSpPr>
        <p:spPr>
          <a:xfrm>
            <a:off x="228600" y="6248400"/>
            <a:ext cx="1905000" cy="457200"/>
          </a:xfrm>
        </p:spPr>
        <p:txBody>
          <a:bodyPr/>
          <a:lstStyle>
            <a:lvl1pPr>
              <a:defRPr/>
            </a:lvl1pPr>
          </a:lstStyle>
          <a:p>
            <a:fld id="{CFED2F57-A881-4222-A6DA-B6234DCA7170}" type="datetimeFigureOut">
              <a:rPr lang="en-US"/>
              <a:pPr/>
              <a:t>6/7/2010</a:t>
            </a:fld>
            <a:endParaRPr lang="en-US"/>
          </a:p>
        </p:txBody>
      </p:sp>
      <p:sp>
        <p:nvSpPr>
          <p:cNvPr id="221189" name="Rectangle 5"/>
          <p:cNvSpPr>
            <a:spLocks noGrp="1" noChangeArrowheads="1"/>
          </p:cNvSpPr>
          <p:nvPr>
            <p:ph type="ftr" sz="quarter" idx="3"/>
          </p:nvPr>
        </p:nvSpPr>
        <p:spPr>
          <a:xfrm>
            <a:off x="2362200" y="6248400"/>
            <a:ext cx="4343400" cy="457200"/>
          </a:xfrm>
        </p:spPr>
        <p:txBody>
          <a:bodyPr/>
          <a:lstStyle>
            <a:lvl1pPr>
              <a:defRPr/>
            </a:lvl1pPr>
          </a:lstStyle>
          <a:p>
            <a:endParaRPr lang="en-US"/>
          </a:p>
        </p:txBody>
      </p:sp>
      <p:sp>
        <p:nvSpPr>
          <p:cNvPr id="221190" name="Rectangle 6"/>
          <p:cNvSpPr>
            <a:spLocks noGrp="1" noChangeArrowheads="1"/>
          </p:cNvSpPr>
          <p:nvPr>
            <p:ph type="sldNum" sz="quarter" idx="4"/>
          </p:nvPr>
        </p:nvSpPr>
        <p:spPr>
          <a:xfrm>
            <a:off x="7010400" y="6248400"/>
            <a:ext cx="1905000" cy="457200"/>
          </a:xfrm>
        </p:spPr>
        <p:txBody>
          <a:bodyPr/>
          <a:lstStyle>
            <a:lvl1pPr>
              <a:defRPr/>
            </a:lvl1pPr>
          </a:lstStyle>
          <a:p>
            <a:fld id="{95D94B54-7E64-44C3-9EF2-BAA1262DA4B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BFCC8B7-D279-43D1-8B9D-FD37AEFFBAF8}" type="datetimeFigureOut">
              <a:rPr lang="en-US"/>
              <a:pPr/>
              <a:t>6/7/2010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08BC0A-B73F-4B8D-9AFE-9CCBAB159BE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304800"/>
            <a:ext cx="1809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304800"/>
            <a:ext cx="5276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9624915-38A0-49CE-9C96-264EBF12FB01}" type="datetimeFigureOut">
              <a:rPr lang="en-US"/>
              <a:pPr/>
              <a:t>6/7/2010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BE4E9A-6747-4FC2-8344-A2365D2C79B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03E55C7-2DDA-4026-9B33-217C749E7A32}" type="datetimeFigureOut">
              <a:rPr lang="en-US"/>
              <a:pPr/>
              <a:t>6/7/2010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6EC8B5-CEAD-4EED-B930-89F91764D10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0CCAE54-2582-440C-9976-232AE50D3C78}" type="datetimeFigureOut">
              <a:rPr lang="en-US"/>
              <a:pPr/>
              <a:t>6/7/2010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5B832F-343C-4257-8A81-85B70FF5ED9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371600"/>
            <a:ext cx="35433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371600"/>
            <a:ext cx="35433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B9265DD-D04F-4309-8893-E9EEC32D3833}" type="datetimeFigureOut">
              <a:rPr lang="en-US"/>
              <a:pPr/>
              <a:t>6/7/2010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CC4A6F-2B23-4CC9-8209-6DDCEF6100C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4990E26-A176-42E6-A73D-E15EBF843F32}" type="datetimeFigureOut">
              <a:rPr lang="en-US"/>
              <a:pPr/>
              <a:t>6/7/2010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C40E5F7-0997-45CD-A26B-597B1A30F78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823F8376-1CFE-4BA5-8115-DC21E97C580B}" type="datetimeFigureOut">
              <a:rPr lang="en-US"/>
              <a:pPr/>
              <a:t>6/7/2010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16AD2B1-8C41-47B2-87A2-14906A33750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D4574E9-D885-4656-AF48-29194B6769E8}" type="datetimeFigureOut">
              <a:rPr lang="en-US"/>
              <a:pPr/>
              <a:t>6/7/2010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108BB4D-16DB-449C-AD34-4E616CFDDDB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72818B5-D4EF-4620-80C4-380B7C81BF90}" type="datetimeFigureOut">
              <a:rPr lang="en-US"/>
              <a:pPr/>
              <a:t>6/7/2010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FE5CA7-8890-4CB5-B3FF-2841C33FBE3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3365E5A-79C6-46E3-B541-1C62C6B43BA6}" type="datetimeFigureOut">
              <a:rPr lang="en-US"/>
              <a:pPr/>
              <a:t>6/7/2010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2FF2EEB-154C-43F6-A5DF-483AD85E7E6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bwMode="auto">
          <a:xfrm>
            <a:off x="1600200" y="304800"/>
            <a:ext cx="7239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0163" name="Rectangle 3"/>
          <p:cNvSpPr>
            <a:spLocks noGrp="1" noChangeArrowheads="1"/>
          </p:cNvSpPr>
          <p:nvPr>
            <p:ph type="body" idx="1"/>
          </p:nvPr>
        </p:nvSpPr>
        <p:spPr bwMode="auto">
          <a:xfrm>
            <a:off x="1600200" y="1371600"/>
            <a:ext cx="7239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0164" name="Rectangle 4"/>
          <p:cNvSpPr>
            <a:spLocks noGrp="1" noChangeArrowheads="1"/>
          </p:cNvSpPr>
          <p:nvPr>
            <p:ph type="dt" sz="half" idx="2"/>
          </p:nvPr>
        </p:nvSpPr>
        <p:spPr bwMode="auto">
          <a:xfrm>
            <a:off x="3048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fld id="{76C87121-2104-493C-A67F-C2BE1B39E33A}" type="datetimeFigureOut">
              <a:rPr lang="en-US"/>
              <a:pPr/>
              <a:t>6/7/2010</a:t>
            </a:fld>
            <a:endParaRPr lang="en-US"/>
          </a:p>
        </p:txBody>
      </p:sp>
      <p:sp>
        <p:nvSpPr>
          <p:cNvPr id="220165" name="Rectangle 5"/>
          <p:cNvSpPr>
            <a:spLocks noGrp="1" noChangeArrowheads="1"/>
          </p:cNvSpPr>
          <p:nvPr>
            <p:ph type="ftr" sz="quarter" idx="3"/>
          </p:nvPr>
        </p:nvSpPr>
        <p:spPr bwMode="auto">
          <a:xfrm>
            <a:off x="4495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220166" name="Rectangle 6"/>
          <p:cNvSpPr>
            <a:spLocks noGrp="1" noChangeArrowheads="1"/>
          </p:cNvSpPr>
          <p:nvPr>
            <p:ph type="sldNum" sz="quarter" idx="4"/>
          </p:nvPr>
        </p:nvSpPr>
        <p:spPr bwMode="auto">
          <a:xfrm>
            <a:off x="75438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138EB33F-D84B-4F03-A491-9033BFD045F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26.xml"/><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31.xml"/><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34.xml"/><Relationship Id="rId5" Type="http://schemas.openxmlformats.org/officeDocument/2006/relationships/image" Target="../media/image19.jpe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36.xml"/><Relationship Id="rId5" Type="http://schemas.openxmlformats.org/officeDocument/2006/relationships/image" Target="../media/image21.jpe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38.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25.xml"/><Relationship Id="rId7"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tags" Target="../tags/tag40.xml"/><Relationship Id="rId6" Type="http://schemas.openxmlformats.org/officeDocument/2006/relationships/hyperlink" Target="http://rds.yahoo.com/_ylt=A0WTb_vag_9HDU4ASSSJzbkF;_ylu=X3oDMTBxc3Q4ODQ3BHBvcwMzNQRzZWMDc3IEdnRpZANJOTk5Xzcz/SIG=1nl4mhnta/EXP=1208014170/**http:/images.search.yahoo.com/images/view?back=http%3A%2F%2Fimages.search.yahoo.com%2Fsearch%2Fimages%3Fp%3Dsandstone%26ei%3DUTF-8%26fr%3Dyfp-t-501%26xargs%3D0%26pstart%3D1%26b%3D21%26ni%3D20&amp;w=356&amp;h=500&amp;imgurl=static.flickr.com%2F76%2F165728480_188d81489a.jpg&amp;rurl=http%3A%2F%2Fwww.flickr.com%2Fphotos%2Fgakout%2F165728480%2F&amp;size=124.9kB&amp;name=20060529%20%20%20Sandstone%20Wall,%20Dry%20Fork%20%20of%20Coyote%20Gulch,%20%20Grand%20Staircase...&amp;p=sandstone&amp;type=JPG&amp;oid=89ee37455950e702&amp;fusr=gakout&amp;tit=20060529%20%20%20Sandstone%20Wall,%20Dry%20Fork%20%20of%20Coyote%20Gulch,%20%20Grand%20Staircase...&amp;hurl=http:/www.flickr.com/photos/gakout/&amp;no=35&amp;tt=353347" TargetMode="External"/><Relationship Id="rId5" Type="http://schemas.openxmlformats.org/officeDocument/2006/relationships/image" Target="../media/image23.jpeg"/><Relationship Id="rId4" Type="http://schemas.openxmlformats.org/officeDocument/2006/relationships/hyperlink" Target="http://rds.yahoo.com/_ylt=A0WTbx6_g_9H_gMB.ciJzbkF;_ylu=X3oDMTBxOG5ybnFzBHBvcwMyMARzZWMDc3IEdnRpZANJOTk5Xzcz/SIG=1it2kp1cu/EXP=1208014143/**http:/images.search.yahoo.com/images/view?back=http%3A%2F%2Fimages.search.yahoo.com%2Fsearch%2Fimages%3Fp%3Dsandstone%26fr%3Dyfp-t-501%26toggle%3D1%26cop%3Dmss%26ei%3DUTF-8&amp;w=500&amp;h=498&amp;imgurl=static.flickr.com%2F67%2F160883459_b4599709be.jpg&amp;rurl=http%3A%2F%2Fwww.flickr.com%2Fphotos%2Fsorby%2F160883459%2F&amp;size=396.4kB&amp;name=Lichens%20on%20fractured%20sandstone&amp;p=sandstone&amp;type=JPG&amp;oid=4b9b2881d764aee6&amp;fusr=SorbyRock&amp;tit=Lichens%20on%20fractured%20sandstone&amp;hurl=http:/www.flickr.com/photos/sorby/&amp;no=20&amp;tt=353303" TargetMode="External"/><Relationship Id="rId9"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42.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43.xml"/><Relationship Id="rId5" Type="http://schemas.openxmlformats.org/officeDocument/2006/relationships/image" Target="../media/image28.jpeg"/><Relationship Id="rId4" Type="http://schemas.openxmlformats.org/officeDocument/2006/relationships/hyperlink" Target="http://upload.wikimedia.org/wikipedia/commons/e/ef/Aquiferoguarani.jpg"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tags" Target="../tags/tag4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48.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49.xml"/><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50.xml"/><Relationship Id="rId4" Type="http://schemas.openxmlformats.org/officeDocument/2006/relationships/image" Target="../media/image33.gi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51.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52.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5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54.xml"/><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55.xml"/><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7.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1658938" y="2597150"/>
            <a:ext cx="5765800" cy="457200"/>
          </a:xfrm>
          <a:prstGeom prst="rect">
            <a:avLst/>
          </a:prstGeom>
          <a:noFill/>
          <a:ln w="9525">
            <a:noFill/>
            <a:miter lim="800000"/>
            <a:headEnd/>
            <a:tailEnd/>
          </a:ln>
        </p:spPr>
        <p:txBody>
          <a:bodyPr wrap="none">
            <a:spAutoFit/>
          </a:bodyPr>
          <a:lstStyle/>
          <a:p>
            <a:r>
              <a:rPr lang="en-US" sz="2400"/>
              <a:t>Non-Renewable Groundwater Resources</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ext Box 2"/>
          <p:cNvSpPr txBox="1">
            <a:spLocks noChangeArrowheads="1"/>
          </p:cNvSpPr>
          <p:nvPr/>
        </p:nvSpPr>
        <p:spPr bwMode="auto">
          <a:xfrm>
            <a:off x="661988" y="2139950"/>
            <a:ext cx="7399337" cy="579438"/>
          </a:xfrm>
          <a:prstGeom prst="rect">
            <a:avLst/>
          </a:prstGeom>
          <a:noFill/>
          <a:ln w="9525">
            <a:noFill/>
            <a:miter lim="800000"/>
            <a:headEnd/>
            <a:tailEnd/>
          </a:ln>
        </p:spPr>
        <p:txBody>
          <a:bodyPr wrap="none">
            <a:spAutoFit/>
          </a:bodyPr>
          <a:lstStyle/>
          <a:p>
            <a:r>
              <a:rPr lang="en-US" sz="3200"/>
              <a:t>Groundwater and Aquifer Fundamentals</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2"/>
          <p:cNvSpPr txBox="1">
            <a:spLocks noChangeArrowheads="1"/>
          </p:cNvSpPr>
          <p:nvPr/>
        </p:nvSpPr>
        <p:spPr bwMode="auto">
          <a:xfrm>
            <a:off x="1198563" y="854075"/>
            <a:ext cx="2212975" cy="579438"/>
          </a:xfrm>
          <a:prstGeom prst="rect">
            <a:avLst/>
          </a:prstGeom>
          <a:noFill/>
          <a:ln w="9525">
            <a:noFill/>
            <a:miter lim="800000"/>
            <a:headEnd/>
            <a:tailEnd/>
          </a:ln>
        </p:spPr>
        <p:txBody>
          <a:bodyPr wrap="none">
            <a:spAutoFit/>
          </a:bodyPr>
          <a:lstStyle/>
          <a:p>
            <a:r>
              <a:rPr lang="en-US" sz="3200" u="sng"/>
              <a:t>Freshwater</a:t>
            </a:r>
          </a:p>
        </p:txBody>
      </p:sp>
      <p:sp>
        <p:nvSpPr>
          <p:cNvPr id="195587" name="Text Box 3"/>
          <p:cNvSpPr txBox="1">
            <a:spLocks noChangeArrowheads="1"/>
          </p:cNvSpPr>
          <p:nvPr/>
        </p:nvSpPr>
        <p:spPr bwMode="auto">
          <a:xfrm>
            <a:off x="1760538" y="2138363"/>
            <a:ext cx="2528887" cy="3503612"/>
          </a:xfrm>
          <a:prstGeom prst="rect">
            <a:avLst/>
          </a:prstGeom>
          <a:noFill/>
          <a:ln w="9525">
            <a:noFill/>
            <a:miter lim="800000"/>
            <a:headEnd/>
            <a:tailEnd/>
          </a:ln>
        </p:spPr>
        <p:txBody>
          <a:bodyPr wrap="none">
            <a:spAutoFit/>
          </a:bodyPr>
          <a:lstStyle/>
          <a:p>
            <a:r>
              <a:rPr lang="en-US" sz="3200">
                <a:solidFill>
                  <a:srgbClr val="66FF33"/>
                </a:solidFill>
              </a:rPr>
              <a:t>Glaciers</a:t>
            </a:r>
          </a:p>
          <a:p>
            <a:r>
              <a:rPr lang="en-US" sz="3200">
                <a:solidFill>
                  <a:srgbClr val="66FF33"/>
                </a:solidFill>
              </a:rPr>
              <a:t>Atmosphere</a:t>
            </a:r>
          </a:p>
          <a:p>
            <a:r>
              <a:rPr lang="en-US" sz="3200">
                <a:solidFill>
                  <a:srgbClr val="FFFF00"/>
                </a:solidFill>
              </a:rPr>
              <a:t>Groundwater</a:t>
            </a:r>
          </a:p>
          <a:p>
            <a:r>
              <a:rPr lang="en-US" sz="3200"/>
              <a:t>Lakes</a:t>
            </a:r>
          </a:p>
          <a:p>
            <a:r>
              <a:rPr lang="en-US" sz="3200"/>
              <a:t>Soils</a:t>
            </a:r>
          </a:p>
          <a:p>
            <a:r>
              <a:rPr lang="en-US" sz="3200"/>
              <a:t>Rivers</a:t>
            </a:r>
          </a:p>
          <a:p>
            <a:r>
              <a:rPr lang="en-US" sz="3200"/>
              <a:t>Wetlands</a:t>
            </a:r>
          </a:p>
        </p:txBody>
      </p:sp>
      <p:sp>
        <p:nvSpPr>
          <p:cNvPr id="195588" name="Text Box 4"/>
          <p:cNvSpPr txBox="1">
            <a:spLocks noChangeArrowheads="1"/>
          </p:cNvSpPr>
          <p:nvPr/>
        </p:nvSpPr>
        <p:spPr bwMode="auto">
          <a:xfrm>
            <a:off x="3902075" y="611188"/>
            <a:ext cx="2259013" cy="1066800"/>
          </a:xfrm>
          <a:prstGeom prst="rect">
            <a:avLst/>
          </a:prstGeom>
          <a:noFill/>
          <a:ln w="9525">
            <a:noFill/>
            <a:miter lim="800000"/>
            <a:headEnd/>
            <a:tailEnd/>
          </a:ln>
        </p:spPr>
        <p:txBody>
          <a:bodyPr wrap="none">
            <a:spAutoFit/>
          </a:bodyPr>
          <a:lstStyle/>
          <a:p>
            <a:r>
              <a:rPr lang="en-US" sz="3200">
                <a:solidFill>
                  <a:schemeClr val="hlink"/>
                </a:solidFill>
              </a:rPr>
              <a:t>3% of total</a:t>
            </a:r>
          </a:p>
          <a:p>
            <a:r>
              <a:rPr lang="en-US" sz="3200">
                <a:solidFill>
                  <a:schemeClr val="hlink"/>
                </a:solidFill>
              </a:rPr>
              <a:t>Earth water</a:t>
            </a:r>
          </a:p>
        </p:txBody>
      </p:sp>
      <p:pic>
        <p:nvPicPr>
          <p:cNvPr id="195589" name="Picture 5" descr="2222548359_e6a0b97e2b"/>
          <p:cNvPicPr>
            <a:picLocks noChangeAspect="1" noChangeArrowheads="1"/>
          </p:cNvPicPr>
          <p:nvPr/>
        </p:nvPicPr>
        <p:blipFill>
          <a:blip r:embed="rId4" cstate="print"/>
          <a:srcRect/>
          <a:stretch>
            <a:fillRect/>
          </a:stretch>
        </p:blipFill>
        <p:spPr bwMode="auto">
          <a:xfrm>
            <a:off x="4567238" y="2254250"/>
            <a:ext cx="3408362" cy="3478213"/>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ext Box 2"/>
          <p:cNvSpPr txBox="1">
            <a:spLocks noChangeArrowheads="1"/>
          </p:cNvSpPr>
          <p:nvPr/>
        </p:nvSpPr>
        <p:spPr bwMode="auto">
          <a:xfrm>
            <a:off x="1952625" y="552450"/>
            <a:ext cx="4468813" cy="579438"/>
          </a:xfrm>
          <a:prstGeom prst="rect">
            <a:avLst/>
          </a:prstGeom>
          <a:noFill/>
          <a:ln w="9525">
            <a:noFill/>
            <a:miter lim="800000"/>
            <a:headEnd/>
            <a:tailEnd/>
          </a:ln>
        </p:spPr>
        <p:txBody>
          <a:bodyPr wrap="none">
            <a:spAutoFit/>
          </a:bodyPr>
          <a:lstStyle/>
          <a:p>
            <a:r>
              <a:rPr lang="en-US" sz="3200" b="1" u="sng"/>
              <a:t>Aquifers/Groundwater</a:t>
            </a:r>
          </a:p>
        </p:txBody>
      </p:sp>
      <p:sp>
        <p:nvSpPr>
          <p:cNvPr id="33795" name="Text Box 3"/>
          <p:cNvSpPr txBox="1">
            <a:spLocks noChangeArrowheads="1"/>
          </p:cNvSpPr>
          <p:nvPr/>
        </p:nvSpPr>
        <p:spPr bwMode="auto">
          <a:xfrm>
            <a:off x="738188" y="1689100"/>
            <a:ext cx="7361311" cy="2554545"/>
          </a:xfrm>
          <a:prstGeom prst="rect">
            <a:avLst/>
          </a:prstGeom>
          <a:noFill/>
          <a:ln w="9525">
            <a:noFill/>
            <a:miter lim="800000"/>
            <a:headEnd/>
            <a:tailEnd/>
          </a:ln>
        </p:spPr>
        <p:txBody>
          <a:bodyPr wrap="none">
            <a:spAutoFit/>
          </a:bodyPr>
          <a:lstStyle/>
          <a:p>
            <a:endParaRPr lang="en-US" sz="3200" dirty="0">
              <a:solidFill>
                <a:srgbClr val="FFFF00"/>
              </a:solidFill>
            </a:endParaRPr>
          </a:p>
          <a:p>
            <a:r>
              <a:rPr lang="en-US" sz="3200" dirty="0" smtClean="0">
                <a:solidFill>
                  <a:srgbClr val="00FF00"/>
                </a:solidFill>
              </a:rPr>
              <a:t>99% </a:t>
            </a:r>
            <a:r>
              <a:rPr lang="en-US" sz="3200" dirty="0">
                <a:solidFill>
                  <a:srgbClr val="00FF00"/>
                </a:solidFill>
              </a:rPr>
              <a:t>of all readily available freshwater</a:t>
            </a:r>
          </a:p>
          <a:p>
            <a:endParaRPr lang="en-US" sz="3200" dirty="0">
              <a:solidFill>
                <a:schemeClr val="hlink"/>
              </a:solidFill>
            </a:endParaRPr>
          </a:p>
          <a:p>
            <a:r>
              <a:rPr lang="en-US" sz="3200" dirty="0">
                <a:solidFill>
                  <a:srgbClr val="FFFF00"/>
                </a:solidFill>
              </a:rPr>
              <a:t>Supplies ½ of the drinking water in U.S.</a:t>
            </a:r>
          </a:p>
          <a:p>
            <a:r>
              <a:rPr lang="en-US" sz="3200" dirty="0">
                <a:solidFill>
                  <a:srgbClr val="FFFF00"/>
                </a:solidFill>
              </a:rPr>
              <a:t>and &gt;90% of the drinking water in FL.</a:t>
            </a:r>
          </a:p>
        </p:txBody>
      </p:sp>
      <p:sp>
        <p:nvSpPr>
          <p:cNvPr id="196612" name="Text Box 4"/>
          <p:cNvSpPr txBox="1">
            <a:spLocks noChangeArrowheads="1"/>
          </p:cNvSpPr>
          <p:nvPr/>
        </p:nvSpPr>
        <p:spPr bwMode="auto">
          <a:xfrm>
            <a:off x="2711450" y="4435475"/>
            <a:ext cx="184150" cy="579438"/>
          </a:xfrm>
          <a:prstGeom prst="rect">
            <a:avLst/>
          </a:prstGeom>
          <a:noFill/>
          <a:ln w="9525">
            <a:noFill/>
            <a:miter lim="800000"/>
            <a:headEnd/>
            <a:tailEnd/>
          </a:ln>
        </p:spPr>
        <p:txBody>
          <a:bodyPr wrap="none">
            <a:spAutoFit/>
          </a:bodyPr>
          <a:lstStyle/>
          <a:p>
            <a:endParaRPr lang="en-US" sz="32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anim calcmode="lin" valueType="num">
                                      <p:cBhvr>
                                        <p:cTn id="7" dur="1000" fill="hold"/>
                                        <p:tgtEl>
                                          <p:spTgt spid="3379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3795">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3379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3795">
                                            <p:txEl>
                                              <p:pRg st="3" end="3"/>
                                            </p:txEl>
                                          </p:spTgt>
                                        </p:tgtEl>
                                        <p:attrNameLst>
                                          <p:attrName>style.visibility</p:attrName>
                                        </p:attrNameLst>
                                      </p:cBhvr>
                                      <p:to>
                                        <p:strVal val="visible"/>
                                      </p:to>
                                    </p:set>
                                    <p:anim calcmode="lin" valueType="num">
                                      <p:cBhvr>
                                        <p:cTn id="14" dur="1000" fill="hold"/>
                                        <p:tgtEl>
                                          <p:spTgt spid="33795">
                                            <p:txEl>
                                              <p:pRg st="3" end="3"/>
                                            </p:txEl>
                                          </p:spTgt>
                                        </p:tgtEl>
                                        <p:attrNameLst>
                                          <p:attrName>ppt_w</p:attrName>
                                        </p:attrNameLst>
                                      </p:cBhvr>
                                      <p:tavLst>
                                        <p:tav tm="0">
                                          <p:val>
                                            <p:fltVal val="0"/>
                                          </p:val>
                                        </p:tav>
                                        <p:tav tm="100000">
                                          <p:val>
                                            <p:strVal val="#ppt_w"/>
                                          </p:val>
                                        </p:tav>
                                      </p:tavLst>
                                    </p:anim>
                                    <p:anim calcmode="lin" valueType="num">
                                      <p:cBhvr>
                                        <p:cTn id="15" dur="1000" fill="hold"/>
                                        <p:tgtEl>
                                          <p:spTgt spid="33795">
                                            <p:txEl>
                                              <p:pRg st="3" end="3"/>
                                            </p:txEl>
                                          </p:spTgt>
                                        </p:tgtEl>
                                        <p:attrNameLst>
                                          <p:attrName>ppt_h</p:attrName>
                                        </p:attrNameLst>
                                      </p:cBhvr>
                                      <p:tavLst>
                                        <p:tav tm="0">
                                          <p:val>
                                            <p:fltVal val="0"/>
                                          </p:val>
                                        </p:tav>
                                        <p:tav tm="100000">
                                          <p:val>
                                            <p:strVal val="#ppt_h"/>
                                          </p:val>
                                        </p:tav>
                                      </p:tavLst>
                                    </p:anim>
                                    <p:animEffect transition="in" filter="fade">
                                      <p:cBhvr>
                                        <p:cTn id="16" dur="1000"/>
                                        <p:tgtEl>
                                          <p:spTgt spid="3379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3795">
                                            <p:txEl>
                                              <p:pRg st="4" end="4"/>
                                            </p:txEl>
                                          </p:spTgt>
                                        </p:tgtEl>
                                        <p:attrNameLst>
                                          <p:attrName>style.visibility</p:attrName>
                                        </p:attrNameLst>
                                      </p:cBhvr>
                                      <p:to>
                                        <p:strVal val="visible"/>
                                      </p:to>
                                    </p:set>
                                    <p:anim calcmode="lin" valueType="num">
                                      <p:cBhvr>
                                        <p:cTn id="21" dur="1000" fill="hold"/>
                                        <p:tgtEl>
                                          <p:spTgt spid="33795">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33795">
                                            <p:txEl>
                                              <p:pRg st="4" end="4"/>
                                            </p:txEl>
                                          </p:spTgt>
                                        </p:tgtEl>
                                        <p:attrNameLst>
                                          <p:attrName>ppt_h</p:attrName>
                                        </p:attrNameLst>
                                      </p:cBhvr>
                                      <p:tavLst>
                                        <p:tav tm="0">
                                          <p:val>
                                            <p:fltVal val="0"/>
                                          </p:val>
                                        </p:tav>
                                        <p:tav tm="100000">
                                          <p:val>
                                            <p:strVal val="#ppt_h"/>
                                          </p:val>
                                        </p:tav>
                                      </p:tavLst>
                                    </p:anim>
                                    <p:animEffect transition="in" filter="fade">
                                      <p:cBhvr>
                                        <p:cTn id="23" dur="1000"/>
                                        <p:tgtEl>
                                          <p:spTgt spid="33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ext Box 2"/>
          <p:cNvSpPr txBox="1">
            <a:spLocks noChangeArrowheads="1"/>
          </p:cNvSpPr>
          <p:nvPr/>
        </p:nvSpPr>
        <p:spPr bwMode="auto">
          <a:xfrm>
            <a:off x="730250" y="671513"/>
            <a:ext cx="1673225" cy="579437"/>
          </a:xfrm>
          <a:prstGeom prst="rect">
            <a:avLst/>
          </a:prstGeom>
          <a:noFill/>
          <a:ln w="9525">
            <a:noFill/>
            <a:miter lim="800000"/>
            <a:headEnd/>
            <a:tailEnd/>
          </a:ln>
        </p:spPr>
        <p:txBody>
          <a:bodyPr wrap="none">
            <a:spAutoFit/>
          </a:bodyPr>
          <a:lstStyle/>
          <a:p>
            <a:r>
              <a:rPr lang="en-US" sz="3200" u="sng"/>
              <a:t>Aquifers</a:t>
            </a:r>
          </a:p>
        </p:txBody>
      </p:sp>
      <p:sp>
        <p:nvSpPr>
          <p:cNvPr id="197635" name="Text Box 3"/>
          <p:cNvSpPr txBox="1">
            <a:spLocks noChangeArrowheads="1"/>
          </p:cNvSpPr>
          <p:nvPr/>
        </p:nvSpPr>
        <p:spPr bwMode="auto">
          <a:xfrm>
            <a:off x="2378075" y="3511550"/>
            <a:ext cx="4760913" cy="1373188"/>
          </a:xfrm>
          <a:prstGeom prst="rect">
            <a:avLst/>
          </a:prstGeom>
          <a:noFill/>
          <a:ln w="9525">
            <a:noFill/>
            <a:miter lim="800000"/>
            <a:headEnd/>
            <a:tailEnd/>
          </a:ln>
        </p:spPr>
        <p:txBody>
          <a:bodyPr wrap="none">
            <a:spAutoFit/>
          </a:bodyPr>
          <a:lstStyle/>
          <a:p>
            <a:r>
              <a:rPr lang="en-US" sz="2800">
                <a:solidFill>
                  <a:srgbClr val="FFFF00"/>
                </a:solidFill>
              </a:rPr>
              <a:t>Water-bearing formation</a:t>
            </a:r>
            <a:r>
              <a:rPr lang="en-US" sz="2800">
                <a:solidFill>
                  <a:schemeClr val="hlink"/>
                </a:solidFill>
              </a:rPr>
              <a:t> that</a:t>
            </a:r>
          </a:p>
          <a:p>
            <a:r>
              <a:rPr lang="en-US" sz="2800">
                <a:solidFill>
                  <a:schemeClr val="hlink"/>
                </a:solidFill>
              </a:rPr>
              <a:t>can store and release usable</a:t>
            </a:r>
          </a:p>
          <a:p>
            <a:r>
              <a:rPr lang="en-US" sz="2800">
                <a:solidFill>
                  <a:schemeClr val="hlink"/>
                </a:solidFill>
              </a:rPr>
              <a:t>amounts of water.</a:t>
            </a:r>
          </a:p>
        </p:txBody>
      </p:sp>
      <p:sp>
        <p:nvSpPr>
          <p:cNvPr id="197636" name="Text Box 4"/>
          <p:cNvSpPr txBox="1">
            <a:spLocks noChangeArrowheads="1"/>
          </p:cNvSpPr>
          <p:nvPr/>
        </p:nvSpPr>
        <p:spPr bwMode="auto">
          <a:xfrm>
            <a:off x="2911475" y="1768475"/>
            <a:ext cx="2955925" cy="1066800"/>
          </a:xfrm>
          <a:prstGeom prst="rect">
            <a:avLst/>
          </a:prstGeom>
          <a:noFill/>
          <a:ln w="9525">
            <a:noFill/>
            <a:miter lim="800000"/>
            <a:headEnd/>
            <a:tailEnd/>
          </a:ln>
        </p:spPr>
        <p:txBody>
          <a:bodyPr wrap="none">
            <a:spAutoFit/>
          </a:bodyPr>
          <a:lstStyle/>
          <a:p>
            <a:r>
              <a:rPr lang="en-US" sz="3200"/>
              <a:t>Aqua – water</a:t>
            </a:r>
          </a:p>
          <a:p>
            <a:r>
              <a:rPr lang="en-US" sz="3200"/>
              <a:t>Ferre – to carry</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p:cNvSpPr txBox="1">
            <a:spLocks noChangeArrowheads="1"/>
          </p:cNvSpPr>
          <p:nvPr/>
        </p:nvSpPr>
        <p:spPr bwMode="auto">
          <a:xfrm>
            <a:off x="439738" y="425450"/>
            <a:ext cx="4511675" cy="584200"/>
          </a:xfrm>
          <a:prstGeom prst="rect">
            <a:avLst/>
          </a:prstGeom>
          <a:noFill/>
          <a:ln w="9525">
            <a:noFill/>
            <a:miter lim="800000"/>
            <a:headEnd/>
            <a:tailEnd/>
          </a:ln>
        </p:spPr>
        <p:txBody>
          <a:bodyPr wrap="none">
            <a:spAutoFit/>
          </a:bodyPr>
          <a:lstStyle/>
          <a:p>
            <a:r>
              <a:rPr lang="en-US" sz="3200" u="sng"/>
              <a:t>Where is Groundwater?</a:t>
            </a:r>
          </a:p>
        </p:txBody>
      </p:sp>
      <p:sp>
        <p:nvSpPr>
          <p:cNvPr id="198659" name="Text Box 3"/>
          <p:cNvSpPr txBox="1">
            <a:spLocks noChangeArrowheads="1"/>
          </p:cNvSpPr>
          <p:nvPr/>
        </p:nvSpPr>
        <p:spPr bwMode="auto">
          <a:xfrm>
            <a:off x="1414463" y="1239838"/>
            <a:ext cx="6026150" cy="1800225"/>
          </a:xfrm>
          <a:prstGeom prst="rect">
            <a:avLst/>
          </a:prstGeom>
          <a:noFill/>
          <a:ln w="9525">
            <a:noFill/>
            <a:miter lim="800000"/>
            <a:headEnd/>
            <a:tailEnd/>
          </a:ln>
        </p:spPr>
        <p:txBody>
          <a:bodyPr wrap="none">
            <a:spAutoFit/>
          </a:bodyPr>
          <a:lstStyle/>
          <a:p>
            <a:r>
              <a:rPr lang="en-US" sz="2800">
                <a:solidFill>
                  <a:srgbClr val="FFFF00"/>
                </a:solidFill>
              </a:rPr>
              <a:t>Water found in pore spaces, seams</a:t>
            </a:r>
          </a:p>
          <a:p>
            <a:r>
              <a:rPr lang="en-US" sz="2800">
                <a:solidFill>
                  <a:srgbClr val="FFFF00"/>
                </a:solidFill>
              </a:rPr>
              <a:t>cracks, and fractures in geologic </a:t>
            </a:r>
          </a:p>
          <a:p>
            <a:r>
              <a:rPr lang="en-US" sz="2800">
                <a:solidFill>
                  <a:srgbClr val="FFFF00"/>
                </a:solidFill>
              </a:rPr>
              <a:t>material or soils beneath the surface </a:t>
            </a:r>
          </a:p>
          <a:p>
            <a:r>
              <a:rPr lang="en-US" sz="2800">
                <a:solidFill>
                  <a:srgbClr val="FFFF00"/>
                </a:solidFill>
              </a:rPr>
              <a:t>of the earth</a:t>
            </a:r>
          </a:p>
        </p:txBody>
      </p:sp>
      <p:sp>
        <p:nvSpPr>
          <p:cNvPr id="198660" name="Text Box 4"/>
          <p:cNvSpPr txBox="1">
            <a:spLocks noChangeArrowheads="1"/>
          </p:cNvSpPr>
          <p:nvPr/>
        </p:nvSpPr>
        <p:spPr bwMode="auto">
          <a:xfrm>
            <a:off x="4951413" y="3081338"/>
            <a:ext cx="1582737" cy="3016250"/>
          </a:xfrm>
          <a:prstGeom prst="rect">
            <a:avLst/>
          </a:prstGeom>
          <a:noFill/>
          <a:ln w="9525">
            <a:noFill/>
            <a:miter lim="800000"/>
            <a:headEnd/>
            <a:tailEnd/>
          </a:ln>
        </p:spPr>
        <p:txBody>
          <a:bodyPr wrap="none">
            <a:spAutoFit/>
          </a:bodyPr>
          <a:lstStyle/>
          <a:p>
            <a:pPr algn="ctr"/>
            <a:r>
              <a:rPr lang="en-US" sz="3200"/>
              <a:t>Sands</a:t>
            </a:r>
          </a:p>
          <a:p>
            <a:pPr algn="ctr"/>
            <a:r>
              <a:rPr lang="en-US" sz="3200"/>
              <a:t>Silts </a:t>
            </a:r>
          </a:p>
          <a:p>
            <a:pPr algn="ctr"/>
            <a:r>
              <a:rPr lang="en-US" sz="3200"/>
              <a:t>Gravels</a:t>
            </a:r>
          </a:p>
          <a:p>
            <a:pPr algn="ctr"/>
            <a:r>
              <a:rPr lang="en-US" sz="3200"/>
              <a:t>Muds</a:t>
            </a:r>
          </a:p>
          <a:p>
            <a:pPr algn="ctr"/>
            <a:r>
              <a:rPr lang="en-US" sz="3200"/>
              <a:t>Clays</a:t>
            </a:r>
          </a:p>
          <a:p>
            <a:pPr algn="ctr"/>
            <a:r>
              <a:rPr lang="en-US" sz="3200"/>
              <a:t>Rock </a:t>
            </a:r>
          </a:p>
        </p:txBody>
      </p:sp>
      <p:sp>
        <p:nvSpPr>
          <p:cNvPr id="198661" name="Text Box 5"/>
          <p:cNvSpPr txBox="1">
            <a:spLocks noChangeArrowheads="1"/>
          </p:cNvSpPr>
          <p:nvPr/>
        </p:nvSpPr>
        <p:spPr bwMode="auto">
          <a:xfrm>
            <a:off x="2109788" y="4081463"/>
            <a:ext cx="2117725" cy="822325"/>
          </a:xfrm>
          <a:prstGeom prst="rect">
            <a:avLst/>
          </a:prstGeom>
          <a:noFill/>
          <a:ln w="9525">
            <a:noFill/>
            <a:miter lim="800000"/>
            <a:headEnd/>
            <a:tailEnd/>
          </a:ln>
        </p:spPr>
        <p:txBody>
          <a:bodyPr wrap="none">
            <a:spAutoFit/>
          </a:bodyPr>
          <a:lstStyle/>
          <a:p>
            <a:r>
              <a:rPr lang="en-US" sz="2400">
                <a:solidFill>
                  <a:srgbClr val="66FF33"/>
                </a:solidFill>
              </a:rPr>
              <a:t>Water-bearing</a:t>
            </a:r>
          </a:p>
          <a:p>
            <a:r>
              <a:rPr lang="en-US" sz="2400">
                <a:solidFill>
                  <a:srgbClr val="66FF33"/>
                </a:solidFill>
              </a:rPr>
              <a:t>Unit materials</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ext Box 2"/>
          <p:cNvSpPr txBox="1">
            <a:spLocks noChangeArrowheads="1"/>
          </p:cNvSpPr>
          <p:nvPr/>
        </p:nvSpPr>
        <p:spPr bwMode="auto">
          <a:xfrm>
            <a:off x="2024063" y="2452688"/>
            <a:ext cx="5078412" cy="579437"/>
          </a:xfrm>
          <a:prstGeom prst="rect">
            <a:avLst/>
          </a:prstGeom>
          <a:noFill/>
          <a:ln w="9525">
            <a:noFill/>
            <a:miter lim="800000"/>
            <a:headEnd/>
            <a:tailEnd/>
          </a:ln>
        </p:spPr>
        <p:txBody>
          <a:bodyPr wrap="none">
            <a:spAutoFit/>
          </a:bodyPr>
          <a:lstStyle/>
          <a:p>
            <a:r>
              <a:rPr lang="en-US" sz="3200"/>
              <a:t>Aquifers and Aquifer Types</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Box 2"/>
          <p:cNvSpPr txBox="1">
            <a:spLocks noChangeArrowheads="1"/>
          </p:cNvSpPr>
          <p:nvPr/>
        </p:nvSpPr>
        <p:spPr bwMode="auto">
          <a:xfrm>
            <a:off x="738188" y="1482725"/>
            <a:ext cx="7958137" cy="3990975"/>
          </a:xfrm>
          <a:prstGeom prst="rect">
            <a:avLst/>
          </a:prstGeom>
          <a:noFill/>
          <a:ln w="9525">
            <a:noFill/>
            <a:miter lim="800000"/>
            <a:headEnd/>
            <a:tailEnd/>
          </a:ln>
        </p:spPr>
        <p:txBody>
          <a:bodyPr>
            <a:spAutoFit/>
          </a:bodyPr>
          <a:lstStyle/>
          <a:p>
            <a:endParaRPr lang="en-US" sz="3200">
              <a:solidFill>
                <a:srgbClr val="FFFF00"/>
              </a:solidFill>
            </a:endParaRPr>
          </a:p>
          <a:p>
            <a:r>
              <a:rPr lang="en-US" sz="3200">
                <a:solidFill>
                  <a:srgbClr val="FFFF00"/>
                </a:solidFill>
              </a:rPr>
              <a:t>	Unconsolidated</a:t>
            </a:r>
          </a:p>
          <a:p>
            <a:endParaRPr lang="en-US" sz="3200">
              <a:solidFill>
                <a:srgbClr val="FFFF00"/>
              </a:solidFill>
            </a:endParaRPr>
          </a:p>
          <a:p>
            <a:r>
              <a:rPr lang="en-US" sz="3200">
                <a:solidFill>
                  <a:srgbClr val="FFFF00"/>
                </a:solidFill>
              </a:rPr>
              <a:t>	Consolidated</a:t>
            </a:r>
          </a:p>
          <a:p>
            <a:endParaRPr lang="en-US" sz="3200">
              <a:solidFill>
                <a:srgbClr val="FFFF00"/>
              </a:solidFill>
            </a:endParaRPr>
          </a:p>
          <a:p>
            <a:r>
              <a:rPr lang="en-US" sz="3200">
                <a:solidFill>
                  <a:srgbClr val="FFFF00"/>
                </a:solidFill>
              </a:rPr>
              <a:t>Confined</a:t>
            </a:r>
          </a:p>
          <a:p>
            <a:endParaRPr lang="en-US" sz="3200">
              <a:solidFill>
                <a:srgbClr val="FFFF00"/>
              </a:solidFill>
            </a:endParaRPr>
          </a:p>
          <a:p>
            <a:r>
              <a:rPr lang="en-US" sz="3200">
                <a:solidFill>
                  <a:srgbClr val="FFFF00"/>
                </a:solidFill>
              </a:rPr>
              <a:t>Unconfined</a:t>
            </a:r>
          </a:p>
        </p:txBody>
      </p:sp>
      <p:sp>
        <p:nvSpPr>
          <p:cNvPr id="200707" name="Text Box 3"/>
          <p:cNvSpPr txBox="1">
            <a:spLocks noChangeArrowheads="1"/>
          </p:cNvSpPr>
          <p:nvPr/>
        </p:nvSpPr>
        <p:spPr bwMode="auto">
          <a:xfrm>
            <a:off x="2568575" y="623888"/>
            <a:ext cx="3975100" cy="579437"/>
          </a:xfrm>
          <a:prstGeom prst="rect">
            <a:avLst/>
          </a:prstGeom>
          <a:noFill/>
          <a:ln w="9525">
            <a:noFill/>
            <a:miter lim="800000"/>
            <a:headEnd/>
            <a:tailEnd/>
          </a:ln>
        </p:spPr>
        <p:txBody>
          <a:bodyPr wrap="none">
            <a:spAutoFit/>
          </a:bodyPr>
          <a:lstStyle/>
          <a:p>
            <a:r>
              <a:rPr lang="en-US" sz="3200" u="sng"/>
              <a:t>Aquifer Classification</a:t>
            </a:r>
          </a:p>
        </p:txBody>
      </p:sp>
      <p:pic>
        <p:nvPicPr>
          <p:cNvPr id="200711" name="Picture 7" descr="ECORP8_A%20COPY"/>
          <p:cNvPicPr>
            <a:picLocks noChangeAspect="1" noChangeArrowheads="1"/>
          </p:cNvPicPr>
          <p:nvPr/>
        </p:nvPicPr>
        <p:blipFill>
          <a:blip r:embed="rId4" cstate="print"/>
          <a:srcRect/>
          <a:stretch>
            <a:fillRect/>
          </a:stretch>
        </p:blipFill>
        <p:spPr bwMode="auto">
          <a:xfrm>
            <a:off x="5205413" y="1720850"/>
            <a:ext cx="2449512" cy="1927225"/>
          </a:xfrm>
          <a:prstGeom prst="rect">
            <a:avLst/>
          </a:prstGeom>
          <a:noFill/>
        </p:spPr>
      </p:pic>
      <p:pic>
        <p:nvPicPr>
          <p:cNvPr id="200713" name="Picture 9" descr="confined"/>
          <p:cNvPicPr>
            <a:picLocks noChangeAspect="1" noChangeArrowheads="1"/>
          </p:cNvPicPr>
          <p:nvPr/>
        </p:nvPicPr>
        <p:blipFill>
          <a:blip r:embed="rId5" cstate="print"/>
          <a:srcRect/>
          <a:stretch>
            <a:fillRect/>
          </a:stretch>
        </p:blipFill>
        <p:spPr bwMode="auto">
          <a:xfrm>
            <a:off x="3587750" y="4062413"/>
            <a:ext cx="3025775" cy="2192337"/>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extBox 1"/>
          <p:cNvSpPr txBox="1">
            <a:spLocks noChangeArrowheads="1"/>
          </p:cNvSpPr>
          <p:nvPr/>
        </p:nvSpPr>
        <p:spPr bwMode="auto">
          <a:xfrm>
            <a:off x="2393950" y="2397125"/>
            <a:ext cx="4583113" cy="579438"/>
          </a:xfrm>
          <a:prstGeom prst="rect">
            <a:avLst/>
          </a:prstGeom>
          <a:noFill/>
          <a:ln w="9525">
            <a:noFill/>
            <a:miter lim="800000"/>
            <a:headEnd/>
            <a:tailEnd/>
          </a:ln>
        </p:spPr>
        <p:txBody>
          <a:bodyPr wrap="none">
            <a:spAutoFit/>
          </a:bodyPr>
          <a:lstStyle/>
          <a:p>
            <a:r>
              <a:rPr lang="en-US" sz="3200"/>
              <a:t>Unconsolidated Aquifers</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p:cNvSpPr txBox="1">
            <a:spLocks noChangeArrowheads="1"/>
          </p:cNvSpPr>
          <p:nvPr/>
        </p:nvSpPr>
        <p:spPr bwMode="auto">
          <a:xfrm>
            <a:off x="441325" y="398463"/>
            <a:ext cx="5081588" cy="579437"/>
          </a:xfrm>
          <a:prstGeom prst="rect">
            <a:avLst/>
          </a:prstGeom>
          <a:noFill/>
          <a:ln w="9525">
            <a:noFill/>
            <a:miter lim="800000"/>
            <a:headEnd/>
            <a:tailEnd/>
          </a:ln>
        </p:spPr>
        <p:txBody>
          <a:bodyPr wrap="none">
            <a:spAutoFit/>
          </a:bodyPr>
          <a:lstStyle/>
          <a:p>
            <a:r>
              <a:rPr lang="en-US" sz="3200" u="sng"/>
              <a:t>Basic Aquifer Classification</a:t>
            </a:r>
          </a:p>
        </p:txBody>
      </p:sp>
      <p:sp>
        <p:nvSpPr>
          <p:cNvPr id="202755" name="Text Box 3"/>
          <p:cNvSpPr txBox="1">
            <a:spLocks noChangeArrowheads="1"/>
          </p:cNvSpPr>
          <p:nvPr/>
        </p:nvSpPr>
        <p:spPr bwMode="auto">
          <a:xfrm>
            <a:off x="2325688" y="1246188"/>
            <a:ext cx="4583112" cy="579437"/>
          </a:xfrm>
          <a:prstGeom prst="rect">
            <a:avLst/>
          </a:prstGeom>
          <a:solidFill>
            <a:srgbClr val="800080"/>
          </a:solidFill>
          <a:ln w="9525">
            <a:noFill/>
            <a:miter lim="800000"/>
            <a:headEnd/>
            <a:tailEnd/>
          </a:ln>
        </p:spPr>
        <p:txBody>
          <a:bodyPr wrap="none">
            <a:spAutoFit/>
          </a:bodyPr>
          <a:lstStyle/>
          <a:p>
            <a:r>
              <a:rPr lang="en-US" sz="3200">
                <a:solidFill>
                  <a:schemeClr val="hlink"/>
                </a:solidFill>
              </a:rPr>
              <a:t>Unconsolidated Aquifers</a:t>
            </a:r>
          </a:p>
        </p:txBody>
      </p:sp>
      <p:sp>
        <p:nvSpPr>
          <p:cNvPr id="202756" name="Text Box 10"/>
          <p:cNvSpPr txBox="1">
            <a:spLocks noChangeArrowheads="1"/>
          </p:cNvSpPr>
          <p:nvPr/>
        </p:nvSpPr>
        <p:spPr bwMode="auto">
          <a:xfrm>
            <a:off x="358775" y="2220913"/>
            <a:ext cx="8480425" cy="519112"/>
          </a:xfrm>
          <a:prstGeom prst="rect">
            <a:avLst/>
          </a:prstGeom>
          <a:noFill/>
          <a:ln w="9525">
            <a:noFill/>
            <a:miter lim="800000"/>
            <a:headEnd/>
            <a:tailEnd/>
          </a:ln>
        </p:spPr>
        <p:txBody>
          <a:bodyPr wrap="none">
            <a:spAutoFit/>
          </a:bodyPr>
          <a:lstStyle/>
          <a:p>
            <a:r>
              <a:rPr lang="en-US" sz="2800">
                <a:solidFill>
                  <a:srgbClr val="FFFF00"/>
                </a:solidFill>
              </a:rPr>
              <a:t>Individual particles:</a:t>
            </a:r>
            <a:r>
              <a:rPr lang="en-US" sz="2800">
                <a:solidFill>
                  <a:srgbClr val="66FF33"/>
                </a:solidFill>
              </a:rPr>
              <a:t> granular sand, gravel, clays, silts</a:t>
            </a:r>
          </a:p>
        </p:txBody>
      </p:sp>
      <p:sp>
        <p:nvSpPr>
          <p:cNvPr id="202757" name="Text Box 16"/>
          <p:cNvSpPr txBox="1">
            <a:spLocks noChangeArrowheads="1"/>
          </p:cNvSpPr>
          <p:nvPr/>
        </p:nvSpPr>
        <p:spPr bwMode="auto">
          <a:xfrm>
            <a:off x="282575" y="3214688"/>
            <a:ext cx="6261100" cy="822325"/>
          </a:xfrm>
          <a:prstGeom prst="rect">
            <a:avLst/>
          </a:prstGeom>
          <a:noFill/>
          <a:ln w="9525">
            <a:noFill/>
            <a:miter lim="800000"/>
            <a:headEnd/>
            <a:tailEnd/>
          </a:ln>
        </p:spPr>
        <p:txBody>
          <a:bodyPr wrap="none">
            <a:spAutoFit/>
          </a:bodyPr>
          <a:lstStyle/>
          <a:p>
            <a:r>
              <a:rPr lang="en-US" sz="2400" b="1">
                <a:solidFill>
                  <a:srgbClr val="FFFF00"/>
                </a:solidFill>
              </a:rPr>
              <a:t>Water held in pore spaces between grains</a:t>
            </a:r>
          </a:p>
          <a:p>
            <a:r>
              <a:rPr lang="en-US" sz="2400" b="1">
                <a:solidFill>
                  <a:srgbClr val="FFFF00"/>
                </a:solidFill>
              </a:rPr>
              <a:t>of sand, gravel, clays, or rock fragments</a:t>
            </a:r>
          </a:p>
        </p:txBody>
      </p:sp>
      <p:pic>
        <p:nvPicPr>
          <p:cNvPr id="202758" name="Picture 19" descr="http://toxics.usgs.gov/images/pore_water.gif"/>
          <p:cNvPicPr>
            <a:picLocks noChangeAspect="1" noChangeArrowheads="1"/>
          </p:cNvPicPr>
          <p:nvPr/>
        </p:nvPicPr>
        <p:blipFill>
          <a:blip r:embed="rId4" cstate="print"/>
          <a:srcRect/>
          <a:stretch>
            <a:fillRect/>
          </a:stretch>
        </p:blipFill>
        <p:spPr bwMode="auto">
          <a:xfrm>
            <a:off x="6583363" y="3063875"/>
            <a:ext cx="2171700" cy="1200150"/>
          </a:xfrm>
          <a:prstGeom prst="rect">
            <a:avLst/>
          </a:prstGeom>
          <a:noFill/>
          <a:ln w="9525">
            <a:noFill/>
            <a:miter lim="800000"/>
            <a:headEnd/>
            <a:tailEnd/>
          </a:ln>
        </p:spPr>
      </p:pic>
      <p:pic>
        <p:nvPicPr>
          <p:cNvPr id="202759" name="Picture 7" descr="soil_prop_intro"/>
          <p:cNvPicPr>
            <a:picLocks noChangeAspect="1" noChangeArrowheads="1"/>
          </p:cNvPicPr>
          <p:nvPr/>
        </p:nvPicPr>
        <p:blipFill>
          <a:blip r:embed="rId5" cstate="print"/>
          <a:srcRect t="63580"/>
          <a:stretch>
            <a:fillRect/>
          </a:stretch>
        </p:blipFill>
        <p:spPr bwMode="auto">
          <a:xfrm>
            <a:off x="1185863" y="4552950"/>
            <a:ext cx="3119437" cy="1738313"/>
          </a:xfrm>
          <a:prstGeom prst="rect">
            <a:avLst/>
          </a:prstGeom>
          <a:noFill/>
        </p:spPr>
      </p:pic>
      <p:pic>
        <p:nvPicPr>
          <p:cNvPr id="202760" name="Picture 8" descr="gravel-1-BRM"/>
          <p:cNvPicPr>
            <a:picLocks noChangeAspect="1" noChangeArrowheads="1"/>
          </p:cNvPicPr>
          <p:nvPr/>
        </p:nvPicPr>
        <p:blipFill>
          <a:blip r:embed="rId6" cstate="print"/>
          <a:srcRect/>
          <a:stretch>
            <a:fillRect/>
          </a:stretch>
        </p:blipFill>
        <p:spPr bwMode="auto">
          <a:xfrm>
            <a:off x="4687888" y="4567238"/>
            <a:ext cx="2328862" cy="174625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2" descr="gravel-1-BRM"/>
          <p:cNvPicPr>
            <a:picLocks noChangeAspect="1" noChangeArrowheads="1"/>
          </p:cNvPicPr>
          <p:nvPr/>
        </p:nvPicPr>
        <p:blipFill>
          <a:blip r:embed="rId4" cstate="print"/>
          <a:srcRect/>
          <a:stretch>
            <a:fillRect/>
          </a:stretch>
        </p:blipFill>
        <p:spPr bwMode="auto">
          <a:xfrm>
            <a:off x="1524000" y="1143000"/>
            <a:ext cx="6096000" cy="4572000"/>
          </a:xfrm>
          <a:prstGeom prst="rect">
            <a:avLst/>
          </a:prstGeom>
          <a:noFill/>
        </p:spPr>
      </p:pic>
      <p:sp>
        <p:nvSpPr>
          <p:cNvPr id="204803" name="Rectangle 3"/>
          <p:cNvSpPr>
            <a:spLocks noChangeArrowheads="1"/>
          </p:cNvSpPr>
          <p:nvPr/>
        </p:nvSpPr>
        <p:spPr bwMode="auto">
          <a:xfrm>
            <a:off x="1500188" y="1133475"/>
            <a:ext cx="6107112" cy="4554538"/>
          </a:xfrm>
          <a:prstGeom prst="rect">
            <a:avLst/>
          </a:prstGeom>
          <a:solidFill>
            <a:schemeClr val="accent1">
              <a:alpha val="53000"/>
            </a:schemeClr>
          </a:solidFill>
          <a:ln w="9525">
            <a:solidFill>
              <a:schemeClr val="tx1"/>
            </a:solidFill>
            <a:miter lim="800000"/>
            <a:headEnd/>
            <a:tailEnd/>
          </a:ln>
          <a:effectLst/>
        </p:spPr>
        <p:txBody>
          <a:bodyPr wrap="none" anchor="ctr"/>
          <a:lstStyle/>
          <a:p>
            <a:endParaRPr lang="en-US"/>
          </a:p>
        </p:txBody>
      </p:sp>
      <p:sp>
        <p:nvSpPr>
          <p:cNvPr id="204804" name="Text Box 4"/>
          <p:cNvSpPr txBox="1">
            <a:spLocks noChangeArrowheads="1"/>
          </p:cNvSpPr>
          <p:nvPr/>
        </p:nvSpPr>
        <p:spPr bwMode="auto">
          <a:xfrm>
            <a:off x="1865313" y="388938"/>
            <a:ext cx="4967287" cy="457200"/>
          </a:xfrm>
          <a:prstGeom prst="rect">
            <a:avLst/>
          </a:prstGeom>
          <a:noFill/>
          <a:ln w="9525">
            <a:noFill/>
            <a:miter lim="800000"/>
            <a:headEnd/>
            <a:tailEnd/>
          </a:ln>
          <a:effectLst/>
        </p:spPr>
        <p:txBody>
          <a:bodyPr wrap="none">
            <a:spAutoFit/>
          </a:bodyPr>
          <a:lstStyle/>
          <a:p>
            <a:r>
              <a:rPr lang="en-US" sz="2400"/>
              <a:t>Unconsolidated Water-Bearing Unit</a:t>
            </a:r>
          </a:p>
        </p:txBody>
      </p:sp>
      <p:sp>
        <p:nvSpPr>
          <p:cNvPr id="204805" name="Text Box 5"/>
          <p:cNvSpPr txBox="1">
            <a:spLocks noChangeArrowheads="1"/>
          </p:cNvSpPr>
          <p:nvPr/>
        </p:nvSpPr>
        <p:spPr bwMode="auto">
          <a:xfrm>
            <a:off x="2138363" y="5953125"/>
            <a:ext cx="4702175" cy="519113"/>
          </a:xfrm>
          <a:prstGeom prst="rect">
            <a:avLst/>
          </a:prstGeom>
          <a:noFill/>
          <a:ln w="9525">
            <a:noFill/>
            <a:miter lim="800000"/>
            <a:headEnd/>
            <a:tailEnd/>
          </a:ln>
          <a:effectLst/>
        </p:spPr>
        <p:txBody>
          <a:bodyPr wrap="none">
            <a:spAutoFit/>
          </a:bodyPr>
          <a:lstStyle/>
          <a:p>
            <a:r>
              <a:rPr lang="en-US" sz="2800">
                <a:solidFill>
                  <a:srgbClr val="FFFF00"/>
                </a:solidFill>
              </a:rPr>
              <a:t>Generally high-yield aquifers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03"/>
                                        </p:tgtEl>
                                        <p:attrNameLst>
                                          <p:attrName>style.visibility</p:attrName>
                                        </p:attrNameLst>
                                      </p:cBhvr>
                                      <p:to>
                                        <p:strVal val="visible"/>
                                      </p:to>
                                    </p:set>
                                    <p:animEffect transition="in" filter="fade">
                                      <p:cBhvr>
                                        <p:cTn id="7" dur="2000"/>
                                        <p:tgtEl>
                                          <p:spTgt spid="204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515938" y="1987550"/>
            <a:ext cx="7958137" cy="3786188"/>
          </a:xfrm>
          <a:prstGeom prst="rect">
            <a:avLst/>
          </a:prstGeom>
          <a:noFill/>
          <a:ln w="9525">
            <a:noFill/>
            <a:miter lim="800000"/>
            <a:headEnd/>
            <a:tailEnd/>
          </a:ln>
        </p:spPr>
        <p:txBody>
          <a:bodyPr>
            <a:spAutoFit/>
          </a:bodyPr>
          <a:lstStyle/>
          <a:p>
            <a:r>
              <a:rPr lang="en-US" sz="2400" dirty="0">
                <a:solidFill>
                  <a:srgbClr val="FFFF00"/>
                </a:solidFill>
              </a:rPr>
              <a:t>Groundwater resources are never strictly non-renewable. </a:t>
            </a:r>
          </a:p>
          <a:p>
            <a:endParaRPr lang="en-US" sz="2400" dirty="0">
              <a:solidFill>
                <a:srgbClr val="FFFF00"/>
              </a:solidFill>
            </a:endParaRPr>
          </a:p>
          <a:p>
            <a:endParaRPr lang="en-US" sz="2400" dirty="0">
              <a:solidFill>
                <a:srgbClr val="FFFF00"/>
              </a:solidFill>
            </a:endParaRPr>
          </a:p>
          <a:p>
            <a:endParaRPr lang="en-US" sz="2400" dirty="0">
              <a:solidFill>
                <a:srgbClr val="FFFF00"/>
              </a:solidFill>
            </a:endParaRPr>
          </a:p>
          <a:p>
            <a:endParaRPr lang="en-US" sz="2400" dirty="0">
              <a:solidFill>
                <a:srgbClr val="FFFF00"/>
              </a:solidFill>
            </a:endParaRPr>
          </a:p>
          <a:p>
            <a:endParaRPr lang="en-US" sz="2400" dirty="0">
              <a:solidFill>
                <a:srgbClr val="FFFF00"/>
              </a:solidFill>
            </a:endParaRPr>
          </a:p>
          <a:p>
            <a:endParaRPr lang="en-US" sz="2400" dirty="0">
              <a:solidFill>
                <a:srgbClr val="FFFF00"/>
              </a:solidFill>
            </a:endParaRPr>
          </a:p>
          <a:p>
            <a:r>
              <a:rPr lang="en-US" sz="2400" dirty="0">
                <a:solidFill>
                  <a:srgbClr val="FFFF00"/>
                </a:solidFill>
              </a:rPr>
              <a:t>In cases where present-day aquifer replenishment is very limited but aquifer storage is very large, the groundwater resource can be termed </a:t>
            </a:r>
            <a:r>
              <a:rPr lang="en-US" sz="2400" b="1" dirty="0">
                <a:solidFill>
                  <a:srgbClr val="FFFF00"/>
                </a:solidFill>
              </a:rPr>
              <a:t>non-renewable</a:t>
            </a:r>
          </a:p>
        </p:txBody>
      </p:sp>
      <p:sp>
        <p:nvSpPr>
          <p:cNvPr id="31747" name="Text Box 5"/>
          <p:cNvSpPr txBox="1">
            <a:spLocks noChangeArrowheads="1"/>
          </p:cNvSpPr>
          <p:nvPr/>
        </p:nvSpPr>
        <p:spPr bwMode="auto">
          <a:xfrm>
            <a:off x="858838" y="722313"/>
            <a:ext cx="6702425" cy="519112"/>
          </a:xfrm>
          <a:prstGeom prst="rect">
            <a:avLst/>
          </a:prstGeom>
          <a:noFill/>
          <a:ln w="9525">
            <a:noFill/>
            <a:miter lim="800000"/>
            <a:headEnd/>
            <a:tailEnd/>
          </a:ln>
        </p:spPr>
        <p:txBody>
          <a:bodyPr wrap="none">
            <a:spAutoFit/>
          </a:bodyPr>
          <a:lstStyle/>
          <a:p>
            <a:r>
              <a:rPr lang="en-US" sz="2800" u="sng"/>
              <a:t>Non-Renewable Groundwater Resources</a:t>
            </a:r>
          </a:p>
        </p:txBody>
      </p:sp>
      <p:sp>
        <p:nvSpPr>
          <p:cNvPr id="31748" name="TextBox 5"/>
          <p:cNvSpPr txBox="1">
            <a:spLocks noChangeArrowheads="1"/>
          </p:cNvSpPr>
          <p:nvPr/>
        </p:nvSpPr>
        <p:spPr bwMode="auto">
          <a:xfrm>
            <a:off x="2636838" y="3292475"/>
            <a:ext cx="3443287" cy="460375"/>
          </a:xfrm>
          <a:prstGeom prst="rect">
            <a:avLst/>
          </a:prstGeom>
          <a:noFill/>
          <a:ln w="9525">
            <a:noFill/>
            <a:miter lim="800000"/>
            <a:headEnd/>
            <a:tailEnd/>
          </a:ln>
        </p:spPr>
        <p:txBody>
          <a:bodyPr wrap="none">
            <a:spAutoFit/>
          </a:bodyPr>
          <a:lstStyle/>
          <a:p>
            <a:r>
              <a:rPr lang="en-US" sz="2400">
                <a:solidFill>
                  <a:srgbClr val="00FF00"/>
                </a:solidFill>
              </a:rPr>
              <a:t>Time for Replenishment</a:t>
            </a:r>
          </a:p>
        </p:txBody>
      </p:sp>
      <p:sp>
        <p:nvSpPr>
          <p:cNvPr id="31749" name="TextBox 6"/>
          <p:cNvSpPr txBox="1">
            <a:spLocks noChangeArrowheads="1"/>
          </p:cNvSpPr>
          <p:nvPr/>
        </p:nvSpPr>
        <p:spPr bwMode="auto">
          <a:xfrm>
            <a:off x="2727325" y="2803525"/>
            <a:ext cx="2549525" cy="461963"/>
          </a:xfrm>
          <a:prstGeom prst="rect">
            <a:avLst/>
          </a:prstGeom>
          <a:noFill/>
          <a:ln w="9525">
            <a:noFill/>
            <a:miter lim="800000"/>
            <a:headEnd/>
            <a:tailEnd/>
          </a:ln>
        </p:spPr>
        <p:txBody>
          <a:bodyPr wrap="none">
            <a:spAutoFit/>
          </a:bodyPr>
          <a:lstStyle/>
          <a:p>
            <a:r>
              <a:rPr lang="en-US" sz="2400">
                <a:solidFill>
                  <a:srgbClr val="00FF00"/>
                </a:solidFill>
              </a:rPr>
              <a:t>Climate Changes</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2"/>
          <p:cNvSpPr txBox="1">
            <a:spLocks noChangeArrowheads="1"/>
          </p:cNvSpPr>
          <p:nvPr/>
        </p:nvSpPr>
        <p:spPr bwMode="auto">
          <a:xfrm>
            <a:off x="261938" y="276225"/>
            <a:ext cx="8026400" cy="519113"/>
          </a:xfrm>
          <a:prstGeom prst="rect">
            <a:avLst/>
          </a:prstGeom>
          <a:noFill/>
          <a:ln w="9525">
            <a:noFill/>
            <a:miter lim="800000"/>
            <a:headEnd/>
            <a:tailEnd/>
          </a:ln>
        </p:spPr>
        <p:txBody>
          <a:bodyPr wrap="none">
            <a:spAutoFit/>
          </a:bodyPr>
          <a:lstStyle/>
          <a:p>
            <a:r>
              <a:rPr lang="en-US" sz="2800">
                <a:solidFill>
                  <a:srgbClr val="66FF33"/>
                </a:solidFill>
              </a:rPr>
              <a:t>Unconsolidated: sand, gravel, and rock fragments</a:t>
            </a:r>
          </a:p>
        </p:txBody>
      </p:sp>
      <p:sp>
        <p:nvSpPr>
          <p:cNvPr id="205827" name="Rectangle 4"/>
          <p:cNvSpPr>
            <a:spLocks noChangeArrowheads="1"/>
          </p:cNvSpPr>
          <p:nvPr/>
        </p:nvSpPr>
        <p:spPr bwMode="auto">
          <a:xfrm>
            <a:off x="5695950" y="1714500"/>
            <a:ext cx="3448050" cy="581025"/>
          </a:xfrm>
          <a:prstGeom prst="rect">
            <a:avLst/>
          </a:prstGeom>
          <a:noFill/>
          <a:ln w="9525">
            <a:noFill/>
            <a:miter lim="800000"/>
            <a:headEnd/>
            <a:tailEnd/>
          </a:ln>
        </p:spPr>
        <p:txBody>
          <a:bodyPr>
            <a:spAutoFit/>
          </a:bodyPr>
          <a:lstStyle/>
          <a:p>
            <a:r>
              <a:rPr lang="en-US" sz="1600"/>
              <a:t>saturated thickness ranges from </a:t>
            </a:r>
          </a:p>
          <a:p>
            <a:r>
              <a:rPr lang="en-US" sz="1600"/>
              <a:t>a few feet to more than 1000 feet</a:t>
            </a:r>
          </a:p>
        </p:txBody>
      </p:sp>
      <p:pic>
        <p:nvPicPr>
          <p:cNvPr id="205828" name="Picture 5" descr="USGS"/>
          <p:cNvPicPr>
            <a:picLocks noChangeAspect="1" noChangeArrowheads="1"/>
          </p:cNvPicPr>
          <p:nvPr/>
        </p:nvPicPr>
        <p:blipFill>
          <a:blip r:embed="rId4" cstate="print"/>
          <a:srcRect/>
          <a:stretch>
            <a:fillRect/>
          </a:stretch>
        </p:blipFill>
        <p:spPr bwMode="auto">
          <a:xfrm>
            <a:off x="6172200" y="2376488"/>
            <a:ext cx="2517775" cy="3595687"/>
          </a:xfrm>
          <a:prstGeom prst="rect">
            <a:avLst/>
          </a:prstGeom>
          <a:noFill/>
          <a:ln w="9525">
            <a:noFill/>
            <a:miter lim="800000"/>
            <a:headEnd/>
            <a:tailEnd/>
          </a:ln>
        </p:spPr>
      </p:pic>
      <p:pic>
        <p:nvPicPr>
          <p:cNvPr id="205829" name="Picture 6" descr="1505ogallala"/>
          <p:cNvPicPr>
            <a:picLocks noChangeAspect="1" noChangeArrowheads="1"/>
          </p:cNvPicPr>
          <p:nvPr/>
        </p:nvPicPr>
        <p:blipFill>
          <a:blip r:embed="rId5" cstate="print"/>
          <a:srcRect l="11850" r="16710"/>
          <a:stretch>
            <a:fillRect/>
          </a:stretch>
        </p:blipFill>
        <p:spPr bwMode="auto">
          <a:xfrm>
            <a:off x="971550" y="1146175"/>
            <a:ext cx="3144838" cy="3306763"/>
          </a:xfrm>
          <a:prstGeom prst="rect">
            <a:avLst/>
          </a:prstGeom>
          <a:noFill/>
          <a:ln w="9525">
            <a:noFill/>
            <a:miter lim="800000"/>
            <a:headEnd/>
            <a:tailEnd/>
          </a:ln>
        </p:spPr>
      </p:pic>
      <p:sp>
        <p:nvSpPr>
          <p:cNvPr id="205830" name="Line 7"/>
          <p:cNvSpPr>
            <a:spLocks noChangeShapeType="1"/>
          </p:cNvSpPr>
          <p:nvPr/>
        </p:nvSpPr>
        <p:spPr bwMode="auto">
          <a:xfrm flipH="1" flipV="1">
            <a:off x="2673350" y="2225675"/>
            <a:ext cx="4624388" cy="784225"/>
          </a:xfrm>
          <a:prstGeom prst="line">
            <a:avLst/>
          </a:prstGeom>
          <a:noFill/>
          <a:ln w="25400">
            <a:solidFill>
              <a:schemeClr val="hlink"/>
            </a:solidFill>
            <a:round/>
            <a:headEnd/>
            <a:tailEnd type="triangle" w="med" len="med"/>
          </a:ln>
        </p:spPr>
        <p:txBody>
          <a:bodyPr/>
          <a:lstStyle/>
          <a:p>
            <a:endParaRPr lang="en-US"/>
          </a:p>
        </p:txBody>
      </p:sp>
      <p:sp>
        <p:nvSpPr>
          <p:cNvPr id="205831" name="Text Box 8"/>
          <p:cNvSpPr txBox="1">
            <a:spLocks noChangeArrowheads="1"/>
          </p:cNvSpPr>
          <p:nvPr/>
        </p:nvSpPr>
        <p:spPr bwMode="auto">
          <a:xfrm>
            <a:off x="4498975" y="2659063"/>
            <a:ext cx="706438" cy="396875"/>
          </a:xfrm>
          <a:prstGeom prst="rect">
            <a:avLst/>
          </a:prstGeom>
          <a:noFill/>
          <a:ln w="9525">
            <a:noFill/>
            <a:miter lim="800000"/>
            <a:headEnd/>
            <a:tailEnd/>
          </a:ln>
        </p:spPr>
        <p:txBody>
          <a:bodyPr wrap="none">
            <a:spAutoFit/>
          </a:bodyPr>
          <a:lstStyle/>
          <a:p>
            <a:r>
              <a:rPr lang="en-US" sz="2000"/>
              <a:t>thick</a:t>
            </a:r>
          </a:p>
        </p:txBody>
      </p:sp>
      <p:sp>
        <p:nvSpPr>
          <p:cNvPr id="205832" name="Line 9"/>
          <p:cNvSpPr>
            <a:spLocks noChangeShapeType="1"/>
          </p:cNvSpPr>
          <p:nvPr/>
        </p:nvSpPr>
        <p:spPr bwMode="auto">
          <a:xfrm flipH="1" flipV="1">
            <a:off x="2290763" y="4044950"/>
            <a:ext cx="4857750" cy="1373188"/>
          </a:xfrm>
          <a:prstGeom prst="line">
            <a:avLst/>
          </a:prstGeom>
          <a:noFill/>
          <a:ln w="9525">
            <a:solidFill>
              <a:schemeClr val="tx1"/>
            </a:solidFill>
            <a:round/>
            <a:headEnd/>
            <a:tailEnd type="triangle" w="med" len="med"/>
          </a:ln>
        </p:spPr>
        <p:txBody>
          <a:bodyPr/>
          <a:lstStyle/>
          <a:p>
            <a:endParaRPr lang="en-US"/>
          </a:p>
        </p:txBody>
      </p:sp>
      <p:sp>
        <p:nvSpPr>
          <p:cNvPr id="205833" name="Text Box 10"/>
          <p:cNvSpPr txBox="1">
            <a:spLocks noChangeArrowheads="1"/>
          </p:cNvSpPr>
          <p:nvPr/>
        </p:nvSpPr>
        <p:spPr bwMode="auto">
          <a:xfrm>
            <a:off x="4622800" y="4265613"/>
            <a:ext cx="593725" cy="396875"/>
          </a:xfrm>
          <a:prstGeom prst="rect">
            <a:avLst/>
          </a:prstGeom>
          <a:noFill/>
          <a:ln w="9525">
            <a:noFill/>
            <a:miter lim="800000"/>
            <a:headEnd/>
            <a:tailEnd/>
          </a:ln>
        </p:spPr>
        <p:txBody>
          <a:bodyPr wrap="none">
            <a:spAutoFit/>
          </a:bodyPr>
          <a:lstStyle/>
          <a:p>
            <a:r>
              <a:rPr lang="en-US" sz="2000"/>
              <a:t>thin</a:t>
            </a:r>
          </a:p>
        </p:txBody>
      </p:sp>
      <p:sp>
        <p:nvSpPr>
          <p:cNvPr id="205834" name="Rectangle 11"/>
          <p:cNvSpPr>
            <a:spLocks noChangeArrowheads="1"/>
          </p:cNvSpPr>
          <p:nvPr/>
        </p:nvSpPr>
        <p:spPr bwMode="auto">
          <a:xfrm>
            <a:off x="1198563" y="3035300"/>
            <a:ext cx="1879600" cy="457200"/>
          </a:xfrm>
          <a:prstGeom prst="rect">
            <a:avLst/>
          </a:prstGeom>
          <a:noFill/>
          <a:ln w="9525">
            <a:noFill/>
            <a:miter lim="800000"/>
            <a:headEnd/>
            <a:tailEnd/>
          </a:ln>
        </p:spPr>
        <p:txBody>
          <a:bodyPr wrap="none" anchor="ctr">
            <a:spAutoFit/>
          </a:bodyPr>
          <a:lstStyle/>
          <a:p>
            <a:pPr eaLnBrk="1" hangingPunct="1"/>
            <a:r>
              <a:rPr lang="en-US" sz="2400"/>
              <a:t>174,000 mi² </a:t>
            </a:r>
          </a:p>
        </p:txBody>
      </p:sp>
      <p:sp>
        <p:nvSpPr>
          <p:cNvPr id="205835" name="Rectangle 12"/>
          <p:cNvSpPr>
            <a:spLocks noChangeArrowheads="1"/>
          </p:cNvSpPr>
          <p:nvPr/>
        </p:nvSpPr>
        <p:spPr bwMode="auto">
          <a:xfrm>
            <a:off x="1095375" y="4476750"/>
            <a:ext cx="2595563" cy="396875"/>
          </a:xfrm>
          <a:prstGeom prst="rect">
            <a:avLst/>
          </a:prstGeom>
          <a:noFill/>
          <a:ln w="9525">
            <a:noFill/>
            <a:miter lim="800000"/>
            <a:headEnd/>
            <a:tailEnd/>
          </a:ln>
        </p:spPr>
        <p:txBody>
          <a:bodyPr wrap="none" anchor="ctr">
            <a:spAutoFit/>
          </a:bodyPr>
          <a:lstStyle/>
          <a:p>
            <a:pPr eaLnBrk="1" hangingPunct="1"/>
            <a:r>
              <a:rPr lang="en-US" sz="2000" b="1"/>
              <a:t>High Plains Aquifer</a:t>
            </a:r>
            <a:r>
              <a:rPr lang="en-US" sz="2000"/>
              <a:t> </a:t>
            </a:r>
          </a:p>
        </p:txBody>
      </p:sp>
      <p:sp>
        <p:nvSpPr>
          <p:cNvPr id="205836" name="Rectangle 13"/>
          <p:cNvSpPr>
            <a:spLocks noChangeArrowheads="1"/>
          </p:cNvSpPr>
          <p:nvPr/>
        </p:nvSpPr>
        <p:spPr bwMode="auto">
          <a:xfrm>
            <a:off x="990600" y="4986338"/>
            <a:ext cx="3211513" cy="942975"/>
          </a:xfrm>
          <a:prstGeom prst="rect">
            <a:avLst/>
          </a:prstGeom>
          <a:noFill/>
          <a:ln w="9525">
            <a:noFill/>
            <a:miter lim="800000"/>
            <a:headEnd/>
            <a:tailEnd/>
          </a:ln>
        </p:spPr>
        <p:txBody>
          <a:bodyPr wrap="none" anchor="ctr">
            <a:spAutoFit/>
          </a:bodyPr>
          <a:lstStyle/>
          <a:p>
            <a:pPr eaLnBrk="1" hangingPunct="1"/>
            <a:r>
              <a:rPr lang="en-US" sz="1400">
                <a:solidFill>
                  <a:srgbClr val="FFFF00"/>
                </a:solidFill>
              </a:rPr>
              <a:t>27 percent of the irrigated land in the </a:t>
            </a:r>
          </a:p>
          <a:p>
            <a:pPr eaLnBrk="1" hangingPunct="1"/>
            <a:r>
              <a:rPr lang="en-US" sz="1400">
                <a:solidFill>
                  <a:srgbClr val="FFFF00"/>
                </a:solidFill>
              </a:rPr>
              <a:t>United States overlies this aquifer and</a:t>
            </a:r>
          </a:p>
          <a:p>
            <a:pPr eaLnBrk="1" hangingPunct="1"/>
            <a:r>
              <a:rPr lang="en-US" sz="1400">
                <a:solidFill>
                  <a:srgbClr val="FFFF00"/>
                </a:solidFill>
              </a:rPr>
              <a:t>yields about 30 percent of the nation's </a:t>
            </a:r>
          </a:p>
          <a:p>
            <a:pPr eaLnBrk="1" hangingPunct="1"/>
            <a:r>
              <a:rPr lang="en-US" sz="1400">
                <a:solidFill>
                  <a:srgbClr val="FFFF00"/>
                </a:solidFill>
              </a:rPr>
              <a:t>ground water used for irrigation </a:t>
            </a:r>
          </a:p>
        </p:txBody>
      </p:sp>
      <p:sp>
        <p:nvSpPr>
          <p:cNvPr id="205837" name="Text Box 13"/>
          <p:cNvSpPr txBox="1">
            <a:spLocks noChangeArrowheads="1"/>
          </p:cNvSpPr>
          <p:nvPr/>
        </p:nvSpPr>
        <p:spPr bwMode="auto">
          <a:xfrm>
            <a:off x="4660900" y="1011238"/>
            <a:ext cx="3811588" cy="457200"/>
          </a:xfrm>
          <a:prstGeom prst="rect">
            <a:avLst/>
          </a:prstGeom>
          <a:noFill/>
          <a:ln w="9525">
            <a:noFill/>
            <a:miter lim="800000"/>
            <a:headEnd/>
            <a:tailEnd/>
          </a:ln>
          <a:effectLst/>
        </p:spPr>
        <p:txBody>
          <a:bodyPr wrap="none">
            <a:spAutoFit/>
          </a:bodyPr>
          <a:lstStyle/>
          <a:p>
            <a:r>
              <a:rPr lang="en-US" sz="2400">
                <a:solidFill>
                  <a:srgbClr val="FFFF00"/>
                </a:solidFill>
              </a:rPr>
              <a:t>Coarse, sedimentary rocks</a:t>
            </a:r>
          </a:p>
        </p:txBody>
      </p:sp>
      <p:sp>
        <p:nvSpPr>
          <p:cNvPr id="205838" name="Rectangle 14"/>
          <p:cNvSpPr>
            <a:spLocks noChangeArrowheads="1"/>
          </p:cNvSpPr>
          <p:nvPr/>
        </p:nvSpPr>
        <p:spPr bwMode="auto">
          <a:xfrm>
            <a:off x="581025" y="6100763"/>
            <a:ext cx="5445125" cy="396875"/>
          </a:xfrm>
          <a:prstGeom prst="rect">
            <a:avLst/>
          </a:prstGeom>
          <a:noFill/>
          <a:ln w="9525">
            <a:noFill/>
            <a:miter lim="800000"/>
            <a:headEnd/>
            <a:tailEnd/>
          </a:ln>
          <a:effectLst/>
        </p:spPr>
        <p:txBody>
          <a:bodyPr wrap="none">
            <a:spAutoFit/>
          </a:bodyPr>
          <a:lstStyle/>
          <a:p>
            <a:r>
              <a:rPr lang="en-US" sz="2000">
                <a:solidFill>
                  <a:srgbClr val="00FF00"/>
                </a:solidFill>
              </a:rPr>
              <a:t>Aquifer material dates back 2 to 6 million years</a:t>
            </a:r>
          </a:p>
        </p:txBody>
      </p:sp>
      <p:sp>
        <p:nvSpPr>
          <p:cNvPr id="205839" name="Rectangle 15"/>
          <p:cNvSpPr>
            <a:spLocks noChangeArrowheads="1"/>
          </p:cNvSpPr>
          <p:nvPr/>
        </p:nvSpPr>
        <p:spPr bwMode="auto">
          <a:xfrm>
            <a:off x="555625" y="6461125"/>
            <a:ext cx="8001000" cy="396875"/>
          </a:xfrm>
          <a:prstGeom prst="rect">
            <a:avLst/>
          </a:prstGeom>
          <a:noFill/>
          <a:ln w="9525">
            <a:noFill/>
            <a:miter lim="800000"/>
            <a:headEnd/>
            <a:tailEnd/>
          </a:ln>
          <a:effectLst/>
        </p:spPr>
        <p:txBody>
          <a:bodyPr wrap="none">
            <a:spAutoFit/>
          </a:bodyPr>
          <a:lstStyle/>
          <a:p>
            <a:r>
              <a:rPr lang="en-US" sz="2000">
                <a:solidFill>
                  <a:srgbClr val="00FF00"/>
                </a:solidFill>
              </a:rPr>
              <a:t>Erosion of the Rockies provided sediment that filled ancient channels </a:t>
            </a: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Box 1"/>
          <p:cNvSpPr txBox="1">
            <a:spLocks noChangeArrowheads="1"/>
          </p:cNvSpPr>
          <p:nvPr/>
        </p:nvSpPr>
        <p:spPr bwMode="auto">
          <a:xfrm>
            <a:off x="2378075" y="2397125"/>
            <a:ext cx="3684588" cy="523875"/>
          </a:xfrm>
          <a:prstGeom prst="rect">
            <a:avLst/>
          </a:prstGeom>
          <a:noFill/>
          <a:ln w="9525">
            <a:noFill/>
            <a:miter lim="800000"/>
            <a:headEnd/>
            <a:tailEnd/>
          </a:ln>
        </p:spPr>
        <p:txBody>
          <a:bodyPr wrap="none">
            <a:spAutoFit/>
          </a:bodyPr>
          <a:lstStyle/>
          <a:p>
            <a:r>
              <a:rPr lang="en-US" sz="2800"/>
              <a:t>Consolidated Aquifers</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1220788" y="3397250"/>
            <a:ext cx="2482850" cy="2052638"/>
          </a:xfrm>
          <a:prstGeom prst="rect">
            <a:avLst/>
          </a:prstGeom>
          <a:solidFill>
            <a:schemeClr val="tx2"/>
          </a:solidFill>
          <a:ln w="9525" algn="ctr">
            <a:solidFill>
              <a:schemeClr val="tx2"/>
            </a:solidFill>
            <a:round/>
            <a:headEnd/>
            <a:tailEnd/>
          </a:ln>
        </p:spPr>
        <p:txBody>
          <a:bodyPr/>
          <a:lstStyle/>
          <a:p>
            <a:endParaRPr lang="en-US"/>
          </a:p>
        </p:txBody>
      </p:sp>
      <p:sp>
        <p:nvSpPr>
          <p:cNvPr id="42001" name="Text Box 17"/>
          <p:cNvSpPr txBox="1">
            <a:spLocks noChangeArrowheads="1"/>
          </p:cNvSpPr>
          <p:nvPr/>
        </p:nvSpPr>
        <p:spPr bwMode="auto">
          <a:xfrm>
            <a:off x="1914525" y="1960563"/>
            <a:ext cx="6065838" cy="822325"/>
          </a:xfrm>
          <a:prstGeom prst="rect">
            <a:avLst/>
          </a:prstGeom>
          <a:noFill/>
          <a:ln w="9525">
            <a:noFill/>
            <a:miter lim="800000"/>
            <a:headEnd/>
            <a:tailEnd/>
          </a:ln>
        </p:spPr>
        <p:txBody>
          <a:bodyPr wrap="none">
            <a:spAutoFit/>
          </a:bodyPr>
          <a:lstStyle/>
          <a:p>
            <a:r>
              <a:rPr lang="en-US" sz="2400"/>
              <a:t>Water held in cracks, fissures, erosion</a:t>
            </a:r>
          </a:p>
          <a:p>
            <a:r>
              <a:rPr lang="en-US" sz="2400"/>
              <a:t>cavities and seams in solid rock formations.</a:t>
            </a:r>
          </a:p>
        </p:txBody>
      </p:sp>
      <p:pic>
        <p:nvPicPr>
          <p:cNvPr id="42005" name="Picture 21" descr="http://academic.evergreen.edu/g/grossmaz/KIEPERME/IMAGES/gwdiagram.gif"/>
          <p:cNvPicPr>
            <a:picLocks noChangeAspect="1" noChangeArrowheads="1"/>
          </p:cNvPicPr>
          <p:nvPr/>
        </p:nvPicPr>
        <p:blipFill>
          <a:blip r:embed="rId4" cstate="print"/>
          <a:srcRect t="57597" r="70892" b="5060"/>
          <a:stretch>
            <a:fillRect/>
          </a:stretch>
        </p:blipFill>
        <p:spPr bwMode="auto">
          <a:xfrm>
            <a:off x="1373188" y="3476625"/>
            <a:ext cx="2222500" cy="1757363"/>
          </a:xfrm>
          <a:prstGeom prst="rect">
            <a:avLst/>
          </a:prstGeom>
          <a:noFill/>
          <a:ln w="9525">
            <a:noFill/>
            <a:miter lim="800000"/>
            <a:headEnd/>
            <a:tailEnd/>
          </a:ln>
        </p:spPr>
      </p:pic>
      <p:sp>
        <p:nvSpPr>
          <p:cNvPr id="208901" name="Text Box 5"/>
          <p:cNvSpPr txBox="1">
            <a:spLocks noChangeArrowheads="1"/>
          </p:cNvSpPr>
          <p:nvPr/>
        </p:nvSpPr>
        <p:spPr bwMode="auto">
          <a:xfrm>
            <a:off x="676275" y="466725"/>
            <a:ext cx="3670300" cy="519113"/>
          </a:xfrm>
          <a:prstGeom prst="rect">
            <a:avLst/>
          </a:prstGeom>
          <a:noFill/>
          <a:ln w="9525">
            <a:noFill/>
            <a:miter lim="800000"/>
            <a:headEnd/>
            <a:tailEnd/>
          </a:ln>
          <a:effectLst/>
        </p:spPr>
        <p:txBody>
          <a:bodyPr wrap="none">
            <a:spAutoFit/>
          </a:bodyPr>
          <a:lstStyle/>
          <a:p>
            <a:r>
              <a:rPr lang="en-US" sz="2800"/>
              <a:t>Consolidated Aquifers</a:t>
            </a:r>
          </a:p>
        </p:txBody>
      </p:sp>
      <p:sp>
        <p:nvSpPr>
          <p:cNvPr id="208902" name="Text Box 6"/>
          <p:cNvSpPr txBox="1">
            <a:spLocks noChangeArrowheads="1"/>
          </p:cNvSpPr>
          <p:nvPr/>
        </p:nvSpPr>
        <p:spPr bwMode="auto">
          <a:xfrm>
            <a:off x="1865313" y="1254125"/>
            <a:ext cx="4897437" cy="519113"/>
          </a:xfrm>
          <a:prstGeom prst="rect">
            <a:avLst/>
          </a:prstGeom>
          <a:noFill/>
          <a:ln w="9525">
            <a:noFill/>
            <a:miter lim="800000"/>
            <a:headEnd/>
            <a:tailEnd/>
          </a:ln>
          <a:effectLst/>
        </p:spPr>
        <p:txBody>
          <a:bodyPr wrap="none">
            <a:spAutoFit/>
          </a:bodyPr>
          <a:lstStyle/>
          <a:p>
            <a:r>
              <a:rPr lang="en-US" sz="2800">
                <a:solidFill>
                  <a:srgbClr val="FFFF00"/>
                </a:solidFill>
              </a:rPr>
              <a:t>Sandstone, limestone, granite</a:t>
            </a:r>
          </a:p>
        </p:txBody>
      </p:sp>
      <p:pic>
        <p:nvPicPr>
          <p:cNvPr id="208903" name="Picture 7" descr="035-FracturedRockWall"/>
          <p:cNvPicPr>
            <a:picLocks noChangeAspect="1" noChangeArrowheads="1"/>
          </p:cNvPicPr>
          <p:nvPr/>
        </p:nvPicPr>
        <p:blipFill>
          <a:blip r:embed="rId5" cstate="print"/>
          <a:srcRect/>
          <a:stretch>
            <a:fillRect/>
          </a:stretch>
        </p:blipFill>
        <p:spPr bwMode="auto">
          <a:xfrm>
            <a:off x="4240213" y="3275013"/>
            <a:ext cx="2857500" cy="2466975"/>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Text Box 11"/>
          <p:cNvSpPr txBox="1">
            <a:spLocks noChangeArrowheads="1"/>
          </p:cNvSpPr>
          <p:nvPr/>
        </p:nvSpPr>
        <p:spPr bwMode="auto">
          <a:xfrm>
            <a:off x="1449388" y="6084888"/>
            <a:ext cx="6565900" cy="457200"/>
          </a:xfrm>
          <a:prstGeom prst="rect">
            <a:avLst/>
          </a:prstGeom>
          <a:noFill/>
          <a:ln w="9525">
            <a:noFill/>
            <a:miter lim="800000"/>
            <a:headEnd/>
            <a:tailEnd/>
          </a:ln>
        </p:spPr>
        <p:txBody>
          <a:bodyPr wrap="none">
            <a:spAutoFit/>
          </a:bodyPr>
          <a:lstStyle/>
          <a:p>
            <a:r>
              <a:rPr lang="en-US" sz="2400" b="1">
                <a:solidFill>
                  <a:srgbClr val="FFFF00"/>
                </a:solidFill>
              </a:rPr>
              <a:t>Consolidated Rock: igneous or sedimentary</a:t>
            </a:r>
          </a:p>
        </p:txBody>
      </p:sp>
      <p:sp>
        <p:nvSpPr>
          <p:cNvPr id="209924" name="Text Box 12"/>
          <p:cNvSpPr txBox="1">
            <a:spLocks noChangeArrowheads="1"/>
          </p:cNvSpPr>
          <p:nvPr/>
        </p:nvSpPr>
        <p:spPr bwMode="auto">
          <a:xfrm>
            <a:off x="2960688" y="398463"/>
            <a:ext cx="2960687" cy="461962"/>
          </a:xfrm>
          <a:prstGeom prst="rect">
            <a:avLst/>
          </a:prstGeom>
          <a:noFill/>
          <a:ln w="9525">
            <a:noFill/>
            <a:miter lim="800000"/>
            <a:headEnd/>
            <a:tailEnd/>
          </a:ln>
        </p:spPr>
        <p:txBody>
          <a:bodyPr wrap="none">
            <a:spAutoFit/>
          </a:bodyPr>
          <a:lstStyle/>
          <a:p>
            <a:r>
              <a:rPr lang="en-US" sz="2400" b="1"/>
              <a:t>Water-Bearing Unit</a:t>
            </a:r>
          </a:p>
        </p:txBody>
      </p:sp>
      <p:pic>
        <p:nvPicPr>
          <p:cNvPr id="209926" name="Picture 6" descr="groundwater_maps_fractured_aquifers"/>
          <p:cNvPicPr>
            <a:picLocks noChangeAspect="1" noChangeArrowheads="1"/>
          </p:cNvPicPr>
          <p:nvPr/>
        </p:nvPicPr>
        <p:blipFill>
          <a:blip r:embed="rId4" cstate="print"/>
          <a:srcRect b="17146"/>
          <a:stretch>
            <a:fillRect/>
          </a:stretch>
        </p:blipFill>
        <p:spPr bwMode="auto">
          <a:xfrm>
            <a:off x="1693863" y="1185863"/>
            <a:ext cx="5715000" cy="3927475"/>
          </a:xfrm>
          <a:prstGeom prst="rect">
            <a:avLst/>
          </a:prstGeom>
          <a:noFill/>
        </p:spPr>
      </p:pic>
      <p:pic>
        <p:nvPicPr>
          <p:cNvPr id="209922" name="Picture 10" descr="Cracked%2520Rock"/>
          <p:cNvPicPr>
            <a:picLocks noChangeAspect="1" noChangeArrowheads="1"/>
          </p:cNvPicPr>
          <p:nvPr/>
        </p:nvPicPr>
        <p:blipFill>
          <a:blip r:embed="rId5" cstate="print"/>
          <a:srcRect/>
          <a:stretch>
            <a:fillRect/>
          </a:stretch>
        </p:blipFill>
        <p:spPr bwMode="auto">
          <a:xfrm>
            <a:off x="1049338" y="1006475"/>
            <a:ext cx="7162800" cy="47783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09922"/>
                                        </p:tgtEl>
                                      </p:cBhvr>
                                    </p:animEffect>
                                    <p:set>
                                      <p:cBhvr>
                                        <p:cTn id="7" dur="1" fill="hold">
                                          <p:stCondLst>
                                            <p:cond delay="1999"/>
                                          </p:stCondLst>
                                        </p:cTn>
                                        <p:tgtEl>
                                          <p:spTgt spid="2099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ChangeArrowheads="1"/>
          </p:cNvSpPr>
          <p:nvPr/>
        </p:nvSpPr>
        <p:spPr bwMode="auto">
          <a:xfrm>
            <a:off x="1725613" y="1376363"/>
            <a:ext cx="5162550" cy="915987"/>
          </a:xfrm>
          <a:prstGeom prst="rect">
            <a:avLst/>
          </a:prstGeom>
          <a:noFill/>
          <a:ln w="9525">
            <a:noFill/>
            <a:miter lim="800000"/>
            <a:headEnd/>
            <a:tailEnd/>
          </a:ln>
        </p:spPr>
        <p:txBody>
          <a:bodyPr wrap="none" anchor="ctr">
            <a:spAutoFit/>
          </a:bodyPr>
          <a:lstStyle/>
          <a:p>
            <a:pPr eaLnBrk="1" hangingPunct="1"/>
            <a:r>
              <a:rPr lang="en-US">
                <a:solidFill>
                  <a:srgbClr val="00FF00"/>
                </a:solidFill>
              </a:rPr>
              <a:t/>
            </a:r>
            <a:br>
              <a:rPr lang="en-US">
                <a:solidFill>
                  <a:srgbClr val="00FF00"/>
                </a:solidFill>
              </a:rPr>
            </a:br>
            <a:r>
              <a:rPr lang="en-US">
                <a:solidFill>
                  <a:srgbClr val="00FF00"/>
                </a:solidFill>
              </a:rPr>
              <a:t> Rocks formed from the cooling and solidification </a:t>
            </a:r>
          </a:p>
          <a:p>
            <a:pPr eaLnBrk="1" hangingPunct="1"/>
            <a:r>
              <a:rPr lang="en-US">
                <a:solidFill>
                  <a:srgbClr val="00FF00"/>
                </a:solidFill>
              </a:rPr>
              <a:t> of molten magma originating in the earth's core </a:t>
            </a:r>
          </a:p>
        </p:txBody>
      </p:sp>
      <p:sp>
        <p:nvSpPr>
          <p:cNvPr id="210947" name="Rectangle 3"/>
          <p:cNvSpPr>
            <a:spLocks noChangeArrowheads="1"/>
          </p:cNvSpPr>
          <p:nvPr/>
        </p:nvSpPr>
        <p:spPr bwMode="auto">
          <a:xfrm>
            <a:off x="3168650" y="1206500"/>
            <a:ext cx="2351088" cy="457200"/>
          </a:xfrm>
          <a:prstGeom prst="rect">
            <a:avLst/>
          </a:prstGeom>
          <a:noFill/>
          <a:ln w="9525">
            <a:noFill/>
            <a:miter lim="800000"/>
            <a:headEnd/>
            <a:tailEnd/>
          </a:ln>
        </p:spPr>
        <p:txBody>
          <a:bodyPr wrap="none">
            <a:spAutoFit/>
          </a:bodyPr>
          <a:lstStyle/>
          <a:p>
            <a:r>
              <a:rPr lang="en-US" sz="2400" b="1">
                <a:solidFill>
                  <a:srgbClr val="FFFF00"/>
                </a:solidFill>
              </a:rPr>
              <a:t>Igneous Rocks</a:t>
            </a:r>
          </a:p>
        </p:txBody>
      </p:sp>
      <p:sp>
        <p:nvSpPr>
          <p:cNvPr id="210948" name="Rectangle 4"/>
          <p:cNvSpPr>
            <a:spLocks noChangeArrowheads="1"/>
          </p:cNvSpPr>
          <p:nvPr/>
        </p:nvSpPr>
        <p:spPr bwMode="auto">
          <a:xfrm>
            <a:off x="1535113" y="2728913"/>
            <a:ext cx="5848350" cy="1190625"/>
          </a:xfrm>
          <a:prstGeom prst="rect">
            <a:avLst/>
          </a:prstGeom>
          <a:noFill/>
          <a:ln w="9525">
            <a:noFill/>
            <a:miter lim="800000"/>
            <a:headEnd/>
            <a:tailEnd/>
          </a:ln>
        </p:spPr>
        <p:txBody>
          <a:bodyPr wrap="none" anchor="ctr">
            <a:spAutoFit/>
          </a:bodyPr>
          <a:lstStyle/>
          <a:p>
            <a:pPr eaLnBrk="1" hangingPunct="1"/>
            <a:r>
              <a:rPr lang="en-US" i="1"/>
              <a:t>Extrusive </a:t>
            </a:r>
            <a:r>
              <a:rPr lang="en-US"/>
              <a:t>rock is formed when the solidification process </a:t>
            </a:r>
          </a:p>
          <a:p>
            <a:pPr eaLnBrk="1" hangingPunct="1"/>
            <a:r>
              <a:rPr lang="en-US"/>
              <a:t>occurs at or near the ground surface. These rocks are </a:t>
            </a:r>
          </a:p>
          <a:p>
            <a:pPr eaLnBrk="1" hangingPunct="1"/>
            <a:r>
              <a:rPr lang="en-US"/>
              <a:t>generally very permeable because of the "bubbling" </a:t>
            </a:r>
          </a:p>
          <a:p>
            <a:pPr eaLnBrk="1" hangingPunct="1"/>
            <a:r>
              <a:rPr lang="en-US"/>
              <a:t>of gases escaping during cooling and solidification. </a:t>
            </a:r>
          </a:p>
        </p:txBody>
      </p:sp>
      <p:sp>
        <p:nvSpPr>
          <p:cNvPr id="210949" name="Rectangle 5"/>
          <p:cNvSpPr>
            <a:spLocks noChangeArrowheads="1"/>
          </p:cNvSpPr>
          <p:nvPr/>
        </p:nvSpPr>
        <p:spPr bwMode="auto">
          <a:xfrm>
            <a:off x="3273425" y="4143375"/>
            <a:ext cx="2254250" cy="366713"/>
          </a:xfrm>
          <a:prstGeom prst="rect">
            <a:avLst/>
          </a:prstGeom>
          <a:noFill/>
          <a:ln w="9525">
            <a:noFill/>
            <a:miter lim="800000"/>
            <a:headEnd/>
            <a:tailEnd/>
          </a:ln>
        </p:spPr>
        <p:txBody>
          <a:bodyPr wrap="none" anchor="ctr">
            <a:spAutoFit/>
          </a:bodyPr>
          <a:lstStyle/>
          <a:p>
            <a:pPr eaLnBrk="1" hangingPunct="1"/>
            <a:r>
              <a:rPr lang="en-US">
                <a:solidFill>
                  <a:srgbClr val="00FF00"/>
                </a:solidFill>
              </a:rPr>
              <a:t>horizontal fracturing </a:t>
            </a:r>
          </a:p>
        </p:txBody>
      </p:sp>
      <p:sp>
        <p:nvSpPr>
          <p:cNvPr id="210950" name="Rectangle 6"/>
          <p:cNvSpPr>
            <a:spLocks noChangeArrowheads="1"/>
          </p:cNvSpPr>
          <p:nvPr/>
        </p:nvSpPr>
        <p:spPr bwMode="auto">
          <a:xfrm>
            <a:off x="1481138" y="4708525"/>
            <a:ext cx="6483350" cy="1465263"/>
          </a:xfrm>
          <a:prstGeom prst="rect">
            <a:avLst/>
          </a:prstGeom>
          <a:noFill/>
          <a:ln w="9525">
            <a:noFill/>
            <a:miter lim="800000"/>
            <a:headEnd/>
            <a:tailEnd/>
          </a:ln>
        </p:spPr>
        <p:txBody>
          <a:bodyPr wrap="none" anchor="ctr">
            <a:spAutoFit/>
          </a:bodyPr>
          <a:lstStyle/>
          <a:p>
            <a:pPr eaLnBrk="1" hangingPunct="1"/>
            <a:r>
              <a:rPr lang="en-US"/>
              <a:t>The Columbia River Plateau covering eastern Washington </a:t>
            </a:r>
          </a:p>
          <a:p>
            <a:pPr eaLnBrk="1" hangingPunct="1"/>
            <a:r>
              <a:rPr lang="en-US"/>
              <a:t>and Oregon, and Idaho, averages about 500 m in thickness </a:t>
            </a:r>
          </a:p>
          <a:p>
            <a:pPr eaLnBrk="1" hangingPunct="1"/>
            <a:r>
              <a:rPr lang="en-US"/>
              <a:t>and is one of the largest basalt deposits in the world. Basalt </a:t>
            </a:r>
          </a:p>
          <a:p>
            <a:pPr eaLnBrk="1" hangingPunct="1"/>
            <a:r>
              <a:rPr lang="en-US"/>
              <a:t>aquifers are critically important water sources for the Hawaiian</a:t>
            </a:r>
          </a:p>
          <a:p>
            <a:pPr eaLnBrk="1" hangingPunct="1"/>
            <a:r>
              <a:rPr lang="en-US"/>
              <a:t>Islands. </a:t>
            </a:r>
          </a:p>
        </p:txBody>
      </p:sp>
      <p:sp>
        <p:nvSpPr>
          <p:cNvPr id="210951" name="Rectangle 7"/>
          <p:cNvSpPr>
            <a:spLocks noChangeArrowheads="1"/>
          </p:cNvSpPr>
          <p:nvPr/>
        </p:nvSpPr>
        <p:spPr bwMode="auto">
          <a:xfrm>
            <a:off x="514350" y="396875"/>
            <a:ext cx="4267200" cy="579438"/>
          </a:xfrm>
          <a:prstGeom prst="rect">
            <a:avLst/>
          </a:prstGeom>
          <a:noFill/>
          <a:ln w="9525">
            <a:noFill/>
            <a:miter lim="800000"/>
            <a:headEnd/>
            <a:tailEnd/>
          </a:ln>
        </p:spPr>
        <p:txBody>
          <a:bodyPr wrap="none" anchor="ctr">
            <a:spAutoFit/>
          </a:bodyPr>
          <a:lstStyle/>
          <a:p>
            <a:pPr eaLnBrk="1" hangingPunct="1"/>
            <a:r>
              <a:rPr lang="en-US" sz="3200" u="sng"/>
              <a:t>Consolidated Aquifers </a:t>
            </a:r>
          </a:p>
        </p:txBody>
      </p:sp>
      <p:pic>
        <p:nvPicPr>
          <p:cNvPr id="210952" name="Picture 9" descr="LDC-022"/>
          <p:cNvPicPr>
            <a:picLocks noChangeAspect="1" noChangeArrowheads="1"/>
          </p:cNvPicPr>
          <p:nvPr/>
        </p:nvPicPr>
        <p:blipFill>
          <a:blip r:embed="rId4" cstate="print"/>
          <a:srcRect/>
          <a:stretch>
            <a:fillRect/>
          </a:stretch>
        </p:blipFill>
        <p:spPr bwMode="auto">
          <a:xfrm>
            <a:off x="1028700" y="2343150"/>
            <a:ext cx="6789738" cy="4100513"/>
          </a:xfrm>
          <a:prstGeom prst="rect">
            <a:avLst/>
          </a:prstGeom>
          <a:noFill/>
          <a:ln w="9525">
            <a:noFill/>
            <a:miter lim="800000"/>
            <a:headEnd/>
            <a:tailEnd/>
          </a:ln>
        </p:spPr>
      </p:pic>
      <p:sp>
        <p:nvSpPr>
          <p:cNvPr id="11" name="TextBox 10"/>
          <p:cNvSpPr txBox="1"/>
          <p:nvPr/>
        </p:nvSpPr>
        <p:spPr>
          <a:xfrm>
            <a:off x="2286000" y="4449763"/>
            <a:ext cx="1262063" cy="461962"/>
          </a:xfrm>
          <a:prstGeom prst="rect">
            <a:avLst/>
          </a:prstGeom>
          <a:noFill/>
        </p:spPr>
        <p:txBody>
          <a:bodyPr wrap="none">
            <a:spAutoFit/>
          </a:bodyPr>
          <a:lstStyle/>
          <a:p>
            <a:pPr>
              <a:defRPr/>
            </a:pPr>
            <a:r>
              <a:rPr lang="en-US" sz="2400" b="1" dirty="0">
                <a:solidFill>
                  <a:schemeClr val="accent5">
                    <a:lumMod val="25000"/>
                  </a:schemeClr>
                </a:solidFill>
              </a:rPr>
              <a:t>Granite</a:t>
            </a: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609600" y="280988"/>
            <a:ext cx="5305425" cy="579437"/>
          </a:xfrm>
          <a:prstGeom prst="rect">
            <a:avLst/>
          </a:prstGeom>
          <a:noFill/>
          <a:ln w="9525">
            <a:noFill/>
            <a:miter lim="800000"/>
            <a:headEnd/>
            <a:tailEnd/>
          </a:ln>
        </p:spPr>
        <p:txBody>
          <a:bodyPr wrap="none" anchor="ctr">
            <a:spAutoFit/>
          </a:bodyPr>
          <a:lstStyle/>
          <a:p>
            <a:pPr eaLnBrk="1" hangingPunct="1"/>
            <a:r>
              <a:rPr lang="en-US" sz="3200" u="sng"/>
              <a:t>Consolidated Rock Aquifers </a:t>
            </a:r>
          </a:p>
        </p:txBody>
      </p:sp>
      <p:sp>
        <p:nvSpPr>
          <p:cNvPr id="212995" name="Text Box 3"/>
          <p:cNvSpPr txBox="1">
            <a:spLocks noChangeArrowheads="1"/>
          </p:cNvSpPr>
          <p:nvPr/>
        </p:nvSpPr>
        <p:spPr bwMode="auto">
          <a:xfrm>
            <a:off x="2379663" y="1995488"/>
            <a:ext cx="3830637" cy="457200"/>
          </a:xfrm>
          <a:prstGeom prst="rect">
            <a:avLst/>
          </a:prstGeom>
          <a:noFill/>
          <a:ln w="9525">
            <a:noFill/>
            <a:miter lim="800000"/>
            <a:headEnd/>
            <a:tailEnd/>
          </a:ln>
        </p:spPr>
        <p:txBody>
          <a:bodyPr wrap="none">
            <a:spAutoFit/>
          </a:bodyPr>
          <a:lstStyle/>
          <a:p>
            <a:r>
              <a:rPr lang="en-US" sz="2400">
                <a:solidFill>
                  <a:srgbClr val="FFFF00"/>
                </a:solidFill>
              </a:rPr>
              <a:t> Sandstone and Carbonate</a:t>
            </a:r>
          </a:p>
        </p:txBody>
      </p:sp>
      <p:sp>
        <p:nvSpPr>
          <p:cNvPr id="212996" name="Rectangle 4"/>
          <p:cNvSpPr>
            <a:spLocks noChangeArrowheads="1"/>
          </p:cNvSpPr>
          <p:nvPr/>
        </p:nvSpPr>
        <p:spPr bwMode="auto">
          <a:xfrm>
            <a:off x="1754188" y="2646363"/>
            <a:ext cx="5289550" cy="366712"/>
          </a:xfrm>
          <a:prstGeom prst="rect">
            <a:avLst/>
          </a:prstGeom>
          <a:noFill/>
          <a:ln w="9525">
            <a:noFill/>
            <a:miter lim="800000"/>
            <a:headEnd/>
            <a:tailEnd/>
          </a:ln>
        </p:spPr>
        <p:txBody>
          <a:bodyPr wrap="none" anchor="ctr">
            <a:spAutoFit/>
          </a:bodyPr>
          <a:lstStyle/>
          <a:p>
            <a:pPr eaLnBrk="1" hangingPunct="1"/>
            <a:r>
              <a:rPr lang="en-US">
                <a:solidFill>
                  <a:srgbClr val="00FF00"/>
                </a:solidFill>
              </a:rPr>
              <a:t>Sandstone is a cemented form of sand and gravel </a:t>
            </a:r>
          </a:p>
        </p:txBody>
      </p:sp>
      <p:sp>
        <p:nvSpPr>
          <p:cNvPr id="212997" name="Rectangle 6"/>
          <p:cNvSpPr>
            <a:spLocks noChangeArrowheads="1"/>
          </p:cNvSpPr>
          <p:nvPr/>
        </p:nvSpPr>
        <p:spPr bwMode="auto">
          <a:xfrm>
            <a:off x="796925" y="3206750"/>
            <a:ext cx="7540625" cy="366713"/>
          </a:xfrm>
          <a:prstGeom prst="rect">
            <a:avLst/>
          </a:prstGeom>
          <a:noFill/>
          <a:ln w="9525">
            <a:noFill/>
            <a:miter lim="800000"/>
            <a:headEnd/>
            <a:tailEnd/>
          </a:ln>
        </p:spPr>
        <p:txBody>
          <a:bodyPr wrap="none" anchor="ctr">
            <a:spAutoFit/>
          </a:bodyPr>
          <a:lstStyle/>
          <a:p>
            <a:pPr eaLnBrk="1" hangingPunct="1"/>
            <a:r>
              <a:rPr lang="en-US">
                <a:solidFill>
                  <a:srgbClr val="00FF00"/>
                </a:solidFill>
              </a:rPr>
              <a:t>Carbonate formations include limestone (CaCO</a:t>
            </a:r>
            <a:r>
              <a:rPr lang="en-US" baseline="-25000">
                <a:solidFill>
                  <a:srgbClr val="00FF00"/>
                </a:solidFill>
              </a:rPr>
              <a:t>3</a:t>
            </a:r>
            <a:r>
              <a:rPr lang="en-US">
                <a:solidFill>
                  <a:srgbClr val="00FF00"/>
                </a:solidFill>
              </a:rPr>
              <a:t>) and dolomite (MgCO</a:t>
            </a:r>
            <a:r>
              <a:rPr lang="en-US" baseline="-25000">
                <a:solidFill>
                  <a:srgbClr val="00FF00"/>
                </a:solidFill>
              </a:rPr>
              <a:t>3</a:t>
            </a:r>
            <a:r>
              <a:rPr lang="en-US">
                <a:solidFill>
                  <a:srgbClr val="00FF00"/>
                </a:solidFill>
              </a:rPr>
              <a:t>) </a:t>
            </a:r>
          </a:p>
        </p:txBody>
      </p:sp>
      <p:sp>
        <p:nvSpPr>
          <p:cNvPr id="212998" name="Rectangle 7"/>
          <p:cNvSpPr>
            <a:spLocks noChangeArrowheads="1"/>
          </p:cNvSpPr>
          <p:nvPr/>
        </p:nvSpPr>
        <p:spPr bwMode="auto">
          <a:xfrm>
            <a:off x="684213" y="3738563"/>
            <a:ext cx="7931150" cy="366712"/>
          </a:xfrm>
          <a:prstGeom prst="rect">
            <a:avLst/>
          </a:prstGeom>
          <a:noFill/>
          <a:ln w="9525">
            <a:noFill/>
            <a:miter lim="800000"/>
            <a:headEnd/>
            <a:tailEnd/>
          </a:ln>
        </p:spPr>
        <p:txBody>
          <a:bodyPr wrap="none" anchor="ctr">
            <a:spAutoFit/>
          </a:bodyPr>
          <a:lstStyle/>
          <a:p>
            <a:pPr eaLnBrk="1" hangingPunct="1"/>
            <a:r>
              <a:rPr lang="en-US" dirty="0"/>
              <a:t>Exhibit mostly </a:t>
            </a:r>
            <a:r>
              <a:rPr lang="en-US" dirty="0">
                <a:solidFill>
                  <a:srgbClr val="FFFF00"/>
                </a:solidFill>
              </a:rPr>
              <a:t>secondary porosity </a:t>
            </a:r>
            <a:r>
              <a:rPr lang="en-US" dirty="0"/>
              <a:t>due to fracturing and dissolution openings </a:t>
            </a:r>
          </a:p>
        </p:txBody>
      </p:sp>
      <p:sp>
        <p:nvSpPr>
          <p:cNvPr id="212999" name="Rectangle 8"/>
          <p:cNvSpPr>
            <a:spLocks noChangeArrowheads="1"/>
          </p:cNvSpPr>
          <p:nvPr/>
        </p:nvSpPr>
        <p:spPr bwMode="auto">
          <a:xfrm>
            <a:off x="3214688" y="1227138"/>
            <a:ext cx="2320925" cy="519112"/>
          </a:xfrm>
          <a:prstGeom prst="rect">
            <a:avLst/>
          </a:prstGeom>
          <a:noFill/>
          <a:ln w="9525">
            <a:noFill/>
            <a:miter lim="800000"/>
            <a:headEnd/>
            <a:tailEnd/>
          </a:ln>
        </p:spPr>
        <p:txBody>
          <a:bodyPr wrap="none">
            <a:spAutoFit/>
          </a:bodyPr>
          <a:lstStyle/>
          <a:p>
            <a:r>
              <a:rPr lang="en-US" sz="2800" b="1">
                <a:solidFill>
                  <a:srgbClr val="FFFF00"/>
                </a:solidFill>
              </a:rPr>
              <a:t>Sedimentary</a:t>
            </a:r>
          </a:p>
        </p:txBody>
      </p:sp>
      <p:pic>
        <p:nvPicPr>
          <p:cNvPr id="213000" name="Picture 10" descr="Go to fullsize image">
            <a:hlinkClick r:id="rId4"/>
          </p:cNvPr>
          <p:cNvPicPr>
            <a:picLocks noChangeAspect="1" noChangeArrowheads="1"/>
          </p:cNvPicPr>
          <p:nvPr/>
        </p:nvPicPr>
        <p:blipFill>
          <a:blip r:embed="rId5" cstate="print"/>
          <a:srcRect/>
          <a:stretch>
            <a:fillRect/>
          </a:stretch>
        </p:blipFill>
        <p:spPr bwMode="auto">
          <a:xfrm>
            <a:off x="6759575" y="930275"/>
            <a:ext cx="1381125" cy="1371600"/>
          </a:xfrm>
          <a:prstGeom prst="rect">
            <a:avLst/>
          </a:prstGeom>
          <a:noFill/>
          <a:ln w="9525">
            <a:noFill/>
            <a:miter lim="800000"/>
            <a:headEnd/>
            <a:tailEnd/>
          </a:ln>
        </p:spPr>
      </p:pic>
      <p:pic>
        <p:nvPicPr>
          <p:cNvPr id="213001" name="Picture 12" descr="Go to fullsize image">
            <a:hlinkClick r:id="rId6"/>
          </p:cNvPr>
          <p:cNvPicPr>
            <a:picLocks noChangeAspect="1" noChangeArrowheads="1"/>
          </p:cNvPicPr>
          <p:nvPr/>
        </p:nvPicPr>
        <p:blipFill>
          <a:blip r:embed="rId7" cstate="print"/>
          <a:srcRect/>
          <a:stretch>
            <a:fillRect/>
          </a:stretch>
        </p:blipFill>
        <p:spPr bwMode="auto">
          <a:xfrm>
            <a:off x="711200" y="1147763"/>
            <a:ext cx="981075" cy="1381125"/>
          </a:xfrm>
          <a:prstGeom prst="rect">
            <a:avLst/>
          </a:prstGeom>
          <a:noFill/>
          <a:ln w="9525">
            <a:noFill/>
            <a:miter lim="800000"/>
            <a:headEnd/>
            <a:tailEnd/>
          </a:ln>
        </p:spPr>
      </p:pic>
      <p:pic>
        <p:nvPicPr>
          <p:cNvPr id="213002" name="Picture 14" descr="494349829_14d4ea7e17"/>
          <p:cNvPicPr>
            <a:picLocks noChangeAspect="1" noChangeArrowheads="1"/>
          </p:cNvPicPr>
          <p:nvPr/>
        </p:nvPicPr>
        <p:blipFill>
          <a:blip r:embed="rId8" cstate="print"/>
          <a:srcRect t="48334"/>
          <a:stretch>
            <a:fillRect/>
          </a:stretch>
        </p:blipFill>
        <p:spPr bwMode="auto">
          <a:xfrm>
            <a:off x="5764213" y="4768850"/>
            <a:ext cx="1820862" cy="1303338"/>
          </a:xfrm>
          <a:prstGeom prst="rect">
            <a:avLst/>
          </a:prstGeom>
          <a:noFill/>
          <a:ln w="9525">
            <a:noFill/>
            <a:miter lim="800000"/>
            <a:headEnd/>
            <a:tailEnd/>
          </a:ln>
        </p:spPr>
      </p:pic>
      <p:pic>
        <p:nvPicPr>
          <p:cNvPr id="213003" name="Picture 11" descr="Limestone"/>
          <p:cNvPicPr>
            <a:picLocks noChangeAspect="1" noChangeArrowheads="1"/>
          </p:cNvPicPr>
          <p:nvPr/>
        </p:nvPicPr>
        <p:blipFill>
          <a:blip r:embed="rId9" cstate="print"/>
          <a:srcRect/>
          <a:stretch>
            <a:fillRect/>
          </a:stretch>
        </p:blipFill>
        <p:spPr bwMode="auto">
          <a:xfrm>
            <a:off x="1700213" y="4352925"/>
            <a:ext cx="2513012" cy="1941513"/>
          </a:xfrm>
          <a:prstGeom prst="rect">
            <a:avLst/>
          </a:prstGeom>
          <a:noFill/>
        </p:spPr>
      </p:pic>
      <p:sp>
        <p:nvSpPr>
          <p:cNvPr id="213004" name="Text Box 12"/>
          <p:cNvSpPr txBox="1">
            <a:spLocks noChangeArrowheads="1"/>
          </p:cNvSpPr>
          <p:nvPr/>
        </p:nvSpPr>
        <p:spPr bwMode="auto">
          <a:xfrm>
            <a:off x="5872163" y="6002338"/>
            <a:ext cx="1592262" cy="457200"/>
          </a:xfrm>
          <a:prstGeom prst="rect">
            <a:avLst/>
          </a:prstGeom>
          <a:noFill/>
          <a:ln w="9525">
            <a:noFill/>
            <a:miter lim="800000"/>
            <a:headEnd/>
            <a:tailEnd/>
          </a:ln>
          <a:effectLst/>
        </p:spPr>
        <p:txBody>
          <a:bodyPr wrap="none">
            <a:spAutoFit/>
          </a:bodyPr>
          <a:lstStyle/>
          <a:p>
            <a:r>
              <a:rPr lang="en-US" sz="2400"/>
              <a:t>sandstone</a:t>
            </a:r>
          </a:p>
        </p:txBody>
      </p:sp>
      <p:sp>
        <p:nvSpPr>
          <p:cNvPr id="213005" name="Text Box 13"/>
          <p:cNvSpPr txBox="1">
            <a:spLocks noChangeArrowheads="1"/>
          </p:cNvSpPr>
          <p:nvPr/>
        </p:nvSpPr>
        <p:spPr bwMode="auto">
          <a:xfrm>
            <a:off x="2109788" y="6256338"/>
            <a:ext cx="1490662" cy="457200"/>
          </a:xfrm>
          <a:prstGeom prst="rect">
            <a:avLst/>
          </a:prstGeom>
          <a:noFill/>
          <a:ln w="9525">
            <a:noFill/>
            <a:miter lim="800000"/>
            <a:headEnd/>
            <a:tailEnd/>
          </a:ln>
          <a:effectLst/>
        </p:spPr>
        <p:txBody>
          <a:bodyPr wrap="none">
            <a:spAutoFit/>
          </a:bodyPr>
          <a:lstStyle/>
          <a:p>
            <a:r>
              <a:rPr lang="en-US" sz="2400"/>
              <a:t>limestone</a:t>
            </a:r>
          </a:p>
        </p:txBody>
      </p:sp>
      <p:sp>
        <p:nvSpPr>
          <p:cNvPr id="213006" name="Line 14"/>
          <p:cNvSpPr>
            <a:spLocks noChangeShapeType="1"/>
          </p:cNvSpPr>
          <p:nvPr/>
        </p:nvSpPr>
        <p:spPr bwMode="auto">
          <a:xfrm flipV="1">
            <a:off x="1279525" y="5102225"/>
            <a:ext cx="1609725" cy="74613"/>
          </a:xfrm>
          <a:prstGeom prst="line">
            <a:avLst/>
          </a:prstGeom>
          <a:noFill/>
          <a:ln w="9525">
            <a:solidFill>
              <a:schemeClr val="tx1"/>
            </a:solidFill>
            <a:round/>
            <a:headEnd/>
            <a:tailEnd type="triangle" w="med" len="med"/>
          </a:ln>
          <a:effectLst/>
        </p:spPr>
        <p:txBody>
          <a:bodyPr/>
          <a:lstStyle/>
          <a:p>
            <a:endParaRPr lang="en-US"/>
          </a:p>
        </p:txBody>
      </p:sp>
      <p:sp>
        <p:nvSpPr>
          <p:cNvPr id="213007" name="Text Box 15"/>
          <p:cNvSpPr txBox="1">
            <a:spLocks noChangeArrowheads="1"/>
          </p:cNvSpPr>
          <p:nvPr/>
        </p:nvSpPr>
        <p:spPr bwMode="auto">
          <a:xfrm>
            <a:off x="182563" y="4875213"/>
            <a:ext cx="1093787" cy="519112"/>
          </a:xfrm>
          <a:prstGeom prst="rect">
            <a:avLst/>
          </a:prstGeom>
          <a:noFill/>
          <a:ln w="9525">
            <a:noFill/>
            <a:miter lim="800000"/>
            <a:headEnd/>
            <a:tailEnd/>
          </a:ln>
          <a:effectLst/>
        </p:spPr>
        <p:txBody>
          <a:bodyPr wrap="none">
            <a:spAutoFit/>
          </a:bodyPr>
          <a:lstStyle/>
          <a:p>
            <a:r>
              <a:rPr lang="en-US" sz="2800"/>
              <a:t>cavity</a:t>
            </a: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descr="floridianaquifer"/>
          <p:cNvPicPr>
            <a:picLocks noChangeAspect="1" noChangeArrowheads="1"/>
          </p:cNvPicPr>
          <p:nvPr/>
        </p:nvPicPr>
        <p:blipFill>
          <a:blip r:embed="rId4" cstate="print"/>
          <a:srcRect/>
          <a:stretch>
            <a:fillRect/>
          </a:stretch>
        </p:blipFill>
        <p:spPr bwMode="auto">
          <a:xfrm>
            <a:off x="1133475" y="1266825"/>
            <a:ext cx="6877050" cy="4324350"/>
          </a:xfrm>
          <a:prstGeom prst="rect">
            <a:avLst/>
          </a:prstGeom>
          <a:noFill/>
        </p:spPr>
      </p:pic>
      <p:sp>
        <p:nvSpPr>
          <p:cNvPr id="216067" name="Text Box 3"/>
          <p:cNvSpPr txBox="1">
            <a:spLocks noChangeArrowheads="1"/>
          </p:cNvSpPr>
          <p:nvPr/>
        </p:nvSpPr>
        <p:spPr bwMode="auto">
          <a:xfrm>
            <a:off x="355600" y="430213"/>
            <a:ext cx="8502650" cy="519112"/>
          </a:xfrm>
          <a:prstGeom prst="rect">
            <a:avLst/>
          </a:prstGeom>
          <a:noFill/>
          <a:ln w="9525">
            <a:noFill/>
            <a:miter lim="800000"/>
            <a:headEnd/>
            <a:tailEnd/>
          </a:ln>
          <a:effectLst/>
        </p:spPr>
        <p:txBody>
          <a:bodyPr wrap="none">
            <a:spAutoFit/>
          </a:bodyPr>
          <a:lstStyle/>
          <a:p>
            <a:r>
              <a:rPr lang="en-US" sz="2800"/>
              <a:t>Florida’s Principal Aquifer is Consolidated Limestone</a:t>
            </a:r>
          </a:p>
        </p:txBody>
      </p:sp>
      <p:sp>
        <p:nvSpPr>
          <p:cNvPr id="216068" name="Text Box 4"/>
          <p:cNvSpPr txBox="1">
            <a:spLocks noChangeArrowheads="1"/>
          </p:cNvSpPr>
          <p:nvPr/>
        </p:nvSpPr>
        <p:spPr bwMode="auto">
          <a:xfrm>
            <a:off x="1627188" y="5899150"/>
            <a:ext cx="5870575" cy="519113"/>
          </a:xfrm>
          <a:prstGeom prst="rect">
            <a:avLst/>
          </a:prstGeom>
          <a:noFill/>
          <a:ln w="9525">
            <a:noFill/>
            <a:miter lim="800000"/>
            <a:headEnd/>
            <a:tailEnd/>
          </a:ln>
          <a:effectLst/>
        </p:spPr>
        <p:txBody>
          <a:bodyPr wrap="none">
            <a:spAutoFit/>
          </a:bodyPr>
          <a:lstStyle/>
          <a:p>
            <a:r>
              <a:rPr lang="en-US" sz="2800">
                <a:solidFill>
                  <a:srgbClr val="FFFF00"/>
                </a:solidFill>
              </a:rPr>
              <a:t>Calcium and Magnesium Carbonate</a:t>
            </a: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5" descr="Image:Aquiferoguarani.jpg">
            <a:hlinkClick r:id="rId4"/>
          </p:cNvPr>
          <p:cNvPicPr>
            <a:picLocks noChangeAspect="1" noChangeArrowheads="1"/>
          </p:cNvPicPr>
          <p:nvPr/>
        </p:nvPicPr>
        <p:blipFill>
          <a:blip r:embed="rId5" cstate="print"/>
          <a:srcRect/>
          <a:stretch>
            <a:fillRect/>
          </a:stretch>
        </p:blipFill>
        <p:spPr bwMode="auto">
          <a:xfrm>
            <a:off x="312738" y="1685925"/>
            <a:ext cx="4014787" cy="4068763"/>
          </a:xfrm>
          <a:prstGeom prst="rect">
            <a:avLst/>
          </a:prstGeom>
          <a:noFill/>
          <a:ln w="9525">
            <a:noFill/>
            <a:miter lim="800000"/>
            <a:headEnd/>
            <a:tailEnd/>
          </a:ln>
        </p:spPr>
      </p:pic>
      <p:sp>
        <p:nvSpPr>
          <p:cNvPr id="214019" name="Rectangle 6"/>
          <p:cNvSpPr>
            <a:spLocks noChangeArrowheads="1"/>
          </p:cNvSpPr>
          <p:nvPr/>
        </p:nvSpPr>
        <p:spPr bwMode="auto">
          <a:xfrm>
            <a:off x="1652588" y="358775"/>
            <a:ext cx="6005512" cy="457200"/>
          </a:xfrm>
          <a:prstGeom prst="rect">
            <a:avLst/>
          </a:prstGeom>
          <a:noFill/>
          <a:ln w="9525">
            <a:noFill/>
            <a:miter lim="800000"/>
            <a:headEnd/>
            <a:tailEnd/>
          </a:ln>
        </p:spPr>
        <p:txBody>
          <a:bodyPr wrap="none" anchor="ctr">
            <a:spAutoFit/>
          </a:bodyPr>
          <a:lstStyle/>
          <a:p>
            <a:pPr eaLnBrk="1" hangingPunct="1"/>
            <a:r>
              <a:rPr lang="en-US" sz="2400" b="1"/>
              <a:t>Consolidated Aquifers: Guaraní Aquifer</a:t>
            </a:r>
            <a:r>
              <a:rPr lang="en-US" sz="2400"/>
              <a:t> </a:t>
            </a:r>
          </a:p>
        </p:txBody>
      </p:sp>
      <p:sp>
        <p:nvSpPr>
          <p:cNvPr id="214020" name="Rectangle 7"/>
          <p:cNvSpPr>
            <a:spLocks noChangeArrowheads="1"/>
          </p:cNvSpPr>
          <p:nvPr/>
        </p:nvSpPr>
        <p:spPr bwMode="auto">
          <a:xfrm>
            <a:off x="282575" y="995363"/>
            <a:ext cx="8623300" cy="396875"/>
          </a:xfrm>
          <a:prstGeom prst="rect">
            <a:avLst/>
          </a:prstGeom>
          <a:noFill/>
          <a:ln w="9525">
            <a:noFill/>
            <a:miter lim="800000"/>
            <a:headEnd/>
            <a:tailEnd/>
          </a:ln>
        </p:spPr>
        <p:txBody>
          <a:bodyPr wrap="none">
            <a:spAutoFit/>
          </a:bodyPr>
          <a:lstStyle/>
          <a:p>
            <a:r>
              <a:rPr lang="en-US" sz="2000">
                <a:solidFill>
                  <a:srgbClr val="FFFF00"/>
                </a:solidFill>
              </a:rPr>
              <a:t>Sedimented </a:t>
            </a:r>
            <a:r>
              <a:rPr lang="en-US" sz="2000">
                <a:solidFill>
                  <a:srgbClr val="00FF00"/>
                </a:solidFill>
              </a:rPr>
              <a:t>sandstones</a:t>
            </a:r>
            <a:r>
              <a:rPr lang="en-US" sz="2000">
                <a:solidFill>
                  <a:srgbClr val="FFFF00"/>
                </a:solidFill>
              </a:rPr>
              <a:t> deposited during the Triassic and Jurassic periods</a:t>
            </a:r>
          </a:p>
        </p:txBody>
      </p:sp>
      <p:sp>
        <p:nvSpPr>
          <p:cNvPr id="214021" name="Rectangle 8"/>
          <p:cNvSpPr>
            <a:spLocks noChangeArrowheads="1"/>
          </p:cNvSpPr>
          <p:nvPr/>
        </p:nvSpPr>
        <p:spPr bwMode="auto">
          <a:xfrm>
            <a:off x="4664075" y="3903663"/>
            <a:ext cx="3954463" cy="831850"/>
          </a:xfrm>
          <a:prstGeom prst="rect">
            <a:avLst/>
          </a:prstGeom>
          <a:noFill/>
          <a:ln w="9525">
            <a:noFill/>
            <a:miter lim="800000"/>
            <a:headEnd/>
            <a:tailEnd/>
          </a:ln>
        </p:spPr>
        <p:txBody>
          <a:bodyPr wrap="none">
            <a:spAutoFit/>
          </a:bodyPr>
          <a:lstStyle/>
          <a:p>
            <a:pPr algn="ctr"/>
            <a:r>
              <a:rPr lang="en-US" sz="2400">
                <a:solidFill>
                  <a:srgbClr val="FFFF00"/>
                </a:solidFill>
              </a:rPr>
              <a:t>overlaid with igneous </a:t>
            </a:r>
          </a:p>
          <a:p>
            <a:pPr algn="ctr"/>
            <a:r>
              <a:rPr lang="en-US" sz="2400">
                <a:solidFill>
                  <a:srgbClr val="FFFF00"/>
                </a:solidFill>
              </a:rPr>
              <a:t>basalt with low-permeability</a:t>
            </a:r>
          </a:p>
        </p:txBody>
      </p:sp>
      <p:sp>
        <p:nvSpPr>
          <p:cNvPr id="214022" name="Rectangle 9"/>
          <p:cNvSpPr>
            <a:spLocks noChangeArrowheads="1"/>
          </p:cNvSpPr>
          <p:nvPr/>
        </p:nvSpPr>
        <p:spPr bwMode="auto">
          <a:xfrm>
            <a:off x="4752975" y="1643063"/>
            <a:ext cx="3673475" cy="457200"/>
          </a:xfrm>
          <a:prstGeom prst="rect">
            <a:avLst/>
          </a:prstGeom>
          <a:noFill/>
          <a:ln w="9525">
            <a:noFill/>
            <a:miter lim="800000"/>
            <a:headEnd/>
            <a:tailEnd/>
          </a:ln>
        </p:spPr>
        <p:txBody>
          <a:bodyPr wrap="none">
            <a:spAutoFit/>
          </a:bodyPr>
          <a:lstStyle/>
          <a:p>
            <a:r>
              <a:rPr lang="en-US" sz="2400"/>
              <a:t>Thickness: 50 m to 800 m</a:t>
            </a:r>
          </a:p>
        </p:txBody>
      </p:sp>
      <p:sp>
        <p:nvSpPr>
          <p:cNvPr id="214023" name="Text Box 10"/>
          <p:cNvSpPr txBox="1">
            <a:spLocks noChangeArrowheads="1"/>
          </p:cNvSpPr>
          <p:nvPr/>
        </p:nvSpPr>
        <p:spPr bwMode="auto">
          <a:xfrm>
            <a:off x="5294313" y="4949825"/>
            <a:ext cx="2644775" cy="457200"/>
          </a:xfrm>
          <a:prstGeom prst="rect">
            <a:avLst/>
          </a:prstGeom>
          <a:noFill/>
          <a:ln w="9525">
            <a:noFill/>
            <a:miter lim="800000"/>
            <a:headEnd/>
            <a:tailEnd/>
          </a:ln>
        </p:spPr>
        <p:txBody>
          <a:bodyPr wrap="none">
            <a:spAutoFit/>
          </a:bodyPr>
          <a:lstStyle/>
          <a:p>
            <a:r>
              <a:rPr lang="en-US" sz="2400"/>
              <a:t>Slowly Recharged</a:t>
            </a:r>
          </a:p>
        </p:txBody>
      </p:sp>
      <p:sp>
        <p:nvSpPr>
          <p:cNvPr id="214024" name="Rectangle 11"/>
          <p:cNvSpPr>
            <a:spLocks noChangeArrowheads="1"/>
          </p:cNvSpPr>
          <p:nvPr/>
        </p:nvSpPr>
        <p:spPr bwMode="auto">
          <a:xfrm>
            <a:off x="5157788" y="2305050"/>
            <a:ext cx="2878137" cy="457200"/>
          </a:xfrm>
          <a:prstGeom prst="rect">
            <a:avLst/>
          </a:prstGeom>
          <a:noFill/>
          <a:ln w="9525">
            <a:noFill/>
            <a:miter lim="800000"/>
            <a:headEnd/>
            <a:tailEnd/>
          </a:ln>
        </p:spPr>
        <p:txBody>
          <a:bodyPr wrap="none">
            <a:spAutoFit/>
          </a:bodyPr>
          <a:lstStyle/>
          <a:p>
            <a:r>
              <a:rPr lang="en-US" sz="2400">
                <a:solidFill>
                  <a:srgbClr val="FFFF00"/>
                </a:solidFill>
              </a:rPr>
              <a:t>37,000 km³ of water</a:t>
            </a:r>
          </a:p>
        </p:txBody>
      </p:sp>
      <p:sp>
        <p:nvSpPr>
          <p:cNvPr id="214025" name="Rectangle 12"/>
          <p:cNvSpPr>
            <a:spLocks noChangeArrowheads="1"/>
          </p:cNvSpPr>
          <p:nvPr/>
        </p:nvSpPr>
        <p:spPr bwMode="auto">
          <a:xfrm>
            <a:off x="4433888" y="2986088"/>
            <a:ext cx="4710112" cy="457200"/>
          </a:xfrm>
          <a:prstGeom prst="rect">
            <a:avLst/>
          </a:prstGeom>
          <a:noFill/>
          <a:ln w="9525">
            <a:noFill/>
            <a:miter lim="800000"/>
            <a:headEnd/>
            <a:tailEnd/>
          </a:ln>
        </p:spPr>
        <p:txBody>
          <a:bodyPr wrap="none">
            <a:spAutoFit/>
          </a:bodyPr>
          <a:lstStyle/>
          <a:p>
            <a:r>
              <a:rPr lang="en-US" sz="2400"/>
              <a:t>fresh drinking water for 200 years</a:t>
            </a:r>
          </a:p>
        </p:txBody>
      </p:sp>
      <p:sp>
        <p:nvSpPr>
          <p:cNvPr id="214026" name="Rectangle 13"/>
          <p:cNvSpPr>
            <a:spLocks noChangeArrowheads="1"/>
          </p:cNvSpPr>
          <p:nvPr/>
        </p:nvSpPr>
        <p:spPr bwMode="auto">
          <a:xfrm>
            <a:off x="5513388" y="5476875"/>
            <a:ext cx="2166937" cy="457200"/>
          </a:xfrm>
          <a:prstGeom prst="rect">
            <a:avLst/>
          </a:prstGeom>
          <a:noFill/>
          <a:ln w="9525">
            <a:noFill/>
            <a:miter lim="800000"/>
            <a:headEnd/>
            <a:tailEnd/>
          </a:ln>
        </p:spPr>
        <p:txBody>
          <a:bodyPr wrap="none">
            <a:spAutoFit/>
          </a:bodyPr>
          <a:lstStyle/>
          <a:p>
            <a:r>
              <a:rPr lang="en-US" sz="2400"/>
              <a:t>(166 km³/year)</a:t>
            </a:r>
          </a:p>
        </p:txBody>
      </p:sp>
      <p:sp>
        <p:nvSpPr>
          <p:cNvPr id="214027" name="Rectangle 14"/>
          <p:cNvSpPr>
            <a:spLocks noChangeArrowheads="1"/>
          </p:cNvSpPr>
          <p:nvPr/>
        </p:nvSpPr>
        <p:spPr bwMode="auto">
          <a:xfrm>
            <a:off x="546100" y="6129338"/>
            <a:ext cx="7521575" cy="396875"/>
          </a:xfrm>
          <a:prstGeom prst="rect">
            <a:avLst/>
          </a:prstGeom>
          <a:noFill/>
          <a:ln w="9525">
            <a:noFill/>
            <a:miter lim="800000"/>
            <a:headEnd/>
            <a:tailEnd/>
          </a:ln>
        </p:spPr>
        <p:txBody>
          <a:bodyPr wrap="none">
            <a:spAutoFit/>
          </a:bodyPr>
          <a:lstStyle/>
          <a:p>
            <a:r>
              <a:rPr lang="en-US" sz="2000">
                <a:solidFill>
                  <a:srgbClr val="FFFF00"/>
                </a:solidFill>
              </a:rPr>
              <a:t>Transboundary Aquifer: Argentina, Brazil, Paraguay and Uruguay</a:t>
            </a:r>
          </a:p>
        </p:txBody>
      </p:sp>
      <p:sp>
        <p:nvSpPr>
          <p:cNvPr id="214028" name="Rectangle 16"/>
          <p:cNvSpPr>
            <a:spLocks noChangeArrowheads="1"/>
          </p:cNvSpPr>
          <p:nvPr/>
        </p:nvSpPr>
        <p:spPr bwMode="auto">
          <a:xfrm>
            <a:off x="534988" y="2892425"/>
            <a:ext cx="3482975" cy="457200"/>
          </a:xfrm>
          <a:prstGeom prst="rect">
            <a:avLst/>
          </a:prstGeom>
          <a:noFill/>
          <a:ln w="9525">
            <a:noFill/>
            <a:miter lim="800000"/>
            <a:headEnd/>
            <a:tailEnd/>
          </a:ln>
        </p:spPr>
        <p:txBody>
          <a:bodyPr>
            <a:spAutoFit/>
          </a:bodyPr>
          <a:lstStyle/>
          <a:p>
            <a:r>
              <a:rPr lang="en-US" sz="2400">
                <a:solidFill>
                  <a:srgbClr val="FFFF00"/>
                </a:solidFill>
              </a:rPr>
              <a:t>5% of world population</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219200" y="2392363"/>
            <a:ext cx="6364288" cy="579437"/>
          </a:xfrm>
          <a:prstGeom prst="rect">
            <a:avLst/>
          </a:prstGeom>
          <a:noFill/>
          <a:ln w="9525">
            <a:noFill/>
            <a:miter lim="800000"/>
            <a:headEnd/>
            <a:tailEnd/>
          </a:ln>
        </p:spPr>
        <p:txBody>
          <a:bodyPr wrap="none">
            <a:spAutoFit/>
          </a:bodyPr>
          <a:lstStyle/>
          <a:p>
            <a:r>
              <a:rPr lang="en-US" sz="3200"/>
              <a:t>Confined and Unconfined Aquifers</a:t>
            </a: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a:spLocks noChangeArrowheads="1"/>
          </p:cNvSpPr>
          <p:nvPr/>
        </p:nvSpPr>
        <p:spPr bwMode="auto">
          <a:xfrm>
            <a:off x="871538" y="2541588"/>
            <a:ext cx="7689850" cy="946150"/>
          </a:xfrm>
          <a:prstGeom prst="rect">
            <a:avLst/>
          </a:prstGeom>
          <a:noFill/>
          <a:ln w="9525">
            <a:noFill/>
            <a:miter lim="800000"/>
            <a:headEnd/>
            <a:tailEnd/>
          </a:ln>
        </p:spPr>
        <p:txBody>
          <a:bodyPr>
            <a:spAutoFit/>
          </a:bodyPr>
          <a:lstStyle/>
          <a:p>
            <a:pPr algn="ctr"/>
            <a:r>
              <a:rPr lang="en-US" sz="2800" b="1">
                <a:solidFill>
                  <a:srgbClr val="FFFF00"/>
                </a:solidFill>
              </a:rPr>
              <a:t>Open to the surface, but confined at </a:t>
            </a:r>
          </a:p>
          <a:p>
            <a:pPr algn="ctr"/>
            <a:r>
              <a:rPr lang="en-US" sz="2800" b="1">
                <a:solidFill>
                  <a:srgbClr val="FFFF00"/>
                </a:solidFill>
              </a:rPr>
              <a:t>greater depth by low-permeability material</a:t>
            </a:r>
          </a:p>
        </p:txBody>
      </p:sp>
      <p:sp>
        <p:nvSpPr>
          <p:cNvPr id="218117" name="Rectangle 5"/>
          <p:cNvSpPr>
            <a:spLocks noChangeArrowheads="1"/>
          </p:cNvSpPr>
          <p:nvPr/>
        </p:nvSpPr>
        <p:spPr bwMode="auto">
          <a:xfrm>
            <a:off x="869950" y="4027488"/>
            <a:ext cx="7513595" cy="954107"/>
          </a:xfrm>
          <a:prstGeom prst="rect">
            <a:avLst/>
          </a:prstGeom>
          <a:noFill/>
          <a:ln w="9525">
            <a:noFill/>
            <a:miter lim="800000"/>
            <a:headEnd/>
            <a:tailEnd/>
          </a:ln>
          <a:effectLst/>
        </p:spPr>
        <p:txBody>
          <a:bodyPr wrap="none">
            <a:spAutoFit/>
          </a:bodyPr>
          <a:lstStyle/>
          <a:p>
            <a:pPr algn="ctr"/>
            <a:r>
              <a:rPr lang="en-US" sz="2800" b="1" dirty="0">
                <a:solidFill>
                  <a:srgbClr val="00FF00"/>
                </a:solidFill>
              </a:rPr>
              <a:t>Low permeability – slow water </a:t>
            </a:r>
            <a:r>
              <a:rPr lang="en-US" sz="2800" b="1" dirty="0" smtClean="0">
                <a:solidFill>
                  <a:srgbClr val="00FF00"/>
                </a:solidFill>
              </a:rPr>
              <a:t>movement</a:t>
            </a:r>
          </a:p>
          <a:p>
            <a:pPr algn="ctr"/>
            <a:r>
              <a:rPr lang="en-US" sz="2800" b="1" dirty="0" smtClean="0">
                <a:solidFill>
                  <a:srgbClr val="00FF00"/>
                </a:solidFill>
              </a:rPr>
              <a:t> High permeability – rapid water movement</a:t>
            </a:r>
            <a:endParaRPr lang="en-US" sz="2800" b="1" dirty="0">
              <a:solidFill>
                <a:srgbClr val="00FF00"/>
              </a:solidFill>
            </a:endParaRPr>
          </a:p>
        </p:txBody>
      </p:sp>
      <p:sp>
        <p:nvSpPr>
          <p:cNvPr id="218118" name="Text Box 6"/>
          <p:cNvSpPr txBox="1">
            <a:spLocks noChangeArrowheads="1"/>
          </p:cNvSpPr>
          <p:nvPr/>
        </p:nvSpPr>
        <p:spPr bwMode="auto">
          <a:xfrm>
            <a:off x="2582863" y="658813"/>
            <a:ext cx="3686175" cy="519112"/>
          </a:xfrm>
          <a:prstGeom prst="rect">
            <a:avLst/>
          </a:prstGeom>
          <a:noFill/>
          <a:ln w="9525">
            <a:noFill/>
            <a:miter lim="800000"/>
            <a:headEnd/>
            <a:tailEnd/>
          </a:ln>
          <a:effectLst/>
        </p:spPr>
        <p:txBody>
          <a:bodyPr wrap="none">
            <a:spAutoFit/>
          </a:bodyPr>
          <a:lstStyle/>
          <a:p>
            <a:r>
              <a:rPr lang="en-US" sz="2800" b="1"/>
              <a:t>Unconfined Aquifers</a:t>
            </a:r>
          </a:p>
        </p:txBody>
      </p:sp>
      <p:sp>
        <p:nvSpPr>
          <p:cNvPr id="218119" name="Text Box 7"/>
          <p:cNvSpPr txBox="1">
            <a:spLocks noChangeArrowheads="1"/>
          </p:cNvSpPr>
          <p:nvPr/>
        </p:nvSpPr>
        <p:spPr bwMode="auto">
          <a:xfrm>
            <a:off x="1271588" y="1622425"/>
            <a:ext cx="6494462" cy="519113"/>
          </a:xfrm>
          <a:prstGeom prst="rect">
            <a:avLst/>
          </a:prstGeom>
          <a:noFill/>
          <a:ln w="9525">
            <a:noFill/>
            <a:miter lim="800000"/>
            <a:headEnd/>
            <a:tailEnd/>
          </a:ln>
          <a:effectLst/>
        </p:spPr>
        <p:txBody>
          <a:bodyPr wrap="none">
            <a:spAutoFit/>
          </a:bodyPr>
          <a:lstStyle/>
          <a:p>
            <a:r>
              <a:rPr lang="en-US" sz="2800" b="1">
                <a:solidFill>
                  <a:srgbClr val="FFCC00"/>
                </a:solidFill>
              </a:rPr>
              <a:t>Sometimes called “surficial” aquifers</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593725" y="1260475"/>
            <a:ext cx="7391400" cy="823913"/>
          </a:xfrm>
          <a:prstGeom prst="rect">
            <a:avLst/>
          </a:prstGeom>
          <a:noFill/>
          <a:ln w="9525">
            <a:noFill/>
            <a:miter lim="800000"/>
            <a:headEnd/>
            <a:tailEnd/>
          </a:ln>
        </p:spPr>
        <p:txBody>
          <a:bodyPr wrap="none">
            <a:spAutoFit/>
          </a:bodyPr>
          <a:lstStyle/>
          <a:p>
            <a:pPr algn="ctr"/>
            <a:r>
              <a:rPr lang="en-US" sz="2000">
                <a:solidFill>
                  <a:srgbClr val="FFFF00"/>
                </a:solidFill>
              </a:rPr>
              <a:t>Non-renewable aquifers are often described as “fossil” aquifers. </a:t>
            </a:r>
          </a:p>
          <a:p>
            <a:pPr algn="ctr"/>
            <a:endParaRPr lang="en-US" sz="800">
              <a:solidFill>
                <a:srgbClr val="FFFF00"/>
              </a:solidFill>
            </a:endParaRPr>
          </a:p>
          <a:p>
            <a:pPr algn="ctr"/>
            <a:r>
              <a:rPr lang="en-US" sz="2000">
                <a:solidFill>
                  <a:srgbClr val="FFFF00"/>
                </a:solidFill>
              </a:rPr>
              <a:t>These are aquifers with no appreciable modern recharge.</a:t>
            </a:r>
          </a:p>
        </p:txBody>
      </p:sp>
      <p:sp>
        <p:nvSpPr>
          <p:cNvPr id="32771" name="Rectangle 5"/>
          <p:cNvSpPr>
            <a:spLocks noChangeArrowheads="1"/>
          </p:cNvSpPr>
          <p:nvPr/>
        </p:nvSpPr>
        <p:spPr bwMode="auto">
          <a:xfrm>
            <a:off x="2813050" y="463550"/>
            <a:ext cx="2757488" cy="519113"/>
          </a:xfrm>
          <a:prstGeom prst="rect">
            <a:avLst/>
          </a:prstGeom>
          <a:noFill/>
          <a:ln w="9525">
            <a:noFill/>
            <a:miter lim="800000"/>
            <a:headEnd/>
            <a:tailEnd/>
          </a:ln>
        </p:spPr>
        <p:txBody>
          <a:bodyPr wrap="none">
            <a:spAutoFit/>
          </a:bodyPr>
          <a:lstStyle/>
          <a:p>
            <a:r>
              <a:rPr lang="en-US" sz="2800"/>
              <a:t>“Fossil” Aquifers</a:t>
            </a:r>
          </a:p>
        </p:txBody>
      </p:sp>
      <p:sp>
        <p:nvSpPr>
          <p:cNvPr id="32772" name="Rectangle 6"/>
          <p:cNvSpPr>
            <a:spLocks noChangeArrowheads="1"/>
          </p:cNvSpPr>
          <p:nvPr/>
        </p:nvSpPr>
        <p:spPr bwMode="auto">
          <a:xfrm>
            <a:off x="779463" y="3835400"/>
            <a:ext cx="6800850" cy="641350"/>
          </a:xfrm>
          <a:prstGeom prst="rect">
            <a:avLst/>
          </a:prstGeom>
          <a:noFill/>
          <a:ln w="9525">
            <a:noFill/>
            <a:miter lim="800000"/>
            <a:headEnd/>
            <a:tailEnd/>
          </a:ln>
        </p:spPr>
        <p:txBody>
          <a:bodyPr wrap="none">
            <a:spAutoFit/>
          </a:bodyPr>
          <a:lstStyle/>
          <a:p>
            <a:r>
              <a:rPr lang="en-US">
                <a:solidFill>
                  <a:srgbClr val="FFFF00"/>
                </a:solidFill>
              </a:rPr>
              <a:t>Most often found in arid climates. Fossil and other non-renewable</a:t>
            </a:r>
          </a:p>
          <a:p>
            <a:r>
              <a:rPr lang="en-US">
                <a:solidFill>
                  <a:srgbClr val="FFFF00"/>
                </a:solidFill>
              </a:rPr>
              <a:t>Aquifers are an important water resource for many nations. </a:t>
            </a:r>
          </a:p>
        </p:txBody>
      </p:sp>
      <p:sp>
        <p:nvSpPr>
          <p:cNvPr id="32773" name="Rectangle 7"/>
          <p:cNvSpPr>
            <a:spLocks noChangeArrowheads="1"/>
          </p:cNvSpPr>
          <p:nvPr/>
        </p:nvSpPr>
        <p:spPr bwMode="auto">
          <a:xfrm>
            <a:off x="668338" y="4870450"/>
            <a:ext cx="7169150" cy="366713"/>
          </a:xfrm>
          <a:prstGeom prst="rect">
            <a:avLst/>
          </a:prstGeom>
          <a:noFill/>
          <a:ln w="9525">
            <a:noFill/>
            <a:miter lim="800000"/>
            <a:headEnd/>
            <a:tailEnd/>
          </a:ln>
        </p:spPr>
        <p:txBody>
          <a:bodyPr wrap="none">
            <a:spAutoFit/>
          </a:bodyPr>
          <a:lstStyle/>
          <a:p>
            <a:r>
              <a:rPr lang="en-US">
                <a:solidFill>
                  <a:srgbClr val="00FF00"/>
                </a:solidFill>
              </a:rPr>
              <a:t>Nubian Sandstone aquifer underlying Chad, Egypt Libya and Sudan. </a:t>
            </a:r>
          </a:p>
        </p:txBody>
      </p:sp>
      <p:sp>
        <p:nvSpPr>
          <p:cNvPr id="32774" name="Rectangle 8"/>
          <p:cNvSpPr>
            <a:spLocks noChangeArrowheads="1"/>
          </p:cNvSpPr>
          <p:nvPr/>
        </p:nvSpPr>
        <p:spPr bwMode="auto">
          <a:xfrm>
            <a:off x="1436688" y="5307013"/>
            <a:ext cx="5213350" cy="366712"/>
          </a:xfrm>
          <a:prstGeom prst="rect">
            <a:avLst/>
          </a:prstGeom>
          <a:noFill/>
          <a:ln w="9525">
            <a:noFill/>
            <a:miter lim="800000"/>
            <a:headEnd/>
            <a:tailEnd/>
          </a:ln>
        </p:spPr>
        <p:txBody>
          <a:bodyPr wrap="none">
            <a:spAutoFit/>
          </a:bodyPr>
          <a:lstStyle/>
          <a:p>
            <a:r>
              <a:rPr lang="en-US">
                <a:solidFill>
                  <a:srgbClr val="00FF00"/>
                </a:solidFill>
              </a:rPr>
              <a:t>Qa-Disi aquifer between Jordan and Saudi Arabia</a:t>
            </a:r>
          </a:p>
        </p:txBody>
      </p:sp>
      <p:sp>
        <p:nvSpPr>
          <p:cNvPr id="32775" name="Rectangle 9"/>
          <p:cNvSpPr>
            <a:spLocks noChangeArrowheads="1"/>
          </p:cNvSpPr>
          <p:nvPr/>
        </p:nvSpPr>
        <p:spPr bwMode="auto">
          <a:xfrm>
            <a:off x="2119313" y="5762625"/>
            <a:ext cx="3498850" cy="366713"/>
          </a:xfrm>
          <a:prstGeom prst="rect">
            <a:avLst/>
          </a:prstGeom>
          <a:noFill/>
          <a:ln w="9525">
            <a:noFill/>
            <a:miter lim="800000"/>
            <a:headEnd/>
            <a:tailEnd/>
          </a:ln>
        </p:spPr>
        <p:txBody>
          <a:bodyPr wrap="none">
            <a:spAutoFit/>
          </a:bodyPr>
          <a:lstStyle/>
          <a:p>
            <a:r>
              <a:rPr lang="en-US">
                <a:solidFill>
                  <a:srgbClr val="00FF00"/>
                </a:solidFill>
              </a:rPr>
              <a:t>Great Artesian Basin of Australia</a:t>
            </a:r>
          </a:p>
        </p:txBody>
      </p:sp>
      <p:sp>
        <p:nvSpPr>
          <p:cNvPr id="32776" name="TextBox 9"/>
          <p:cNvSpPr txBox="1">
            <a:spLocks noChangeArrowheads="1"/>
          </p:cNvSpPr>
          <p:nvPr/>
        </p:nvSpPr>
        <p:spPr bwMode="auto">
          <a:xfrm>
            <a:off x="1350963" y="2409825"/>
            <a:ext cx="5429250" cy="396875"/>
          </a:xfrm>
          <a:prstGeom prst="rect">
            <a:avLst/>
          </a:prstGeom>
          <a:noFill/>
          <a:ln w="9525">
            <a:noFill/>
            <a:miter lim="800000"/>
            <a:headEnd/>
            <a:tailEnd/>
          </a:ln>
        </p:spPr>
        <p:txBody>
          <a:bodyPr wrap="none">
            <a:spAutoFit/>
          </a:bodyPr>
          <a:lstStyle/>
          <a:p>
            <a:r>
              <a:rPr lang="en-US" sz="2000"/>
              <a:t>Groundwater is isolated from modern recharge</a:t>
            </a:r>
          </a:p>
        </p:txBody>
      </p:sp>
      <p:sp>
        <p:nvSpPr>
          <p:cNvPr id="32777" name="TextBox 10"/>
          <p:cNvSpPr txBox="1">
            <a:spLocks noChangeArrowheads="1"/>
          </p:cNvSpPr>
          <p:nvPr/>
        </p:nvSpPr>
        <p:spPr bwMode="auto">
          <a:xfrm>
            <a:off x="768350" y="2981325"/>
            <a:ext cx="6769100" cy="396875"/>
          </a:xfrm>
          <a:prstGeom prst="rect">
            <a:avLst/>
          </a:prstGeom>
          <a:noFill/>
          <a:ln w="9525">
            <a:noFill/>
            <a:miter lim="800000"/>
            <a:headEnd/>
            <a:tailEnd/>
          </a:ln>
        </p:spPr>
        <p:txBody>
          <a:bodyPr wrap="none">
            <a:spAutoFit/>
          </a:bodyPr>
          <a:lstStyle/>
          <a:p>
            <a:r>
              <a:rPr lang="en-US" sz="2000"/>
              <a:t>Contemporary climate does not support sufficient recharge</a:t>
            </a:r>
          </a:p>
        </p:txBody>
      </p:sp>
      <p:sp>
        <p:nvSpPr>
          <p:cNvPr id="32779" name="Line 11"/>
          <p:cNvSpPr>
            <a:spLocks noChangeShapeType="1"/>
          </p:cNvSpPr>
          <p:nvPr/>
        </p:nvSpPr>
        <p:spPr bwMode="auto">
          <a:xfrm flipH="1">
            <a:off x="4824413" y="2101850"/>
            <a:ext cx="817562" cy="311150"/>
          </a:xfrm>
          <a:prstGeom prst="line">
            <a:avLst/>
          </a:prstGeom>
          <a:noFill/>
          <a:ln w="9525">
            <a:solidFill>
              <a:schemeClr val="tx1"/>
            </a:solidFill>
            <a:round/>
            <a:headEnd/>
            <a:tailEnd type="triangle" w="med" len="med"/>
          </a:ln>
          <a:effectLst/>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descr="Cork"/>
          <p:cNvSpPr>
            <a:spLocks noChangeArrowheads="1"/>
          </p:cNvSpPr>
          <p:nvPr/>
        </p:nvSpPr>
        <p:spPr bwMode="auto">
          <a:xfrm>
            <a:off x="3929063" y="1477963"/>
            <a:ext cx="4054475" cy="3810000"/>
          </a:xfrm>
          <a:prstGeom prst="rect">
            <a:avLst/>
          </a:prstGeom>
          <a:blipFill dpi="0" rotWithShape="1">
            <a:blip r:embed="rId4" cstate="print"/>
            <a:srcRect/>
            <a:tile tx="0" ty="0" sx="100000" sy="100000" flip="none" algn="tl"/>
          </a:blipFill>
          <a:ln w="9525">
            <a:solidFill>
              <a:schemeClr val="tx1"/>
            </a:solidFill>
            <a:miter lim="800000"/>
            <a:headEnd/>
            <a:tailEnd/>
          </a:ln>
        </p:spPr>
        <p:txBody>
          <a:bodyPr wrap="none" anchor="ctr"/>
          <a:lstStyle/>
          <a:p>
            <a:pPr algn="ctr"/>
            <a:endParaRPr lang="en-US" sz="3200"/>
          </a:p>
        </p:txBody>
      </p:sp>
      <p:sp>
        <p:nvSpPr>
          <p:cNvPr id="21507" name="Rectangle 3" descr="Brown marble"/>
          <p:cNvSpPr>
            <a:spLocks noChangeArrowheads="1"/>
          </p:cNvSpPr>
          <p:nvPr/>
        </p:nvSpPr>
        <p:spPr bwMode="auto">
          <a:xfrm>
            <a:off x="3929063" y="3930650"/>
            <a:ext cx="4024312" cy="1341438"/>
          </a:xfrm>
          <a:prstGeom prst="rect">
            <a:avLst/>
          </a:prstGeom>
          <a:blipFill dpi="0" rotWithShape="1">
            <a:blip r:embed="rId5" cstate="print"/>
            <a:srcRect/>
            <a:tile tx="0" ty="0" sx="100000" sy="100000" flip="none" algn="tl"/>
          </a:blipFill>
          <a:ln w="9525">
            <a:noFill/>
            <a:miter lim="800000"/>
            <a:headEnd/>
            <a:tailEnd/>
          </a:ln>
        </p:spPr>
        <p:txBody>
          <a:bodyPr wrap="none" anchor="ctr"/>
          <a:lstStyle/>
          <a:p>
            <a:endParaRPr lang="en-US"/>
          </a:p>
        </p:txBody>
      </p:sp>
      <p:sp>
        <p:nvSpPr>
          <p:cNvPr id="21508" name="Rectangle 4" descr="Sand"/>
          <p:cNvSpPr>
            <a:spLocks noChangeArrowheads="1"/>
          </p:cNvSpPr>
          <p:nvPr/>
        </p:nvSpPr>
        <p:spPr bwMode="auto">
          <a:xfrm>
            <a:off x="3930650" y="2681288"/>
            <a:ext cx="4038600" cy="1233487"/>
          </a:xfrm>
          <a:prstGeom prst="rect">
            <a:avLst/>
          </a:prstGeom>
          <a:blipFill dpi="0" rotWithShape="1">
            <a:blip r:embed="rId6" cstate="print"/>
            <a:srcRect/>
            <a:tile tx="0" ty="0" sx="100000" sy="100000" flip="none" algn="tl"/>
          </a:blipFill>
          <a:ln w="9525">
            <a:noFill/>
            <a:miter lim="800000"/>
            <a:headEnd/>
            <a:tailEnd/>
          </a:ln>
        </p:spPr>
        <p:txBody>
          <a:bodyPr wrap="none" anchor="ctr"/>
          <a:lstStyle/>
          <a:p>
            <a:endParaRPr lang="en-US"/>
          </a:p>
        </p:txBody>
      </p:sp>
      <p:sp>
        <p:nvSpPr>
          <p:cNvPr id="21509" name="Rectangle 5" descr="Brown marble"/>
          <p:cNvSpPr>
            <a:spLocks noChangeArrowheads="1"/>
          </p:cNvSpPr>
          <p:nvPr/>
        </p:nvSpPr>
        <p:spPr bwMode="auto">
          <a:xfrm>
            <a:off x="3943350" y="1452563"/>
            <a:ext cx="4008438" cy="396875"/>
          </a:xfrm>
          <a:prstGeom prst="rect">
            <a:avLst/>
          </a:prstGeom>
          <a:blipFill dpi="0" rotWithShape="1">
            <a:blip r:embed="rId7" cstate="print">
              <a:alphaModFix amt="24000"/>
            </a:blip>
            <a:srcRect/>
            <a:tile tx="0" ty="0" sx="100000" sy="100000" flip="none" algn="tl"/>
          </a:blipFill>
          <a:ln w="9525">
            <a:noFill/>
            <a:miter lim="800000"/>
            <a:headEnd/>
            <a:tailEnd/>
          </a:ln>
        </p:spPr>
        <p:txBody>
          <a:bodyPr wrap="none" anchor="ctr"/>
          <a:lstStyle/>
          <a:p>
            <a:endParaRPr lang="en-US"/>
          </a:p>
        </p:txBody>
      </p:sp>
      <p:sp>
        <p:nvSpPr>
          <p:cNvPr id="21510" name="Text Box 6"/>
          <p:cNvSpPr txBox="1">
            <a:spLocks noChangeArrowheads="1"/>
          </p:cNvSpPr>
          <p:nvPr/>
        </p:nvSpPr>
        <p:spPr bwMode="auto">
          <a:xfrm>
            <a:off x="4205288" y="4283075"/>
            <a:ext cx="3508375" cy="822325"/>
          </a:xfrm>
          <a:prstGeom prst="rect">
            <a:avLst/>
          </a:prstGeom>
          <a:noFill/>
          <a:ln w="9525">
            <a:noFill/>
            <a:miter lim="800000"/>
            <a:headEnd/>
            <a:tailEnd/>
          </a:ln>
        </p:spPr>
        <p:txBody>
          <a:bodyPr wrap="none">
            <a:spAutoFit/>
          </a:bodyPr>
          <a:lstStyle/>
          <a:p>
            <a:pPr algn="ctr"/>
            <a:r>
              <a:rPr lang="en-US" sz="2400"/>
              <a:t>Low Permeability</a:t>
            </a:r>
          </a:p>
          <a:p>
            <a:pPr algn="ctr"/>
            <a:r>
              <a:rPr lang="en-US" sz="2400"/>
              <a:t>Geologic or Soil material</a:t>
            </a:r>
          </a:p>
        </p:txBody>
      </p:sp>
      <p:sp>
        <p:nvSpPr>
          <p:cNvPr id="21511" name="Line 7"/>
          <p:cNvSpPr>
            <a:spLocks noChangeShapeType="1"/>
          </p:cNvSpPr>
          <p:nvPr/>
        </p:nvSpPr>
        <p:spPr bwMode="auto">
          <a:xfrm>
            <a:off x="6245225" y="839788"/>
            <a:ext cx="46038" cy="1704975"/>
          </a:xfrm>
          <a:prstGeom prst="line">
            <a:avLst/>
          </a:prstGeom>
          <a:noFill/>
          <a:ln w="60325">
            <a:solidFill>
              <a:schemeClr val="tx1"/>
            </a:solidFill>
            <a:round/>
            <a:headEnd/>
            <a:tailEnd type="triangle" w="med" len="med"/>
          </a:ln>
        </p:spPr>
        <p:txBody>
          <a:bodyPr/>
          <a:lstStyle/>
          <a:p>
            <a:endParaRPr lang="en-US"/>
          </a:p>
        </p:txBody>
      </p:sp>
      <p:sp>
        <p:nvSpPr>
          <p:cNvPr id="21512" name="Text Box 8"/>
          <p:cNvSpPr txBox="1">
            <a:spLocks noChangeArrowheads="1"/>
          </p:cNvSpPr>
          <p:nvPr/>
        </p:nvSpPr>
        <p:spPr bwMode="auto">
          <a:xfrm>
            <a:off x="5680075" y="392113"/>
            <a:ext cx="996950" cy="457200"/>
          </a:xfrm>
          <a:prstGeom prst="rect">
            <a:avLst/>
          </a:prstGeom>
          <a:noFill/>
          <a:ln w="9525">
            <a:noFill/>
            <a:miter lim="800000"/>
            <a:headEnd/>
            <a:tailEnd/>
          </a:ln>
        </p:spPr>
        <p:txBody>
          <a:bodyPr wrap="none">
            <a:spAutoFit/>
          </a:bodyPr>
          <a:lstStyle/>
          <a:p>
            <a:r>
              <a:rPr lang="en-US" sz="2400">
                <a:solidFill>
                  <a:schemeClr val="hlink"/>
                </a:solidFill>
              </a:rPr>
              <a:t>Water</a:t>
            </a:r>
          </a:p>
        </p:txBody>
      </p:sp>
      <p:sp>
        <p:nvSpPr>
          <p:cNvPr id="52233" name="Text Box 9"/>
          <p:cNvSpPr txBox="1">
            <a:spLocks noChangeArrowheads="1"/>
          </p:cNvSpPr>
          <p:nvPr/>
        </p:nvSpPr>
        <p:spPr bwMode="auto">
          <a:xfrm>
            <a:off x="1535113" y="2862263"/>
            <a:ext cx="1863725" cy="1187450"/>
          </a:xfrm>
          <a:prstGeom prst="rect">
            <a:avLst/>
          </a:prstGeom>
          <a:noFill/>
          <a:ln w="9525">
            <a:noFill/>
            <a:miter lim="800000"/>
            <a:headEnd/>
            <a:tailEnd/>
          </a:ln>
        </p:spPr>
        <p:txBody>
          <a:bodyPr wrap="none">
            <a:spAutoFit/>
          </a:bodyPr>
          <a:lstStyle/>
          <a:p>
            <a:pPr algn="ctr"/>
            <a:r>
              <a:rPr lang="en-US" sz="2400"/>
              <a:t>High</a:t>
            </a:r>
          </a:p>
          <a:p>
            <a:pPr algn="ctr"/>
            <a:r>
              <a:rPr lang="en-US" sz="2400"/>
              <a:t>Permeability</a:t>
            </a:r>
          </a:p>
          <a:p>
            <a:pPr algn="ctr"/>
            <a:endParaRPr lang="en-US" sz="2400"/>
          </a:p>
        </p:txBody>
      </p:sp>
      <p:sp>
        <p:nvSpPr>
          <p:cNvPr id="52234" name="Line 10"/>
          <p:cNvSpPr>
            <a:spLocks noChangeShapeType="1"/>
          </p:cNvSpPr>
          <p:nvPr/>
        </p:nvSpPr>
        <p:spPr bwMode="auto">
          <a:xfrm flipV="1">
            <a:off x="3486150" y="2363788"/>
            <a:ext cx="1082675" cy="747712"/>
          </a:xfrm>
          <a:prstGeom prst="line">
            <a:avLst/>
          </a:prstGeom>
          <a:noFill/>
          <a:ln w="9525">
            <a:solidFill>
              <a:schemeClr val="tx1"/>
            </a:solidFill>
            <a:round/>
            <a:headEnd/>
            <a:tailEnd type="triangle" w="med" len="med"/>
          </a:ln>
        </p:spPr>
        <p:txBody>
          <a:bodyPr/>
          <a:lstStyle/>
          <a:p>
            <a:endParaRPr lang="en-US"/>
          </a:p>
        </p:txBody>
      </p:sp>
      <p:sp>
        <p:nvSpPr>
          <p:cNvPr id="52235" name="Line 11"/>
          <p:cNvSpPr>
            <a:spLocks noChangeShapeType="1"/>
          </p:cNvSpPr>
          <p:nvPr/>
        </p:nvSpPr>
        <p:spPr bwMode="auto">
          <a:xfrm>
            <a:off x="3471863" y="3384550"/>
            <a:ext cx="944562" cy="184150"/>
          </a:xfrm>
          <a:prstGeom prst="line">
            <a:avLst/>
          </a:prstGeom>
          <a:noFill/>
          <a:ln w="9525">
            <a:solidFill>
              <a:schemeClr val="tx1"/>
            </a:solidFill>
            <a:round/>
            <a:headEnd/>
            <a:tailEnd type="triangle" w="med" len="med"/>
          </a:ln>
        </p:spPr>
        <p:txBody>
          <a:bodyPr/>
          <a:lstStyle/>
          <a:p>
            <a:endParaRPr lang="en-US"/>
          </a:p>
        </p:txBody>
      </p:sp>
      <p:sp>
        <p:nvSpPr>
          <p:cNvPr id="21516" name="Text Box 12"/>
          <p:cNvSpPr txBox="1">
            <a:spLocks noChangeArrowheads="1"/>
          </p:cNvSpPr>
          <p:nvPr/>
        </p:nvSpPr>
        <p:spPr bwMode="auto">
          <a:xfrm>
            <a:off x="127000" y="273050"/>
            <a:ext cx="3635375" cy="579438"/>
          </a:xfrm>
          <a:prstGeom prst="rect">
            <a:avLst/>
          </a:prstGeom>
          <a:noFill/>
          <a:ln w="9525">
            <a:noFill/>
            <a:miter lim="800000"/>
            <a:headEnd/>
            <a:tailEnd/>
          </a:ln>
        </p:spPr>
        <p:txBody>
          <a:bodyPr wrap="none">
            <a:spAutoFit/>
          </a:bodyPr>
          <a:lstStyle/>
          <a:p>
            <a:r>
              <a:rPr lang="en-US" sz="3200" u="sng"/>
              <a:t>Unconfined Aquifer</a:t>
            </a:r>
          </a:p>
        </p:txBody>
      </p:sp>
      <p:sp>
        <p:nvSpPr>
          <p:cNvPr id="52237" name="Rectangle 13"/>
          <p:cNvSpPr>
            <a:spLocks noChangeArrowheads="1"/>
          </p:cNvSpPr>
          <p:nvPr/>
        </p:nvSpPr>
        <p:spPr bwMode="auto">
          <a:xfrm>
            <a:off x="3932238" y="2633663"/>
            <a:ext cx="4024312" cy="1341437"/>
          </a:xfrm>
          <a:prstGeom prst="rect">
            <a:avLst/>
          </a:prstGeom>
          <a:solidFill>
            <a:schemeClr val="accent1">
              <a:alpha val="56862"/>
            </a:schemeClr>
          </a:solidFill>
          <a:ln w="9525">
            <a:noFill/>
            <a:miter lim="800000"/>
            <a:headEnd/>
            <a:tailEnd/>
          </a:ln>
        </p:spPr>
        <p:txBody>
          <a:bodyPr wrap="none" anchor="ctr"/>
          <a:lstStyle/>
          <a:p>
            <a:endParaRPr lang="en-US"/>
          </a:p>
        </p:txBody>
      </p:sp>
      <p:sp>
        <p:nvSpPr>
          <p:cNvPr id="52238" name="Text Box 14"/>
          <p:cNvSpPr txBox="1">
            <a:spLocks noChangeArrowheads="1"/>
          </p:cNvSpPr>
          <p:nvPr/>
        </p:nvSpPr>
        <p:spPr bwMode="auto">
          <a:xfrm>
            <a:off x="4343400" y="3030538"/>
            <a:ext cx="2979738" cy="579437"/>
          </a:xfrm>
          <a:prstGeom prst="rect">
            <a:avLst/>
          </a:prstGeom>
          <a:noFill/>
          <a:ln w="9525">
            <a:noFill/>
            <a:miter lim="800000"/>
            <a:headEnd/>
            <a:tailEnd/>
          </a:ln>
        </p:spPr>
        <p:txBody>
          <a:bodyPr wrap="none">
            <a:spAutoFit/>
          </a:bodyPr>
          <a:lstStyle/>
          <a:p>
            <a:r>
              <a:rPr lang="en-US" sz="3200">
                <a:solidFill>
                  <a:schemeClr val="bg2"/>
                </a:solidFill>
              </a:rPr>
              <a:t>Saturated Zone</a:t>
            </a:r>
          </a:p>
        </p:txBody>
      </p:sp>
      <p:sp>
        <p:nvSpPr>
          <p:cNvPr id="52239" name="Text Box 15"/>
          <p:cNvSpPr txBox="1">
            <a:spLocks noChangeArrowheads="1"/>
          </p:cNvSpPr>
          <p:nvPr/>
        </p:nvSpPr>
        <p:spPr bwMode="auto">
          <a:xfrm>
            <a:off x="387350" y="2481263"/>
            <a:ext cx="2693988" cy="457200"/>
          </a:xfrm>
          <a:prstGeom prst="rect">
            <a:avLst/>
          </a:prstGeom>
          <a:noFill/>
          <a:ln w="9525">
            <a:noFill/>
            <a:miter lim="800000"/>
            <a:headEnd/>
            <a:tailEnd/>
          </a:ln>
        </p:spPr>
        <p:txBody>
          <a:bodyPr wrap="none">
            <a:spAutoFit/>
          </a:bodyPr>
          <a:lstStyle/>
          <a:p>
            <a:r>
              <a:rPr lang="en-US" sz="2400">
                <a:solidFill>
                  <a:srgbClr val="00FF00"/>
                </a:solidFill>
              </a:rPr>
              <a:t>Groundwater table</a:t>
            </a:r>
          </a:p>
        </p:txBody>
      </p:sp>
      <p:sp>
        <p:nvSpPr>
          <p:cNvPr id="52240" name="Line 16"/>
          <p:cNvSpPr>
            <a:spLocks noChangeShapeType="1"/>
          </p:cNvSpPr>
          <p:nvPr/>
        </p:nvSpPr>
        <p:spPr bwMode="auto">
          <a:xfrm flipV="1">
            <a:off x="3094038" y="2671763"/>
            <a:ext cx="715962" cy="0"/>
          </a:xfrm>
          <a:prstGeom prst="line">
            <a:avLst/>
          </a:prstGeom>
          <a:noFill/>
          <a:ln w="9525">
            <a:solidFill>
              <a:schemeClr val="tx1"/>
            </a:solidFill>
            <a:round/>
            <a:headEnd/>
            <a:tailEnd type="triangle" w="med" len="med"/>
          </a:ln>
        </p:spPr>
        <p:txBody>
          <a:bodyPr/>
          <a:lstStyle/>
          <a:p>
            <a:endParaRPr lang="en-US"/>
          </a:p>
        </p:txBody>
      </p:sp>
      <p:sp>
        <p:nvSpPr>
          <p:cNvPr id="21521" name="Text Box 17"/>
          <p:cNvSpPr txBox="1">
            <a:spLocks noChangeArrowheads="1"/>
          </p:cNvSpPr>
          <p:nvPr/>
        </p:nvSpPr>
        <p:spPr bwMode="auto">
          <a:xfrm>
            <a:off x="1387475" y="5830888"/>
            <a:ext cx="6638925" cy="461962"/>
          </a:xfrm>
          <a:prstGeom prst="rect">
            <a:avLst/>
          </a:prstGeom>
          <a:noFill/>
          <a:ln w="9525">
            <a:noFill/>
            <a:miter lim="800000"/>
            <a:headEnd/>
            <a:tailEnd/>
          </a:ln>
        </p:spPr>
        <p:txBody>
          <a:bodyPr wrap="none">
            <a:spAutoFit/>
          </a:bodyPr>
          <a:lstStyle/>
          <a:p>
            <a:r>
              <a:rPr lang="en-US" sz="2400">
                <a:solidFill>
                  <a:srgbClr val="00FF00"/>
                </a:solidFill>
              </a:rPr>
              <a:t>Saturated Zone thickness dependent on rainfall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2233"/>
                                        </p:tgtEl>
                                      </p:cBhvr>
                                    </p:animEffect>
                                    <p:set>
                                      <p:cBhvr>
                                        <p:cTn id="7" dur="1" fill="hold">
                                          <p:stCondLst>
                                            <p:cond delay="1999"/>
                                          </p:stCondLst>
                                        </p:cTn>
                                        <p:tgtEl>
                                          <p:spTgt spid="5223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52234"/>
                                        </p:tgtEl>
                                      </p:cBhvr>
                                    </p:animEffect>
                                    <p:set>
                                      <p:cBhvr>
                                        <p:cTn id="10" dur="1" fill="hold">
                                          <p:stCondLst>
                                            <p:cond delay="1999"/>
                                          </p:stCondLst>
                                        </p:cTn>
                                        <p:tgtEl>
                                          <p:spTgt spid="5223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52235"/>
                                        </p:tgtEl>
                                      </p:cBhvr>
                                    </p:animEffect>
                                    <p:set>
                                      <p:cBhvr>
                                        <p:cTn id="13" dur="1" fill="hold">
                                          <p:stCondLst>
                                            <p:cond delay="1999"/>
                                          </p:stCondLst>
                                        </p:cTn>
                                        <p:tgtEl>
                                          <p:spTgt spid="52235"/>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52237"/>
                                        </p:tgtEl>
                                        <p:attrNameLst>
                                          <p:attrName>style.visibility</p:attrName>
                                        </p:attrNameLst>
                                      </p:cBhvr>
                                      <p:to>
                                        <p:strVal val="visible"/>
                                      </p:to>
                                    </p:set>
                                    <p:animEffect transition="in" filter="fade">
                                      <p:cBhvr>
                                        <p:cTn id="16" dur="2000"/>
                                        <p:tgtEl>
                                          <p:spTgt spid="522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2238"/>
                                        </p:tgtEl>
                                        <p:attrNameLst>
                                          <p:attrName>style.visibility</p:attrName>
                                        </p:attrNameLst>
                                      </p:cBhvr>
                                      <p:to>
                                        <p:strVal val="visible"/>
                                      </p:to>
                                    </p:set>
                                    <p:animEffect transition="in" filter="fade">
                                      <p:cBhvr>
                                        <p:cTn id="19" dur="2000"/>
                                        <p:tgtEl>
                                          <p:spTgt spid="522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2239"/>
                                        </p:tgtEl>
                                        <p:attrNameLst>
                                          <p:attrName>style.visibility</p:attrName>
                                        </p:attrNameLst>
                                      </p:cBhvr>
                                      <p:to>
                                        <p:strVal val="visible"/>
                                      </p:to>
                                    </p:set>
                                    <p:animEffect transition="in" filter="fade">
                                      <p:cBhvr>
                                        <p:cTn id="22" dur="2000"/>
                                        <p:tgtEl>
                                          <p:spTgt spid="522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2240"/>
                                        </p:tgtEl>
                                        <p:attrNameLst>
                                          <p:attrName>style.visibility</p:attrName>
                                        </p:attrNameLst>
                                      </p:cBhvr>
                                      <p:to>
                                        <p:strVal val="visible"/>
                                      </p:to>
                                    </p:set>
                                    <p:animEffect transition="in" filter="fade">
                                      <p:cBhvr>
                                        <p:cTn id="25" dur="2000"/>
                                        <p:tgtEl>
                                          <p:spTgt spid="52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3" grpId="0"/>
      <p:bldP spid="52234" grpId="0" animBg="1"/>
      <p:bldP spid="52235" grpId="0" animBg="1"/>
      <p:bldP spid="52237" grpId="0" animBg="1"/>
      <p:bldP spid="52238" grpId="0"/>
      <p:bldP spid="52239" grpId="0"/>
      <p:bldP spid="522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954088" y="2225675"/>
            <a:ext cx="7156450" cy="3062288"/>
          </a:xfrm>
          <a:prstGeom prst="rect">
            <a:avLst/>
          </a:prstGeom>
          <a:solidFill>
            <a:schemeClr val="tx2"/>
          </a:solidFill>
          <a:ln w="9525" algn="ctr">
            <a:solidFill>
              <a:schemeClr val="tx1"/>
            </a:solidFill>
            <a:round/>
            <a:headEnd/>
            <a:tailEnd/>
          </a:ln>
        </p:spPr>
        <p:txBody>
          <a:bodyPr/>
          <a:lstStyle/>
          <a:p>
            <a:endParaRPr lang="en-US"/>
          </a:p>
        </p:txBody>
      </p:sp>
      <p:pic>
        <p:nvPicPr>
          <p:cNvPr id="22531" name="Picture 2" descr="http://academic.evergreen.edu/g/grossmaz/KIEPERME/IMAGES/gwdiagram.gif"/>
          <p:cNvPicPr>
            <a:picLocks noChangeAspect="1" noChangeArrowheads="1"/>
          </p:cNvPicPr>
          <p:nvPr/>
        </p:nvPicPr>
        <p:blipFill>
          <a:blip r:embed="rId4" cstate="print"/>
          <a:srcRect b="41106"/>
          <a:stretch>
            <a:fillRect/>
          </a:stretch>
        </p:blipFill>
        <p:spPr bwMode="auto">
          <a:xfrm>
            <a:off x="1081088" y="2387600"/>
            <a:ext cx="6996112" cy="2541588"/>
          </a:xfrm>
          <a:prstGeom prst="rect">
            <a:avLst/>
          </a:prstGeom>
          <a:noFill/>
          <a:ln w="9525">
            <a:noFill/>
            <a:miter lim="800000"/>
            <a:headEnd/>
            <a:tailEnd/>
          </a:ln>
        </p:spPr>
      </p:pic>
      <p:sp>
        <p:nvSpPr>
          <p:cNvPr id="22532" name="Rectangle 2"/>
          <p:cNvSpPr>
            <a:spLocks noChangeArrowheads="1"/>
          </p:cNvSpPr>
          <p:nvPr/>
        </p:nvSpPr>
        <p:spPr bwMode="auto">
          <a:xfrm>
            <a:off x="1073150" y="4910138"/>
            <a:ext cx="6977063" cy="377825"/>
          </a:xfrm>
          <a:prstGeom prst="rect">
            <a:avLst/>
          </a:prstGeom>
          <a:solidFill>
            <a:srgbClr val="996600"/>
          </a:solidFill>
          <a:ln w="9525" algn="ctr">
            <a:noFill/>
            <a:round/>
            <a:headEnd/>
            <a:tailEnd/>
          </a:ln>
        </p:spPr>
        <p:txBody>
          <a:bodyPr/>
          <a:lstStyle/>
          <a:p>
            <a:endParaRPr lang="en-US"/>
          </a:p>
        </p:txBody>
      </p:sp>
      <p:sp>
        <p:nvSpPr>
          <p:cNvPr id="22533" name="TextBox 4"/>
          <p:cNvSpPr txBox="1">
            <a:spLocks noChangeArrowheads="1"/>
          </p:cNvSpPr>
          <p:nvPr/>
        </p:nvSpPr>
        <p:spPr bwMode="auto">
          <a:xfrm>
            <a:off x="1550988" y="935038"/>
            <a:ext cx="5221287" cy="522287"/>
          </a:xfrm>
          <a:prstGeom prst="rect">
            <a:avLst/>
          </a:prstGeom>
          <a:noFill/>
          <a:ln w="9525">
            <a:noFill/>
            <a:miter lim="800000"/>
            <a:headEnd/>
            <a:tailEnd/>
          </a:ln>
        </p:spPr>
        <p:txBody>
          <a:bodyPr wrap="none">
            <a:spAutoFit/>
          </a:bodyPr>
          <a:lstStyle/>
          <a:p>
            <a:r>
              <a:rPr lang="en-US" sz="2800"/>
              <a:t>Unconfined  or  Surficial Aquifer</a:t>
            </a:r>
          </a:p>
        </p:txBody>
      </p:sp>
      <p:sp>
        <p:nvSpPr>
          <p:cNvPr id="22535" name="Text Box 7"/>
          <p:cNvSpPr txBox="1">
            <a:spLocks noChangeArrowheads="1"/>
          </p:cNvSpPr>
          <p:nvPr/>
        </p:nvSpPr>
        <p:spPr bwMode="auto">
          <a:xfrm>
            <a:off x="3178175" y="4946650"/>
            <a:ext cx="1517650" cy="366713"/>
          </a:xfrm>
          <a:prstGeom prst="rect">
            <a:avLst/>
          </a:prstGeom>
          <a:noFill/>
          <a:ln w="9525">
            <a:noFill/>
            <a:miter lim="800000"/>
            <a:headEnd/>
            <a:tailEnd/>
          </a:ln>
          <a:effectLst/>
        </p:spPr>
        <p:txBody>
          <a:bodyPr wrap="none">
            <a:spAutoFit/>
          </a:bodyPr>
          <a:lstStyle/>
          <a:p>
            <a:r>
              <a:rPr lang="en-US"/>
              <a:t>Impermeable</a:t>
            </a: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2698750" y="842963"/>
            <a:ext cx="3409950" cy="579437"/>
          </a:xfrm>
          <a:prstGeom prst="rect">
            <a:avLst/>
          </a:prstGeom>
          <a:noFill/>
          <a:ln w="9525">
            <a:noFill/>
            <a:miter lim="800000"/>
            <a:headEnd/>
            <a:tailEnd/>
          </a:ln>
        </p:spPr>
        <p:txBody>
          <a:bodyPr wrap="none">
            <a:spAutoFit/>
          </a:bodyPr>
          <a:lstStyle/>
          <a:p>
            <a:r>
              <a:rPr lang="en-US" sz="3200"/>
              <a:t>Confined Aquifers</a:t>
            </a:r>
          </a:p>
        </p:txBody>
      </p:sp>
      <p:sp>
        <p:nvSpPr>
          <p:cNvPr id="23555" name="Text Box 5"/>
          <p:cNvSpPr txBox="1">
            <a:spLocks noChangeArrowheads="1"/>
          </p:cNvSpPr>
          <p:nvPr/>
        </p:nvSpPr>
        <p:spPr bwMode="auto">
          <a:xfrm>
            <a:off x="1087438" y="1812925"/>
            <a:ext cx="6800850" cy="1552575"/>
          </a:xfrm>
          <a:prstGeom prst="rect">
            <a:avLst/>
          </a:prstGeom>
          <a:noFill/>
          <a:ln w="9525">
            <a:noFill/>
            <a:miter lim="800000"/>
            <a:headEnd/>
            <a:tailEnd/>
          </a:ln>
        </p:spPr>
        <p:txBody>
          <a:bodyPr wrap="none">
            <a:spAutoFit/>
          </a:bodyPr>
          <a:lstStyle/>
          <a:p>
            <a:pPr algn="ctr"/>
            <a:endParaRPr lang="en-US" sz="2400" b="1">
              <a:solidFill>
                <a:schemeClr val="hlink"/>
              </a:solidFill>
            </a:endParaRPr>
          </a:p>
          <a:p>
            <a:pPr algn="ctr"/>
            <a:r>
              <a:rPr lang="en-US" sz="2400" b="1">
                <a:solidFill>
                  <a:schemeClr val="hlink"/>
                </a:solidFill>
              </a:rPr>
              <a:t>A generally </a:t>
            </a:r>
            <a:r>
              <a:rPr lang="en-US" sz="2400" b="1">
                <a:solidFill>
                  <a:srgbClr val="FFFF00"/>
                </a:solidFill>
              </a:rPr>
              <a:t>inclined</a:t>
            </a:r>
            <a:r>
              <a:rPr lang="en-US" sz="2400" b="1">
                <a:solidFill>
                  <a:schemeClr val="hlink"/>
                </a:solidFill>
              </a:rPr>
              <a:t>, water-bearing formation </a:t>
            </a:r>
          </a:p>
          <a:p>
            <a:pPr algn="ctr"/>
            <a:r>
              <a:rPr lang="en-US" sz="2400" b="1">
                <a:solidFill>
                  <a:schemeClr val="hlink"/>
                </a:solidFill>
              </a:rPr>
              <a:t>located between impermeable layers </a:t>
            </a:r>
          </a:p>
          <a:p>
            <a:pPr algn="ctr"/>
            <a:r>
              <a:rPr lang="en-US" sz="2400" b="1">
                <a:solidFill>
                  <a:schemeClr val="hlink"/>
                </a:solidFill>
              </a:rPr>
              <a:t>of clay, rock, or shale.</a:t>
            </a:r>
          </a:p>
        </p:txBody>
      </p:sp>
      <p:grpSp>
        <p:nvGrpSpPr>
          <p:cNvPr id="23564" name="Group 12"/>
          <p:cNvGrpSpPr>
            <a:grpSpLocks/>
          </p:cNvGrpSpPr>
          <p:nvPr/>
        </p:nvGrpSpPr>
        <p:grpSpPr bwMode="auto">
          <a:xfrm>
            <a:off x="2354263" y="3890963"/>
            <a:ext cx="4064000" cy="1455737"/>
            <a:chOff x="1385" y="2831"/>
            <a:chExt cx="2560" cy="917"/>
          </a:xfrm>
        </p:grpSpPr>
        <p:sp>
          <p:nvSpPr>
            <p:cNvPr id="23557" name="Rectangle 5"/>
            <p:cNvSpPr>
              <a:spLocks noChangeArrowheads="1"/>
            </p:cNvSpPr>
            <p:nvPr/>
          </p:nvSpPr>
          <p:spPr bwMode="auto">
            <a:xfrm>
              <a:off x="1397" y="2831"/>
              <a:ext cx="2537" cy="245"/>
            </a:xfrm>
            <a:prstGeom prst="rect">
              <a:avLst/>
            </a:prstGeom>
            <a:solidFill>
              <a:srgbClr val="663300"/>
            </a:solidFill>
            <a:ln w="9525">
              <a:noFill/>
              <a:miter lim="800000"/>
              <a:headEnd/>
              <a:tailEnd/>
            </a:ln>
            <a:effectLst/>
          </p:spPr>
          <p:txBody>
            <a:bodyPr wrap="none" anchor="ctr"/>
            <a:lstStyle/>
            <a:p>
              <a:pPr algn="ctr"/>
              <a:r>
                <a:rPr lang="en-US"/>
                <a:t>Impermeable, confining layer</a:t>
              </a:r>
            </a:p>
          </p:txBody>
        </p:sp>
        <p:sp>
          <p:nvSpPr>
            <p:cNvPr id="23558" name="Rectangle 6"/>
            <p:cNvSpPr>
              <a:spLocks noChangeArrowheads="1"/>
            </p:cNvSpPr>
            <p:nvPr/>
          </p:nvSpPr>
          <p:spPr bwMode="auto">
            <a:xfrm>
              <a:off x="1408" y="3503"/>
              <a:ext cx="2537" cy="245"/>
            </a:xfrm>
            <a:prstGeom prst="rect">
              <a:avLst/>
            </a:prstGeom>
            <a:solidFill>
              <a:srgbClr val="663300"/>
            </a:solidFill>
            <a:ln w="9525">
              <a:noFill/>
              <a:miter lim="800000"/>
              <a:headEnd/>
              <a:tailEnd/>
            </a:ln>
            <a:effectLst/>
          </p:spPr>
          <p:txBody>
            <a:bodyPr wrap="none" anchor="ctr"/>
            <a:lstStyle/>
            <a:p>
              <a:pPr algn="ctr"/>
              <a:r>
                <a:rPr lang="en-US"/>
                <a:t>Impermeable confining layer</a:t>
              </a:r>
            </a:p>
          </p:txBody>
        </p:sp>
        <p:sp>
          <p:nvSpPr>
            <p:cNvPr id="23559" name="Rectangle 7" descr="Sand"/>
            <p:cNvSpPr>
              <a:spLocks noChangeArrowheads="1"/>
            </p:cNvSpPr>
            <p:nvPr/>
          </p:nvSpPr>
          <p:spPr bwMode="auto">
            <a:xfrm>
              <a:off x="1385" y="3076"/>
              <a:ext cx="2549" cy="429"/>
            </a:xfrm>
            <a:prstGeom prst="rect">
              <a:avLst/>
            </a:prstGeom>
            <a:blipFill dpi="0" rotWithShape="1">
              <a:blip r:embed="rId4" cstate="print"/>
              <a:srcRect/>
              <a:tile tx="0" ty="0" sx="100000" sy="100000" flip="none" algn="tl"/>
            </a:blipFill>
            <a:ln w="9525">
              <a:noFill/>
              <a:miter lim="800000"/>
              <a:headEnd/>
              <a:tailEnd/>
            </a:ln>
            <a:effectLst/>
          </p:spPr>
          <p:txBody>
            <a:bodyPr wrap="none" anchor="ctr"/>
            <a:lstStyle/>
            <a:p>
              <a:pPr algn="ctr"/>
              <a:r>
                <a:rPr lang="en-US">
                  <a:solidFill>
                    <a:schemeClr val="accent2"/>
                  </a:solidFill>
                </a:rPr>
                <a:t>Water Bearing Unit</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200000">
                                      <p:cBhvr>
                                        <p:cTn id="6" dur="2000" fill="hold"/>
                                        <p:tgtEl>
                                          <p:spTgt spid="235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anim_artesianaq"/>
          <p:cNvPicPr>
            <a:picLocks noChangeAspect="1" noChangeArrowheads="1" noCrop="1"/>
          </p:cNvPicPr>
          <p:nvPr/>
        </p:nvPicPr>
        <p:blipFill>
          <a:blip r:embed="rId4" cstate="print"/>
          <a:srcRect/>
          <a:stretch>
            <a:fillRect/>
          </a:stretch>
        </p:blipFill>
        <p:spPr bwMode="auto">
          <a:xfrm>
            <a:off x="846138" y="2119313"/>
            <a:ext cx="5089525" cy="3438525"/>
          </a:xfrm>
          <a:prstGeom prst="rect">
            <a:avLst/>
          </a:prstGeom>
          <a:noFill/>
          <a:ln w="9525">
            <a:noFill/>
            <a:miter lim="800000"/>
            <a:headEnd/>
            <a:tailEnd/>
          </a:ln>
        </p:spPr>
      </p:pic>
      <p:sp>
        <p:nvSpPr>
          <p:cNvPr id="24579" name="Text Box 6"/>
          <p:cNvSpPr txBox="1">
            <a:spLocks noChangeArrowheads="1"/>
          </p:cNvSpPr>
          <p:nvPr/>
        </p:nvSpPr>
        <p:spPr bwMode="auto">
          <a:xfrm>
            <a:off x="6581775" y="4659313"/>
            <a:ext cx="2224088" cy="830262"/>
          </a:xfrm>
          <a:prstGeom prst="rect">
            <a:avLst/>
          </a:prstGeom>
          <a:noFill/>
          <a:ln w="9525">
            <a:noFill/>
            <a:miter lim="800000"/>
            <a:headEnd/>
            <a:tailEnd/>
          </a:ln>
        </p:spPr>
        <p:txBody>
          <a:bodyPr wrap="none">
            <a:spAutoFit/>
          </a:bodyPr>
          <a:lstStyle/>
          <a:p>
            <a:r>
              <a:rPr lang="en-US" sz="2400">
                <a:solidFill>
                  <a:srgbClr val="FFFF00"/>
                </a:solidFill>
              </a:rPr>
              <a:t>Confining units</a:t>
            </a:r>
          </a:p>
          <a:p>
            <a:r>
              <a:rPr lang="en-US" sz="2400">
                <a:solidFill>
                  <a:srgbClr val="FFFF00"/>
                </a:solidFill>
              </a:rPr>
              <a:t>   (aquicludes)</a:t>
            </a:r>
          </a:p>
        </p:txBody>
      </p:sp>
      <p:sp>
        <p:nvSpPr>
          <p:cNvPr id="24580" name="Line 7"/>
          <p:cNvSpPr>
            <a:spLocks noChangeShapeType="1"/>
          </p:cNvSpPr>
          <p:nvPr/>
        </p:nvSpPr>
        <p:spPr bwMode="auto">
          <a:xfrm flipH="1" flipV="1">
            <a:off x="5507038" y="4651375"/>
            <a:ext cx="1050925" cy="155575"/>
          </a:xfrm>
          <a:prstGeom prst="line">
            <a:avLst/>
          </a:prstGeom>
          <a:noFill/>
          <a:ln w="9525">
            <a:solidFill>
              <a:srgbClr val="FFFF00"/>
            </a:solidFill>
            <a:round/>
            <a:headEnd/>
            <a:tailEnd type="triangle" w="med" len="med"/>
          </a:ln>
        </p:spPr>
        <p:txBody>
          <a:bodyPr/>
          <a:lstStyle/>
          <a:p>
            <a:endParaRPr lang="en-US"/>
          </a:p>
        </p:txBody>
      </p:sp>
      <p:sp>
        <p:nvSpPr>
          <p:cNvPr id="24581" name="Line 8"/>
          <p:cNvSpPr>
            <a:spLocks noChangeShapeType="1"/>
          </p:cNvSpPr>
          <p:nvPr/>
        </p:nvSpPr>
        <p:spPr bwMode="auto">
          <a:xfrm flipH="1">
            <a:off x="5584825" y="4981575"/>
            <a:ext cx="1011238" cy="214313"/>
          </a:xfrm>
          <a:prstGeom prst="line">
            <a:avLst/>
          </a:prstGeom>
          <a:noFill/>
          <a:ln w="9525">
            <a:solidFill>
              <a:srgbClr val="FFFF00"/>
            </a:solidFill>
            <a:round/>
            <a:headEnd/>
            <a:tailEnd type="triangle" w="med" len="med"/>
          </a:ln>
        </p:spPr>
        <p:txBody>
          <a:bodyPr/>
          <a:lstStyle/>
          <a:p>
            <a:endParaRPr lang="en-US"/>
          </a:p>
        </p:txBody>
      </p:sp>
      <p:sp>
        <p:nvSpPr>
          <p:cNvPr id="24582" name="Text Box 9"/>
          <p:cNvSpPr txBox="1">
            <a:spLocks noChangeArrowheads="1"/>
          </p:cNvSpPr>
          <p:nvPr/>
        </p:nvSpPr>
        <p:spPr bwMode="auto">
          <a:xfrm>
            <a:off x="1406525" y="6042025"/>
            <a:ext cx="7189788" cy="457200"/>
          </a:xfrm>
          <a:prstGeom prst="rect">
            <a:avLst/>
          </a:prstGeom>
          <a:noFill/>
          <a:ln w="9525">
            <a:noFill/>
            <a:miter lim="800000"/>
            <a:headEnd/>
            <a:tailEnd/>
          </a:ln>
        </p:spPr>
        <p:txBody>
          <a:bodyPr wrap="none">
            <a:spAutoFit/>
          </a:bodyPr>
          <a:lstStyle/>
          <a:p>
            <a:r>
              <a:rPr lang="en-US" sz="2400">
                <a:solidFill>
                  <a:srgbClr val="FFFF00"/>
                </a:solidFill>
              </a:rPr>
              <a:t>Water-bearing unit (consolidated or unconsolidated)</a:t>
            </a:r>
          </a:p>
        </p:txBody>
      </p:sp>
      <p:sp>
        <p:nvSpPr>
          <p:cNvPr id="24583" name="Line 10"/>
          <p:cNvSpPr>
            <a:spLocks noChangeShapeType="1"/>
          </p:cNvSpPr>
          <p:nvPr/>
        </p:nvSpPr>
        <p:spPr bwMode="auto">
          <a:xfrm flipV="1">
            <a:off x="3308350" y="4865688"/>
            <a:ext cx="603250" cy="1127125"/>
          </a:xfrm>
          <a:prstGeom prst="line">
            <a:avLst/>
          </a:prstGeom>
          <a:noFill/>
          <a:ln w="9525">
            <a:solidFill>
              <a:srgbClr val="FFFF00"/>
            </a:solidFill>
            <a:round/>
            <a:headEnd/>
            <a:tailEnd type="triangle" w="med" len="med"/>
          </a:ln>
        </p:spPr>
        <p:txBody>
          <a:bodyPr/>
          <a:lstStyle/>
          <a:p>
            <a:endParaRPr lang="en-US"/>
          </a:p>
        </p:txBody>
      </p:sp>
      <p:sp>
        <p:nvSpPr>
          <p:cNvPr id="24584" name="Text Box 11"/>
          <p:cNvSpPr txBox="1">
            <a:spLocks noChangeArrowheads="1"/>
          </p:cNvSpPr>
          <p:nvPr/>
        </p:nvSpPr>
        <p:spPr bwMode="auto">
          <a:xfrm>
            <a:off x="782638" y="650875"/>
            <a:ext cx="7913687" cy="822325"/>
          </a:xfrm>
          <a:prstGeom prst="rect">
            <a:avLst/>
          </a:prstGeom>
          <a:noFill/>
          <a:ln w="9525">
            <a:noFill/>
            <a:miter lim="800000"/>
            <a:headEnd/>
            <a:tailEnd/>
          </a:ln>
        </p:spPr>
        <p:txBody>
          <a:bodyPr wrap="none">
            <a:spAutoFit/>
          </a:bodyPr>
          <a:lstStyle/>
          <a:p>
            <a:r>
              <a:rPr lang="en-US" sz="2400"/>
              <a:t>Water-bearing unit is </a:t>
            </a:r>
            <a:r>
              <a:rPr lang="en-US" sz="2400">
                <a:solidFill>
                  <a:srgbClr val="FFFF00"/>
                </a:solidFill>
              </a:rPr>
              <a:t>confined </a:t>
            </a:r>
            <a:r>
              <a:rPr lang="en-US" sz="2400"/>
              <a:t>between two layers of </a:t>
            </a:r>
          </a:p>
          <a:p>
            <a:r>
              <a:rPr lang="en-US" sz="2400"/>
              <a:t>material that are not permeable to water (confining units).</a:t>
            </a:r>
          </a:p>
        </p:txBody>
      </p:sp>
      <p:sp>
        <p:nvSpPr>
          <p:cNvPr id="24586" name="Rectangle 10"/>
          <p:cNvSpPr>
            <a:spLocks noChangeArrowheads="1"/>
          </p:cNvSpPr>
          <p:nvPr/>
        </p:nvSpPr>
        <p:spPr bwMode="auto">
          <a:xfrm>
            <a:off x="3638550" y="2976563"/>
            <a:ext cx="2081213" cy="622300"/>
          </a:xfrm>
          <a:prstGeom prst="rect">
            <a:avLst/>
          </a:prstGeom>
          <a:solidFill>
            <a:schemeClr val="tx1"/>
          </a:solidFill>
          <a:ln w="9525">
            <a:solidFill>
              <a:schemeClr val="tx1"/>
            </a:solidFill>
            <a:miter lim="800000"/>
            <a:headEnd/>
            <a:tailEnd/>
          </a:ln>
          <a:effectLst/>
        </p:spPr>
        <p:txBody>
          <a:bodyPr wrap="none" anchor="ctr"/>
          <a:lstStyle/>
          <a:p>
            <a:endParaRPr lang="en-US"/>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descr="Fig2"/>
          <p:cNvPicPr>
            <a:picLocks noChangeAspect="1" noChangeArrowheads="1"/>
          </p:cNvPicPr>
          <p:nvPr/>
        </p:nvPicPr>
        <p:blipFill>
          <a:blip r:embed="rId4" cstate="print"/>
          <a:srcRect/>
          <a:stretch>
            <a:fillRect/>
          </a:stretch>
        </p:blipFill>
        <p:spPr bwMode="auto">
          <a:xfrm>
            <a:off x="2665413" y="2362200"/>
            <a:ext cx="5715000" cy="2771775"/>
          </a:xfrm>
          <a:prstGeom prst="rect">
            <a:avLst/>
          </a:prstGeom>
          <a:noFill/>
          <a:ln w="9525">
            <a:noFill/>
            <a:miter lim="800000"/>
            <a:headEnd/>
            <a:tailEnd/>
          </a:ln>
        </p:spPr>
      </p:pic>
      <p:sp>
        <p:nvSpPr>
          <p:cNvPr id="25603" name="Text Box 8"/>
          <p:cNvSpPr txBox="1">
            <a:spLocks noChangeArrowheads="1"/>
          </p:cNvSpPr>
          <p:nvPr/>
        </p:nvSpPr>
        <p:spPr bwMode="auto">
          <a:xfrm>
            <a:off x="590550" y="438150"/>
            <a:ext cx="6275388" cy="579438"/>
          </a:xfrm>
          <a:prstGeom prst="rect">
            <a:avLst/>
          </a:prstGeom>
          <a:noFill/>
          <a:ln w="9525">
            <a:noFill/>
            <a:miter lim="800000"/>
            <a:headEnd/>
            <a:tailEnd/>
          </a:ln>
        </p:spPr>
        <p:txBody>
          <a:bodyPr wrap="none">
            <a:spAutoFit/>
          </a:bodyPr>
          <a:lstStyle/>
          <a:p>
            <a:r>
              <a:rPr lang="en-US" sz="3200"/>
              <a:t>Confined Flow and Artesian Wells</a:t>
            </a:r>
          </a:p>
        </p:txBody>
      </p:sp>
      <p:sp>
        <p:nvSpPr>
          <p:cNvPr id="25604" name="Text Box 9"/>
          <p:cNvSpPr txBox="1">
            <a:spLocks noChangeArrowheads="1"/>
          </p:cNvSpPr>
          <p:nvPr/>
        </p:nvSpPr>
        <p:spPr bwMode="auto">
          <a:xfrm>
            <a:off x="457200" y="4059238"/>
            <a:ext cx="2073275" cy="369887"/>
          </a:xfrm>
          <a:prstGeom prst="rect">
            <a:avLst/>
          </a:prstGeom>
          <a:noFill/>
          <a:ln w="9525">
            <a:noFill/>
            <a:miter lim="800000"/>
            <a:headEnd/>
            <a:tailEnd/>
          </a:ln>
        </p:spPr>
        <p:txBody>
          <a:bodyPr wrap="none">
            <a:spAutoFit/>
          </a:bodyPr>
          <a:lstStyle/>
          <a:p>
            <a:r>
              <a:rPr lang="en-US">
                <a:solidFill>
                  <a:srgbClr val="FFFF00"/>
                </a:solidFill>
              </a:rPr>
              <a:t>Water-bearing unit</a:t>
            </a:r>
          </a:p>
        </p:txBody>
      </p:sp>
      <p:sp>
        <p:nvSpPr>
          <p:cNvPr id="25605" name="Line 10"/>
          <p:cNvSpPr>
            <a:spLocks noChangeShapeType="1"/>
          </p:cNvSpPr>
          <p:nvPr/>
        </p:nvSpPr>
        <p:spPr bwMode="auto">
          <a:xfrm>
            <a:off x="2454275" y="4206875"/>
            <a:ext cx="1219200" cy="44450"/>
          </a:xfrm>
          <a:prstGeom prst="line">
            <a:avLst/>
          </a:prstGeom>
          <a:noFill/>
          <a:ln w="9525">
            <a:solidFill>
              <a:schemeClr val="tx1"/>
            </a:solidFill>
            <a:round/>
            <a:headEnd/>
            <a:tailEnd type="triangle" w="med" len="med"/>
          </a:ln>
        </p:spPr>
        <p:txBody>
          <a:bodyPr/>
          <a:lstStyle/>
          <a:p>
            <a:endParaRPr lang="en-US"/>
          </a:p>
        </p:txBody>
      </p:sp>
      <p:sp>
        <p:nvSpPr>
          <p:cNvPr id="25606" name="Text Box 11"/>
          <p:cNvSpPr txBox="1">
            <a:spLocks noChangeArrowheads="1"/>
          </p:cNvSpPr>
          <p:nvPr/>
        </p:nvSpPr>
        <p:spPr bwMode="auto">
          <a:xfrm>
            <a:off x="1401763" y="5549900"/>
            <a:ext cx="3135312" cy="457200"/>
          </a:xfrm>
          <a:prstGeom prst="rect">
            <a:avLst/>
          </a:prstGeom>
          <a:noFill/>
          <a:ln w="9525">
            <a:noFill/>
            <a:miter lim="800000"/>
            <a:headEnd/>
            <a:tailEnd/>
          </a:ln>
        </p:spPr>
        <p:txBody>
          <a:bodyPr wrap="none">
            <a:spAutoFit/>
          </a:bodyPr>
          <a:lstStyle/>
          <a:p>
            <a:r>
              <a:rPr lang="en-US" sz="2400"/>
              <a:t>Impermeable material</a:t>
            </a:r>
          </a:p>
        </p:txBody>
      </p:sp>
      <p:sp>
        <p:nvSpPr>
          <p:cNvPr id="25607" name="Line 12"/>
          <p:cNvSpPr>
            <a:spLocks noChangeShapeType="1"/>
          </p:cNvSpPr>
          <p:nvPr/>
        </p:nvSpPr>
        <p:spPr bwMode="auto">
          <a:xfrm flipV="1">
            <a:off x="2627313" y="4756150"/>
            <a:ext cx="508000" cy="914400"/>
          </a:xfrm>
          <a:prstGeom prst="line">
            <a:avLst/>
          </a:prstGeom>
          <a:noFill/>
          <a:ln w="9525">
            <a:solidFill>
              <a:schemeClr val="tx1"/>
            </a:solidFill>
            <a:round/>
            <a:headEnd/>
            <a:tailEnd type="triangle" w="med" len="med"/>
          </a:ln>
        </p:spPr>
        <p:txBody>
          <a:bodyPr/>
          <a:lstStyle/>
          <a:p>
            <a:endParaRPr lang="en-US"/>
          </a:p>
        </p:txBody>
      </p:sp>
      <p:sp>
        <p:nvSpPr>
          <p:cNvPr id="25608" name="Freeform 16"/>
          <p:cNvSpPr>
            <a:spLocks/>
          </p:cNvSpPr>
          <p:nvPr/>
        </p:nvSpPr>
        <p:spPr bwMode="auto">
          <a:xfrm>
            <a:off x="2638425" y="3154363"/>
            <a:ext cx="1128713" cy="1011237"/>
          </a:xfrm>
          <a:custGeom>
            <a:avLst/>
            <a:gdLst>
              <a:gd name="T0" fmla="*/ 711 w 711"/>
              <a:gd name="T1" fmla="*/ 495 h 633"/>
              <a:gd name="T2" fmla="*/ 687 w 711"/>
              <a:gd name="T3" fmla="*/ 459 h 633"/>
              <a:gd name="T4" fmla="*/ 651 w 711"/>
              <a:gd name="T5" fmla="*/ 435 h 633"/>
              <a:gd name="T6" fmla="*/ 621 w 711"/>
              <a:gd name="T7" fmla="*/ 363 h 633"/>
              <a:gd name="T8" fmla="*/ 507 w 711"/>
              <a:gd name="T9" fmla="*/ 279 h 633"/>
              <a:gd name="T10" fmla="*/ 459 w 711"/>
              <a:gd name="T11" fmla="*/ 201 h 633"/>
              <a:gd name="T12" fmla="*/ 447 w 711"/>
              <a:gd name="T13" fmla="*/ 183 h 633"/>
              <a:gd name="T14" fmla="*/ 411 w 711"/>
              <a:gd name="T15" fmla="*/ 171 h 633"/>
              <a:gd name="T16" fmla="*/ 339 w 711"/>
              <a:gd name="T17" fmla="*/ 135 h 633"/>
              <a:gd name="T18" fmla="*/ 321 w 711"/>
              <a:gd name="T19" fmla="*/ 123 h 633"/>
              <a:gd name="T20" fmla="*/ 285 w 711"/>
              <a:gd name="T21" fmla="*/ 111 h 633"/>
              <a:gd name="T22" fmla="*/ 189 w 711"/>
              <a:gd name="T23" fmla="*/ 63 h 633"/>
              <a:gd name="T24" fmla="*/ 165 w 711"/>
              <a:gd name="T25" fmla="*/ 27 h 633"/>
              <a:gd name="T26" fmla="*/ 129 w 711"/>
              <a:gd name="T27" fmla="*/ 15 h 633"/>
              <a:gd name="T28" fmla="*/ 111 w 711"/>
              <a:gd name="T29" fmla="*/ 9 h 633"/>
              <a:gd name="T30" fmla="*/ 63 w 711"/>
              <a:gd name="T31" fmla="*/ 15 h 633"/>
              <a:gd name="T32" fmla="*/ 57 w 711"/>
              <a:gd name="T33" fmla="*/ 165 h 633"/>
              <a:gd name="T34" fmla="*/ 45 w 711"/>
              <a:gd name="T35" fmla="*/ 183 h 633"/>
              <a:gd name="T36" fmla="*/ 39 w 711"/>
              <a:gd name="T37" fmla="*/ 261 h 633"/>
              <a:gd name="T38" fmla="*/ 531 w 711"/>
              <a:gd name="T39" fmla="*/ 477 h 633"/>
              <a:gd name="T40" fmla="*/ 711 w 711"/>
              <a:gd name="T41" fmla="*/ 495 h 6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1"/>
              <a:gd name="T64" fmla="*/ 0 h 633"/>
              <a:gd name="T65" fmla="*/ 711 w 711"/>
              <a:gd name="T66" fmla="*/ 633 h 6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1" h="633">
                <a:moveTo>
                  <a:pt x="711" y="495"/>
                </a:moveTo>
                <a:cubicBezTo>
                  <a:pt x="703" y="483"/>
                  <a:pt x="695" y="471"/>
                  <a:pt x="687" y="459"/>
                </a:cubicBezTo>
                <a:cubicBezTo>
                  <a:pt x="679" y="447"/>
                  <a:pt x="651" y="435"/>
                  <a:pt x="651" y="435"/>
                </a:cubicBezTo>
                <a:cubicBezTo>
                  <a:pt x="636" y="413"/>
                  <a:pt x="635" y="384"/>
                  <a:pt x="621" y="363"/>
                </a:cubicBezTo>
                <a:cubicBezTo>
                  <a:pt x="593" y="321"/>
                  <a:pt x="557" y="296"/>
                  <a:pt x="507" y="279"/>
                </a:cubicBezTo>
                <a:cubicBezTo>
                  <a:pt x="487" y="250"/>
                  <a:pt x="493" y="212"/>
                  <a:pt x="459" y="201"/>
                </a:cubicBezTo>
                <a:cubicBezTo>
                  <a:pt x="455" y="195"/>
                  <a:pt x="453" y="187"/>
                  <a:pt x="447" y="183"/>
                </a:cubicBezTo>
                <a:cubicBezTo>
                  <a:pt x="436" y="176"/>
                  <a:pt x="422" y="178"/>
                  <a:pt x="411" y="171"/>
                </a:cubicBezTo>
                <a:cubicBezTo>
                  <a:pt x="388" y="156"/>
                  <a:pt x="363" y="147"/>
                  <a:pt x="339" y="135"/>
                </a:cubicBezTo>
                <a:cubicBezTo>
                  <a:pt x="333" y="132"/>
                  <a:pt x="328" y="126"/>
                  <a:pt x="321" y="123"/>
                </a:cubicBezTo>
                <a:cubicBezTo>
                  <a:pt x="309" y="118"/>
                  <a:pt x="285" y="111"/>
                  <a:pt x="285" y="111"/>
                </a:cubicBezTo>
                <a:cubicBezTo>
                  <a:pt x="264" y="80"/>
                  <a:pt x="225" y="70"/>
                  <a:pt x="189" y="63"/>
                </a:cubicBezTo>
                <a:cubicBezTo>
                  <a:pt x="181" y="51"/>
                  <a:pt x="179" y="32"/>
                  <a:pt x="165" y="27"/>
                </a:cubicBezTo>
                <a:cubicBezTo>
                  <a:pt x="153" y="23"/>
                  <a:pt x="141" y="19"/>
                  <a:pt x="129" y="15"/>
                </a:cubicBezTo>
                <a:cubicBezTo>
                  <a:pt x="123" y="13"/>
                  <a:pt x="111" y="9"/>
                  <a:pt x="111" y="9"/>
                </a:cubicBezTo>
                <a:cubicBezTo>
                  <a:pt x="95" y="11"/>
                  <a:pt x="68" y="0"/>
                  <a:pt x="63" y="15"/>
                </a:cubicBezTo>
                <a:cubicBezTo>
                  <a:pt x="47" y="62"/>
                  <a:pt x="62" y="115"/>
                  <a:pt x="57" y="165"/>
                </a:cubicBezTo>
                <a:cubicBezTo>
                  <a:pt x="56" y="172"/>
                  <a:pt x="49" y="177"/>
                  <a:pt x="45" y="183"/>
                </a:cubicBezTo>
                <a:cubicBezTo>
                  <a:pt x="43" y="209"/>
                  <a:pt x="39" y="235"/>
                  <a:pt x="39" y="261"/>
                </a:cubicBezTo>
                <a:cubicBezTo>
                  <a:pt x="39" y="633"/>
                  <a:pt x="0" y="470"/>
                  <a:pt x="531" y="477"/>
                </a:cubicBezTo>
                <a:cubicBezTo>
                  <a:pt x="594" y="481"/>
                  <a:pt x="650" y="485"/>
                  <a:pt x="711" y="495"/>
                </a:cubicBezTo>
                <a:close/>
              </a:path>
            </a:pathLst>
          </a:custGeom>
          <a:solidFill>
            <a:srgbClr val="95C0DB"/>
          </a:solidFill>
          <a:ln w="9525">
            <a:noFill/>
            <a:round/>
            <a:headEnd/>
            <a:tailEnd/>
          </a:ln>
        </p:spPr>
        <p:txBody>
          <a:bodyPr/>
          <a:lstStyle/>
          <a:p>
            <a:endParaRPr lang="en-US"/>
          </a:p>
        </p:txBody>
      </p:sp>
      <p:sp>
        <p:nvSpPr>
          <p:cNvPr id="25609" name="Line 17"/>
          <p:cNvSpPr>
            <a:spLocks noChangeShapeType="1"/>
          </p:cNvSpPr>
          <p:nvPr/>
        </p:nvSpPr>
        <p:spPr bwMode="auto">
          <a:xfrm>
            <a:off x="2882900" y="1890713"/>
            <a:ext cx="0" cy="1614487"/>
          </a:xfrm>
          <a:prstGeom prst="line">
            <a:avLst/>
          </a:prstGeom>
          <a:noFill/>
          <a:ln w="38100">
            <a:solidFill>
              <a:srgbClr val="FF6600"/>
            </a:solidFill>
            <a:round/>
            <a:headEnd/>
            <a:tailEnd type="triangle" w="med" len="med"/>
          </a:ln>
        </p:spPr>
        <p:txBody>
          <a:bodyPr/>
          <a:lstStyle/>
          <a:p>
            <a:endParaRPr lang="en-US"/>
          </a:p>
        </p:txBody>
      </p:sp>
      <p:sp>
        <p:nvSpPr>
          <p:cNvPr id="25610" name="Text Box 18"/>
          <p:cNvSpPr txBox="1">
            <a:spLocks noChangeArrowheads="1"/>
          </p:cNvSpPr>
          <p:nvPr/>
        </p:nvSpPr>
        <p:spPr bwMode="auto">
          <a:xfrm>
            <a:off x="2128838" y="1374775"/>
            <a:ext cx="1508125" cy="457200"/>
          </a:xfrm>
          <a:prstGeom prst="rect">
            <a:avLst/>
          </a:prstGeom>
          <a:noFill/>
          <a:ln w="9525">
            <a:noFill/>
            <a:miter lim="800000"/>
            <a:headEnd/>
            <a:tailEnd/>
          </a:ln>
        </p:spPr>
        <p:txBody>
          <a:bodyPr wrap="none">
            <a:spAutoFit/>
          </a:bodyPr>
          <a:lstStyle/>
          <a:p>
            <a:r>
              <a:rPr lang="en-US" sz="2400"/>
              <a:t>Recharge</a:t>
            </a:r>
          </a:p>
        </p:txBody>
      </p:sp>
      <p:sp>
        <p:nvSpPr>
          <p:cNvPr id="25611" name="Line 19"/>
          <p:cNvSpPr>
            <a:spLocks noChangeShapeType="1"/>
          </p:cNvSpPr>
          <p:nvPr/>
        </p:nvSpPr>
        <p:spPr bwMode="auto">
          <a:xfrm>
            <a:off x="2122488" y="3581400"/>
            <a:ext cx="1147762" cy="447675"/>
          </a:xfrm>
          <a:prstGeom prst="line">
            <a:avLst/>
          </a:prstGeom>
          <a:noFill/>
          <a:ln w="50800">
            <a:solidFill>
              <a:srgbClr val="FF6600"/>
            </a:solidFill>
            <a:round/>
            <a:headEnd/>
            <a:tailEnd type="triangle" w="med" len="med"/>
          </a:ln>
        </p:spPr>
        <p:txBody>
          <a:bodyPr/>
          <a:lstStyle/>
          <a:p>
            <a:endParaRPr lang="en-US"/>
          </a:p>
        </p:txBody>
      </p:sp>
      <p:sp>
        <p:nvSpPr>
          <p:cNvPr id="25612" name="Text Box 20"/>
          <p:cNvSpPr txBox="1">
            <a:spLocks noChangeArrowheads="1"/>
          </p:cNvSpPr>
          <p:nvPr/>
        </p:nvSpPr>
        <p:spPr bwMode="auto">
          <a:xfrm>
            <a:off x="1311275" y="3203575"/>
            <a:ext cx="828675" cy="457200"/>
          </a:xfrm>
          <a:prstGeom prst="rect">
            <a:avLst/>
          </a:prstGeom>
          <a:noFill/>
          <a:ln w="9525">
            <a:noFill/>
            <a:miter lim="800000"/>
            <a:headEnd/>
            <a:tailEnd/>
          </a:ln>
        </p:spPr>
        <p:txBody>
          <a:bodyPr wrap="none">
            <a:spAutoFit/>
          </a:bodyPr>
          <a:lstStyle/>
          <a:p>
            <a:r>
              <a:rPr lang="en-US" sz="2400">
                <a:solidFill>
                  <a:srgbClr val="FFFF00"/>
                </a:solidFill>
              </a:rPr>
              <a:t>Flow</a:t>
            </a:r>
          </a:p>
        </p:txBody>
      </p:sp>
      <p:sp>
        <p:nvSpPr>
          <p:cNvPr id="25613" name="Text Box 9"/>
          <p:cNvSpPr txBox="1">
            <a:spLocks noChangeArrowheads="1"/>
          </p:cNvSpPr>
          <p:nvPr/>
        </p:nvSpPr>
        <p:spPr bwMode="auto">
          <a:xfrm>
            <a:off x="5715000" y="5705475"/>
            <a:ext cx="1646238" cy="369888"/>
          </a:xfrm>
          <a:prstGeom prst="rect">
            <a:avLst/>
          </a:prstGeom>
          <a:noFill/>
          <a:ln w="9525">
            <a:noFill/>
            <a:miter lim="800000"/>
            <a:headEnd/>
            <a:tailEnd/>
          </a:ln>
        </p:spPr>
        <p:txBody>
          <a:bodyPr wrap="none">
            <a:spAutoFit/>
          </a:bodyPr>
          <a:lstStyle/>
          <a:p>
            <a:r>
              <a:rPr lang="en-US">
                <a:solidFill>
                  <a:srgbClr val="FFFF00"/>
                </a:solidFill>
              </a:rPr>
              <a:t>High Pressure</a:t>
            </a:r>
          </a:p>
        </p:txBody>
      </p:sp>
      <p:cxnSp>
        <p:nvCxnSpPr>
          <p:cNvPr id="25614" name="Straight Arrow Connector 16"/>
          <p:cNvCxnSpPr>
            <a:cxnSpLocks noChangeShapeType="1"/>
          </p:cNvCxnSpPr>
          <p:nvPr/>
        </p:nvCxnSpPr>
        <p:spPr bwMode="auto">
          <a:xfrm rot="16200000" flipV="1">
            <a:off x="5539582" y="4929981"/>
            <a:ext cx="762000" cy="623887"/>
          </a:xfrm>
          <a:prstGeom prst="straightConnector1">
            <a:avLst/>
          </a:prstGeom>
          <a:noFill/>
          <a:ln w="9525" algn="ctr">
            <a:solidFill>
              <a:schemeClr val="tx1"/>
            </a:solidFill>
            <a:round/>
            <a:headEnd/>
            <a:tailEnd type="arrow" w="med" len="med"/>
          </a:ln>
        </p:spPr>
      </p:cxn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ChangeArrowheads="1"/>
          </p:cNvSpPr>
          <p:nvPr/>
        </p:nvSpPr>
        <p:spPr bwMode="auto">
          <a:xfrm>
            <a:off x="944563" y="1473200"/>
            <a:ext cx="6875462" cy="399573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6627" name="Text Box 2"/>
          <p:cNvSpPr txBox="1">
            <a:spLocks noChangeArrowheads="1"/>
          </p:cNvSpPr>
          <p:nvPr/>
        </p:nvSpPr>
        <p:spPr bwMode="auto">
          <a:xfrm>
            <a:off x="350838" y="381000"/>
            <a:ext cx="4762500" cy="579438"/>
          </a:xfrm>
          <a:prstGeom prst="rect">
            <a:avLst/>
          </a:prstGeom>
          <a:noFill/>
          <a:ln w="9525">
            <a:noFill/>
            <a:miter lim="800000"/>
            <a:headEnd/>
            <a:tailEnd/>
          </a:ln>
        </p:spPr>
        <p:txBody>
          <a:bodyPr wrap="none">
            <a:spAutoFit/>
          </a:bodyPr>
          <a:lstStyle/>
          <a:p>
            <a:r>
              <a:rPr lang="en-US" sz="3200" u="sng"/>
              <a:t>Confined and Unconfined</a:t>
            </a:r>
          </a:p>
        </p:txBody>
      </p:sp>
      <p:pic>
        <p:nvPicPr>
          <p:cNvPr id="26628" name="Picture 5" descr="draw5"/>
          <p:cNvPicPr>
            <a:picLocks noChangeAspect="1" noChangeArrowheads="1"/>
          </p:cNvPicPr>
          <p:nvPr/>
        </p:nvPicPr>
        <p:blipFill>
          <a:blip r:embed="rId4" cstate="print"/>
          <a:srcRect/>
          <a:stretch>
            <a:fillRect/>
          </a:stretch>
        </p:blipFill>
        <p:spPr bwMode="auto">
          <a:xfrm>
            <a:off x="620713" y="2200275"/>
            <a:ext cx="7097712" cy="3646488"/>
          </a:xfrm>
          <a:prstGeom prst="rect">
            <a:avLst/>
          </a:prstGeom>
          <a:noFill/>
          <a:ln w="9525">
            <a:noFill/>
            <a:miter lim="800000"/>
            <a:headEnd/>
            <a:tailEnd/>
          </a:ln>
        </p:spPr>
      </p:pic>
      <p:sp>
        <p:nvSpPr>
          <p:cNvPr id="26629" name="Text Box 8"/>
          <p:cNvSpPr txBox="1">
            <a:spLocks noChangeArrowheads="1"/>
          </p:cNvSpPr>
          <p:nvPr/>
        </p:nvSpPr>
        <p:spPr bwMode="auto">
          <a:xfrm>
            <a:off x="1244600" y="4721225"/>
            <a:ext cx="1949450" cy="457200"/>
          </a:xfrm>
          <a:prstGeom prst="rect">
            <a:avLst/>
          </a:prstGeom>
          <a:noFill/>
          <a:ln w="9525">
            <a:noFill/>
            <a:miter lim="800000"/>
            <a:headEnd/>
            <a:tailEnd/>
          </a:ln>
        </p:spPr>
        <p:txBody>
          <a:bodyPr wrap="none">
            <a:spAutoFit/>
          </a:bodyPr>
          <a:lstStyle/>
          <a:p>
            <a:r>
              <a:rPr lang="en-US" sz="2400"/>
              <a:t>impermeable</a:t>
            </a:r>
          </a:p>
        </p:txBody>
      </p:sp>
      <p:sp>
        <p:nvSpPr>
          <p:cNvPr id="26630" name="Text Box 9"/>
          <p:cNvSpPr txBox="1">
            <a:spLocks noChangeArrowheads="1"/>
          </p:cNvSpPr>
          <p:nvPr/>
        </p:nvSpPr>
        <p:spPr bwMode="auto">
          <a:xfrm rot="965595">
            <a:off x="3062288" y="3943350"/>
            <a:ext cx="1357312" cy="336550"/>
          </a:xfrm>
          <a:prstGeom prst="rect">
            <a:avLst/>
          </a:prstGeom>
          <a:noFill/>
          <a:ln w="9525">
            <a:noFill/>
            <a:miter lim="800000"/>
            <a:headEnd/>
            <a:tailEnd/>
          </a:ln>
        </p:spPr>
        <p:txBody>
          <a:bodyPr wrap="none">
            <a:spAutoFit/>
          </a:bodyPr>
          <a:lstStyle/>
          <a:p>
            <a:r>
              <a:rPr lang="en-US" sz="1600"/>
              <a:t>impermeable</a:t>
            </a:r>
          </a:p>
        </p:txBody>
      </p:sp>
      <p:sp>
        <p:nvSpPr>
          <p:cNvPr id="26631" name="Line 10"/>
          <p:cNvSpPr>
            <a:spLocks noChangeShapeType="1"/>
          </p:cNvSpPr>
          <p:nvPr/>
        </p:nvSpPr>
        <p:spPr bwMode="auto">
          <a:xfrm>
            <a:off x="1284288" y="2470150"/>
            <a:ext cx="0" cy="273050"/>
          </a:xfrm>
          <a:prstGeom prst="line">
            <a:avLst/>
          </a:prstGeom>
          <a:noFill/>
          <a:ln w="9525">
            <a:solidFill>
              <a:schemeClr val="accent2"/>
            </a:solidFill>
            <a:round/>
            <a:headEnd/>
            <a:tailEnd type="triangle" w="med" len="med"/>
          </a:ln>
        </p:spPr>
        <p:txBody>
          <a:bodyPr/>
          <a:lstStyle/>
          <a:p>
            <a:endParaRPr lang="en-US"/>
          </a:p>
        </p:txBody>
      </p:sp>
      <p:sp>
        <p:nvSpPr>
          <p:cNvPr id="26632" name="Text Box 11"/>
          <p:cNvSpPr txBox="1">
            <a:spLocks noChangeArrowheads="1"/>
          </p:cNvSpPr>
          <p:nvPr/>
        </p:nvSpPr>
        <p:spPr bwMode="auto">
          <a:xfrm>
            <a:off x="898525" y="2051050"/>
            <a:ext cx="1073150" cy="346075"/>
          </a:xfrm>
          <a:prstGeom prst="rect">
            <a:avLst/>
          </a:prstGeom>
          <a:noFill/>
          <a:ln w="9525">
            <a:solidFill>
              <a:schemeClr val="accent2"/>
            </a:solidFill>
            <a:miter lim="800000"/>
            <a:headEnd/>
            <a:tailEnd/>
          </a:ln>
        </p:spPr>
        <p:txBody>
          <a:bodyPr wrap="none">
            <a:spAutoFit/>
          </a:bodyPr>
          <a:lstStyle/>
          <a:p>
            <a:r>
              <a:rPr lang="en-US" sz="1600">
                <a:solidFill>
                  <a:schemeClr val="accent2"/>
                </a:solidFill>
              </a:rPr>
              <a:t>Recharge</a:t>
            </a:r>
          </a:p>
        </p:txBody>
      </p:sp>
      <p:sp>
        <p:nvSpPr>
          <p:cNvPr id="26633" name="Freeform 12"/>
          <p:cNvSpPr>
            <a:spLocks/>
          </p:cNvSpPr>
          <p:nvPr/>
        </p:nvSpPr>
        <p:spPr bwMode="auto">
          <a:xfrm>
            <a:off x="1620838" y="3384550"/>
            <a:ext cx="693737" cy="603250"/>
          </a:xfrm>
          <a:custGeom>
            <a:avLst/>
            <a:gdLst>
              <a:gd name="T0" fmla="*/ 21 w 437"/>
              <a:gd name="T1" fmla="*/ 0 h 380"/>
              <a:gd name="T2" fmla="*/ 45 w 437"/>
              <a:gd name="T3" fmla="*/ 98 h 380"/>
              <a:gd name="T4" fmla="*/ 290 w 437"/>
              <a:gd name="T5" fmla="*/ 295 h 380"/>
              <a:gd name="T6" fmla="*/ 437 w 437"/>
              <a:gd name="T7" fmla="*/ 380 h 380"/>
              <a:gd name="T8" fmla="*/ 0 60000 65536"/>
              <a:gd name="T9" fmla="*/ 0 60000 65536"/>
              <a:gd name="T10" fmla="*/ 0 60000 65536"/>
              <a:gd name="T11" fmla="*/ 0 60000 65536"/>
              <a:gd name="T12" fmla="*/ 0 w 437"/>
              <a:gd name="T13" fmla="*/ 0 h 380"/>
              <a:gd name="T14" fmla="*/ 437 w 437"/>
              <a:gd name="T15" fmla="*/ 380 h 380"/>
            </a:gdLst>
            <a:ahLst/>
            <a:cxnLst>
              <a:cxn ang="T8">
                <a:pos x="T0" y="T1"/>
              </a:cxn>
              <a:cxn ang="T9">
                <a:pos x="T2" y="T3"/>
              </a:cxn>
              <a:cxn ang="T10">
                <a:pos x="T4" y="T5"/>
              </a:cxn>
              <a:cxn ang="T11">
                <a:pos x="T6" y="T7"/>
              </a:cxn>
            </a:cxnLst>
            <a:rect l="T12" t="T13" r="T14" b="T15"/>
            <a:pathLst>
              <a:path w="437" h="380">
                <a:moveTo>
                  <a:pt x="21" y="0"/>
                </a:moveTo>
                <a:cubicBezTo>
                  <a:pt x="10" y="24"/>
                  <a:pt x="0" y="49"/>
                  <a:pt x="45" y="98"/>
                </a:cubicBezTo>
                <a:cubicBezTo>
                  <a:pt x="90" y="147"/>
                  <a:pt x="225" y="248"/>
                  <a:pt x="290" y="295"/>
                </a:cubicBezTo>
                <a:cubicBezTo>
                  <a:pt x="355" y="342"/>
                  <a:pt x="413" y="366"/>
                  <a:pt x="437" y="380"/>
                </a:cubicBezTo>
              </a:path>
            </a:pathLst>
          </a:custGeom>
          <a:noFill/>
          <a:ln w="9525">
            <a:solidFill>
              <a:schemeClr val="tx1"/>
            </a:solidFill>
            <a:round/>
            <a:headEnd/>
            <a:tailEnd type="triangle" w="med" len="med"/>
          </a:ln>
        </p:spPr>
        <p:txBody>
          <a:bodyPr/>
          <a:lstStyle/>
          <a:p>
            <a:endParaRPr lang="en-US"/>
          </a:p>
        </p:txBody>
      </p:sp>
      <p:sp>
        <p:nvSpPr>
          <p:cNvPr id="26634" name="TextBox 11"/>
          <p:cNvSpPr txBox="1">
            <a:spLocks noChangeArrowheads="1"/>
          </p:cNvSpPr>
          <p:nvPr/>
        </p:nvSpPr>
        <p:spPr bwMode="auto">
          <a:xfrm rot="1172551">
            <a:off x="2903538" y="4511675"/>
            <a:ext cx="2074862" cy="369888"/>
          </a:xfrm>
          <a:prstGeom prst="rect">
            <a:avLst/>
          </a:prstGeom>
          <a:noFill/>
          <a:ln w="9525">
            <a:noFill/>
            <a:miter lim="800000"/>
            <a:headEnd/>
            <a:tailEnd/>
          </a:ln>
        </p:spPr>
        <p:txBody>
          <a:bodyPr>
            <a:spAutoFit/>
          </a:bodyPr>
          <a:lstStyle/>
          <a:p>
            <a:r>
              <a:rPr lang="en-US"/>
              <a:t>Water-bearing unit</a:t>
            </a:r>
          </a:p>
        </p:txBody>
      </p:sp>
      <p:sp>
        <p:nvSpPr>
          <p:cNvPr id="26635" name="TextBox 12"/>
          <p:cNvSpPr txBox="1">
            <a:spLocks noChangeArrowheads="1"/>
          </p:cNvSpPr>
          <p:nvPr/>
        </p:nvSpPr>
        <p:spPr bwMode="auto">
          <a:xfrm>
            <a:off x="3787775" y="3552825"/>
            <a:ext cx="2074863" cy="368300"/>
          </a:xfrm>
          <a:prstGeom prst="rect">
            <a:avLst/>
          </a:prstGeom>
          <a:noFill/>
          <a:ln w="9525">
            <a:noFill/>
            <a:miter lim="800000"/>
            <a:headEnd/>
            <a:tailEnd/>
          </a:ln>
        </p:spPr>
        <p:txBody>
          <a:bodyPr>
            <a:spAutoFit/>
          </a:bodyPr>
          <a:lstStyle/>
          <a:p>
            <a:r>
              <a:rPr lang="en-US"/>
              <a:t>Water-bearing unit</a:t>
            </a:r>
          </a:p>
        </p:txBody>
      </p:sp>
      <p:sp>
        <p:nvSpPr>
          <p:cNvPr id="26636" name="Line 10"/>
          <p:cNvSpPr>
            <a:spLocks noChangeShapeType="1"/>
          </p:cNvSpPr>
          <p:nvPr/>
        </p:nvSpPr>
        <p:spPr bwMode="auto">
          <a:xfrm>
            <a:off x="4713288" y="2211388"/>
            <a:ext cx="0" cy="273050"/>
          </a:xfrm>
          <a:prstGeom prst="line">
            <a:avLst/>
          </a:prstGeom>
          <a:noFill/>
          <a:ln w="9525">
            <a:solidFill>
              <a:schemeClr val="accent2"/>
            </a:solidFill>
            <a:round/>
            <a:headEnd/>
            <a:tailEnd type="triangle" w="med" len="med"/>
          </a:ln>
        </p:spPr>
        <p:txBody>
          <a:bodyPr/>
          <a:lstStyle/>
          <a:p>
            <a:endParaRPr lang="en-US"/>
          </a:p>
        </p:txBody>
      </p:sp>
      <p:sp>
        <p:nvSpPr>
          <p:cNvPr id="26637" name="Text Box 11"/>
          <p:cNvSpPr txBox="1">
            <a:spLocks noChangeArrowheads="1"/>
          </p:cNvSpPr>
          <p:nvPr/>
        </p:nvSpPr>
        <p:spPr bwMode="auto">
          <a:xfrm>
            <a:off x="4327525" y="1792288"/>
            <a:ext cx="1073150" cy="346075"/>
          </a:xfrm>
          <a:prstGeom prst="rect">
            <a:avLst/>
          </a:prstGeom>
          <a:noFill/>
          <a:ln w="9525">
            <a:solidFill>
              <a:schemeClr val="accent2"/>
            </a:solidFill>
            <a:miter lim="800000"/>
            <a:headEnd/>
            <a:tailEnd/>
          </a:ln>
        </p:spPr>
        <p:txBody>
          <a:bodyPr wrap="none">
            <a:spAutoFit/>
          </a:bodyPr>
          <a:lstStyle/>
          <a:p>
            <a:r>
              <a:rPr lang="en-US" sz="1600">
                <a:solidFill>
                  <a:schemeClr val="accent2"/>
                </a:solidFill>
              </a:rPr>
              <a:t>Recharge</a:t>
            </a: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350838" y="701675"/>
            <a:ext cx="6416675" cy="519113"/>
          </a:xfrm>
          <a:prstGeom prst="rect">
            <a:avLst/>
          </a:prstGeom>
          <a:noFill/>
          <a:ln w="9525">
            <a:noFill/>
            <a:miter lim="800000"/>
            <a:headEnd/>
            <a:tailEnd/>
          </a:ln>
        </p:spPr>
        <p:txBody>
          <a:bodyPr wrap="none">
            <a:spAutoFit/>
          </a:bodyPr>
          <a:lstStyle/>
          <a:p>
            <a:r>
              <a:rPr lang="en-US" sz="2800" b="1"/>
              <a:t>Unconfined aquifer (surficial aquifer)</a:t>
            </a:r>
          </a:p>
        </p:txBody>
      </p:sp>
      <p:sp>
        <p:nvSpPr>
          <p:cNvPr id="27651" name="TextBox 2"/>
          <p:cNvSpPr txBox="1">
            <a:spLocks noChangeArrowheads="1"/>
          </p:cNvSpPr>
          <p:nvPr/>
        </p:nvSpPr>
        <p:spPr bwMode="auto">
          <a:xfrm>
            <a:off x="822325" y="1355725"/>
            <a:ext cx="5456238" cy="708025"/>
          </a:xfrm>
          <a:prstGeom prst="rect">
            <a:avLst/>
          </a:prstGeom>
          <a:noFill/>
          <a:ln w="9525">
            <a:noFill/>
            <a:miter lim="800000"/>
            <a:headEnd/>
            <a:tailEnd/>
          </a:ln>
        </p:spPr>
        <p:txBody>
          <a:bodyPr>
            <a:spAutoFit/>
          </a:bodyPr>
          <a:lstStyle/>
          <a:p>
            <a:r>
              <a:rPr lang="en-US" sz="2000">
                <a:solidFill>
                  <a:srgbClr val="FFFF00"/>
                </a:solidFill>
              </a:rPr>
              <a:t>Open to the surface, but confined at greater </a:t>
            </a:r>
          </a:p>
          <a:p>
            <a:r>
              <a:rPr lang="en-US" sz="2000">
                <a:solidFill>
                  <a:srgbClr val="FFFF00"/>
                </a:solidFill>
              </a:rPr>
              <a:t>depth by low-permeability material</a:t>
            </a:r>
          </a:p>
        </p:txBody>
      </p:sp>
      <p:sp>
        <p:nvSpPr>
          <p:cNvPr id="27652" name="TextBox 3"/>
          <p:cNvSpPr txBox="1">
            <a:spLocks noChangeArrowheads="1"/>
          </p:cNvSpPr>
          <p:nvPr/>
        </p:nvSpPr>
        <p:spPr bwMode="auto">
          <a:xfrm>
            <a:off x="868363" y="2255838"/>
            <a:ext cx="6769100" cy="400050"/>
          </a:xfrm>
          <a:prstGeom prst="rect">
            <a:avLst/>
          </a:prstGeom>
          <a:noFill/>
          <a:ln w="9525">
            <a:noFill/>
            <a:miter lim="800000"/>
            <a:headEnd/>
            <a:tailEnd/>
          </a:ln>
        </p:spPr>
        <p:txBody>
          <a:bodyPr wrap="none">
            <a:spAutoFit/>
          </a:bodyPr>
          <a:lstStyle/>
          <a:p>
            <a:r>
              <a:rPr lang="en-US" sz="2000">
                <a:solidFill>
                  <a:srgbClr val="00FF00"/>
                </a:solidFill>
              </a:rPr>
              <a:t>Recharge is generally by rainfall and surface water bodies</a:t>
            </a:r>
          </a:p>
        </p:txBody>
      </p:sp>
      <p:sp>
        <p:nvSpPr>
          <p:cNvPr id="27653" name="TextBox 4"/>
          <p:cNvSpPr txBox="1">
            <a:spLocks noChangeArrowheads="1"/>
          </p:cNvSpPr>
          <p:nvPr/>
        </p:nvSpPr>
        <p:spPr bwMode="auto">
          <a:xfrm>
            <a:off x="350838" y="3246438"/>
            <a:ext cx="3013075" cy="519112"/>
          </a:xfrm>
          <a:prstGeom prst="rect">
            <a:avLst/>
          </a:prstGeom>
          <a:noFill/>
          <a:ln w="9525">
            <a:noFill/>
            <a:miter lim="800000"/>
            <a:headEnd/>
            <a:tailEnd/>
          </a:ln>
        </p:spPr>
        <p:txBody>
          <a:bodyPr wrap="none">
            <a:spAutoFit/>
          </a:bodyPr>
          <a:lstStyle/>
          <a:p>
            <a:r>
              <a:rPr lang="en-US" sz="2800" b="1"/>
              <a:t>Confined aquifer</a:t>
            </a:r>
          </a:p>
        </p:txBody>
      </p:sp>
      <p:sp>
        <p:nvSpPr>
          <p:cNvPr id="27654" name="Text Box 11"/>
          <p:cNvSpPr txBox="1">
            <a:spLocks noChangeArrowheads="1"/>
          </p:cNvSpPr>
          <p:nvPr/>
        </p:nvSpPr>
        <p:spPr bwMode="auto">
          <a:xfrm>
            <a:off x="569913" y="3881438"/>
            <a:ext cx="6673850" cy="708025"/>
          </a:xfrm>
          <a:prstGeom prst="rect">
            <a:avLst/>
          </a:prstGeom>
          <a:noFill/>
          <a:ln w="9525">
            <a:noFill/>
            <a:miter lim="800000"/>
            <a:headEnd/>
            <a:tailEnd/>
          </a:ln>
        </p:spPr>
        <p:txBody>
          <a:bodyPr wrap="none">
            <a:spAutoFit/>
          </a:bodyPr>
          <a:lstStyle/>
          <a:p>
            <a:r>
              <a:rPr lang="en-US" sz="2000">
                <a:solidFill>
                  <a:srgbClr val="FFFF00"/>
                </a:solidFill>
              </a:rPr>
              <a:t>Water-bearing unit is confined between two layers of </a:t>
            </a:r>
          </a:p>
          <a:p>
            <a:r>
              <a:rPr lang="en-US" sz="2000">
                <a:solidFill>
                  <a:srgbClr val="FFFF00"/>
                </a:solidFill>
              </a:rPr>
              <a:t>material that are not permeable to water (confining units).</a:t>
            </a:r>
          </a:p>
        </p:txBody>
      </p:sp>
      <p:sp>
        <p:nvSpPr>
          <p:cNvPr id="27655" name="TextBox 6"/>
          <p:cNvSpPr txBox="1">
            <a:spLocks noChangeArrowheads="1"/>
          </p:cNvSpPr>
          <p:nvPr/>
        </p:nvSpPr>
        <p:spPr bwMode="auto">
          <a:xfrm>
            <a:off x="549275" y="4770438"/>
            <a:ext cx="7918450" cy="400050"/>
          </a:xfrm>
          <a:prstGeom prst="rect">
            <a:avLst/>
          </a:prstGeom>
          <a:noFill/>
          <a:ln w="9525">
            <a:noFill/>
            <a:miter lim="800000"/>
            <a:headEnd/>
            <a:tailEnd/>
          </a:ln>
        </p:spPr>
        <p:txBody>
          <a:bodyPr wrap="none">
            <a:spAutoFit/>
          </a:bodyPr>
          <a:lstStyle/>
          <a:p>
            <a:r>
              <a:rPr lang="en-US" sz="2000">
                <a:solidFill>
                  <a:srgbClr val="00FF00"/>
                </a:solidFill>
              </a:rPr>
              <a:t>Recharge is in areas where the upper confining unit is thin or absent</a:t>
            </a:r>
          </a:p>
        </p:txBody>
      </p:sp>
      <p:sp>
        <p:nvSpPr>
          <p:cNvPr id="27656" name="TextBox 7"/>
          <p:cNvSpPr txBox="1">
            <a:spLocks noChangeArrowheads="1"/>
          </p:cNvSpPr>
          <p:nvPr/>
        </p:nvSpPr>
        <p:spPr bwMode="auto">
          <a:xfrm>
            <a:off x="554038" y="5641975"/>
            <a:ext cx="8007350" cy="366713"/>
          </a:xfrm>
          <a:prstGeom prst="rect">
            <a:avLst/>
          </a:prstGeom>
          <a:noFill/>
          <a:ln w="9525">
            <a:noFill/>
            <a:miter lim="800000"/>
            <a:headEnd/>
            <a:tailEnd/>
          </a:ln>
        </p:spPr>
        <p:txBody>
          <a:bodyPr wrap="none">
            <a:spAutoFit/>
          </a:bodyPr>
          <a:lstStyle/>
          <a:p>
            <a:r>
              <a:rPr lang="en-US" b="1">
                <a:solidFill>
                  <a:srgbClr val="FFFF00"/>
                </a:solidFill>
              </a:rPr>
              <a:t>Water-bearing units: sands, gravel, silts, clays, porous or fractured rock</a:t>
            </a: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2" descr="floridianaquifer"/>
          <p:cNvPicPr>
            <a:picLocks noChangeAspect="1" noChangeArrowheads="1"/>
          </p:cNvPicPr>
          <p:nvPr/>
        </p:nvPicPr>
        <p:blipFill>
          <a:blip r:embed="rId4" cstate="print"/>
          <a:srcRect/>
          <a:stretch>
            <a:fillRect/>
          </a:stretch>
        </p:blipFill>
        <p:spPr bwMode="auto">
          <a:xfrm>
            <a:off x="941388" y="1925638"/>
            <a:ext cx="6877050" cy="4324350"/>
          </a:xfrm>
          <a:prstGeom prst="rect">
            <a:avLst/>
          </a:prstGeom>
          <a:noFill/>
        </p:spPr>
      </p:pic>
      <p:sp>
        <p:nvSpPr>
          <p:cNvPr id="223235" name="Text Box 3"/>
          <p:cNvSpPr txBox="1">
            <a:spLocks noChangeArrowheads="1"/>
          </p:cNvSpPr>
          <p:nvPr/>
        </p:nvSpPr>
        <p:spPr bwMode="auto">
          <a:xfrm>
            <a:off x="1031875" y="581025"/>
            <a:ext cx="6656388" cy="946150"/>
          </a:xfrm>
          <a:prstGeom prst="rect">
            <a:avLst/>
          </a:prstGeom>
          <a:noFill/>
          <a:ln w="9525">
            <a:noFill/>
            <a:miter lim="800000"/>
            <a:headEnd/>
            <a:tailEnd/>
          </a:ln>
          <a:effectLst/>
        </p:spPr>
        <p:txBody>
          <a:bodyPr wrap="none">
            <a:spAutoFit/>
          </a:bodyPr>
          <a:lstStyle/>
          <a:p>
            <a:pPr algn="ctr"/>
            <a:r>
              <a:rPr lang="en-US" sz="2800"/>
              <a:t>Florida’s Principal Aquifer is a </a:t>
            </a:r>
            <a:r>
              <a:rPr lang="en-US" sz="2800" b="1"/>
              <a:t>confined</a:t>
            </a:r>
            <a:r>
              <a:rPr lang="en-US" sz="2800"/>
              <a:t>, </a:t>
            </a:r>
          </a:p>
          <a:p>
            <a:pPr algn="ctr"/>
            <a:r>
              <a:rPr lang="en-US" sz="2800" b="1"/>
              <a:t>consolidated</a:t>
            </a:r>
            <a:r>
              <a:rPr lang="en-US" sz="2800"/>
              <a:t> limestone formation.</a:t>
            </a:r>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0" name="Text Box 4"/>
          <p:cNvSpPr txBox="1">
            <a:spLocks noChangeArrowheads="1"/>
          </p:cNvSpPr>
          <p:nvPr/>
        </p:nvSpPr>
        <p:spPr bwMode="auto">
          <a:xfrm>
            <a:off x="1503363" y="1138238"/>
            <a:ext cx="5989637" cy="946150"/>
          </a:xfrm>
          <a:prstGeom prst="rect">
            <a:avLst/>
          </a:prstGeom>
          <a:noFill/>
          <a:ln w="9525">
            <a:noFill/>
            <a:miter lim="800000"/>
            <a:headEnd/>
            <a:tailEnd/>
          </a:ln>
          <a:effectLst/>
        </p:spPr>
        <p:txBody>
          <a:bodyPr wrap="none">
            <a:spAutoFit/>
          </a:bodyPr>
          <a:lstStyle/>
          <a:p>
            <a:pPr algn="ctr"/>
            <a:r>
              <a:rPr lang="en-US" sz="2800"/>
              <a:t>Florida’s main aquifer was formed </a:t>
            </a:r>
          </a:p>
          <a:p>
            <a:pPr algn="ctr"/>
            <a:r>
              <a:rPr lang="en-US" sz="2800"/>
              <a:t>between 50 and 25 million years ago</a:t>
            </a:r>
          </a:p>
        </p:txBody>
      </p:sp>
      <p:pic>
        <p:nvPicPr>
          <p:cNvPr id="224261" name="Picture 5" descr="floridianaquifer"/>
          <p:cNvPicPr>
            <a:picLocks noChangeAspect="1" noChangeArrowheads="1"/>
          </p:cNvPicPr>
          <p:nvPr/>
        </p:nvPicPr>
        <p:blipFill>
          <a:blip r:embed="rId4" cstate="print"/>
          <a:srcRect/>
          <a:stretch>
            <a:fillRect/>
          </a:stretch>
        </p:blipFill>
        <p:spPr bwMode="auto">
          <a:xfrm>
            <a:off x="2068513" y="2517775"/>
            <a:ext cx="4579937" cy="2879725"/>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2320925" y="2192338"/>
            <a:ext cx="4619625" cy="519112"/>
          </a:xfrm>
          <a:prstGeom prst="rect">
            <a:avLst/>
          </a:prstGeom>
          <a:noFill/>
          <a:ln w="9525">
            <a:noFill/>
            <a:miter lim="800000"/>
            <a:headEnd/>
            <a:tailEnd/>
          </a:ln>
        </p:spPr>
        <p:txBody>
          <a:bodyPr wrap="none">
            <a:spAutoFit/>
          </a:bodyPr>
          <a:lstStyle/>
          <a:p>
            <a:r>
              <a:rPr lang="en-US" sz="2800"/>
              <a:t>Next: Florida’s Groundwater</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780" name="Group 188"/>
          <p:cNvGraphicFramePr>
            <a:graphicFrameLocks noGrp="1"/>
          </p:cNvGraphicFramePr>
          <p:nvPr/>
        </p:nvGraphicFramePr>
        <p:xfrm>
          <a:off x="5846763" y="692150"/>
          <a:ext cx="2660650" cy="5661027"/>
        </p:xfrm>
        <a:graphic>
          <a:graphicData uri="http://schemas.openxmlformats.org/drawingml/2006/table">
            <a:tbl>
              <a:tblPr/>
              <a:tblGrid>
                <a:gridCol w="2660650"/>
              </a:tblGrid>
              <a:tr h="377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00"/>
                          </a:solidFill>
                          <a:effectLst/>
                          <a:latin typeface="Arial" charset="0"/>
                        </a:rPr>
                        <a:t>China</a:t>
                      </a:r>
                    </a:p>
                  </a:txBody>
                  <a:tcPr anchor="ctr" horzOverflow="overflow">
                    <a:lnL cap="flat">
                      <a:noFill/>
                    </a:lnL>
                    <a:lnR cap="flat">
                      <a:noFill/>
                    </a:lnR>
                    <a:lnT cap="flat">
                      <a:noFill/>
                    </a:lnT>
                    <a:lnB>
                      <a:noFill/>
                    </a:lnB>
                    <a:lnTlToBr>
                      <a:noFill/>
                    </a:lnTlToBr>
                    <a:lnBlToTr>
                      <a:noFill/>
                    </a:lnBlToTr>
                    <a:noFill/>
                  </a:tcPr>
                </a:tc>
              </a:tr>
              <a:tr h="376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Arial" charset="0"/>
                        </a:rPr>
                        <a:t>India</a:t>
                      </a:r>
                    </a:p>
                  </a:txBody>
                  <a:tcPr anchor="ctr" horzOverflow="overflow">
                    <a:lnL cap="flat">
                      <a:noFill/>
                    </a:lnL>
                    <a:lnR cap="flat">
                      <a:noFill/>
                    </a:lnR>
                    <a:lnT>
                      <a:noFill/>
                    </a:lnT>
                    <a:lnB>
                      <a:noFill/>
                    </a:lnB>
                    <a:lnTlToBr>
                      <a:noFill/>
                    </a:lnTlToBr>
                    <a:lnBlToTr>
                      <a:noFill/>
                    </a:lnBlToTr>
                    <a:noFill/>
                  </a:tcPr>
                </a:tc>
              </a:tr>
              <a:tr h="377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FF00"/>
                          </a:solidFill>
                          <a:effectLst/>
                          <a:latin typeface="Arial" charset="0"/>
                        </a:rPr>
                        <a:t>Iran</a:t>
                      </a:r>
                    </a:p>
                  </a:txBody>
                  <a:tcPr anchor="ctr" horzOverflow="overflow">
                    <a:lnL cap="flat">
                      <a:noFill/>
                    </a:lnL>
                    <a:lnR cap="flat">
                      <a:noFill/>
                    </a:lnR>
                    <a:lnT>
                      <a:noFill/>
                    </a:lnT>
                    <a:lnB>
                      <a:noFill/>
                    </a:lnB>
                    <a:lnTlToBr>
                      <a:noFill/>
                    </a:lnTlToBr>
                    <a:lnBlToTr>
                      <a:noFill/>
                    </a:lnBlToTr>
                    <a:noFill/>
                  </a:tcPr>
                </a:tc>
              </a:tr>
              <a:tr h="377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FF00"/>
                          </a:solidFill>
                          <a:effectLst/>
                          <a:latin typeface="Arial" charset="0"/>
                        </a:rPr>
                        <a:t>Israel</a:t>
                      </a:r>
                    </a:p>
                  </a:txBody>
                  <a:tcPr anchor="ctr" horzOverflow="overflow">
                    <a:lnL cap="flat">
                      <a:noFill/>
                    </a:lnL>
                    <a:lnR cap="flat">
                      <a:noFill/>
                    </a:lnR>
                    <a:lnT>
                      <a:noFill/>
                    </a:lnT>
                    <a:lnB>
                      <a:noFill/>
                    </a:lnB>
                    <a:lnTlToBr>
                      <a:noFill/>
                    </a:lnTlToBr>
                    <a:lnBlToTr>
                      <a:noFill/>
                    </a:lnBlToTr>
                    <a:noFill/>
                  </a:tcPr>
                </a:tc>
              </a:tr>
              <a:tr h="377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FF00"/>
                          </a:solidFill>
                          <a:effectLst/>
                          <a:latin typeface="Arial" charset="0"/>
                        </a:rPr>
                        <a:t>Jordan</a:t>
                      </a:r>
                    </a:p>
                  </a:txBody>
                  <a:tcPr anchor="ctr" horzOverflow="overflow">
                    <a:lnL cap="flat">
                      <a:noFill/>
                    </a:lnL>
                    <a:lnR cap="flat">
                      <a:noFill/>
                    </a:lnR>
                    <a:lnT>
                      <a:noFill/>
                    </a:lnT>
                    <a:lnB>
                      <a:noFill/>
                    </a:lnB>
                    <a:lnTlToBr>
                      <a:noFill/>
                    </a:lnTlToBr>
                    <a:lnBlToTr>
                      <a:noFill/>
                    </a:lnBlToTr>
                    <a:noFill/>
                  </a:tcPr>
                </a:tc>
              </a:tr>
              <a:tr h="376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Arial" charset="0"/>
                        </a:rPr>
                        <a:t>Mexico</a:t>
                      </a:r>
                    </a:p>
                  </a:txBody>
                  <a:tcPr anchor="ctr" horzOverflow="overflow">
                    <a:lnL cap="flat">
                      <a:noFill/>
                    </a:lnL>
                    <a:lnR cap="flat">
                      <a:noFill/>
                    </a:lnR>
                    <a:lnT>
                      <a:noFill/>
                    </a:lnT>
                    <a:lnB>
                      <a:noFill/>
                    </a:lnB>
                    <a:lnTlToBr>
                      <a:noFill/>
                    </a:lnTlToBr>
                    <a:lnBlToTr>
                      <a:noFill/>
                    </a:lnBlToTr>
                    <a:noFill/>
                  </a:tcPr>
                </a:tc>
              </a:tr>
              <a:tr h="377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Arial" charset="0"/>
                        </a:rPr>
                        <a:t>Morocco</a:t>
                      </a:r>
                    </a:p>
                  </a:txBody>
                  <a:tcPr anchor="ctr" horzOverflow="overflow">
                    <a:lnL cap="flat">
                      <a:noFill/>
                    </a:lnL>
                    <a:lnR cap="flat">
                      <a:noFill/>
                    </a:lnR>
                    <a:lnT>
                      <a:noFill/>
                    </a:lnT>
                    <a:lnB>
                      <a:noFill/>
                    </a:lnB>
                    <a:lnTlToBr>
                      <a:noFill/>
                    </a:lnTlToBr>
                    <a:lnBlToTr>
                      <a:noFill/>
                    </a:lnBlToTr>
                    <a:noFill/>
                  </a:tcPr>
                </a:tc>
              </a:tr>
              <a:tr h="377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FF00"/>
                          </a:solidFill>
                          <a:effectLst/>
                          <a:latin typeface="Arial" charset="0"/>
                        </a:rPr>
                        <a:t>Pakistan</a:t>
                      </a:r>
                    </a:p>
                  </a:txBody>
                  <a:tcPr anchor="ctr" horzOverflow="overflow">
                    <a:lnL cap="flat">
                      <a:noFill/>
                    </a:lnL>
                    <a:lnR cap="flat">
                      <a:noFill/>
                    </a:lnR>
                    <a:lnT>
                      <a:noFill/>
                    </a:lnT>
                    <a:lnB>
                      <a:noFill/>
                    </a:lnB>
                    <a:lnTlToBr>
                      <a:noFill/>
                    </a:lnTlToBr>
                    <a:lnBlToTr>
                      <a:noFill/>
                    </a:lnBlToTr>
                    <a:noFill/>
                  </a:tcPr>
                </a:tc>
              </a:tr>
              <a:tr h="377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FF00"/>
                          </a:solidFill>
                          <a:effectLst/>
                          <a:latin typeface="Arial" charset="0"/>
                        </a:rPr>
                        <a:t>Saudi Arabia </a:t>
                      </a:r>
                    </a:p>
                  </a:txBody>
                  <a:tcPr anchor="ctr" horzOverflow="overflow">
                    <a:lnL cap="flat">
                      <a:noFill/>
                    </a:lnL>
                    <a:lnR cap="flat">
                      <a:noFill/>
                    </a:lnR>
                    <a:lnT>
                      <a:noFill/>
                    </a:lnT>
                    <a:lnB>
                      <a:noFill/>
                    </a:lnB>
                    <a:lnTlToBr>
                      <a:noFill/>
                    </a:lnTlToBr>
                    <a:lnBlToTr>
                      <a:noFill/>
                    </a:lnBlToTr>
                    <a:noFill/>
                  </a:tcPr>
                </a:tc>
              </a:tr>
              <a:tr h="376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00"/>
                          </a:solidFill>
                          <a:effectLst/>
                          <a:latin typeface="Arial" charset="0"/>
                        </a:rPr>
                        <a:t>South Korea </a:t>
                      </a:r>
                    </a:p>
                  </a:txBody>
                  <a:tcPr anchor="ctr" horzOverflow="overflow">
                    <a:lnL cap="flat">
                      <a:noFill/>
                    </a:lnL>
                    <a:lnR cap="flat">
                      <a:noFill/>
                    </a:lnR>
                    <a:lnT>
                      <a:noFill/>
                    </a:lnT>
                    <a:lnB>
                      <a:noFill/>
                    </a:lnB>
                    <a:lnTlToBr>
                      <a:noFill/>
                    </a:lnTlToBr>
                    <a:lnBlToTr>
                      <a:noFill/>
                    </a:lnBlToTr>
                    <a:noFill/>
                  </a:tcPr>
                </a:tc>
              </a:tr>
              <a:tr h="377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Arial" charset="0"/>
                        </a:rPr>
                        <a:t>Spain</a:t>
                      </a:r>
                    </a:p>
                  </a:txBody>
                  <a:tcPr anchor="ctr" horzOverflow="overflow">
                    <a:lnL cap="flat">
                      <a:noFill/>
                    </a:lnL>
                    <a:lnR cap="flat">
                      <a:noFill/>
                    </a:lnR>
                    <a:lnT>
                      <a:noFill/>
                    </a:lnT>
                    <a:lnB>
                      <a:noFill/>
                    </a:lnB>
                    <a:lnTlToBr>
                      <a:noFill/>
                    </a:lnTlToBr>
                    <a:lnBlToTr>
                      <a:noFill/>
                    </a:lnBlToTr>
                    <a:noFill/>
                  </a:tcPr>
                </a:tc>
              </a:tr>
              <a:tr h="377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FF00"/>
                          </a:solidFill>
                          <a:effectLst/>
                          <a:latin typeface="Arial" charset="0"/>
                        </a:rPr>
                        <a:t>Syria</a:t>
                      </a:r>
                    </a:p>
                  </a:txBody>
                  <a:tcPr anchor="ctr" horzOverflow="overflow">
                    <a:lnL cap="flat">
                      <a:noFill/>
                    </a:lnL>
                    <a:lnR cap="flat">
                      <a:noFill/>
                    </a:lnR>
                    <a:lnT>
                      <a:noFill/>
                    </a:lnT>
                    <a:lnB>
                      <a:noFill/>
                    </a:lnB>
                    <a:lnTlToBr>
                      <a:noFill/>
                    </a:lnTlToBr>
                    <a:lnBlToTr>
                      <a:noFill/>
                    </a:lnBlToTr>
                    <a:noFill/>
                  </a:tcPr>
                </a:tc>
              </a:tr>
              <a:tr h="377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Arial" charset="0"/>
                        </a:rPr>
                        <a:t>Tunisia</a:t>
                      </a:r>
                    </a:p>
                  </a:txBody>
                  <a:tcPr anchor="ctr" horzOverflow="overflow">
                    <a:lnL cap="flat">
                      <a:noFill/>
                    </a:lnL>
                    <a:lnR cap="flat">
                      <a:noFill/>
                    </a:lnR>
                    <a:lnT>
                      <a:noFill/>
                    </a:lnT>
                    <a:lnB>
                      <a:noFill/>
                    </a:lnB>
                    <a:lnTlToBr>
                      <a:noFill/>
                    </a:lnTlToBr>
                    <a:lnBlToTr>
                      <a:noFill/>
                    </a:lnBlToTr>
                    <a:noFill/>
                  </a:tcPr>
                </a:tc>
              </a:tr>
              <a:tr h="376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Arial" charset="0"/>
                        </a:rPr>
                        <a:t>United States </a:t>
                      </a:r>
                    </a:p>
                  </a:txBody>
                  <a:tcPr anchor="ctr" horzOverflow="overflow">
                    <a:lnL cap="flat">
                      <a:noFill/>
                    </a:lnL>
                    <a:lnR cap="flat">
                      <a:noFill/>
                    </a:lnR>
                    <a:lnT>
                      <a:noFill/>
                    </a:lnT>
                    <a:lnB>
                      <a:noFill/>
                    </a:lnB>
                    <a:lnTlToBr>
                      <a:noFill/>
                    </a:lnTlToBr>
                    <a:lnBlToTr>
                      <a:noFill/>
                    </a:lnBlToTr>
                    <a:noFill/>
                  </a:tcPr>
                </a:tc>
              </a:tr>
              <a:tr h="377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FF00"/>
                          </a:solidFill>
                          <a:effectLst/>
                          <a:latin typeface="Arial" charset="0"/>
                        </a:rPr>
                        <a:t>Yemen</a:t>
                      </a:r>
                    </a:p>
                  </a:txBody>
                  <a:tcPr anchor="ctr" horzOverflow="overflow">
                    <a:lnL cap="flat">
                      <a:noFill/>
                    </a:lnL>
                    <a:lnR cap="flat">
                      <a:noFill/>
                    </a:lnR>
                    <a:lnT>
                      <a:noFill/>
                    </a:lnT>
                    <a:lnB cap="flat">
                      <a:noFill/>
                    </a:lnB>
                    <a:lnTlToBr>
                      <a:noFill/>
                    </a:lnTlToBr>
                    <a:lnBlToTr>
                      <a:noFill/>
                    </a:lnBlToTr>
                    <a:noFill/>
                  </a:tcPr>
                </a:tc>
              </a:tr>
            </a:tbl>
          </a:graphicData>
        </a:graphic>
      </p:graphicFrame>
      <p:sp>
        <p:nvSpPr>
          <p:cNvPr id="159762" name="Text Box 5"/>
          <p:cNvSpPr txBox="1">
            <a:spLocks noChangeArrowheads="1"/>
          </p:cNvSpPr>
          <p:nvPr/>
        </p:nvSpPr>
        <p:spPr bwMode="auto">
          <a:xfrm>
            <a:off x="403225" y="1916113"/>
            <a:ext cx="4329113" cy="831850"/>
          </a:xfrm>
          <a:prstGeom prst="rect">
            <a:avLst/>
          </a:prstGeom>
          <a:noFill/>
          <a:ln w="9525">
            <a:noFill/>
            <a:miter lim="800000"/>
            <a:headEnd/>
            <a:tailEnd/>
          </a:ln>
        </p:spPr>
        <p:txBody>
          <a:bodyPr wrap="none">
            <a:spAutoFit/>
          </a:bodyPr>
          <a:lstStyle/>
          <a:p>
            <a:r>
              <a:rPr lang="en-US" sz="2400">
                <a:solidFill>
                  <a:srgbClr val="00FF00"/>
                </a:solidFill>
              </a:rPr>
              <a:t>Withdrawals exceed recharge </a:t>
            </a:r>
          </a:p>
          <a:p>
            <a:r>
              <a:rPr lang="en-US" sz="2400">
                <a:solidFill>
                  <a:srgbClr val="00FF00"/>
                </a:solidFill>
              </a:rPr>
              <a:t>creating deficits in the aquifer</a:t>
            </a:r>
          </a:p>
        </p:txBody>
      </p:sp>
      <p:sp>
        <p:nvSpPr>
          <p:cNvPr id="159763" name="TextBox 6"/>
          <p:cNvSpPr txBox="1">
            <a:spLocks noChangeArrowheads="1"/>
          </p:cNvSpPr>
          <p:nvPr/>
        </p:nvSpPr>
        <p:spPr bwMode="auto">
          <a:xfrm>
            <a:off x="354013" y="989013"/>
            <a:ext cx="4362450" cy="1201737"/>
          </a:xfrm>
          <a:prstGeom prst="rect">
            <a:avLst/>
          </a:prstGeom>
          <a:noFill/>
          <a:ln w="9525">
            <a:noFill/>
            <a:miter lim="800000"/>
            <a:headEnd/>
            <a:tailEnd/>
          </a:ln>
        </p:spPr>
        <p:txBody>
          <a:bodyPr wrap="none">
            <a:spAutoFit/>
          </a:bodyPr>
          <a:lstStyle/>
          <a:p>
            <a:r>
              <a:rPr lang="en-US" sz="2400">
                <a:solidFill>
                  <a:srgbClr val="FFFF00"/>
                </a:solidFill>
              </a:rPr>
              <a:t>Over-exploitation of renewable</a:t>
            </a:r>
          </a:p>
          <a:p>
            <a:r>
              <a:rPr lang="en-US" sz="2400">
                <a:solidFill>
                  <a:srgbClr val="FFFF00"/>
                </a:solidFill>
              </a:rPr>
              <a:t>and non-renewable aquifers</a:t>
            </a:r>
          </a:p>
          <a:p>
            <a:endParaRPr lang="en-US" sz="2400">
              <a:solidFill>
                <a:srgbClr val="FFFF00"/>
              </a:solidFill>
            </a:endParaRPr>
          </a:p>
        </p:txBody>
      </p:sp>
      <p:sp>
        <p:nvSpPr>
          <p:cNvPr id="159764" name="TextBox 5"/>
          <p:cNvSpPr txBox="1">
            <a:spLocks noChangeArrowheads="1"/>
          </p:cNvSpPr>
          <p:nvPr/>
        </p:nvSpPr>
        <p:spPr bwMode="auto">
          <a:xfrm>
            <a:off x="495300" y="293688"/>
            <a:ext cx="2290763" cy="522287"/>
          </a:xfrm>
          <a:prstGeom prst="rect">
            <a:avLst/>
          </a:prstGeom>
          <a:noFill/>
          <a:ln w="9525">
            <a:noFill/>
            <a:miter lim="800000"/>
            <a:headEnd/>
            <a:tailEnd/>
          </a:ln>
        </p:spPr>
        <p:txBody>
          <a:bodyPr wrap="none">
            <a:spAutoFit/>
          </a:bodyPr>
          <a:lstStyle/>
          <a:p>
            <a:r>
              <a:rPr lang="en-US" sz="2800" u="sng"/>
              <a:t>Water Mining</a:t>
            </a:r>
          </a:p>
        </p:txBody>
      </p:sp>
      <p:pic>
        <p:nvPicPr>
          <p:cNvPr id="159765" name="Picture 2" descr="http://photography.nationalgeographic.com/staticfiles/NGS/Shared/StaticFiles/Photography/Images/POD/c/coal-miners-514947-lw.jpg"/>
          <p:cNvPicPr>
            <a:picLocks noChangeAspect="1" noChangeArrowheads="1"/>
          </p:cNvPicPr>
          <p:nvPr/>
        </p:nvPicPr>
        <p:blipFill>
          <a:blip r:embed="rId4" cstate="print"/>
          <a:srcRect/>
          <a:stretch>
            <a:fillRect/>
          </a:stretch>
        </p:blipFill>
        <p:spPr bwMode="auto">
          <a:xfrm>
            <a:off x="574675" y="3584575"/>
            <a:ext cx="3717925" cy="2787650"/>
          </a:xfrm>
          <a:prstGeom prst="rect">
            <a:avLst/>
          </a:prstGeom>
          <a:noFill/>
          <a:ln w="9525">
            <a:noFill/>
            <a:miter lim="800000"/>
            <a:headEnd/>
            <a:tailEnd/>
          </a:ln>
        </p:spPr>
      </p:pic>
      <p:sp>
        <p:nvSpPr>
          <p:cNvPr id="159766" name="TextBox 7"/>
          <p:cNvSpPr txBox="1">
            <a:spLocks noChangeArrowheads="1"/>
          </p:cNvSpPr>
          <p:nvPr/>
        </p:nvSpPr>
        <p:spPr bwMode="auto">
          <a:xfrm>
            <a:off x="382588" y="2870200"/>
            <a:ext cx="4446587" cy="461963"/>
          </a:xfrm>
          <a:prstGeom prst="rect">
            <a:avLst/>
          </a:prstGeom>
          <a:noFill/>
          <a:ln w="9525">
            <a:noFill/>
            <a:miter lim="800000"/>
            <a:headEnd/>
            <a:tailEnd/>
          </a:ln>
        </p:spPr>
        <p:txBody>
          <a:bodyPr wrap="none">
            <a:spAutoFit/>
          </a:bodyPr>
          <a:lstStyle/>
          <a:p>
            <a:r>
              <a:rPr lang="en-US" sz="2400">
                <a:solidFill>
                  <a:srgbClr val="FFFF00"/>
                </a:solidFill>
              </a:rPr>
              <a:t>Lack of contemporary recharge</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1837" name="Group 45"/>
          <p:cNvGraphicFramePr>
            <a:graphicFrameLocks noGrp="1"/>
          </p:cNvGraphicFramePr>
          <p:nvPr/>
        </p:nvGraphicFramePr>
        <p:xfrm>
          <a:off x="1733550" y="1455738"/>
          <a:ext cx="5114925" cy="3228660"/>
        </p:xfrm>
        <a:graphic>
          <a:graphicData uri="http://schemas.openxmlformats.org/drawingml/2006/table">
            <a:tbl>
              <a:tblPr/>
              <a:tblGrid>
                <a:gridCol w="1666875"/>
                <a:gridCol w="1724025"/>
                <a:gridCol w="1724025"/>
              </a:tblGrid>
              <a:tr h="3571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lumMod val="10000"/>
                            </a:schemeClr>
                          </a:solidFill>
                          <a:effectLst/>
                          <a:latin typeface="Arial" charset="0"/>
                          <a:cs typeface="Arial" charset="0"/>
                        </a:rPr>
                        <a:t> </a:t>
                      </a:r>
                      <a:endParaRPr kumimoji="0" lang="en-US" sz="1400" b="0" i="0" u="none" strike="noStrike" cap="none" normalizeH="0" baseline="0" dirty="0" smtClean="0">
                        <a:ln>
                          <a:noFill/>
                        </a:ln>
                        <a:solidFill>
                          <a:schemeClr val="bg1">
                            <a:lumMod val="10000"/>
                          </a:schemeClr>
                        </a:solidFill>
                        <a:effectLst/>
                        <a:latin typeface="Arial" charset="0"/>
                      </a:endParaRPr>
                    </a:p>
                  </a:txBody>
                  <a:tcPr anchor="b"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lumMod val="10000"/>
                            </a:schemeClr>
                          </a:solidFill>
                          <a:effectLst/>
                          <a:latin typeface="Arial" charset="0"/>
                          <a:cs typeface="Arial" charset="0"/>
                        </a:rPr>
                        <a:t>           GROUNDWATER         .     (Mm</a:t>
                      </a:r>
                      <a:r>
                        <a:rPr kumimoji="0" lang="en-US" sz="1400" b="0" i="0" u="none" strike="noStrike" cap="none" normalizeH="0" baseline="30000" smtClean="0">
                          <a:ln>
                            <a:noFill/>
                          </a:ln>
                          <a:solidFill>
                            <a:schemeClr val="bg1">
                              <a:lumMod val="10000"/>
                            </a:schemeClr>
                          </a:solidFill>
                          <a:effectLst/>
                          <a:latin typeface="Arial" charset="0"/>
                          <a:cs typeface="Arial" charset="0"/>
                        </a:rPr>
                        <a:t>3</a:t>
                      </a:r>
                      <a:r>
                        <a:rPr kumimoji="0" lang="en-US" sz="1400" b="0" i="0" u="none" strike="noStrike" cap="none" normalizeH="0" baseline="0" smtClean="0">
                          <a:ln>
                            <a:noFill/>
                          </a:ln>
                          <a:solidFill>
                            <a:schemeClr val="bg1">
                              <a:lumMod val="10000"/>
                            </a:schemeClr>
                          </a:solidFill>
                          <a:effectLst/>
                          <a:latin typeface="Arial" charset="0"/>
                          <a:cs typeface="Arial" charset="0"/>
                        </a:rPr>
                        <a:t>/yr) </a:t>
                      </a:r>
                      <a:endParaRPr kumimoji="0" lang="en-US" sz="1400" b="0" i="0" u="none" strike="noStrike" cap="none" normalizeH="0" baseline="0" smtClean="0">
                        <a:ln>
                          <a:noFill/>
                        </a:ln>
                        <a:solidFill>
                          <a:schemeClr val="bg1">
                            <a:lumMod val="10000"/>
                          </a:schemeClr>
                        </a:solidFill>
                        <a:effectLst/>
                        <a:latin typeface="Arial" charset="0"/>
                      </a:endParaRPr>
                    </a:p>
                  </a:txBody>
                  <a:tcPr anchor="b"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lumMod val="10000"/>
                            </a:schemeClr>
                          </a:solidFill>
                          <a:effectLst/>
                          <a:latin typeface="Arial" charset="0"/>
                          <a:cs typeface="Arial" charset="0"/>
                        </a:rPr>
                        <a:t> </a:t>
                      </a:r>
                      <a:endParaRPr kumimoji="0" lang="en-US" sz="1400" b="0" i="0" u="none" strike="noStrike" cap="none" normalizeH="0" baseline="0" smtClean="0">
                        <a:ln>
                          <a:noFill/>
                        </a:ln>
                        <a:solidFill>
                          <a:schemeClr val="bg1">
                            <a:lumMod val="10000"/>
                          </a:schemeClr>
                        </a:solidFill>
                        <a:effectLst/>
                        <a:latin typeface="Arial" charset="0"/>
                      </a:endParaRPr>
                    </a:p>
                  </a:txBody>
                  <a:tcPr anchor="b"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CCFFFF"/>
                    </a:solidFill>
                  </a:tcPr>
                </a:tc>
              </a:tr>
              <a:tr h="3556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lumMod val="10000"/>
                            </a:schemeClr>
                          </a:solidFill>
                          <a:effectLst/>
                          <a:latin typeface="Arial" charset="0"/>
                          <a:cs typeface="Arial" charset="0"/>
                        </a:rPr>
                        <a:t>COUNTRY </a:t>
                      </a:r>
                      <a:endParaRPr kumimoji="0" lang="en-US" sz="1400" b="0" i="0" u="none" strike="noStrike" cap="none" normalizeH="0" baseline="0" smtClean="0">
                        <a:ln>
                          <a:noFill/>
                        </a:ln>
                        <a:solidFill>
                          <a:schemeClr val="bg1">
                            <a:lumMod val="10000"/>
                          </a:schemeClr>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lumMod val="10000"/>
                            </a:schemeClr>
                          </a:solidFill>
                          <a:effectLst/>
                          <a:latin typeface="Arial" charset="0"/>
                          <a:cs typeface="Arial" charset="0"/>
                        </a:rPr>
                        <a:t>Total use </a:t>
                      </a:r>
                      <a:endParaRPr kumimoji="0" lang="en-US" sz="1400" b="0" i="0" u="none" strike="noStrike" cap="none" normalizeH="0" baseline="0" smtClean="0">
                        <a:ln>
                          <a:noFill/>
                        </a:ln>
                        <a:solidFill>
                          <a:schemeClr val="bg1">
                            <a:lumMod val="10000"/>
                          </a:schemeClr>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lumMod val="10000"/>
                            </a:schemeClr>
                          </a:solidFill>
                          <a:effectLst/>
                          <a:latin typeface="Arial" charset="0"/>
                          <a:cs typeface="Arial" charset="0"/>
                        </a:rPr>
                        <a:t>% Non-renewable</a:t>
                      </a:r>
                      <a:endParaRPr kumimoji="0" lang="en-US" sz="1400" b="0" i="0" u="none" strike="noStrike" cap="none" normalizeH="0" baseline="0" smtClean="0">
                        <a:ln>
                          <a:noFill/>
                        </a:ln>
                        <a:solidFill>
                          <a:schemeClr val="bg1">
                            <a:lumMod val="10000"/>
                          </a:schemeClr>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CFFFF"/>
                    </a:solidFill>
                  </a:tcPr>
                </a:tc>
              </a:tr>
              <a:tr h="3556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lumMod val="10000"/>
                            </a:schemeClr>
                          </a:solidFill>
                          <a:effectLst/>
                          <a:latin typeface="Arial" charset="0"/>
                          <a:cs typeface="Arial" charset="0"/>
                        </a:rPr>
                        <a:t>Saudi Arabia </a:t>
                      </a:r>
                      <a:endParaRPr kumimoji="0" lang="en-US" sz="1400" b="0" i="0" u="none" strike="noStrike" cap="none" normalizeH="0" baseline="0" smtClean="0">
                        <a:ln>
                          <a:noFill/>
                        </a:ln>
                        <a:solidFill>
                          <a:schemeClr val="bg1">
                            <a:lumMod val="10000"/>
                          </a:schemeClr>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lumMod val="10000"/>
                            </a:schemeClr>
                          </a:solidFill>
                          <a:effectLst/>
                          <a:latin typeface="Arial" charset="0"/>
                          <a:cs typeface="Arial" charset="0"/>
                        </a:rPr>
                        <a:t>21,000</a:t>
                      </a:r>
                      <a:endParaRPr kumimoji="0" lang="en-US" sz="1400" b="0" i="0" u="none" strike="noStrike" cap="none" normalizeH="0" baseline="0" smtClean="0">
                        <a:ln>
                          <a:noFill/>
                        </a:ln>
                        <a:solidFill>
                          <a:schemeClr val="bg1">
                            <a:lumMod val="10000"/>
                          </a:schemeClr>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lumMod val="10000"/>
                            </a:schemeClr>
                          </a:solidFill>
                          <a:effectLst/>
                          <a:latin typeface="Arial" charset="0"/>
                          <a:cs typeface="Arial" charset="0"/>
                        </a:rPr>
                        <a:t>84%</a:t>
                      </a:r>
                      <a:endParaRPr kumimoji="0" lang="en-US" sz="1400" b="0" i="0" u="none" strike="noStrike" cap="none" normalizeH="0" baseline="0" smtClean="0">
                        <a:ln>
                          <a:noFill/>
                        </a:ln>
                        <a:solidFill>
                          <a:schemeClr val="bg1">
                            <a:lumMod val="10000"/>
                          </a:schemeClr>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3571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lumMod val="10000"/>
                            </a:schemeClr>
                          </a:solidFill>
                          <a:effectLst/>
                          <a:latin typeface="Arial" charset="0"/>
                          <a:cs typeface="Arial" charset="0"/>
                        </a:rPr>
                        <a:t>Bahrain </a:t>
                      </a:r>
                      <a:endParaRPr kumimoji="0" lang="en-US" sz="1400" b="0" i="0" u="none" strike="noStrike" cap="none" normalizeH="0" baseline="0" smtClean="0">
                        <a:ln>
                          <a:noFill/>
                        </a:ln>
                        <a:solidFill>
                          <a:schemeClr val="bg1">
                            <a:lumMod val="10000"/>
                          </a:schemeClr>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lumMod val="10000"/>
                            </a:schemeClr>
                          </a:solidFill>
                          <a:effectLst/>
                          <a:latin typeface="Arial" charset="0"/>
                          <a:cs typeface="Arial" charset="0"/>
                        </a:rPr>
                        <a:t>258</a:t>
                      </a:r>
                      <a:endParaRPr kumimoji="0" lang="en-US" sz="1400" b="0" i="0" u="none" strike="noStrike" cap="none" normalizeH="0" baseline="0" smtClean="0">
                        <a:ln>
                          <a:noFill/>
                        </a:ln>
                        <a:solidFill>
                          <a:schemeClr val="bg1">
                            <a:lumMod val="10000"/>
                          </a:schemeClr>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lumMod val="10000"/>
                            </a:schemeClr>
                          </a:solidFill>
                          <a:effectLst/>
                          <a:latin typeface="Arial" charset="0"/>
                          <a:cs typeface="Arial" charset="0"/>
                        </a:rPr>
                        <a:t>35%</a:t>
                      </a:r>
                      <a:endParaRPr kumimoji="0" lang="en-US" sz="1400" b="0" i="0" u="none" strike="noStrike" cap="none" normalizeH="0" baseline="0" smtClean="0">
                        <a:ln>
                          <a:noFill/>
                        </a:ln>
                        <a:solidFill>
                          <a:schemeClr val="bg1">
                            <a:lumMod val="10000"/>
                          </a:schemeClr>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3571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lumMod val="10000"/>
                            </a:schemeClr>
                          </a:solidFill>
                          <a:effectLst/>
                          <a:latin typeface="Arial" charset="0"/>
                          <a:cs typeface="Arial" charset="0"/>
                        </a:rPr>
                        <a:t>Egypt </a:t>
                      </a:r>
                      <a:endParaRPr kumimoji="0" lang="en-US" sz="1400" b="0" i="0" u="none" strike="noStrike" cap="none" normalizeH="0" baseline="0" smtClean="0">
                        <a:ln>
                          <a:noFill/>
                        </a:ln>
                        <a:solidFill>
                          <a:schemeClr val="bg1">
                            <a:lumMod val="10000"/>
                          </a:schemeClr>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lumMod val="10000"/>
                            </a:schemeClr>
                          </a:solidFill>
                          <a:effectLst/>
                          <a:latin typeface="Arial" charset="0"/>
                          <a:cs typeface="Arial" charset="0"/>
                        </a:rPr>
                        <a:t>4,850</a:t>
                      </a:r>
                      <a:endParaRPr kumimoji="0" lang="en-US" sz="1400" b="0" i="0" u="none" strike="noStrike" cap="none" normalizeH="0" baseline="0" smtClean="0">
                        <a:ln>
                          <a:noFill/>
                        </a:ln>
                        <a:solidFill>
                          <a:schemeClr val="bg1">
                            <a:lumMod val="10000"/>
                          </a:schemeClr>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lumMod val="10000"/>
                            </a:schemeClr>
                          </a:solidFill>
                          <a:effectLst/>
                          <a:latin typeface="Arial" charset="0"/>
                          <a:cs typeface="Arial" charset="0"/>
                        </a:rPr>
                        <a:t>18%</a:t>
                      </a:r>
                      <a:endParaRPr kumimoji="0" lang="en-US" sz="1400" b="0" i="0" u="none" strike="noStrike" cap="none" normalizeH="0" baseline="0" smtClean="0">
                        <a:ln>
                          <a:noFill/>
                        </a:ln>
                        <a:solidFill>
                          <a:schemeClr val="bg1">
                            <a:lumMod val="10000"/>
                          </a:schemeClr>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r>
              <a:tr h="3571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lumMod val="10000"/>
                            </a:schemeClr>
                          </a:solidFill>
                          <a:effectLst/>
                          <a:latin typeface="Arial" charset="0"/>
                          <a:cs typeface="Arial" charset="0"/>
                        </a:rPr>
                        <a:t>Jordan </a:t>
                      </a:r>
                      <a:endParaRPr kumimoji="0" lang="en-US" sz="1400" b="0" i="0" u="none" strike="noStrike" cap="none" normalizeH="0" baseline="0" smtClean="0">
                        <a:ln>
                          <a:noFill/>
                        </a:ln>
                        <a:solidFill>
                          <a:schemeClr val="bg1">
                            <a:lumMod val="10000"/>
                          </a:schemeClr>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lumMod val="10000"/>
                            </a:schemeClr>
                          </a:solidFill>
                          <a:effectLst/>
                          <a:latin typeface="Arial" charset="0"/>
                          <a:cs typeface="Arial" charset="0"/>
                        </a:rPr>
                        <a:t>486</a:t>
                      </a:r>
                      <a:endParaRPr kumimoji="0" lang="en-US" sz="1400" b="0" i="0" u="none" strike="noStrike" cap="none" normalizeH="0" baseline="0" smtClean="0">
                        <a:ln>
                          <a:noFill/>
                        </a:ln>
                        <a:solidFill>
                          <a:schemeClr val="bg1">
                            <a:lumMod val="10000"/>
                          </a:schemeClr>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lumMod val="10000"/>
                            </a:schemeClr>
                          </a:solidFill>
                          <a:effectLst/>
                          <a:latin typeface="Arial" charset="0"/>
                          <a:cs typeface="Arial" charset="0"/>
                        </a:rPr>
                        <a:t>35%</a:t>
                      </a:r>
                      <a:endParaRPr kumimoji="0" lang="en-US" sz="1400" b="0" i="0" u="none" strike="noStrike" cap="none" normalizeH="0" baseline="0" smtClean="0">
                        <a:ln>
                          <a:noFill/>
                        </a:ln>
                        <a:solidFill>
                          <a:schemeClr val="bg1">
                            <a:lumMod val="10000"/>
                          </a:schemeClr>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3571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lumMod val="10000"/>
                            </a:schemeClr>
                          </a:solidFill>
                          <a:effectLst/>
                          <a:latin typeface="Arial" charset="0"/>
                          <a:cs typeface="Arial" charset="0"/>
                        </a:rPr>
                        <a:t>Libya </a:t>
                      </a:r>
                      <a:endParaRPr kumimoji="0" lang="en-US" sz="1400" b="0" i="0" u="none" strike="noStrike" cap="none" normalizeH="0" baseline="0" smtClean="0">
                        <a:ln>
                          <a:noFill/>
                        </a:ln>
                        <a:solidFill>
                          <a:schemeClr val="bg1">
                            <a:lumMod val="10000"/>
                          </a:schemeClr>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lumMod val="10000"/>
                            </a:schemeClr>
                          </a:solidFill>
                          <a:effectLst/>
                          <a:latin typeface="Arial" charset="0"/>
                          <a:cs typeface="Arial" charset="0"/>
                        </a:rPr>
                        <a:t>4,280</a:t>
                      </a:r>
                      <a:endParaRPr kumimoji="0" lang="en-US" sz="1400" b="0" i="0" u="none" strike="noStrike" cap="none" normalizeH="0" baseline="0" smtClean="0">
                        <a:ln>
                          <a:noFill/>
                        </a:ln>
                        <a:solidFill>
                          <a:schemeClr val="bg1">
                            <a:lumMod val="10000"/>
                          </a:schemeClr>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lumMod val="10000"/>
                            </a:schemeClr>
                          </a:solidFill>
                          <a:effectLst/>
                          <a:latin typeface="Arial" charset="0"/>
                          <a:cs typeface="Arial" charset="0"/>
                        </a:rPr>
                        <a:t>70%</a:t>
                      </a:r>
                      <a:endParaRPr kumimoji="0" lang="en-US" sz="1400" b="0" i="0" u="none" strike="noStrike" cap="none" normalizeH="0" baseline="0" smtClean="0">
                        <a:ln>
                          <a:noFill/>
                        </a:ln>
                        <a:solidFill>
                          <a:schemeClr val="bg1">
                            <a:lumMod val="10000"/>
                          </a:schemeClr>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3571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lumMod val="10000"/>
                            </a:schemeClr>
                          </a:solidFill>
                          <a:effectLst/>
                          <a:latin typeface="Arial" charset="0"/>
                          <a:cs typeface="Arial" charset="0"/>
                        </a:rPr>
                        <a:t>Yemen </a:t>
                      </a:r>
                      <a:endParaRPr kumimoji="0" lang="en-US" sz="1400" b="0" i="0" u="none" strike="noStrike" cap="none" normalizeH="0" baseline="0" smtClean="0">
                        <a:ln>
                          <a:noFill/>
                        </a:ln>
                        <a:solidFill>
                          <a:schemeClr val="bg1">
                            <a:lumMod val="10000"/>
                          </a:schemeClr>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bg1">
                              <a:lumMod val="10000"/>
                            </a:schemeClr>
                          </a:solidFill>
                          <a:effectLst/>
                          <a:latin typeface="Arial" charset="0"/>
                          <a:cs typeface="Arial" charset="0"/>
                        </a:rPr>
                        <a:t>2,200</a:t>
                      </a:r>
                      <a:endParaRPr kumimoji="0" lang="en-US" sz="1400" b="0" i="0" u="none" strike="noStrike" cap="none" normalizeH="0" baseline="0" smtClean="0">
                        <a:ln>
                          <a:noFill/>
                        </a:ln>
                        <a:solidFill>
                          <a:schemeClr val="bg1">
                            <a:lumMod val="10000"/>
                          </a:schemeClr>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lumMod val="10000"/>
                            </a:schemeClr>
                          </a:solidFill>
                          <a:effectLst/>
                          <a:latin typeface="Arial" charset="0"/>
                          <a:cs typeface="Arial" charset="0"/>
                        </a:rPr>
                        <a:t>32%</a:t>
                      </a:r>
                      <a:endParaRPr kumimoji="0" lang="en-US" sz="1400" b="0" i="0" u="none" strike="noStrike" cap="none" normalizeH="0" baseline="0" dirty="0" smtClean="0">
                        <a:ln>
                          <a:noFill/>
                        </a:ln>
                        <a:solidFill>
                          <a:schemeClr val="bg1">
                            <a:lumMod val="10000"/>
                          </a:schemeClr>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bl>
          </a:graphicData>
        </a:graphic>
      </p:graphicFrame>
      <p:sp>
        <p:nvSpPr>
          <p:cNvPr id="161835" name="Rectangle 320"/>
          <p:cNvSpPr>
            <a:spLocks noChangeArrowheads="1"/>
          </p:cNvSpPr>
          <p:nvPr/>
        </p:nvSpPr>
        <p:spPr bwMode="auto">
          <a:xfrm>
            <a:off x="638175" y="5153025"/>
            <a:ext cx="7537450" cy="641350"/>
          </a:xfrm>
          <a:prstGeom prst="rect">
            <a:avLst/>
          </a:prstGeom>
          <a:noFill/>
          <a:ln w="9525">
            <a:noFill/>
            <a:miter lim="800000"/>
            <a:headEnd/>
            <a:tailEnd/>
          </a:ln>
        </p:spPr>
        <p:txBody>
          <a:bodyPr wrap="none">
            <a:spAutoFit/>
          </a:bodyPr>
          <a:lstStyle/>
          <a:p>
            <a:r>
              <a:rPr lang="en-US">
                <a:solidFill>
                  <a:srgbClr val="FFFF00"/>
                </a:solidFill>
              </a:rPr>
              <a:t>Saudi Arabia and Libya, use  77% of the estimated total world extraction </a:t>
            </a:r>
          </a:p>
          <a:p>
            <a:r>
              <a:rPr lang="en-US">
                <a:solidFill>
                  <a:srgbClr val="FFFF00"/>
                </a:solidFill>
              </a:rPr>
              <a:t>of non-renewable groundwater for urban supply and irrigated agriculture.</a:t>
            </a:r>
          </a:p>
        </p:txBody>
      </p:sp>
      <p:sp>
        <p:nvSpPr>
          <p:cNvPr id="161836" name="TextBox 83"/>
          <p:cNvSpPr txBox="1">
            <a:spLocks noChangeArrowheads="1"/>
          </p:cNvSpPr>
          <p:nvPr/>
        </p:nvSpPr>
        <p:spPr bwMode="auto">
          <a:xfrm>
            <a:off x="3084513" y="654050"/>
            <a:ext cx="2409825" cy="461963"/>
          </a:xfrm>
          <a:prstGeom prst="rect">
            <a:avLst/>
          </a:prstGeom>
          <a:noFill/>
          <a:ln w="9525">
            <a:noFill/>
            <a:miter lim="800000"/>
            <a:headEnd/>
            <a:tailEnd/>
          </a:ln>
        </p:spPr>
        <p:txBody>
          <a:bodyPr wrap="none">
            <a:spAutoFit/>
          </a:bodyPr>
          <a:lstStyle/>
          <a:p>
            <a:r>
              <a:rPr lang="en-US" sz="2400"/>
              <a:t>The Middle East</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2341563" y="444500"/>
            <a:ext cx="3827462" cy="584200"/>
          </a:xfrm>
          <a:prstGeom prst="rect">
            <a:avLst/>
          </a:prstGeom>
          <a:noFill/>
          <a:ln w="9525">
            <a:noFill/>
            <a:miter lim="800000"/>
            <a:headEnd/>
            <a:tailEnd/>
          </a:ln>
        </p:spPr>
        <p:txBody>
          <a:bodyPr wrap="none">
            <a:spAutoFit/>
          </a:bodyPr>
          <a:lstStyle/>
          <a:p>
            <a:r>
              <a:rPr lang="en-US" sz="3200" u="sng"/>
              <a:t>Other Large Deficits</a:t>
            </a:r>
          </a:p>
        </p:txBody>
      </p:sp>
      <p:grpSp>
        <p:nvGrpSpPr>
          <p:cNvPr id="2" name="Group 12"/>
          <p:cNvGrpSpPr>
            <a:grpSpLocks/>
          </p:cNvGrpSpPr>
          <p:nvPr/>
        </p:nvGrpSpPr>
        <p:grpSpPr bwMode="auto">
          <a:xfrm>
            <a:off x="1781175" y="1511300"/>
            <a:ext cx="5116513" cy="4713288"/>
            <a:chOff x="1889125" y="1758950"/>
            <a:chExt cx="5116513" cy="4713288"/>
          </a:xfrm>
        </p:grpSpPr>
        <p:sp>
          <p:nvSpPr>
            <p:cNvPr id="172036" name="Text Box 6"/>
            <p:cNvSpPr txBox="1">
              <a:spLocks noChangeArrowheads="1"/>
            </p:cNvSpPr>
            <p:nvPr/>
          </p:nvSpPr>
          <p:spPr bwMode="auto">
            <a:xfrm>
              <a:off x="2271713" y="1758950"/>
              <a:ext cx="1757212" cy="1569660"/>
            </a:xfrm>
            <a:prstGeom prst="rect">
              <a:avLst/>
            </a:prstGeom>
            <a:noFill/>
            <a:ln w="9525">
              <a:noFill/>
              <a:miter lim="800000"/>
              <a:headEnd/>
              <a:tailEnd/>
            </a:ln>
          </p:spPr>
          <p:txBody>
            <a:bodyPr wrap="none">
              <a:spAutoFit/>
            </a:bodyPr>
            <a:lstStyle/>
            <a:p>
              <a:r>
                <a:rPr lang="en-US" sz="3200">
                  <a:solidFill>
                    <a:srgbClr val="00FF00"/>
                  </a:solidFill>
                </a:rPr>
                <a:t>India</a:t>
              </a:r>
            </a:p>
            <a:p>
              <a:r>
                <a:rPr lang="en-US" sz="3200">
                  <a:solidFill>
                    <a:srgbClr val="00FF00"/>
                  </a:solidFill>
                </a:rPr>
                <a:t>China</a:t>
              </a:r>
            </a:p>
            <a:p>
              <a:r>
                <a:rPr lang="en-US" sz="3200">
                  <a:solidFill>
                    <a:srgbClr val="00FF00"/>
                  </a:solidFill>
                </a:rPr>
                <a:t>Pakistan</a:t>
              </a:r>
            </a:p>
          </p:txBody>
        </p:sp>
        <p:sp>
          <p:nvSpPr>
            <p:cNvPr id="172037" name="Text Box 7"/>
            <p:cNvSpPr txBox="1">
              <a:spLocks noChangeArrowheads="1"/>
            </p:cNvSpPr>
            <p:nvPr/>
          </p:nvSpPr>
          <p:spPr bwMode="auto">
            <a:xfrm>
              <a:off x="4524375" y="1779588"/>
              <a:ext cx="2049463" cy="1552575"/>
            </a:xfrm>
            <a:prstGeom prst="rect">
              <a:avLst/>
            </a:prstGeom>
            <a:noFill/>
            <a:ln w="9525">
              <a:noFill/>
              <a:miter lim="800000"/>
              <a:headEnd/>
              <a:tailEnd/>
            </a:ln>
          </p:spPr>
          <p:txBody>
            <a:bodyPr wrap="none">
              <a:spAutoFit/>
            </a:bodyPr>
            <a:lstStyle/>
            <a:p>
              <a:r>
                <a:rPr lang="en-US" sz="2400">
                  <a:solidFill>
                    <a:srgbClr val="00FF00"/>
                  </a:solidFill>
                </a:rPr>
                <a:t>½ the world’s</a:t>
              </a:r>
            </a:p>
            <a:p>
              <a:r>
                <a:rPr lang="en-US" sz="2400">
                  <a:solidFill>
                    <a:srgbClr val="00FF00"/>
                  </a:solidFill>
                </a:rPr>
                <a:t>total use of </a:t>
              </a:r>
            </a:p>
            <a:p>
              <a:r>
                <a:rPr lang="en-US" sz="2400">
                  <a:solidFill>
                    <a:srgbClr val="00FF00"/>
                  </a:solidFill>
                </a:rPr>
                <a:t>groundwater</a:t>
              </a:r>
            </a:p>
            <a:p>
              <a:r>
                <a:rPr lang="en-US" sz="2400">
                  <a:solidFill>
                    <a:srgbClr val="00FF00"/>
                  </a:solidFill>
                </a:rPr>
                <a:t>for agriculture</a:t>
              </a:r>
            </a:p>
          </p:txBody>
        </p:sp>
        <p:sp>
          <p:nvSpPr>
            <p:cNvPr id="172038" name="Text Box 8"/>
            <p:cNvSpPr txBox="1">
              <a:spLocks noChangeArrowheads="1"/>
            </p:cNvSpPr>
            <p:nvPr/>
          </p:nvSpPr>
          <p:spPr bwMode="auto">
            <a:xfrm>
              <a:off x="1951038" y="3664522"/>
              <a:ext cx="4976812" cy="519113"/>
            </a:xfrm>
            <a:prstGeom prst="rect">
              <a:avLst/>
            </a:prstGeom>
            <a:noFill/>
            <a:ln w="9525">
              <a:noFill/>
              <a:miter lim="800000"/>
              <a:headEnd/>
              <a:tailEnd/>
            </a:ln>
          </p:spPr>
          <p:txBody>
            <a:bodyPr wrap="none">
              <a:spAutoFit/>
            </a:bodyPr>
            <a:lstStyle/>
            <a:p>
              <a:r>
                <a:rPr lang="en-US" sz="2800">
                  <a:solidFill>
                    <a:srgbClr val="FFFF00"/>
                  </a:solidFill>
                </a:rPr>
                <a:t>Pumping: 325 million acre feet</a:t>
              </a:r>
            </a:p>
          </p:txBody>
        </p:sp>
        <p:sp>
          <p:nvSpPr>
            <p:cNvPr id="172039" name="Text Box 9"/>
            <p:cNvSpPr txBox="1">
              <a:spLocks noChangeArrowheads="1"/>
            </p:cNvSpPr>
            <p:nvPr/>
          </p:nvSpPr>
          <p:spPr bwMode="auto">
            <a:xfrm>
              <a:off x="1889125" y="4401122"/>
              <a:ext cx="5116513" cy="519113"/>
            </a:xfrm>
            <a:prstGeom prst="rect">
              <a:avLst/>
            </a:prstGeom>
            <a:noFill/>
            <a:ln w="9525">
              <a:noFill/>
              <a:miter lim="800000"/>
              <a:headEnd/>
              <a:tailEnd/>
            </a:ln>
          </p:spPr>
          <p:txBody>
            <a:bodyPr wrap="none">
              <a:spAutoFit/>
            </a:bodyPr>
            <a:lstStyle/>
            <a:p>
              <a:r>
                <a:rPr lang="en-US" sz="2800">
                  <a:solidFill>
                    <a:srgbClr val="FFFF00"/>
                  </a:solidFill>
                </a:rPr>
                <a:t>Recharge: 205 million acre feet</a:t>
              </a:r>
            </a:p>
          </p:txBody>
        </p:sp>
        <p:sp>
          <p:nvSpPr>
            <p:cNvPr id="172040" name="Text Box 10"/>
            <p:cNvSpPr txBox="1">
              <a:spLocks noChangeArrowheads="1"/>
            </p:cNvSpPr>
            <p:nvPr/>
          </p:nvSpPr>
          <p:spPr bwMode="auto">
            <a:xfrm>
              <a:off x="1930400" y="5139310"/>
              <a:ext cx="4559300" cy="519112"/>
            </a:xfrm>
            <a:prstGeom prst="rect">
              <a:avLst/>
            </a:prstGeom>
            <a:noFill/>
            <a:ln w="9525">
              <a:noFill/>
              <a:miter lim="800000"/>
              <a:headEnd/>
              <a:tailEnd/>
            </a:ln>
          </p:spPr>
          <p:txBody>
            <a:bodyPr wrap="none">
              <a:spAutoFit/>
            </a:bodyPr>
            <a:lstStyle/>
            <a:p>
              <a:r>
                <a:rPr lang="en-US" sz="2800">
                  <a:solidFill>
                    <a:srgbClr val="00FF99"/>
                  </a:solidFill>
                </a:rPr>
                <a:t>Deficit: 120 million acre feet</a:t>
              </a:r>
            </a:p>
          </p:txBody>
        </p:sp>
        <p:sp>
          <p:nvSpPr>
            <p:cNvPr id="172041" name="TextBox 7"/>
            <p:cNvSpPr txBox="1">
              <a:spLocks noChangeArrowheads="1"/>
            </p:cNvSpPr>
            <p:nvPr/>
          </p:nvSpPr>
          <p:spPr bwMode="auto">
            <a:xfrm>
              <a:off x="2782888" y="6102350"/>
              <a:ext cx="3179762" cy="369888"/>
            </a:xfrm>
            <a:prstGeom prst="rect">
              <a:avLst/>
            </a:prstGeom>
            <a:noFill/>
            <a:ln w="9525">
              <a:noFill/>
              <a:miter lim="800000"/>
              <a:headEnd/>
              <a:tailEnd/>
            </a:ln>
          </p:spPr>
          <p:txBody>
            <a:bodyPr wrap="none">
              <a:spAutoFit/>
            </a:bodyPr>
            <a:lstStyle/>
            <a:p>
              <a:r>
                <a:rPr lang="en-US"/>
                <a:t>1 acre-foot = 325,851 gallons</a:t>
              </a:r>
            </a:p>
          </p:txBody>
        </p:sp>
      </p:grpSp>
      <p:grpSp>
        <p:nvGrpSpPr>
          <p:cNvPr id="3" name="Group 11"/>
          <p:cNvGrpSpPr>
            <a:grpSpLocks/>
          </p:cNvGrpSpPr>
          <p:nvPr/>
        </p:nvGrpSpPr>
        <p:grpSpPr bwMode="auto">
          <a:xfrm>
            <a:off x="1284288" y="2338388"/>
            <a:ext cx="6419850" cy="1779587"/>
            <a:chOff x="1186696" y="2698854"/>
            <a:chExt cx="6419850" cy="1779588"/>
          </a:xfrm>
        </p:grpSpPr>
        <p:sp>
          <p:nvSpPr>
            <p:cNvPr id="172043" name="Rectangle 7"/>
            <p:cNvSpPr>
              <a:spLocks noChangeArrowheads="1"/>
            </p:cNvSpPr>
            <p:nvPr/>
          </p:nvSpPr>
          <p:spPr bwMode="auto">
            <a:xfrm>
              <a:off x="1186696" y="3914879"/>
              <a:ext cx="4086225" cy="563563"/>
            </a:xfrm>
            <a:prstGeom prst="rect">
              <a:avLst/>
            </a:prstGeom>
            <a:solidFill>
              <a:schemeClr val="accent1"/>
            </a:solidFill>
            <a:ln w="9525">
              <a:miter lim="800000"/>
              <a:headEnd/>
              <a:tailEnd/>
            </a:ln>
            <a:scene3d>
              <a:camera prst="legacyObliqueTopRight"/>
              <a:lightRig rig="legacyFlat3" dir="b"/>
            </a:scene3d>
            <a:sp3d extrusionH="3630600" prstMaterial="legacyMatte">
              <a:bevelT w="13500" h="13500" prst="angle"/>
              <a:bevelB w="13500" h="13500" prst="angle"/>
              <a:extrusionClr>
                <a:schemeClr val="accent1"/>
              </a:extrusionClr>
            </a:sp3d>
          </p:spPr>
          <p:txBody>
            <a:bodyPr wrap="none" anchor="ctr">
              <a:flatTx/>
            </a:bodyPr>
            <a:lstStyle/>
            <a:p>
              <a:pPr algn="ctr"/>
              <a:endParaRPr lang="en-US" sz="2400"/>
            </a:p>
          </p:txBody>
        </p:sp>
        <p:sp>
          <p:nvSpPr>
            <p:cNvPr id="172044" name="Text Box 9"/>
            <p:cNvSpPr txBox="1">
              <a:spLocks noChangeArrowheads="1"/>
            </p:cNvSpPr>
            <p:nvPr/>
          </p:nvSpPr>
          <p:spPr bwMode="auto">
            <a:xfrm>
              <a:off x="2812296" y="2971904"/>
              <a:ext cx="2022475" cy="457200"/>
            </a:xfrm>
            <a:prstGeom prst="rect">
              <a:avLst/>
            </a:prstGeom>
            <a:noFill/>
            <a:ln w="9525">
              <a:noFill/>
              <a:miter lim="800000"/>
              <a:headEnd/>
              <a:tailEnd/>
            </a:ln>
          </p:spPr>
          <p:txBody>
            <a:bodyPr wrap="none">
              <a:spAutoFit/>
            </a:bodyPr>
            <a:lstStyle/>
            <a:p>
              <a:r>
                <a:rPr lang="en-US" sz="2400"/>
                <a:t>Area = 1 acre</a:t>
              </a:r>
            </a:p>
          </p:txBody>
        </p:sp>
        <p:sp>
          <p:nvSpPr>
            <p:cNvPr id="172045" name="Text Box 10"/>
            <p:cNvSpPr txBox="1">
              <a:spLocks noChangeArrowheads="1"/>
            </p:cNvSpPr>
            <p:nvPr/>
          </p:nvSpPr>
          <p:spPr bwMode="auto">
            <a:xfrm>
              <a:off x="6660396" y="2698854"/>
              <a:ext cx="946150" cy="457200"/>
            </a:xfrm>
            <a:prstGeom prst="rect">
              <a:avLst/>
            </a:prstGeom>
            <a:noFill/>
            <a:ln w="9525">
              <a:noFill/>
              <a:miter lim="800000"/>
              <a:headEnd/>
              <a:tailEnd/>
            </a:ln>
          </p:spPr>
          <p:txBody>
            <a:bodyPr wrap="none">
              <a:spAutoFit/>
            </a:bodyPr>
            <a:lstStyle/>
            <a:p>
              <a:r>
                <a:rPr lang="en-US" sz="2400"/>
                <a:t>1 foot</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xit" presetSubtype="0" fill="hold" nodeType="withEffect">
                                  <p:stCondLst>
                                    <p:cond delay="0"/>
                                  </p:stCondLst>
                                  <p:childTnLst>
                                    <p:animEffect transition="out" filter="fade">
                                      <p:cBhvr>
                                        <p:cTn id="9" dur="2000"/>
                                        <p:tgtEl>
                                          <p:spTgt spid="2"/>
                                        </p:tgtEl>
                                      </p:cBhvr>
                                    </p:animEffect>
                                    <p:set>
                                      <p:cBhvr>
                                        <p:cTn id="10" dur="1" fill="hold">
                                          <p:stCondLst>
                                            <p:cond delay="19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par>
                                <p:cTn id="16" presetID="10" presetClass="exit" presetSubtype="0" fill="hold" nodeType="withEffect">
                                  <p:stCondLst>
                                    <p:cond delay="0"/>
                                  </p:stCondLst>
                                  <p:childTnLst>
                                    <p:animEffect transition="out" filter="fade">
                                      <p:cBhvr>
                                        <p:cTn id="17" dur="2000"/>
                                        <p:tgtEl>
                                          <p:spTgt spid="3"/>
                                        </p:tgtEl>
                                      </p:cBhvr>
                                    </p:animEffect>
                                    <p:set>
                                      <p:cBhvr>
                                        <p:cTn id="18"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ChinaPlain"/>
          <p:cNvPicPr>
            <a:picLocks noChangeAspect="1" noChangeArrowheads="1"/>
          </p:cNvPicPr>
          <p:nvPr/>
        </p:nvPicPr>
        <p:blipFill>
          <a:blip r:embed="rId4" cstate="print">
            <a:lum bright="-6000"/>
          </a:blip>
          <a:srcRect l="6152" t="17091" r="11090" b="20636"/>
          <a:stretch>
            <a:fillRect/>
          </a:stretch>
        </p:blipFill>
        <p:spPr bwMode="auto">
          <a:xfrm>
            <a:off x="2947988" y="488950"/>
            <a:ext cx="3524250" cy="3221038"/>
          </a:xfrm>
          <a:prstGeom prst="rect">
            <a:avLst/>
          </a:prstGeom>
          <a:noFill/>
          <a:ln w="9525">
            <a:noFill/>
            <a:miter lim="800000"/>
            <a:headEnd/>
            <a:tailEnd/>
          </a:ln>
        </p:spPr>
      </p:pic>
      <p:sp>
        <p:nvSpPr>
          <p:cNvPr id="174083" name="Rectangle 7"/>
          <p:cNvSpPr>
            <a:spLocks noChangeArrowheads="1"/>
          </p:cNvSpPr>
          <p:nvPr/>
        </p:nvSpPr>
        <p:spPr bwMode="auto">
          <a:xfrm>
            <a:off x="573088" y="5737225"/>
            <a:ext cx="7288212" cy="400050"/>
          </a:xfrm>
          <a:prstGeom prst="rect">
            <a:avLst/>
          </a:prstGeom>
          <a:noFill/>
          <a:ln w="9525">
            <a:noFill/>
            <a:miter lim="800000"/>
            <a:headEnd/>
            <a:tailEnd/>
          </a:ln>
        </p:spPr>
        <p:txBody>
          <a:bodyPr wrap="none" anchor="ctr">
            <a:spAutoFit/>
          </a:bodyPr>
          <a:lstStyle/>
          <a:p>
            <a:pPr eaLnBrk="1" hangingPunct="1"/>
            <a:r>
              <a:rPr lang="en-US" sz="2000"/>
              <a:t>Deep wells must reach more than </a:t>
            </a:r>
            <a:r>
              <a:rPr lang="en-US" sz="2000">
                <a:solidFill>
                  <a:srgbClr val="FFFF00"/>
                </a:solidFill>
              </a:rPr>
              <a:t>half a mile </a:t>
            </a:r>
            <a:r>
              <a:rPr lang="en-US" sz="2000"/>
              <a:t>to tap fresh water</a:t>
            </a:r>
          </a:p>
        </p:txBody>
      </p:sp>
      <p:sp>
        <p:nvSpPr>
          <p:cNvPr id="174084" name="Rectangle 8"/>
          <p:cNvSpPr>
            <a:spLocks noChangeArrowheads="1"/>
          </p:cNvSpPr>
          <p:nvPr/>
        </p:nvSpPr>
        <p:spPr bwMode="auto">
          <a:xfrm>
            <a:off x="425450" y="5070475"/>
            <a:ext cx="8189913" cy="396875"/>
          </a:xfrm>
          <a:prstGeom prst="rect">
            <a:avLst/>
          </a:prstGeom>
          <a:noFill/>
          <a:ln w="9525">
            <a:noFill/>
            <a:miter lim="800000"/>
            <a:headEnd/>
            <a:tailEnd/>
          </a:ln>
        </p:spPr>
        <p:txBody>
          <a:bodyPr wrap="none" anchor="ctr">
            <a:spAutoFit/>
          </a:bodyPr>
          <a:lstStyle/>
          <a:p>
            <a:pPr eaLnBrk="1" hangingPunct="1"/>
            <a:r>
              <a:rPr lang="en-US" sz="2000">
                <a:solidFill>
                  <a:srgbClr val="00FF00"/>
                </a:solidFill>
              </a:rPr>
              <a:t>Level of the deep aquifer is dropping nearly 3 meters (10 feet) per year </a:t>
            </a:r>
          </a:p>
        </p:txBody>
      </p:sp>
      <p:sp>
        <p:nvSpPr>
          <p:cNvPr id="174085" name="Text Box 9"/>
          <p:cNvSpPr txBox="1">
            <a:spLocks noChangeArrowheads="1"/>
          </p:cNvSpPr>
          <p:nvPr/>
        </p:nvSpPr>
        <p:spPr bwMode="auto">
          <a:xfrm>
            <a:off x="2117725" y="4364038"/>
            <a:ext cx="4408488" cy="457200"/>
          </a:xfrm>
          <a:prstGeom prst="rect">
            <a:avLst/>
          </a:prstGeom>
          <a:noFill/>
          <a:ln w="9525">
            <a:noFill/>
            <a:miter lim="800000"/>
            <a:headEnd/>
            <a:tailEnd/>
          </a:ln>
        </p:spPr>
        <p:txBody>
          <a:bodyPr wrap="none">
            <a:spAutoFit/>
          </a:bodyPr>
          <a:lstStyle/>
          <a:p>
            <a:r>
              <a:rPr lang="en-US" sz="2400">
                <a:solidFill>
                  <a:srgbClr val="FFFF00"/>
                </a:solidFill>
              </a:rPr>
              <a:t>Deficit feeds 100 million people</a:t>
            </a:r>
          </a:p>
        </p:txBody>
      </p:sp>
      <p:sp>
        <p:nvSpPr>
          <p:cNvPr id="174086" name="TextBox 7"/>
          <p:cNvSpPr txBox="1">
            <a:spLocks noChangeArrowheads="1"/>
          </p:cNvSpPr>
          <p:nvPr/>
        </p:nvSpPr>
        <p:spPr bwMode="auto">
          <a:xfrm>
            <a:off x="6591300" y="1398588"/>
            <a:ext cx="2552700" cy="708025"/>
          </a:xfrm>
          <a:prstGeom prst="rect">
            <a:avLst/>
          </a:prstGeom>
          <a:noFill/>
          <a:ln w="9525">
            <a:noFill/>
            <a:miter lim="800000"/>
            <a:headEnd/>
            <a:tailEnd/>
          </a:ln>
        </p:spPr>
        <p:txBody>
          <a:bodyPr wrap="none">
            <a:spAutoFit/>
          </a:bodyPr>
          <a:lstStyle/>
          <a:p>
            <a:r>
              <a:rPr lang="en-US" sz="2000">
                <a:solidFill>
                  <a:srgbClr val="FFFF00"/>
                </a:solidFill>
              </a:rPr>
              <a:t>Shallow , unconfined</a:t>
            </a:r>
          </a:p>
          <a:p>
            <a:r>
              <a:rPr lang="en-US" sz="2000">
                <a:solidFill>
                  <a:srgbClr val="FFFF00"/>
                </a:solidFill>
              </a:rPr>
              <a:t>aquifer depleted </a:t>
            </a:r>
          </a:p>
        </p:txBody>
      </p:sp>
      <p:cxnSp>
        <p:nvCxnSpPr>
          <p:cNvPr id="174087" name="Straight Arrow Connector 9"/>
          <p:cNvCxnSpPr>
            <a:cxnSpLocks noChangeShapeType="1"/>
          </p:cNvCxnSpPr>
          <p:nvPr/>
        </p:nvCxnSpPr>
        <p:spPr bwMode="auto">
          <a:xfrm rot="10800000">
            <a:off x="5616575" y="2079625"/>
            <a:ext cx="1219200" cy="12700"/>
          </a:xfrm>
          <a:prstGeom prst="straightConnector1">
            <a:avLst/>
          </a:prstGeom>
          <a:noFill/>
          <a:ln w="9525" algn="ctr">
            <a:solidFill>
              <a:schemeClr val="tx1"/>
            </a:solidFill>
            <a:round/>
            <a:headEnd/>
            <a:tailEnd type="arrow" w="med" len="med"/>
          </a:ln>
        </p:spPr>
      </p:cxnSp>
      <p:pic>
        <p:nvPicPr>
          <p:cNvPr id="174088" name="Picture 2" descr="http://english.gov.cn/images/images/00142235e8f90555324f01.jpg"/>
          <p:cNvPicPr>
            <a:picLocks noChangeAspect="1" noChangeArrowheads="1"/>
          </p:cNvPicPr>
          <p:nvPr/>
        </p:nvPicPr>
        <p:blipFill>
          <a:blip r:embed="rId5" cstate="print"/>
          <a:srcRect/>
          <a:stretch>
            <a:fillRect/>
          </a:stretch>
        </p:blipFill>
        <p:spPr bwMode="auto">
          <a:xfrm>
            <a:off x="523875" y="1150938"/>
            <a:ext cx="2817813" cy="2824162"/>
          </a:xfrm>
          <a:prstGeom prst="rect">
            <a:avLst/>
          </a:prstGeom>
          <a:noFill/>
          <a:ln w="9525">
            <a:noFill/>
            <a:miter lim="800000"/>
            <a:headEnd/>
            <a:tailEnd/>
          </a:ln>
        </p:spPr>
      </p:pic>
      <p:pic>
        <p:nvPicPr>
          <p:cNvPr id="174089" name="Picture 4" descr="http://www2.grist.org/images/news/maindish/2001/10/26/china_map.gif"/>
          <p:cNvPicPr>
            <a:picLocks noChangeAspect="1" noChangeArrowheads="1"/>
          </p:cNvPicPr>
          <p:nvPr/>
        </p:nvPicPr>
        <p:blipFill>
          <a:blip r:embed="rId6" cstate="print"/>
          <a:srcRect/>
          <a:stretch>
            <a:fillRect/>
          </a:stretch>
        </p:blipFill>
        <p:spPr bwMode="auto">
          <a:xfrm>
            <a:off x="6813550" y="2586038"/>
            <a:ext cx="1989138" cy="16605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4" descr="map-ind"/>
          <p:cNvPicPr>
            <a:picLocks noChangeAspect="1" noChangeArrowheads="1"/>
          </p:cNvPicPr>
          <p:nvPr/>
        </p:nvPicPr>
        <p:blipFill>
          <a:blip r:embed="rId4" cstate="print"/>
          <a:srcRect/>
          <a:stretch>
            <a:fillRect/>
          </a:stretch>
        </p:blipFill>
        <p:spPr bwMode="auto">
          <a:xfrm>
            <a:off x="4622800" y="1458913"/>
            <a:ext cx="3937000" cy="4100512"/>
          </a:xfrm>
          <a:prstGeom prst="rect">
            <a:avLst/>
          </a:prstGeom>
          <a:noFill/>
          <a:ln w="9525">
            <a:noFill/>
            <a:miter lim="800000"/>
            <a:headEnd/>
            <a:tailEnd/>
          </a:ln>
        </p:spPr>
      </p:pic>
      <p:sp>
        <p:nvSpPr>
          <p:cNvPr id="176131" name="Oval 5"/>
          <p:cNvSpPr>
            <a:spLocks noChangeArrowheads="1"/>
          </p:cNvSpPr>
          <p:nvPr/>
        </p:nvSpPr>
        <p:spPr bwMode="auto">
          <a:xfrm>
            <a:off x="5716588" y="4587875"/>
            <a:ext cx="790575" cy="930275"/>
          </a:xfrm>
          <a:prstGeom prst="ellipse">
            <a:avLst/>
          </a:prstGeom>
          <a:solidFill>
            <a:schemeClr val="accent1">
              <a:alpha val="23921"/>
            </a:schemeClr>
          </a:solidFill>
          <a:ln w="9525">
            <a:solidFill>
              <a:srgbClr val="000000"/>
            </a:solidFill>
            <a:round/>
            <a:headEnd/>
            <a:tailEnd/>
          </a:ln>
        </p:spPr>
        <p:txBody>
          <a:bodyPr wrap="none" anchor="ctr"/>
          <a:lstStyle/>
          <a:p>
            <a:endParaRPr lang="en-US"/>
          </a:p>
        </p:txBody>
      </p:sp>
      <p:sp>
        <p:nvSpPr>
          <p:cNvPr id="176132" name="Oval 10"/>
          <p:cNvSpPr>
            <a:spLocks noChangeArrowheads="1"/>
          </p:cNvSpPr>
          <p:nvPr/>
        </p:nvSpPr>
        <p:spPr bwMode="auto">
          <a:xfrm>
            <a:off x="5491163" y="2011363"/>
            <a:ext cx="387350" cy="485775"/>
          </a:xfrm>
          <a:prstGeom prst="ellipse">
            <a:avLst/>
          </a:prstGeom>
          <a:solidFill>
            <a:schemeClr val="accent1">
              <a:alpha val="34901"/>
            </a:schemeClr>
          </a:solidFill>
          <a:ln w="9525">
            <a:solidFill>
              <a:schemeClr val="tx1"/>
            </a:solidFill>
            <a:round/>
            <a:headEnd/>
            <a:tailEnd/>
          </a:ln>
        </p:spPr>
        <p:txBody>
          <a:bodyPr wrap="none" anchor="ctr"/>
          <a:lstStyle/>
          <a:p>
            <a:endParaRPr lang="en-US"/>
          </a:p>
        </p:txBody>
      </p:sp>
      <p:sp>
        <p:nvSpPr>
          <p:cNvPr id="112651" name="Rectangle 11"/>
          <p:cNvSpPr>
            <a:spLocks noChangeArrowheads="1"/>
          </p:cNvSpPr>
          <p:nvPr/>
        </p:nvSpPr>
        <p:spPr bwMode="auto">
          <a:xfrm>
            <a:off x="114300" y="5251450"/>
            <a:ext cx="4343400" cy="396875"/>
          </a:xfrm>
          <a:prstGeom prst="rect">
            <a:avLst/>
          </a:prstGeom>
          <a:noFill/>
          <a:ln w="9525">
            <a:noFill/>
            <a:miter lim="800000"/>
            <a:headEnd/>
            <a:tailEnd/>
          </a:ln>
        </p:spPr>
        <p:txBody>
          <a:bodyPr wrap="none">
            <a:spAutoFit/>
          </a:bodyPr>
          <a:lstStyle/>
          <a:p>
            <a:r>
              <a:rPr lang="en-US" sz="2000">
                <a:solidFill>
                  <a:srgbClr val="FFFF00"/>
                </a:solidFill>
              </a:rPr>
              <a:t>water table falling by 20 feet per year</a:t>
            </a:r>
          </a:p>
        </p:txBody>
      </p:sp>
      <p:sp>
        <p:nvSpPr>
          <p:cNvPr id="176134" name="Text Box 12"/>
          <p:cNvSpPr txBox="1">
            <a:spLocks noChangeArrowheads="1"/>
          </p:cNvSpPr>
          <p:nvPr/>
        </p:nvSpPr>
        <p:spPr bwMode="auto">
          <a:xfrm>
            <a:off x="492125" y="1878013"/>
            <a:ext cx="3406775" cy="457200"/>
          </a:xfrm>
          <a:prstGeom prst="rect">
            <a:avLst/>
          </a:prstGeom>
          <a:noFill/>
          <a:ln w="9525">
            <a:noFill/>
            <a:miter lim="800000"/>
            <a:headEnd/>
            <a:tailEnd/>
          </a:ln>
        </p:spPr>
        <p:txBody>
          <a:bodyPr wrap="none">
            <a:spAutoFit/>
          </a:bodyPr>
          <a:lstStyle/>
          <a:p>
            <a:r>
              <a:rPr lang="en-US" sz="2400">
                <a:solidFill>
                  <a:srgbClr val="FFFF00"/>
                </a:solidFill>
              </a:rPr>
              <a:t>Deficit feeds 200 million</a:t>
            </a:r>
          </a:p>
        </p:txBody>
      </p:sp>
      <p:sp>
        <p:nvSpPr>
          <p:cNvPr id="112653" name="Text Box 13"/>
          <p:cNvSpPr txBox="1">
            <a:spLocks noChangeArrowheads="1"/>
          </p:cNvSpPr>
          <p:nvPr/>
        </p:nvSpPr>
        <p:spPr bwMode="auto">
          <a:xfrm>
            <a:off x="862013" y="3432175"/>
            <a:ext cx="2238375" cy="457200"/>
          </a:xfrm>
          <a:prstGeom prst="rect">
            <a:avLst/>
          </a:prstGeom>
          <a:noFill/>
          <a:ln w="9525">
            <a:noFill/>
            <a:miter lim="800000"/>
            <a:headEnd/>
            <a:tailEnd/>
          </a:ln>
        </p:spPr>
        <p:txBody>
          <a:bodyPr wrap="none">
            <a:spAutoFit/>
          </a:bodyPr>
          <a:lstStyle/>
          <a:p>
            <a:r>
              <a:rPr lang="en-US" sz="2400">
                <a:solidFill>
                  <a:srgbClr val="FFFF00"/>
                </a:solidFill>
              </a:rPr>
              <a:t>21 million wells</a:t>
            </a:r>
          </a:p>
        </p:txBody>
      </p:sp>
      <p:sp>
        <p:nvSpPr>
          <p:cNvPr id="112654" name="Text Box 14"/>
          <p:cNvSpPr txBox="1">
            <a:spLocks noChangeArrowheads="1"/>
          </p:cNvSpPr>
          <p:nvPr/>
        </p:nvSpPr>
        <p:spPr bwMode="auto">
          <a:xfrm>
            <a:off x="839788" y="2586038"/>
            <a:ext cx="2708275" cy="701675"/>
          </a:xfrm>
          <a:prstGeom prst="rect">
            <a:avLst/>
          </a:prstGeom>
          <a:noFill/>
          <a:ln w="9525">
            <a:noFill/>
            <a:miter lim="800000"/>
            <a:headEnd/>
            <a:tailEnd/>
          </a:ln>
        </p:spPr>
        <p:txBody>
          <a:bodyPr wrap="none">
            <a:spAutoFit/>
          </a:bodyPr>
          <a:lstStyle/>
          <a:p>
            <a:r>
              <a:rPr lang="en-US" sz="2000">
                <a:solidFill>
                  <a:srgbClr val="00FF00"/>
                </a:solidFill>
              </a:rPr>
              <a:t>Failure of 246 surface </a:t>
            </a:r>
          </a:p>
          <a:p>
            <a:r>
              <a:rPr lang="en-US" sz="2000">
                <a:solidFill>
                  <a:srgbClr val="00FF00"/>
                </a:solidFill>
              </a:rPr>
              <a:t>irrigation projects</a:t>
            </a:r>
          </a:p>
        </p:txBody>
      </p:sp>
      <p:sp>
        <p:nvSpPr>
          <p:cNvPr id="112655" name="Text Box 15"/>
          <p:cNvSpPr txBox="1">
            <a:spLocks noChangeArrowheads="1"/>
          </p:cNvSpPr>
          <p:nvPr/>
        </p:nvSpPr>
        <p:spPr bwMode="auto">
          <a:xfrm>
            <a:off x="588963" y="4097338"/>
            <a:ext cx="2914650" cy="822325"/>
          </a:xfrm>
          <a:prstGeom prst="rect">
            <a:avLst/>
          </a:prstGeom>
          <a:noFill/>
          <a:ln w="9525">
            <a:noFill/>
            <a:miter lim="800000"/>
            <a:headEnd/>
            <a:tailEnd/>
          </a:ln>
        </p:spPr>
        <p:txBody>
          <a:bodyPr wrap="none">
            <a:spAutoFit/>
          </a:bodyPr>
          <a:lstStyle/>
          <a:p>
            <a:r>
              <a:rPr lang="en-US" sz="2400"/>
              <a:t>$600 </a:t>
            </a:r>
            <a:r>
              <a:rPr lang="en-US" sz="2400">
                <a:solidFill>
                  <a:srgbClr val="00FF00"/>
                </a:solidFill>
              </a:rPr>
              <a:t>electric</a:t>
            </a:r>
            <a:r>
              <a:rPr lang="en-US" sz="2400"/>
              <a:t> pumps</a:t>
            </a:r>
          </a:p>
          <a:p>
            <a:r>
              <a:rPr lang="en-US" sz="2400"/>
              <a:t>    (1% of GDP)</a:t>
            </a:r>
          </a:p>
        </p:txBody>
      </p:sp>
      <p:sp>
        <p:nvSpPr>
          <p:cNvPr id="176138" name="Text Box 16"/>
          <p:cNvSpPr txBox="1">
            <a:spLocks noChangeArrowheads="1"/>
          </p:cNvSpPr>
          <p:nvPr/>
        </p:nvSpPr>
        <p:spPr bwMode="auto">
          <a:xfrm>
            <a:off x="298450" y="1236663"/>
            <a:ext cx="4032250" cy="457200"/>
          </a:xfrm>
          <a:prstGeom prst="rect">
            <a:avLst/>
          </a:prstGeom>
          <a:noFill/>
          <a:ln w="9525">
            <a:noFill/>
            <a:miter lim="800000"/>
            <a:headEnd/>
            <a:tailEnd/>
          </a:ln>
        </p:spPr>
        <p:txBody>
          <a:bodyPr wrap="none">
            <a:spAutoFit/>
          </a:bodyPr>
          <a:lstStyle/>
          <a:p>
            <a:r>
              <a:rPr lang="en-US" sz="2400">
                <a:solidFill>
                  <a:srgbClr val="00FF00"/>
                </a:solidFill>
              </a:rPr>
              <a:t>Deficit of 80 million acre-feet</a:t>
            </a:r>
          </a:p>
        </p:txBody>
      </p:sp>
      <p:sp>
        <p:nvSpPr>
          <p:cNvPr id="176139" name="Text Box 17"/>
          <p:cNvSpPr txBox="1">
            <a:spLocks noChangeArrowheads="1"/>
          </p:cNvSpPr>
          <p:nvPr/>
        </p:nvSpPr>
        <p:spPr bwMode="auto">
          <a:xfrm>
            <a:off x="1520825" y="417513"/>
            <a:ext cx="965200" cy="522287"/>
          </a:xfrm>
          <a:prstGeom prst="rect">
            <a:avLst/>
          </a:prstGeom>
          <a:noFill/>
          <a:ln w="9525">
            <a:noFill/>
            <a:miter lim="800000"/>
            <a:headEnd/>
            <a:tailEnd/>
          </a:ln>
        </p:spPr>
        <p:txBody>
          <a:bodyPr wrap="none">
            <a:spAutoFit/>
          </a:bodyPr>
          <a:lstStyle/>
          <a:p>
            <a:r>
              <a:rPr lang="en-US" sz="2800" u="sng"/>
              <a:t>India</a:t>
            </a:r>
          </a:p>
        </p:txBody>
      </p:sp>
      <p:sp>
        <p:nvSpPr>
          <p:cNvPr id="176140" name="Oval 18"/>
          <p:cNvSpPr>
            <a:spLocks noChangeArrowheads="1"/>
          </p:cNvSpPr>
          <p:nvPr/>
        </p:nvSpPr>
        <p:spPr bwMode="auto">
          <a:xfrm>
            <a:off x="4864100" y="3155950"/>
            <a:ext cx="641350" cy="485775"/>
          </a:xfrm>
          <a:prstGeom prst="ellipse">
            <a:avLst/>
          </a:prstGeom>
          <a:solidFill>
            <a:schemeClr val="accent1">
              <a:alpha val="34901"/>
            </a:schemeClr>
          </a:solidFill>
          <a:ln w="9525">
            <a:solidFill>
              <a:schemeClr val="tx1"/>
            </a:solidFill>
            <a:round/>
            <a:headEnd/>
            <a:tailEnd/>
          </a:ln>
        </p:spPr>
        <p:txBody>
          <a:bodyPr wrap="none" anchor="ctr"/>
          <a:lstStyle/>
          <a:p>
            <a:endParaRPr lang="en-US"/>
          </a:p>
        </p:txBody>
      </p:sp>
      <p:pic>
        <p:nvPicPr>
          <p:cNvPr id="43022" name="Picture 21" descr="shallow_well"/>
          <p:cNvPicPr>
            <a:picLocks noChangeAspect="1" noChangeArrowheads="1"/>
          </p:cNvPicPr>
          <p:nvPr/>
        </p:nvPicPr>
        <p:blipFill>
          <a:blip r:embed="rId5" cstate="print"/>
          <a:srcRect/>
          <a:stretch>
            <a:fillRect/>
          </a:stretch>
        </p:blipFill>
        <p:spPr bwMode="auto">
          <a:xfrm>
            <a:off x="3567113" y="3994150"/>
            <a:ext cx="1273175" cy="992188"/>
          </a:xfrm>
          <a:prstGeom prst="rect">
            <a:avLst/>
          </a:prstGeom>
          <a:noFill/>
          <a:ln w="9525">
            <a:noFill/>
            <a:miter lim="800000"/>
            <a:headEnd/>
            <a:tailEnd/>
          </a:ln>
        </p:spPr>
      </p:pic>
      <p:sp>
        <p:nvSpPr>
          <p:cNvPr id="15" name="Rectangle 14"/>
          <p:cNvSpPr/>
          <p:nvPr/>
        </p:nvSpPr>
        <p:spPr>
          <a:xfrm>
            <a:off x="6492875" y="4826000"/>
            <a:ext cx="1103313" cy="523875"/>
          </a:xfrm>
          <a:prstGeom prst="rect">
            <a:avLst/>
          </a:prstGeom>
        </p:spPr>
        <p:txBody>
          <a:bodyPr wrap="none">
            <a:spAutoFit/>
          </a:bodyPr>
          <a:lstStyle/>
          <a:p>
            <a:pPr>
              <a:defRPr/>
            </a:pPr>
            <a:r>
              <a:rPr lang="en-US" sz="2800" dirty="0">
                <a:solidFill>
                  <a:schemeClr val="bg2">
                    <a:lumMod val="75000"/>
                  </a:schemeClr>
                </a:solidFill>
              </a:rPr>
              <a:t>95 %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53"/>
                                        </p:tgtEl>
                                        <p:attrNameLst>
                                          <p:attrName>style.visibility</p:attrName>
                                        </p:attrNameLst>
                                      </p:cBhvr>
                                      <p:to>
                                        <p:strVal val="visible"/>
                                      </p:to>
                                    </p:set>
                                    <p:animEffect transition="in" filter="fade">
                                      <p:cBhvr>
                                        <p:cTn id="7" dur="2000"/>
                                        <p:tgtEl>
                                          <p:spTgt spid="1126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654"/>
                                        </p:tgtEl>
                                        <p:attrNameLst>
                                          <p:attrName>style.visibility</p:attrName>
                                        </p:attrNameLst>
                                      </p:cBhvr>
                                      <p:to>
                                        <p:strVal val="visible"/>
                                      </p:to>
                                    </p:set>
                                    <p:animEffect transition="in" filter="fade">
                                      <p:cBhvr>
                                        <p:cTn id="10" dur="2000"/>
                                        <p:tgtEl>
                                          <p:spTgt spid="1126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2655"/>
                                        </p:tgtEl>
                                        <p:attrNameLst>
                                          <p:attrName>style.visibility</p:attrName>
                                        </p:attrNameLst>
                                      </p:cBhvr>
                                      <p:to>
                                        <p:strVal val="visible"/>
                                      </p:to>
                                    </p:set>
                                    <p:animEffect transition="in" filter="fade">
                                      <p:cBhvr>
                                        <p:cTn id="13" dur="2000"/>
                                        <p:tgtEl>
                                          <p:spTgt spid="112655"/>
                                        </p:tgtEl>
                                      </p:cBhvr>
                                    </p:animEffect>
                                  </p:childTnLst>
                                </p:cTn>
                              </p:par>
                              <p:par>
                                <p:cTn id="14" presetID="10" presetClass="entr" presetSubtype="0" fill="hold" nodeType="withEffect">
                                  <p:stCondLst>
                                    <p:cond delay="0"/>
                                  </p:stCondLst>
                                  <p:childTnLst>
                                    <p:set>
                                      <p:cBhvr>
                                        <p:cTn id="15" dur="1" fill="hold">
                                          <p:stCondLst>
                                            <p:cond delay="0"/>
                                          </p:stCondLst>
                                        </p:cTn>
                                        <p:tgtEl>
                                          <p:spTgt spid="43022"/>
                                        </p:tgtEl>
                                        <p:attrNameLst>
                                          <p:attrName>style.visibility</p:attrName>
                                        </p:attrNameLst>
                                      </p:cBhvr>
                                      <p:to>
                                        <p:strVal val="visible"/>
                                      </p:to>
                                    </p:set>
                                    <p:animEffect transition="in" filter="fade">
                                      <p:cBhvr>
                                        <p:cTn id="16" dur="2000"/>
                                        <p:tgtEl>
                                          <p:spTgt spid="430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2651"/>
                                        </p:tgtEl>
                                        <p:attrNameLst>
                                          <p:attrName>style.visibility</p:attrName>
                                        </p:attrNameLst>
                                      </p:cBhvr>
                                      <p:to>
                                        <p:strVal val="visible"/>
                                      </p:to>
                                    </p:set>
                                    <p:animEffect transition="in" filter="fade">
                                      <p:cBhvr>
                                        <p:cTn id="19" dur="2000"/>
                                        <p:tgtEl>
                                          <p:spTgt spid="112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1" grpId="0"/>
      <p:bldP spid="112653" grpId="0"/>
      <p:bldP spid="112654" grpId="0"/>
      <p:bldP spid="1126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5" descr="Dairy Cow by *~Laura~*."/>
          <p:cNvPicPr>
            <a:picLocks noChangeAspect="1" noChangeArrowheads="1"/>
          </p:cNvPicPr>
          <p:nvPr/>
        </p:nvPicPr>
        <p:blipFill>
          <a:blip r:embed="rId4" cstate="print"/>
          <a:srcRect/>
          <a:stretch>
            <a:fillRect/>
          </a:stretch>
        </p:blipFill>
        <p:spPr bwMode="auto">
          <a:xfrm>
            <a:off x="6154738" y="2836863"/>
            <a:ext cx="2303462" cy="3070225"/>
          </a:xfrm>
          <a:prstGeom prst="rect">
            <a:avLst/>
          </a:prstGeom>
          <a:noFill/>
          <a:ln w="9525">
            <a:noFill/>
            <a:miter lim="800000"/>
            <a:headEnd/>
            <a:tailEnd/>
          </a:ln>
        </p:spPr>
      </p:pic>
      <p:pic>
        <p:nvPicPr>
          <p:cNvPr id="178179" name="Picture 6" descr="map-ind"/>
          <p:cNvPicPr>
            <a:picLocks noChangeAspect="1" noChangeArrowheads="1"/>
          </p:cNvPicPr>
          <p:nvPr/>
        </p:nvPicPr>
        <p:blipFill>
          <a:blip r:embed="rId5" cstate="print"/>
          <a:srcRect/>
          <a:stretch>
            <a:fillRect/>
          </a:stretch>
        </p:blipFill>
        <p:spPr bwMode="auto">
          <a:xfrm>
            <a:off x="5030788" y="914400"/>
            <a:ext cx="1933575" cy="2014538"/>
          </a:xfrm>
          <a:prstGeom prst="rect">
            <a:avLst/>
          </a:prstGeom>
          <a:noFill/>
          <a:ln w="9525">
            <a:noFill/>
            <a:miter lim="800000"/>
            <a:headEnd/>
            <a:tailEnd/>
          </a:ln>
        </p:spPr>
      </p:pic>
      <p:sp>
        <p:nvSpPr>
          <p:cNvPr id="178180" name="Line 7"/>
          <p:cNvSpPr>
            <a:spLocks noChangeShapeType="1"/>
          </p:cNvSpPr>
          <p:nvPr/>
        </p:nvSpPr>
        <p:spPr bwMode="auto">
          <a:xfrm flipH="1" flipV="1">
            <a:off x="5286375" y="1919288"/>
            <a:ext cx="1581150" cy="1330325"/>
          </a:xfrm>
          <a:prstGeom prst="line">
            <a:avLst/>
          </a:prstGeom>
          <a:noFill/>
          <a:ln w="38100">
            <a:solidFill>
              <a:srgbClr val="FF6600"/>
            </a:solidFill>
            <a:round/>
            <a:headEnd/>
            <a:tailEnd type="triangle" w="med" len="med"/>
          </a:ln>
        </p:spPr>
        <p:txBody>
          <a:bodyPr/>
          <a:lstStyle/>
          <a:p>
            <a:endParaRPr lang="en-US"/>
          </a:p>
        </p:txBody>
      </p:sp>
      <p:sp>
        <p:nvSpPr>
          <p:cNvPr id="178181" name="Text Box 8"/>
          <p:cNvSpPr txBox="1">
            <a:spLocks noChangeArrowheads="1"/>
          </p:cNvSpPr>
          <p:nvPr/>
        </p:nvSpPr>
        <p:spPr bwMode="auto">
          <a:xfrm>
            <a:off x="568325" y="657225"/>
            <a:ext cx="2520950" cy="519113"/>
          </a:xfrm>
          <a:prstGeom prst="rect">
            <a:avLst/>
          </a:prstGeom>
          <a:noFill/>
          <a:ln w="9525">
            <a:noFill/>
            <a:miter lim="800000"/>
            <a:headEnd/>
            <a:tailEnd/>
          </a:ln>
        </p:spPr>
        <p:txBody>
          <a:bodyPr wrap="none">
            <a:spAutoFit/>
          </a:bodyPr>
          <a:lstStyle/>
          <a:p>
            <a:r>
              <a:rPr lang="en-US" sz="2800" u="sng"/>
              <a:t>5 acres of land</a:t>
            </a:r>
          </a:p>
        </p:txBody>
      </p:sp>
      <p:sp>
        <p:nvSpPr>
          <p:cNvPr id="178182" name="Text Box 9"/>
          <p:cNvSpPr txBox="1">
            <a:spLocks noChangeArrowheads="1"/>
          </p:cNvSpPr>
          <p:nvPr/>
        </p:nvSpPr>
        <p:spPr bwMode="auto">
          <a:xfrm>
            <a:off x="414338" y="1390650"/>
            <a:ext cx="3895725" cy="1917700"/>
          </a:xfrm>
          <a:prstGeom prst="rect">
            <a:avLst/>
          </a:prstGeom>
          <a:noFill/>
          <a:ln w="9525">
            <a:noFill/>
            <a:miter lim="800000"/>
            <a:headEnd/>
            <a:tailEnd/>
          </a:ln>
        </p:spPr>
        <p:txBody>
          <a:bodyPr wrap="none">
            <a:spAutoFit/>
          </a:bodyPr>
          <a:lstStyle/>
          <a:p>
            <a:r>
              <a:rPr lang="en-US" sz="2400">
                <a:solidFill>
                  <a:srgbClr val="00FF00"/>
                </a:solidFill>
              </a:rPr>
              <a:t>Pumps 3200 gallons/hr</a:t>
            </a:r>
          </a:p>
          <a:p>
            <a:endParaRPr lang="en-US" sz="2400">
              <a:solidFill>
                <a:srgbClr val="00FF00"/>
              </a:solidFill>
            </a:endParaRPr>
          </a:p>
          <a:p>
            <a:r>
              <a:rPr lang="en-US" sz="2400">
                <a:solidFill>
                  <a:srgbClr val="00FF00"/>
                </a:solidFill>
              </a:rPr>
              <a:t>Irrigates alfalfa for 64 hours</a:t>
            </a:r>
          </a:p>
          <a:p>
            <a:endParaRPr lang="en-US" sz="2400">
              <a:solidFill>
                <a:srgbClr val="00FF00"/>
              </a:solidFill>
            </a:endParaRPr>
          </a:p>
          <a:p>
            <a:r>
              <a:rPr lang="en-US" sz="2400">
                <a:solidFill>
                  <a:srgbClr val="00FF00"/>
                </a:solidFill>
              </a:rPr>
              <a:t>24 times per year</a:t>
            </a:r>
          </a:p>
        </p:txBody>
      </p:sp>
      <p:sp>
        <p:nvSpPr>
          <p:cNvPr id="128010" name="Text Box 10"/>
          <p:cNvSpPr txBox="1">
            <a:spLocks noChangeArrowheads="1"/>
          </p:cNvSpPr>
          <p:nvPr/>
        </p:nvSpPr>
        <p:spPr bwMode="auto">
          <a:xfrm>
            <a:off x="355600" y="4278313"/>
            <a:ext cx="4302125" cy="519112"/>
          </a:xfrm>
          <a:prstGeom prst="rect">
            <a:avLst/>
          </a:prstGeom>
          <a:noFill/>
          <a:ln w="9525">
            <a:noFill/>
            <a:miter lim="800000"/>
            <a:headEnd/>
            <a:tailEnd/>
          </a:ln>
        </p:spPr>
        <p:txBody>
          <a:bodyPr wrap="none">
            <a:spAutoFit/>
          </a:bodyPr>
          <a:lstStyle/>
          <a:p>
            <a:r>
              <a:rPr lang="en-US" sz="2800"/>
              <a:t>Yield: 6.5 gallons milk/day</a:t>
            </a:r>
          </a:p>
        </p:txBody>
      </p:sp>
      <p:sp>
        <p:nvSpPr>
          <p:cNvPr id="128011" name="Text Box 11"/>
          <p:cNvSpPr txBox="1">
            <a:spLocks noChangeArrowheads="1"/>
          </p:cNvSpPr>
          <p:nvPr/>
        </p:nvSpPr>
        <p:spPr bwMode="auto">
          <a:xfrm>
            <a:off x="277813" y="5106988"/>
            <a:ext cx="5494337" cy="822325"/>
          </a:xfrm>
          <a:prstGeom prst="rect">
            <a:avLst/>
          </a:prstGeom>
          <a:noFill/>
          <a:ln w="9525">
            <a:noFill/>
            <a:miter lim="800000"/>
            <a:headEnd/>
            <a:tailEnd/>
          </a:ln>
        </p:spPr>
        <p:txBody>
          <a:bodyPr wrap="none">
            <a:spAutoFit/>
          </a:bodyPr>
          <a:lstStyle/>
          <a:p>
            <a:r>
              <a:rPr lang="en-US" sz="2400">
                <a:solidFill>
                  <a:srgbClr val="FFFF00"/>
                </a:solidFill>
              </a:rPr>
              <a:t>4.9 million gallons =&gt; 2400 gallons milk</a:t>
            </a:r>
          </a:p>
          <a:p>
            <a:r>
              <a:rPr lang="en-US" sz="2400">
                <a:solidFill>
                  <a:srgbClr val="FFFF00"/>
                </a:solidFill>
              </a:rPr>
              <a:t>   </a:t>
            </a:r>
            <a:r>
              <a:rPr lang="en-US" sz="2400">
                <a:solidFill>
                  <a:srgbClr val="00FF00"/>
                </a:solidFill>
              </a:rPr>
              <a:t>(2000 gallons water/ gallon milk)</a:t>
            </a:r>
          </a:p>
        </p:txBody>
      </p:sp>
      <p:sp>
        <p:nvSpPr>
          <p:cNvPr id="128012" name="Rectangle 12"/>
          <p:cNvSpPr>
            <a:spLocks noChangeArrowheads="1"/>
          </p:cNvSpPr>
          <p:nvPr/>
        </p:nvSpPr>
        <p:spPr bwMode="auto">
          <a:xfrm>
            <a:off x="387350" y="3576638"/>
            <a:ext cx="4383088" cy="519112"/>
          </a:xfrm>
          <a:prstGeom prst="rect">
            <a:avLst/>
          </a:prstGeom>
          <a:noFill/>
          <a:ln w="9525">
            <a:noFill/>
            <a:miter lim="800000"/>
            <a:headEnd/>
            <a:tailEnd/>
          </a:ln>
        </p:spPr>
        <p:txBody>
          <a:bodyPr wrap="none">
            <a:spAutoFit/>
          </a:bodyPr>
          <a:lstStyle/>
          <a:p>
            <a:r>
              <a:rPr lang="en-US" sz="2800">
                <a:solidFill>
                  <a:srgbClr val="FFFF00"/>
                </a:solidFill>
              </a:rPr>
              <a:t>4.9 million gallons water/yr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8012"/>
                                        </p:tgtEl>
                                        <p:attrNameLst>
                                          <p:attrName>style.visibility</p:attrName>
                                        </p:attrNameLst>
                                      </p:cBhvr>
                                      <p:to>
                                        <p:strVal val="visible"/>
                                      </p:to>
                                    </p:set>
                                    <p:animEffect transition="in" filter="fade">
                                      <p:cBhvr>
                                        <p:cTn id="7" dur="2000"/>
                                        <p:tgtEl>
                                          <p:spTgt spid="1280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8010"/>
                                        </p:tgtEl>
                                        <p:attrNameLst>
                                          <p:attrName>style.visibility</p:attrName>
                                        </p:attrNameLst>
                                      </p:cBhvr>
                                      <p:to>
                                        <p:strVal val="visible"/>
                                      </p:to>
                                    </p:set>
                                    <p:animEffect transition="in" filter="fade">
                                      <p:cBhvr>
                                        <p:cTn id="12" dur="2000"/>
                                        <p:tgtEl>
                                          <p:spTgt spid="1280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8011"/>
                                        </p:tgtEl>
                                        <p:attrNameLst>
                                          <p:attrName>style.visibility</p:attrName>
                                        </p:attrNameLst>
                                      </p:cBhvr>
                                      <p:to>
                                        <p:strVal val="visible"/>
                                      </p:to>
                                    </p:set>
                                    <p:animEffect transition="in" filter="fade">
                                      <p:cBhvr>
                                        <p:cTn id="17" dur="2000"/>
                                        <p:tgtEl>
                                          <p:spTgt spid="128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10" grpId="0"/>
      <p:bldP spid="128011" grpId="0"/>
      <p:bldP spid="12801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7.0&quot;&gt;&lt;object type=&quot;1&quot; unique_id=&quot;10001&quot;&gt;&lt;object type=&quot;2&quot; unique_id=&quot;13995&quot;&gt;&lt;object type=&quot;3&quot; unique_id=&quot;13996&quot;&gt;&lt;property id=&quot;20148&quot; value=&quot;5&quot;/&gt;&lt;property id=&quot;20300&quot; value=&quot;Slide 1&quot;/&gt;&lt;property id=&quot;20307&quot; value=&quot;434&quot;/&gt;&lt;/object&gt;&lt;object type=&quot;3&quot; unique_id=&quot;13997&quot;&gt;&lt;property id=&quot;20148&quot; value=&quot;5&quot;/&gt;&lt;property id=&quot;20300&quot; value=&quot;Slide 2&quot;/&gt;&lt;property id=&quot;20307&quot; value=&quot;435&quot;/&gt;&lt;/object&gt;&lt;object type=&quot;3&quot; unique_id=&quot;13998&quot;&gt;&lt;property id=&quot;20148&quot; value=&quot;5&quot;/&gt;&lt;property id=&quot;20300&quot; value=&quot;Slide 3&quot;/&gt;&lt;property id=&quot;20307&quot; value=&quot;436&quot;/&gt;&lt;/object&gt;&lt;object type=&quot;3&quot; unique_id=&quot;13999&quot;&gt;&lt;property id=&quot;20148&quot; value=&quot;5&quot;/&gt;&lt;property id=&quot;20300&quot; value=&quot;Slide 4&quot;/&gt;&lt;property id=&quot;20307&quot; value=&quot;437&quot;/&gt;&lt;/object&gt;&lt;object type=&quot;3&quot; unique_id=&quot;14000&quot;&gt;&lt;property id=&quot;20148&quot; value=&quot;5&quot;/&gt;&lt;property id=&quot;20300&quot; value=&quot;Slide 5&quot;/&gt;&lt;property id=&quot;20307&quot; value=&quot;438&quot;/&gt;&lt;/object&gt;&lt;object type=&quot;3&quot; unique_id=&quot;14001&quot;&gt;&lt;property id=&quot;20148&quot; value=&quot;5&quot;/&gt;&lt;property id=&quot;20300&quot; value=&quot;Slide 6&quot;/&gt;&lt;property id=&quot;20307&quot; value=&quot;439&quot;/&gt;&lt;/object&gt;&lt;object type=&quot;3&quot; unique_id=&quot;14002&quot;&gt;&lt;property id=&quot;20148&quot; value=&quot;5&quot;/&gt;&lt;property id=&quot;20300&quot; value=&quot;Slide 7&quot;/&gt;&lt;property id=&quot;20307&quot; value=&quot;440&quot;/&gt;&lt;/object&gt;&lt;object type=&quot;3&quot; unique_id=&quot;14003&quot;&gt;&lt;property id=&quot;20148&quot; value=&quot;5&quot;/&gt;&lt;property id=&quot;20300&quot; value=&quot;Slide 8&quot;/&gt;&lt;property id=&quot;20307&quot; value=&quot;441&quot;/&gt;&lt;/object&gt;&lt;object type=&quot;3&quot; unique_id=&quot;14004&quot;&gt;&lt;property id=&quot;20148&quot; value=&quot;5&quot;/&gt;&lt;property id=&quot;20300&quot; value=&quot;Slide 9&quot;/&gt;&lt;property id=&quot;20307&quot; value=&quot;442&quot;/&gt;&lt;/object&gt;&lt;object type=&quot;3&quot; unique_id=&quot;14005&quot;&gt;&lt;property id=&quot;20148&quot; value=&quot;5&quot;/&gt;&lt;property id=&quot;20300&quot; value=&quot;Slide 10&quot;/&gt;&lt;property id=&quot;20307&quot; value=&quot;443&quot;/&gt;&lt;/object&gt;&lt;object type=&quot;3&quot; unique_id=&quot;14006&quot;&gt;&lt;property id=&quot;20148&quot; value=&quot;5&quot;/&gt;&lt;property id=&quot;20300&quot; value=&quot;Slide 11&quot;/&gt;&lt;property id=&quot;20307&quot; value=&quot;444&quot;/&gt;&lt;/object&gt;&lt;object type=&quot;3&quot; unique_id=&quot;14007&quot;&gt;&lt;property id=&quot;20148&quot; value=&quot;5&quot;/&gt;&lt;property id=&quot;20300&quot; value=&quot;Slide 12&quot;/&gt;&lt;property id=&quot;20307&quot; value=&quot;445&quot;/&gt;&lt;/object&gt;&lt;object type=&quot;3&quot; unique_id=&quot;14008&quot;&gt;&lt;property id=&quot;20148&quot; value=&quot;5&quot;/&gt;&lt;property id=&quot;20300&quot; value=&quot;Slide 13&quot;/&gt;&lt;property id=&quot;20307&quot; value=&quot;446&quot;/&gt;&lt;/object&gt;&lt;object type=&quot;3&quot; unique_id=&quot;14009&quot;&gt;&lt;property id=&quot;20148&quot; value=&quot;5&quot;/&gt;&lt;property id=&quot;20300&quot; value=&quot;Slide 14&quot;/&gt;&lt;property id=&quot;20307&quot; value=&quot;447&quot;/&gt;&lt;/object&gt;&lt;object type=&quot;3&quot; unique_id=&quot;14010&quot;&gt;&lt;property id=&quot;20148&quot; value=&quot;5&quot;/&gt;&lt;property id=&quot;20300&quot; value=&quot;Slide 15&quot;/&gt;&lt;property id=&quot;20307&quot; value=&quot;448&quot;/&gt;&lt;/object&gt;&lt;object type=&quot;3&quot; unique_id=&quot;14011&quot;&gt;&lt;property id=&quot;20148&quot; value=&quot;5&quot;/&gt;&lt;property id=&quot;20300&quot; value=&quot;Slide 16&quot;/&gt;&lt;property id=&quot;20307&quot; value=&quot;449&quot;/&gt;&lt;/object&gt;&lt;object type=&quot;3&quot; unique_id=&quot;14012&quot;&gt;&lt;property id=&quot;20148&quot; value=&quot;5&quot;/&gt;&lt;property id=&quot;20300&quot; value=&quot;Slide 17&quot;/&gt;&lt;property id=&quot;20307&quot; value=&quot;450&quot;/&gt;&lt;/object&gt;&lt;object type=&quot;3&quot; unique_id=&quot;14013&quot;&gt;&lt;property id=&quot;20148&quot; value=&quot;5&quot;/&gt;&lt;property id=&quot;20300&quot; value=&quot;Slide 18&quot;/&gt;&lt;property id=&quot;20307&quot; value=&quot;451&quot;/&gt;&lt;/object&gt;&lt;object type=&quot;3&quot; unique_id=&quot;14014&quot;&gt;&lt;property id=&quot;20148&quot; value=&quot;5&quot;/&gt;&lt;property id=&quot;20300&quot; value=&quot;Slide 19&quot;/&gt;&lt;property id=&quot;20307&quot; value=&quot;452&quot;/&gt;&lt;/object&gt;&lt;object type=&quot;3&quot; unique_id=&quot;14015&quot;&gt;&lt;property id=&quot;20148&quot; value=&quot;5&quot;/&gt;&lt;property id=&quot;20300&quot; value=&quot;Slide 20&quot;/&gt;&lt;property id=&quot;20307&quot; value=&quot;290&quot;/&gt;&lt;/object&gt;&lt;object type=&quot;3&quot; unique_id=&quot;14016&quot;&gt;&lt;property id=&quot;20148&quot; value=&quot;5&quot;/&gt;&lt;property id=&quot;20300&quot; value=&quot;Slide 21&quot;/&gt;&lt;property id=&quot;20307&quot; value=&quot;453&quot;/&gt;&lt;/object&gt;&lt;object type=&quot;3&quot; unique_id=&quot;14017&quot;&gt;&lt;property id=&quot;20148&quot; value=&quot;5&quot;/&gt;&lt;property id=&quot;20300&quot; value=&quot;Slide 22&quot;/&gt;&lt;property id=&quot;20307&quot; value=&quot;292&quot;/&gt;&lt;/object&gt;&lt;object type=&quot;3&quot; unique_id=&quot;14018&quot;&gt;&lt;property id=&quot;20148&quot; value=&quot;5&quot;/&gt;&lt;property id=&quot;20300&quot; value=&quot;Slide 23&quot;/&gt;&lt;property id=&quot;20307&quot; value=&quot;395&quot;/&gt;&lt;/object&gt;&lt;object type=&quot;3&quot; unique_id=&quot;14019&quot;&gt;&lt;property id=&quot;20148&quot; value=&quot;5&quot;/&gt;&lt;property id=&quot;20300&quot; value=&quot;Slide 24&quot;/&gt;&lt;property id=&quot;20307&quot; value=&quot;312&quot;/&gt;&lt;/object&gt;&lt;object type=&quot;3&quot; unique_id=&quot;14020&quot;&gt;&lt;property id=&quot;20148&quot; value=&quot;5&quot;/&gt;&lt;property id=&quot;20300&quot; value=&quot;Slide 25&quot;/&gt;&lt;property id=&quot;20307&quot; value=&quot;358&quot;/&gt;&lt;/object&gt;&lt;object type=&quot;3&quot; unique_id=&quot;14021&quot;&gt;&lt;property id=&quot;20148&quot; value=&quot;5&quot;/&gt;&lt;property id=&quot;20300&quot; value=&quot;Slide 26&quot;/&gt;&lt;property id=&quot;20307&quot; value=&quot;322&quot;/&gt;&lt;/object&gt;&lt;object type=&quot;3&quot; unique_id=&quot;14022&quot;&gt;&lt;property id=&quot;20148&quot; value=&quot;5&quot;/&gt;&lt;property id=&quot;20300&quot; value=&quot;Slide 27&quot;/&gt;&lt;property id=&quot;20307&quot; value=&quot;297&quot;/&gt;&lt;/object&gt;&lt;object type=&quot;3&quot; unique_id=&quot;14023&quot;&gt;&lt;property id=&quot;20148&quot; value=&quot;5&quot;/&gt;&lt;property id=&quot;20300&quot; value=&quot;Slide 28&quot;/&gt;&lt;property id=&quot;20307&quot; value=&quot;393&quot;/&gt;&lt;/object&gt;&lt;object type=&quot;3&quot; unique_id=&quot;14024&quot;&gt;&lt;property id=&quot;20148&quot; value=&quot;5&quot;/&gt;&lt;property id=&quot;20300&quot; value=&quot;Slide 33&quot;/&gt;&lt;property id=&quot;20307&quot; value=&quot;330&quot;/&gt;&lt;/object&gt;&lt;object type=&quot;3&quot; unique_id=&quot;14025&quot;&gt;&lt;property id=&quot;20148&quot; value=&quot;5&quot;/&gt;&lt;property id=&quot;20300&quot; value=&quot;Slide 31&quot;/&gt;&lt;property id=&quot;20307&quot; value=&quot;343&quot;/&gt;&lt;/object&gt;&lt;object type=&quot;3&quot; unique_id=&quot;14026&quot;&gt;&lt;property id=&quot;20148&quot; value=&quot;5&quot;/&gt;&lt;property id=&quot;20300&quot; value=&quot;Slide 34&quot;/&gt;&lt;property id=&quot;20307&quot; value=&quot;378&quot;/&gt;&lt;/object&gt;&lt;object type=&quot;3&quot; unique_id=&quot;14027&quot;&gt;&lt;property id=&quot;20148&quot; value=&quot;5&quot;/&gt;&lt;property id=&quot;20300&quot; value=&quot;Slide 35&quot;/&gt;&lt;property id=&quot;20307&quot; value=&quot;379&quot;/&gt;&lt;/object&gt;&lt;object type=&quot;3&quot; unique_id=&quot;14028&quot;&gt;&lt;property id=&quot;20148&quot; value=&quot;5&quot;/&gt;&lt;property id=&quot;20300&quot; value=&quot;Slide 36&quot;/&gt;&lt;property id=&quot;20307&quot; value=&quot;381&quot;/&gt;&lt;/object&gt;&lt;object type=&quot;3&quot; unique_id=&quot;14029&quot;&gt;&lt;property id=&quot;20148&quot; value=&quot;5&quot;/&gt;&lt;property id=&quot;20300&quot; value=&quot;Slide 37&quot;/&gt;&lt;property id=&quot;20307&quot; value=&quot;431&quot;/&gt;&lt;/object&gt;&lt;object type=&quot;3&quot; unique_id=&quot;14030&quot;&gt;&lt;property id=&quot;20148&quot; value=&quot;5&quot;/&gt;&lt;property id=&quot;20300&quot; value=&quot;Slide 38&quot;/&gt;&lt;property id=&quot;20307&quot; value=&quot;432&quot;/&gt;&lt;/object&gt;&lt;object type=&quot;3&quot; unique_id=&quot;14031&quot;&gt;&lt;property id=&quot;20148&quot; value=&quot;5&quot;/&gt;&lt;property id=&quot;20300&quot; value=&quot;Slide 39&quot;/&gt;&lt;property id=&quot;20307&quot; value=&quot;413&quot;/&gt;&lt;/object&gt;&lt;object type=&quot;3&quot; unique_id=&quot;14032&quot;&gt;&lt;property id=&quot;20148&quot; value=&quot;5&quot;/&gt;&lt;property id=&quot;20300&quot; value=&quot;Slide 40&quot;/&gt;&lt;property id=&quot;20307&quot; value=&quot;414&quot;/&gt;&lt;/object&gt;&lt;object type=&quot;3&quot; unique_id=&quot;14033&quot;&gt;&lt;property id=&quot;20148&quot; value=&quot;5&quot;/&gt;&lt;property id=&quot;20300&quot; value=&quot;Slide 41&quot;/&gt;&lt;property id=&quot;20307&quot; value=&quot;415&quot;/&gt;&lt;/object&gt;&lt;object type=&quot;3&quot; unique_id=&quot;14034&quot;&gt;&lt;property id=&quot;20148&quot; value=&quot;5&quot;/&gt;&lt;property id=&quot;20300&quot; value=&quot;Slide 42&quot;/&gt;&lt;property id=&quot;20307&quot; value=&quot;416&quot;/&gt;&lt;/object&gt;&lt;object type=&quot;3&quot; unique_id=&quot;14035&quot;&gt;&lt;property id=&quot;20148&quot; value=&quot;5&quot;/&gt;&lt;property id=&quot;20300&quot; value=&quot;Slide 43&quot;/&gt;&lt;property id=&quot;20307&quot; value=&quot;417&quot;/&gt;&lt;/object&gt;&lt;object type=&quot;3&quot; unique_id=&quot;14036&quot;&gt;&lt;property id=&quot;20148&quot; value=&quot;5&quot;/&gt;&lt;property id=&quot;20300&quot; value=&quot;Slide 44&quot;/&gt;&lt;property id=&quot;20307&quot; value=&quot;418&quot;/&gt;&lt;/object&gt;&lt;object type=&quot;3&quot; unique_id=&quot;14037&quot;&gt;&lt;property id=&quot;20148&quot; value=&quot;5&quot;/&gt;&lt;property id=&quot;20300&quot; value=&quot;Slide 45&quot;/&gt;&lt;property id=&quot;20307&quot; value=&quot;419&quot;/&gt;&lt;/object&gt;&lt;object type=&quot;3&quot; unique_id=&quot;14038&quot;&gt;&lt;property id=&quot;20148&quot; value=&quot;5&quot;/&gt;&lt;property id=&quot;20300&quot; value=&quot;Slide 46&quot;/&gt;&lt;property id=&quot;20307&quot; value=&quot;420&quot;/&gt;&lt;/object&gt;&lt;object type=&quot;3&quot; unique_id=&quot;14039&quot;&gt;&lt;property id=&quot;20148&quot; value=&quot;5&quot;/&gt;&lt;property id=&quot;20300&quot; value=&quot;Slide 47&quot;/&gt;&lt;property id=&quot;20307&quot; value=&quot;421&quot;/&gt;&lt;/object&gt;&lt;object type=&quot;3&quot; unique_id=&quot;14040&quot;&gt;&lt;property id=&quot;20148&quot; value=&quot;5&quot;/&gt;&lt;property id=&quot;20300&quot; value=&quot;Slide 48&quot;/&gt;&lt;property id=&quot;20307&quot; value=&quot;422&quot;/&gt;&lt;/object&gt;&lt;object type=&quot;3&quot; unique_id=&quot;14041&quot;&gt;&lt;property id=&quot;20148&quot; value=&quot;5&quot;/&gt;&lt;property id=&quot;20300&quot; value=&quot;Slide 49&quot;/&gt;&lt;property id=&quot;20307&quot; value=&quot;423&quot;/&gt;&lt;/object&gt;&lt;object type=&quot;3&quot; unique_id=&quot;14042&quot;&gt;&lt;property id=&quot;20148&quot; value=&quot;5&quot;/&gt;&lt;property id=&quot;20300&quot; value=&quot;Slide 50&quot;/&gt;&lt;property id=&quot;20307&quot; value=&quot;424&quot;/&gt;&lt;/object&gt;&lt;object type=&quot;3&quot; unique_id=&quot;14043&quot;&gt;&lt;property id=&quot;20148&quot; value=&quot;5&quot;/&gt;&lt;property id=&quot;20300&quot; value=&quot;Slide 51&quot;/&gt;&lt;property id=&quot;20307&quot; value=&quot;425&quot;/&gt;&lt;/object&gt;&lt;object type=&quot;3&quot; unique_id=&quot;14044&quot;&gt;&lt;property id=&quot;20148&quot; value=&quot;5&quot;/&gt;&lt;property id=&quot;20300&quot; value=&quot;Slide 52&quot;/&gt;&lt;property id=&quot;20307&quot; value=&quot;426&quot;/&gt;&lt;/object&gt;&lt;object type=&quot;3&quot; unique_id=&quot;14045&quot;&gt;&lt;property id=&quot;20148&quot; value=&quot;5&quot;/&gt;&lt;property id=&quot;20300&quot; value=&quot;Slide 53&quot;/&gt;&lt;property id=&quot;20307&quot; value=&quot;427&quot;/&gt;&lt;/object&gt;&lt;object type=&quot;3&quot; unique_id=&quot;14046&quot;&gt;&lt;property id=&quot;20148&quot; value=&quot;5&quot;/&gt;&lt;property id=&quot;20300&quot; value=&quot;Slide 54&quot;/&gt;&lt;property id=&quot;20307&quot; value=&quot;428&quot;/&gt;&lt;/object&gt;&lt;object type=&quot;3&quot; unique_id=&quot;14047&quot;&gt;&lt;property id=&quot;20148&quot; value=&quot;5&quot;/&gt;&lt;property id=&quot;20300&quot; value=&quot;Slide 55&quot;/&gt;&lt;property id=&quot;20307&quot; value=&quot;429&quot;/&gt;&lt;/object&gt;&lt;object type=&quot;3&quot; unique_id=&quot;14048&quot;&gt;&lt;property id=&quot;20148&quot; value=&quot;5&quot;/&gt;&lt;property id=&quot;20300&quot; value=&quot;Slide 56&quot;/&gt;&lt;property id=&quot;20307&quot; value=&quot;433&quot;/&gt;&lt;/object&gt;&lt;object type=&quot;3&quot; unique_id=&quot;14049&quot;&gt;&lt;property id=&quot;20148&quot; value=&quot;5&quot;/&gt;&lt;property id=&quot;20300&quot; value=&quot;Slide 57&quot;/&gt;&lt;property id=&quot;20307&quot; value=&quot;430&quot;/&gt;&lt;/object&gt;&lt;object type=&quot;3&quot; unique_id=&quot;14050&quot;&gt;&lt;property id=&quot;20148&quot; value=&quot;5&quot;/&gt;&lt;property id=&quot;20300&quot; value=&quot;Slide 58&quot;/&gt;&lt;property id=&quot;20307&quot; value=&quot;337&quot;/&gt;&lt;/object&gt;&lt;object type=&quot;3&quot; unique_id=&quot;14051&quot;&gt;&lt;property id=&quot;20148&quot; value=&quot;5&quot;/&gt;&lt;property id=&quot;20300&quot; value=&quot;Slide 59&quot;/&gt;&lt;property id=&quot;20307&quot; value=&quot;331&quot;/&gt;&lt;/object&gt;&lt;object type=&quot;3&quot; unique_id=&quot;14052&quot;&gt;&lt;property id=&quot;20148&quot; value=&quot;5&quot;/&gt;&lt;property id=&quot;20300&quot; value=&quot;Slide 60&quot;/&gt;&lt;property id=&quot;20307&quot; value=&quot;377&quot;/&gt;&lt;/object&gt;&lt;object type=&quot;3&quot; unique_id=&quot;14053&quot;&gt;&lt;property id=&quot;20148&quot; value=&quot;5&quot;/&gt;&lt;property id=&quot;20300&quot; value=&quot;Slide 61&quot;/&gt;&lt;property id=&quot;20307&quot; value=&quot;383&quot;/&gt;&lt;/object&gt;&lt;object type=&quot;3&quot; unique_id=&quot;14054&quot;&gt;&lt;property id=&quot;20148&quot; value=&quot;5&quot;/&gt;&lt;property id=&quot;20300&quot; value=&quot;Slide 62&quot;/&gt;&lt;property id=&quot;20307&quot; value=&quot;382&quot;/&gt;&lt;/object&gt;&lt;object type=&quot;3&quot; unique_id=&quot;14055&quot;&gt;&lt;property id=&quot;20148&quot; value=&quot;5&quot;/&gt;&lt;property id=&quot;20300&quot; value=&quot;Slide 63&quot;/&gt;&lt;property id=&quot;20307&quot; value=&quot;327&quot;/&gt;&lt;/object&gt;&lt;object type=&quot;3&quot; unique_id=&quot;14056&quot;&gt;&lt;property id=&quot;20148&quot; value=&quot;5&quot;/&gt;&lt;property id=&quot;20300&quot; value=&quot;Slide 64&quot;/&gt;&lt;property id=&quot;20307&quot; value=&quot;352&quot;/&gt;&lt;/object&gt;&lt;object type=&quot;3&quot; unique_id=&quot;14057&quot;&gt;&lt;property id=&quot;20148&quot; value=&quot;5&quot;/&gt;&lt;property id=&quot;20300&quot; value=&quot;Slide 65&quot;/&gt;&lt;property id=&quot;20307&quot; value=&quot;353&quot;/&gt;&lt;/object&gt;&lt;object type=&quot;3&quot; unique_id=&quot;14058&quot;&gt;&lt;property id=&quot;20148&quot; value=&quot;5&quot;/&gt;&lt;property id=&quot;20300&quot; value=&quot;Slide 66&quot;/&gt;&lt;property id=&quot;20307&quot; value=&quot;354&quot;/&gt;&lt;/object&gt;&lt;object type=&quot;3&quot; unique_id=&quot;14059&quot;&gt;&lt;property id=&quot;20148&quot; value=&quot;5&quot;/&gt;&lt;property id=&quot;20300&quot; value=&quot;Slide 67&quot;/&gt;&lt;property id=&quot;20307&quot; value=&quot;355&quot;/&gt;&lt;/object&gt;&lt;object type=&quot;3&quot; unique_id=&quot;14060&quot;&gt;&lt;property id=&quot;20148&quot; value=&quot;5&quot;/&gt;&lt;property id=&quot;20300&quot; value=&quot;Slide 68&quot;/&gt;&lt;property id=&quot;20307&quot; value=&quot;373&quot;/&gt;&lt;/object&gt;&lt;object type=&quot;3&quot; unique_id=&quot;14061&quot;&gt;&lt;property id=&quot;20148&quot; value=&quot;5&quot;/&gt;&lt;property id=&quot;20300&quot; value=&quot;Slide 69&quot;/&gt;&lt;property id=&quot;20307&quot; value=&quot;324&quot;/&gt;&lt;/object&gt;&lt;object type=&quot;3&quot; unique_id=&quot;14062&quot;&gt;&lt;property id=&quot;20148&quot; value=&quot;5&quot;/&gt;&lt;property id=&quot;20300&quot; value=&quot;Slide 70&quot;/&gt;&lt;property id=&quot;20307&quot; value=&quot;325&quot;/&gt;&lt;/object&gt;&lt;object type=&quot;3&quot; unique_id=&quot;14532&quot;&gt;&lt;property id=&quot;20148&quot; value=&quot;5&quot;/&gt;&lt;property id=&quot;20300&quot; value=&quot;Slide 29&quot;/&gt;&lt;property id=&quot;20307&quot; value=&quot;454&quot;/&gt;&lt;/object&gt;&lt;object type=&quot;3&quot; unique_id=&quot;14533&quot;&gt;&lt;property id=&quot;20148&quot; value=&quot;5&quot;/&gt;&lt;property id=&quot;20300&quot; value=&quot;Slide 30&quot;/&gt;&lt;property id=&quot;20307&quot; value=&quot;455&quot;/&gt;&lt;/object&gt;&lt;object type=&quot;3&quot; unique_id=&quot;14534&quot;&gt;&lt;property id=&quot;20148&quot; value=&quot;5&quot;/&gt;&lt;property id=&quot;20300&quot; value=&quot;Slide 32&quot;/&gt;&lt;property id=&quot;20307&quot; value=&quot;456&quot;/&gt;&lt;/object&gt;&lt;/object&gt;&lt;object type=&quot;8&quot; unique_id=&quot;14131&quot;&gt;&lt;/object&gt;&lt;/object&gt;&lt;/database&gt;"/>
  <p:tag name="SECTOMILLISECCONVERTED" val="1"/>
  <p:tag name="ART_ENCODE_TYPE" val="0"/>
  <p:tag name="ART_ENCODE_INDEX" val="1"/>
  <p:tag name="ARTICULATE_PRESENTER_VERSION" val="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UDIO_ID" val="461"/>
  <p:tag name="ELAPSEDTIME" val="32.7"/>
</p:tagLst>
</file>

<file path=ppt/tags/tag1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2.xml><?xml version="1.0" encoding="utf-8"?>
<p:tagLst xmlns:a="http://schemas.openxmlformats.org/drawingml/2006/main" xmlns:r="http://schemas.openxmlformats.org/officeDocument/2006/relationships" xmlns:p="http://schemas.openxmlformats.org/presentationml/2006/main">
  <p:tag name="AUDIO_ID" val="462"/>
  <p:tag name="TIMELINE" val="11.0/21.3"/>
  <p:tag name="ELAPSEDTIME" val="29.2"/>
</p:tagLst>
</file>

<file path=ppt/tags/tag1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4.xml><?xml version="1.0" encoding="utf-8"?>
<p:tagLst xmlns:a="http://schemas.openxmlformats.org/drawingml/2006/main" xmlns:r="http://schemas.openxmlformats.org/officeDocument/2006/relationships" xmlns:p="http://schemas.openxmlformats.org/presentationml/2006/main">
  <p:tag name="AUDIO_ID" val="463"/>
  <p:tag name="ELAPSEDTIME" val="58.2"/>
</p:tagLst>
</file>

<file path=ppt/tags/tag1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6.xml><?xml version="1.0" encoding="utf-8"?>
<p:tagLst xmlns:a="http://schemas.openxmlformats.org/drawingml/2006/main" xmlns:r="http://schemas.openxmlformats.org/officeDocument/2006/relationships" xmlns:p="http://schemas.openxmlformats.org/presentationml/2006/main">
  <p:tag name="AUDIO_ID" val="464"/>
  <p:tag name="TIMELINE" val="12.9"/>
  <p:tag name="ELAPSEDTIME" val="82.9"/>
</p:tagLst>
</file>

<file path=ppt/tags/tag17.xml><?xml version="1.0" encoding="utf-8"?>
<p:tagLst xmlns:a="http://schemas.openxmlformats.org/drawingml/2006/main" xmlns:r="http://schemas.openxmlformats.org/officeDocument/2006/relationships" xmlns:p="http://schemas.openxmlformats.org/presentationml/2006/main">
  <p:tag name="BULLET_3" val="8226"/>
  <p:tag name="BULLET_1" val="8226"/>
  <p:tag name="BULLET_2" val="8226"/>
</p:tagLst>
</file>

<file path=ppt/tags/tag18.xml><?xml version="1.0" encoding="utf-8"?>
<p:tagLst xmlns:a="http://schemas.openxmlformats.org/drawingml/2006/main" xmlns:r="http://schemas.openxmlformats.org/officeDocument/2006/relationships" xmlns:p="http://schemas.openxmlformats.org/presentationml/2006/main">
  <p:tag name="AUDIO_ID" val="465"/>
  <p:tag name="TIMELINE" val="25.0/32.3/38.7"/>
  <p:tag name="ELAPSEDTIME" val="58.7"/>
</p:tagLst>
</file>

<file path=ppt/tags/tag19.xml><?xml version="1.0" encoding="utf-8"?>
<p:tagLst xmlns:a="http://schemas.openxmlformats.org/drawingml/2006/main" xmlns:r="http://schemas.openxmlformats.org/officeDocument/2006/relationships" xmlns:p="http://schemas.openxmlformats.org/presentationml/2006/main">
  <p:tag name="AUDIO_ID" val="434"/>
  <p:tag name="ELAPSEDTIME" val="15.5"/>
</p:tagLst>
</file>

<file path=ppt/tags/tag2.xml><?xml version="1.0" encoding="utf-8"?>
<p:tagLst xmlns:a="http://schemas.openxmlformats.org/drawingml/2006/main" xmlns:r="http://schemas.openxmlformats.org/officeDocument/2006/relationships" xmlns:p="http://schemas.openxmlformats.org/presentationml/2006/main">
  <p:tag name="AUDIO_ID" val="457"/>
  <p:tag name="ELAPSEDTIME" val="15.7"/>
</p:tagLst>
</file>

<file path=ppt/tags/tag2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21.xml><?xml version="1.0" encoding="utf-8"?>
<p:tagLst xmlns:a="http://schemas.openxmlformats.org/drawingml/2006/main" xmlns:r="http://schemas.openxmlformats.org/officeDocument/2006/relationships" xmlns:p="http://schemas.openxmlformats.org/presentationml/2006/main">
  <p:tag name="AUDIO_ID" val="435"/>
  <p:tag name="ELAPSEDTIME" val="13.5"/>
</p:tagLst>
</file>

<file path=ppt/tags/tag22.xml><?xml version="1.0" encoding="utf-8"?>
<p:tagLst xmlns:a="http://schemas.openxmlformats.org/drawingml/2006/main" xmlns:r="http://schemas.openxmlformats.org/officeDocument/2006/relationships" xmlns:p="http://schemas.openxmlformats.org/presentationml/2006/main">
  <p:tag name="AUDIO_ID" val="436"/>
  <p:tag name="TIMELINE" val="2.5/7.9/11.6"/>
  <p:tag name="ELAPSEDTIME" val="16.3"/>
</p:tagLst>
</file>

<file path=ppt/tags/tag23.xml><?xml version="1.0" encoding="utf-8"?>
<p:tagLst xmlns:a="http://schemas.openxmlformats.org/drawingml/2006/main" xmlns:r="http://schemas.openxmlformats.org/officeDocument/2006/relationships" xmlns:p="http://schemas.openxmlformats.org/presentationml/2006/main">
  <p:tag name="AUDIO_ID" val="437"/>
  <p:tag name="ELAPSEDTIME" val="11.2"/>
</p:tagLst>
</file>

<file path=ppt/tags/tag24.xml><?xml version="1.0" encoding="utf-8"?>
<p:tagLst xmlns:a="http://schemas.openxmlformats.org/drawingml/2006/main" xmlns:r="http://schemas.openxmlformats.org/officeDocument/2006/relationships" xmlns:p="http://schemas.openxmlformats.org/presentationml/2006/main">
  <p:tag name="AUDIO_ID" val="438"/>
  <p:tag name="ELAPSEDTIME" val="23.4"/>
</p:tagLst>
</file>

<file path=ppt/tags/tag25.xml><?xml version="1.0" encoding="utf-8"?>
<p:tagLst xmlns:a="http://schemas.openxmlformats.org/drawingml/2006/main" xmlns:r="http://schemas.openxmlformats.org/officeDocument/2006/relationships" xmlns:p="http://schemas.openxmlformats.org/presentationml/2006/main">
  <p:tag name="AUDIO_ID" val="439"/>
  <p:tag name="ELAPSEDTIME" val="3.8"/>
</p:tagLst>
</file>

<file path=ppt/tags/tag26.xml><?xml version="1.0" encoding="utf-8"?>
<p:tagLst xmlns:a="http://schemas.openxmlformats.org/drawingml/2006/main" xmlns:r="http://schemas.openxmlformats.org/officeDocument/2006/relationships" xmlns:p="http://schemas.openxmlformats.org/presentationml/2006/main">
  <p:tag name="AUDIO_ID" val="440"/>
  <p:tag name="ELAPSEDTIME" val="11.2"/>
</p:tagLst>
</file>

<file path=ppt/tags/tag27.xml><?xml version="1.0" encoding="utf-8"?>
<p:tagLst xmlns:a="http://schemas.openxmlformats.org/drawingml/2006/main" xmlns:r="http://schemas.openxmlformats.org/officeDocument/2006/relationships" xmlns:p="http://schemas.openxmlformats.org/presentationml/2006/main">
  <p:tag name="AUDIO_ID" val="441"/>
  <p:tag name="ELAPSEDTIME" val="4.1"/>
</p:tagLst>
</file>

<file path=ppt/tags/tag28.xml><?xml version="1.0" encoding="utf-8"?>
<p:tagLst xmlns:a="http://schemas.openxmlformats.org/drawingml/2006/main" xmlns:r="http://schemas.openxmlformats.org/officeDocument/2006/relationships" xmlns:p="http://schemas.openxmlformats.org/presentationml/2006/main">
  <p:tag name="AUDIO_ID" val="442"/>
  <p:tag name="ELAPSEDTIME" val="16.8"/>
</p:tagLst>
</file>

<file path=ppt/tags/tag2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0.xml><?xml version="1.0" encoding="utf-8"?>
<p:tagLst xmlns:a="http://schemas.openxmlformats.org/drawingml/2006/main" xmlns:r="http://schemas.openxmlformats.org/officeDocument/2006/relationships" xmlns:p="http://schemas.openxmlformats.org/presentationml/2006/main">
  <p:tag name="AUDIO_ID" val="443"/>
  <p:tag name="TIMELINE" val="4.4"/>
  <p:tag name="ELAPSEDTIME" val="16.8"/>
</p:tagLst>
</file>

<file path=ppt/tags/tag31.xml><?xml version="1.0" encoding="utf-8"?>
<p:tagLst xmlns:a="http://schemas.openxmlformats.org/drawingml/2006/main" xmlns:r="http://schemas.openxmlformats.org/officeDocument/2006/relationships" xmlns:p="http://schemas.openxmlformats.org/presentationml/2006/main">
  <p:tag name="AUDIO_ID" val="444"/>
  <p:tag name="ELAPSEDTIME" val="69.3"/>
</p:tagLst>
</file>

<file path=ppt/tags/tag3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2"/>
</p:tagLst>
</file>

<file path=ppt/tags/tag33.xml><?xml version="1.0" encoding="utf-8"?>
<p:tagLst xmlns:a="http://schemas.openxmlformats.org/drawingml/2006/main" xmlns:r="http://schemas.openxmlformats.org/officeDocument/2006/relationships" xmlns:p="http://schemas.openxmlformats.org/presentationml/2006/main">
  <p:tag name="AUDIO_ID" val="445"/>
  <p:tag name="ELAPSEDTIME" val="4.6"/>
</p:tagLst>
</file>

<file path=ppt/tags/tag34.xml><?xml version="1.0" encoding="utf-8"?>
<p:tagLst xmlns:a="http://schemas.openxmlformats.org/drawingml/2006/main" xmlns:r="http://schemas.openxmlformats.org/officeDocument/2006/relationships" xmlns:p="http://schemas.openxmlformats.org/presentationml/2006/main">
  <p:tag name="AUDIO_ID" val="446"/>
  <p:tag name="ELAPSEDTIME" val="28.0"/>
</p:tagLst>
</file>

<file path=ppt/tags/tag3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6.xml><?xml version="1.0" encoding="utf-8"?>
<p:tagLst xmlns:a="http://schemas.openxmlformats.org/drawingml/2006/main" xmlns:r="http://schemas.openxmlformats.org/officeDocument/2006/relationships" xmlns:p="http://schemas.openxmlformats.org/presentationml/2006/main">
  <p:tag name="AUDIO_ID" val="447"/>
  <p:tag name="TIMELINE" val="9.0"/>
  <p:tag name="ELAPSEDTIME" val="16.2"/>
</p:tagLst>
</file>

<file path=ppt/tags/tag3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8.xml><?xml version="1.0" encoding="utf-8"?>
<p:tagLst xmlns:a="http://schemas.openxmlformats.org/drawingml/2006/main" xmlns:r="http://schemas.openxmlformats.org/officeDocument/2006/relationships" xmlns:p="http://schemas.openxmlformats.org/presentationml/2006/main">
  <p:tag name="AUDIO_ID" val="448"/>
  <p:tag name="ELAPSEDTIME" val="8.6"/>
</p:tagLst>
</file>

<file path=ppt/tags/tag3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xml><?xml version="1.0" encoding="utf-8"?>
<p:tagLst xmlns:a="http://schemas.openxmlformats.org/drawingml/2006/main" xmlns:r="http://schemas.openxmlformats.org/officeDocument/2006/relationships" xmlns:p="http://schemas.openxmlformats.org/presentationml/2006/main">
  <p:tag name="AUDIO_ID" val="458"/>
  <p:tag name="ELAPSEDTIME" val="22.7"/>
</p:tagLst>
</file>

<file path=ppt/tags/tag40.xml><?xml version="1.0" encoding="utf-8"?>
<p:tagLst xmlns:a="http://schemas.openxmlformats.org/drawingml/2006/main" xmlns:r="http://schemas.openxmlformats.org/officeDocument/2006/relationships" xmlns:p="http://schemas.openxmlformats.org/presentationml/2006/main">
  <p:tag name="AUDIO_ID" val="449"/>
  <p:tag name="ELAPSEDTIME" val="30.3"/>
</p:tagLst>
</file>

<file path=ppt/tags/tag4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2.xml><?xml version="1.0" encoding="utf-8"?>
<p:tagLst xmlns:a="http://schemas.openxmlformats.org/drawingml/2006/main" xmlns:r="http://schemas.openxmlformats.org/officeDocument/2006/relationships" xmlns:p="http://schemas.openxmlformats.org/presentationml/2006/main">
  <p:tag name="AUDIO_ID" val="451"/>
  <p:tag name="ELAPSEDTIME" val="16.8"/>
</p:tagLst>
</file>

<file path=ppt/tags/tag43.xml><?xml version="1.0" encoding="utf-8"?>
<p:tagLst xmlns:a="http://schemas.openxmlformats.org/drawingml/2006/main" xmlns:r="http://schemas.openxmlformats.org/officeDocument/2006/relationships" xmlns:p="http://schemas.openxmlformats.org/presentationml/2006/main">
  <p:tag name="AUDIO_ID" val="450"/>
  <p:tag name="ELAPSEDTIME" val="80.5"/>
</p:tagLst>
</file>

<file path=ppt/tags/tag4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Lst>
</file>

<file path=ppt/tags/tag45.xml><?xml version="1.0" encoding="utf-8"?>
<p:tagLst xmlns:a="http://schemas.openxmlformats.org/drawingml/2006/main" xmlns:r="http://schemas.openxmlformats.org/officeDocument/2006/relationships" xmlns:p="http://schemas.openxmlformats.org/presentationml/2006/main">
  <p:tag name="AUDIO_ID" val="290"/>
  <p:tag name="ELAPSEDTIME" val="6.2"/>
</p:tagLst>
</file>

<file path=ppt/tags/tag46.xml><?xml version="1.0" encoding="utf-8"?>
<p:tagLst xmlns:a="http://schemas.openxmlformats.org/drawingml/2006/main" xmlns:r="http://schemas.openxmlformats.org/officeDocument/2006/relationships" xmlns:p="http://schemas.openxmlformats.org/presentationml/2006/main">
  <p:tag name="AUDIO_ID" val="453"/>
  <p:tag name="ELAPSEDTIME" val="31.8"/>
</p:tagLst>
</file>

<file path=ppt/tags/tag47.xml><?xml version="1.0" encoding="utf-8"?>
<p:tagLst xmlns:a="http://schemas.openxmlformats.org/drawingml/2006/main" xmlns:r="http://schemas.openxmlformats.org/officeDocument/2006/relationships" xmlns:p="http://schemas.openxmlformats.org/presentationml/2006/main">
  <p:tag name="AUDIO_ID" val="292"/>
  <p:tag name="TIMELINE" val="20.1"/>
  <p:tag name="ELAPSEDTIME" val="31.6"/>
</p:tagLst>
</file>

<file path=ppt/tags/tag48.xml><?xml version="1.0" encoding="utf-8"?>
<p:tagLst xmlns:a="http://schemas.openxmlformats.org/drawingml/2006/main" xmlns:r="http://schemas.openxmlformats.org/officeDocument/2006/relationships" xmlns:p="http://schemas.openxmlformats.org/presentationml/2006/main">
  <p:tag name="AUDIO_ID" val="395"/>
  <p:tag name="ELAPSEDTIME" val="27.1"/>
</p:tagLst>
</file>

<file path=ppt/tags/tag49.xml><?xml version="1.0" encoding="utf-8"?>
<p:tagLst xmlns:a="http://schemas.openxmlformats.org/drawingml/2006/main" xmlns:r="http://schemas.openxmlformats.org/officeDocument/2006/relationships" xmlns:p="http://schemas.openxmlformats.org/presentationml/2006/main">
  <p:tag name="AUDIO_ID" val="312"/>
  <p:tag name="TIMELINE" val="21.0"/>
  <p:tag name="ELAPSEDTIME" val="25.4"/>
</p:tagLst>
</file>

<file path=ppt/tags/tag5.xml><?xml version="1.0" encoding="utf-8"?>
<p:tagLst xmlns:a="http://schemas.openxmlformats.org/drawingml/2006/main" xmlns:r="http://schemas.openxmlformats.org/officeDocument/2006/relationships" xmlns:p="http://schemas.openxmlformats.org/presentationml/2006/main">
  <p:tag name="BULLET_1" val="8226"/>
</p:tagLst>
</file>

<file path=ppt/tags/tag50.xml><?xml version="1.0" encoding="utf-8"?>
<p:tagLst xmlns:a="http://schemas.openxmlformats.org/drawingml/2006/main" xmlns:r="http://schemas.openxmlformats.org/officeDocument/2006/relationships" xmlns:p="http://schemas.openxmlformats.org/presentationml/2006/main">
  <p:tag name="AUDIO_ID" val="358"/>
  <p:tag name="ELAPSEDTIME" val="36.0"/>
</p:tagLst>
</file>

<file path=ppt/tags/tag51.xml><?xml version="1.0" encoding="utf-8"?>
<p:tagLst xmlns:a="http://schemas.openxmlformats.org/drawingml/2006/main" xmlns:r="http://schemas.openxmlformats.org/officeDocument/2006/relationships" xmlns:p="http://schemas.openxmlformats.org/presentationml/2006/main">
  <p:tag name="AUDIO_ID" val="322"/>
  <p:tag name="ELAPSEDTIME" val="59.2"/>
</p:tagLst>
</file>

<file path=ppt/tags/tag52.xml><?xml version="1.0" encoding="utf-8"?>
<p:tagLst xmlns:a="http://schemas.openxmlformats.org/drawingml/2006/main" xmlns:r="http://schemas.openxmlformats.org/officeDocument/2006/relationships" xmlns:p="http://schemas.openxmlformats.org/presentationml/2006/main">
  <p:tag name="AUDIO_ID" val="297"/>
  <p:tag name="ELAPSEDTIME" val="44.0"/>
</p:tagLst>
</file>

<file path=ppt/tags/tag53.xml><?xml version="1.0" encoding="utf-8"?>
<p:tagLst xmlns:a="http://schemas.openxmlformats.org/drawingml/2006/main" xmlns:r="http://schemas.openxmlformats.org/officeDocument/2006/relationships" xmlns:p="http://schemas.openxmlformats.org/presentationml/2006/main">
  <p:tag name="AUDIO_ID" val="393"/>
  <p:tag name="ELAPSEDTIME" val="60.1"/>
</p:tagLst>
</file>

<file path=ppt/tags/tag54.xml><?xml version="1.0" encoding="utf-8"?>
<p:tagLst xmlns:a="http://schemas.openxmlformats.org/drawingml/2006/main" xmlns:r="http://schemas.openxmlformats.org/officeDocument/2006/relationships" xmlns:p="http://schemas.openxmlformats.org/presentationml/2006/main">
  <p:tag name="AUDIO_ID" val="454"/>
  <p:tag name="ELAPSEDTIME" val="8.0"/>
</p:tagLst>
</file>

<file path=ppt/tags/tag55.xml><?xml version="1.0" encoding="utf-8"?>
<p:tagLst xmlns:a="http://schemas.openxmlformats.org/drawingml/2006/main" xmlns:r="http://schemas.openxmlformats.org/officeDocument/2006/relationships" xmlns:p="http://schemas.openxmlformats.org/presentationml/2006/main">
  <p:tag name="AUDIO_ID" val="455"/>
  <p:tag name="ELAPSEDTIME" val="10.6"/>
</p:tagLst>
</file>

<file path=ppt/tags/tag56.xml><?xml version="1.0" encoding="utf-8"?>
<p:tagLst xmlns:a="http://schemas.openxmlformats.org/drawingml/2006/main" xmlns:r="http://schemas.openxmlformats.org/officeDocument/2006/relationships" xmlns:p="http://schemas.openxmlformats.org/presentationml/2006/main">
  <p:tag name="AUDIO_ID" val="343"/>
  <p:tag name="ELAPSEDTIME" val="16.6"/>
</p:tagLst>
</file>

<file path=ppt/tags/tag6.xml><?xml version="1.0" encoding="utf-8"?>
<p:tagLst xmlns:a="http://schemas.openxmlformats.org/drawingml/2006/main" xmlns:r="http://schemas.openxmlformats.org/officeDocument/2006/relationships" xmlns:p="http://schemas.openxmlformats.org/presentationml/2006/main">
  <p:tag name="AUDIO_ID" val="459"/>
  <p:tag name="ELAPSEDTIME" val="32.3"/>
</p:tagLst>
</file>

<file path=ppt/tags/tag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Lst>
</file>

<file path=ppt/tags/tag8.xml><?xml version="1.0" encoding="utf-8"?>
<p:tagLst xmlns:a="http://schemas.openxmlformats.org/drawingml/2006/main" xmlns:r="http://schemas.openxmlformats.org/officeDocument/2006/relationships" xmlns:p="http://schemas.openxmlformats.org/presentationml/2006/main">
  <p:tag name="AUDIO_ID" val="460"/>
  <p:tag name="ELAPSEDTIME" val="41.6"/>
</p:tagLst>
</file>

<file path=ppt/tags/tag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heme/theme1.xml><?xml version="1.0" encoding="utf-8"?>
<a:theme xmlns:a="http://schemas.openxmlformats.org/drawingml/2006/main" name="Blue and green balls design template">
  <a:themeElements>
    <a:clrScheme name="Blue and green balls design template 1">
      <a:dk1>
        <a:srgbClr val="808080"/>
      </a:dk1>
      <a:lt1>
        <a:srgbClr val="EBF5FF"/>
      </a:lt1>
      <a:dk2>
        <a:srgbClr val="BDDEFF"/>
      </a:dk2>
      <a:lt2>
        <a:srgbClr val="CCECFF"/>
      </a:lt2>
      <a:accent1>
        <a:srgbClr val="339966"/>
      </a:accent1>
      <a:accent2>
        <a:srgbClr val="333399"/>
      </a:accent2>
      <a:accent3>
        <a:srgbClr val="DBECFF"/>
      </a:accent3>
      <a:accent4>
        <a:srgbClr val="C9D1DA"/>
      </a:accent4>
      <a:accent5>
        <a:srgbClr val="ADCAB8"/>
      </a:accent5>
      <a:accent6>
        <a:srgbClr val="2D2D8A"/>
      </a:accent6>
      <a:hlink>
        <a:srgbClr val="66FFFF"/>
      </a:hlink>
      <a:folHlink>
        <a:srgbClr val="99FF99"/>
      </a:folHlink>
    </a:clrScheme>
    <a:fontScheme name="Blue and green balls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ue and green balls design template 1">
        <a:dk1>
          <a:srgbClr val="808080"/>
        </a:dk1>
        <a:lt1>
          <a:srgbClr val="EBF5FF"/>
        </a:lt1>
        <a:dk2>
          <a:srgbClr val="BDDEFF"/>
        </a:dk2>
        <a:lt2>
          <a:srgbClr val="CCECFF"/>
        </a:lt2>
        <a:accent1>
          <a:srgbClr val="339966"/>
        </a:accent1>
        <a:accent2>
          <a:srgbClr val="333399"/>
        </a:accent2>
        <a:accent3>
          <a:srgbClr val="DBECFF"/>
        </a:accent3>
        <a:accent4>
          <a:srgbClr val="C9D1DA"/>
        </a:accent4>
        <a:accent5>
          <a:srgbClr val="ADCAB8"/>
        </a:accent5>
        <a:accent6>
          <a:srgbClr val="2D2D8A"/>
        </a:accent6>
        <a:hlink>
          <a:srgbClr val="66FFFF"/>
        </a:hlink>
        <a:folHlink>
          <a:srgbClr val="99FF99"/>
        </a:folHlink>
      </a:clrScheme>
      <a:clrMap bg1="dk2" tx1="lt1" bg2="dk1" tx2="lt2" accent1="accent1" accent2="accent2" accent3="accent3" accent4="accent4" accent5="accent5" accent6="accent6" hlink="hlink" folHlink="folHlink"/>
    </a:extraClrScheme>
    <a:extraClrScheme>
      <a:clrScheme name="Blue and green balls design template 2">
        <a:dk1>
          <a:srgbClr val="336699"/>
        </a:dk1>
        <a:lt1>
          <a:srgbClr val="FFFFFF"/>
        </a:lt1>
        <a:dk2>
          <a:srgbClr val="00B4F5"/>
        </a:dk2>
        <a:lt2>
          <a:srgbClr val="E3EBF1"/>
        </a:lt2>
        <a:accent1>
          <a:srgbClr val="003399"/>
        </a:accent1>
        <a:accent2>
          <a:srgbClr val="468A4B"/>
        </a:accent2>
        <a:accent3>
          <a:srgbClr val="AAD6F9"/>
        </a:accent3>
        <a:accent4>
          <a:srgbClr val="DADADA"/>
        </a:accent4>
        <a:accent5>
          <a:srgbClr val="AAADCA"/>
        </a:accent5>
        <a:accent6>
          <a:srgbClr val="3F7D43"/>
        </a:accent6>
        <a:hlink>
          <a:srgbClr val="66CCFF"/>
        </a:hlink>
        <a:folHlink>
          <a:srgbClr val="CCFFCC"/>
        </a:folHlink>
      </a:clrScheme>
      <a:clrMap bg1="dk2" tx1="lt1" bg2="dk1" tx2="lt2" accent1="accent1" accent2="accent2" accent3="accent3" accent4="accent4" accent5="accent5" accent6="accent6" hlink="hlink" folHlink="folHlink"/>
    </a:extraClrScheme>
    <a:extraClrScheme>
      <a:clrScheme name="Blue and green balls design template 3">
        <a:dk1>
          <a:srgbClr val="336699"/>
        </a:dk1>
        <a:lt1>
          <a:srgbClr val="FFFFFF"/>
        </a:lt1>
        <a:dk2>
          <a:srgbClr val="006699"/>
        </a:dk2>
        <a:lt2>
          <a:srgbClr val="E3EBF1"/>
        </a:lt2>
        <a:accent1>
          <a:srgbClr val="033497"/>
        </a:accent1>
        <a:accent2>
          <a:srgbClr val="00CC66"/>
        </a:accent2>
        <a:accent3>
          <a:srgbClr val="AAB8CA"/>
        </a:accent3>
        <a:accent4>
          <a:srgbClr val="DADADA"/>
        </a:accent4>
        <a:accent5>
          <a:srgbClr val="AAAEC9"/>
        </a:accent5>
        <a:accent6>
          <a:srgbClr val="00B95C"/>
        </a:accent6>
        <a:hlink>
          <a:srgbClr val="6CACFA"/>
        </a:hlink>
        <a:folHlink>
          <a:srgbClr val="FFFFCC"/>
        </a:folHlink>
      </a:clrScheme>
      <a:clrMap bg1="dk2" tx1="lt1" bg2="dk1" tx2="lt2" accent1="accent1" accent2="accent2" accent3="accent3" accent4="accent4" accent5="accent5" accent6="accent6" hlink="hlink" folHlink="folHlink"/>
    </a:extraClrScheme>
    <a:extraClrScheme>
      <a:clrScheme name="Blue and green balls design template 4">
        <a:dk1>
          <a:srgbClr val="90D697"/>
        </a:dk1>
        <a:lt1>
          <a:srgbClr val="FFFFFF"/>
        </a:lt1>
        <a:dk2>
          <a:srgbClr val="339966"/>
        </a:dk2>
        <a:lt2>
          <a:srgbClr val="969696"/>
        </a:lt2>
        <a:accent1>
          <a:srgbClr val="318DF3"/>
        </a:accent1>
        <a:accent2>
          <a:srgbClr val="CCECFF"/>
        </a:accent2>
        <a:accent3>
          <a:srgbClr val="FFFFFF"/>
        </a:accent3>
        <a:accent4>
          <a:srgbClr val="7AB780"/>
        </a:accent4>
        <a:accent5>
          <a:srgbClr val="ADC5F8"/>
        </a:accent5>
        <a:accent6>
          <a:srgbClr val="B9D6E7"/>
        </a:accent6>
        <a:hlink>
          <a:srgbClr val="990000"/>
        </a:hlink>
        <a:folHlink>
          <a:srgbClr val="663300"/>
        </a:folHlink>
      </a:clrScheme>
      <a:clrMap bg1="lt1" tx1="dk1" bg2="lt2" tx2="dk2" accent1="accent1" accent2="accent2" accent3="accent3" accent4="accent4" accent5="accent5" accent6="accent6" hlink="hlink" folHlink="folHlink"/>
    </a:extraClrScheme>
    <a:extraClrScheme>
      <a:clrScheme name="Blue and green balls design template 5">
        <a:dk1>
          <a:srgbClr val="005A58"/>
        </a:dk1>
        <a:lt1>
          <a:srgbClr val="D2FFE6"/>
        </a:lt1>
        <a:dk2>
          <a:srgbClr val="C0C0C0"/>
        </a:dk2>
        <a:lt2>
          <a:srgbClr val="CCECFF"/>
        </a:lt2>
        <a:accent1>
          <a:srgbClr val="026A4A"/>
        </a:accent1>
        <a:accent2>
          <a:srgbClr val="528FC6"/>
        </a:accent2>
        <a:accent3>
          <a:srgbClr val="DCDCDC"/>
        </a:accent3>
        <a:accent4>
          <a:srgbClr val="B3DAC4"/>
        </a:accent4>
        <a:accent5>
          <a:srgbClr val="AAB9B1"/>
        </a:accent5>
        <a:accent6>
          <a:srgbClr val="4981B3"/>
        </a:accent6>
        <a:hlink>
          <a:srgbClr val="9FDAFF"/>
        </a:hlink>
        <a:folHlink>
          <a:srgbClr val="99FFCC"/>
        </a:folHlink>
      </a:clrScheme>
      <a:clrMap bg1="dk2" tx1="lt1" bg2="dk1" tx2="lt2" accent1="accent1" accent2="accent2" accent3="accent3" accent4="accent4" accent5="accent5" accent6="accent6" hlink="hlink" folHlink="folHlink"/>
    </a:extraClrScheme>
    <a:extraClrScheme>
      <a:clrScheme name="Blue and green balls design template 6">
        <a:dk1>
          <a:srgbClr val="3E3E5C"/>
        </a:dk1>
        <a:lt1>
          <a:srgbClr val="E6E6FF"/>
        </a:lt1>
        <a:dk2>
          <a:srgbClr val="0099CC"/>
        </a:dk2>
        <a:lt2>
          <a:srgbClr val="FFFFFF"/>
        </a:lt2>
        <a:accent1>
          <a:srgbClr val="246DB0"/>
        </a:accent1>
        <a:accent2>
          <a:srgbClr val="6666FF"/>
        </a:accent2>
        <a:accent3>
          <a:srgbClr val="AACAE2"/>
        </a:accent3>
        <a:accent4>
          <a:srgbClr val="C4C4DA"/>
        </a:accent4>
        <a:accent5>
          <a:srgbClr val="ACBAD4"/>
        </a:accent5>
        <a:accent6>
          <a:srgbClr val="5C5CE7"/>
        </a:accent6>
        <a:hlink>
          <a:srgbClr val="99CCFF"/>
        </a:hlink>
        <a:folHlink>
          <a:srgbClr val="CCECFF"/>
        </a:folHlink>
      </a:clrScheme>
      <a:clrMap bg1="dk2" tx1="lt1" bg2="dk1" tx2="lt2" accent1="accent1" accent2="accent2" accent3="accent3" accent4="accent4" accent5="accent5" accent6="accent6" hlink="hlink" folHlink="folHlink"/>
    </a:extraClrScheme>
    <a:extraClrScheme>
      <a:clrScheme name="Blue and green balls design template 7">
        <a:dk1>
          <a:srgbClr val="C6D5E0"/>
        </a:dk1>
        <a:lt1>
          <a:srgbClr val="D7D7EB"/>
        </a:lt1>
        <a:dk2>
          <a:srgbClr val="7DC4FF"/>
        </a:dk2>
        <a:lt2>
          <a:srgbClr val="777777"/>
        </a:lt2>
        <a:accent1>
          <a:srgbClr val="2658A2"/>
        </a:accent1>
        <a:accent2>
          <a:srgbClr val="5F5FCB"/>
        </a:accent2>
        <a:accent3>
          <a:srgbClr val="E8E8F3"/>
        </a:accent3>
        <a:accent4>
          <a:srgbClr val="A9B6BF"/>
        </a:accent4>
        <a:accent5>
          <a:srgbClr val="ACB4CE"/>
        </a:accent5>
        <a:accent6>
          <a:srgbClr val="5555B8"/>
        </a:accent6>
        <a:hlink>
          <a:srgbClr val="A1E99D"/>
        </a:hlink>
        <a:folHlink>
          <a:srgbClr val="EAEAEA"/>
        </a:folHlink>
      </a:clrScheme>
      <a:clrMap bg1="lt1" tx1="dk1" bg2="lt2" tx2="dk2" accent1="accent1" accent2="accent2" accent3="accent3" accent4="accent4" accent5="accent5" accent6="accent6" hlink="hlink" folHlink="folHlink"/>
    </a:extraClrScheme>
    <a:extraClrScheme>
      <a:clrScheme name="Blue and green balls design template 8">
        <a:dk1>
          <a:srgbClr val="00B3F2"/>
        </a:dk1>
        <a:lt1>
          <a:srgbClr val="DEF6F1"/>
        </a:lt1>
        <a:dk2>
          <a:srgbClr val="CEE7FE"/>
        </a:dk2>
        <a:lt2>
          <a:srgbClr val="969696"/>
        </a:lt2>
        <a:accent1>
          <a:srgbClr val="CCECFF"/>
        </a:accent1>
        <a:accent2>
          <a:srgbClr val="8DC6FF"/>
        </a:accent2>
        <a:accent3>
          <a:srgbClr val="ECFAF7"/>
        </a:accent3>
        <a:accent4>
          <a:srgbClr val="0098CF"/>
        </a:accent4>
        <a:accent5>
          <a:srgbClr val="E2F4FF"/>
        </a:accent5>
        <a:accent6>
          <a:srgbClr val="7FB3E7"/>
        </a:accent6>
        <a:hlink>
          <a:srgbClr val="0033CC"/>
        </a:hlink>
        <a:folHlink>
          <a:srgbClr val="00A800"/>
        </a:folHlink>
      </a:clrScheme>
      <a:clrMap bg1="lt1" tx1="dk1" bg2="lt2" tx2="dk2" accent1="accent1" accent2="accent2" accent3="accent3" accent4="accent4" accent5="accent5" accent6="accent6" hlink="hlink" folHlink="folHlink"/>
    </a:extraClrScheme>
    <a:extraClrScheme>
      <a:clrScheme name="Blue and green balls design template 9">
        <a:dk1>
          <a:srgbClr val="969696"/>
        </a:dk1>
        <a:lt1>
          <a:srgbClr val="E6FFE6"/>
        </a:lt1>
        <a:dk2>
          <a:srgbClr val="9CE292"/>
        </a:dk2>
        <a:lt2>
          <a:srgbClr val="CEF1FE"/>
        </a:lt2>
        <a:accent1>
          <a:srgbClr val="EBB047"/>
        </a:accent1>
        <a:accent2>
          <a:srgbClr val="8DC6FF"/>
        </a:accent2>
        <a:accent3>
          <a:srgbClr val="CBEEC7"/>
        </a:accent3>
        <a:accent4>
          <a:srgbClr val="C4DAC4"/>
        </a:accent4>
        <a:accent5>
          <a:srgbClr val="F3D4B1"/>
        </a:accent5>
        <a:accent6>
          <a:srgbClr val="7FB3E7"/>
        </a:accent6>
        <a:hlink>
          <a:srgbClr val="0066FF"/>
        </a:hlink>
        <a:folHlink>
          <a:srgbClr val="006600"/>
        </a:folHlink>
      </a:clrScheme>
      <a:clrMap bg1="dk2" tx1="lt1" bg2="dk1" tx2="lt2" accent1="accent1" accent2="accent2" accent3="accent3" accent4="accent4" accent5="accent5" accent6="accent6" hlink="hlink" folHlink="folHlink"/>
    </a:extraClrScheme>
    <a:extraClrScheme>
      <a:clrScheme name="Blue and green balls design template 10">
        <a:dk1>
          <a:srgbClr val="DBFFD3"/>
        </a:dk1>
        <a:lt1>
          <a:srgbClr val="FFFFFF"/>
        </a:lt1>
        <a:dk2>
          <a:srgbClr val="CCECFF"/>
        </a:dk2>
        <a:lt2>
          <a:srgbClr val="808080"/>
        </a:lt2>
        <a:accent1>
          <a:srgbClr val="69B4FF"/>
        </a:accent1>
        <a:accent2>
          <a:srgbClr val="00CC00"/>
        </a:accent2>
        <a:accent3>
          <a:srgbClr val="FFFFFF"/>
        </a:accent3>
        <a:accent4>
          <a:srgbClr val="BBDAB4"/>
        </a:accent4>
        <a:accent5>
          <a:srgbClr val="B9D6FF"/>
        </a:accent5>
        <a:accent6>
          <a:srgbClr val="00B900"/>
        </a:accent6>
        <a:hlink>
          <a:srgbClr val="3333CC"/>
        </a:hlink>
        <a:folHlink>
          <a:srgbClr val="0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and green balls design template</Template>
  <TotalTime>17338</TotalTime>
  <Words>3090</Words>
  <Application>Microsoft Office PowerPoint</Application>
  <PresentationFormat>On-screen Show (4:3)</PresentationFormat>
  <Paragraphs>349</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Blue and green balls design template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uf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Bonczek</dc:creator>
  <cp:lastModifiedBy>Bonczek,James Lee</cp:lastModifiedBy>
  <cp:revision>90</cp:revision>
  <dcterms:created xsi:type="dcterms:W3CDTF">2007-03-28T15:45:27Z</dcterms:created>
  <dcterms:modified xsi:type="dcterms:W3CDTF">2010-06-07T18:34:48Z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Lecture 14 Groundwater Fundamentals</vt:lpwstr>
  </property>
  <property fmtid="{D5CDD505-2E9C-101B-9397-08002B2CF9AE}" pid="4" name="ArticulateGUID">
    <vt:lpwstr>4E4E66FA-C65B-4A64-96F6-E8C510D0F670</vt:lpwstr>
  </property>
  <property fmtid="{D5CDD505-2E9C-101B-9397-08002B2CF9AE}" pid="5" name="ArticulateProjectFull">
    <vt:lpwstr>F:\Summer 2010\Properly Numbered\Lecture 13 Groundwater Fundamentals.ppta</vt:lpwstr>
  </property>
</Properties>
</file>