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sldIdLst>
    <p:sldId id="289" r:id="rId2"/>
    <p:sldId id="257" r:id="rId3"/>
    <p:sldId id="259" r:id="rId4"/>
    <p:sldId id="260" r:id="rId5"/>
    <p:sldId id="261" r:id="rId6"/>
    <p:sldId id="262" r:id="rId7"/>
    <p:sldId id="263" r:id="rId8"/>
    <p:sldId id="264" r:id="rId9"/>
    <p:sldId id="265" r:id="rId10"/>
    <p:sldId id="266" r:id="rId11"/>
    <p:sldId id="267" r:id="rId12"/>
    <p:sldId id="268" r:id="rId13"/>
    <p:sldId id="275" r:id="rId14"/>
    <p:sldId id="276" r:id="rId15"/>
    <p:sldId id="277" r:id="rId16"/>
    <p:sldId id="278" r:id="rId17"/>
    <p:sldId id="279" r:id="rId18"/>
    <p:sldId id="280" r:id="rId19"/>
    <p:sldId id="281" r:id="rId20"/>
    <p:sldId id="282" r:id="rId21"/>
    <p:sldId id="293" r:id="rId22"/>
    <p:sldId id="299" r:id="rId23"/>
    <p:sldId id="284" r:id="rId24"/>
    <p:sldId id="285" r:id="rId25"/>
    <p:sldId id="300" r:id="rId26"/>
  </p:sldIdLst>
  <p:sldSz cx="9144000" cy="6858000" type="screen4x3"/>
  <p:notesSz cx="6858000" cy="9144000"/>
  <p:custDataLst>
    <p:tags r:id="rId28"/>
  </p:custDataLst>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FF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5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71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94FA7F8-A869-46DA-ADAE-9B1D1D7EF32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Pressure" TargetMode="External"/><Relationship Id="rId3" Type="http://schemas.openxmlformats.org/officeDocument/2006/relationships/hyperlink" Target="http://en.wikipedia.org/wiki/Mineral" TargetMode="External"/><Relationship Id="rId7" Type="http://schemas.openxmlformats.org/officeDocument/2006/relationships/hyperlink" Target="http://en.wikipedia.org/wiki/Thermodynamics"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en.wikipedia.org/wiki/Seawater" TargetMode="External"/><Relationship Id="rId5" Type="http://schemas.openxmlformats.org/officeDocument/2006/relationships/hyperlink" Target="http://en.wikipedia.org/wiki/Aragonite" TargetMode="External"/><Relationship Id="rId10" Type="http://schemas.openxmlformats.org/officeDocument/2006/relationships/hyperlink" Target="http://en.wikipedia.org/wiki/Test_(biology)" TargetMode="External"/><Relationship Id="rId4" Type="http://schemas.openxmlformats.org/officeDocument/2006/relationships/hyperlink" Target="http://en.wikipedia.org/wiki/Calcite" TargetMode="External"/><Relationship Id="rId9" Type="http://schemas.openxmlformats.org/officeDocument/2006/relationships/hyperlink" Target="http://en.wikipedia.org/wiki/Biological"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Silica" TargetMode="External"/><Relationship Id="rId3" Type="http://schemas.openxmlformats.org/officeDocument/2006/relationships/hyperlink" Target="http://en.wikipedia.org/wiki/Eukaryote" TargetMode="External"/><Relationship Id="rId7" Type="http://schemas.openxmlformats.org/officeDocument/2006/relationships/hyperlink" Target="http://en.wikipedia.org/wiki/Colony_%28biology%29"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n.wikipedia.org/wiki/Unicellular" TargetMode="External"/><Relationship Id="rId5" Type="http://schemas.openxmlformats.org/officeDocument/2006/relationships/hyperlink" Target="http://en.wikipedia.org/wiki/Phytoplankton" TargetMode="External"/><Relationship Id="rId4" Type="http://schemas.openxmlformats.org/officeDocument/2006/relationships/hyperlink" Target="http://en.wikipedia.org/wiki/Alga" TargetMode="External"/><Relationship Id="rId9" Type="http://schemas.openxmlformats.org/officeDocument/2006/relationships/hyperlink" Target="http://en.wikipedia.org/wiki/Diatom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5E7DA7-CD02-41F4-8A58-D10F9676570E}" type="slidenum">
              <a:rPr lang="en-US"/>
              <a:pPr/>
              <a:t>2</a:t>
            </a:fld>
            <a:endParaRPr lang="en-US"/>
          </a:p>
        </p:txBody>
      </p:sp>
      <p:sp>
        <p:nvSpPr>
          <p:cNvPr id="8194" name="Rectangle 2"/>
          <p:cNvSpPr>
            <a:spLocks noRot="1" noChangeArrowheads="1" noTextEdit="1"/>
          </p:cNvSpPr>
          <p:nvPr>
            <p:ph type="sldImg"/>
          </p:nvPr>
        </p:nvSpPr>
        <p:spPr>
          <a:xfrm>
            <a:off x="1144588" y="685800"/>
            <a:ext cx="4572000" cy="3429000"/>
          </a:xfrm>
          <a:ln/>
        </p:spPr>
      </p:sp>
      <p:sp>
        <p:nvSpPr>
          <p:cNvPr id="8195" name="Rectangle 3"/>
          <p:cNvSpPr>
            <a:spLocks noGrp="1" noChangeArrowheads="1"/>
          </p:cNvSpPr>
          <p:nvPr>
            <p:ph type="body" idx="1"/>
          </p:nvPr>
        </p:nvSpPr>
        <p:spPr/>
        <p:txBody>
          <a:bodyPr/>
          <a:lstStyle/>
          <a:p>
            <a:r>
              <a:rPr lang="en-US"/>
              <a:t>So far, we have considered the largest portion of the hydrologic cycle, the oceans, particularly with respect to their integrative effect on climate and heat distribution on earth. We’ve also discussed precipitation and rainfall and it’s causes. Remember that 90% of surface evaporation comes from the ocean and in turn about 90% of all precipitation returns to the oceans. This leaves only 10% that reaches the land. We’ll now begin to examine what happens to precipitation that strikes land in the form of fresh water; specifically, rivers, lakes, soil water, and groundwater.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BF8544-16ED-4CF8-8276-106EBE0CC36A}" type="slidenum">
              <a:rPr lang="en-US"/>
              <a:pPr/>
              <a:t>3</a:t>
            </a:fld>
            <a:endParaRPr lang="en-US"/>
          </a:p>
        </p:txBody>
      </p:sp>
      <p:sp>
        <p:nvSpPr>
          <p:cNvPr id="12290" name="Rectangle 2"/>
          <p:cNvSpPr>
            <a:spLocks noRot="1" noChangeArrowheads="1" noTextEdit="1"/>
          </p:cNvSpPr>
          <p:nvPr>
            <p:ph type="sldImg"/>
          </p:nvPr>
        </p:nvSpPr>
        <p:spPr>
          <a:xfrm>
            <a:off x="1144588" y="685800"/>
            <a:ext cx="4572000" cy="3429000"/>
          </a:xfrm>
          <a:ln/>
        </p:spPr>
      </p:sp>
      <p:sp>
        <p:nvSpPr>
          <p:cNvPr id="12291" name="Rectangle 3"/>
          <p:cNvSpPr>
            <a:spLocks noGrp="1" noChangeArrowheads="1"/>
          </p:cNvSpPr>
          <p:nvPr>
            <p:ph type="body" idx="1"/>
          </p:nvPr>
        </p:nvSpPr>
        <p:spPr/>
        <p:txBody>
          <a:bodyPr/>
          <a:lstStyle/>
          <a:p>
            <a:r>
              <a:rPr lang="en-US"/>
              <a:t>Recall that a watershed is the total land area that drains water to a common point. Thus, in terms of freshwater resources, the watershed encompasses all of the available freshwater reservoirs and the exchange of freshwater between them.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A1543-D028-43C0-AF2C-2DD31333422E}" type="slidenum">
              <a:rPr lang="en-US"/>
              <a:pPr/>
              <a:t>15</a:t>
            </a:fld>
            <a:endParaRPr lang="en-US"/>
          </a:p>
        </p:txBody>
      </p:sp>
      <p:sp>
        <p:nvSpPr>
          <p:cNvPr id="36866" name="Rectangle 2"/>
          <p:cNvSpPr>
            <a:spLocks noRot="1" noChangeArrowheads="1" noTextEdit="1"/>
          </p:cNvSpPr>
          <p:nvPr>
            <p:ph type="sldImg"/>
          </p:nvPr>
        </p:nvSpPr>
        <p:spPr>
          <a:xfrm>
            <a:off x="1144588" y="685800"/>
            <a:ext cx="4572000" cy="3429000"/>
          </a:xfrm>
          <a:ln/>
        </p:spPr>
      </p:sp>
      <p:sp>
        <p:nvSpPr>
          <p:cNvPr id="36867" name="Rectangle 3"/>
          <p:cNvSpPr>
            <a:spLocks noGrp="1" noChangeArrowheads="1"/>
          </p:cNvSpPr>
          <p:nvPr>
            <p:ph type="body" idx="1"/>
          </p:nvPr>
        </p:nvSpPr>
        <p:spPr/>
        <p:txBody>
          <a:bodyPr/>
          <a:lstStyle/>
          <a:p>
            <a:r>
              <a:rPr lang="en-US" sz="1000" b="1" i="1"/>
              <a:t>In the beginning</a:t>
            </a:r>
            <a:r>
              <a:rPr lang="en-US" sz="1000"/>
              <a:t> the primeval seas must have been only slightly salty. But ever since the first rains descended upon the young Earth hundreds of millions of years ago and ran over the land breaking up rocks and transporting their minerals to the seas, the ocean has become saltier. It is estimated that the rivers and streams flowing from the United States alone discharge 225 million tons of dissolved solids and 513 million tons of suspended sediment annually to the sea. Recent calculations show yields of dissolved solids from other land masses that range from about 6 tons per square mile for Australia to about 120 tons per square mile for Europe. Throughout the world, rivers carry an estimated 4 billion tons of dissolved salts to the ocean annually. About the same tonnage of salt from the ocean water probably is deposited as sediment on the ocean bottom, and thus, yearly gains may offset yearly losses. In other words, the oceans today probably have a balanced salt input and outgo.</a:t>
            </a:r>
          </a:p>
          <a:p>
            <a:r>
              <a:rPr lang="en-US" sz="1000"/>
              <a:t>Past accumulations of dissolved and suspended solids in the sea do not explain completely why the ocean is salty. Salts become concentrated in the sea because the Sun's heat distills or vaporizes almost pure water from the surface of the sea and leaves the salts behind. This process is part of the continual exchange of water between the Earth and the atmosphere that is called the </a:t>
            </a:r>
            <a:r>
              <a:rPr lang="en-US" sz="1000" b="1"/>
              <a:t>hydrologic cycle</a:t>
            </a:r>
            <a:r>
              <a:rPr lang="en-US" sz="1000"/>
              <a:t>. Water vapor rises from the ocean surface and is carried landward by the winds. When the vapor collides with a colder mass of air, it condenses (changes from a gas to a liquid) and falls to Earth as rain. The rain runs off into streams which in turn transport water to the ocean. Evaporation from both the land and the ocean again causes water to return to the atmosphere as vapor and the cycle starts anew. The ocean, then, is not fresh like river water because of the huge accumulation of salts by evaporation and the contribution of raw salts from the land. In fact, since the first rainfall, the seas have become saltier.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F4FE5B-42BB-4EAE-8F04-FFEF42D65B4D}" type="slidenum">
              <a:rPr lang="en-US"/>
              <a:pPr/>
              <a:t>17</a:t>
            </a:fld>
            <a:endParaRPr lang="en-US"/>
          </a:p>
        </p:txBody>
      </p:sp>
      <p:sp>
        <p:nvSpPr>
          <p:cNvPr id="39938" name="Rectangle 2"/>
          <p:cNvSpPr>
            <a:spLocks noRot="1" noChangeArrowheads="1" noTextEdit="1"/>
          </p:cNvSpPr>
          <p:nvPr>
            <p:ph type="sldImg"/>
          </p:nvPr>
        </p:nvSpPr>
        <p:spPr>
          <a:xfrm>
            <a:off x="1144588" y="685800"/>
            <a:ext cx="4572000" cy="3429000"/>
          </a:xfrm>
          <a:ln/>
        </p:spPr>
      </p:sp>
      <p:sp>
        <p:nvSpPr>
          <p:cNvPr id="39939" name="Rectangle 3"/>
          <p:cNvSpPr>
            <a:spLocks noGrp="1" noChangeArrowheads="1"/>
          </p:cNvSpPr>
          <p:nvPr>
            <p:ph type="body" idx="1"/>
          </p:nvPr>
        </p:nvSpPr>
        <p:spPr/>
        <p:txBody>
          <a:bodyPr/>
          <a:lstStyle/>
          <a:p>
            <a:r>
              <a:rPr lang="en-US"/>
              <a:t>No known biological process removes sodium from the sea. Therefore, it is very abundant in sea water. Certain constituents in sea water, such as calcium, magnesium, bicarbonate, and silica, are partly taken out of solution by biological organisms, chemical precipitation, or physical-chemical reactions Part of the explanation is the role played by marine life -- animals and plants -- in ocean water's composition. Sea water is not simply a solution of salts and dissolved gases unaffected by living organisms in the sea. Mollusks (oysters, clams, and mussels, for example) extract calcium from the sea to build their shells and skeletons. </a:t>
            </a:r>
            <a:r>
              <a:rPr lang="en-US" b="1"/>
              <a:t>Foraminifers</a:t>
            </a:r>
            <a:r>
              <a:rPr lang="en-US"/>
              <a:t> (very small one-celled sea animals) and </a:t>
            </a:r>
            <a:r>
              <a:rPr lang="en-US" b="1"/>
              <a:t>crustaceans</a:t>
            </a:r>
            <a:r>
              <a:rPr lang="en-US"/>
              <a:t> (such as crabs, shrimp, lobsters, and barnacles) likewise take out large amounts of calcium salts to build their bodies. Coral reefs, common in warm tropical seas, consist mostly of limestone (calcium carbonate) formed over millions of years from the skeletons of billions of small corals and other sea animals. </a:t>
            </a:r>
            <a:r>
              <a:rPr lang="en-US" b="1"/>
              <a:t>Plankton</a:t>
            </a:r>
            <a:r>
              <a:rPr lang="en-US"/>
              <a:t> (tiny floating animal and plant life) also exerts control on the composition of sea water. </a:t>
            </a:r>
            <a:r>
              <a:rPr lang="en-US" b="1"/>
              <a:t>Diatoms</a:t>
            </a:r>
            <a:r>
              <a:rPr lang="en-US"/>
              <a:t>, members of the plankton community, require silica to form their shells and they draw heavily on the ocean's silica for this purpose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694CF9-B319-45A7-9289-9E13B8327C31}" type="slidenum">
              <a:rPr lang="en-US"/>
              <a:pPr/>
              <a:t>18</a:t>
            </a:fld>
            <a:endParaRPr lang="en-US"/>
          </a:p>
        </p:txBody>
      </p:sp>
      <p:sp>
        <p:nvSpPr>
          <p:cNvPr id="41986" name="Rectangle 2"/>
          <p:cNvSpPr>
            <a:spLocks noRot="1" noChangeArrowheads="1" noTextEdit="1"/>
          </p:cNvSpPr>
          <p:nvPr>
            <p:ph type="sldImg"/>
          </p:nvPr>
        </p:nvSpPr>
        <p:spPr>
          <a:xfrm>
            <a:off x="1144588" y="685800"/>
            <a:ext cx="4572000" cy="3429000"/>
          </a:xfrm>
          <a:ln/>
        </p:spPr>
      </p:sp>
      <p:sp>
        <p:nvSpPr>
          <p:cNvPr id="41987" name="Rectangle 3"/>
          <p:cNvSpPr>
            <a:spLocks noGrp="1" noChangeArrowheads="1"/>
          </p:cNvSpPr>
          <p:nvPr>
            <p:ph type="body" idx="1"/>
          </p:nvPr>
        </p:nvSpPr>
        <p:spPr/>
        <p:txBody>
          <a:bodyPr/>
          <a:lstStyle/>
          <a:p>
            <a:r>
              <a:rPr lang="en-US"/>
              <a:t>350 g/L = 0.75 lb/L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94C3EF-E530-4916-BA0A-80C38D94916F}" type="slidenum">
              <a:rPr lang="en-US"/>
              <a:pPr/>
              <a:t>20</a:t>
            </a:fld>
            <a:endParaRPr lang="en-US"/>
          </a:p>
        </p:txBody>
      </p:sp>
      <p:sp>
        <p:nvSpPr>
          <p:cNvPr id="45058" name="Rectangle 2"/>
          <p:cNvSpPr>
            <a:spLocks noRot="1" noChangeArrowheads="1" noTextEdit="1"/>
          </p:cNvSpPr>
          <p:nvPr>
            <p:ph type="sldImg"/>
          </p:nvPr>
        </p:nvSpPr>
        <p:spPr>
          <a:xfrm>
            <a:off x="1144588" y="685800"/>
            <a:ext cx="4572000" cy="3429000"/>
          </a:xfrm>
          <a:ln/>
        </p:spPr>
      </p:sp>
      <p:sp>
        <p:nvSpPr>
          <p:cNvPr id="45059" name="Rectangle 3"/>
          <p:cNvSpPr>
            <a:spLocks noGrp="1" noChangeArrowheads="1"/>
          </p:cNvSpPr>
          <p:nvPr>
            <p:ph type="body" idx="1"/>
          </p:nvPr>
        </p:nvSpPr>
        <p:spPr/>
        <p:txBody>
          <a:bodyPr/>
          <a:lstStyle/>
          <a:p>
            <a:r>
              <a:rPr lang="en-US"/>
              <a:t>No known biological process removes sodium from the sea. Therefore, it is very abundant in sea water. Certain constituents in sea water, such as calcium, magnesium, bicarbonate, and silica, are partly taken out of solution by biological organisms, chemical precipitation, or physical-chemical reactions Part of the explanation is the role played by marine life -- animals and plants -- in ocean water's composition. Sea water is not simply a solution of salts and dissolved gases unaffected by living organisms in the sea. Mollusks (oysters, clams, and mussels, for example) extract calcium from the sea to build their shells and skeletons. </a:t>
            </a:r>
            <a:r>
              <a:rPr lang="en-US" b="1"/>
              <a:t>Foraminifers</a:t>
            </a:r>
            <a:r>
              <a:rPr lang="en-US"/>
              <a:t> (very small one-celled sea animals) and </a:t>
            </a:r>
            <a:r>
              <a:rPr lang="en-US" b="1"/>
              <a:t>crustaceans</a:t>
            </a:r>
            <a:r>
              <a:rPr lang="en-US"/>
              <a:t> (such as crabs, shrimp, lobsters, and barnacles) likewise take out large amounts of calcium salts to build their bodies. Coral reefs, common in warm tropical seas, consist mostly of limestone (calcium carbonate) formed over millions of years from the skeletons of billions of small corals and other sea animals. </a:t>
            </a:r>
            <a:r>
              <a:rPr lang="en-US" b="1"/>
              <a:t>Plankton</a:t>
            </a:r>
            <a:r>
              <a:rPr lang="en-US"/>
              <a:t> (tiny floating animal and plant life) also exerts control on the composition of sea water. </a:t>
            </a:r>
            <a:r>
              <a:rPr lang="en-US" b="1"/>
              <a:t>Diatoms</a:t>
            </a:r>
            <a:r>
              <a:rPr lang="en-US"/>
              <a:t>, members of the plankton community, require silica to form their shells and they draw heavily on the ocean's silica for this purpose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1866F6-64F6-46FB-9CCE-9AED65BAED08}" type="slidenum">
              <a:rPr lang="en-US"/>
              <a:pPr/>
              <a:t>22</a:t>
            </a:fld>
            <a:endParaRPr lang="en-US"/>
          </a:p>
        </p:txBody>
      </p:sp>
      <p:sp>
        <p:nvSpPr>
          <p:cNvPr id="81922" name="Rectangle 2"/>
          <p:cNvSpPr>
            <a:spLocks noRot="1" noChangeArrowheads="1" noTextEdit="1"/>
          </p:cNvSpPr>
          <p:nvPr>
            <p:ph type="sldImg"/>
          </p:nvPr>
        </p:nvSpPr>
        <p:spPr>
          <a:xfrm>
            <a:off x="1144588" y="685800"/>
            <a:ext cx="4572000" cy="3429000"/>
          </a:xfrm>
          <a:ln/>
        </p:spPr>
      </p:sp>
      <p:sp>
        <p:nvSpPr>
          <p:cNvPr id="81923" name="Rectangle 3"/>
          <p:cNvSpPr>
            <a:spLocks noGrp="1" noChangeArrowheads="1"/>
          </p:cNvSpPr>
          <p:nvPr>
            <p:ph type="body" idx="1"/>
          </p:nvPr>
        </p:nvSpPr>
        <p:spPr/>
        <p:txBody>
          <a:bodyPr/>
          <a:lstStyle/>
          <a:p>
            <a:r>
              <a:rPr lang="en-US"/>
              <a:t>The </a:t>
            </a:r>
            <a:r>
              <a:rPr lang="en-US">
                <a:hlinkClick r:id="rId3" tooltip="Mineral"/>
              </a:rPr>
              <a:t>mineralogic</a:t>
            </a:r>
            <a:r>
              <a:rPr lang="en-US"/>
              <a:t> composition of carbonate platforms may be either </a:t>
            </a:r>
            <a:r>
              <a:rPr lang="en-US">
                <a:hlinkClick r:id="rId4" tooltip="Calcite"/>
              </a:rPr>
              <a:t>calcitic</a:t>
            </a:r>
            <a:r>
              <a:rPr lang="en-US"/>
              <a:t> or </a:t>
            </a:r>
            <a:r>
              <a:rPr lang="en-US">
                <a:hlinkClick r:id="rId5" tooltip="Aragonite"/>
              </a:rPr>
              <a:t>aragonitic</a:t>
            </a:r>
            <a:r>
              <a:rPr lang="en-US"/>
              <a:t>. </a:t>
            </a:r>
            <a:r>
              <a:rPr lang="en-US">
                <a:hlinkClick r:id="rId6" tooltip="Seawater"/>
              </a:rPr>
              <a:t>Seawater</a:t>
            </a:r>
            <a:r>
              <a:rPr lang="en-US"/>
              <a:t> is oversaturated in carbonate, so under certain conditions CaCO3 precipitation is possible. Carbonate precipitation is </a:t>
            </a:r>
            <a:r>
              <a:rPr lang="en-US">
                <a:hlinkClick r:id="rId7" tooltip="Thermodynamics"/>
              </a:rPr>
              <a:t>thermodynamically</a:t>
            </a:r>
            <a:r>
              <a:rPr lang="en-US"/>
              <a:t> favoured at high temperature and low </a:t>
            </a:r>
            <a:r>
              <a:rPr lang="en-US">
                <a:hlinkClick r:id="rId8" tooltip="Pressure"/>
              </a:rPr>
              <a:t>pressure</a:t>
            </a:r>
            <a:r>
              <a:rPr lang="en-US"/>
              <a:t>. Three types of carbonate precipitation are possible: </a:t>
            </a:r>
            <a:r>
              <a:rPr lang="en-US" i="1"/>
              <a:t>biotically controlled</a:t>
            </a:r>
            <a:r>
              <a:rPr lang="en-US"/>
              <a:t>, </a:t>
            </a:r>
            <a:r>
              <a:rPr lang="en-US" i="1"/>
              <a:t>biotically induced</a:t>
            </a:r>
            <a:r>
              <a:rPr lang="en-US"/>
              <a:t> and </a:t>
            </a:r>
            <a:r>
              <a:rPr lang="en-US" i="1"/>
              <a:t>abiotic</a:t>
            </a:r>
            <a:r>
              <a:rPr lang="en-US"/>
              <a:t>. Carbonate precipitation is biotically controlled when organisms (such as corals) are present that exploit carbonate dissolved in seawater to build their calcitic or aragonitic skeletons. Thus they may develop hard reef structures. Biotically induced precipitation takes place outside the cell of the organism, thus carbonate is not directly produced by organisms, but precipitates because of their metabolism. Abiotic precipitation involves little or no </a:t>
            </a:r>
            <a:r>
              <a:rPr lang="en-US">
                <a:hlinkClick r:id="rId9" tooltip="Biological"/>
              </a:rPr>
              <a:t>biological</a:t>
            </a:r>
            <a:r>
              <a:rPr lang="en-US"/>
              <a:t> influence. </a:t>
            </a:r>
          </a:p>
          <a:p>
            <a:endParaRPr lang="en-US"/>
          </a:p>
          <a:p>
            <a:r>
              <a:rPr lang="en-US"/>
              <a:t>Foraminifera typically produce a </a:t>
            </a:r>
            <a:r>
              <a:rPr lang="en-US">
                <a:hlinkClick r:id="rId10" tooltip="Test (biology)"/>
              </a:rPr>
              <a:t>test</a:t>
            </a:r>
            <a:r>
              <a:rPr lang="en-US"/>
              <a:t>, or shell, which can have either one or multiple chambers, some becoming quite elaborate in structure.</a:t>
            </a:r>
            <a:r>
              <a:rPr lang="en-US">
                <a:hlinkClick r:id="" action="ppaction://noaction"/>
              </a:rPr>
              <a:t>[2]</a:t>
            </a:r>
            <a:r>
              <a:rPr lang="en-US"/>
              <a:t> These shells are made of calcium carbonate (CaCO3)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3F7A-DF88-4391-A1B0-44E418754DDF}" type="slidenum">
              <a:rPr lang="en-US"/>
              <a:pPr/>
              <a:t>23</a:t>
            </a:fld>
            <a:endParaRPr lang="en-US"/>
          </a:p>
        </p:txBody>
      </p:sp>
      <p:sp>
        <p:nvSpPr>
          <p:cNvPr id="49154" name="Rectangle 2"/>
          <p:cNvSpPr>
            <a:spLocks noRot="1" noChangeArrowheads="1" noTextEdit="1"/>
          </p:cNvSpPr>
          <p:nvPr>
            <p:ph type="sldImg"/>
          </p:nvPr>
        </p:nvSpPr>
        <p:spPr>
          <a:xfrm>
            <a:off x="1144588" y="685800"/>
            <a:ext cx="4572000" cy="3429000"/>
          </a:xfrm>
          <a:ln/>
        </p:spPr>
      </p:sp>
      <p:sp>
        <p:nvSpPr>
          <p:cNvPr id="49155" name="Rectangle 3"/>
          <p:cNvSpPr>
            <a:spLocks noGrp="1" noChangeArrowheads="1"/>
          </p:cNvSpPr>
          <p:nvPr>
            <p:ph type="body" idx="1"/>
          </p:nvPr>
        </p:nvSpPr>
        <p:spPr/>
        <p:txBody>
          <a:bodyPr/>
          <a:lstStyle/>
          <a:p>
            <a:r>
              <a:rPr lang="en-US" b="1"/>
              <a:t>Diatoms</a:t>
            </a:r>
            <a:r>
              <a:rPr lang="en-US"/>
              <a:t> (Gr. dia 'through'; tomos 'cutting', i.e., "cut in half") are a major group of </a:t>
            </a:r>
            <a:r>
              <a:rPr lang="en-US">
                <a:hlinkClick r:id="rId3" tooltip="Eukaryote"/>
              </a:rPr>
              <a:t>eukaryotic</a:t>
            </a:r>
            <a:r>
              <a:rPr lang="en-US"/>
              <a:t> </a:t>
            </a:r>
            <a:r>
              <a:rPr lang="en-US">
                <a:hlinkClick r:id="rId4" tooltip="Alga"/>
              </a:rPr>
              <a:t>algae</a:t>
            </a:r>
            <a:r>
              <a:rPr lang="en-US"/>
              <a:t>, and are one of the most common types of </a:t>
            </a:r>
            <a:r>
              <a:rPr lang="en-US">
                <a:hlinkClick r:id="rId5" tooltip="Phytoplankton"/>
              </a:rPr>
              <a:t>phytoplankton</a:t>
            </a:r>
            <a:r>
              <a:rPr lang="en-US"/>
              <a:t>. Most diatoms are </a:t>
            </a:r>
            <a:r>
              <a:rPr lang="en-US">
                <a:hlinkClick r:id="rId6" tooltip="Unicellular"/>
              </a:rPr>
              <a:t>unicellular</a:t>
            </a:r>
            <a:r>
              <a:rPr lang="en-US"/>
              <a:t>, although some form chains or simple </a:t>
            </a:r>
            <a:r>
              <a:rPr lang="en-US">
                <a:hlinkClick r:id="rId7" tooltip="Colony (biology)"/>
              </a:rPr>
              <a:t>colonies</a:t>
            </a:r>
            <a:r>
              <a:rPr lang="en-US"/>
              <a:t>. A characteristic feature of diatom cells is that they are encased within a unique cell wall made of </a:t>
            </a:r>
            <a:r>
              <a:rPr lang="en-US">
                <a:hlinkClick r:id="rId8" tooltip="Silica"/>
              </a:rPr>
              <a:t>silica</a:t>
            </a:r>
            <a:r>
              <a:rPr lang="en-US"/>
              <a:t>. These walls show a wide diversity in form, some quite beautiful and ornate, but usually consist of two symmetrical sides with a split between them, hence the group name. </a:t>
            </a:r>
          </a:p>
          <a:p>
            <a:r>
              <a:rPr lang="en-US">
                <a:hlinkClick r:id="rId9" tooltip="Diatoms"/>
              </a:rPr>
              <a:t>Diatoms</a:t>
            </a:r>
            <a:r>
              <a:rPr lang="en-US"/>
              <a:t> in both fresh and salt water extract silica from the water to use as a component of their cell walls (“test”, “shell”). Likewise, some holoplanktonic protozoa (Radiolaria), some sponges, and some plants (leaf phytoliths) use silicon as a structural material. </a:t>
            </a:r>
          </a:p>
          <a:p>
            <a:endParaRPr lang="en-US"/>
          </a:p>
          <a:p>
            <a:r>
              <a:rPr lang="en-US"/>
              <a:t>The richest sources of diatom fossils are deposits of their skeletons known as </a:t>
            </a:r>
            <a:r>
              <a:rPr lang="en-US" b="1"/>
              <a:t>diatomite</a:t>
            </a:r>
            <a:r>
              <a:rPr lang="en-US"/>
              <a:t>, or diatomaceous earth. This mineral was formed as ancient diatoms died and settled to the bottom of lakes or oceans. Today, they form large deposits of white chalky material, which is mined for use in cleansers, paints, filtering agents, and abrasives. Many toothpastes contain bits of fossil diatoms. The Bacillariophyta are the diatoms. With their exquisitely beautiful silica shells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81000" y="914400"/>
            <a:ext cx="3352800" cy="3581400"/>
          </a:xfrm>
        </p:spPr>
        <p:txBody>
          <a:bodyPr/>
          <a:lstStyle>
            <a:lvl1pPr>
              <a:lnSpc>
                <a:spcPct val="150000"/>
              </a:lnSpc>
              <a:defRPr sz="4400"/>
            </a:lvl1pPr>
          </a:lstStyle>
          <a:p>
            <a:r>
              <a:rPr lang="en-US"/>
              <a:t>Click to edit Master title style</a:t>
            </a:r>
          </a:p>
        </p:txBody>
      </p:sp>
      <p:sp>
        <p:nvSpPr>
          <p:cNvPr id="5123" name="Rectangle 3"/>
          <p:cNvSpPr>
            <a:spLocks noGrp="1" noChangeArrowheads="1"/>
          </p:cNvSpPr>
          <p:nvPr>
            <p:ph type="subTitle" idx="1"/>
          </p:nvPr>
        </p:nvSpPr>
        <p:spPr>
          <a:xfrm>
            <a:off x="381000" y="4724400"/>
            <a:ext cx="3352800" cy="946150"/>
          </a:xfrm>
        </p:spPr>
        <p:txBody>
          <a:bodyPr/>
          <a:lstStyle>
            <a:lvl1pPr marL="0" indent="0">
              <a:buFontTx/>
              <a:buNone/>
              <a:defRPr sz="2800"/>
            </a:lvl1pPr>
          </a:lstStyle>
          <a:p>
            <a:r>
              <a:rPr lang="en-US"/>
              <a:t>Click to edit Master subtitle style</a:t>
            </a:r>
          </a:p>
        </p:txBody>
      </p:sp>
      <p:sp>
        <p:nvSpPr>
          <p:cNvPr id="5124" name="Rectangle 4"/>
          <p:cNvSpPr>
            <a:spLocks noGrp="1" noChangeArrowheads="1"/>
          </p:cNvSpPr>
          <p:nvPr>
            <p:ph type="dt" sz="half" idx="2"/>
          </p:nvPr>
        </p:nvSpPr>
        <p:spPr>
          <a:xfrm>
            <a:off x="228600" y="6248400"/>
            <a:ext cx="1905000" cy="457200"/>
          </a:xfrm>
        </p:spPr>
        <p:txBody>
          <a:bodyPr/>
          <a:lstStyle>
            <a:lvl1pPr>
              <a:defRPr/>
            </a:lvl1pPr>
          </a:lstStyle>
          <a:p>
            <a:endParaRPr lang="en-US"/>
          </a:p>
        </p:txBody>
      </p:sp>
      <p:sp>
        <p:nvSpPr>
          <p:cNvPr id="5125" name="Rectangle 5"/>
          <p:cNvSpPr>
            <a:spLocks noGrp="1" noChangeArrowheads="1"/>
          </p:cNvSpPr>
          <p:nvPr>
            <p:ph type="ftr" sz="quarter" idx="3"/>
          </p:nvPr>
        </p:nvSpPr>
        <p:spPr>
          <a:xfrm>
            <a:off x="2362200" y="6248400"/>
            <a:ext cx="4343400" cy="457200"/>
          </a:xfrm>
        </p:spPr>
        <p:txBody>
          <a:bodyPr/>
          <a:lstStyle>
            <a:lvl1pPr>
              <a:defRPr/>
            </a:lvl1pPr>
          </a:lstStyle>
          <a:p>
            <a:endParaRPr lang="en-US"/>
          </a:p>
        </p:txBody>
      </p:sp>
      <p:sp>
        <p:nvSpPr>
          <p:cNvPr id="5126" name="Rectangle 6"/>
          <p:cNvSpPr>
            <a:spLocks noGrp="1" noChangeArrowheads="1"/>
          </p:cNvSpPr>
          <p:nvPr>
            <p:ph type="sldNum" sz="quarter" idx="4"/>
          </p:nvPr>
        </p:nvSpPr>
        <p:spPr>
          <a:xfrm>
            <a:off x="7010400" y="6248400"/>
            <a:ext cx="1905000" cy="457200"/>
          </a:xfrm>
        </p:spPr>
        <p:txBody>
          <a:bodyPr/>
          <a:lstStyle>
            <a:lvl1pPr>
              <a:defRPr/>
            </a:lvl1pPr>
          </a:lstStyle>
          <a:p>
            <a:fld id="{71002029-E355-4C6E-9466-2AD098C58B1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7A05E0-0960-4896-8B5D-170D9129183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04800"/>
            <a:ext cx="1809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304800"/>
            <a:ext cx="5276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C3CC62-F3B2-428C-AEB2-87ACBFE9B09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506247-D786-44AE-BACF-45EA52C4FFE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6A8B9C-BD6E-4F1C-87A5-42BD13FEDB7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371600"/>
            <a:ext cx="3543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371600"/>
            <a:ext cx="3543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B90369-24E2-427A-A864-F67BFACAB7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CB15B74-4465-4B81-B4F1-C2BAE4AEDEF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14E1ED1-EDCF-49DE-A62F-87D57877413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25DD334-407E-4F3E-BFB9-AB4369A585C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72CA98-D8DE-4211-9E91-0F25AAEA9E9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103100-DE7B-469C-ACEE-9547BD892EB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600200" y="304800"/>
            <a:ext cx="7239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1600200" y="1371600"/>
            <a:ext cx="7239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3048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4101" name="Rectangle 5"/>
          <p:cNvSpPr>
            <a:spLocks noGrp="1" noChangeArrowheads="1"/>
          </p:cNvSpPr>
          <p:nvPr>
            <p:ph type="ftr" sz="quarter" idx="3"/>
          </p:nvPr>
        </p:nvSpPr>
        <p:spPr bwMode="auto">
          <a:xfrm>
            <a:off x="4495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4102" name="Rectangle 6"/>
          <p:cNvSpPr>
            <a:spLocks noGrp="1" noChangeArrowheads="1"/>
          </p:cNvSpPr>
          <p:nvPr>
            <p:ph type="sldNum" sz="quarter" idx="4"/>
          </p:nvPr>
        </p:nvSpPr>
        <p:spPr bwMode="auto">
          <a:xfrm>
            <a:off x="7543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93D1BEFF-C321-4982-8662-671061A1440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6.jpeg"/><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jpe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7.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hyperlink" Target="http://upload.wikimedia.org/wikipedia/commons/3/38/A_fossil_shell_with_calcite.jpg" TargetMode="External"/><Relationship Id="rId9" Type="http://schemas.openxmlformats.org/officeDocument/2006/relationships/image" Target="../media/image18.jpeg"/></Relationships>
</file>

<file path=ppt/slides/_rels/slide23.xml.rels><?xml version="1.0" encoding="UTF-8" standalone="yes"?>
<Relationships xmlns="http://schemas.openxmlformats.org/package/2006/relationships"><Relationship Id="rId8" Type="http://schemas.openxmlformats.org/officeDocument/2006/relationships/hyperlink" Target="http://en.wikipedia.org/wiki/Image:Diatoms_through_the_microscope.jpg" TargetMode="External"/><Relationship Id="rId3" Type="http://schemas.openxmlformats.org/officeDocument/2006/relationships/notesSlide" Target="../notesSlides/notesSlide8.xml"/><Relationship Id="rId7"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hyperlink" Target="http://www.ucmp.berkeley.edu/chromista/diatoms/centriclive.jpg" TargetMode="External"/><Relationship Id="rId5" Type="http://schemas.openxmlformats.org/officeDocument/2006/relationships/image" Target="../media/image21.png"/><Relationship Id="rId4" Type="http://schemas.openxmlformats.org/officeDocument/2006/relationships/hyperlink" Target="http://www.ucmp.berkeley.edu/chromista/diatoms/sediment.gif" TargetMode="External"/><Relationship Id="rId9"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0.xml"/><Relationship Id="rId7" Type="http://schemas.openxmlformats.org/officeDocument/2006/relationships/image" Target="../media/image6.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7.xml"/><Relationship Id="rId5" Type="http://schemas.openxmlformats.org/officeDocument/2006/relationships/tags" Target="../tags/tag12.xml"/><Relationship Id="rId4"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hyperlink" Target="http://upload.wikimedia.org/wikipedia/commons/c/c7/Sidari_Eroded_Rock.jpg" TargetMode="Externa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6.jpe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5.jpe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5" name="Text Box 9"/>
          <p:cNvSpPr txBox="1">
            <a:spLocks noChangeArrowheads="1"/>
          </p:cNvSpPr>
          <p:nvPr/>
        </p:nvSpPr>
        <p:spPr bwMode="auto">
          <a:xfrm>
            <a:off x="2201863" y="2409825"/>
            <a:ext cx="4988646" cy="579438"/>
          </a:xfrm>
          <a:prstGeom prst="rect">
            <a:avLst/>
          </a:prstGeom>
          <a:noFill/>
          <a:ln w="9525">
            <a:noFill/>
            <a:miter lim="800000"/>
            <a:headEnd/>
            <a:tailEnd/>
          </a:ln>
          <a:effectLst/>
        </p:spPr>
        <p:txBody>
          <a:bodyPr wrap="square">
            <a:spAutoFit/>
          </a:bodyPr>
          <a:lstStyle/>
          <a:p>
            <a:r>
              <a:rPr lang="en-US"/>
              <a:t>Origins of Ocean Salts</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973262" y="1963738"/>
            <a:ext cx="4995573" cy="1200329"/>
          </a:xfrm>
          <a:prstGeom prst="rect">
            <a:avLst/>
          </a:prstGeom>
          <a:noFill/>
          <a:ln w="9525">
            <a:noFill/>
            <a:miter lim="800000"/>
            <a:headEnd/>
            <a:tailEnd/>
          </a:ln>
          <a:effectLst/>
        </p:spPr>
        <p:txBody>
          <a:bodyPr wrap="square">
            <a:spAutoFit/>
          </a:bodyPr>
          <a:lstStyle/>
          <a:p>
            <a:r>
              <a:rPr lang="en-US" sz="2400" dirty="0">
                <a:solidFill>
                  <a:srgbClr val="FFFF00"/>
                </a:solidFill>
              </a:rPr>
              <a:t>Rivers 		&lt; 500 mg/L</a:t>
            </a:r>
          </a:p>
          <a:p>
            <a:endParaRPr lang="en-US" sz="2400" dirty="0">
              <a:solidFill>
                <a:srgbClr val="FFFF00"/>
              </a:solidFill>
            </a:endParaRPr>
          </a:p>
          <a:p>
            <a:r>
              <a:rPr lang="en-US" sz="2400" dirty="0">
                <a:solidFill>
                  <a:srgbClr val="FFFF00"/>
                </a:solidFill>
              </a:rPr>
              <a:t>Oceans		35,000 mg/L</a:t>
            </a:r>
          </a:p>
        </p:txBody>
      </p:sp>
      <p:sp>
        <p:nvSpPr>
          <p:cNvPr id="19459" name="Text Box 3"/>
          <p:cNvSpPr txBox="1">
            <a:spLocks noChangeArrowheads="1"/>
          </p:cNvSpPr>
          <p:nvPr/>
        </p:nvSpPr>
        <p:spPr bwMode="auto">
          <a:xfrm>
            <a:off x="1462088" y="3711575"/>
            <a:ext cx="7113876" cy="1373188"/>
          </a:xfrm>
          <a:prstGeom prst="rect">
            <a:avLst/>
          </a:prstGeom>
          <a:noFill/>
          <a:ln w="9525">
            <a:noFill/>
            <a:miter lim="800000"/>
            <a:headEnd/>
            <a:tailEnd/>
          </a:ln>
          <a:effectLst/>
        </p:spPr>
        <p:txBody>
          <a:bodyPr wrap="square">
            <a:spAutoFit/>
          </a:bodyPr>
          <a:lstStyle/>
          <a:p>
            <a:r>
              <a:rPr lang="en-US" sz="2800" dirty="0">
                <a:solidFill>
                  <a:srgbClr val="00FF00"/>
                </a:solidFill>
              </a:rPr>
              <a:t>If rivers have </a:t>
            </a:r>
            <a:r>
              <a:rPr lang="en-US" sz="2800" dirty="0">
                <a:solidFill>
                  <a:srgbClr val="FFFF00"/>
                </a:solidFill>
              </a:rPr>
              <a:t>low</a:t>
            </a:r>
            <a:r>
              <a:rPr lang="en-US" sz="2800" dirty="0">
                <a:solidFill>
                  <a:srgbClr val="00FF00"/>
                </a:solidFill>
              </a:rPr>
              <a:t> salt contents and they</a:t>
            </a:r>
          </a:p>
          <a:p>
            <a:r>
              <a:rPr lang="en-US" sz="2800" dirty="0">
                <a:solidFill>
                  <a:srgbClr val="00FF00"/>
                </a:solidFill>
              </a:rPr>
              <a:t>are delivering salts to the oceans, </a:t>
            </a:r>
            <a:r>
              <a:rPr lang="en-US" sz="2800" dirty="0">
                <a:solidFill>
                  <a:srgbClr val="FFFF00"/>
                </a:solidFill>
              </a:rPr>
              <a:t>why do</a:t>
            </a:r>
          </a:p>
          <a:p>
            <a:r>
              <a:rPr lang="en-US" sz="2800" dirty="0">
                <a:solidFill>
                  <a:srgbClr val="FFFF00"/>
                </a:solidFill>
              </a:rPr>
              <a:t>oceans have such high salt contents?</a:t>
            </a:r>
          </a:p>
        </p:txBody>
      </p:sp>
      <p:sp>
        <p:nvSpPr>
          <p:cNvPr id="19460" name="Rectangle 4"/>
          <p:cNvSpPr>
            <a:spLocks noChangeArrowheads="1"/>
          </p:cNvSpPr>
          <p:nvPr/>
        </p:nvSpPr>
        <p:spPr bwMode="auto">
          <a:xfrm>
            <a:off x="2779713" y="666750"/>
            <a:ext cx="3182937" cy="685800"/>
          </a:xfrm>
          <a:prstGeom prst="rect">
            <a:avLst/>
          </a:prstGeom>
          <a:noFill/>
          <a:ln w="9525">
            <a:noFill/>
            <a:miter lim="800000"/>
            <a:headEnd/>
            <a:tailEnd/>
          </a:ln>
          <a:effectLst/>
        </p:spPr>
        <p:txBody>
          <a:bodyPr anchor="ctr"/>
          <a:lstStyle/>
          <a:p>
            <a:pPr eaLnBrk="1" hangingPunct="1"/>
            <a:r>
              <a:rPr lang="en-US" sz="4000" u="sng" dirty="0">
                <a:solidFill>
                  <a:schemeClr val="tx2"/>
                </a:solidFill>
              </a:rPr>
              <a:t>Total Salts</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ot water by bobby__emm."/>
          <p:cNvPicPr>
            <a:picLocks noChangeAspect="1" noChangeArrowheads="1"/>
          </p:cNvPicPr>
          <p:nvPr/>
        </p:nvPicPr>
        <p:blipFill>
          <a:blip r:embed="rId4" cstate="print"/>
          <a:srcRect/>
          <a:stretch>
            <a:fillRect/>
          </a:stretch>
        </p:blipFill>
        <p:spPr bwMode="auto">
          <a:xfrm>
            <a:off x="2070100" y="1898650"/>
            <a:ext cx="4762500" cy="3267075"/>
          </a:xfrm>
          <a:prstGeom prst="rect">
            <a:avLst/>
          </a:prstGeom>
          <a:noFill/>
        </p:spPr>
      </p:pic>
      <p:sp>
        <p:nvSpPr>
          <p:cNvPr id="20483" name="AutoShape 3"/>
          <p:cNvSpPr>
            <a:spLocks noChangeArrowheads="1"/>
          </p:cNvSpPr>
          <p:nvPr>
            <p:custDataLst>
              <p:tags r:id="rId2"/>
            </p:custDataLst>
          </p:nvPr>
        </p:nvSpPr>
        <p:spPr bwMode="auto">
          <a:xfrm>
            <a:off x="4037013" y="1312863"/>
            <a:ext cx="485775" cy="1562100"/>
          </a:xfrm>
          <a:prstGeom prst="upArrow">
            <a:avLst>
              <a:gd name="adj1" fmla="val 50000"/>
              <a:gd name="adj2" fmla="val 80392"/>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20484" name="Text Box 4"/>
          <p:cNvSpPr txBox="1">
            <a:spLocks noChangeArrowheads="1"/>
          </p:cNvSpPr>
          <p:nvPr/>
        </p:nvSpPr>
        <p:spPr bwMode="auto">
          <a:xfrm>
            <a:off x="3013075" y="4214813"/>
            <a:ext cx="3055216" cy="519112"/>
          </a:xfrm>
          <a:prstGeom prst="rect">
            <a:avLst/>
          </a:prstGeom>
          <a:noFill/>
          <a:ln w="9525">
            <a:noFill/>
            <a:miter lim="800000"/>
            <a:headEnd/>
            <a:tailEnd/>
          </a:ln>
          <a:effectLst/>
        </p:spPr>
        <p:txBody>
          <a:bodyPr wrap="square">
            <a:spAutoFit/>
          </a:bodyPr>
          <a:lstStyle/>
          <a:p>
            <a:r>
              <a:rPr lang="en-US" sz="2800" dirty="0"/>
              <a:t>Salts left behind</a:t>
            </a:r>
          </a:p>
        </p:txBody>
      </p:sp>
      <p:sp>
        <p:nvSpPr>
          <p:cNvPr id="20485" name="Text Box 5"/>
          <p:cNvSpPr txBox="1">
            <a:spLocks noChangeArrowheads="1"/>
          </p:cNvSpPr>
          <p:nvPr/>
        </p:nvSpPr>
        <p:spPr bwMode="auto">
          <a:xfrm>
            <a:off x="3203575" y="728663"/>
            <a:ext cx="2961698" cy="519112"/>
          </a:xfrm>
          <a:prstGeom prst="rect">
            <a:avLst/>
          </a:prstGeom>
          <a:noFill/>
          <a:ln w="9525">
            <a:noFill/>
            <a:miter lim="800000"/>
            <a:headEnd/>
            <a:tailEnd/>
          </a:ln>
          <a:effectLst/>
        </p:spPr>
        <p:txBody>
          <a:bodyPr wrap="square">
            <a:spAutoFit/>
          </a:bodyPr>
          <a:lstStyle/>
          <a:p>
            <a:r>
              <a:rPr lang="en-US" sz="2800" dirty="0"/>
              <a:t>evaporation</a:t>
            </a:r>
          </a:p>
        </p:txBody>
      </p:sp>
      <p:sp>
        <p:nvSpPr>
          <p:cNvPr id="20486" name="Text Box 6"/>
          <p:cNvSpPr txBox="1">
            <a:spLocks noChangeArrowheads="1"/>
          </p:cNvSpPr>
          <p:nvPr/>
        </p:nvSpPr>
        <p:spPr bwMode="auto">
          <a:xfrm>
            <a:off x="1030288" y="5594350"/>
            <a:ext cx="7490257" cy="519113"/>
          </a:xfrm>
          <a:prstGeom prst="rect">
            <a:avLst/>
          </a:prstGeom>
          <a:noFill/>
          <a:ln w="9525">
            <a:noFill/>
            <a:miter lim="800000"/>
            <a:headEnd/>
            <a:tailEnd/>
          </a:ln>
          <a:effectLst/>
        </p:spPr>
        <p:txBody>
          <a:bodyPr wrap="square">
            <a:spAutoFit/>
          </a:bodyPr>
          <a:lstStyle/>
          <a:p>
            <a:r>
              <a:rPr lang="en-US" sz="2800">
                <a:solidFill>
                  <a:srgbClr val="FFFF00"/>
                </a:solidFill>
              </a:rPr>
              <a:t>The primary factor leading to ocean salinity.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15636" y="1419225"/>
            <a:ext cx="8396577" cy="519113"/>
          </a:xfrm>
          <a:prstGeom prst="rect">
            <a:avLst/>
          </a:prstGeom>
          <a:noFill/>
          <a:ln w="9525">
            <a:noFill/>
            <a:miter lim="800000"/>
            <a:headEnd/>
            <a:tailEnd/>
          </a:ln>
          <a:effectLst/>
        </p:spPr>
        <p:txBody>
          <a:bodyPr wrap="square">
            <a:spAutoFit/>
          </a:bodyPr>
          <a:lstStyle/>
          <a:p>
            <a:r>
              <a:rPr lang="en-US" sz="2800"/>
              <a:t>Salts are delivered to the oceans in small amounts</a:t>
            </a:r>
          </a:p>
        </p:txBody>
      </p:sp>
      <p:sp>
        <p:nvSpPr>
          <p:cNvPr id="21507" name="Text Box 3"/>
          <p:cNvSpPr txBox="1">
            <a:spLocks noChangeArrowheads="1"/>
          </p:cNvSpPr>
          <p:nvPr/>
        </p:nvSpPr>
        <p:spPr bwMode="auto">
          <a:xfrm>
            <a:off x="1233056" y="2352675"/>
            <a:ext cx="6205970" cy="946150"/>
          </a:xfrm>
          <a:prstGeom prst="rect">
            <a:avLst/>
          </a:prstGeom>
          <a:noFill/>
          <a:ln w="9525">
            <a:noFill/>
            <a:miter lim="800000"/>
            <a:headEnd/>
            <a:tailEnd/>
          </a:ln>
          <a:effectLst/>
        </p:spPr>
        <p:txBody>
          <a:bodyPr wrap="square">
            <a:spAutoFit/>
          </a:bodyPr>
          <a:lstStyle/>
          <a:p>
            <a:r>
              <a:rPr lang="en-US" sz="2800">
                <a:solidFill>
                  <a:srgbClr val="FFFF00"/>
                </a:solidFill>
              </a:rPr>
              <a:t>Evaporation removes water from the</a:t>
            </a:r>
          </a:p>
          <a:p>
            <a:r>
              <a:rPr lang="en-US" sz="2800">
                <a:solidFill>
                  <a:srgbClr val="FFFF00"/>
                </a:solidFill>
              </a:rPr>
              <a:t>oceans, but leaves the salts behind.</a:t>
            </a:r>
          </a:p>
        </p:txBody>
      </p:sp>
      <p:sp>
        <p:nvSpPr>
          <p:cNvPr id="21508" name="Text Box 4"/>
          <p:cNvSpPr txBox="1">
            <a:spLocks noChangeArrowheads="1"/>
          </p:cNvSpPr>
          <p:nvPr/>
        </p:nvSpPr>
        <p:spPr bwMode="auto">
          <a:xfrm>
            <a:off x="720436" y="3852863"/>
            <a:ext cx="7347239" cy="946150"/>
          </a:xfrm>
          <a:prstGeom prst="rect">
            <a:avLst/>
          </a:prstGeom>
          <a:noFill/>
          <a:ln w="9525">
            <a:noFill/>
            <a:miter lim="800000"/>
            <a:headEnd/>
            <a:tailEnd/>
          </a:ln>
          <a:effectLst/>
        </p:spPr>
        <p:txBody>
          <a:bodyPr wrap="square">
            <a:spAutoFit/>
          </a:bodyPr>
          <a:lstStyle/>
          <a:p>
            <a:pPr algn="ctr"/>
            <a:r>
              <a:rPr lang="en-US" sz="2800" dirty="0">
                <a:solidFill>
                  <a:srgbClr val="00FF00"/>
                </a:solidFill>
              </a:rPr>
              <a:t>Rainfall on land dissolves more salts, which</a:t>
            </a:r>
          </a:p>
          <a:p>
            <a:pPr algn="ctr"/>
            <a:r>
              <a:rPr lang="en-US" sz="2800" dirty="0">
                <a:solidFill>
                  <a:srgbClr val="00FF00"/>
                </a:solidFill>
              </a:rPr>
              <a:t>are subsequently delivered to the oceans</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064327" y="2355850"/>
            <a:ext cx="4339648" cy="641350"/>
          </a:xfrm>
          <a:prstGeom prst="rect">
            <a:avLst/>
          </a:prstGeom>
          <a:noFill/>
          <a:ln w="9525">
            <a:noFill/>
            <a:miter lim="800000"/>
            <a:headEnd/>
            <a:tailEnd/>
          </a:ln>
          <a:effectLst/>
        </p:spPr>
        <p:txBody>
          <a:bodyPr wrap="square">
            <a:spAutoFit/>
          </a:bodyPr>
          <a:lstStyle/>
          <a:p>
            <a:r>
              <a:rPr lang="en-US" sz="3600" u="sng" dirty="0"/>
              <a:t>What kind of Salts?</a:t>
            </a:r>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1523218673_c09b1a4121"/>
          <p:cNvPicPr>
            <a:picLocks noChangeAspect="1" noChangeArrowheads="1"/>
          </p:cNvPicPr>
          <p:nvPr/>
        </p:nvPicPr>
        <p:blipFill>
          <a:blip r:embed="rId5" cstate="print"/>
          <a:srcRect l="5333" t="7198" r="6400" b="6715"/>
          <a:stretch>
            <a:fillRect/>
          </a:stretch>
        </p:blipFill>
        <p:spPr bwMode="auto">
          <a:xfrm>
            <a:off x="295275" y="1730375"/>
            <a:ext cx="4443413" cy="2990850"/>
          </a:xfrm>
          <a:prstGeom prst="rect">
            <a:avLst/>
          </a:prstGeom>
          <a:noFill/>
        </p:spPr>
      </p:pic>
      <p:sp>
        <p:nvSpPr>
          <p:cNvPr id="34819" name="Line 3"/>
          <p:cNvSpPr>
            <a:spLocks noChangeShapeType="1"/>
          </p:cNvSpPr>
          <p:nvPr/>
        </p:nvSpPr>
        <p:spPr bwMode="auto">
          <a:xfrm>
            <a:off x="1312863" y="2444750"/>
            <a:ext cx="762000" cy="1336675"/>
          </a:xfrm>
          <a:prstGeom prst="line">
            <a:avLst/>
          </a:prstGeom>
          <a:noFill/>
          <a:ln w="92075">
            <a:solidFill>
              <a:schemeClr val="tx1"/>
            </a:solidFill>
            <a:round/>
            <a:headEnd/>
            <a:tailEnd type="triangle" w="med" len="med"/>
          </a:ln>
          <a:effectLst/>
        </p:spPr>
        <p:txBody>
          <a:bodyPr/>
          <a:lstStyle/>
          <a:p>
            <a:endParaRPr lang="en-US"/>
          </a:p>
        </p:txBody>
      </p:sp>
      <p:sp>
        <p:nvSpPr>
          <p:cNvPr id="34820" name="Text Box 4"/>
          <p:cNvSpPr txBox="1">
            <a:spLocks noChangeArrowheads="1"/>
          </p:cNvSpPr>
          <p:nvPr>
            <p:custDataLst>
              <p:tags r:id="rId2"/>
            </p:custDataLst>
          </p:nvPr>
        </p:nvSpPr>
        <p:spPr bwMode="auto">
          <a:xfrm>
            <a:off x="263525" y="2017713"/>
            <a:ext cx="1551420" cy="2431435"/>
          </a:xfrm>
          <a:prstGeom prst="rect">
            <a:avLst/>
          </a:prstGeom>
          <a:noFill/>
          <a:ln w="9525">
            <a:noFill/>
            <a:miter lim="800000"/>
            <a:headEnd/>
            <a:tailEnd/>
          </a:ln>
          <a:effectLst>
            <a:outerShdw dist="35921" dir="2700000" algn="ctr" rotWithShape="0">
              <a:srgbClr val="000000"/>
            </a:outerShdw>
          </a:effectLst>
        </p:spPr>
        <p:txBody>
          <a:bodyPr wrap="square">
            <a:spAutoFit/>
          </a:bodyPr>
          <a:lstStyle/>
          <a:p>
            <a:r>
              <a:rPr lang="en-US" sz="2400" b="1" dirty="0" err="1">
                <a:solidFill>
                  <a:srgbClr val="00FF00"/>
                </a:solidFill>
              </a:rPr>
              <a:t>KCl</a:t>
            </a:r>
            <a:endParaRPr lang="en-US" sz="2400" b="1" dirty="0">
              <a:solidFill>
                <a:srgbClr val="00FF00"/>
              </a:solidFill>
            </a:endParaRPr>
          </a:p>
          <a:p>
            <a:endParaRPr lang="en-US" sz="800" b="1" dirty="0">
              <a:solidFill>
                <a:srgbClr val="00FF00"/>
              </a:solidFill>
            </a:endParaRPr>
          </a:p>
          <a:p>
            <a:r>
              <a:rPr lang="en-US" sz="2400" b="1" dirty="0">
                <a:solidFill>
                  <a:srgbClr val="00FF00"/>
                </a:solidFill>
              </a:rPr>
              <a:t> </a:t>
            </a:r>
            <a:r>
              <a:rPr lang="en-US" sz="2400" b="1" dirty="0" err="1">
                <a:solidFill>
                  <a:srgbClr val="00FF00"/>
                </a:solidFill>
              </a:rPr>
              <a:t>NaCl</a:t>
            </a:r>
            <a:r>
              <a:rPr lang="en-US" sz="2400" b="1" dirty="0">
                <a:solidFill>
                  <a:srgbClr val="00FF00"/>
                </a:solidFill>
              </a:rPr>
              <a:t> </a:t>
            </a:r>
          </a:p>
          <a:p>
            <a:endParaRPr lang="en-US" sz="800" b="1" dirty="0">
              <a:solidFill>
                <a:srgbClr val="00FF00"/>
              </a:solidFill>
            </a:endParaRPr>
          </a:p>
          <a:p>
            <a:r>
              <a:rPr lang="en-US" sz="2400" b="1" dirty="0">
                <a:solidFill>
                  <a:srgbClr val="00FF00"/>
                </a:solidFill>
              </a:rPr>
              <a:t>MgCl</a:t>
            </a:r>
            <a:r>
              <a:rPr lang="en-US" sz="2400" b="1" baseline="-25000" dirty="0">
                <a:solidFill>
                  <a:srgbClr val="00FF00"/>
                </a:solidFill>
              </a:rPr>
              <a:t>2</a:t>
            </a:r>
            <a:r>
              <a:rPr lang="en-US" sz="2400" b="1" dirty="0">
                <a:solidFill>
                  <a:srgbClr val="00FF00"/>
                </a:solidFill>
              </a:rPr>
              <a:t> </a:t>
            </a:r>
          </a:p>
          <a:p>
            <a:endParaRPr lang="en-US" sz="800" b="1" dirty="0">
              <a:solidFill>
                <a:srgbClr val="00FF00"/>
              </a:solidFill>
            </a:endParaRPr>
          </a:p>
          <a:p>
            <a:r>
              <a:rPr lang="en-US" sz="2400" b="1" dirty="0">
                <a:solidFill>
                  <a:srgbClr val="00FF00"/>
                </a:solidFill>
              </a:rPr>
              <a:t>CaCO</a:t>
            </a:r>
            <a:r>
              <a:rPr lang="en-US" sz="2400" b="1" baseline="-25000" dirty="0">
                <a:solidFill>
                  <a:srgbClr val="00FF00"/>
                </a:solidFill>
              </a:rPr>
              <a:t>3</a:t>
            </a:r>
            <a:r>
              <a:rPr lang="en-US" sz="2400" b="1" dirty="0">
                <a:solidFill>
                  <a:srgbClr val="00FF00"/>
                </a:solidFill>
              </a:rPr>
              <a:t> </a:t>
            </a:r>
          </a:p>
          <a:p>
            <a:endParaRPr lang="en-US" sz="800" b="1" dirty="0">
              <a:solidFill>
                <a:srgbClr val="00FF00"/>
              </a:solidFill>
            </a:endParaRPr>
          </a:p>
          <a:p>
            <a:r>
              <a:rPr lang="en-US" sz="2400" b="1" dirty="0">
                <a:solidFill>
                  <a:srgbClr val="00FF00"/>
                </a:solidFill>
              </a:rPr>
              <a:t>CaSO</a:t>
            </a:r>
            <a:r>
              <a:rPr lang="en-US" sz="2400" b="1" baseline="-25000" dirty="0">
                <a:solidFill>
                  <a:srgbClr val="00FF00"/>
                </a:solidFill>
              </a:rPr>
              <a:t>4</a:t>
            </a:r>
          </a:p>
        </p:txBody>
      </p:sp>
      <p:sp>
        <p:nvSpPr>
          <p:cNvPr id="34821" name="Rectangle 5"/>
          <p:cNvSpPr>
            <a:spLocks noChangeArrowheads="1"/>
          </p:cNvSpPr>
          <p:nvPr/>
        </p:nvSpPr>
        <p:spPr bwMode="auto">
          <a:xfrm>
            <a:off x="7043738" y="1439337"/>
            <a:ext cx="2100262" cy="3785652"/>
          </a:xfrm>
          <a:prstGeom prst="rect">
            <a:avLst/>
          </a:prstGeom>
          <a:noFill/>
          <a:ln w="9525">
            <a:noFill/>
            <a:miter lim="800000"/>
            <a:headEnd/>
            <a:tailEnd/>
          </a:ln>
          <a:effectLst/>
        </p:spPr>
        <p:txBody>
          <a:bodyPr wrap="square" anchor="ctr">
            <a:spAutoFit/>
          </a:bodyPr>
          <a:lstStyle/>
          <a:p>
            <a:pPr algn="ctr"/>
            <a:r>
              <a:rPr lang="en-US" sz="2400" b="1" u="sng" dirty="0"/>
              <a:t>River Water</a:t>
            </a:r>
            <a:endParaRPr lang="en-US" sz="2400" dirty="0"/>
          </a:p>
          <a:p>
            <a:pPr algn="ctr"/>
            <a:r>
              <a:rPr lang="en-US" sz="2400" b="1" dirty="0">
                <a:solidFill>
                  <a:srgbClr val="FFFF00"/>
                </a:solidFill>
              </a:rPr>
              <a:t>35.15</a:t>
            </a:r>
          </a:p>
          <a:p>
            <a:pPr algn="ctr"/>
            <a:r>
              <a:rPr lang="en-US" sz="2400" b="1" dirty="0">
                <a:solidFill>
                  <a:srgbClr val="FFFF00"/>
                </a:solidFill>
              </a:rPr>
              <a:t>20.39</a:t>
            </a:r>
          </a:p>
          <a:p>
            <a:pPr algn="ctr"/>
            <a:r>
              <a:rPr lang="en-US" sz="2400" b="1" dirty="0">
                <a:solidFill>
                  <a:srgbClr val="FFFF00"/>
                </a:solidFill>
              </a:rPr>
              <a:t>12.14 </a:t>
            </a:r>
          </a:p>
          <a:p>
            <a:pPr algn="ctr"/>
            <a:r>
              <a:rPr lang="en-US" sz="2400" b="1" dirty="0">
                <a:solidFill>
                  <a:srgbClr val="FFFF00"/>
                </a:solidFill>
              </a:rPr>
              <a:t>11.67</a:t>
            </a:r>
          </a:p>
          <a:p>
            <a:pPr algn="ctr"/>
            <a:r>
              <a:rPr lang="en-US" sz="2400" dirty="0">
                <a:solidFill>
                  <a:srgbClr val="00FF00"/>
                </a:solidFill>
              </a:rPr>
              <a:t>5.68</a:t>
            </a:r>
          </a:p>
          <a:p>
            <a:pPr algn="ctr"/>
            <a:r>
              <a:rPr lang="en-US" sz="2400" dirty="0">
                <a:solidFill>
                  <a:srgbClr val="00FF00"/>
                </a:solidFill>
              </a:rPr>
              <a:t>5.79</a:t>
            </a:r>
          </a:p>
          <a:p>
            <a:pPr algn="ctr"/>
            <a:r>
              <a:rPr lang="en-US" sz="2400" dirty="0"/>
              <a:t>3.41</a:t>
            </a:r>
          </a:p>
          <a:p>
            <a:pPr algn="ctr"/>
            <a:r>
              <a:rPr lang="en-US" sz="2400" dirty="0"/>
              <a:t>2.12</a:t>
            </a:r>
          </a:p>
          <a:p>
            <a:pPr algn="ctr"/>
            <a:endParaRPr lang="en-US" sz="2400" dirty="0"/>
          </a:p>
        </p:txBody>
      </p:sp>
      <p:sp>
        <p:nvSpPr>
          <p:cNvPr id="34822" name="Rectangle 6"/>
          <p:cNvSpPr>
            <a:spLocks noChangeArrowheads="1"/>
          </p:cNvSpPr>
          <p:nvPr/>
        </p:nvSpPr>
        <p:spPr bwMode="auto">
          <a:xfrm>
            <a:off x="5135563" y="1472675"/>
            <a:ext cx="2027237" cy="3785652"/>
          </a:xfrm>
          <a:prstGeom prst="rect">
            <a:avLst/>
          </a:prstGeom>
          <a:noFill/>
          <a:ln w="9525">
            <a:noFill/>
            <a:miter lim="800000"/>
            <a:headEnd/>
            <a:tailEnd/>
          </a:ln>
          <a:effectLst/>
        </p:spPr>
        <p:txBody>
          <a:bodyPr wrap="square" anchor="ctr">
            <a:spAutoFit/>
          </a:bodyPr>
          <a:lstStyle/>
          <a:p>
            <a:pPr algn="ctr"/>
            <a:r>
              <a:rPr lang="en-US" sz="2400" b="1" u="sng" dirty="0"/>
              <a:t>Ion</a:t>
            </a:r>
            <a:endParaRPr lang="en-US" sz="2400" dirty="0"/>
          </a:p>
          <a:p>
            <a:pPr algn="ctr"/>
            <a:r>
              <a:rPr lang="en-US" sz="2400" b="1" dirty="0">
                <a:solidFill>
                  <a:srgbClr val="FFFF00"/>
                </a:solidFill>
              </a:rPr>
              <a:t>Carbonate</a:t>
            </a:r>
          </a:p>
          <a:p>
            <a:pPr algn="ctr"/>
            <a:r>
              <a:rPr lang="en-US" sz="2400" b="1" dirty="0">
                <a:solidFill>
                  <a:srgbClr val="FFFF00"/>
                </a:solidFill>
              </a:rPr>
              <a:t>Calcium</a:t>
            </a:r>
          </a:p>
          <a:p>
            <a:pPr algn="ctr"/>
            <a:r>
              <a:rPr lang="en-US" sz="2400" b="1" dirty="0">
                <a:solidFill>
                  <a:srgbClr val="FFFF00"/>
                </a:solidFill>
              </a:rPr>
              <a:t>Sulfate </a:t>
            </a:r>
          </a:p>
          <a:p>
            <a:pPr algn="ctr"/>
            <a:r>
              <a:rPr lang="en-US" sz="2400" b="1" dirty="0">
                <a:solidFill>
                  <a:srgbClr val="FFFF00"/>
                </a:solidFill>
              </a:rPr>
              <a:t>Silicate</a:t>
            </a:r>
          </a:p>
          <a:p>
            <a:pPr algn="ctr"/>
            <a:r>
              <a:rPr lang="en-US" sz="2400" dirty="0">
                <a:solidFill>
                  <a:srgbClr val="00FF00"/>
                </a:solidFill>
              </a:rPr>
              <a:t>Chloride</a:t>
            </a:r>
          </a:p>
          <a:p>
            <a:pPr algn="ctr"/>
            <a:r>
              <a:rPr lang="en-US" sz="2400" dirty="0">
                <a:solidFill>
                  <a:srgbClr val="00FF00"/>
                </a:solidFill>
              </a:rPr>
              <a:t>Sodium</a:t>
            </a:r>
          </a:p>
          <a:p>
            <a:pPr algn="ctr"/>
            <a:r>
              <a:rPr lang="en-US" sz="2400" dirty="0"/>
              <a:t>Magnesium</a:t>
            </a:r>
          </a:p>
          <a:p>
            <a:pPr algn="ctr"/>
            <a:r>
              <a:rPr lang="en-US" sz="2400" dirty="0"/>
              <a:t>Potassium</a:t>
            </a:r>
          </a:p>
          <a:p>
            <a:pPr algn="ctr"/>
            <a:endParaRPr lang="en-US" sz="2400" dirty="0"/>
          </a:p>
        </p:txBody>
      </p:sp>
      <p:sp>
        <p:nvSpPr>
          <p:cNvPr id="34823" name="Text Box 7"/>
          <p:cNvSpPr txBox="1">
            <a:spLocks noChangeArrowheads="1"/>
          </p:cNvSpPr>
          <p:nvPr/>
        </p:nvSpPr>
        <p:spPr bwMode="auto">
          <a:xfrm>
            <a:off x="382588" y="560388"/>
            <a:ext cx="4646612" cy="579437"/>
          </a:xfrm>
          <a:prstGeom prst="rect">
            <a:avLst/>
          </a:prstGeom>
          <a:noFill/>
          <a:ln w="9525">
            <a:noFill/>
            <a:miter lim="800000"/>
            <a:headEnd/>
            <a:tailEnd/>
          </a:ln>
          <a:effectLst/>
        </p:spPr>
        <p:txBody>
          <a:bodyPr wrap="square">
            <a:spAutoFit/>
          </a:bodyPr>
          <a:lstStyle/>
          <a:p>
            <a:r>
              <a:rPr lang="en-US" u="sng" dirty="0"/>
              <a:t>River Salt Composition</a:t>
            </a:r>
          </a:p>
        </p:txBody>
      </p:sp>
      <p:sp>
        <p:nvSpPr>
          <p:cNvPr id="34824" name="Text Box 8"/>
          <p:cNvSpPr txBox="1">
            <a:spLocks noChangeArrowheads="1"/>
          </p:cNvSpPr>
          <p:nvPr/>
        </p:nvSpPr>
        <p:spPr bwMode="auto">
          <a:xfrm>
            <a:off x="487362" y="5370513"/>
            <a:ext cx="8656637" cy="457200"/>
          </a:xfrm>
          <a:prstGeom prst="rect">
            <a:avLst/>
          </a:prstGeom>
          <a:noFill/>
          <a:ln w="9525">
            <a:noFill/>
            <a:miter lim="800000"/>
            <a:headEnd/>
            <a:tailEnd/>
          </a:ln>
          <a:effectLst/>
        </p:spPr>
        <p:txBody>
          <a:bodyPr wrap="square">
            <a:spAutoFit/>
          </a:bodyPr>
          <a:lstStyle/>
          <a:p>
            <a:r>
              <a:rPr lang="en-US" sz="2400" b="1">
                <a:solidFill>
                  <a:srgbClr val="FFFF00"/>
                </a:solidFill>
              </a:rPr>
              <a:t>Dominated by </a:t>
            </a:r>
            <a:r>
              <a:rPr lang="en-US" sz="2400" b="1">
                <a:solidFill>
                  <a:srgbClr val="00FF00"/>
                </a:solidFill>
              </a:rPr>
              <a:t>Carbonate, Calcium, Sulfate, and Silicate</a:t>
            </a:r>
          </a:p>
        </p:txBody>
      </p:sp>
      <p:sp>
        <p:nvSpPr>
          <p:cNvPr id="34825" name="Text Box 9"/>
          <p:cNvSpPr txBox="1">
            <a:spLocks noChangeArrowheads="1"/>
          </p:cNvSpPr>
          <p:nvPr>
            <p:custDataLst>
              <p:tags r:id="rId3"/>
            </p:custDataLst>
          </p:nvPr>
        </p:nvSpPr>
        <p:spPr bwMode="auto">
          <a:xfrm>
            <a:off x="2649538" y="2025650"/>
            <a:ext cx="1977880" cy="1508105"/>
          </a:xfrm>
          <a:prstGeom prst="rect">
            <a:avLst/>
          </a:prstGeom>
          <a:noFill/>
          <a:ln w="9525">
            <a:noFill/>
            <a:miter lim="800000"/>
            <a:headEnd/>
            <a:tailEnd/>
          </a:ln>
          <a:effectLst>
            <a:outerShdw dist="56796" dir="1593903" algn="ctr" rotWithShape="0">
              <a:schemeClr val="accent2"/>
            </a:outerShdw>
          </a:effectLst>
        </p:spPr>
        <p:txBody>
          <a:bodyPr wrap="square">
            <a:spAutoFit/>
          </a:bodyPr>
          <a:lstStyle/>
          <a:p>
            <a:r>
              <a:rPr lang="en-US" sz="2400" b="1" dirty="0"/>
              <a:t>KAlSi</a:t>
            </a:r>
            <a:r>
              <a:rPr lang="en-US" sz="2400" b="1" baseline="-25000" dirty="0"/>
              <a:t>3</a:t>
            </a:r>
            <a:r>
              <a:rPr lang="en-US" sz="2400" b="1" dirty="0"/>
              <a:t>O</a:t>
            </a:r>
            <a:r>
              <a:rPr lang="en-US" sz="2400" b="1" baseline="-25000" dirty="0"/>
              <a:t>8</a:t>
            </a:r>
          </a:p>
          <a:p>
            <a:endParaRPr lang="en-US" sz="1000" b="1" dirty="0"/>
          </a:p>
          <a:p>
            <a:r>
              <a:rPr lang="en-US" sz="2400" b="1" dirty="0"/>
              <a:t>CaAl</a:t>
            </a:r>
            <a:r>
              <a:rPr lang="en-US" sz="2400" b="1" baseline="-25000" dirty="0"/>
              <a:t>2</a:t>
            </a:r>
            <a:r>
              <a:rPr lang="en-US" sz="2400" b="1" dirty="0"/>
              <a:t>Si</a:t>
            </a:r>
            <a:r>
              <a:rPr lang="en-US" sz="2400" b="1" baseline="-25000" dirty="0"/>
              <a:t>2</a:t>
            </a:r>
            <a:r>
              <a:rPr lang="en-US" sz="2400" b="1" dirty="0"/>
              <a:t>O</a:t>
            </a:r>
            <a:r>
              <a:rPr lang="en-US" sz="2400" b="1" baseline="-25000" dirty="0"/>
              <a:t>8</a:t>
            </a:r>
          </a:p>
          <a:p>
            <a:endParaRPr lang="en-US" sz="1000" b="1" dirty="0"/>
          </a:p>
          <a:p>
            <a:r>
              <a:rPr lang="en-US" sz="2400" b="1" dirty="0"/>
              <a:t>NaAlSi</a:t>
            </a:r>
            <a:r>
              <a:rPr lang="en-US" sz="2400" b="1" baseline="-25000" dirty="0"/>
              <a:t>3</a:t>
            </a:r>
            <a:r>
              <a:rPr lang="en-US" sz="2400" b="1" dirty="0"/>
              <a:t>O</a:t>
            </a:r>
            <a:r>
              <a:rPr lang="en-US" sz="2400" b="1" baseline="-25000" dirty="0"/>
              <a:t>8</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salt"/>
          <p:cNvPicPr>
            <a:picLocks noChangeAspect="1" noChangeArrowheads="1"/>
          </p:cNvPicPr>
          <p:nvPr/>
        </p:nvPicPr>
        <p:blipFill>
          <a:blip r:embed="rId4" cstate="print"/>
          <a:srcRect/>
          <a:stretch>
            <a:fillRect/>
          </a:stretch>
        </p:blipFill>
        <p:spPr bwMode="auto">
          <a:xfrm>
            <a:off x="222250" y="1725613"/>
            <a:ext cx="4932363" cy="2681287"/>
          </a:xfrm>
          <a:prstGeom prst="rect">
            <a:avLst/>
          </a:prstGeom>
          <a:noFill/>
        </p:spPr>
      </p:pic>
      <p:sp>
        <p:nvSpPr>
          <p:cNvPr id="35843" name="Text Box 3"/>
          <p:cNvSpPr txBox="1">
            <a:spLocks noChangeArrowheads="1"/>
          </p:cNvSpPr>
          <p:nvPr/>
        </p:nvSpPr>
        <p:spPr bwMode="auto">
          <a:xfrm>
            <a:off x="485775" y="473075"/>
            <a:ext cx="5486400" cy="579438"/>
          </a:xfrm>
          <a:prstGeom prst="rect">
            <a:avLst/>
          </a:prstGeom>
          <a:noFill/>
          <a:ln w="9525">
            <a:noFill/>
            <a:miter lim="800000"/>
            <a:headEnd/>
            <a:tailEnd/>
          </a:ln>
          <a:effectLst/>
        </p:spPr>
        <p:txBody>
          <a:bodyPr wrap="square">
            <a:spAutoFit/>
          </a:bodyPr>
          <a:lstStyle/>
          <a:p>
            <a:r>
              <a:rPr lang="en-US" u="sng" dirty="0"/>
              <a:t>Ocean Salt Composition</a:t>
            </a:r>
          </a:p>
        </p:txBody>
      </p:sp>
      <p:sp>
        <p:nvSpPr>
          <p:cNvPr id="35844" name="Rectangle 4"/>
          <p:cNvSpPr>
            <a:spLocks noChangeArrowheads="1"/>
          </p:cNvSpPr>
          <p:nvPr/>
        </p:nvSpPr>
        <p:spPr bwMode="auto">
          <a:xfrm>
            <a:off x="5434013" y="1140371"/>
            <a:ext cx="1981200" cy="4154984"/>
          </a:xfrm>
          <a:prstGeom prst="rect">
            <a:avLst/>
          </a:prstGeom>
          <a:noFill/>
          <a:ln w="9525">
            <a:noFill/>
            <a:miter lim="800000"/>
            <a:headEnd/>
            <a:tailEnd/>
          </a:ln>
          <a:effectLst/>
        </p:spPr>
        <p:txBody>
          <a:bodyPr wrap="square" anchor="ctr">
            <a:spAutoFit/>
          </a:bodyPr>
          <a:lstStyle/>
          <a:p>
            <a:pPr algn="ctr"/>
            <a:r>
              <a:rPr lang="en-US" sz="2400" b="1" u="sng" dirty="0">
                <a:solidFill>
                  <a:srgbClr val="00FF00"/>
                </a:solidFill>
              </a:rPr>
              <a:t>Ion</a:t>
            </a:r>
            <a:endParaRPr lang="en-US" sz="2400" dirty="0">
              <a:solidFill>
                <a:srgbClr val="00FF00"/>
              </a:solidFill>
            </a:endParaRPr>
          </a:p>
          <a:p>
            <a:pPr algn="ctr"/>
            <a:r>
              <a:rPr lang="en-US" sz="2400" b="1" dirty="0">
                <a:solidFill>
                  <a:srgbClr val="FFFF00"/>
                </a:solidFill>
              </a:rPr>
              <a:t>Chloride</a:t>
            </a:r>
          </a:p>
          <a:p>
            <a:pPr algn="ctr"/>
            <a:r>
              <a:rPr lang="en-US" sz="2400" b="1" dirty="0">
                <a:solidFill>
                  <a:srgbClr val="FFFF00"/>
                </a:solidFill>
              </a:rPr>
              <a:t>Sodium</a:t>
            </a:r>
          </a:p>
          <a:p>
            <a:pPr algn="ctr"/>
            <a:r>
              <a:rPr lang="en-US" sz="2400" dirty="0"/>
              <a:t>Sulfate</a:t>
            </a:r>
          </a:p>
          <a:p>
            <a:pPr algn="ctr"/>
            <a:r>
              <a:rPr lang="en-US" sz="2400" dirty="0"/>
              <a:t>Magnesium </a:t>
            </a:r>
          </a:p>
          <a:p>
            <a:pPr algn="ctr"/>
            <a:r>
              <a:rPr lang="en-US" sz="2400" dirty="0"/>
              <a:t>Calcium </a:t>
            </a:r>
          </a:p>
          <a:p>
            <a:pPr algn="ctr"/>
            <a:r>
              <a:rPr lang="en-US" sz="2400" dirty="0"/>
              <a:t>Potassium </a:t>
            </a:r>
          </a:p>
          <a:p>
            <a:pPr algn="ctr"/>
            <a:r>
              <a:rPr lang="en-US" sz="2400" dirty="0"/>
              <a:t>Carbonate</a:t>
            </a:r>
          </a:p>
          <a:p>
            <a:pPr algn="ctr"/>
            <a:r>
              <a:rPr lang="en-US" sz="2400" dirty="0"/>
              <a:t>Silicate</a:t>
            </a:r>
          </a:p>
          <a:p>
            <a:pPr algn="ctr"/>
            <a:endParaRPr lang="en-US" sz="2400" dirty="0"/>
          </a:p>
          <a:p>
            <a:pPr algn="ctr"/>
            <a:endParaRPr lang="en-US" sz="2400" dirty="0"/>
          </a:p>
        </p:txBody>
      </p:sp>
      <p:sp>
        <p:nvSpPr>
          <p:cNvPr id="35845" name="Rectangle 5"/>
          <p:cNvSpPr>
            <a:spLocks noChangeArrowheads="1"/>
          </p:cNvSpPr>
          <p:nvPr/>
        </p:nvSpPr>
        <p:spPr bwMode="auto">
          <a:xfrm>
            <a:off x="6904038" y="1176328"/>
            <a:ext cx="2554287" cy="3416320"/>
          </a:xfrm>
          <a:prstGeom prst="rect">
            <a:avLst/>
          </a:prstGeom>
          <a:noFill/>
          <a:ln w="9525">
            <a:noFill/>
            <a:miter lim="800000"/>
            <a:headEnd/>
            <a:tailEnd/>
          </a:ln>
          <a:effectLst/>
        </p:spPr>
        <p:txBody>
          <a:bodyPr wrap="square" anchor="ctr">
            <a:spAutoFit/>
          </a:bodyPr>
          <a:lstStyle/>
          <a:p>
            <a:pPr algn="ctr"/>
            <a:r>
              <a:rPr lang="en-US" sz="2400" b="1" u="sng" dirty="0">
                <a:solidFill>
                  <a:srgbClr val="00FF00"/>
                </a:solidFill>
              </a:rPr>
              <a:t>Sea Water (%)</a:t>
            </a:r>
            <a:endParaRPr lang="en-US" sz="2400" dirty="0">
              <a:solidFill>
                <a:srgbClr val="00FF00"/>
              </a:solidFill>
            </a:endParaRPr>
          </a:p>
          <a:p>
            <a:pPr algn="ctr"/>
            <a:r>
              <a:rPr lang="en-US" sz="2400" b="1" dirty="0">
                <a:solidFill>
                  <a:srgbClr val="FFFF00"/>
                </a:solidFill>
              </a:rPr>
              <a:t>55.04</a:t>
            </a:r>
          </a:p>
          <a:p>
            <a:pPr algn="ctr"/>
            <a:r>
              <a:rPr lang="en-US" sz="2400" b="1" dirty="0">
                <a:solidFill>
                  <a:srgbClr val="FFFF00"/>
                </a:solidFill>
              </a:rPr>
              <a:t>30.62</a:t>
            </a:r>
          </a:p>
          <a:p>
            <a:pPr algn="ctr"/>
            <a:r>
              <a:rPr lang="en-US" sz="2400" dirty="0"/>
              <a:t>7.68</a:t>
            </a:r>
          </a:p>
          <a:p>
            <a:pPr algn="ctr"/>
            <a:r>
              <a:rPr lang="en-US" sz="2400" dirty="0"/>
              <a:t>3.69</a:t>
            </a:r>
            <a:r>
              <a:rPr lang="en-US" sz="2400" b="1" dirty="0"/>
              <a:t> </a:t>
            </a:r>
          </a:p>
          <a:p>
            <a:pPr algn="ctr"/>
            <a:r>
              <a:rPr lang="en-US" sz="2400" dirty="0"/>
              <a:t>1.15</a:t>
            </a:r>
          </a:p>
          <a:p>
            <a:pPr algn="ctr"/>
            <a:r>
              <a:rPr lang="en-US" sz="2400" dirty="0"/>
              <a:t>1.10</a:t>
            </a:r>
          </a:p>
          <a:p>
            <a:pPr algn="ctr"/>
            <a:r>
              <a:rPr lang="en-US" sz="2400" b="1" dirty="0"/>
              <a:t>0</a:t>
            </a:r>
            <a:r>
              <a:rPr lang="en-US" sz="2400" dirty="0"/>
              <a:t>.40</a:t>
            </a:r>
          </a:p>
          <a:p>
            <a:pPr algn="ctr"/>
            <a:r>
              <a:rPr lang="en-US" sz="2400" dirty="0"/>
              <a:t>.0004</a:t>
            </a:r>
          </a:p>
        </p:txBody>
      </p:sp>
      <p:sp>
        <p:nvSpPr>
          <p:cNvPr id="35846" name="Text Box 6"/>
          <p:cNvSpPr txBox="1">
            <a:spLocks noChangeArrowheads="1"/>
          </p:cNvSpPr>
          <p:nvPr/>
        </p:nvSpPr>
        <p:spPr bwMode="auto">
          <a:xfrm>
            <a:off x="1695450" y="5765800"/>
            <a:ext cx="5805488" cy="457200"/>
          </a:xfrm>
          <a:prstGeom prst="rect">
            <a:avLst/>
          </a:prstGeom>
          <a:noFill/>
          <a:ln w="9525">
            <a:noFill/>
            <a:miter lim="800000"/>
            <a:headEnd/>
            <a:tailEnd/>
          </a:ln>
          <a:effectLst/>
        </p:spPr>
        <p:txBody>
          <a:bodyPr wrap="square">
            <a:spAutoFit/>
          </a:bodyPr>
          <a:lstStyle/>
          <a:p>
            <a:r>
              <a:rPr lang="en-US" sz="2400" b="1">
                <a:solidFill>
                  <a:srgbClr val="FFFF00"/>
                </a:solidFill>
              </a:rPr>
              <a:t>Dominated by </a:t>
            </a:r>
            <a:r>
              <a:rPr lang="en-US" sz="2400" b="1">
                <a:solidFill>
                  <a:srgbClr val="00FF00"/>
                </a:solidFill>
              </a:rPr>
              <a:t>Chloride and Sodium</a:t>
            </a:r>
          </a:p>
        </p:txBody>
      </p:sp>
      <p:sp>
        <p:nvSpPr>
          <p:cNvPr id="35847" name="Text Box 7"/>
          <p:cNvSpPr txBox="1">
            <a:spLocks noChangeArrowheads="1"/>
          </p:cNvSpPr>
          <p:nvPr/>
        </p:nvSpPr>
        <p:spPr bwMode="auto">
          <a:xfrm>
            <a:off x="1398587" y="4489450"/>
            <a:ext cx="2573337" cy="579438"/>
          </a:xfrm>
          <a:prstGeom prst="rect">
            <a:avLst/>
          </a:prstGeom>
          <a:noFill/>
          <a:ln w="9525">
            <a:noFill/>
            <a:miter lim="800000"/>
            <a:headEnd/>
            <a:tailEnd/>
          </a:ln>
          <a:effectLst/>
        </p:spPr>
        <p:txBody>
          <a:bodyPr wrap="square">
            <a:spAutoFit/>
          </a:bodyPr>
          <a:lstStyle/>
          <a:p>
            <a:r>
              <a:rPr lang="en-US" dirty="0">
                <a:solidFill>
                  <a:srgbClr val="FFFF00"/>
                </a:solidFill>
              </a:rPr>
              <a:t>Na</a:t>
            </a:r>
            <a:r>
              <a:rPr lang="en-US" baseline="30000" dirty="0">
                <a:solidFill>
                  <a:srgbClr val="FFFF00"/>
                </a:solidFill>
              </a:rPr>
              <a:t>+</a:t>
            </a:r>
            <a:r>
              <a:rPr lang="en-US" dirty="0">
                <a:solidFill>
                  <a:srgbClr val="FFFF00"/>
                </a:solidFill>
              </a:rPr>
              <a:t> and </a:t>
            </a:r>
            <a:r>
              <a:rPr lang="en-US" dirty="0" err="1">
                <a:solidFill>
                  <a:srgbClr val="FFFF00"/>
                </a:solidFill>
              </a:rPr>
              <a:t>Cl</a:t>
            </a:r>
            <a:r>
              <a:rPr lang="en-US" baseline="30000" dirty="0">
                <a:solidFill>
                  <a:srgbClr val="FFFF00"/>
                </a:solidFill>
              </a:rPr>
              <a:t>-</a:t>
            </a:r>
          </a:p>
        </p:txBody>
      </p:sp>
      <p:sp>
        <p:nvSpPr>
          <p:cNvPr id="35848" name="Text Box 8"/>
          <p:cNvSpPr txBox="1">
            <a:spLocks noChangeArrowheads="1"/>
          </p:cNvSpPr>
          <p:nvPr/>
        </p:nvSpPr>
        <p:spPr bwMode="auto">
          <a:xfrm>
            <a:off x="1530350" y="4968875"/>
            <a:ext cx="2341563" cy="457200"/>
          </a:xfrm>
          <a:prstGeom prst="rect">
            <a:avLst/>
          </a:prstGeom>
          <a:noFill/>
          <a:ln w="9525">
            <a:noFill/>
            <a:miter lim="800000"/>
            <a:headEnd/>
            <a:tailEnd/>
          </a:ln>
          <a:effectLst/>
        </p:spPr>
        <p:txBody>
          <a:bodyPr wrap="square">
            <a:spAutoFit/>
          </a:bodyPr>
          <a:lstStyle/>
          <a:p>
            <a:r>
              <a:rPr lang="en-US" sz="2400" dirty="0"/>
              <a:t>(85% of total)</a:t>
            </a:r>
          </a:p>
        </p:txBody>
      </p:sp>
      <p:sp>
        <p:nvSpPr>
          <p:cNvPr id="35849" name="Text Box 9"/>
          <p:cNvSpPr txBox="1">
            <a:spLocks noChangeArrowheads="1"/>
          </p:cNvSpPr>
          <p:nvPr/>
        </p:nvSpPr>
        <p:spPr bwMode="auto">
          <a:xfrm>
            <a:off x="2495550" y="2954338"/>
            <a:ext cx="541338" cy="457200"/>
          </a:xfrm>
          <a:prstGeom prst="rect">
            <a:avLst/>
          </a:prstGeom>
          <a:noFill/>
          <a:ln w="9525">
            <a:noFill/>
            <a:miter lim="800000"/>
            <a:headEnd/>
            <a:tailEnd/>
          </a:ln>
          <a:effectLst/>
        </p:spPr>
        <p:txBody>
          <a:bodyPr wrap="none">
            <a:spAutoFit/>
          </a:bodyPr>
          <a:lstStyle/>
          <a:p>
            <a:r>
              <a:rPr lang="en-US" sz="2400"/>
              <a:t>Cl</a:t>
            </a:r>
            <a:r>
              <a:rPr lang="en-US" sz="2400" baseline="30000"/>
              <a:t>-</a:t>
            </a:r>
          </a:p>
        </p:txBody>
      </p:sp>
      <p:sp>
        <p:nvSpPr>
          <p:cNvPr id="35850" name="Text Box 10"/>
          <p:cNvSpPr txBox="1">
            <a:spLocks noChangeArrowheads="1"/>
          </p:cNvSpPr>
          <p:nvPr/>
        </p:nvSpPr>
        <p:spPr bwMode="auto">
          <a:xfrm>
            <a:off x="3373438" y="2930525"/>
            <a:ext cx="606425" cy="396875"/>
          </a:xfrm>
          <a:prstGeom prst="rect">
            <a:avLst/>
          </a:prstGeom>
          <a:noFill/>
          <a:ln w="9525">
            <a:noFill/>
            <a:miter lim="800000"/>
            <a:headEnd/>
            <a:tailEnd/>
          </a:ln>
          <a:effectLst/>
        </p:spPr>
        <p:txBody>
          <a:bodyPr wrap="none">
            <a:spAutoFit/>
          </a:bodyPr>
          <a:lstStyle/>
          <a:p>
            <a:r>
              <a:rPr lang="en-US" sz="2000"/>
              <a:t>Na</a:t>
            </a:r>
            <a:r>
              <a:rPr lang="en-US" sz="2000" baseline="30000"/>
              <a:t>+</a:t>
            </a:r>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819400" y="1166049"/>
            <a:ext cx="2860964" cy="4524315"/>
          </a:xfrm>
          <a:prstGeom prst="rect">
            <a:avLst/>
          </a:prstGeom>
          <a:noFill/>
          <a:ln w="9525">
            <a:noFill/>
            <a:miter lim="800000"/>
            <a:headEnd/>
            <a:tailEnd/>
          </a:ln>
          <a:effectLst/>
        </p:spPr>
        <p:txBody>
          <a:bodyPr wrap="square" anchor="ctr">
            <a:spAutoFit/>
          </a:bodyPr>
          <a:lstStyle/>
          <a:p>
            <a:pPr algn="ctr"/>
            <a:r>
              <a:rPr lang="en-US" b="1" u="sng" dirty="0">
                <a:solidFill>
                  <a:srgbClr val="FFFF00"/>
                </a:solidFill>
              </a:rPr>
              <a:t>River Water</a:t>
            </a:r>
            <a:endParaRPr lang="en-US" dirty="0">
              <a:solidFill>
                <a:srgbClr val="FFFF00"/>
              </a:solidFill>
            </a:endParaRPr>
          </a:p>
          <a:p>
            <a:pPr algn="ctr"/>
            <a:r>
              <a:rPr lang="en-US" b="1" dirty="0">
                <a:solidFill>
                  <a:srgbClr val="00FF00"/>
                </a:solidFill>
              </a:rPr>
              <a:t>35.15</a:t>
            </a:r>
          </a:p>
          <a:p>
            <a:pPr algn="ctr"/>
            <a:r>
              <a:rPr lang="en-US" b="1" dirty="0">
                <a:solidFill>
                  <a:srgbClr val="00FF00"/>
                </a:solidFill>
              </a:rPr>
              <a:t>20.39</a:t>
            </a:r>
          </a:p>
          <a:p>
            <a:pPr algn="ctr"/>
            <a:r>
              <a:rPr lang="en-US" b="1" dirty="0">
                <a:solidFill>
                  <a:srgbClr val="00FF00"/>
                </a:solidFill>
              </a:rPr>
              <a:t>11.67</a:t>
            </a:r>
          </a:p>
          <a:p>
            <a:pPr algn="ctr"/>
            <a:r>
              <a:rPr lang="en-US" dirty="0">
                <a:solidFill>
                  <a:srgbClr val="00FF00"/>
                </a:solidFill>
              </a:rPr>
              <a:t>12.14</a:t>
            </a:r>
            <a:r>
              <a:rPr lang="en-US" dirty="0"/>
              <a:t> </a:t>
            </a:r>
          </a:p>
          <a:p>
            <a:pPr algn="ctr"/>
            <a:r>
              <a:rPr lang="en-US" dirty="0"/>
              <a:t>5.68</a:t>
            </a:r>
          </a:p>
          <a:p>
            <a:pPr algn="ctr"/>
            <a:r>
              <a:rPr lang="en-US" dirty="0"/>
              <a:t>5.79</a:t>
            </a:r>
          </a:p>
          <a:p>
            <a:pPr algn="ctr"/>
            <a:r>
              <a:rPr lang="en-US" dirty="0"/>
              <a:t>3.41</a:t>
            </a:r>
          </a:p>
          <a:p>
            <a:pPr algn="ctr"/>
            <a:r>
              <a:rPr lang="en-US" dirty="0"/>
              <a:t>2.12</a:t>
            </a:r>
          </a:p>
        </p:txBody>
      </p:sp>
      <p:sp>
        <p:nvSpPr>
          <p:cNvPr id="37891" name="Rectangle 3"/>
          <p:cNvSpPr>
            <a:spLocks noChangeArrowheads="1"/>
          </p:cNvSpPr>
          <p:nvPr/>
        </p:nvSpPr>
        <p:spPr bwMode="auto">
          <a:xfrm>
            <a:off x="6095999" y="1213674"/>
            <a:ext cx="2313709" cy="4524315"/>
          </a:xfrm>
          <a:prstGeom prst="rect">
            <a:avLst/>
          </a:prstGeom>
          <a:noFill/>
          <a:ln w="9525">
            <a:noFill/>
            <a:miter lim="800000"/>
            <a:headEnd/>
            <a:tailEnd/>
          </a:ln>
          <a:effectLst/>
        </p:spPr>
        <p:txBody>
          <a:bodyPr wrap="square" anchor="ctr">
            <a:spAutoFit/>
          </a:bodyPr>
          <a:lstStyle/>
          <a:p>
            <a:pPr algn="ctr"/>
            <a:r>
              <a:rPr lang="en-US" b="1" u="sng" dirty="0">
                <a:solidFill>
                  <a:srgbClr val="FFFF00"/>
                </a:solidFill>
              </a:rPr>
              <a:t>Sea Water</a:t>
            </a:r>
            <a:endParaRPr lang="en-US" dirty="0">
              <a:solidFill>
                <a:srgbClr val="FFFF00"/>
              </a:solidFill>
            </a:endParaRPr>
          </a:p>
          <a:p>
            <a:pPr algn="ctr"/>
            <a:r>
              <a:rPr lang="en-US" dirty="0"/>
              <a:t>.40</a:t>
            </a:r>
          </a:p>
          <a:p>
            <a:pPr algn="ctr"/>
            <a:r>
              <a:rPr lang="en-US" dirty="0"/>
              <a:t>1.15</a:t>
            </a:r>
          </a:p>
          <a:p>
            <a:pPr algn="ctr"/>
            <a:r>
              <a:rPr lang="en-US" dirty="0"/>
              <a:t>.0004</a:t>
            </a:r>
          </a:p>
          <a:p>
            <a:pPr algn="ctr"/>
            <a:r>
              <a:rPr lang="en-US" b="1" dirty="0"/>
              <a:t>7.68</a:t>
            </a:r>
          </a:p>
          <a:p>
            <a:pPr algn="ctr"/>
            <a:r>
              <a:rPr lang="en-US" b="1" dirty="0">
                <a:solidFill>
                  <a:srgbClr val="00FF00"/>
                </a:solidFill>
              </a:rPr>
              <a:t>55.04</a:t>
            </a:r>
          </a:p>
          <a:p>
            <a:pPr algn="ctr"/>
            <a:r>
              <a:rPr lang="en-US" b="1" dirty="0">
                <a:solidFill>
                  <a:srgbClr val="00FF00"/>
                </a:solidFill>
              </a:rPr>
              <a:t>30.62</a:t>
            </a:r>
          </a:p>
          <a:p>
            <a:pPr algn="ctr"/>
            <a:r>
              <a:rPr lang="en-US" dirty="0"/>
              <a:t>3.69</a:t>
            </a:r>
          </a:p>
          <a:p>
            <a:pPr algn="ctr"/>
            <a:r>
              <a:rPr lang="en-US" dirty="0"/>
              <a:t>1.10</a:t>
            </a:r>
          </a:p>
        </p:txBody>
      </p:sp>
      <p:sp>
        <p:nvSpPr>
          <p:cNvPr id="37892" name="Rectangle 4"/>
          <p:cNvSpPr>
            <a:spLocks noChangeArrowheads="1"/>
          </p:cNvSpPr>
          <p:nvPr/>
        </p:nvSpPr>
        <p:spPr bwMode="auto">
          <a:xfrm>
            <a:off x="512763" y="1196212"/>
            <a:ext cx="2590655" cy="4524315"/>
          </a:xfrm>
          <a:prstGeom prst="rect">
            <a:avLst/>
          </a:prstGeom>
          <a:noFill/>
          <a:ln w="9525">
            <a:noFill/>
            <a:miter lim="800000"/>
            <a:headEnd/>
            <a:tailEnd/>
          </a:ln>
          <a:effectLst/>
        </p:spPr>
        <p:txBody>
          <a:bodyPr wrap="square" anchor="ctr">
            <a:spAutoFit/>
          </a:bodyPr>
          <a:lstStyle/>
          <a:p>
            <a:pPr algn="ctr"/>
            <a:r>
              <a:rPr lang="en-US" b="1" u="sng" dirty="0">
                <a:solidFill>
                  <a:srgbClr val="FFFF00"/>
                </a:solidFill>
              </a:rPr>
              <a:t>Ion</a:t>
            </a:r>
            <a:endParaRPr lang="en-US" dirty="0">
              <a:solidFill>
                <a:srgbClr val="FFFF00"/>
              </a:solidFill>
            </a:endParaRPr>
          </a:p>
          <a:p>
            <a:pPr algn="ctr"/>
            <a:r>
              <a:rPr lang="en-US" dirty="0"/>
              <a:t>Carbonate</a:t>
            </a:r>
          </a:p>
          <a:p>
            <a:pPr algn="ctr"/>
            <a:r>
              <a:rPr lang="en-US" dirty="0"/>
              <a:t>Calcium</a:t>
            </a:r>
          </a:p>
          <a:p>
            <a:pPr algn="ctr"/>
            <a:r>
              <a:rPr lang="en-US" dirty="0"/>
              <a:t>Silicate</a:t>
            </a:r>
          </a:p>
          <a:p>
            <a:pPr algn="ctr"/>
            <a:r>
              <a:rPr lang="en-US" dirty="0"/>
              <a:t>Sulfate </a:t>
            </a:r>
          </a:p>
          <a:p>
            <a:pPr algn="ctr"/>
            <a:r>
              <a:rPr lang="en-US" dirty="0"/>
              <a:t>Chloride</a:t>
            </a:r>
          </a:p>
          <a:p>
            <a:pPr algn="ctr"/>
            <a:r>
              <a:rPr lang="en-US" dirty="0"/>
              <a:t>Sodium</a:t>
            </a:r>
          </a:p>
          <a:p>
            <a:pPr algn="ctr"/>
            <a:r>
              <a:rPr lang="en-US" dirty="0"/>
              <a:t>Magnesium</a:t>
            </a:r>
          </a:p>
          <a:p>
            <a:pPr algn="ctr"/>
            <a:r>
              <a:rPr lang="en-US" dirty="0"/>
              <a:t>Potassium</a:t>
            </a:r>
          </a:p>
        </p:txBody>
      </p:sp>
      <p:sp>
        <p:nvSpPr>
          <p:cNvPr id="37893" name="Rectangle 5"/>
          <p:cNvSpPr>
            <a:spLocks noChangeArrowheads="1"/>
          </p:cNvSpPr>
          <p:nvPr/>
        </p:nvSpPr>
        <p:spPr bwMode="auto">
          <a:xfrm>
            <a:off x="457200" y="381000"/>
            <a:ext cx="8229600" cy="579438"/>
          </a:xfrm>
          <a:prstGeom prst="rect">
            <a:avLst/>
          </a:prstGeom>
          <a:noFill/>
          <a:ln w="9525">
            <a:noFill/>
            <a:miter lim="800000"/>
            <a:headEnd/>
            <a:tailEnd/>
          </a:ln>
          <a:effectLst/>
        </p:spPr>
        <p:txBody>
          <a:bodyPr wrap="square" anchor="ctr">
            <a:spAutoFit/>
          </a:bodyPr>
          <a:lstStyle/>
          <a:p>
            <a:pPr eaLnBrk="1" hangingPunct="1"/>
            <a:r>
              <a:rPr lang="en-US" b="1" u="sng" dirty="0"/>
              <a:t>Percentage of Total Dissolved Minerals</a:t>
            </a:r>
          </a:p>
        </p:txBody>
      </p:sp>
      <p:sp>
        <p:nvSpPr>
          <p:cNvPr id="37894" name="Text Box 6"/>
          <p:cNvSpPr txBox="1">
            <a:spLocks noChangeArrowheads="1"/>
          </p:cNvSpPr>
          <p:nvPr/>
        </p:nvSpPr>
        <p:spPr bwMode="auto">
          <a:xfrm>
            <a:off x="4680387" y="1804988"/>
            <a:ext cx="625907" cy="1555750"/>
          </a:xfrm>
          <a:prstGeom prst="rect">
            <a:avLst/>
          </a:prstGeom>
          <a:noFill/>
          <a:ln w="9525">
            <a:noFill/>
            <a:miter lim="800000"/>
            <a:headEnd/>
            <a:tailEnd/>
          </a:ln>
          <a:effectLst/>
        </p:spPr>
        <p:txBody>
          <a:bodyPr wrap="square">
            <a:spAutoFit/>
          </a:bodyPr>
          <a:lstStyle/>
          <a:p>
            <a:r>
              <a:rPr lang="en-US" sz="9600" dirty="0"/>
              <a:t>}</a:t>
            </a:r>
          </a:p>
        </p:txBody>
      </p:sp>
      <p:sp>
        <p:nvSpPr>
          <p:cNvPr id="37895" name="Text Box 7"/>
          <p:cNvSpPr txBox="1">
            <a:spLocks noChangeArrowheads="1"/>
          </p:cNvSpPr>
          <p:nvPr/>
        </p:nvSpPr>
        <p:spPr bwMode="auto">
          <a:xfrm>
            <a:off x="5108575" y="2466975"/>
            <a:ext cx="1167534" cy="519113"/>
          </a:xfrm>
          <a:prstGeom prst="rect">
            <a:avLst/>
          </a:prstGeom>
          <a:noFill/>
          <a:ln w="9525">
            <a:noFill/>
            <a:miter lim="800000"/>
            <a:headEnd/>
            <a:tailEnd/>
          </a:ln>
          <a:effectLst/>
        </p:spPr>
        <p:txBody>
          <a:bodyPr wrap="square">
            <a:spAutoFit/>
          </a:bodyPr>
          <a:lstStyle/>
          <a:p>
            <a:r>
              <a:rPr lang="en-US" sz="2800" b="1" dirty="0">
                <a:solidFill>
                  <a:srgbClr val="FFFF00"/>
                </a:solidFill>
              </a:rPr>
              <a:t>79%</a:t>
            </a:r>
          </a:p>
        </p:txBody>
      </p:sp>
      <p:sp>
        <p:nvSpPr>
          <p:cNvPr id="37896" name="Text Box 8"/>
          <p:cNvSpPr txBox="1">
            <a:spLocks noChangeArrowheads="1"/>
          </p:cNvSpPr>
          <p:nvPr/>
        </p:nvSpPr>
        <p:spPr bwMode="auto">
          <a:xfrm>
            <a:off x="7703130" y="3484563"/>
            <a:ext cx="488950" cy="1189037"/>
          </a:xfrm>
          <a:prstGeom prst="rect">
            <a:avLst/>
          </a:prstGeom>
          <a:noFill/>
          <a:ln w="9525">
            <a:noFill/>
            <a:miter lim="800000"/>
            <a:headEnd/>
            <a:tailEnd/>
          </a:ln>
          <a:effectLst/>
        </p:spPr>
        <p:txBody>
          <a:bodyPr wrap="none">
            <a:spAutoFit/>
          </a:bodyPr>
          <a:lstStyle/>
          <a:p>
            <a:r>
              <a:rPr lang="en-US" sz="7200" dirty="0"/>
              <a:t>}</a:t>
            </a:r>
          </a:p>
        </p:txBody>
      </p:sp>
      <p:sp>
        <p:nvSpPr>
          <p:cNvPr id="37897" name="Text Box 9"/>
          <p:cNvSpPr txBox="1">
            <a:spLocks noChangeArrowheads="1"/>
          </p:cNvSpPr>
          <p:nvPr/>
        </p:nvSpPr>
        <p:spPr bwMode="auto">
          <a:xfrm>
            <a:off x="8031163" y="3905250"/>
            <a:ext cx="1112837" cy="519113"/>
          </a:xfrm>
          <a:prstGeom prst="rect">
            <a:avLst/>
          </a:prstGeom>
          <a:noFill/>
          <a:ln w="9525">
            <a:noFill/>
            <a:miter lim="800000"/>
            <a:headEnd/>
            <a:tailEnd/>
          </a:ln>
          <a:effectLst/>
        </p:spPr>
        <p:txBody>
          <a:bodyPr wrap="square">
            <a:spAutoFit/>
          </a:bodyPr>
          <a:lstStyle/>
          <a:p>
            <a:r>
              <a:rPr lang="en-US" sz="2800" b="1">
                <a:solidFill>
                  <a:srgbClr val="FFFF00"/>
                </a:solidFill>
              </a:rPr>
              <a:t>85%</a:t>
            </a: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303338" y="2319338"/>
            <a:ext cx="7440612" cy="2227262"/>
          </a:xfrm>
          <a:prstGeom prst="rect">
            <a:avLst/>
          </a:prstGeom>
          <a:noFill/>
          <a:ln w="9525">
            <a:noFill/>
            <a:miter lim="800000"/>
            <a:headEnd/>
            <a:tailEnd/>
          </a:ln>
          <a:effectLst/>
        </p:spPr>
        <p:txBody>
          <a:bodyPr wrap="square">
            <a:spAutoFit/>
          </a:bodyPr>
          <a:lstStyle/>
          <a:p>
            <a:pPr>
              <a:buFontTx/>
              <a:buChar char="•"/>
            </a:pPr>
            <a:r>
              <a:rPr lang="en-US" sz="2800" dirty="0"/>
              <a:t> Enrich    	</a:t>
            </a:r>
            <a:r>
              <a:rPr lang="en-US" sz="2800" b="1" dirty="0">
                <a:solidFill>
                  <a:srgbClr val="FFFF00"/>
                </a:solidFill>
              </a:rPr>
              <a:t>Chloride and Sodium </a:t>
            </a:r>
          </a:p>
          <a:p>
            <a:r>
              <a:rPr lang="en-US" sz="2800" b="1" dirty="0">
                <a:solidFill>
                  <a:srgbClr val="FFFF00"/>
                </a:solidFill>
              </a:rPr>
              <a:t>   		</a:t>
            </a:r>
            <a:r>
              <a:rPr lang="en-US" sz="2800" b="1" dirty="0">
                <a:solidFill>
                  <a:srgbClr val="00FF00"/>
                </a:solidFill>
              </a:rPr>
              <a:t>in ocean water</a:t>
            </a:r>
          </a:p>
          <a:p>
            <a:endParaRPr lang="en-US" sz="2800" dirty="0"/>
          </a:p>
          <a:p>
            <a:r>
              <a:rPr lang="en-US" sz="2800" dirty="0"/>
              <a:t> Remove 	</a:t>
            </a:r>
            <a:r>
              <a:rPr lang="en-US" sz="2800" b="1" dirty="0">
                <a:solidFill>
                  <a:srgbClr val="FFFF00"/>
                </a:solidFill>
              </a:rPr>
              <a:t>Silica,</a:t>
            </a:r>
            <a:r>
              <a:rPr lang="en-US" sz="2800" dirty="0">
                <a:solidFill>
                  <a:srgbClr val="FFFF00"/>
                </a:solidFill>
              </a:rPr>
              <a:t> </a:t>
            </a:r>
            <a:r>
              <a:rPr lang="en-US" sz="2800" b="1" dirty="0">
                <a:solidFill>
                  <a:srgbClr val="FFFF00"/>
                </a:solidFill>
              </a:rPr>
              <a:t>Calcium, Carbonate</a:t>
            </a:r>
          </a:p>
          <a:p>
            <a:r>
              <a:rPr lang="en-US" sz="2800" b="1" dirty="0">
                <a:solidFill>
                  <a:srgbClr val="A50021"/>
                </a:solidFill>
              </a:rPr>
              <a:t>   		</a:t>
            </a:r>
            <a:r>
              <a:rPr lang="en-US" sz="2800" b="1" dirty="0">
                <a:solidFill>
                  <a:srgbClr val="00FF00"/>
                </a:solidFill>
              </a:rPr>
              <a:t>from river water</a:t>
            </a:r>
          </a:p>
        </p:txBody>
      </p:sp>
      <p:sp>
        <p:nvSpPr>
          <p:cNvPr id="38915" name="Text Box 3"/>
          <p:cNvSpPr txBox="1">
            <a:spLocks noChangeArrowheads="1"/>
          </p:cNvSpPr>
          <p:nvPr/>
        </p:nvSpPr>
        <p:spPr bwMode="auto">
          <a:xfrm>
            <a:off x="3400425" y="1509713"/>
            <a:ext cx="2243138" cy="519112"/>
          </a:xfrm>
          <a:prstGeom prst="rect">
            <a:avLst/>
          </a:prstGeom>
          <a:noFill/>
          <a:ln w="9525">
            <a:noFill/>
            <a:miter lim="800000"/>
            <a:headEnd/>
            <a:tailEnd/>
          </a:ln>
          <a:effectLst/>
        </p:spPr>
        <p:txBody>
          <a:bodyPr wrap="square">
            <a:spAutoFit/>
          </a:bodyPr>
          <a:lstStyle/>
          <a:p>
            <a:r>
              <a:rPr lang="en-US" sz="2800" u="sng" dirty="0"/>
              <a:t>Alterations</a:t>
            </a:r>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49238" y="2352675"/>
            <a:ext cx="8894762" cy="519113"/>
          </a:xfrm>
          <a:prstGeom prst="rect">
            <a:avLst/>
          </a:prstGeom>
          <a:noFill/>
          <a:ln w="9525">
            <a:noFill/>
            <a:miter lim="800000"/>
            <a:headEnd/>
            <a:tailEnd/>
          </a:ln>
          <a:effectLst/>
        </p:spPr>
        <p:txBody>
          <a:bodyPr wrap="square" anchor="ctr">
            <a:spAutoFit/>
          </a:bodyPr>
          <a:lstStyle/>
          <a:p>
            <a:pPr eaLnBrk="1" hangingPunct="1"/>
            <a:r>
              <a:rPr lang="en-US" sz="2800" b="1" dirty="0">
                <a:solidFill>
                  <a:srgbClr val="FFFF00"/>
                </a:solidFill>
              </a:rPr>
              <a:t>sodium</a:t>
            </a:r>
            <a:r>
              <a:rPr lang="en-US" sz="2800" dirty="0"/>
              <a:t>, </a:t>
            </a:r>
            <a:r>
              <a:rPr lang="en-US" sz="2800" dirty="0">
                <a:solidFill>
                  <a:srgbClr val="FF9900"/>
                </a:solidFill>
              </a:rPr>
              <a:t>potassium, and ammonium salts are soluble</a:t>
            </a:r>
          </a:p>
        </p:txBody>
      </p:sp>
      <p:sp>
        <p:nvSpPr>
          <p:cNvPr id="40963" name="Rectangle 3"/>
          <p:cNvSpPr>
            <a:spLocks noChangeArrowheads="1"/>
          </p:cNvSpPr>
          <p:nvPr/>
        </p:nvSpPr>
        <p:spPr bwMode="auto">
          <a:xfrm>
            <a:off x="706438" y="3081338"/>
            <a:ext cx="7855671" cy="519112"/>
          </a:xfrm>
          <a:prstGeom prst="rect">
            <a:avLst/>
          </a:prstGeom>
          <a:noFill/>
          <a:ln w="9525">
            <a:noFill/>
            <a:miter lim="800000"/>
            <a:headEnd/>
            <a:tailEnd/>
          </a:ln>
          <a:effectLst/>
        </p:spPr>
        <p:txBody>
          <a:bodyPr wrap="square" anchor="ctr">
            <a:spAutoFit/>
          </a:bodyPr>
          <a:lstStyle/>
          <a:p>
            <a:pPr eaLnBrk="1" hangingPunct="1"/>
            <a:r>
              <a:rPr lang="en-US" sz="2800" b="1" dirty="0">
                <a:solidFill>
                  <a:srgbClr val="FFFF00"/>
                </a:solidFill>
              </a:rPr>
              <a:t>chloride</a:t>
            </a:r>
            <a:r>
              <a:rPr lang="en-US" sz="2800" dirty="0"/>
              <a:t>, </a:t>
            </a:r>
            <a:r>
              <a:rPr lang="en-US" sz="2800" dirty="0">
                <a:solidFill>
                  <a:srgbClr val="FF9900"/>
                </a:solidFill>
              </a:rPr>
              <a:t>bromide and iodide salts are soluble</a:t>
            </a:r>
            <a:r>
              <a:rPr lang="en-US" sz="2800" dirty="0">
                <a:solidFill>
                  <a:srgbClr val="00FF00"/>
                </a:solidFill>
              </a:rPr>
              <a:t>.</a:t>
            </a:r>
          </a:p>
        </p:txBody>
      </p:sp>
      <p:sp>
        <p:nvSpPr>
          <p:cNvPr id="40964" name="Text Box 4"/>
          <p:cNvSpPr txBox="1">
            <a:spLocks noChangeArrowheads="1"/>
          </p:cNvSpPr>
          <p:nvPr/>
        </p:nvSpPr>
        <p:spPr bwMode="auto">
          <a:xfrm>
            <a:off x="2092324" y="5010150"/>
            <a:ext cx="5527675" cy="641350"/>
          </a:xfrm>
          <a:prstGeom prst="rect">
            <a:avLst/>
          </a:prstGeom>
          <a:noFill/>
          <a:ln w="9525">
            <a:noFill/>
            <a:miter lim="800000"/>
            <a:headEnd/>
            <a:tailEnd/>
          </a:ln>
          <a:effectLst/>
        </p:spPr>
        <p:txBody>
          <a:bodyPr wrap="square">
            <a:spAutoFit/>
          </a:bodyPr>
          <a:lstStyle/>
          <a:p>
            <a:r>
              <a:rPr lang="en-US" sz="3600" dirty="0" err="1">
                <a:solidFill>
                  <a:srgbClr val="FFFF00"/>
                </a:solidFill>
              </a:rPr>
              <a:t>NaCl</a:t>
            </a:r>
            <a:r>
              <a:rPr lang="en-US" sz="3600" dirty="0">
                <a:solidFill>
                  <a:srgbClr val="FFFF00"/>
                </a:solidFill>
              </a:rPr>
              <a:t> Solubility  350 g/L</a:t>
            </a:r>
          </a:p>
        </p:txBody>
      </p:sp>
      <p:sp>
        <p:nvSpPr>
          <p:cNvPr id="40965" name="Text Box 5"/>
          <p:cNvSpPr txBox="1">
            <a:spLocks noChangeArrowheads="1"/>
          </p:cNvSpPr>
          <p:nvPr/>
        </p:nvSpPr>
        <p:spPr bwMode="auto">
          <a:xfrm>
            <a:off x="1230313" y="1395413"/>
            <a:ext cx="7290232" cy="519112"/>
          </a:xfrm>
          <a:prstGeom prst="rect">
            <a:avLst/>
          </a:prstGeom>
          <a:noFill/>
          <a:ln w="9525">
            <a:noFill/>
            <a:miter lim="800000"/>
            <a:headEnd/>
            <a:tailEnd/>
          </a:ln>
          <a:effectLst/>
        </p:spPr>
        <p:txBody>
          <a:bodyPr wrap="square">
            <a:spAutoFit/>
          </a:bodyPr>
          <a:lstStyle/>
          <a:p>
            <a:r>
              <a:rPr lang="en-US" sz="2800">
                <a:solidFill>
                  <a:srgbClr val="FFFF00"/>
                </a:solidFill>
              </a:rPr>
              <a:t>Solubility: ease of salt dissolution in water</a:t>
            </a:r>
          </a:p>
        </p:txBody>
      </p:sp>
      <p:sp>
        <p:nvSpPr>
          <p:cNvPr id="40966" name="Text Box 6"/>
          <p:cNvSpPr txBox="1">
            <a:spLocks noChangeArrowheads="1"/>
          </p:cNvSpPr>
          <p:nvPr/>
        </p:nvSpPr>
        <p:spPr bwMode="auto">
          <a:xfrm>
            <a:off x="1600200" y="350838"/>
            <a:ext cx="6269182" cy="579437"/>
          </a:xfrm>
          <a:prstGeom prst="rect">
            <a:avLst/>
          </a:prstGeom>
          <a:noFill/>
          <a:ln w="9525">
            <a:noFill/>
            <a:miter lim="800000"/>
            <a:headEnd/>
            <a:tailEnd/>
          </a:ln>
          <a:effectLst/>
        </p:spPr>
        <p:txBody>
          <a:bodyPr wrap="square">
            <a:spAutoFit/>
          </a:bodyPr>
          <a:lstStyle/>
          <a:p>
            <a:r>
              <a:rPr lang="en-US" u="sng" dirty="0"/>
              <a:t>Enriching Sodium and Chloride</a:t>
            </a:r>
          </a:p>
        </p:txBody>
      </p:sp>
      <p:sp>
        <p:nvSpPr>
          <p:cNvPr id="40967" name="Text Box 7"/>
          <p:cNvSpPr txBox="1">
            <a:spLocks noChangeArrowheads="1"/>
          </p:cNvSpPr>
          <p:nvPr/>
        </p:nvSpPr>
        <p:spPr bwMode="auto">
          <a:xfrm>
            <a:off x="1019175" y="4089400"/>
            <a:ext cx="7515225" cy="396875"/>
          </a:xfrm>
          <a:prstGeom prst="rect">
            <a:avLst/>
          </a:prstGeom>
          <a:noFill/>
          <a:ln w="9525">
            <a:noFill/>
            <a:miter lim="800000"/>
            <a:headEnd/>
            <a:tailEnd/>
          </a:ln>
          <a:effectLst/>
        </p:spPr>
        <p:txBody>
          <a:bodyPr wrap="square">
            <a:spAutoFit/>
          </a:bodyPr>
          <a:lstStyle/>
          <a:p>
            <a:r>
              <a:rPr lang="en-US" sz="2000" dirty="0"/>
              <a:t>Once these types of ions reach the oceans they stay dissolved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fade">
                                      <p:cBhvr>
                                        <p:cTn id="7" dur="2000"/>
                                        <p:tgtEl>
                                          <p:spTgt spid="409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2"/>
                                        </p:tgtEl>
                                        <p:attrNameLst>
                                          <p:attrName>style.visibility</p:attrName>
                                        </p:attrNameLst>
                                      </p:cBhvr>
                                      <p:to>
                                        <p:strVal val="visible"/>
                                      </p:to>
                                    </p:set>
                                    <p:animEffect transition="in" filter="fade">
                                      <p:cBhvr>
                                        <p:cTn id="12" dur="2000"/>
                                        <p:tgtEl>
                                          <p:spTgt spid="4096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963"/>
                                        </p:tgtEl>
                                        <p:attrNameLst>
                                          <p:attrName>style.visibility</p:attrName>
                                        </p:attrNameLst>
                                      </p:cBhvr>
                                      <p:to>
                                        <p:strVal val="visible"/>
                                      </p:to>
                                    </p:set>
                                    <p:animEffect transition="in" filter="fade">
                                      <p:cBhvr>
                                        <p:cTn id="15" dur="2000"/>
                                        <p:tgtEl>
                                          <p:spTgt spid="409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967"/>
                                        </p:tgtEl>
                                        <p:attrNameLst>
                                          <p:attrName>style.visibility</p:attrName>
                                        </p:attrNameLst>
                                      </p:cBhvr>
                                      <p:to>
                                        <p:strVal val="visible"/>
                                      </p:to>
                                    </p:set>
                                    <p:animEffect transition="in" filter="fade">
                                      <p:cBhvr>
                                        <p:cTn id="20" dur="2000"/>
                                        <p:tgtEl>
                                          <p:spTgt spid="4096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0964"/>
                                        </p:tgtEl>
                                        <p:attrNameLst>
                                          <p:attrName>style.visibility</p:attrName>
                                        </p:attrNameLst>
                                      </p:cBhvr>
                                      <p:to>
                                        <p:strVal val="visible"/>
                                      </p:to>
                                    </p:set>
                                    <p:animEffect transition="in" filter="fade">
                                      <p:cBhvr>
                                        <p:cTn id="25" dur="2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p:bldP spid="40964" grpId="0"/>
      <p:bldP spid="40965" grpId="0"/>
      <p:bldP spid="409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368550" y="720715"/>
            <a:ext cx="2300432" cy="3416320"/>
          </a:xfrm>
          <a:prstGeom prst="rect">
            <a:avLst/>
          </a:prstGeom>
          <a:noFill/>
          <a:ln w="9525">
            <a:noFill/>
            <a:miter lim="800000"/>
            <a:headEnd/>
            <a:tailEnd/>
          </a:ln>
          <a:effectLst/>
        </p:spPr>
        <p:txBody>
          <a:bodyPr wrap="square" anchor="ctr">
            <a:spAutoFit/>
          </a:bodyPr>
          <a:lstStyle/>
          <a:p>
            <a:pPr algn="ctr"/>
            <a:r>
              <a:rPr lang="en-US" sz="2400" b="1" u="sng" dirty="0">
                <a:solidFill>
                  <a:srgbClr val="00FF00"/>
                </a:solidFill>
              </a:rPr>
              <a:t>Ion</a:t>
            </a:r>
            <a:endParaRPr lang="en-US" sz="2400" dirty="0">
              <a:solidFill>
                <a:srgbClr val="00FF00"/>
              </a:solidFill>
            </a:endParaRPr>
          </a:p>
          <a:p>
            <a:pPr algn="ctr"/>
            <a:r>
              <a:rPr lang="en-US" sz="2400" b="1" dirty="0">
                <a:solidFill>
                  <a:srgbClr val="FFFF00"/>
                </a:solidFill>
              </a:rPr>
              <a:t>Chloride</a:t>
            </a:r>
          </a:p>
          <a:p>
            <a:pPr algn="ctr"/>
            <a:r>
              <a:rPr lang="en-US" sz="2400" b="1" dirty="0">
                <a:solidFill>
                  <a:srgbClr val="FFFF00"/>
                </a:solidFill>
              </a:rPr>
              <a:t>Sodium</a:t>
            </a:r>
          </a:p>
          <a:p>
            <a:pPr algn="ctr"/>
            <a:r>
              <a:rPr lang="en-US" sz="2400" dirty="0"/>
              <a:t>Sulfate</a:t>
            </a:r>
          </a:p>
          <a:p>
            <a:pPr algn="ctr"/>
            <a:r>
              <a:rPr lang="en-US" sz="2400" dirty="0"/>
              <a:t>Magnesium </a:t>
            </a:r>
          </a:p>
          <a:p>
            <a:pPr algn="ctr"/>
            <a:r>
              <a:rPr lang="en-US" sz="2400" dirty="0"/>
              <a:t>Calcium </a:t>
            </a:r>
          </a:p>
          <a:p>
            <a:pPr algn="ctr"/>
            <a:r>
              <a:rPr lang="en-US" sz="2400" dirty="0"/>
              <a:t>Potassium </a:t>
            </a:r>
          </a:p>
          <a:p>
            <a:pPr algn="ctr"/>
            <a:r>
              <a:rPr lang="en-US" sz="2400" dirty="0"/>
              <a:t>Carbonate</a:t>
            </a:r>
          </a:p>
          <a:p>
            <a:pPr algn="ctr"/>
            <a:r>
              <a:rPr lang="en-US" sz="2400" dirty="0"/>
              <a:t>Silicate</a:t>
            </a:r>
          </a:p>
        </p:txBody>
      </p:sp>
      <p:sp>
        <p:nvSpPr>
          <p:cNvPr id="43011" name="Rectangle 3"/>
          <p:cNvSpPr>
            <a:spLocks noChangeArrowheads="1"/>
          </p:cNvSpPr>
          <p:nvPr/>
        </p:nvSpPr>
        <p:spPr bwMode="auto">
          <a:xfrm>
            <a:off x="4414838" y="684203"/>
            <a:ext cx="2678689" cy="3416320"/>
          </a:xfrm>
          <a:prstGeom prst="rect">
            <a:avLst/>
          </a:prstGeom>
          <a:noFill/>
          <a:ln w="9525">
            <a:noFill/>
            <a:miter lim="800000"/>
            <a:headEnd/>
            <a:tailEnd/>
          </a:ln>
          <a:effectLst/>
        </p:spPr>
        <p:txBody>
          <a:bodyPr wrap="square" anchor="ctr">
            <a:spAutoFit/>
          </a:bodyPr>
          <a:lstStyle/>
          <a:p>
            <a:pPr algn="ctr"/>
            <a:r>
              <a:rPr lang="en-US" sz="2400" b="1" u="sng" dirty="0">
                <a:solidFill>
                  <a:srgbClr val="00FF00"/>
                </a:solidFill>
              </a:rPr>
              <a:t>Sea Water (%)</a:t>
            </a:r>
            <a:endParaRPr lang="en-US" sz="2400" dirty="0">
              <a:solidFill>
                <a:srgbClr val="00FF00"/>
              </a:solidFill>
            </a:endParaRPr>
          </a:p>
          <a:p>
            <a:pPr algn="ctr"/>
            <a:r>
              <a:rPr lang="en-US" sz="2400" b="1" dirty="0">
                <a:solidFill>
                  <a:srgbClr val="FFFF00"/>
                </a:solidFill>
              </a:rPr>
              <a:t>55.04</a:t>
            </a:r>
          </a:p>
          <a:p>
            <a:pPr algn="ctr"/>
            <a:r>
              <a:rPr lang="en-US" sz="2400" b="1" dirty="0">
                <a:solidFill>
                  <a:srgbClr val="FFFF00"/>
                </a:solidFill>
              </a:rPr>
              <a:t>30.62</a:t>
            </a:r>
          </a:p>
          <a:p>
            <a:pPr algn="ctr"/>
            <a:r>
              <a:rPr lang="en-US" sz="2400" dirty="0"/>
              <a:t>7.68</a:t>
            </a:r>
          </a:p>
          <a:p>
            <a:pPr algn="ctr"/>
            <a:r>
              <a:rPr lang="en-US" sz="2400" dirty="0"/>
              <a:t>3.69</a:t>
            </a:r>
            <a:r>
              <a:rPr lang="en-US" sz="2400" b="1" dirty="0"/>
              <a:t> </a:t>
            </a:r>
          </a:p>
          <a:p>
            <a:pPr algn="ctr"/>
            <a:r>
              <a:rPr lang="en-US" sz="2400" dirty="0"/>
              <a:t>1.15</a:t>
            </a:r>
          </a:p>
          <a:p>
            <a:pPr algn="ctr"/>
            <a:r>
              <a:rPr lang="en-US" sz="2400" dirty="0"/>
              <a:t>1.10</a:t>
            </a:r>
          </a:p>
          <a:p>
            <a:pPr algn="ctr"/>
            <a:r>
              <a:rPr lang="en-US" sz="2400" b="1" dirty="0"/>
              <a:t>0</a:t>
            </a:r>
            <a:r>
              <a:rPr lang="en-US" sz="2400" dirty="0"/>
              <a:t>.40</a:t>
            </a:r>
          </a:p>
          <a:p>
            <a:pPr algn="ctr"/>
            <a:r>
              <a:rPr lang="en-US" sz="2400" dirty="0"/>
              <a:t>.0004</a:t>
            </a:r>
          </a:p>
        </p:txBody>
      </p:sp>
      <p:sp>
        <p:nvSpPr>
          <p:cNvPr id="43012" name="Text Box 4"/>
          <p:cNvSpPr txBox="1">
            <a:spLocks noChangeArrowheads="1"/>
          </p:cNvSpPr>
          <p:nvPr/>
        </p:nvSpPr>
        <p:spPr bwMode="auto">
          <a:xfrm>
            <a:off x="1582738" y="4652963"/>
            <a:ext cx="6646862" cy="1200329"/>
          </a:xfrm>
          <a:prstGeom prst="rect">
            <a:avLst/>
          </a:prstGeom>
          <a:noFill/>
          <a:ln w="9525">
            <a:noFill/>
            <a:miter lim="800000"/>
            <a:headEnd/>
            <a:tailEnd/>
          </a:ln>
          <a:effectLst/>
        </p:spPr>
        <p:txBody>
          <a:bodyPr wrap="square">
            <a:spAutoFit/>
          </a:bodyPr>
          <a:lstStyle/>
          <a:p>
            <a:pPr algn="ctr"/>
            <a:r>
              <a:rPr lang="en-US" sz="2400" dirty="0">
                <a:solidFill>
                  <a:srgbClr val="00FF00"/>
                </a:solidFill>
              </a:rPr>
              <a:t>Both chloride salts and sodium salts are</a:t>
            </a:r>
          </a:p>
          <a:p>
            <a:pPr algn="ctr"/>
            <a:r>
              <a:rPr lang="en-US" sz="2400" dirty="0">
                <a:solidFill>
                  <a:srgbClr val="00FF00"/>
                </a:solidFill>
              </a:rPr>
              <a:t>extremely soluble in water and do not</a:t>
            </a:r>
          </a:p>
          <a:p>
            <a:pPr algn="ctr"/>
            <a:r>
              <a:rPr lang="en-US" sz="2400" dirty="0">
                <a:solidFill>
                  <a:srgbClr val="00FF00"/>
                </a:solidFill>
              </a:rPr>
              <a:t>combine with other elements to form solids</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ydrologicCycle"/>
          <p:cNvPicPr>
            <a:picLocks noChangeAspect="1" noChangeArrowheads="1"/>
          </p:cNvPicPr>
          <p:nvPr/>
        </p:nvPicPr>
        <p:blipFill>
          <a:blip r:embed="rId6" cstate="print"/>
          <a:srcRect/>
          <a:stretch>
            <a:fillRect/>
          </a:stretch>
        </p:blipFill>
        <p:spPr bwMode="auto">
          <a:xfrm>
            <a:off x="1473200" y="730250"/>
            <a:ext cx="5953125" cy="4543425"/>
          </a:xfrm>
          <a:prstGeom prst="rect">
            <a:avLst/>
          </a:prstGeom>
          <a:noFill/>
        </p:spPr>
      </p:pic>
      <p:sp>
        <p:nvSpPr>
          <p:cNvPr id="6147" name="AutoShape 3"/>
          <p:cNvSpPr>
            <a:spLocks noChangeArrowheads="1"/>
          </p:cNvSpPr>
          <p:nvPr>
            <p:custDataLst>
              <p:tags r:id="rId2"/>
            </p:custDataLst>
          </p:nvPr>
        </p:nvSpPr>
        <p:spPr bwMode="auto">
          <a:xfrm rot="35419867">
            <a:off x="5976937" y="1217613"/>
            <a:ext cx="3097213" cy="2516188"/>
          </a:xfrm>
          <a:prstGeom prst="curvedUpArrow">
            <a:avLst>
              <a:gd name="adj1" fmla="val 24618"/>
              <a:gd name="adj2" fmla="val 4923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6148" name="AutoShape 4"/>
          <p:cNvSpPr>
            <a:spLocks noChangeArrowheads="1"/>
          </p:cNvSpPr>
          <p:nvPr>
            <p:custDataLst>
              <p:tags r:id="rId3"/>
            </p:custDataLst>
          </p:nvPr>
        </p:nvSpPr>
        <p:spPr bwMode="auto">
          <a:xfrm>
            <a:off x="2581275" y="2519363"/>
            <a:ext cx="485775" cy="976312"/>
          </a:xfrm>
          <a:prstGeom prst="downArrow">
            <a:avLst>
              <a:gd name="adj1" fmla="val 50000"/>
              <a:gd name="adj2" fmla="val 50245"/>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6149" name="Text Box 5"/>
          <p:cNvSpPr txBox="1">
            <a:spLocks noChangeArrowheads="1"/>
          </p:cNvSpPr>
          <p:nvPr/>
        </p:nvSpPr>
        <p:spPr bwMode="auto">
          <a:xfrm>
            <a:off x="7723188" y="814388"/>
            <a:ext cx="896937" cy="519112"/>
          </a:xfrm>
          <a:prstGeom prst="rect">
            <a:avLst/>
          </a:prstGeom>
          <a:noFill/>
          <a:ln w="9525">
            <a:noFill/>
            <a:miter lim="800000"/>
            <a:headEnd/>
            <a:tailEnd/>
          </a:ln>
          <a:effectLst/>
        </p:spPr>
        <p:txBody>
          <a:bodyPr wrap="none">
            <a:spAutoFit/>
          </a:bodyPr>
          <a:lstStyle/>
          <a:p>
            <a:r>
              <a:rPr lang="en-US" sz="2800"/>
              <a:t>10%</a:t>
            </a:r>
          </a:p>
        </p:txBody>
      </p:sp>
      <p:sp>
        <p:nvSpPr>
          <p:cNvPr id="6150" name="Text Box 6"/>
          <p:cNvSpPr txBox="1">
            <a:spLocks noChangeArrowheads="1"/>
          </p:cNvSpPr>
          <p:nvPr/>
        </p:nvSpPr>
        <p:spPr bwMode="auto">
          <a:xfrm>
            <a:off x="1944688" y="5734050"/>
            <a:ext cx="5619894" cy="519113"/>
          </a:xfrm>
          <a:prstGeom prst="rect">
            <a:avLst/>
          </a:prstGeom>
          <a:noFill/>
          <a:ln w="9525">
            <a:noFill/>
            <a:miter lim="800000"/>
            <a:headEnd/>
            <a:tailEnd/>
          </a:ln>
          <a:effectLst/>
        </p:spPr>
        <p:txBody>
          <a:bodyPr wrap="square">
            <a:spAutoFit/>
          </a:bodyPr>
          <a:lstStyle/>
          <a:p>
            <a:r>
              <a:rPr lang="en-US" sz="2800"/>
              <a:t>90% of rainfall is on the oceans</a:t>
            </a:r>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303337" y="2319338"/>
            <a:ext cx="6911975" cy="2227262"/>
          </a:xfrm>
          <a:prstGeom prst="rect">
            <a:avLst/>
          </a:prstGeom>
          <a:noFill/>
          <a:ln w="9525">
            <a:noFill/>
            <a:miter lim="800000"/>
            <a:headEnd/>
            <a:tailEnd/>
          </a:ln>
          <a:effectLst/>
        </p:spPr>
        <p:txBody>
          <a:bodyPr wrap="square">
            <a:spAutoFit/>
          </a:bodyPr>
          <a:lstStyle/>
          <a:p>
            <a:pPr>
              <a:buFontTx/>
              <a:buChar char="•"/>
            </a:pPr>
            <a:r>
              <a:rPr lang="en-US" sz="2800" dirty="0"/>
              <a:t> Enrich    	</a:t>
            </a:r>
            <a:r>
              <a:rPr lang="en-US" sz="2800" b="1" dirty="0">
                <a:solidFill>
                  <a:srgbClr val="FFFF00"/>
                </a:solidFill>
              </a:rPr>
              <a:t>Chloride and Sodium </a:t>
            </a:r>
          </a:p>
          <a:p>
            <a:r>
              <a:rPr lang="en-US" sz="2800" b="1" dirty="0">
                <a:solidFill>
                  <a:srgbClr val="FFFF00"/>
                </a:solidFill>
              </a:rPr>
              <a:t>   		</a:t>
            </a:r>
            <a:r>
              <a:rPr lang="en-US" sz="2800" b="1" dirty="0">
                <a:solidFill>
                  <a:srgbClr val="00FF00"/>
                </a:solidFill>
              </a:rPr>
              <a:t>in ocean water</a:t>
            </a:r>
          </a:p>
          <a:p>
            <a:endParaRPr lang="en-US" sz="2800" dirty="0"/>
          </a:p>
          <a:p>
            <a:r>
              <a:rPr lang="en-US" sz="2800" dirty="0"/>
              <a:t> Remove 	</a:t>
            </a:r>
            <a:r>
              <a:rPr lang="en-US" sz="2800" b="1" dirty="0">
                <a:solidFill>
                  <a:srgbClr val="FFFF00"/>
                </a:solidFill>
              </a:rPr>
              <a:t>Silica,</a:t>
            </a:r>
            <a:r>
              <a:rPr lang="en-US" sz="2800" dirty="0">
                <a:solidFill>
                  <a:srgbClr val="FFFF00"/>
                </a:solidFill>
              </a:rPr>
              <a:t> </a:t>
            </a:r>
            <a:r>
              <a:rPr lang="en-US" sz="2800" b="1" dirty="0">
                <a:solidFill>
                  <a:srgbClr val="FFFF00"/>
                </a:solidFill>
              </a:rPr>
              <a:t>Calcium, Carbonate</a:t>
            </a:r>
          </a:p>
          <a:p>
            <a:r>
              <a:rPr lang="en-US" sz="2800" b="1" dirty="0">
                <a:solidFill>
                  <a:srgbClr val="A50021"/>
                </a:solidFill>
              </a:rPr>
              <a:t>   		</a:t>
            </a:r>
            <a:r>
              <a:rPr lang="en-US" sz="2800" b="1" dirty="0">
                <a:solidFill>
                  <a:srgbClr val="00FF00"/>
                </a:solidFill>
              </a:rPr>
              <a:t>from river water</a:t>
            </a:r>
          </a:p>
        </p:txBody>
      </p:sp>
      <p:sp>
        <p:nvSpPr>
          <p:cNvPr id="44035" name="Text Box 3"/>
          <p:cNvSpPr txBox="1">
            <a:spLocks noChangeArrowheads="1"/>
          </p:cNvSpPr>
          <p:nvPr/>
        </p:nvSpPr>
        <p:spPr bwMode="auto">
          <a:xfrm>
            <a:off x="3400424" y="1509713"/>
            <a:ext cx="2386013" cy="519112"/>
          </a:xfrm>
          <a:prstGeom prst="rect">
            <a:avLst/>
          </a:prstGeom>
          <a:noFill/>
          <a:ln w="9525">
            <a:noFill/>
            <a:miter lim="800000"/>
            <a:headEnd/>
            <a:tailEnd/>
          </a:ln>
          <a:effectLst/>
        </p:spPr>
        <p:txBody>
          <a:bodyPr wrap="square">
            <a:spAutoFit/>
          </a:bodyPr>
          <a:lstStyle/>
          <a:p>
            <a:r>
              <a:rPr lang="en-US" sz="2800" u="sng" dirty="0"/>
              <a:t>Alterations</a:t>
            </a:r>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under-water"/>
          <p:cNvPicPr>
            <a:picLocks noChangeAspect="1" noChangeArrowheads="1"/>
          </p:cNvPicPr>
          <p:nvPr/>
        </p:nvPicPr>
        <p:blipFill>
          <a:blip r:embed="rId3" cstate="print">
            <a:lum bright="-12000"/>
          </a:blip>
          <a:srcRect t="11301" b="13516"/>
          <a:stretch>
            <a:fillRect/>
          </a:stretch>
        </p:blipFill>
        <p:spPr bwMode="auto">
          <a:xfrm>
            <a:off x="600075" y="234950"/>
            <a:ext cx="7907338" cy="6372225"/>
          </a:xfrm>
          <a:prstGeom prst="rect">
            <a:avLst/>
          </a:prstGeom>
          <a:noFill/>
        </p:spPr>
      </p:pic>
      <p:sp>
        <p:nvSpPr>
          <p:cNvPr id="71683" name="Text Box 3"/>
          <p:cNvSpPr txBox="1">
            <a:spLocks noChangeArrowheads="1"/>
          </p:cNvSpPr>
          <p:nvPr/>
        </p:nvSpPr>
        <p:spPr bwMode="auto">
          <a:xfrm>
            <a:off x="1557338" y="2097088"/>
            <a:ext cx="1300162" cy="457200"/>
          </a:xfrm>
          <a:prstGeom prst="rect">
            <a:avLst/>
          </a:prstGeom>
          <a:noFill/>
          <a:ln w="9525">
            <a:noFill/>
            <a:miter lim="800000"/>
            <a:headEnd/>
            <a:tailEnd/>
          </a:ln>
          <a:effectLst/>
        </p:spPr>
        <p:txBody>
          <a:bodyPr wrap="none">
            <a:spAutoFit/>
          </a:bodyPr>
          <a:lstStyle/>
          <a:p>
            <a:r>
              <a:rPr lang="en-US" sz="2400" b="1">
                <a:solidFill>
                  <a:srgbClr val="FFFF00"/>
                </a:solidFill>
              </a:rPr>
              <a:t>Sodium</a:t>
            </a:r>
          </a:p>
        </p:txBody>
      </p:sp>
      <p:sp>
        <p:nvSpPr>
          <p:cNvPr id="71684" name="Text Box 4"/>
          <p:cNvSpPr txBox="1">
            <a:spLocks noChangeArrowheads="1"/>
          </p:cNvSpPr>
          <p:nvPr/>
        </p:nvSpPr>
        <p:spPr bwMode="auto">
          <a:xfrm>
            <a:off x="4462463" y="1703388"/>
            <a:ext cx="1419225" cy="457200"/>
          </a:xfrm>
          <a:prstGeom prst="rect">
            <a:avLst/>
          </a:prstGeom>
          <a:noFill/>
          <a:ln w="9525">
            <a:noFill/>
            <a:miter lim="800000"/>
            <a:headEnd/>
            <a:tailEnd/>
          </a:ln>
          <a:effectLst/>
        </p:spPr>
        <p:txBody>
          <a:bodyPr wrap="none">
            <a:spAutoFit/>
          </a:bodyPr>
          <a:lstStyle/>
          <a:p>
            <a:r>
              <a:rPr lang="en-US" sz="2400" b="1">
                <a:solidFill>
                  <a:srgbClr val="FFFF00"/>
                </a:solidFill>
              </a:rPr>
              <a:t>Chloride</a:t>
            </a:r>
          </a:p>
        </p:txBody>
      </p:sp>
      <p:sp>
        <p:nvSpPr>
          <p:cNvPr id="71685" name="Text Box 5"/>
          <p:cNvSpPr txBox="1">
            <a:spLocks noChangeArrowheads="1"/>
          </p:cNvSpPr>
          <p:nvPr/>
        </p:nvSpPr>
        <p:spPr bwMode="auto">
          <a:xfrm>
            <a:off x="4227513" y="4805363"/>
            <a:ext cx="1200150" cy="457200"/>
          </a:xfrm>
          <a:prstGeom prst="rect">
            <a:avLst/>
          </a:prstGeom>
          <a:noFill/>
          <a:ln w="9525">
            <a:noFill/>
            <a:miter lim="800000"/>
            <a:headEnd/>
            <a:tailEnd/>
          </a:ln>
          <a:effectLst/>
        </p:spPr>
        <p:txBody>
          <a:bodyPr wrap="none">
            <a:spAutoFit/>
          </a:bodyPr>
          <a:lstStyle/>
          <a:p>
            <a:r>
              <a:rPr lang="en-US" sz="2400" b="1">
                <a:solidFill>
                  <a:srgbClr val="FFFF00"/>
                </a:solidFill>
              </a:rPr>
              <a:t>Sulfate</a:t>
            </a:r>
          </a:p>
        </p:txBody>
      </p:sp>
      <p:sp>
        <p:nvSpPr>
          <p:cNvPr id="71686" name="Text Box 6"/>
          <p:cNvSpPr txBox="1">
            <a:spLocks noChangeArrowheads="1"/>
          </p:cNvSpPr>
          <p:nvPr/>
        </p:nvSpPr>
        <p:spPr bwMode="auto">
          <a:xfrm>
            <a:off x="2495550" y="3976688"/>
            <a:ext cx="698500" cy="396875"/>
          </a:xfrm>
          <a:prstGeom prst="rect">
            <a:avLst/>
          </a:prstGeom>
          <a:noFill/>
          <a:ln w="9525">
            <a:noFill/>
            <a:miter lim="800000"/>
            <a:headEnd/>
            <a:tailEnd/>
          </a:ln>
          <a:effectLst/>
        </p:spPr>
        <p:txBody>
          <a:bodyPr wrap="none">
            <a:spAutoFit/>
          </a:bodyPr>
          <a:lstStyle/>
          <a:p>
            <a:r>
              <a:rPr lang="en-US" sz="2000" b="1">
                <a:solidFill>
                  <a:srgbClr val="00FF00"/>
                </a:solidFill>
              </a:rPr>
              <a:t>Ca</a:t>
            </a:r>
            <a:r>
              <a:rPr lang="en-US" sz="2000" b="1" baseline="30000">
                <a:solidFill>
                  <a:srgbClr val="00FF00"/>
                </a:solidFill>
              </a:rPr>
              <a:t>+2</a:t>
            </a:r>
          </a:p>
        </p:txBody>
      </p:sp>
      <p:sp>
        <p:nvSpPr>
          <p:cNvPr id="71687" name="Text Box 7"/>
          <p:cNvSpPr txBox="1">
            <a:spLocks noChangeArrowheads="1"/>
          </p:cNvSpPr>
          <p:nvPr/>
        </p:nvSpPr>
        <p:spPr bwMode="auto">
          <a:xfrm>
            <a:off x="4872038" y="2082800"/>
            <a:ext cx="493712" cy="396875"/>
          </a:xfrm>
          <a:prstGeom prst="rect">
            <a:avLst/>
          </a:prstGeom>
          <a:noFill/>
          <a:ln w="9525">
            <a:noFill/>
            <a:miter lim="800000"/>
            <a:headEnd/>
            <a:tailEnd/>
          </a:ln>
          <a:effectLst/>
        </p:spPr>
        <p:txBody>
          <a:bodyPr wrap="none">
            <a:spAutoFit/>
          </a:bodyPr>
          <a:lstStyle/>
          <a:p>
            <a:r>
              <a:rPr lang="en-US" sz="2000" b="1">
                <a:solidFill>
                  <a:srgbClr val="00FF00"/>
                </a:solidFill>
              </a:rPr>
              <a:t>Cl</a:t>
            </a:r>
            <a:r>
              <a:rPr lang="en-US" sz="2000" b="1" baseline="30000">
                <a:solidFill>
                  <a:srgbClr val="00FF00"/>
                </a:solidFill>
              </a:rPr>
              <a:t>-</a:t>
            </a:r>
          </a:p>
        </p:txBody>
      </p:sp>
      <p:sp>
        <p:nvSpPr>
          <p:cNvPr id="71688" name="Text Box 8"/>
          <p:cNvSpPr txBox="1">
            <a:spLocks noChangeArrowheads="1"/>
          </p:cNvSpPr>
          <p:nvPr/>
        </p:nvSpPr>
        <p:spPr bwMode="auto">
          <a:xfrm>
            <a:off x="1892300" y="2514600"/>
            <a:ext cx="606425" cy="396875"/>
          </a:xfrm>
          <a:prstGeom prst="rect">
            <a:avLst/>
          </a:prstGeom>
          <a:noFill/>
          <a:ln w="9525">
            <a:noFill/>
            <a:miter lim="800000"/>
            <a:headEnd/>
            <a:tailEnd/>
          </a:ln>
          <a:effectLst/>
        </p:spPr>
        <p:txBody>
          <a:bodyPr wrap="none">
            <a:spAutoFit/>
          </a:bodyPr>
          <a:lstStyle/>
          <a:p>
            <a:r>
              <a:rPr lang="en-US" sz="2000" b="1">
                <a:solidFill>
                  <a:srgbClr val="00FF00"/>
                </a:solidFill>
              </a:rPr>
              <a:t>Na</a:t>
            </a:r>
            <a:r>
              <a:rPr lang="en-US" sz="2000" b="1" baseline="30000">
                <a:solidFill>
                  <a:srgbClr val="00FF00"/>
                </a:solidFill>
              </a:rPr>
              <a:t>+</a:t>
            </a:r>
          </a:p>
        </p:txBody>
      </p:sp>
      <p:sp>
        <p:nvSpPr>
          <p:cNvPr id="71689" name="Text Box 9"/>
          <p:cNvSpPr txBox="1">
            <a:spLocks noChangeArrowheads="1"/>
          </p:cNvSpPr>
          <p:nvPr/>
        </p:nvSpPr>
        <p:spPr bwMode="auto">
          <a:xfrm>
            <a:off x="5991225" y="3417888"/>
            <a:ext cx="804863" cy="396875"/>
          </a:xfrm>
          <a:prstGeom prst="rect">
            <a:avLst/>
          </a:prstGeom>
          <a:noFill/>
          <a:ln w="9525">
            <a:noFill/>
            <a:miter lim="800000"/>
            <a:headEnd/>
            <a:tailEnd/>
          </a:ln>
          <a:effectLst/>
        </p:spPr>
        <p:txBody>
          <a:bodyPr wrap="none">
            <a:spAutoFit/>
          </a:bodyPr>
          <a:lstStyle/>
          <a:p>
            <a:r>
              <a:rPr lang="en-US" sz="2000" b="1">
                <a:solidFill>
                  <a:srgbClr val="00FF00"/>
                </a:solidFill>
              </a:rPr>
              <a:t>CO</a:t>
            </a:r>
            <a:r>
              <a:rPr lang="en-US" sz="2000" b="1" baseline="-25000">
                <a:solidFill>
                  <a:srgbClr val="00FF00"/>
                </a:solidFill>
              </a:rPr>
              <a:t>3</a:t>
            </a:r>
            <a:r>
              <a:rPr lang="en-US" sz="2000" b="1" baseline="30000">
                <a:solidFill>
                  <a:srgbClr val="00FF00"/>
                </a:solidFill>
              </a:rPr>
              <a:t>-2</a:t>
            </a:r>
          </a:p>
        </p:txBody>
      </p:sp>
      <p:sp>
        <p:nvSpPr>
          <p:cNvPr id="71690" name="Text Box 10"/>
          <p:cNvSpPr txBox="1">
            <a:spLocks noChangeArrowheads="1"/>
          </p:cNvSpPr>
          <p:nvPr/>
        </p:nvSpPr>
        <p:spPr bwMode="auto">
          <a:xfrm>
            <a:off x="4368800" y="5257800"/>
            <a:ext cx="790575" cy="396875"/>
          </a:xfrm>
          <a:prstGeom prst="rect">
            <a:avLst/>
          </a:prstGeom>
          <a:noFill/>
          <a:ln w="9525">
            <a:noFill/>
            <a:miter lim="800000"/>
            <a:headEnd/>
            <a:tailEnd/>
          </a:ln>
          <a:effectLst/>
        </p:spPr>
        <p:txBody>
          <a:bodyPr wrap="none">
            <a:spAutoFit/>
          </a:bodyPr>
          <a:lstStyle/>
          <a:p>
            <a:r>
              <a:rPr lang="en-US" sz="2000" b="1">
                <a:solidFill>
                  <a:srgbClr val="00FF00"/>
                </a:solidFill>
              </a:rPr>
              <a:t>SO</a:t>
            </a:r>
            <a:r>
              <a:rPr lang="en-US" sz="2000" b="1" baseline="-25000">
                <a:solidFill>
                  <a:srgbClr val="00FF00"/>
                </a:solidFill>
              </a:rPr>
              <a:t>4</a:t>
            </a:r>
            <a:r>
              <a:rPr lang="en-US" sz="2000" b="1" baseline="30000">
                <a:solidFill>
                  <a:srgbClr val="00FF00"/>
                </a:solidFill>
              </a:rPr>
              <a:t>-2</a:t>
            </a:r>
          </a:p>
        </p:txBody>
      </p:sp>
      <p:sp>
        <p:nvSpPr>
          <p:cNvPr id="71691" name="AutoShape 11"/>
          <p:cNvSpPr>
            <a:spLocks noChangeArrowheads="1"/>
          </p:cNvSpPr>
          <p:nvPr/>
        </p:nvSpPr>
        <p:spPr bwMode="auto">
          <a:xfrm>
            <a:off x="3763963" y="2173288"/>
            <a:ext cx="2024062" cy="2025650"/>
          </a:xfrm>
          <a:prstGeom prst="irregularSeal2">
            <a:avLst/>
          </a:prstGeom>
          <a:solidFill>
            <a:srgbClr val="CCFFFF">
              <a:alpha val="60001"/>
            </a:srgbClr>
          </a:solidFill>
          <a:ln w="9525">
            <a:noFill/>
            <a:miter lim="800000"/>
            <a:headEnd/>
            <a:tailEnd/>
          </a:ln>
          <a:effectLst/>
        </p:spPr>
        <p:txBody>
          <a:bodyPr wrap="none" anchor="ctr"/>
          <a:lstStyle/>
          <a:p>
            <a:endParaRPr lang="en-US"/>
          </a:p>
        </p:txBody>
      </p:sp>
      <p:sp>
        <p:nvSpPr>
          <p:cNvPr id="71692" name="Text Box 12"/>
          <p:cNvSpPr txBox="1">
            <a:spLocks noChangeArrowheads="1"/>
          </p:cNvSpPr>
          <p:nvPr/>
        </p:nvSpPr>
        <p:spPr bwMode="auto">
          <a:xfrm>
            <a:off x="4821238" y="4014788"/>
            <a:ext cx="812800" cy="457200"/>
          </a:xfrm>
          <a:prstGeom prst="rect">
            <a:avLst/>
          </a:prstGeom>
          <a:noFill/>
          <a:ln w="9525">
            <a:noFill/>
            <a:miter lim="800000"/>
            <a:headEnd/>
            <a:tailEnd/>
          </a:ln>
          <a:effectLst/>
        </p:spPr>
        <p:txBody>
          <a:bodyPr wrap="none">
            <a:spAutoFit/>
          </a:bodyPr>
          <a:lstStyle/>
          <a:p>
            <a:r>
              <a:rPr lang="en-US" sz="2400">
                <a:solidFill>
                  <a:srgbClr val="FFFF00"/>
                </a:solidFill>
              </a:rPr>
              <a:t>solid</a:t>
            </a:r>
          </a:p>
        </p:txBody>
      </p:sp>
      <p:sp>
        <p:nvSpPr>
          <p:cNvPr id="71693" name="Text Box 13"/>
          <p:cNvSpPr txBox="1">
            <a:spLocks noChangeArrowheads="1"/>
          </p:cNvSpPr>
          <p:nvPr/>
        </p:nvSpPr>
        <p:spPr bwMode="auto">
          <a:xfrm>
            <a:off x="5556250" y="2974975"/>
            <a:ext cx="1692275" cy="457200"/>
          </a:xfrm>
          <a:prstGeom prst="rect">
            <a:avLst/>
          </a:prstGeom>
          <a:noFill/>
          <a:ln w="9525">
            <a:noFill/>
            <a:miter lim="800000"/>
            <a:headEnd/>
            <a:tailEnd/>
          </a:ln>
          <a:effectLst/>
        </p:spPr>
        <p:txBody>
          <a:bodyPr wrap="none">
            <a:spAutoFit/>
          </a:bodyPr>
          <a:lstStyle/>
          <a:p>
            <a:r>
              <a:rPr lang="en-US" sz="2400" b="1">
                <a:solidFill>
                  <a:srgbClr val="FFFF00"/>
                </a:solidFill>
              </a:rPr>
              <a:t>Carbonate</a:t>
            </a:r>
          </a:p>
        </p:txBody>
      </p:sp>
      <p:sp>
        <p:nvSpPr>
          <p:cNvPr id="71694" name="Text Box 14"/>
          <p:cNvSpPr txBox="1">
            <a:spLocks noChangeArrowheads="1"/>
          </p:cNvSpPr>
          <p:nvPr/>
        </p:nvSpPr>
        <p:spPr bwMode="auto">
          <a:xfrm>
            <a:off x="2166938" y="3549650"/>
            <a:ext cx="1370012" cy="457200"/>
          </a:xfrm>
          <a:prstGeom prst="rect">
            <a:avLst/>
          </a:prstGeom>
          <a:noFill/>
          <a:ln w="9525">
            <a:noFill/>
            <a:miter lim="800000"/>
            <a:headEnd/>
            <a:tailEnd/>
          </a:ln>
          <a:effectLst/>
        </p:spPr>
        <p:txBody>
          <a:bodyPr wrap="none">
            <a:spAutoFit/>
          </a:bodyPr>
          <a:lstStyle/>
          <a:p>
            <a:r>
              <a:rPr lang="en-US" sz="2400" b="1">
                <a:solidFill>
                  <a:srgbClr val="FFFF00"/>
                </a:solidFill>
              </a:rPr>
              <a:t>Calcium</a:t>
            </a:r>
          </a:p>
        </p:txBody>
      </p:sp>
      <p:sp>
        <p:nvSpPr>
          <p:cNvPr id="71695" name="Text Box 15"/>
          <p:cNvSpPr txBox="1">
            <a:spLocks noChangeArrowheads="1"/>
          </p:cNvSpPr>
          <p:nvPr/>
        </p:nvSpPr>
        <p:spPr bwMode="auto">
          <a:xfrm>
            <a:off x="1069975" y="622300"/>
            <a:ext cx="7339734" cy="579438"/>
          </a:xfrm>
          <a:prstGeom prst="rect">
            <a:avLst/>
          </a:prstGeom>
          <a:noFill/>
          <a:ln w="9525">
            <a:noFill/>
            <a:miter lim="800000"/>
            <a:headEnd/>
            <a:tailEnd/>
          </a:ln>
          <a:effectLst/>
        </p:spPr>
        <p:txBody>
          <a:bodyPr wrap="square">
            <a:spAutoFit/>
          </a:bodyPr>
          <a:lstStyle/>
          <a:p>
            <a:r>
              <a:rPr lang="en-US" dirty="0">
                <a:solidFill>
                  <a:srgbClr val="000099"/>
                </a:solidFill>
              </a:rPr>
              <a:t>Precipitation and Carbonate Removal</a:t>
            </a:r>
          </a:p>
        </p:txBody>
      </p:sp>
      <p:sp>
        <p:nvSpPr>
          <p:cNvPr id="71696" name="Text Box 16"/>
          <p:cNvSpPr txBox="1">
            <a:spLocks noChangeArrowheads="1"/>
          </p:cNvSpPr>
          <p:nvPr/>
        </p:nvSpPr>
        <p:spPr bwMode="auto">
          <a:xfrm>
            <a:off x="319088" y="5221288"/>
            <a:ext cx="8824912" cy="830997"/>
          </a:xfrm>
          <a:prstGeom prst="rect">
            <a:avLst/>
          </a:prstGeom>
          <a:noFill/>
          <a:ln w="9525">
            <a:noFill/>
            <a:miter lim="800000"/>
            <a:headEnd/>
            <a:tailEnd/>
          </a:ln>
          <a:effectLst/>
        </p:spPr>
        <p:txBody>
          <a:bodyPr wrap="square">
            <a:spAutoFit/>
          </a:bodyPr>
          <a:lstStyle/>
          <a:p>
            <a:pPr algn="ctr"/>
            <a:r>
              <a:rPr lang="en-US" sz="2400" dirty="0"/>
              <a:t>Calcium and carbonate are at near saturation levels in oceans</a:t>
            </a:r>
          </a:p>
          <a:p>
            <a:pPr algn="ctr"/>
            <a:r>
              <a:rPr lang="en-US" sz="2400" dirty="0"/>
              <a:t>(amounts are close to a threshold for precipitation)</a:t>
            </a:r>
          </a:p>
        </p:txBody>
      </p:sp>
      <p:sp>
        <p:nvSpPr>
          <p:cNvPr id="71697" name="Text Box 17"/>
          <p:cNvSpPr txBox="1">
            <a:spLocks noChangeArrowheads="1"/>
          </p:cNvSpPr>
          <p:nvPr/>
        </p:nvSpPr>
        <p:spPr bwMode="auto">
          <a:xfrm>
            <a:off x="2632075" y="4630738"/>
            <a:ext cx="3546475" cy="457200"/>
          </a:xfrm>
          <a:prstGeom prst="rect">
            <a:avLst/>
          </a:prstGeom>
          <a:noFill/>
          <a:ln w="9525">
            <a:noFill/>
            <a:miter lim="800000"/>
            <a:headEnd/>
            <a:tailEnd/>
          </a:ln>
          <a:effectLst/>
        </p:spPr>
        <p:txBody>
          <a:bodyPr wrap="none">
            <a:spAutoFit/>
          </a:bodyPr>
          <a:lstStyle/>
          <a:p>
            <a:r>
              <a:rPr lang="en-US" sz="2400" b="1">
                <a:solidFill>
                  <a:srgbClr val="FF9900"/>
                </a:solidFill>
              </a:rPr>
              <a:t>Ca</a:t>
            </a:r>
            <a:r>
              <a:rPr lang="en-US" sz="2400" b="1" baseline="30000">
                <a:solidFill>
                  <a:srgbClr val="FF9900"/>
                </a:solidFill>
              </a:rPr>
              <a:t>2+</a:t>
            </a:r>
            <a:r>
              <a:rPr lang="en-US" sz="2400" b="1">
                <a:solidFill>
                  <a:srgbClr val="FF9900"/>
                </a:solidFill>
              </a:rPr>
              <a:t>  +  CO</a:t>
            </a:r>
            <a:r>
              <a:rPr lang="en-US" sz="2400" b="1" baseline="-25000">
                <a:solidFill>
                  <a:srgbClr val="FF9900"/>
                </a:solidFill>
              </a:rPr>
              <a:t>3</a:t>
            </a:r>
            <a:r>
              <a:rPr lang="en-US" sz="2400" b="1" baseline="30000">
                <a:solidFill>
                  <a:srgbClr val="FF9900"/>
                </a:solidFill>
              </a:rPr>
              <a:t>2-</a:t>
            </a:r>
            <a:r>
              <a:rPr lang="en-US" sz="2400" b="1">
                <a:solidFill>
                  <a:srgbClr val="FF9900"/>
                </a:solidFill>
              </a:rPr>
              <a:t>  =  CaCO</a:t>
            </a:r>
            <a:r>
              <a:rPr lang="en-US" sz="2400" b="1" baseline="-25000">
                <a:solidFill>
                  <a:srgbClr val="FF9900"/>
                </a:solidFill>
              </a:rPr>
              <a:t>3</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1683"/>
                                        </p:tgtEl>
                                      </p:cBhvr>
                                    </p:animEffect>
                                    <p:set>
                                      <p:cBhvr>
                                        <p:cTn id="7" dur="1" fill="hold">
                                          <p:stCondLst>
                                            <p:cond delay="1999"/>
                                          </p:stCondLst>
                                        </p:cTn>
                                        <p:tgtEl>
                                          <p:spTgt spid="7168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71684"/>
                                        </p:tgtEl>
                                      </p:cBhvr>
                                    </p:animEffect>
                                    <p:set>
                                      <p:cBhvr>
                                        <p:cTn id="10" dur="1" fill="hold">
                                          <p:stCondLst>
                                            <p:cond delay="1999"/>
                                          </p:stCondLst>
                                        </p:cTn>
                                        <p:tgtEl>
                                          <p:spTgt spid="7168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71687"/>
                                        </p:tgtEl>
                                      </p:cBhvr>
                                    </p:animEffect>
                                    <p:set>
                                      <p:cBhvr>
                                        <p:cTn id="13" dur="1" fill="hold">
                                          <p:stCondLst>
                                            <p:cond delay="1999"/>
                                          </p:stCondLst>
                                        </p:cTn>
                                        <p:tgtEl>
                                          <p:spTgt spid="7168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71688"/>
                                        </p:tgtEl>
                                      </p:cBhvr>
                                    </p:animEffect>
                                    <p:set>
                                      <p:cBhvr>
                                        <p:cTn id="16" dur="1" fill="hold">
                                          <p:stCondLst>
                                            <p:cond delay="1999"/>
                                          </p:stCondLst>
                                        </p:cTn>
                                        <p:tgtEl>
                                          <p:spTgt spid="7168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71690"/>
                                        </p:tgtEl>
                                      </p:cBhvr>
                                    </p:animEffect>
                                    <p:set>
                                      <p:cBhvr>
                                        <p:cTn id="19" dur="1" fill="hold">
                                          <p:stCondLst>
                                            <p:cond delay="1999"/>
                                          </p:stCondLst>
                                        </p:cTn>
                                        <p:tgtEl>
                                          <p:spTgt spid="7169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71685"/>
                                        </p:tgtEl>
                                      </p:cBhvr>
                                    </p:animEffect>
                                    <p:set>
                                      <p:cBhvr>
                                        <p:cTn id="22" dur="1" fill="hold">
                                          <p:stCondLst>
                                            <p:cond delay="1999"/>
                                          </p:stCondLst>
                                        </p:cTn>
                                        <p:tgtEl>
                                          <p:spTgt spid="7168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71686"/>
                                        </p:tgtEl>
                                      </p:cBhvr>
                                    </p:animEffect>
                                    <p:set>
                                      <p:cBhvr>
                                        <p:cTn id="27" dur="1" fill="hold">
                                          <p:stCondLst>
                                            <p:cond delay="1999"/>
                                          </p:stCondLst>
                                        </p:cTn>
                                        <p:tgtEl>
                                          <p:spTgt spid="71686"/>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2000"/>
                                        <p:tgtEl>
                                          <p:spTgt spid="71689"/>
                                        </p:tgtEl>
                                      </p:cBhvr>
                                    </p:animEffect>
                                    <p:set>
                                      <p:cBhvr>
                                        <p:cTn id="30" dur="1" fill="hold">
                                          <p:stCondLst>
                                            <p:cond delay="1999"/>
                                          </p:stCondLst>
                                        </p:cTn>
                                        <p:tgtEl>
                                          <p:spTgt spid="71689"/>
                                        </p:tgtEl>
                                        <p:attrNameLst>
                                          <p:attrName>style.visibility</p:attrName>
                                        </p:attrNameLst>
                                      </p:cBhvr>
                                      <p:to>
                                        <p:strVal val="hidden"/>
                                      </p:to>
                                    </p:set>
                                  </p:childTnLst>
                                </p:cTn>
                              </p:par>
                              <p:par>
                                <p:cTn id="31" presetID="35" presetClass="path" presetSubtype="0" accel="50000" decel="50000" fill="hold" grpId="0" nodeType="withEffect">
                                  <p:stCondLst>
                                    <p:cond delay="0"/>
                                  </p:stCondLst>
                                  <p:childTnLst>
                                    <p:animMotion origin="layout" path="M -3.61111E-6 -1.73833E-6 L -0.17743 0.03653 " pathEditMode="relative" rAng="0" ptsTypes="AA">
                                      <p:cBhvr>
                                        <p:cTn id="32" dur="2000" fill="hold"/>
                                        <p:tgtEl>
                                          <p:spTgt spid="71693"/>
                                        </p:tgtEl>
                                        <p:attrNameLst>
                                          <p:attrName>ppt_x</p:attrName>
                                          <p:attrName>ppt_y</p:attrName>
                                        </p:attrNameLst>
                                      </p:cBhvr>
                                      <p:rCtr x="-89" y="18"/>
                                    </p:animMotion>
                                  </p:childTnLst>
                                </p:cTn>
                              </p:par>
                              <p:par>
                                <p:cTn id="33" presetID="63" presetClass="path" presetSubtype="0" accel="50000" decel="50000" fill="hold" grpId="0" nodeType="withEffect">
                                  <p:stCondLst>
                                    <p:cond delay="0"/>
                                  </p:stCondLst>
                                  <p:childTnLst>
                                    <p:animMotion origin="layout" path="M 4.44444E-6 -1.8123E-6 L 0.20086 -0.10726 " pathEditMode="relative" rAng="0" ptsTypes="AA">
                                      <p:cBhvr>
                                        <p:cTn id="34" dur="2000" fill="hold"/>
                                        <p:tgtEl>
                                          <p:spTgt spid="71694"/>
                                        </p:tgtEl>
                                        <p:attrNameLst>
                                          <p:attrName>ppt_x</p:attrName>
                                          <p:attrName>ppt_y</p:attrName>
                                        </p:attrNameLst>
                                      </p:cBhvr>
                                      <p:rCtr x="100" y="-54"/>
                                    </p:animMotion>
                                  </p:childTnLst>
                                </p:cTn>
                              </p:par>
                              <p:par>
                                <p:cTn id="35" presetID="9" presetClass="entr" presetSubtype="0" fill="hold" grpId="0" nodeType="withEffect">
                                  <p:stCondLst>
                                    <p:cond delay="0"/>
                                  </p:stCondLst>
                                  <p:childTnLst>
                                    <p:set>
                                      <p:cBhvr>
                                        <p:cTn id="36" dur="1" fill="hold">
                                          <p:stCondLst>
                                            <p:cond delay="0"/>
                                          </p:stCondLst>
                                        </p:cTn>
                                        <p:tgtEl>
                                          <p:spTgt spid="71691"/>
                                        </p:tgtEl>
                                        <p:attrNameLst>
                                          <p:attrName>style.visibility</p:attrName>
                                        </p:attrNameLst>
                                      </p:cBhvr>
                                      <p:to>
                                        <p:strVal val="visible"/>
                                      </p:to>
                                    </p:set>
                                    <p:animEffect transition="in" filter="dissolve">
                                      <p:cBhvr>
                                        <p:cTn id="37" dur="3000"/>
                                        <p:tgtEl>
                                          <p:spTgt spid="71691"/>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71692"/>
                                        </p:tgtEl>
                                        <p:attrNameLst>
                                          <p:attrName>style.visibility</p:attrName>
                                        </p:attrNameLst>
                                      </p:cBhvr>
                                      <p:to>
                                        <p:strVal val="visible"/>
                                      </p:to>
                                    </p:set>
                                    <p:animEffect transition="in" filter="fade">
                                      <p:cBhvr>
                                        <p:cTn id="41" dur="2000"/>
                                        <p:tgtEl>
                                          <p:spTgt spid="71692"/>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71697"/>
                                        </p:tgtEl>
                                        <p:attrNameLst>
                                          <p:attrName>style.visibility</p:attrName>
                                        </p:attrNameLst>
                                      </p:cBhvr>
                                      <p:to>
                                        <p:strVal val="visible"/>
                                      </p:to>
                                    </p:set>
                                    <p:animEffect transition="in" filter="fade">
                                      <p:cBhvr>
                                        <p:cTn id="45" dur="2000"/>
                                        <p:tgtEl>
                                          <p:spTgt spid="71697"/>
                                        </p:tgtEl>
                                      </p:cBhvr>
                                    </p:animEffect>
                                  </p:childTnLst>
                                </p:cTn>
                              </p:par>
                            </p:childTnLst>
                          </p:cTn>
                        </p:par>
                        <p:par>
                          <p:cTn id="46" fill="hold">
                            <p:stCondLst>
                              <p:cond delay="7000"/>
                            </p:stCondLst>
                            <p:childTnLst>
                              <p:par>
                                <p:cTn id="47" presetID="10" presetClass="entr" presetSubtype="0" fill="hold" grpId="0" nodeType="afterEffect">
                                  <p:stCondLst>
                                    <p:cond delay="0"/>
                                  </p:stCondLst>
                                  <p:childTnLst>
                                    <p:set>
                                      <p:cBhvr>
                                        <p:cTn id="48" dur="1" fill="hold">
                                          <p:stCondLst>
                                            <p:cond delay="0"/>
                                          </p:stCondLst>
                                        </p:cTn>
                                        <p:tgtEl>
                                          <p:spTgt spid="71696"/>
                                        </p:tgtEl>
                                        <p:attrNameLst>
                                          <p:attrName>style.visibility</p:attrName>
                                        </p:attrNameLst>
                                      </p:cBhvr>
                                      <p:to>
                                        <p:strVal val="visible"/>
                                      </p:to>
                                    </p:set>
                                    <p:animEffect transition="in" filter="fade">
                                      <p:cBhvr>
                                        <p:cTn id="49" dur="2000"/>
                                        <p:tgtEl>
                                          <p:spTgt spid="71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1684" grpId="0"/>
      <p:bldP spid="71685" grpId="0"/>
      <p:bldP spid="71686" grpId="0"/>
      <p:bldP spid="71687" grpId="0"/>
      <p:bldP spid="71688" grpId="0"/>
      <p:bldP spid="71689" grpId="0"/>
      <p:bldP spid="71690" grpId="0"/>
      <p:bldP spid="71691" grpId="0" animBg="1"/>
      <p:bldP spid="71692" grpId="0"/>
      <p:bldP spid="71693" grpId="0"/>
      <p:bldP spid="71694" grpId="0"/>
      <p:bldP spid="71696" grpId="0"/>
      <p:bldP spid="716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File:A fossil shell with calcite.jpg">
            <a:hlinkClick r:id="rId4"/>
          </p:cNvPr>
          <p:cNvPicPr>
            <a:picLocks noChangeAspect="1" noChangeArrowheads="1"/>
          </p:cNvPicPr>
          <p:nvPr/>
        </p:nvPicPr>
        <p:blipFill>
          <a:blip r:embed="rId5" cstate="print"/>
          <a:srcRect/>
          <a:stretch>
            <a:fillRect/>
          </a:stretch>
        </p:blipFill>
        <p:spPr bwMode="auto">
          <a:xfrm>
            <a:off x="5905500" y="976313"/>
            <a:ext cx="2571750" cy="1871662"/>
          </a:xfrm>
          <a:prstGeom prst="rect">
            <a:avLst/>
          </a:prstGeom>
          <a:noFill/>
        </p:spPr>
      </p:pic>
      <p:pic>
        <p:nvPicPr>
          <p:cNvPr id="80899" name="Picture 5" descr="pillar_coral_mid.bight10"/>
          <p:cNvPicPr>
            <a:picLocks noChangeAspect="1" noChangeArrowheads="1"/>
          </p:cNvPicPr>
          <p:nvPr/>
        </p:nvPicPr>
        <p:blipFill>
          <a:blip r:embed="rId6" cstate="print"/>
          <a:srcRect/>
          <a:stretch>
            <a:fillRect/>
          </a:stretch>
        </p:blipFill>
        <p:spPr bwMode="auto">
          <a:xfrm>
            <a:off x="1790700" y="3752850"/>
            <a:ext cx="2857500" cy="2092325"/>
          </a:xfrm>
          <a:prstGeom prst="rect">
            <a:avLst/>
          </a:prstGeom>
          <a:noFill/>
          <a:ln w="9525">
            <a:noFill/>
            <a:miter lim="800000"/>
            <a:headEnd/>
            <a:tailEnd/>
          </a:ln>
        </p:spPr>
      </p:pic>
      <p:pic>
        <p:nvPicPr>
          <p:cNvPr id="80900" name="Picture 8" descr="Scallop_and-oyster_fossils_"/>
          <p:cNvPicPr>
            <a:picLocks noChangeAspect="1" noChangeArrowheads="1"/>
          </p:cNvPicPr>
          <p:nvPr/>
        </p:nvPicPr>
        <p:blipFill>
          <a:blip r:embed="rId7" cstate="print"/>
          <a:srcRect/>
          <a:stretch>
            <a:fillRect/>
          </a:stretch>
        </p:blipFill>
        <p:spPr bwMode="auto">
          <a:xfrm>
            <a:off x="5372100" y="3371850"/>
            <a:ext cx="2609850" cy="1693863"/>
          </a:xfrm>
          <a:prstGeom prst="rect">
            <a:avLst/>
          </a:prstGeom>
          <a:noFill/>
          <a:ln w="9525">
            <a:noFill/>
            <a:miter lim="800000"/>
            <a:headEnd/>
            <a:tailEnd/>
          </a:ln>
        </p:spPr>
      </p:pic>
      <p:sp>
        <p:nvSpPr>
          <p:cNvPr id="80901" name="Text Box 5"/>
          <p:cNvSpPr txBox="1">
            <a:spLocks noChangeArrowheads="1"/>
          </p:cNvSpPr>
          <p:nvPr/>
        </p:nvSpPr>
        <p:spPr bwMode="auto">
          <a:xfrm>
            <a:off x="2403475" y="5849938"/>
            <a:ext cx="1150938" cy="396875"/>
          </a:xfrm>
          <a:prstGeom prst="rect">
            <a:avLst/>
          </a:prstGeom>
          <a:noFill/>
          <a:ln w="9525">
            <a:noFill/>
            <a:miter lim="800000"/>
            <a:headEnd/>
            <a:tailEnd/>
          </a:ln>
          <a:effectLst/>
        </p:spPr>
        <p:txBody>
          <a:bodyPr>
            <a:spAutoFit/>
          </a:bodyPr>
          <a:lstStyle/>
          <a:p>
            <a:r>
              <a:rPr lang="en-US" sz="2000"/>
              <a:t>Corals </a:t>
            </a:r>
          </a:p>
        </p:txBody>
      </p:sp>
      <p:sp>
        <p:nvSpPr>
          <p:cNvPr id="80902" name="Text Box 6"/>
          <p:cNvSpPr txBox="1">
            <a:spLocks noChangeArrowheads="1"/>
          </p:cNvSpPr>
          <p:nvPr/>
        </p:nvSpPr>
        <p:spPr bwMode="auto">
          <a:xfrm>
            <a:off x="6918325" y="2916238"/>
            <a:ext cx="1455738" cy="457200"/>
          </a:xfrm>
          <a:prstGeom prst="rect">
            <a:avLst/>
          </a:prstGeom>
          <a:noFill/>
          <a:ln w="9525">
            <a:noFill/>
            <a:miter lim="800000"/>
            <a:headEnd/>
            <a:tailEnd/>
          </a:ln>
          <a:effectLst/>
        </p:spPr>
        <p:txBody>
          <a:bodyPr wrap="none">
            <a:spAutoFit/>
          </a:bodyPr>
          <a:lstStyle/>
          <a:p>
            <a:r>
              <a:rPr lang="en-US" sz="2400"/>
              <a:t>Mollusks </a:t>
            </a:r>
          </a:p>
        </p:txBody>
      </p:sp>
      <p:sp>
        <p:nvSpPr>
          <p:cNvPr id="80903" name="Text Box 4"/>
          <p:cNvSpPr txBox="1">
            <a:spLocks noChangeArrowheads="1"/>
          </p:cNvSpPr>
          <p:nvPr/>
        </p:nvSpPr>
        <p:spPr bwMode="auto">
          <a:xfrm>
            <a:off x="1238250" y="2190750"/>
            <a:ext cx="1527175" cy="1066800"/>
          </a:xfrm>
          <a:prstGeom prst="rect">
            <a:avLst/>
          </a:prstGeom>
          <a:noFill/>
          <a:ln w="9525">
            <a:noFill/>
            <a:miter lim="800000"/>
            <a:headEnd/>
            <a:tailEnd/>
          </a:ln>
        </p:spPr>
        <p:txBody>
          <a:bodyPr wrap="none">
            <a:spAutoFit/>
          </a:bodyPr>
          <a:lstStyle/>
          <a:p>
            <a:r>
              <a:rPr lang="en-US" b="1">
                <a:solidFill>
                  <a:srgbClr val="FFFF00"/>
                </a:solidFill>
              </a:rPr>
              <a:t>CaCO</a:t>
            </a:r>
            <a:r>
              <a:rPr lang="en-US" b="1" baseline="-25000">
                <a:solidFill>
                  <a:srgbClr val="FFFF00"/>
                </a:solidFill>
              </a:rPr>
              <a:t>3</a:t>
            </a:r>
          </a:p>
          <a:p>
            <a:r>
              <a:rPr lang="en-US" b="1">
                <a:solidFill>
                  <a:srgbClr val="FFFF00"/>
                </a:solidFill>
              </a:rPr>
              <a:t>MgCO</a:t>
            </a:r>
            <a:r>
              <a:rPr lang="en-US" b="1" baseline="-25000">
                <a:solidFill>
                  <a:srgbClr val="FFFF00"/>
                </a:solidFill>
              </a:rPr>
              <a:t>3</a:t>
            </a:r>
          </a:p>
        </p:txBody>
      </p:sp>
      <p:sp>
        <p:nvSpPr>
          <p:cNvPr id="80904" name="Text Box 3"/>
          <p:cNvSpPr txBox="1">
            <a:spLocks noChangeArrowheads="1"/>
          </p:cNvSpPr>
          <p:nvPr/>
        </p:nvSpPr>
        <p:spPr bwMode="auto">
          <a:xfrm>
            <a:off x="377825" y="1104900"/>
            <a:ext cx="3667702" cy="830997"/>
          </a:xfrm>
          <a:prstGeom prst="rect">
            <a:avLst/>
          </a:prstGeom>
          <a:noFill/>
          <a:ln w="9525">
            <a:noFill/>
            <a:miter lim="800000"/>
            <a:headEnd/>
            <a:tailEnd/>
          </a:ln>
        </p:spPr>
        <p:txBody>
          <a:bodyPr wrap="square">
            <a:spAutoFit/>
          </a:bodyPr>
          <a:lstStyle/>
          <a:p>
            <a:r>
              <a:rPr lang="en-US" sz="2400" dirty="0">
                <a:solidFill>
                  <a:srgbClr val="FFFF00"/>
                </a:solidFill>
              </a:rPr>
              <a:t>Marine Calcium and </a:t>
            </a:r>
          </a:p>
          <a:p>
            <a:r>
              <a:rPr lang="en-US" sz="2400" dirty="0">
                <a:solidFill>
                  <a:srgbClr val="FFFF00"/>
                </a:solidFill>
              </a:rPr>
              <a:t>Magnesium Carbonate</a:t>
            </a:r>
          </a:p>
        </p:txBody>
      </p:sp>
      <p:sp>
        <p:nvSpPr>
          <p:cNvPr id="80905" name="Text Box 2"/>
          <p:cNvSpPr txBox="1">
            <a:spLocks noChangeArrowheads="1"/>
          </p:cNvSpPr>
          <p:nvPr/>
        </p:nvSpPr>
        <p:spPr bwMode="auto">
          <a:xfrm>
            <a:off x="381000" y="323850"/>
            <a:ext cx="7543800" cy="579438"/>
          </a:xfrm>
          <a:prstGeom prst="rect">
            <a:avLst/>
          </a:prstGeom>
          <a:noFill/>
          <a:ln w="9525">
            <a:noFill/>
            <a:miter lim="800000"/>
            <a:headEnd/>
            <a:tailEnd/>
          </a:ln>
        </p:spPr>
        <p:txBody>
          <a:bodyPr wrap="square">
            <a:spAutoFit/>
          </a:bodyPr>
          <a:lstStyle/>
          <a:p>
            <a:r>
              <a:rPr lang="en-US" u="sng"/>
              <a:t>Carbonate Deposition/Sedimentation</a:t>
            </a:r>
          </a:p>
        </p:txBody>
      </p:sp>
      <p:pic>
        <p:nvPicPr>
          <p:cNvPr id="80906" name="Picture 10" descr="Foraminifera"/>
          <p:cNvPicPr>
            <a:picLocks noChangeAspect="1" noChangeArrowheads="1"/>
          </p:cNvPicPr>
          <p:nvPr/>
        </p:nvPicPr>
        <p:blipFill>
          <a:blip r:embed="rId8" cstate="print"/>
          <a:srcRect/>
          <a:stretch>
            <a:fillRect/>
          </a:stretch>
        </p:blipFill>
        <p:spPr bwMode="auto">
          <a:xfrm>
            <a:off x="3621088" y="2152650"/>
            <a:ext cx="2586037" cy="1797050"/>
          </a:xfrm>
          <a:prstGeom prst="rect">
            <a:avLst/>
          </a:prstGeom>
          <a:noFill/>
        </p:spPr>
      </p:pic>
      <p:sp>
        <p:nvSpPr>
          <p:cNvPr id="80907" name="Text Box 11"/>
          <p:cNvSpPr txBox="1">
            <a:spLocks noChangeArrowheads="1"/>
          </p:cNvSpPr>
          <p:nvPr/>
        </p:nvSpPr>
        <p:spPr bwMode="auto">
          <a:xfrm>
            <a:off x="4022725" y="1782763"/>
            <a:ext cx="1679575" cy="396875"/>
          </a:xfrm>
          <a:prstGeom prst="rect">
            <a:avLst/>
          </a:prstGeom>
          <a:noFill/>
          <a:ln w="9525">
            <a:noFill/>
            <a:miter lim="800000"/>
            <a:headEnd/>
            <a:tailEnd/>
          </a:ln>
          <a:effectLst/>
        </p:spPr>
        <p:txBody>
          <a:bodyPr wrap="none">
            <a:spAutoFit/>
          </a:bodyPr>
          <a:lstStyle/>
          <a:p>
            <a:r>
              <a:rPr lang="en-US" sz="2000"/>
              <a:t>Foraminifera </a:t>
            </a:r>
          </a:p>
        </p:txBody>
      </p:sp>
      <p:pic>
        <p:nvPicPr>
          <p:cNvPr id="80908" name="Picture 12" descr="c8"/>
          <p:cNvPicPr>
            <a:picLocks noChangeAspect="1" noChangeArrowheads="1"/>
          </p:cNvPicPr>
          <p:nvPr/>
        </p:nvPicPr>
        <p:blipFill>
          <a:blip r:embed="rId9" cstate="print"/>
          <a:srcRect l="1334" t="3294" r="1334" b="16470"/>
          <a:stretch>
            <a:fillRect/>
          </a:stretch>
        </p:blipFill>
        <p:spPr bwMode="auto">
          <a:xfrm>
            <a:off x="4562475" y="4710113"/>
            <a:ext cx="2324100" cy="1809750"/>
          </a:xfrm>
          <a:prstGeom prst="rect">
            <a:avLst/>
          </a:prstGeom>
          <a:noFill/>
        </p:spPr>
      </p:pic>
      <p:sp>
        <p:nvSpPr>
          <p:cNvPr id="80909" name="Text Box 13"/>
          <p:cNvSpPr txBox="1">
            <a:spLocks noChangeArrowheads="1"/>
          </p:cNvSpPr>
          <p:nvPr/>
        </p:nvSpPr>
        <p:spPr bwMode="auto">
          <a:xfrm>
            <a:off x="7032625" y="5487988"/>
            <a:ext cx="965200" cy="457200"/>
          </a:xfrm>
          <a:prstGeom prst="rect">
            <a:avLst/>
          </a:prstGeom>
          <a:noFill/>
          <a:ln w="9525">
            <a:noFill/>
            <a:miter lim="800000"/>
            <a:headEnd/>
            <a:tailEnd/>
          </a:ln>
          <a:effectLst/>
        </p:spPr>
        <p:txBody>
          <a:bodyPr wrap="none">
            <a:spAutoFit/>
          </a:bodyPr>
          <a:lstStyle/>
          <a:p>
            <a:r>
              <a:rPr lang="en-US" sz="2400"/>
              <a:t>Algae</a:t>
            </a:r>
          </a:p>
        </p:txBody>
      </p:sp>
      <p:pic>
        <p:nvPicPr>
          <p:cNvPr id="80910" name="Picture 14" descr="Brachiopod%20-%20north%20side"/>
          <p:cNvPicPr>
            <a:picLocks noChangeAspect="1" noChangeArrowheads="1"/>
          </p:cNvPicPr>
          <p:nvPr/>
        </p:nvPicPr>
        <p:blipFill>
          <a:blip r:embed="rId10" cstate="print"/>
          <a:srcRect/>
          <a:stretch>
            <a:fillRect/>
          </a:stretch>
        </p:blipFill>
        <p:spPr bwMode="auto">
          <a:xfrm>
            <a:off x="2171700" y="1762125"/>
            <a:ext cx="4857750" cy="3643313"/>
          </a:xfrm>
          <a:prstGeom prst="rect">
            <a:avLst/>
          </a:prstGeom>
          <a:noFill/>
        </p:spPr>
      </p:pic>
      <p:grpSp>
        <p:nvGrpSpPr>
          <p:cNvPr id="80911" name="Group 15"/>
          <p:cNvGrpSpPr>
            <a:grpSpLocks/>
          </p:cNvGrpSpPr>
          <p:nvPr/>
        </p:nvGrpSpPr>
        <p:grpSpPr bwMode="auto">
          <a:xfrm>
            <a:off x="2038350" y="1676400"/>
            <a:ext cx="5219700" cy="3943350"/>
            <a:chOff x="1368" y="1080"/>
            <a:chExt cx="3024" cy="2160"/>
          </a:xfrm>
        </p:grpSpPr>
        <p:pic>
          <p:nvPicPr>
            <p:cNvPr id="10252" name="Picture 12" descr="ocala_limestone"/>
            <p:cNvPicPr>
              <a:picLocks noChangeAspect="1" noChangeArrowheads="1"/>
            </p:cNvPicPr>
            <p:nvPr/>
          </p:nvPicPr>
          <p:blipFill>
            <a:blip r:embed="rId11" cstate="print"/>
            <a:srcRect/>
            <a:stretch>
              <a:fillRect/>
            </a:stretch>
          </p:blipFill>
          <p:spPr bwMode="auto">
            <a:xfrm>
              <a:off x="1368" y="1080"/>
              <a:ext cx="3024" cy="2160"/>
            </a:xfrm>
            <a:prstGeom prst="rect">
              <a:avLst/>
            </a:prstGeom>
            <a:noFill/>
            <a:ln w="9525">
              <a:noFill/>
              <a:miter lim="800000"/>
              <a:headEnd/>
              <a:tailEnd/>
            </a:ln>
          </p:spPr>
        </p:pic>
        <p:sp>
          <p:nvSpPr>
            <p:cNvPr id="80913" name="Rectangle 17"/>
            <p:cNvSpPr>
              <a:spLocks noChangeArrowheads="1"/>
            </p:cNvSpPr>
            <p:nvPr/>
          </p:nvSpPr>
          <p:spPr bwMode="auto">
            <a:xfrm>
              <a:off x="3504" y="1188"/>
              <a:ext cx="828" cy="408"/>
            </a:xfrm>
            <a:prstGeom prst="rect">
              <a:avLst/>
            </a:prstGeom>
            <a:solidFill>
              <a:srgbClr val="000000"/>
            </a:solidFill>
            <a:ln w="9525">
              <a:noFill/>
              <a:miter lim="800000"/>
              <a:headEnd/>
              <a:tailEnd/>
            </a:ln>
            <a:effectLst/>
          </p:spPr>
          <p:txBody>
            <a:bodyPr wrap="none" anchor="ctr"/>
            <a:lstStyle/>
            <a:p>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910"/>
                                        </p:tgtEl>
                                        <p:attrNameLst>
                                          <p:attrName>style.visibility</p:attrName>
                                        </p:attrNameLst>
                                      </p:cBhvr>
                                      <p:to>
                                        <p:strVal val="visible"/>
                                      </p:to>
                                    </p:set>
                                    <p:animEffect transition="in" filter="fade">
                                      <p:cBhvr>
                                        <p:cTn id="7" dur="2000"/>
                                        <p:tgtEl>
                                          <p:spTgt spid="809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911"/>
                                        </p:tgtEl>
                                        <p:attrNameLst>
                                          <p:attrName>style.visibility</p:attrName>
                                        </p:attrNameLst>
                                      </p:cBhvr>
                                      <p:to>
                                        <p:strVal val="visible"/>
                                      </p:to>
                                    </p:set>
                                    <p:animEffect transition="in" filter="fade">
                                      <p:cBhvr>
                                        <p:cTn id="12" dur="2000"/>
                                        <p:tgtEl>
                                          <p:spTgt spid="80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sedimentsmall">
            <a:hlinkClick r:id="rId4"/>
          </p:cNvPr>
          <p:cNvPicPr>
            <a:picLocks noChangeAspect="1" noChangeArrowheads="1"/>
          </p:cNvPicPr>
          <p:nvPr/>
        </p:nvPicPr>
        <p:blipFill>
          <a:blip r:embed="rId5" cstate="print"/>
          <a:srcRect/>
          <a:stretch>
            <a:fillRect/>
          </a:stretch>
        </p:blipFill>
        <p:spPr bwMode="auto">
          <a:xfrm>
            <a:off x="990600" y="3352800"/>
            <a:ext cx="3352800" cy="2187575"/>
          </a:xfrm>
          <a:prstGeom prst="rect">
            <a:avLst/>
          </a:prstGeom>
          <a:noFill/>
        </p:spPr>
      </p:pic>
      <p:pic>
        <p:nvPicPr>
          <p:cNvPr id="48131" name="Picture 3" descr="centriclivesm">
            <a:hlinkClick r:id="rId6"/>
          </p:cNvPr>
          <p:cNvPicPr>
            <a:picLocks noChangeAspect="1" noChangeArrowheads="1"/>
          </p:cNvPicPr>
          <p:nvPr/>
        </p:nvPicPr>
        <p:blipFill>
          <a:blip r:embed="rId7" cstate="print"/>
          <a:srcRect/>
          <a:stretch>
            <a:fillRect/>
          </a:stretch>
        </p:blipFill>
        <p:spPr bwMode="auto">
          <a:xfrm>
            <a:off x="5105400" y="2971800"/>
            <a:ext cx="2651125" cy="2743200"/>
          </a:xfrm>
          <a:prstGeom prst="rect">
            <a:avLst/>
          </a:prstGeom>
          <a:noFill/>
        </p:spPr>
      </p:pic>
      <p:pic>
        <p:nvPicPr>
          <p:cNvPr id="48132" name="Picture 4" descr="Diatoms are capable of synthesizing silica glass in vivo.">
            <a:hlinkClick r:id="rId8" tooltip="Diatoms are capable of synthesizing silica glass in vivo."/>
          </p:cNvPr>
          <p:cNvPicPr>
            <a:picLocks noChangeAspect="1" noChangeArrowheads="1"/>
          </p:cNvPicPr>
          <p:nvPr/>
        </p:nvPicPr>
        <p:blipFill>
          <a:blip r:embed="rId9" cstate="print"/>
          <a:srcRect/>
          <a:stretch>
            <a:fillRect/>
          </a:stretch>
        </p:blipFill>
        <p:spPr bwMode="auto">
          <a:xfrm>
            <a:off x="5181600" y="762000"/>
            <a:ext cx="2857500" cy="1876425"/>
          </a:xfrm>
          <a:prstGeom prst="rect">
            <a:avLst/>
          </a:prstGeom>
          <a:noFill/>
        </p:spPr>
      </p:pic>
      <p:sp>
        <p:nvSpPr>
          <p:cNvPr id="48133" name="Rectangle 5"/>
          <p:cNvSpPr>
            <a:spLocks noChangeArrowheads="1"/>
          </p:cNvSpPr>
          <p:nvPr/>
        </p:nvSpPr>
        <p:spPr bwMode="auto">
          <a:xfrm>
            <a:off x="1600200" y="2590800"/>
            <a:ext cx="2228850" cy="641350"/>
          </a:xfrm>
          <a:prstGeom prst="rect">
            <a:avLst/>
          </a:prstGeom>
          <a:noFill/>
          <a:ln w="9525">
            <a:noFill/>
            <a:miter lim="800000"/>
            <a:headEnd/>
            <a:tailEnd/>
          </a:ln>
          <a:effectLst/>
        </p:spPr>
        <p:txBody>
          <a:bodyPr wrap="square">
            <a:spAutoFit/>
          </a:bodyPr>
          <a:lstStyle/>
          <a:p>
            <a:r>
              <a:rPr lang="en-US" sz="3600" b="1" dirty="0">
                <a:solidFill>
                  <a:srgbClr val="FFFF00"/>
                </a:solidFill>
              </a:rPr>
              <a:t>Diatoms</a:t>
            </a:r>
          </a:p>
        </p:txBody>
      </p:sp>
      <p:sp>
        <p:nvSpPr>
          <p:cNvPr id="48134" name="Text Box 6"/>
          <p:cNvSpPr txBox="1">
            <a:spLocks noChangeArrowheads="1"/>
          </p:cNvSpPr>
          <p:nvPr/>
        </p:nvSpPr>
        <p:spPr bwMode="auto">
          <a:xfrm>
            <a:off x="685800" y="349250"/>
            <a:ext cx="3557588" cy="641350"/>
          </a:xfrm>
          <a:prstGeom prst="rect">
            <a:avLst/>
          </a:prstGeom>
          <a:noFill/>
          <a:ln w="9525">
            <a:noFill/>
            <a:miter lim="800000"/>
            <a:headEnd/>
            <a:tailEnd/>
          </a:ln>
          <a:effectLst/>
        </p:spPr>
        <p:txBody>
          <a:bodyPr wrap="square">
            <a:spAutoFit/>
          </a:bodyPr>
          <a:lstStyle/>
          <a:p>
            <a:r>
              <a:rPr lang="en-US" sz="3600" u="sng" dirty="0"/>
              <a:t>Life and Silica</a:t>
            </a:r>
          </a:p>
        </p:txBody>
      </p:sp>
      <p:sp>
        <p:nvSpPr>
          <p:cNvPr id="48135" name="Text Box 7"/>
          <p:cNvSpPr txBox="1">
            <a:spLocks noChangeArrowheads="1"/>
          </p:cNvSpPr>
          <p:nvPr/>
        </p:nvSpPr>
        <p:spPr bwMode="auto">
          <a:xfrm>
            <a:off x="609599" y="1527175"/>
            <a:ext cx="4691063" cy="731838"/>
          </a:xfrm>
          <a:prstGeom prst="rect">
            <a:avLst/>
          </a:prstGeom>
          <a:noFill/>
          <a:ln w="9525">
            <a:noFill/>
            <a:miter lim="800000"/>
            <a:headEnd/>
            <a:tailEnd/>
          </a:ln>
          <a:effectLst/>
        </p:spPr>
        <p:txBody>
          <a:bodyPr wrap="square">
            <a:spAutoFit/>
          </a:bodyPr>
          <a:lstStyle/>
          <a:p>
            <a:pPr>
              <a:buFontTx/>
              <a:buChar char="•"/>
            </a:pPr>
            <a:r>
              <a:rPr lang="en-US" sz="1800" dirty="0"/>
              <a:t> Remove </a:t>
            </a:r>
            <a:r>
              <a:rPr lang="en-US" sz="2400" b="1" dirty="0">
                <a:solidFill>
                  <a:srgbClr val="FFFF00"/>
                </a:solidFill>
              </a:rPr>
              <a:t>Silica,</a:t>
            </a:r>
            <a:r>
              <a:rPr lang="en-US" sz="1800" dirty="0"/>
              <a:t> </a:t>
            </a:r>
            <a:r>
              <a:rPr lang="en-US" sz="1800" b="1" dirty="0">
                <a:solidFill>
                  <a:schemeClr val="tx2"/>
                </a:solidFill>
              </a:rPr>
              <a:t>Calcium, Carbonate</a:t>
            </a:r>
          </a:p>
          <a:p>
            <a:endParaRPr lang="en-US" sz="1800" b="1" dirty="0">
              <a:solidFill>
                <a:srgbClr val="A50021"/>
              </a:solidFill>
            </a:endParaRPr>
          </a:p>
        </p:txBody>
      </p:sp>
      <p:sp>
        <p:nvSpPr>
          <p:cNvPr id="48136" name="Text Box 8"/>
          <p:cNvSpPr txBox="1">
            <a:spLocks noChangeArrowheads="1"/>
          </p:cNvSpPr>
          <p:nvPr/>
        </p:nvSpPr>
        <p:spPr bwMode="auto">
          <a:xfrm>
            <a:off x="1701799" y="5975350"/>
            <a:ext cx="5656263" cy="519113"/>
          </a:xfrm>
          <a:prstGeom prst="rect">
            <a:avLst/>
          </a:prstGeom>
          <a:noFill/>
          <a:ln w="9525">
            <a:noFill/>
            <a:miter lim="800000"/>
            <a:headEnd/>
            <a:tailEnd/>
          </a:ln>
          <a:effectLst/>
        </p:spPr>
        <p:txBody>
          <a:bodyPr wrap="square">
            <a:spAutoFit/>
          </a:bodyPr>
          <a:lstStyle/>
          <a:p>
            <a:r>
              <a:rPr lang="en-US" sz="2800">
                <a:solidFill>
                  <a:srgbClr val="00FF00"/>
                </a:solidFill>
              </a:rPr>
              <a:t>Use silica as structural material</a:t>
            </a:r>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351213" y="1166049"/>
            <a:ext cx="2730932" cy="4524315"/>
          </a:xfrm>
          <a:prstGeom prst="rect">
            <a:avLst/>
          </a:prstGeom>
          <a:noFill/>
          <a:ln w="9525">
            <a:noFill/>
            <a:miter lim="800000"/>
            <a:headEnd/>
            <a:tailEnd/>
          </a:ln>
          <a:effectLst/>
        </p:spPr>
        <p:txBody>
          <a:bodyPr wrap="square" anchor="ctr">
            <a:spAutoFit/>
          </a:bodyPr>
          <a:lstStyle/>
          <a:p>
            <a:pPr algn="ctr"/>
            <a:r>
              <a:rPr lang="en-US" b="1" u="sng" dirty="0"/>
              <a:t>River Water</a:t>
            </a:r>
            <a:endParaRPr lang="en-US" dirty="0"/>
          </a:p>
          <a:p>
            <a:pPr algn="ctr"/>
            <a:r>
              <a:rPr lang="en-US" b="1" dirty="0">
                <a:solidFill>
                  <a:srgbClr val="FFFF00"/>
                </a:solidFill>
              </a:rPr>
              <a:t>35.15</a:t>
            </a:r>
          </a:p>
          <a:p>
            <a:pPr algn="ctr"/>
            <a:r>
              <a:rPr lang="en-US" b="1" dirty="0">
                <a:solidFill>
                  <a:srgbClr val="FFFF00"/>
                </a:solidFill>
              </a:rPr>
              <a:t>20.39</a:t>
            </a:r>
          </a:p>
          <a:p>
            <a:pPr algn="ctr"/>
            <a:r>
              <a:rPr lang="en-US" dirty="0"/>
              <a:t>11.67</a:t>
            </a:r>
          </a:p>
          <a:p>
            <a:pPr algn="ctr"/>
            <a:r>
              <a:rPr lang="en-US" dirty="0"/>
              <a:t>5.68</a:t>
            </a:r>
          </a:p>
          <a:p>
            <a:pPr algn="ctr"/>
            <a:r>
              <a:rPr lang="en-US" dirty="0"/>
              <a:t>5.79</a:t>
            </a:r>
          </a:p>
          <a:p>
            <a:pPr algn="ctr"/>
            <a:r>
              <a:rPr lang="en-US" dirty="0"/>
              <a:t>3.41</a:t>
            </a:r>
          </a:p>
          <a:p>
            <a:pPr algn="ctr"/>
            <a:r>
              <a:rPr lang="en-US" dirty="0"/>
              <a:t>2.12</a:t>
            </a:r>
          </a:p>
          <a:p>
            <a:pPr algn="ctr"/>
            <a:r>
              <a:rPr lang="en-US" dirty="0"/>
              <a:t>12.14</a:t>
            </a:r>
          </a:p>
        </p:txBody>
      </p:sp>
      <p:sp>
        <p:nvSpPr>
          <p:cNvPr id="50179" name="Rectangle 3"/>
          <p:cNvSpPr>
            <a:spLocks noChangeArrowheads="1"/>
          </p:cNvSpPr>
          <p:nvPr/>
        </p:nvSpPr>
        <p:spPr bwMode="auto">
          <a:xfrm>
            <a:off x="6019799" y="1137474"/>
            <a:ext cx="2486891" cy="4524315"/>
          </a:xfrm>
          <a:prstGeom prst="rect">
            <a:avLst/>
          </a:prstGeom>
          <a:noFill/>
          <a:ln w="9525">
            <a:noFill/>
            <a:miter lim="800000"/>
            <a:headEnd/>
            <a:tailEnd/>
          </a:ln>
          <a:effectLst/>
        </p:spPr>
        <p:txBody>
          <a:bodyPr wrap="square" anchor="ctr">
            <a:spAutoFit/>
          </a:bodyPr>
          <a:lstStyle/>
          <a:p>
            <a:pPr algn="ctr"/>
            <a:r>
              <a:rPr lang="en-US" b="1" u="sng" dirty="0"/>
              <a:t>Sea Water</a:t>
            </a:r>
            <a:endParaRPr lang="en-US" dirty="0"/>
          </a:p>
          <a:p>
            <a:pPr algn="ctr"/>
            <a:r>
              <a:rPr lang="en-US" dirty="0"/>
              <a:t>.40</a:t>
            </a:r>
          </a:p>
          <a:p>
            <a:pPr algn="ctr"/>
            <a:r>
              <a:rPr lang="en-US" dirty="0"/>
              <a:t>1.15</a:t>
            </a:r>
          </a:p>
          <a:p>
            <a:pPr algn="ctr"/>
            <a:r>
              <a:rPr lang="en-US" dirty="0"/>
              <a:t>.0004</a:t>
            </a:r>
          </a:p>
          <a:p>
            <a:pPr algn="ctr"/>
            <a:r>
              <a:rPr lang="en-US" b="1" dirty="0">
                <a:solidFill>
                  <a:srgbClr val="FFFF00"/>
                </a:solidFill>
              </a:rPr>
              <a:t>55.04</a:t>
            </a:r>
          </a:p>
          <a:p>
            <a:pPr algn="ctr"/>
            <a:r>
              <a:rPr lang="en-US" b="1" dirty="0">
                <a:solidFill>
                  <a:srgbClr val="FFFF00"/>
                </a:solidFill>
              </a:rPr>
              <a:t>30.62</a:t>
            </a:r>
          </a:p>
          <a:p>
            <a:pPr algn="ctr"/>
            <a:r>
              <a:rPr lang="en-US" dirty="0"/>
              <a:t>3.69</a:t>
            </a:r>
          </a:p>
          <a:p>
            <a:pPr algn="ctr"/>
            <a:r>
              <a:rPr lang="en-US" dirty="0"/>
              <a:t>1.10</a:t>
            </a:r>
          </a:p>
          <a:p>
            <a:pPr algn="ctr"/>
            <a:r>
              <a:rPr lang="en-US" dirty="0"/>
              <a:t>7.68</a:t>
            </a:r>
          </a:p>
        </p:txBody>
      </p:sp>
      <p:sp>
        <p:nvSpPr>
          <p:cNvPr id="50180" name="Rectangle 4"/>
          <p:cNvSpPr>
            <a:spLocks noChangeArrowheads="1"/>
          </p:cNvSpPr>
          <p:nvPr/>
        </p:nvSpPr>
        <p:spPr bwMode="auto">
          <a:xfrm>
            <a:off x="512763" y="1196212"/>
            <a:ext cx="2659928" cy="4524315"/>
          </a:xfrm>
          <a:prstGeom prst="rect">
            <a:avLst/>
          </a:prstGeom>
          <a:noFill/>
          <a:ln w="9525">
            <a:noFill/>
            <a:miter lim="800000"/>
            <a:headEnd/>
            <a:tailEnd/>
          </a:ln>
          <a:effectLst/>
        </p:spPr>
        <p:txBody>
          <a:bodyPr wrap="square" anchor="ctr">
            <a:spAutoFit/>
          </a:bodyPr>
          <a:lstStyle/>
          <a:p>
            <a:pPr algn="ctr"/>
            <a:r>
              <a:rPr lang="en-US" b="1" u="sng" dirty="0">
                <a:solidFill>
                  <a:srgbClr val="00FF00"/>
                </a:solidFill>
              </a:rPr>
              <a:t>Ion</a:t>
            </a:r>
            <a:endParaRPr lang="en-US" dirty="0">
              <a:solidFill>
                <a:srgbClr val="00FF00"/>
              </a:solidFill>
            </a:endParaRPr>
          </a:p>
          <a:p>
            <a:pPr algn="ctr"/>
            <a:r>
              <a:rPr lang="en-US" dirty="0">
                <a:solidFill>
                  <a:srgbClr val="00FF00"/>
                </a:solidFill>
              </a:rPr>
              <a:t>Carbonate</a:t>
            </a:r>
          </a:p>
          <a:p>
            <a:pPr algn="ctr"/>
            <a:r>
              <a:rPr lang="en-US" dirty="0">
                <a:solidFill>
                  <a:srgbClr val="00FF00"/>
                </a:solidFill>
              </a:rPr>
              <a:t>Calcium</a:t>
            </a:r>
          </a:p>
          <a:p>
            <a:pPr algn="ctr"/>
            <a:r>
              <a:rPr lang="en-US" dirty="0">
                <a:solidFill>
                  <a:srgbClr val="00FF00"/>
                </a:solidFill>
              </a:rPr>
              <a:t>Silicate</a:t>
            </a:r>
          </a:p>
          <a:p>
            <a:pPr algn="ctr"/>
            <a:r>
              <a:rPr lang="en-US" dirty="0">
                <a:solidFill>
                  <a:srgbClr val="FFFF00"/>
                </a:solidFill>
              </a:rPr>
              <a:t>Chloride</a:t>
            </a:r>
          </a:p>
          <a:p>
            <a:pPr algn="ctr"/>
            <a:r>
              <a:rPr lang="en-US" dirty="0">
                <a:solidFill>
                  <a:srgbClr val="FFFF00"/>
                </a:solidFill>
              </a:rPr>
              <a:t>Sodium</a:t>
            </a:r>
          </a:p>
          <a:p>
            <a:pPr algn="ctr"/>
            <a:r>
              <a:rPr lang="en-US" dirty="0">
                <a:solidFill>
                  <a:srgbClr val="00FF00"/>
                </a:solidFill>
              </a:rPr>
              <a:t>Magnesium</a:t>
            </a:r>
          </a:p>
          <a:p>
            <a:pPr algn="ctr"/>
            <a:r>
              <a:rPr lang="en-US" dirty="0">
                <a:solidFill>
                  <a:srgbClr val="00FF00"/>
                </a:solidFill>
              </a:rPr>
              <a:t>Potassium</a:t>
            </a:r>
          </a:p>
          <a:p>
            <a:pPr algn="ctr"/>
            <a:r>
              <a:rPr lang="en-US" dirty="0">
                <a:solidFill>
                  <a:srgbClr val="00FF00"/>
                </a:solidFill>
              </a:rPr>
              <a:t>Sulfate</a:t>
            </a:r>
          </a:p>
        </p:txBody>
      </p:sp>
      <p:sp>
        <p:nvSpPr>
          <p:cNvPr id="50181" name="Rectangle 5"/>
          <p:cNvSpPr>
            <a:spLocks noChangeArrowheads="1"/>
          </p:cNvSpPr>
          <p:nvPr/>
        </p:nvSpPr>
        <p:spPr bwMode="auto">
          <a:xfrm>
            <a:off x="457200" y="381000"/>
            <a:ext cx="8271164" cy="579438"/>
          </a:xfrm>
          <a:prstGeom prst="rect">
            <a:avLst/>
          </a:prstGeom>
          <a:noFill/>
          <a:ln w="9525">
            <a:noFill/>
            <a:miter lim="800000"/>
            <a:headEnd/>
            <a:tailEnd/>
          </a:ln>
          <a:effectLst/>
        </p:spPr>
        <p:txBody>
          <a:bodyPr wrap="square" anchor="ctr">
            <a:spAutoFit/>
          </a:bodyPr>
          <a:lstStyle/>
          <a:p>
            <a:pPr eaLnBrk="1" hangingPunct="1"/>
            <a:r>
              <a:rPr lang="en-US" b="1" u="sng" dirty="0"/>
              <a:t>Percentage of Total Dissolved Minerals</a:t>
            </a: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 Box 4"/>
          <p:cNvSpPr txBox="1">
            <a:spLocks noChangeArrowheads="1"/>
          </p:cNvSpPr>
          <p:nvPr/>
        </p:nvSpPr>
        <p:spPr bwMode="auto">
          <a:xfrm>
            <a:off x="1970088" y="2463800"/>
            <a:ext cx="6162530" cy="579438"/>
          </a:xfrm>
          <a:prstGeom prst="rect">
            <a:avLst/>
          </a:prstGeom>
          <a:noFill/>
          <a:ln w="9525">
            <a:noFill/>
            <a:miter lim="800000"/>
            <a:headEnd/>
            <a:tailEnd/>
          </a:ln>
          <a:effectLst/>
        </p:spPr>
        <p:txBody>
          <a:bodyPr wrap="square">
            <a:spAutoFit/>
          </a:bodyPr>
          <a:lstStyle/>
          <a:p>
            <a:r>
              <a:rPr lang="en-US" dirty="0"/>
              <a:t>Next: Saltwater to Freshwater</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224213" y="452438"/>
            <a:ext cx="3038042" cy="641350"/>
          </a:xfrm>
          <a:prstGeom prst="rect">
            <a:avLst/>
          </a:prstGeom>
          <a:noFill/>
          <a:ln w="9525">
            <a:noFill/>
            <a:miter lim="800000"/>
            <a:headEnd/>
            <a:tailEnd/>
          </a:ln>
          <a:effectLst/>
        </p:spPr>
        <p:txBody>
          <a:bodyPr wrap="square">
            <a:spAutoFit/>
          </a:bodyPr>
          <a:lstStyle/>
          <a:p>
            <a:r>
              <a:rPr lang="en-US" sz="3600" b="1" u="sng" dirty="0"/>
              <a:t>Watershed</a:t>
            </a:r>
          </a:p>
        </p:txBody>
      </p:sp>
      <p:sp>
        <p:nvSpPr>
          <p:cNvPr id="11267" name="Text Box 3"/>
          <p:cNvSpPr txBox="1">
            <a:spLocks noChangeArrowheads="1"/>
          </p:cNvSpPr>
          <p:nvPr/>
        </p:nvSpPr>
        <p:spPr bwMode="auto">
          <a:xfrm>
            <a:off x="5424055" y="2625437"/>
            <a:ext cx="2999509" cy="1373188"/>
          </a:xfrm>
          <a:prstGeom prst="rect">
            <a:avLst/>
          </a:prstGeom>
          <a:noFill/>
          <a:ln w="9525">
            <a:noFill/>
            <a:miter lim="800000"/>
            <a:headEnd/>
            <a:tailEnd/>
          </a:ln>
          <a:effectLst/>
        </p:spPr>
        <p:txBody>
          <a:bodyPr wrap="square">
            <a:spAutoFit/>
          </a:bodyPr>
          <a:lstStyle/>
          <a:p>
            <a:r>
              <a:rPr lang="en-US" sz="2800">
                <a:solidFill>
                  <a:srgbClr val="66FF33"/>
                </a:solidFill>
              </a:rPr>
              <a:t>River basin</a:t>
            </a:r>
          </a:p>
          <a:p>
            <a:r>
              <a:rPr lang="en-US" sz="2800">
                <a:solidFill>
                  <a:srgbClr val="66FF33"/>
                </a:solidFill>
              </a:rPr>
              <a:t>Drainage basin</a:t>
            </a:r>
          </a:p>
          <a:p>
            <a:r>
              <a:rPr lang="en-US" sz="2800">
                <a:solidFill>
                  <a:srgbClr val="66FF33"/>
                </a:solidFill>
              </a:rPr>
              <a:t>Catchment</a:t>
            </a:r>
          </a:p>
        </p:txBody>
      </p:sp>
      <p:sp>
        <p:nvSpPr>
          <p:cNvPr id="11268" name="Text Box 4"/>
          <p:cNvSpPr txBox="1">
            <a:spLocks noChangeArrowheads="1"/>
          </p:cNvSpPr>
          <p:nvPr/>
        </p:nvSpPr>
        <p:spPr bwMode="auto">
          <a:xfrm>
            <a:off x="439738" y="1285875"/>
            <a:ext cx="8704262" cy="457200"/>
          </a:xfrm>
          <a:prstGeom prst="rect">
            <a:avLst/>
          </a:prstGeom>
          <a:noFill/>
          <a:ln w="9525">
            <a:noFill/>
            <a:miter lim="800000"/>
            <a:headEnd/>
            <a:tailEnd/>
          </a:ln>
          <a:effectLst/>
        </p:spPr>
        <p:txBody>
          <a:bodyPr wrap="square">
            <a:spAutoFit/>
          </a:bodyPr>
          <a:lstStyle/>
          <a:p>
            <a:r>
              <a:rPr lang="en-US" sz="2400" dirty="0">
                <a:solidFill>
                  <a:schemeClr val="folHlink"/>
                </a:solidFill>
              </a:rPr>
              <a:t>Total land area that drains surface water to a common point.</a:t>
            </a:r>
          </a:p>
        </p:txBody>
      </p:sp>
      <p:sp>
        <p:nvSpPr>
          <p:cNvPr id="11269" name="Rectangle 5"/>
          <p:cNvSpPr>
            <a:spLocks noChangeArrowheads="1"/>
          </p:cNvSpPr>
          <p:nvPr/>
        </p:nvSpPr>
        <p:spPr bwMode="auto">
          <a:xfrm>
            <a:off x="5715000" y="4572000"/>
            <a:ext cx="3429000" cy="1465263"/>
          </a:xfrm>
          <a:prstGeom prst="rect">
            <a:avLst/>
          </a:prstGeom>
          <a:noFill/>
          <a:ln w="9525">
            <a:noFill/>
            <a:miter lim="800000"/>
            <a:headEnd/>
            <a:tailEnd/>
          </a:ln>
          <a:effectLst/>
        </p:spPr>
        <p:txBody>
          <a:bodyPr wrap="square">
            <a:spAutoFit/>
          </a:bodyPr>
          <a:lstStyle/>
          <a:p>
            <a:r>
              <a:rPr lang="en-US" sz="1800" dirty="0"/>
              <a:t>Rain that falls anywhere within a given body of water's watershed or basin will eventually drain into that body of water.</a:t>
            </a:r>
          </a:p>
        </p:txBody>
      </p:sp>
      <p:pic>
        <p:nvPicPr>
          <p:cNvPr id="11270" name="Picture 6" descr="what_is_watershed_action"/>
          <p:cNvPicPr>
            <a:picLocks noChangeAspect="1" noChangeArrowheads="1" noCrop="1"/>
          </p:cNvPicPr>
          <p:nvPr/>
        </p:nvPicPr>
        <p:blipFill>
          <a:blip r:embed="rId4" cstate="print"/>
          <a:srcRect/>
          <a:stretch>
            <a:fillRect/>
          </a:stretch>
        </p:blipFill>
        <p:spPr bwMode="auto">
          <a:xfrm>
            <a:off x="1014413" y="1985963"/>
            <a:ext cx="3736975" cy="4192587"/>
          </a:xfrm>
          <a:prstGeom prst="rect">
            <a:avLst/>
          </a:prstGeom>
          <a:noFill/>
        </p:spPr>
      </p:pic>
      <p:sp>
        <p:nvSpPr>
          <p:cNvPr id="11271" name="Line 7"/>
          <p:cNvSpPr>
            <a:spLocks noChangeShapeType="1"/>
          </p:cNvSpPr>
          <p:nvPr/>
        </p:nvSpPr>
        <p:spPr bwMode="auto">
          <a:xfrm flipH="1">
            <a:off x="3502025" y="4606925"/>
            <a:ext cx="828675" cy="723900"/>
          </a:xfrm>
          <a:prstGeom prst="line">
            <a:avLst/>
          </a:prstGeom>
          <a:noFill/>
          <a:ln w="38100">
            <a:solidFill>
              <a:schemeClr val="tx1"/>
            </a:solidFill>
            <a:round/>
            <a:headEnd/>
            <a:tailEnd type="triangle" w="med" len="med"/>
          </a:ln>
          <a:effectLst/>
        </p:spPr>
        <p:txBody>
          <a:bodyPr/>
          <a:lstStyle/>
          <a:p>
            <a:endParaRPr lang="en-US"/>
          </a:p>
        </p:txBody>
      </p:sp>
      <p:sp>
        <p:nvSpPr>
          <p:cNvPr id="11272" name="Line 8"/>
          <p:cNvSpPr>
            <a:spLocks noChangeShapeType="1"/>
          </p:cNvSpPr>
          <p:nvPr/>
        </p:nvSpPr>
        <p:spPr bwMode="auto">
          <a:xfrm>
            <a:off x="2519363" y="3795713"/>
            <a:ext cx="0" cy="311150"/>
          </a:xfrm>
          <a:prstGeom prst="line">
            <a:avLst/>
          </a:prstGeom>
          <a:noFill/>
          <a:ln w="31750">
            <a:solidFill>
              <a:schemeClr val="tx1"/>
            </a:solidFill>
            <a:round/>
            <a:headEnd/>
            <a:tailEnd type="triangle" w="med" len="med"/>
          </a:ln>
          <a:effectLst/>
        </p:spPr>
        <p:txBody>
          <a:bodyPr/>
          <a:lstStyle/>
          <a:p>
            <a:endParaRPr lang="en-US"/>
          </a:p>
        </p:txBody>
      </p:sp>
      <p:sp>
        <p:nvSpPr>
          <p:cNvPr id="11273" name="Line 9"/>
          <p:cNvSpPr>
            <a:spLocks noChangeShapeType="1"/>
          </p:cNvSpPr>
          <p:nvPr/>
        </p:nvSpPr>
        <p:spPr bwMode="auto">
          <a:xfrm>
            <a:off x="4416425" y="4122738"/>
            <a:ext cx="17463" cy="363537"/>
          </a:xfrm>
          <a:prstGeom prst="line">
            <a:avLst/>
          </a:prstGeom>
          <a:noFill/>
          <a:ln w="41275">
            <a:solidFill>
              <a:schemeClr val="tx1"/>
            </a:solidFill>
            <a:round/>
            <a:headEnd/>
            <a:tailEnd type="triangle" w="med" len="med"/>
          </a:ln>
          <a:effectLst/>
        </p:spPr>
        <p:txBody>
          <a:bodyP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mazon"/>
          <p:cNvPicPr>
            <a:picLocks noChangeAspect="1" noChangeArrowheads="1"/>
          </p:cNvPicPr>
          <p:nvPr/>
        </p:nvPicPr>
        <p:blipFill>
          <a:blip r:embed="rId3" cstate="print"/>
          <a:srcRect/>
          <a:stretch>
            <a:fillRect/>
          </a:stretch>
        </p:blipFill>
        <p:spPr bwMode="auto">
          <a:xfrm>
            <a:off x="1373188" y="254000"/>
            <a:ext cx="6067425" cy="6067425"/>
          </a:xfrm>
          <a:prstGeom prst="rect">
            <a:avLst/>
          </a:prstGeom>
          <a:noFill/>
        </p:spPr>
      </p:pic>
      <p:sp>
        <p:nvSpPr>
          <p:cNvPr id="13315" name="Rectangle 3"/>
          <p:cNvSpPr>
            <a:spLocks noChangeArrowheads="1"/>
          </p:cNvSpPr>
          <p:nvPr/>
        </p:nvSpPr>
        <p:spPr bwMode="auto">
          <a:xfrm>
            <a:off x="6637338" y="1016000"/>
            <a:ext cx="762000" cy="1201738"/>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316" name="Rectangle 4"/>
          <p:cNvSpPr>
            <a:spLocks noChangeArrowheads="1"/>
          </p:cNvSpPr>
          <p:nvPr/>
        </p:nvSpPr>
        <p:spPr bwMode="auto">
          <a:xfrm>
            <a:off x="5468938" y="338138"/>
            <a:ext cx="2040226" cy="1066800"/>
          </a:xfrm>
          <a:prstGeom prst="rect">
            <a:avLst/>
          </a:prstGeom>
          <a:solidFill>
            <a:schemeClr val="tx1"/>
          </a:solidFill>
          <a:ln w="9525">
            <a:solidFill>
              <a:schemeClr val="tx1"/>
            </a:solidFill>
            <a:miter lim="800000"/>
            <a:headEnd/>
            <a:tailEnd/>
          </a:ln>
          <a:effectLst/>
        </p:spPr>
        <p:txBody>
          <a:bodyPr wrap="none" anchor="ctr"/>
          <a:lstStyle/>
          <a:p>
            <a:pPr algn="ctr"/>
            <a:r>
              <a:rPr lang="en-US" sz="2800">
                <a:solidFill>
                  <a:schemeClr val="accent2"/>
                </a:solidFill>
              </a:rPr>
              <a:t>Amazon</a:t>
            </a:r>
          </a:p>
          <a:p>
            <a:pPr algn="ctr"/>
            <a:r>
              <a:rPr lang="en-US" sz="2800">
                <a:solidFill>
                  <a:schemeClr val="accent2"/>
                </a:solidFill>
              </a:rPr>
              <a:t>Watershed</a:t>
            </a:r>
          </a:p>
        </p:txBody>
      </p:sp>
      <p:sp>
        <p:nvSpPr>
          <p:cNvPr id="13317" name="Text Box 5"/>
          <p:cNvSpPr txBox="1">
            <a:spLocks noChangeArrowheads="1"/>
          </p:cNvSpPr>
          <p:nvPr/>
        </p:nvSpPr>
        <p:spPr bwMode="auto">
          <a:xfrm>
            <a:off x="7519988" y="1304925"/>
            <a:ext cx="1416194" cy="457200"/>
          </a:xfrm>
          <a:prstGeom prst="rect">
            <a:avLst/>
          </a:prstGeom>
          <a:noFill/>
          <a:ln w="9525">
            <a:noFill/>
            <a:miter lim="800000"/>
            <a:headEnd/>
            <a:tailEnd/>
          </a:ln>
          <a:effectLst/>
        </p:spPr>
        <p:txBody>
          <a:bodyPr wrap="square">
            <a:spAutoFit/>
          </a:bodyPr>
          <a:lstStyle/>
          <a:p>
            <a:r>
              <a:rPr lang="en-US" sz="2400" dirty="0">
                <a:solidFill>
                  <a:srgbClr val="FFFF00"/>
                </a:solidFill>
              </a:rPr>
              <a:t>Atlantic</a:t>
            </a:r>
          </a:p>
        </p:txBody>
      </p:sp>
      <p:sp>
        <p:nvSpPr>
          <p:cNvPr id="13318" name="Line 6"/>
          <p:cNvSpPr>
            <a:spLocks noChangeShapeType="1"/>
          </p:cNvSpPr>
          <p:nvPr/>
        </p:nvSpPr>
        <p:spPr bwMode="auto">
          <a:xfrm flipV="1">
            <a:off x="4978400" y="1836738"/>
            <a:ext cx="2962275" cy="1260475"/>
          </a:xfrm>
          <a:prstGeom prst="line">
            <a:avLst/>
          </a:prstGeom>
          <a:noFill/>
          <a:ln w="101600">
            <a:solidFill>
              <a:srgbClr val="FF9900"/>
            </a:solidFill>
            <a:round/>
            <a:headEnd/>
            <a:tailEnd type="triangle" w="med" len="med"/>
          </a:ln>
          <a:effectLst/>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523218673_c09b1a4121"/>
          <p:cNvPicPr>
            <a:picLocks noChangeAspect="1" noChangeArrowheads="1"/>
          </p:cNvPicPr>
          <p:nvPr/>
        </p:nvPicPr>
        <p:blipFill>
          <a:blip r:embed="rId7" cstate="print"/>
          <a:srcRect l="5333" t="7198" r="6400" b="6715"/>
          <a:stretch>
            <a:fillRect/>
          </a:stretch>
        </p:blipFill>
        <p:spPr bwMode="auto">
          <a:xfrm>
            <a:off x="1017588" y="1092200"/>
            <a:ext cx="7031037" cy="4732338"/>
          </a:xfrm>
          <a:prstGeom prst="rect">
            <a:avLst/>
          </a:prstGeom>
          <a:noFill/>
        </p:spPr>
      </p:pic>
      <p:sp>
        <p:nvSpPr>
          <p:cNvPr id="14339" name="Line 3"/>
          <p:cNvSpPr>
            <a:spLocks noChangeShapeType="1"/>
          </p:cNvSpPr>
          <p:nvPr/>
        </p:nvSpPr>
        <p:spPr bwMode="auto">
          <a:xfrm>
            <a:off x="2587625" y="2565400"/>
            <a:ext cx="762000" cy="1336675"/>
          </a:xfrm>
          <a:prstGeom prst="line">
            <a:avLst/>
          </a:prstGeom>
          <a:noFill/>
          <a:ln w="92075">
            <a:solidFill>
              <a:schemeClr val="tx1"/>
            </a:solidFill>
            <a:round/>
            <a:headEnd/>
            <a:tailEnd type="triangle" w="med" len="med"/>
          </a:ln>
          <a:effectLst/>
        </p:spPr>
        <p:txBody>
          <a:bodyPr/>
          <a:lstStyle/>
          <a:p>
            <a:endParaRPr lang="en-US"/>
          </a:p>
        </p:txBody>
      </p:sp>
      <p:sp>
        <p:nvSpPr>
          <p:cNvPr id="14340" name="Line 4"/>
          <p:cNvSpPr>
            <a:spLocks noChangeShapeType="1"/>
          </p:cNvSpPr>
          <p:nvPr/>
        </p:nvSpPr>
        <p:spPr bwMode="auto">
          <a:xfrm flipH="1">
            <a:off x="4559300" y="3544888"/>
            <a:ext cx="744538" cy="744537"/>
          </a:xfrm>
          <a:prstGeom prst="line">
            <a:avLst/>
          </a:prstGeom>
          <a:noFill/>
          <a:ln w="85725">
            <a:solidFill>
              <a:schemeClr val="tx1"/>
            </a:solidFill>
            <a:round/>
            <a:headEnd/>
            <a:tailEnd type="triangle" w="med" len="med"/>
          </a:ln>
          <a:effectLst/>
        </p:spPr>
        <p:txBody>
          <a:bodyPr/>
          <a:lstStyle/>
          <a:p>
            <a:endParaRPr lang="en-US"/>
          </a:p>
        </p:txBody>
      </p:sp>
      <p:sp>
        <p:nvSpPr>
          <p:cNvPr id="14341" name="Text Box 5"/>
          <p:cNvSpPr txBox="1">
            <a:spLocks noChangeArrowheads="1"/>
          </p:cNvSpPr>
          <p:nvPr>
            <p:custDataLst>
              <p:tags r:id="rId2"/>
            </p:custDataLst>
          </p:nvPr>
        </p:nvSpPr>
        <p:spPr bwMode="auto">
          <a:xfrm>
            <a:off x="2919413" y="2665413"/>
            <a:ext cx="1019175" cy="579437"/>
          </a:xfrm>
          <a:prstGeom prst="rect">
            <a:avLst/>
          </a:prstGeom>
          <a:noFill/>
          <a:ln w="9525">
            <a:noFill/>
            <a:miter lim="800000"/>
            <a:headEnd/>
            <a:tailEnd/>
          </a:ln>
          <a:effectLst>
            <a:outerShdw dist="45791" dir="2021404" algn="ctr" rotWithShape="0">
              <a:schemeClr val="bg2"/>
            </a:outerShdw>
          </a:effectLst>
        </p:spPr>
        <p:txBody>
          <a:bodyPr wrap="none">
            <a:spAutoFit/>
          </a:bodyPr>
          <a:lstStyle/>
          <a:p>
            <a:r>
              <a:rPr lang="en-US"/>
              <a:t>salts</a:t>
            </a:r>
          </a:p>
        </p:txBody>
      </p:sp>
      <p:sp>
        <p:nvSpPr>
          <p:cNvPr id="14342" name="Text Box 6"/>
          <p:cNvSpPr txBox="1">
            <a:spLocks noChangeArrowheads="1"/>
          </p:cNvSpPr>
          <p:nvPr/>
        </p:nvSpPr>
        <p:spPr bwMode="auto">
          <a:xfrm>
            <a:off x="1109662" y="298450"/>
            <a:ext cx="7175355" cy="579438"/>
          </a:xfrm>
          <a:prstGeom prst="rect">
            <a:avLst/>
          </a:prstGeom>
          <a:noFill/>
          <a:ln w="9525">
            <a:noFill/>
            <a:miter lim="800000"/>
            <a:headEnd/>
            <a:tailEnd/>
          </a:ln>
          <a:effectLst/>
        </p:spPr>
        <p:txBody>
          <a:bodyPr wrap="square">
            <a:spAutoFit/>
          </a:bodyPr>
          <a:lstStyle/>
          <a:p>
            <a:r>
              <a:rPr lang="en-US" u="sng"/>
              <a:t>Watersheds, Erosion and Dissolution</a:t>
            </a:r>
          </a:p>
        </p:txBody>
      </p:sp>
      <p:sp>
        <p:nvSpPr>
          <p:cNvPr id="14343" name="Text Box 7"/>
          <p:cNvSpPr txBox="1">
            <a:spLocks noChangeArrowheads="1"/>
          </p:cNvSpPr>
          <p:nvPr>
            <p:custDataLst>
              <p:tags r:id="rId3"/>
            </p:custDataLst>
          </p:nvPr>
        </p:nvSpPr>
        <p:spPr bwMode="auto">
          <a:xfrm>
            <a:off x="4676775" y="2921000"/>
            <a:ext cx="1019175" cy="579438"/>
          </a:xfrm>
          <a:prstGeom prst="rect">
            <a:avLst/>
          </a:prstGeom>
          <a:noFill/>
          <a:ln w="9525">
            <a:noFill/>
            <a:miter lim="800000"/>
            <a:headEnd/>
            <a:tailEnd/>
          </a:ln>
          <a:effectLst>
            <a:outerShdw dist="45791" dir="2021404" algn="ctr" rotWithShape="0">
              <a:schemeClr val="bg2"/>
            </a:outerShdw>
          </a:effectLst>
        </p:spPr>
        <p:txBody>
          <a:bodyPr wrap="none">
            <a:spAutoFit/>
          </a:bodyPr>
          <a:lstStyle/>
          <a:p>
            <a:r>
              <a:rPr lang="en-US"/>
              <a:t>salts</a:t>
            </a:r>
          </a:p>
        </p:txBody>
      </p:sp>
      <p:sp>
        <p:nvSpPr>
          <p:cNvPr id="14344" name="Line 8"/>
          <p:cNvSpPr>
            <a:spLocks noChangeShapeType="1"/>
          </p:cNvSpPr>
          <p:nvPr/>
        </p:nvSpPr>
        <p:spPr bwMode="auto">
          <a:xfrm flipH="1">
            <a:off x="1658938" y="4868863"/>
            <a:ext cx="1797050" cy="676275"/>
          </a:xfrm>
          <a:prstGeom prst="line">
            <a:avLst/>
          </a:prstGeom>
          <a:noFill/>
          <a:ln w="85725">
            <a:solidFill>
              <a:schemeClr val="tx1"/>
            </a:solidFill>
            <a:round/>
            <a:headEnd/>
            <a:tailEnd type="triangle" w="med" len="med"/>
          </a:ln>
          <a:effectLst/>
        </p:spPr>
        <p:txBody>
          <a:bodyPr/>
          <a:lstStyle/>
          <a:p>
            <a:endParaRPr lang="en-US"/>
          </a:p>
        </p:txBody>
      </p:sp>
      <p:sp>
        <p:nvSpPr>
          <p:cNvPr id="14345" name="Text Box 9"/>
          <p:cNvSpPr txBox="1">
            <a:spLocks noChangeArrowheads="1"/>
          </p:cNvSpPr>
          <p:nvPr/>
        </p:nvSpPr>
        <p:spPr bwMode="auto">
          <a:xfrm>
            <a:off x="511175" y="6130925"/>
            <a:ext cx="8341880" cy="519113"/>
          </a:xfrm>
          <a:prstGeom prst="rect">
            <a:avLst/>
          </a:prstGeom>
          <a:noFill/>
          <a:ln w="9525">
            <a:noFill/>
            <a:miter lim="800000"/>
            <a:headEnd/>
            <a:tailEnd/>
          </a:ln>
          <a:effectLst/>
        </p:spPr>
        <p:txBody>
          <a:bodyPr wrap="square">
            <a:spAutoFit/>
          </a:bodyPr>
          <a:lstStyle/>
          <a:p>
            <a:r>
              <a:rPr lang="en-US" sz="2800" dirty="0">
                <a:solidFill>
                  <a:srgbClr val="FFFF00"/>
                </a:solidFill>
              </a:rPr>
              <a:t>Dissolution of salts; </a:t>
            </a:r>
            <a:r>
              <a:rPr lang="en-US" sz="2800" dirty="0">
                <a:solidFill>
                  <a:srgbClr val="00FF00"/>
                </a:solidFill>
              </a:rPr>
              <a:t>erosion of rocks and minerals</a:t>
            </a:r>
          </a:p>
        </p:txBody>
      </p:sp>
      <p:sp>
        <p:nvSpPr>
          <p:cNvPr id="14346" name="Text Box 10"/>
          <p:cNvSpPr txBox="1">
            <a:spLocks noChangeArrowheads="1"/>
          </p:cNvSpPr>
          <p:nvPr/>
        </p:nvSpPr>
        <p:spPr bwMode="auto">
          <a:xfrm>
            <a:off x="1184275" y="1008063"/>
            <a:ext cx="836613" cy="519112"/>
          </a:xfrm>
          <a:prstGeom prst="rect">
            <a:avLst/>
          </a:prstGeom>
          <a:noFill/>
          <a:ln w="9525">
            <a:noFill/>
            <a:miter lim="800000"/>
            <a:headEnd/>
            <a:tailEnd/>
          </a:ln>
          <a:effectLst/>
        </p:spPr>
        <p:txBody>
          <a:bodyPr wrap="none">
            <a:spAutoFit/>
          </a:bodyPr>
          <a:lstStyle/>
          <a:p>
            <a:r>
              <a:rPr lang="en-US" sz="2800" b="1">
                <a:solidFill>
                  <a:srgbClr val="FFFF00"/>
                </a:solidFill>
              </a:rPr>
              <a:t>rain</a:t>
            </a:r>
          </a:p>
        </p:txBody>
      </p:sp>
      <p:sp>
        <p:nvSpPr>
          <p:cNvPr id="14347" name="Text Box 11"/>
          <p:cNvSpPr txBox="1">
            <a:spLocks noChangeArrowheads="1"/>
          </p:cNvSpPr>
          <p:nvPr/>
        </p:nvSpPr>
        <p:spPr bwMode="auto">
          <a:xfrm>
            <a:off x="5924550" y="1003300"/>
            <a:ext cx="836613" cy="519113"/>
          </a:xfrm>
          <a:prstGeom prst="rect">
            <a:avLst/>
          </a:prstGeom>
          <a:noFill/>
          <a:ln w="9525">
            <a:noFill/>
            <a:miter lim="800000"/>
            <a:headEnd/>
            <a:tailEnd/>
          </a:ln>
          <a:effectLst/>
        </p:spPr>
        <p:txBody>
          <a:bodyPr wrap="none">
            <a:spAutoFit/>
          </a:bodyPr>
          <a:lstStyle/>
          <a:p>
            <a:r>
              <a:rPr lang="en-US" sz="2800" b="1">
                <a:solidFill>
                  <a:srgbClr val="FFFF00"/>
                </a:solidFill>
              </a:rPr>
              <a:t>rain</a:t>
            </a:r>
          </a:p>
        </p:txBody>
      </p:sp>
      <p:sp>
        <p:nvSpPr>
          <p:cNvPr id="14348" name="Line 12"/>
          <p:cNvSpPr>
            <a:spLocks noChangeShapeType="1"/>
          </p:cNvSpPr>
          <p:nvPr>
            <p:custDataLst>
              <p:tags r:id="rId4"/>
            </p:custDataLst>
          </p:nvPr>
        </p:nvSpPr>
        <p:spPr bwMode="auto">
          <a:xfrm>
            <a:off x="1760538" y="1431925"/>
            <a:ext cx="258762" cy="500063"/>
          </a:xfrm>
          <a:prstGeom prst="line">
            <a:avLst/>
          </a:prstGeom>
          <a:noFill/>
          <a:ln w="38100">
            <a:solidFill>
              <a:schemeClr val="tx1"/>
            </a:solidFill>
            <a:round/>
            <a:headEnd/>
            <a:tailEnd type="triangle" w="med" len="med"/>
          </a:ln>
          <a:effectLst>
            <a:outerShdw dist="35921" dir="2700000" algn="ctr" rotWithShape="0">
              <a:schemeClr val="bg2"/>
            </a:outerShdw>
          </a:effectLst>
        </p:spPr>
        <p:txBody>
          <a:bodyPr/>
          <a:lstStyle/>
          <a:p>
            <a:endParaRPr lang="en-US"/>
          </a:p>
        </p:txBody>
      </p:sp>
      <p:sp>
        <p:nvSpPr>
          <p:cNvPr id="14349" name="Line 13"/>
          <p:cNvSpPr>
            <a:spLocks noChangeShapeType="1"/>
          </p:cNvSpPr>
          <p:nvPr>
            <p:custDataLst>
              <p:tags r:id="rId5"/>
            </p:custDataLst>
          </p:nvPr>
        </p:nvSpPr>
        <p:spPr bwMode="auto">
          <a:xfrm flipH="1">
            <a:off x="6073775" y="1466850"/>
            <a:ext cx="274638" cy="396875"/>
          </a:xfrm>
          <a:prstGeom prst="line">
            <a:avLst/>
          </a:prstGeom>
          <a:noFill/>
          <a:ln w="38100">
            <a:solidFill>
              <a:schemeClr val="tx1"/>
            </a:solidFill>
            <a:round/>
            <a:headEnd/>
            <a:tailEnd type="triangle" w="med" len="med"/>
          </a:ln>
          <a:effectLst>
            <a:outerShdw dist="35921" dir="2700000" algn="ctr" rotWithShape="0">
              <a:schemeClr val="bg2"/>
            </a:outerShdw>
          </a:effectLst>
        </p:spPr>
        <p:txBody>
          <a:bodyPr/>
          <a:lstStyle/>
          <a:p>
            <a:endParaRPr lang="en-US"/>
          </a:p>
        </p:txBody>
      </p:sp>
      <p:pic>
        <p:nvPicPr>
          <p:cNvPr id="14350" name="Picture 14" descr="Snake River Canyon"/>
          <p:cNvPicPr>
            <a:picLocks noChangeAspect="1" noChangeArrowheads="1"/>
          </p:cNvPicPr>
          <p:nvPr/>
        </p:nvPicPr>
        <p:blipFill>
          <a:blip r:embed="rId8" cstate="print"/>
          <a:srcRect/>
          <a:stretch>
            <a:fillRect/>
          </a:stretch>
        </p:blipFill>
        <p:spPr bwMode="auto">
          <a:xfrm>
            <a:off x="5942013" y="3711575"/>
            <a:ext cx="2917825" cy="2333625"/>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973638" y="3851275"/>
            <a:ext cx="3519198" cy="519113"/>
          </a:xfrm>
          <a:prstGeom prst="rect">
            <a:avLst/>
          </a:prstGeom>
          <a:noFill/>
          <a:ln w="9525">
            <a:noFill/>
            <a:miter lim="800000"/>
            <a:headEnd/>
            <a:tailEnd/>
          </a:ln>
          <a:effectLst/>
        </p:spPr>
        <p:txBody>
          <a:bodyPr wrap="square">
            <a:spAutoFit/>
          </a:bodyPr>
          <a:lstStyle/>
          <a:p>
            <a:r>
              <a:rPr lang="en-US" sz="2800"/>
              <a:t>Dissolved in water</a:t>
            </a:r>
          </a:p>
        </p:txBody>
      </p:sp>
      <p:sp>
        <p:nvSpPr>
          <p:cNvPr id="15363" name="Text Box 3"/>
          <p:cNvSpPr txBox="1">
            <a:spLocks noChangeArrowheads="1"/>
          </p:cNvSpPr>
          <p:nvPr/>
        </p:nvSpPr>
        <p:spPr bwMode="auto">
          <a:xfrm>
            <a:off x="3290888" y="2187575"/>
            <a:ext cx="1350385" cy="519113"/>
          </a:xfrm>
          <a:prstGeom prst="rect">
            <a:avLst/>
          </a:prstGeom>
          <a:noFill/>
          <a:ln w="9525">
            <a:noFill/>
            <a:miter lim="800000"/>
            <a:headEnd/>
            <a:tailEnd/>
          </a:ln>
          <a:effectLst/>
        </p:spPr>
        <p:txBody>
          <a:bodyPr wrap="square">
            <a:spAutoFit/>
          </a:bodyPr>
          <a:lstStyle/>
          <a:p>
            <a:r>
              <a:rPr lang="en-US" sz="2800" dirty="0">
                <a:solidFill>
                  <a:srgbClr val="FFFF00"/>
                </a:solidFill>
              </a:rPr>
              <a:t>water</a:t>
            </a:r>
          </a:p>
        </p:txBody>
      </p:sp>
      <p:sp>
        <p:nvSpPr>
          <p:cNvPr id="15364" name="Text Box 4"/>
          <p:cNvSpPr txBox="1">
            <a:spLocks noChangeArrowheads="1"/>
          </p:cNvSpPr>
          <p:nvPr/>
        </p:nvSpPr>
        <p:spPr bwMode="auto">
          <a:xfrm>
            <a:off x="3314700" y="3089275"/>
            <a:ext cx="1312718" cy="519113"/>
          </a:xfrm>
          <a:prstGeom prst="rect">
            <a:avLst/>
          </a:prstGeom>
          <a:noFill/>
          <a:ln w="9525">
            <a:noFill/>
            <a:miter lim="800000"/>
            <a:headEnd/>
            <a:tailEnd/>
          </a:ln>
          <a:effectLst/>
        </p:spPr>
        <p:txBody>
          <a:bodyPr wrap="square">
            <a:spAutoFit/>
          </a:bodyPr>
          <a:lstStyle/>
          <a:p>
            <a:r>
              <a:rPr lang="en-US" sz="2800" dirty="0">
                <a:solidFill>
                  <a:srgbClr val="FFFF00"/>
                </a:solidFill>
              </a:rPr>
              <a:t>water</a:t>
            </a:r>
          </a:p>
        </p:txBody>
      </p:sp>
      <p:sp>
        <p:nvSpPr>
          <p:cNvPr id="15365" name="Text Box 5"/>
          <p:cNvSpPr txBox="1">
            <a:spLocks noChangeArrowheads="1"/>
          </p:cNvSpPr>
          <p:nvPr/>
        </p:nvSpPr>
        <p:spPr bwMode="auto">
          <a:xfrm>
            <a:off x="3352800" y="3803650"/>
            <a:ext cx="1055688" cy="519113"/>
          </a:xfrm>
          <a:prstGeom prst="rect">
            <a:avLst/>
          </a:prstGeom>
          <a:noFill/>
          <a:ln w="9525">
            <a:noFill/>
            <a:miter lim="800000"/>
            <a:headEnd/>
            <a:tailEnd/>
          </a:ln>
          <a:effectLst/>
        </p:spPr>
        <p:txBody>
          <a:bodyPr wrap="none">
            <a:spAutoFit/>
          </a:bodyPr>
          <a:lstStyle/>
          <a:p>
            <a:r>
              <a:rPr lang="en-US" sz="2800">
                <a:solidFill>
                  <a:srgbClr val="FFFF00"/>
                </a:solidFill>
              </a:rPr>
              <a:t>water</a:t>
            </a:r>
          </a:p>
        </p:txBody>
      </p:sp>
      <p:sp>
        <p:nvSpPr>
          <p:cNvPr id="15366" name="Rectangle 6"/>
          <p:cNvSpPr>
            <a:spLocks noGrp="1" noChangeArrowheads="1"/>
          </p:cNvSpPr>
          <p:nvPr>
            <p:ph type="title" idx="4294967295"/>
          </p:nvPr>
        </p:nvSpPr>
        <p:spPr>
          <a:xfrm>
            <a:off x="2135188" y="179388"/>
            <a:ext cx="6135687" cy="685800"/>
          </a:xfrm>
        </p:spPr>
        <p:txBody>
          <a:bodyPr/>
          <a:lstStyle/>
          <a:p>
            <a:r>
              <a:rPr lang="en-US" sz="3200" u="sng">
                <a:latin typeface="Arial" charset="0"/>
              </a:rPr>
              <a:t>Minerals and Erosion</a:t>
            </a:r>
          </a:p>
        </p:txBody>
      </p:sp>
      <p:sp>
        <p:nvSpPr>
          <p:cNvPr id="15367" name="Text Box 7"/>
          <p:cNvSpPr txBox="1">
            <a:spLocks noChangeArrowheads="1"/>
          </p:cNvSpPr>
          <p:nvPr/>
        </p:nvSpPr>
        <p:spPr bwMode="auto">
          <a:xfrm>
            <a:off x="647700" y="2262188"/>
            <a:ext cx="2608118" cy="2554545"/>
          </a:xfrm>
          <a:prstGeom prst="rect">
            <a:avLst/>
          </a:prstGeom>
          <a:noFill/>
          <a:ln w="9525">
            <a:noFill/>
            <a:miter lim="800000"/>
            <a:headEnd/>
            <a:tailEnd/>
          </a:ln>
          <a:effectLst/>
        </p:spPr>
        <p:txBody>
          <a:bodyPr wrap="square">
            <a:spAutoFit/>
          </a:bodyPr>
          <a:lstStyle/>
          <a:p>
            <a:r>
              <a:rPr lang="en-US" b="1" dirty="0"/>
              <a:t>KAlSi</a:t>
            </a:r>
            <a:r>
              <a:rPr lang="en-US" b="1" baseline="-25000" dirty="0"/>
              <a:t>3</a:t>
            </a:r>
            <a:r>
              <a:rPr lang="en-US" b="1" dirty="0"/>
              <a:t>O</a:t>
            </a:r>
            <a:r>
              <a:rPr lang="en-US" b="1" baseline="-25000" dirty="0"/>
              <a:t>8</a:t>
            </a:r>
          </a:p>
          <a:p>
            <a:endParaRPr lang="en-US" b="1" dirty="0"/>
          </a:p>
          <a:p>
            <a:r>
              <a:rPr lang="en-US" b="1" dirty="0"/>
              <a:t>CaAl</a:t>
            </a:r>
            <a:r>
              <a:rPr lang="en-US" b="1" baseline="-25000" dirty="0"/>
              <a:t>2</a:t>
            </a:r>
            <a:r>
              <a:rPr lang="en-US" b="1" dirty="0"/>
              <a:t>Si</a:t>
            </a:r>
            <a:r>
              <a:rPr lang="en-US" b="1" baseline="-25000" dirty="0"/>
              <a:t>2</a:t>
            </a:r>
            <a:r>
              <a:rPr lang="en-US" b="1" dirty="0"/>
              <a:t>O</a:t>
            </a:r>
            <a:r>
              <a:rPr lang="en-US" b="1" baseline="-25000" dirty="0"/>
              <a:t>8</a:t>
            </a:r>
          </a:p>
          <a:p>
            <a:endParaRPr lang="en-US" b="1" dirty="0"/>
          </a:p>
          <a:p>
            <a:r>
              <a:rPr lang="en-US" b="1" dirty="0"/>
              <a:t>NaAlSi</a:t>
            </a:r>
            <a:r>
              <a:rPr lang="en-US" b="1" baseline="-25000" dirty="0"/>
              <a:t>3</a:t>
            </a:r>
            <a:r>
              <a:rPr lang="en-US" b="1" dirty="0"/>
              <a:t>O</a:t>
            </a:r>
            <a:r>
              <a:rPr lang="en-US" b="1" baseline="-25000" dirty="0"/>
              <a:t>8</a:t>
            </a:r>
          </a:p>
        </p:txBody>
      </p:sp>
      <p:sp>
        <p:nvSpPr>
          <p:cNvPr id="15368" name="Line 8"/>
          <p:cNvSpPr>
            <a:spLocks noChangeShapeType="1"/>
          </p:cNvSpPr>
          <p:nvPr/>
        </p:nvSpPr>
        <p:spPr bwMode="auto">
          <a:xfrm>
            <a:off x="3314700" y="3633788"/>
            <a:ext cx="1143000" cy="0"/>
          </a:xfrm>
          <a:prstGeom prst="line">
            <a:avLst/>
          </a:prstGeom>
          <a:noFill/>
          <a:ln w="63500">
            <a:solidFill>
              <a:schemeClr val="tx1"/>
            </a:solidFill>
            <a:round/>
            <a:headEnd/>
            <a:tailEnd type="triangle" w="med" len="med"/>
          </a:ln>
          <a:effectLst/>
        </p:spPr>
        <p:txBody>
          <a:bodyPr/>
          <a:lstStyle/>
          <a:p>
            <a:endParaRPr lang="en-US"/>
          </a:p>
        </p:txBody>
      </p:sp>
      <p:sp>
        <p:nvSpPr>
          <p:cNvPr id="15369" name="Text Box 9"/>
          <p:cNvSpPr txBox="1">
            <a:spLocks noChangeArrowheads="1"/>
          </p:cNvSpPr>
          <p:nvPr/>
        </p:nvSpPr>
        <p:spPr bwMode="auto">
          <a:xfrm>
            <a:off x="4821238" y="3319463"/>
            <a:ext cx="3768580" cy="579437"/>
          </a:xfrm>
          <a:prstGeom prst="rect">
            <a:avLst/>
          </a:prstGeom>
          <a:noFill/>
          <a:ln w="9525">
            <a:noFill/>
            <a:miter lim="800000"/>
            <a:headEnd/>
            <a:tailEnd/>
          </a:ln>
          <a:effectLst/>
        </p:spPr>
        <p:txBody>
          <a:bodyPr wrap="square">
            <a:spAutoFit/>
          </a:bodyPr>
          <a:lstStyle/>
          <a:p>
            <a:r>
              <a:rPr lang="en-US" b="1" dirty="0">
                <a:solidFill>
                  <a:srgbClr val="FFFF00"/>
                </a:solidFill>
              </a:rPr>
              <a:t>K</a:t>
            </a:r>
            <a:r>
              <a:rPr lang="en-US" b="1" baseline="30000" dirty="0">
                <a:solidFill>
                  <a:srgbClr val="FFFF00"/>
                </a:solidFill>
              </a:rPr>
              <a:t>+</a:t>
            </a:r>
            <a:r>
              <a:rPr lang="en-US" b="1" dirty="0">
                <a:solidFill>
                  <a:srgbClr val="FFFF00"/>
                </a:solidFill>
              </a:rPr>
              <a:t>, Ca</a:t>
            </a:r>
            <a:r>
              <a:rPr lang="en-US" b="1" baseline="30000" dirty="0">
                <a:solidFill>
                  <a:srgbClr val="FFFF00"/>
                </a:solidFill>
              </a:rPr>
              <a:t>2+</a:t>
            </a:r>
            <a:r>
              <a:rPr lang="en-US" b="1" dirty="0">
                <a:solidFill>
                  <a:srgbClr val="FFFF00"/>
                </a:solidFill>
              </a:rPr>
              <a:t>, Na</a:t>
            </a:r>
            <a:r>
              <a:rPr lang="en-US" b="1" baseline="30000" dirty="0">
                <a:solidFill>
                  <a:srgbClr val="FFFF00"/>
                </a:solidFill>
              </a:rPr>
              <a:t>+</a:t>
            </a:r>
            <a:r>
              <a:rPr lang="en-US" b="1" dirty="0">
                <a:solidFill>
                  <a:srgbClr val="FFFF00"/>
                </a:solidFill>
              </a:rPr>
              <a:t>, Si</a:t>
            </a:r>
            <a:r>
              <a:rPr lang="en-US" b="1" baseline="30000" dirty="0">
                <a:solidFill>
                  <a:srgbClr val="FFFF00"/>
                </a:solidFill>
              </a:rPr>
              <a:t>4+</a:t>
            </a:r>
          </a:p>
        </p:txBody>
      </p:sp>
      <p:sp>
        <p:nvSpPr>
          <p:cNvPr id="15370" name="Text Box 10"/>
          <p:cNvSpPr txBox="1">
            <a:spLocks noChangeArrowheads="1"/>
          </p:cNvSpPr>
          <p:nvPr/>
        </p:nvSpPr>
        <p:spPr bwMode="auto">
          <a:xfrm>
            <a:off x="3336925" y="1154113"/>
            <a:ext cx="2100263" cy="579437"/>
          </a:xfrm>
          <a:prstGeom prst="rect">
            <a:avLst/>
          </a:prstGeom>
          <a:noFill/>
          <a:ln w="9525">
            <a:noFill/>
            <a:miter lim="800000"/>
            <a:headEnd/>
            <a:tailEnd/>
          </a:ln>
          <a:effectLst/>
        </p:spPr>
        <p:txBody>
          <a:bodyPr wrap="none">
            <a:spAutoFit/>
          </a:bodyPr>
          <a:lstStyle/>
          <a:p>
            <a:r>
              <a:rPr lang="en-US" b="1" u="sng">
                <a:solidFill>
                  <a:srgbClr val="00FF00"/>
                </a:solidFill>
              </a:rPr>
              <a:t>Feldspars</a:t>
            </a:r>
          </a:p>
        </p:txBody>
      </p:sp>
      <p:sp>
        <p:nvSpPr>
          <p:cNvPr id="15371" name="Line 11"/>
          <p:cNvSpPr>
            <a:spLocks noChangeShapeType="1"/>
          </p:cNvSpPr>
          <p:nvPr/>
        </p:nvSpPr>
        <p:spPr bwMode="auto">
          <a:xfrm>
            <a:off x="3314700" y="2871788"/>
            <a:ext cx="1143000" cy="0"/>
          </a:xfrm>
          <a:prstGeom prst="line">
            <a:avLst/>
          </a:prstGeom>
          <a:noFill/>
          <a:ln w="63500">
            <a:solidFill>
              <a:schemeClr val="tx1"/>
            </a:solidFill>
            <a:round/>
            <a:headEnd/>
            <a:tailEnd type="triangle" w="med" len="med"/>
          </a:ln>
          <a:effectLst/>
        </p:spPr>
        <p:txBody>
          <a:bodyPr/>
          <a:lstStyle/>
          <a:p>
            <a:endParaRPr lang="en-US"/>
          </a:p>
        </p:txBody>
      </p:sp>
      <p:sp>
        <p:nvSpPr>
          <p:cNvPr id="15372" name="Line 12"/>
          <p:cNvSpPr>
            <a:spLocks noChangeShapeType="1"/>
          </p:cNvSpPr>
          <p:nvPr/>
        </p:nvSpPr>
        <p:spPr bwMode="auto">
          <a:xfrm>
            <a:off x="3390900" y="4395788"/>
            <a:ext cx="1143000" cy="0"/>
          </a:xfrm>
          <a:prstGeom prst="line">
            <a:avLst/>
          </a:prstGeom>
          <a:noFill/>
          <a:ln w="63500">
            <a:solidFill>
              <a:schemeClr val="tx1"/>
            </a:solidFill>
            <a:round/>
            <a:headEnd/>
            <a:tailEnd type="triangle" w="med" len="med"/>
          </a:ln>
          <a:effectLst/>
        </p:spPr>
        <p:txBody>
          <a:bodyPr/>
          <a:lstStyle/>
          <a:p>
            <a:endParaRPr lang="en-US"/>
          </a:p>
        </p:txBody>
      </p:sp>
      <p:pic>
        <p:nvPicPr>
          <p:cNvPr id="15373" name="Picture 13" descr="granite"/>
          <p:cNvPicPr>
            <a:picLocks noChangeAspect="1" noChangeArrowheads="1"/>
          </p:cNvPicPr>
          <p:nvPr/>
        </p:nvPicPr>
        <p:blipFill>
          <a:blip r:embed="rId3" cstate="print"/>
          <a:srcRect/>
          <a:stretch>
            <a:fillRect/>
          </a:stretch>
        </p:blipFill>
        <p:spPr bwMode="auto">
          <a:xfrm>
            <a:off x="586942" y="842386"/>
            <a:ext cx="7519987" cy="5564187"/>
          </a:xfrm>
          <a:prstGeom prst="rect">
            <a:avLst/>
          </a:prstGeom>
          <a:noFill/>
        </p:spPr>
      </p:pic>
      <p:sp>
        <p:nvSpPr>
          <p:cNvPr id="15374" name="Text Box 14"/>
          <p:cNvSpPr txBox="1">
            <a:spLocks noChangeArrowheads="1"/>
          </p:cNvSpPr>
          <p:nvPr/>
        </p:nvSpPr>
        <p:spPr bwMode="auto">
          <a:xfrm>
            <a:off x="6459538" y="1065213"/>
            <a:ext cx="1741487" cy="1431925"/>
          </a:xfrm>
          <a:prstGeom prst="rect">
            <a:avLst/>
          </a:prstGeom>
          <a:noFill/>
          <a:ln w="9525">
            <a:noFill/>
            <a:miter lim="800000"/>
            <a:headEnd/>
            <a:tailEnd/>
          </a:ln>
          <a:effectLst/>
        </p:spPr>
        <p:txBody>
          <a:bodyPr wrap="none">
            <a:spAutoFit/>
          </a:bodyPr>
          <a:lstStyle/>
          <a:p>
            <a:r>
              <a:rPr lang="en-US" sz="2400" b="1" dirty="0">
                <a:solidFill>
                  <a:srgbClr val="FFFF00"/>
                </a:solidFill>
              </a:rPr>
              <a:t>K</a:t>
            </a:r>
            <a:r>
              <a:rPr lang="en-US" sz="2400" b="1" dirty="0"/>
              <a:t>Al</a:t>
            </a:r>
            <a:r>
              <a:rPr lang="en-US" sz="2400" b="1" dirty="0">
                <a:solidFill>
                  <a:srgbClr val="FFFF00"/>
                </a:solidFill>
              </a:rPr>
              <a:t>Si</a:t>
            </a:r>
            <a:r>
              <a:rPr lang="en-US" sz="2400" b="1" baseline="-25000" dirty="0"/>
              <a:t>3</a:t>
            </a:r>
            <a:r>
              <a:rPr lang="en-US" sz="2400" b="1" dirty="0"/>
              <a:t>O</a:t>
            </a:r>
            <a:r>
              <a:rPr lang="en-US" sz="2400" b="1" baseline="-25000" dirty="0"/>
              <a:t>8</a:t>
            </a:r>
          </a:p>
          <a:p>
            <a:endParaRPr lang="en-US" sz="800" b="1" dirty="0"/>
          </a:p>
          <a:p>
            <a:r>
              <a:rPr lang="en-US" sz="2400" b="1" dirty="0">
                <a:solidFill>
                  <a:srgbClr val="FFFF00"/>
                </a:solidFill>
              </a:rPr>
              <a:t>Ca</a:t>
            </a:r>
            <a:r>
              <a:rPr lang="en-US" sz="2400" b="1" dirty="0"/>
              <a:t>Al</a:t>
            </a:r>
            <a:r>
              <a:rPr lang="en-US" sz="2400" b="1" baseline="-25000" dirty="0"/>
              <a:t>2</a:t>
            </a:r>
            <a:r>
              <a:rPr lang="en-US" sz="2400" b="1" dirty="0">
                <a:solidFill>
                  <a:srgbClr val="FFFF00"/>
                </a:solidFill>
              </a:rPr>
              <a:t>Si</a:t>
            </a:r>
            <a:r>
              <a:rPr lang="en-US" sz="2400" b="1" baseline="-25000" dirty="0"/>
              <a:t>2</a:t>
            </a:r>
            <a:r>
              <a:rPr lang="en-US" sz="2400" b="1" dirty="0"/>
              <a:t>O</a:t>
            </a:r>
            <a:r>
              <a:rPr lang="en-US" sz="2400" b="1" baseline="-25000" dirty="0"/>
              <a:t>8</a:t>
            </a:r>
          </a:p>
          <a:p>
            <a:endParaRPr lang="en-US" sz="800" b="1" dirty="0"/>
          </a:p>
          <a:p>
            <a:r>
              <a:rPr lang="en-US" sz="2400" b="1" dirty="0">
                <a:solidFill>
                  <a:srgbClr val="FFFF00"/>
                </a:solidFill>
              </a:rPr>
              <a:t>Na</a:t>
            </a:r>
            <a:r>
              <a:rPr lang="en-US" sz="2400" b="1" dirty="0"/>
              <a:t>Al</a:t>
            </a:r>
            <a:r>
              <a:rPr lang="en-US" sz="2400" b="1" dirty="0">
                <a:solidFill>
                  <a:srgbClr val="FFFF00"/>
                </a:solidFill>
              </a:rPr>
              <a:t>Si</a:t>
            </a:r>
            <a:r>
              <a:rPr lang="en-US" sz="2400" b="1" baseline="-25000" dirty="0"/>
              <a:t>3</a:t>
            </a:r>
            <a:r>
              <a:rPr lang="en-US" sz="2400" b="1" dirty="0"/>
              <a:t>O</a:t>
            </a:r>
            <a:r>
              <a:rPr lang="en-US" sz="2400" b="1" baseline="-25000" dirty="0"/>
              <a:t>8</a:t>
            </a:r>
          </a:p>
        </p:txBody>
      </p:sp>
      <p:sp>
        <p:nvSpPr>
          <p:cNvPr id="15375" name="Line 15"/>
          <p:cNvSpPr>
            <a:spLocks noChangeShapeType="1"/>
          </p:cNvSpPr>
          <p:nvPr/>
        </p:nvSpPr>
        <p:spPr bwMode="auto">
          <a:xfrm flipH="1">
            <a:off x="5538788" y="1828800"/>
            <a:ext cx="912812" cy="690563"/>
          </a:xfrm>
          <a:prstGeom prst="line">
            <a:avLst/>
          </a:prstGeom>
          <a:noFill/>
          <a:ln w="38100">
            <a:solidFill>
              <a:schemeClr val="tx1"/>
            </a:solidFill>
            <a:round/>
            <a:headEnd/>
            <a:tailEnd type="triangle" w="med" len="med"/>
          </a:ln>
          <a:effectLst/>
        </p:spPr>
        <p:txBody>
          <a:bodyPr/>
          <a:lstStyle/>
          <a:p>
            <a:endParaRPr lang="en-US"/>
          </a:p>
        </p:txBody>
      </p:sp>
      <p:sp>
        <p:nvSpPr>
          <p:cNvPr id="15376" name="Text Box 16"/>
          <p:cNvSpPr txBox="1">
            <a:spLocks noChangeArrowheads="1"/>
          </p:cNvSpPr>
          <p:nvPr/>
        </p:nvSpPr>
        <p:spPr bwMode="auto">
          <a:xfrm>
            <a:off x="3048000" y="3817938"/>
            <a:ext cx="1537855" cy="519112"/>
          </a:xfrm>
          <a:prstGeom prst="rect">
            <a:avLst/>
          </a:prstGeom>
          <a:noFill/>
          <a:ln w="9525">
            <a:noFill/>
            <a:miter lim="800000"/>
            <a:headEnd/>
            <a:tailEnd/>
          </a:ln>
          <a:effectLst/>
        </p:spPr>
        <p:txBody>
          <a:bodyPr wrap="square">
            <a:spAutoFit/>
          </a:bodyPr>
          <a:lstStyle/>
          <a:p>
            <a:r>
              <a:rPr lang="en-US" sz="2800" dirty="0"/>
              <a:t>granite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374"/>
                                        </p:tgtEl>
                                      </p:cBhvr>
                                    </p:animEffect>
                                    <p:set>
                                      <p:cBhvr>
                                        <p:cTn id="7" dur="1" fill="hold">
                                          <p:stCondLst>
                                            <p:cond delay="1999"/>
                                          </p:stCondLst>
                                        </p:cTn>
                                        <p:tgtEl>
                                          <p:spTgt spid="1537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5375"/>
                                        </p:tgtEl>
                                      </p:cBhvr>
                                    </p:animEffect>
                                    <p:set>
                                      <p:cBhvr>
                                        <p:cTn id="10" dur="1" fill="hold">
                                          <p:stCondLst>
                                            <p:cond delay="1999"/>
                                          </p:stCondLst>
                                        </p:cTn>
                                        <p:tgtEl>
                                          <p:spTgt spid="1537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15373"/>
                                        </p:tgtEl>
                                      </p:cBhvr>
                                    </p:animEffect>
                                    <p:set>
                                      <p:cBhvr>
                                        <p:cTn id="13" dur="1" fill="hold">
                                          <p:stCondLst>
                                            <p:cond delay="1999"/>
                                          </p:stCondLst>
                                        </p:cTn>
                                        <p:tgtEl>
                                          <p:spTgt spid="1537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15376"/>
                                        </p:tgtEl>
                                      </p:cBhvr>
                                    </p:animEffect>
                                    <p:set>
                                      <p:cBhvr>
                                        <p:cTn id="16" dur="1" fill="hold">
                                          <p:stCondLst>
                                            <p:cond delay="1999"/>
                                          </p:stCondLst>
                                        </p:cTn>
                                        <p:tgtEl>
                                          <p:spTgt spid="153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p:bldP spid="15375" grpId="0" animBg="1"/>
      <p:bldP spid="153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800px-Sidari_Eroded_Rock">
            <a:hlinkClick r:id="rId3"/>
          </p:cNvPr>
          <p:cNvPicPr>
            <a:picLocks noChangeAspect="1" noChangeArrowheads="1"/>
          </p:cNvPicPr>
          <p:nvPr/>
        </p:nvPicPr>
        <p:blipFill>
          <a:blip r:embed="rId4" cstate="print"/>
          <a:srcRect/>
          <a:stretch>
            <a:fillRect/>
          </a:stretch>
        </p:blipFill>
        <p:spPr bwMode="auto">
          <a:xfrm>
            <a:off x="762000" y="619125"/>
            <a:ext cx="7620000" cy="5619750"/>
          </a:xfrm>
          <a:prstGeom prst="rect">
            <a:avLst/>
          </a:prstGeom>
          <a:noFill/>
        </p:spPr>
      </p:pic>
      <p:pic>
        <p:nvPicPr>
          <p:cNvPr id="16387" name="Picture 3" descr="Acid+Jesus"/>
          <p:cNvPicPr>
            <a:picLocks noChangeAspect="1" noChangeArrowheads="1"/>
          </p:cNvPicPr>
          <p:nvPr/>
        </p:nvPicPr>
        <p:blipFill>
          <a:blip r:embed="rId5" cstate="print">
            <a:lum bright="-12000"/>
          </a:blip>
          <a:srcRect/>
          <a:stretch>
            <a:fillRect/>
          </a:stretch>
        </p:blipFill>
        <p:spPr bwMode="auto">
          <a:xfrm>
            <a:off x="6396038" y="317500"/>
            <a:ext cx="2286000" cy="30480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523218673_c09b1a4121"/>
          <p:cNvPicPr>
            <a:picLocks noChangeAspect="1" noChangeArrowheads="1"/>
          </p:cNvPicPr>
          <p:nvPr/>
        </p:nvPicPr>
        <p:blipFill>
          <a:blip r:embed="rId5" cstate="print"/>
          <a:srcRect l="5333" t="7198" r="6400" b="6715"/>
          <a:stretch>
            <a:fillRect/>
          </a:stretch>
        </p:blipFill>
        <p:spPr bwMode="auto">
          <a:xfrm>
            <a:off x="1087438" y="912813"/>
            <a:ext cx="7031037" cy="4732337"/>
          </a:xfrm>
          <a:prstGeom prst="rect">
            <a:avLst/>
          </a:prstGeom>
          <a:noFill/>
        </p:spPr>
      </p:pic>
      <p:sp>
        <p:nvSpPr>
          <p:cNvPr id="17411" name="Line 3"/>
          <p:cNvSpPr>
            <a:spLocks noChangeShapeType="1"/>
          </p:cNvSpPr>
          <p:nvPr/>
        </p:nvSpPr>
        <p:spPr bwMode="auto">
          <a:xfrm>
            <a:off x="2657475" y="2386013"/>
            <a:ext cx="762000" cy="1336675"/>
          </a:xfrm>
          <a:prstGeom prst="line">
            <a:avLst/>
          </a:prstGeom>
          <a:noFill/>
          <a:ln w="92075">
            <a:solidFill>
              <a:schemeClr val="tx1"/>
            </a:solidFill>
            <a:round/>
            <a:headEnd/>
            <a:tailEnd type="triangle" w="med" len="med"/>
          </a:ln>
          <a:effectLst/>
        </p:spPr>
        <p:txBody>
          <a:bodyPr/>
          <a:lstStyle/>
          <a:p>
            <a:endParaRPr lang="en-US"/>
          </a:p>
        </p:txBody>
      </p:sp>
      <p:sp>
        <p:nvSpPr>
          <p:cNvPr id="17412" name="Line 4"/>
          <p:cNvSpPr>
            <a:spLocks noChangeShapeType="1"/>
          </p:cNvSpPr>
          <p:nvPr/>
        </p:nvSpPr>
        <p:spPr bwMode="auto">
          <a:xfrm flipH="1">
            <a:off x="4751388" y="3314700"/>
            <a:ext cx="606425" cy="812800"/>
          </a:xfrm>
          <a:prstGeom prst="line">
            <a:avLst/>
          </a:prstGeom>
          <a:noFill/>
          <a:ln w="79375">
            <a:solidFill>
              <a:schemeClr val="tx1"/>
            </a:solidFill>
            <a:round/>
            <a:headEnd/>
            <a:tailEnd type="triangle" w="med" len="med"/>
          </a:ln>
          <a:effectLst/>
        </p:spPr>
        <p:txBody>
          <a:bodyPr/>
          <a:lstStyle/>
          <a:p>
            <a:endParaRPr lang="en-US"/>
          </a:p>
        </p:txBody>
      </p:sp>
      <p:sp>
        <p:nvSpPr>
          <p:cNvPr id="17413" name="Text Box 5"/>
          <p:cNvSpPr txBox="1">
            <a:spLocks noChangeArrowheads="1"/>
          </p:cNvSpPr>
          <p:nvPr/>
        </p:nvSpPr>
        <p:spPr bwMode="auto">
          <a:xfrm>
            <a:off x="1870075" y="242888"/>
            <a:ext cx="5902325" cy="579437"/>
          </a:xfrm>
          <a:prstGeom prst="rect">
            <a:avLst/>
          </a:prstGeom>
          <a:noFill/>
          <a:ln w="9525">
            <a:noFill/>
            <a:miter lim="800000"/>
            <a:headEnd/>
            <a:tailEnd/>
          </a:ln>
          <a:effectLst/>
        </p:spPr>
        <p:txBody>
          <a:bodyPr wrap="square">
            <a:spAutoFit/>
          </a:bodyPr>
          <a:lstStyle/>
          <a:p>
            <a:r>
              <a:rPr lang="en-US" u="sng" dirty="0"/>
              <a:t>Dissolved Salts and Minerals</a:t>
            </a:r>
          </a:p>
        </p:txBody>
      </p:sp>
      <p:sp>
        <p:nvSpPr>
          <p:cNvPr id="17414" name="Text Box 6"/>
          <p:cNvSpPr txBox="1">
            <a:spLocks noChangeArrowheads="1"/>
          </p:cNvSpPr>
          <p:nvPr>
            <p:custDataLst>
              <p:tags r:id="rId2"/>
            </p:custDataLst>
          </p:nvPr>
        </p:nvSpPr>
        <p:spPr bwMode="auto">
          <a:xfrm>
            <a:off x="1555750" y="2062163"/>
            <a:ext cx="1603086" cy="2431435"/>
          </a:xfrm>
          <a:prstGeom prst="rect">
            <a:avLst/>
          </a:prstGeom>
          <a:noFill/>
          <a:ln w="9525">
            <a:noFill/>
            <a:miter lim="800000"/>
            <a:headEnd/>
            <a:tailEnd/>
          </a:ln>
          <a:effectLst>
            <a:outerShdw dist="56796" dir="1593903" algn="ctr" rotWithShape="0">
              <a:srgbClr val="000000"/>
            </a:outerShdw>
          </a:effectLst>
        </p:spPr>
        <p:txBody>
          <a:bodyPr wrap="square">
            <a:spAutoFit/>
          </a:bodyPr>
          <a:lstStyle/>
          <a:p>
            <a:r>
              <a:rPr lang="en-US" sz="2400" b="1" dirty="0" err="1">
                <a:solidFill>
                  <a:srgbClr val="00FF00"/>
                </a:solidFill>
              </a:rPr>
              <a:t>KCl</a:t>
            </a:r>
            <a:endParaRPr lang="en-US" sz="2400" b="1" dirty="0">
              <a:solidFill>
                <a:srgbClr val="00FF00"/>
              </a:solidFill>
            </a:endParaRPr>
          </a:p>
          <a:p>
            <a:endParaRPr lang="en-US" sz="800" b="1" dirty="0">
              <a:solidFill>
                <a:srgbClr val="00FF00"/>
              </a:solidFill>
            </a:endParaRPr>
          </a:p>
          <a:p>
            <a:r>
              <a:rPr lang="en-US" sz="2400" b="1" dirty="0" err="1">
                <a:solidFill>
                  <a:srgbClr val="00FF00"/>
                </a:solidFill>
              </a:rPr>
              <a:t>NaCl</a:t>
            </a:r>
            <a:r>
              <a:rPr lang="en-US" sz="2400" b="1" dirty="0">
                <a:solidFill>
                  <a:srgbClr val="00FF00"/>
                </a:solidFill>
              </a:rPr>
              <a:t> </a:t>
            </a:r>
          </a:p>
          <a:p>
            <a:endParaRPr lang="en-US" sz="800" b="1" dirty="0">
              <a:solidFill>
                <a:srgbClr val="00FF00"/>
              </a:solidFill>
            </a:endParaRPr>
          </a:p>
          <a:p>
            <a:r>
              <a:rPr lang="en-US" sz="2400" b="1" dirty="0">
                <a:solidFill>
                  <a:srgbClr val="00FF00"/>
                </a:solidFill>
              </a:rPr>
              <a:t>MgCl</a:t>
            </a:r>
            <a:r>
              <a:rPr lang="en-US" sz="2400" b="1" baseline="-25000" dirty="0">
                <a:solidFill>
                  <a:srgbClr val="00FF00"/>
                </a:solidFill>
              </a:rPr>
              <a:t>2</a:t>
            </a:r>
            <a:r>
              <a:rPr lang="en-US" sz="2400" b="1" dirty="0">
                <a:solidFill>
                  <a:srgbClr val="00FF00"/>
                </a:solidFill>
              </a:rPr>
              <a:t> </a:t>
            </a:r>
          </a:p>
          <a:p>
            <a:endParaRPr lang="en-US" sz="800" b="1" dirty="0">
              <a:solidFill>
                <a:srgbClr val="00FF00"/>
              </a:solidFill>
            </a:endParaRPr>
          </a:p>
          <a:p>
            <a:r>
              <a:rPr lang="en-US" sz="2400" b="1" dirty="0">
                <a:solidFill>
                  <a:srgbClr val="00FF00"/>
                </a:solidFill>
              </a:rPr>
              <a:t>CaCO</a:t>
            </a:r>
            <a:r>
              <a:rPr lang="en-US" sz="2400" b="1" baseline="-25000" dirty="0">
                <a:solidFill>
                  <a:srgbClr val="00FF00"/>
                </a:solidFill>
              </a:rPr>
              <a:t>3</a:t>
            </a:r>
            <a:r>
              <a:rPr lang="en-US" sz="2400" b="1" dirty="0">
                <a:solidFill>
                  <a:srgbClr val="00FF00"/>
                </a:solidFill>
              </a:rPr>
              <a:t> </a:t>
            </a:r>
          </a:p>
          <a:p>
            <a:endParaRPr lang="en-US" sz="800" b="1" dirty="0">
              <a:solidFill>
                <a:srgbClr val="00FF00"/>
              </a:solidFill>
            </a:endParaRPr>
          </a:p>
          <a:p>
            <a:r>
              <a:rPr lang="en-US" sz="2400" b="1" dirty="0">
                <a:solidFill>
                  <a:srgbClr val="00FF00"/>
                </a:solidFill>
              </a:rPr>
              <a:t>CaSO</a:t>
            </a:r>
            <a:r>
              <a:rPr lang="en-US" sz="2400" b="1" baseline="-25000" dirty="0">
                <a:solidFill>
                  <a:srgbClr val="00FF00"/>
                </a:solidFill>
              </a:rPr>
              <a:t>4</a:t>
            </a:r>
          </a:p>
        </p:txBody>
      </p:sp>
      <p:sp>
        <p:nvSpPr>
          <p:cNvPr id="17415" name="Text Box 7"/>
          <p:cNvSpPr txBox="1">
            <a:spLocks noChangeArrowheads="1"/>
          </p:cNvSpPr>
          <p:nvPr>
            <p:custDataLst>
              <p:tags r:id="rId3"/>
            </p:custDataLst>
          </p:nvPr>
        </p:nvSpPr>
        <p:spPr bwMode="auto">
          <a:xfrm>
            <a:off x="4770438" y="1836738"/>
            <a:ext cx="2142980" cy="1508105"/>
          </a:xfrm>
          <a:prstGeom prst="rect">
            <a:avLst/>
          </a:prstGeom>
          <a:noFill/>
          <a:ln w="9525">
            <a:noFill/>
            <a:miter lim="800000"/>
            <a:headEnd/>
            <a:tailEnd/>
          </a:ln>
          <a:effectLst>
            <a:outerShdw dist="56796" dir="1593903" algn="ctr" rotWithShape="0">
              <a:schemeClr val="accent2"/>
            </a:outerShdw>
          </a:effectLst>
        </p:spPr>
        <p:txBody>
          <a:bodyPr wrap="square">
            <a:spAutoFit/>
          </a:bodyPr>
          <a:lstStyle/>
          <a:p>
            <a:r>
              <a:rPr lang="en-US" sz="2400" b="1" dirty="0"/>
              <a:t>KAlSi</a:t>
            </a:r>
            <a:r>
              <a:rPr lang="en-US" sz="2400" b="1" baseline="-25000" dirty="0"/>
              <a:t>3</a:t>
            </a:r>
            <a:r>
              <a:rPr lang="en-US" sz="2400" b="1" dirty="0"/>
              <a:t>O</a:t>
            </a:r>
            <a:r>
              <a:rPr lang="en-US" sz="2400" b="1" baseline="-25000" dirty="0"/>
              <a:t>8</a:t>
            </a:r>
          </a:p>
          <a:p>
            <a:endParaRPr lang="en-US" sz="1000" b="1" dirty="0"/>
          </a:p>
          <a:p>
            <a:r>
              <a:rPr lang="en-US" sz="2400" b="1" dirty="0"/>
              <a:t>CaAl</a:t>
            </a:r>
            <a:r>
              <a:rPr lang="en-US" sz="2400" b="1" baseline="-25000" dirty="0"/>
              <a:t>2</a:t>
            </a:r>
            <a:r>
              <a:rPr lang="en-US" sz="2400" b="1" dirty="0"/>
              <a:t>Si</a:t>
            </a:r>
            <a:r>
              <a:rPr lang="en-US" sz="2400" b="1" baseline="-25000" dirty="0"/>
              <a:t>2</a:t>
            </a:r>
            <a:r>
              <a:rPr lang="en-US" sz="2400" b="1" dirty="0"/>
              <a:t>O</a:t>
            </a:r>
            <a:r>
              <a:rPr lang="en-US" sz="2400" b="1" baseline="-25000" dirty="0"/>
              <a:t>8</a:t>
            </a:r>
          </a:p>
          <a:p>
            <a:endParaRPr lang="en-US" sz="1000" b="1" dirty="0"/>
          </a:p>
          <a:p>
            <a:r>
              <a:rPr lang="en-US" sz="2400" b="1" dirty="0"/>
              <a:t>NaAlSi</a:t>
            </a:r>
            <a:r>
              <a:rPr lang="en-US" sz="2400" b="1" baseline="-25000" dirty="0"/>
              <a:t>3</a:t>
            </a:r>
            <a:r>
              <a:rPr lang="en-US" sz="2400" b="1" dirty="0"/>
              <a:t>O</a:t>
            </a:r>
            <a:r>
              <a:rPr lang="en-US" sz="2400" b="1" baseline="-25000" dirty="0"/>
              <a:t>8</a:t>
            </a:r>
          </a:p>
        </p:txBody>
      </p:sp>
      <p:sp>
        <p:nvSpPr>
          <p:cNvPr id="17416" name="Line 8"/>
          <p:cNvSpPr>
            <a:spLocks noChangeShapeType="1"/>
          </p:cNvSpPr>
          <p:nvPr/>
        </p:nvSpPr>
        <p:spPr bwMode="auto">
          <a:xfrm flipH="1">
            <a:off x="1003300" y="4800600"/>
            <a:ext cx="2279650" cy="1141413"/>
          </a:xfrm>
          <a:prstGeom prst="line">
            <a:avLst/>
          </a:prstGeom>
          <a:noFill/>
          <a:ln w="79375">
            <a:solidFill>
              <a:schemeClr val="tx1"/>
            </a:solidFill>
            <a:round/>
            <a:headEnd/>
            <a:tailEnd type="triangle" w="med" len="med"/>
          </a:ln>
          <a:effectLst/>
        </p:spPr>
        <p:txBody>
          <a:bodyPr/>
          <a:lstStyle/>
          <a:p>
            <a:endParaRPr lang="en-US"/>
          </a:p>
        </p:txBody>
      </p:sp>
      <p:sp>
        <p:nvSpPr>
          <p:cNvPr id="17417" name="Text Box 9"/>
          <p:cNvSpPr txBox="1">
            <a:spLocks noChangeArrowheads="1"/>
          </p:cNvSpPr>
          <p:nvPr/>
        </p:nvSpPr>
        <p:spPr bwMode="auto">
          <a:xfrm>
            <a:off x="0" y="6054437"/>
            <a:ext cx="9351818" cy="400110"/>
          </a:xfrm>
          <a:prstGeom prst="rect">
            <a:avLst/>
          </a:prstGeom>
          <a:noFill/>
          <a:ln w="9525">
            <a:noFill/>
            <a:miter lim="800000"/>
            <a:headEnd/>
            <a:tailEnd/>
          </a:ln>
          <a:effectLst/>
        </p:spPr>
        <p:txBody>
          <a:bodyPr wrap="square">
            <a:spAutoFit/>
          </a:bodyPr>
          <a:lstStyle/>
          <a:p>
            <a:r>
              <a:rPr lang="en-US" sz="2000"/>
              <a:t>Rivers contain small amounts of dissolved salts that are delivered to the oceans</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mazon"/>
          <p:cNvPicPr>
            <a:picLocks noChangeAspect="1" noChangeArrowheads="1"/>
          </p:cNvPicPr>
          <p:nvPr/>
        </p:nvPicPr>
        <p:blipFill>
          <a:blip r:embed="rId5" cstate="print"/>
          <a:srcRect/>
          <a:stretch>
            <a:fillRect/>
          </a:stretch>
        </p:blipFill>
        <p:spPr bwMode="auto">
          <a:xfrm>
            <a:off x="873125" y="236538"/>
            <a:ext cx="6067425" cy="6067425"/>
          </a:xfrm>
          <a:prstGeom prst="rect">
            <a:avLst/>
          </a:prstGeom>
          <a:noFill/>
        </p:spPr>
      </p:pic>
      <p:sp>
        <p:nvSpPr>
          <p:cNvPr id="18435" name="Rectangle 3"/>
          <p:cNvSpPr>
            <a:spLocks noChangeArrowheads="1"/>
          </p:cNvSpPr>
          <p:nvPr/>
        </p:nvSpPr>
        <p:spPr bwMode="auto">
          <a:xfrm>
            <a:off x="6137275" y="998538"/>
            <a:ext cx="762000" cy="120173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8436" name="Rectangle 4"/>
          <p:cNvSpPr>
            <a:spLocks noChangeArrowheads="1"/>
          </p:cNvSpPr>
          <p:nvPr/>
        </p:nvSpPr>
        <p:spPr bwMode="auto">
          <a:xfrm>
            <a:off x="4968875" y="320675"/>
            <a:ext cx="2207780" cy="1066800"/>
          </a:xfrm>
          <a:prstGeom prst="rect">
            <a:avLst/>
          </a:prstGeom>
          <a:solidFill>
            <a:schemeClr val="tx1"/>
          </a:solidFill>
          <a:ln w="9525">
            <a:solidFill>
              <a:schemeClr val="tx1"/>
            </a:solidFill>
            <a:miter lim="800000"/>
            <a:headEnd/>
            <a:tailEnd/>
          </a:ln>
          <a:effectLst/>
        </p:spPr>
        <p:txBody>
          <a:bodyPr wrap="none" anchor="ctr"/>
          <a:lstStyle/>
          <a:p>
            <a:pPr algn="ctr"/>
            <a:r>
              <a:rPr lang="en-US" sz="2800" dirty="0">
                <a:solidFill>
                  <a:schemeClr val="accent2"/>
                </a:solidFill>
              </a:rPr>
              <a:t>Amazon</a:t>
            </a:r>
          </a:p>
          <a:p>
            <a:pPr algn="ctr"/>
            <a:r>
              <a:rPr lang="en-US" sz="2800" dirty="0">
                <a:solidFill>
                  <a:schemeClr val="accent2"/>
                </a:solidFill>
              </a:rPr>
              <a:t>Watershed</a:t>
            </a:r>
          </a:p>
        </p:txBody>
      </p:sp>
      <p:sp>
        <p:nvSpPr>
          <p:cNvPr id="18437" name="Text Box 5"/>
          <p:cNvSpPr txBox="1">
            <a:spLocks noChangeArrowheads="1"/>
          </p:cNvSpPr>
          <p:nvPr/>
        </p:nvSpPr>
        <p:spPr bwMode="auto">
          <a:xfrm>
            <a:off x="7072313" y="1166813"/>
            <a:ext cx="1184275" cy="457200"/>
          </a:xfrm>
          <a:prstGeom prst="rect">
            <a:avLst/>
          </a:prstGeom>
          <a:noFill/>
          <a:ln w="9525">
            <a:noFill/>
            <a:miter lim="800000"/>
            <a:headEnd/>
            <a:tailEnd/>
          </a:ln>
          <a:effectLst/>
        </p:spPr>
        <p:txBody>
          <a:bodyPr wrap="none">
            <a:spAutoFit/>
          </a:bodyPr>
          <a:lstStyle/>
          <a:p>
            <a:r>
              <a:rPr lang="en-US" sz="2400">
                <a:solidFill>
                  <a:srgbClr val="FFFF00"/>
                </a:solidFill>
              </a:rPr>
              <a:t>Atlantic</a:t>
            </a:r>
          </a:p>
        </p:txBody>
      </p:sp>
      <p:sp>
        <p:nvSpPr>
          <p:cNvPr id="18438" name="Line 6"/>
          <p:cNvSpPr>
            <a:spLocks noChangeShapeType="1"/>
          </p:cNvSpPr>
          <p:nvPr>
            <p:custDataLst>
              <p:tags r:id="rId2"/>
            </p:custDataLst>
          </p:nvPr>
        </p:nvSpPr>
        <p:spPr bwMode="auto">
          <a:xfrm flipV="1">
            <a:off x="4478338" y="1819275"/>
            <a:ext cx="2962275" cy="1260475"/>
          </a:xfrm>
          <a:prstGeom prst="line">
            <a:avLst/>
          </a:prstGeom>
          <a:noFill/>
          <a:ln w="101600">
            <a:solidFill>
              <a:srgbClr val="FF9900"/>
            </a:solidFill>
            <a:round/>
            <a:headEnd/>
            <a:tailEnd type="triangle" w="med" len="med"/>
          </a:ln>
          <a:effectLst>
            <a:outerShdw dist="35921" dir="2700000" algn="ctr" rotWithShape="0">
              <a:schemeClr val="bg2"/>
            </a:outerShdw>
          </a:effectLst>
        </p:spPr>
        <p:txBody>
          <a:bodyPr/>
          <a:lstStyle/>
          <a:p>
            <a:endParaRPr lang="en-US"/>
          </a:p>
        </p:txBody>
      </p:sp>
      <p:sp>
        <p:nvSpPr>
          <p:cNvPr id="18439" name="Text Box 7"/>
          <p:cNvSpPr txBox="1">
            <a:spLocks noChangeArrowheads="1"/>
          </p:cNvSpPr>
          <p:nvPr>
            <p:custDataLst>
              <p:tags r:id="rId3"/>
            </p:custDataLst>
          </p:nvPr>
        </p:nvSpPr>
        <p:spPr bwMode="auto">
          <a:xfrm>
            <a:off x="7804150" y="1919288"/>
            <a:ext cx="1021195" cy="3813175"/>
          </a:xfrm>
          <a:prstGeom prst="rect">
            <a:avLst/>
          </a:prstGeom>
          <a:noFill/>
          <a:ln w="9525">
            <a:noFill/>
            <a:miter lim="800000"/>
            <a:headEnd/>
            <a:tailEnd/>
          </a:ln>
          <a:effectLst>
            <a:outerShdw dist="56796" dir="1593903" algn="ctr" rotWithShape="0">
              <a:srgbClr val="000000"/>
            </a:outerShdw>
          </a:effectLst>
        </p:spPr>
        <p:txBody>
          <a:bodyPr wrap="square">
            <a:spAutoFit/>
          </a:bodyPr>
          <a:lstStyle/>
          <a:p>
            <a:r>
              <a:rPr lang="en-US" sz="2000" b="1" dirty="0">
                <a:solidFill>
                  <a:srgbClr val="00FF00"/>
                </a:solidFill>
              </a:rPr>
              <a:t>K</a:t>
            </a:r>
          </a:p>
          <a:p>
            <a:endParaRPr lang="en-US" sz="800" b="1" dirty="0">
              <a:solidFill>
                <a:srgbClr val="00FF00"/>
              </a:solidFill>
            </a:endParaRPr>
          </a:p>
          <a:p>
            <a:r>
              <a:rPr lang="en-US" sz="2000" b="1" dirty="0">
                <a:solidFill>
                  <a:srgbClr val="00FF00"/>
                </a:solidFill>
              </a:rPr>
              <a:t>Na </a:t>
            </a:r>
          </a:p>
          <a:p>
            <a:endParaRPr lang="en-US" sz="800" b="1" dirty="0">
              <a:solidFill>
                <a:srgbClr val="00FF00"/>
              </a:solidFill>
            </a:endParaRPr>
          </a:p>
          <a:p>
            <a:r>
              <a:rPr lang="en-US" sz="2000" b="1" dirty="0">
                <a:solidFill>
                  <a:srgbClr val="00FF00"/>
                </a:solidFill>
              </a:rPr>
              <a:t>Mg</a:t>
            </a:r>
          </a:p>
          <a:p>
            <a:endParaRPr lang="en-US" sz="800" b="1" dirty="0">
              <a:solidFill>
                <a:srgbClr val="00FF00"/>
              </a:solidFill>
            </a:endParaRPr>
          </a:p>
          <a:p>
            <a:r>
              <a:rPr lang="en-US" sz="2000" b="1" dirty="0" err="1">
                <a:solidFill>
                  <a:srgbClr val="00FF00"/>
                </a:solidFill>
              </a:rPr>
              <a:t>Cl</a:t>
            </a:r>
            <a:r>
              <a:rPr lang="en-US" sz="2000" b="1" dirty="0">
                <a:solidFill>
                  <a:srgbClr val="00FF00"/>
                </a:solidFill>
              </a:rPr>
              <a:t> </a:t>
            </a:r>
          </a:p>
          <a:p>
            <a:endParaRPr lang="en-US" sz="800" b="1" dirty="0">
              <a:solidFill>
                <a:srgbClr val="00FF00"/>
              </a:solidFill>
            </a:endParaRPr>
          </a:p>
          <a:p>
            <a:r>
              <a:rPr lang="en-US" sz="2000" b="1" dirty="0">
                <a:solidFill>
                  <a:srgbClr val="00FF00"/>
                </a:solidFill>
              </a:rPr>
              <a:t>Ca</a:t>
            </a:r>
          </a:p>
          <a:p>
            <a:endParaRPr lang="en-US" sz="800" b="1" dirty="0">
              <a:solidFill>
                <a:srgbClr val="00FF00"/>
              </a:solidFill>
            </a:endParaRPr>
          </a:p>
          <a:p>
            <a:r>
              <a:rPr lang="en-US" sz="2000" b="1" dirty="0">
                <a:solidFill>
                  <a:srgbClr val="00FF00"/>
                </a:solidFill>
              </a:rPr>
              <a:t>CO</a:t>
            </a:r>
            <a:r>
              <a:rPr lang="en-US" sz="2000" b="1" baseline="-25000" dirty="0">
                <a:solidFill>
                  <a:srgbClr val="00FF00"/>
                </a:solidFill>
              </a:rPr>
              <a:t>3</a:t>
            </a:r>
            <a:r>
              <a:rPr lang="en-US" sz="2000" b="1" dirty="0">
                <a:solidFill>
                  <a:srgbClr val="00FF00"/>
                </a:solidFill>
              </a:rPr>
              <a:t> </a:t>
            </a:r>
          </a:p>
          <a:p>
            <a:endParaRPr lang="en-US" sz="800" b="1" dirty="0">
              <a:solidFill>
                <a:srgbClr val="00FF00"/>
              </a:solidFill>
            </a:endParaRPr>
          </a:p>
          <a:p>
            <a:r>
              <a:rPr lang="en-US" sz="2000" b="1" dirty="0">
                <a:solidFill>
                  <a:srgbClr val="00FF00"/>
                </a:solidFill>
              </a:rPr>
              <a:t>Ca</a:t>
            </a:r>
          </a:p>
          <a:p>
            <a:endParaRPr lang="en-US" sz="800" b="1" dirty="0">
              <a:solidFill>
                <a:srgbClr val="00FF00"/>
              </a:solidFill>
            </a:endParaRPr>
          </a:p>
          <a:p>
            <a:r>
              <a:rPr lang="en-US" sz="2000" b="1" dirty="0">
                <a:solidFill>
                  <a:srgbClr val="00FF00"/>
                </a:solidFill>
              </a:rPr>
              <a:t>SO</a:t>
            </a:r>
            <a:r>
              <a:rPr lang="en-US" sz="2000" b="1" baseline="-25000" dirty="0">
                <a:solidFill>
                  <a:srgbClr val="00FF00"/>
                </a:solidFill>
              </a:rPr>
              <a:t>4</a:t>
            </a:r>
          </a:p>
          <a:p>
            <a:endParaRPr lang="en-US" sz="800" b="1" dirty="0">
              <a:solidFill>
                <a:srgbClr val="00FF00"/>
              </a:solidFill>
            </a:endParaRPr>
          </a:p>
          <a:p>
            <a:r>
              <a:rPr lang="en-US" sz="2000" b="1" dirty="0">
                <a:solidFill>
                  <a:srgbClr val="00FF00"/>
                </a:solidFill>
              </a:rPr>
              <a:t>Si</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THEME_BG_IMAGE" val=""/>
  <p:tag name="MMPROD_37180PHOTO" val="/9j/4AAQSkZJRgABAQAAAQABAAD/2wBDAAMCAgMCAgMDAwMEAwMEBQgFBQQEBQoHBwYIDAoMDAsKCwsNDhIQDQ4RDgsLEBYQERMUFRUVDA8XGBYUGBIUFRT/2wBDAQMEBAUEBQkFBQkUDQsNFBQUFBQUFBQUFBQUFBQUFBQUFBQUFBQUFBQUFBQUFBQUFBQUFBQUFBQUFBQUFBQUFBT/wAARCAGwAS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e78Np997fZWHe+F7C5j/AH1vvrY0Txn5f7m5/eQt/wB8Vt3+iQalB51tX9J+1q0JWnp5n5byR+weI+JPD8ugX/2mx8xE/uVseE/iXe6RqHk3Mcjw/J/vJXcXFm/l+TNH5if9NK5fWPCkMsn2mz/g+8n8aV7McVSxMPZV1fzKhzQ+E9q8P31l4osftNhcb3/iT+P8q0vsaxSfPJsdP4K8i8L3EukSR3NtJ5c1eixeJItft/n/AHF7XxWLwk6M/c1iehCceQr6xsj+f/V1zclx5Unyfc31Y1SRov8Alp5lc3JqCfx16eGo+4Zc5uSf9dP89K6DR5Elj2PXJ6feJJ+5f/vutyzj+zSf+z1niIfZNecuapo6y/8AAK4/VPDf8cP+Wr0i3kST/fSo/scVz/yzrmpYqVADw/WPD6XNnIj/AH68n1zQ3tpJN9fVmseE18v5P9TLXk/iPwf5n7l4/L2V9nlmaR7nPOB4fcWflf8ATSq/2f8A66V2moeG3tvMR4/L2fx1h3Gn/wDTOvtYYiFQx5zD+z//ABDUfZ/3laklm9R/Y/8AV1085nzmX9n83/ppRJbp5nyfvK1Ps/7v5/8AgNElnRzhzmP9nSOo/IWtSSzeo/s/8Dx1rzhzmfJbp/HUf2fyq1Ps/wDf/eUv2f8A7aUc5pzmd9n/AHn/AD0SiS38r5K1Psf9+j7HRzmfOZccf/TOtGOOL/nnT/7P/v1J/Z7/AMdE5hzkf2xIo9nl/c/jqT+1JY/uR+XUkdn/AN8VJHpdY+4Z+2K/9p3H3PMk2VH5ksv35K2I9Lfy6l/suo54IftTGjj/APH6uR9auR6PVy30N5a5p1oBzFe3keX/AHK6jQ7xLKTf5f8AsVY0fQ7fy63P7LST/Ux7NlfOY3HYeEWdNLA1a8vhJPAmsaV4wt44ba48i9/hR67zw/qF1ol59jvPuf8Aj9fCfgPVNYsbe32Sf6n/AFU38e2vsL4WfEeL4g6XHpGsx+XqkSfu7z/npXxtOOLlQviY82mrX5nqY3L/AGf7yn9x6leW8WpQ7/L8x64fUI30243/ANyuws7d7e48n+P7n99HqvrGkJH9+P5HrOjU5JcvQ8U4O41OWKT/AFeyug0DULeTy/4H/uSVl3mn+Z9z95RZ6f8AvP8AV+Z/er1p8k4D5zp/ECNLB5qf8CSuA1DzY5P+eif367i3t5f3fnSeZWPrGl/ZvnSP5HrLCTjT9xhOZT8P3n7zZNXeaXcJ/qX/AOA15vbyPFJ8/wDq3/jroNPvHl+T95Hs+7TxdHn1NITO0kuHtv8AgFSWeseXJv8A9ZWH/aDyx/vv3b1H5n7yvG+r3+I15z0i3+z6lb/uf++K5vxJ4PS+j/1fzpWXpeqPbSb/ADK7jS9civY40m+//C9eXKNXCT54G/uzPB/Enhd/3n7v7n3q871TQ3ir7E1DwXZ6l86/x15v4k+E7x+Y6fvE/wCmdfU5fn1P4JuxxTpSgfM9xpflyf6v/wCzqCSz/wC2len654LltpJP3dc3/Y/l19rRx0KkfiMDk/7P/wCmtEmn11n9l1HJpePn8uun6wYnHyWf8aVH/Z9dhJpb1Xk0utIYgDk/sdSR2b10n9lv/wDE1JHp/wC8rX6yM5v+z/KqxHp9dJb6Y3l1Yj0tP+B1zSxIjk/7L/7Z1Jb6P/wCuw/sv+5ViPS/+mdZyxYHLxaR/cjkq5b6R/0z/wAtXWW+h+Z5n7v5K3NH8KfafneP5K8+rj4w3A8/j0N5JPkq5H4fb7leqW/hNP4I/LRKsSaGkfyQ/c/i/wBuvIrZzGmdNHD1K8uSJ5ePD8UXmO/8H3kjqOz09JI438uvQLjQ/MkuN/8Ax6onyp/z03Vn3Fv9m8v93/B81fBZnxPKfuU2fYYLLKVD356sx7PT4v4497/wpJVySP7N/wAs/uVTt7h5JP8AbT7tan2hJbfZ/B/C/wDGntX5niM1xHPLmk7PofRQhSXvQPl/wno/27S7eaGP/e8v/lnX0R8K/hxLHcW99D8/3K87+Gdnb6TefZrn7j/d/wB6vXI/Hlv4Xjkms5P9iVP7jL7V++08Y6mH+rYfWS0Z8tj5y+R6/q+nJa2ccz/fRK8y8YfEJLZJLR5PL3/df/aridY+Pj337l/uf+zV5n4k8Yf23J/q6zwmXOk/9pPMo4Sc5c3Q7zS/Glx/aG9/+BJXo+l+J7K58tNn36+eND+0XtxGkP33r3z4d+D5ZY43m+/XpYulSp0ueWheJpQgdpb2/wBpj3wx/cq5caf9ps5E8v8A7+V0Fnp6W0exP+BVHcf6N5myvjPrF5e6eVyHl9xo7yf8s/n/AIkrQ0ez8uSugvLNLn/ln89SW9n5UdelLF88DAk/s9LmPZ/rKp3GjpF8n/jlaFvvj/1P/Aa1INP+2x/P+8rzvbSh1Og5OON4vv1oafI8fyV1FvocUkmz95Ukngt7KPzk+5WM8ZSfuyDkmR29w8cf+srQk1iX7Psf5/8AYqn9nfzPnqP7OnmV53JCZvzyMfXNL/tLzH+z+X/1zrzvW/B/l3G/y69ws7NJPkT/AIFVu58J2upW8kM0ezf/AB124fNPqvumMqXOfMEmkeV/yz+f+5Vf+zK9U8UeC5dEvNj/AHH+69YY0fH/ACz+5X11LMoVIc8WcU4HB/2ea3ND+HOseJLeSbTrPz0SvSPDfwj1jX/LdLfy0/6af/Wr1Pw38K/EXhO4juIfL8n+5Xk47iGnQjy0prn8zpo4ec/sux4v4Y/Zu13VrS4ub+2+ybP9Un9/8q4TxJ8P9Q8L3kkN5b+X/wDE1+gekamkml/JH5c/9ySvmv4xadq+o6vJNqNvGke/915f92vByniPF4nFyhWsonXi8JCjSjKDbPAI9L/uR1cj0d/+efzvXYW+h/vK6Tw34HfVrj/V7If4q+xrZjGnHmkzx+T2hwen+E7i+ePyY/MrbtfA723z3Mckaf3K97sPCVrotv8AJb72+/V630P7b8k1nv3/AHfMr5OtxDK/u7HbDCHgVvof9o3EcMMccMKV2On+F/Lt40hj+5Xpknw7S2/ffZ/LSo7izitrfYn7v+9XnVc4jV+A6IYSf8p53JpfmyfZk+5/E9Z+uWdvbWciJXoGqaXb22lyeT9/+J64fVLN72STZJ8n31evFxeLlWUeSVlfU+my3Dxp+/I5fVI/Nt7d0/jg2f8AfNc3rH+rt3/4A1dpqFnFbW8aeZ9z51/3e9cPeXHmySf3E+69fFYufLV92R7X2Tj9Q32V5In/AANakk1CKO3/ANZ5b/I/+NHiCT+//B92uT1TUE+x73k+e3dP++W4NeTiK0QPGJPjJFFb/af3ck6fdeq1v+0BFr8my5jkjuvufaY4/kkX0evP/BfwfutSjje5jk8h69g8P/CNLby3s7P7/wDy2kr9j4fyGtUksT7dx079Ox5s/ZfFM5u41TUNWuP3MckafxeZXWaHod3exxokcn9xnrtNL+F720kc15JXpHh+z0/RI9n7v/fr9bpU6WDh8TqS7s8utj4w9ylH5lz4V/DeLTY43vI/kf59/wDcr1DWPEGmaBZ7LaSPfXmfiT4pW+k2v2a2/eT/AMKR15PrHiC91u486aT/AG68iWEq46r7Ss7LsedTpzrz1PXLj4l3ttqG9JP9167TQ/iXaarHsvP3c6/Jvr530PT73X/kh+4n8deseE/AkVl89zJ89LF4HDwh72j8i6vJT9zc9QjuIr37n7ytCz/65/PVPS9Q0q2j8mH95On/AD0rpLOS3l+dPuP916+NrVeT3eVmUcPKceYrx2cV58iR+W//AI5Wnptn9muNk3ybqqahcRabZ+clSafqH9tW8mz93dIn/fa1wTlNwv0NaVL7J0kcdvbXEe/79dBb+Ve2+zy/k/irh9LuPL8tLmT5/vo8n93/AOtXcaPcW8nlp5n+9/wKvDxHunR7Ez5PC6b98MfyJ92uX1TS3trj+4n8VeufZ/N+/wDu/wDYrn/EmjvJ8/l/I/3qxw+Nlz8siKuH5I8xzdnB5fl7PuVckt3kj2f6vfVfT91tcfZn/wCAvXQR2b+X8n7yuirU5WYwhzmFfeH1vbf7NNH5iN/H/crO8L+F00/VJLW5t99tK+//AIEtd9p+nvL9/wDjrUk0dP3fk/fSuJ4/ki6V9zb6p9s2NDs7LTbCNLaOONKNf1OKxtN7yf7qVTs7eX92iSfJVu80f7TH/wA9P9+vnrR9rzTlc9S/ue4ecXkl7qUf/LTZv+5H8ny1h+JLL7bZ+TNHJIn9/wC+9ep6f4ZfzPn/ANTSyeF9PsvMd5P+AV7MMfSoyuunY4J4erUPB9P8FvL/AMs69I0fw/FptnH+7+f+FK7PT9P0qL50kjTf91Hkq7/Z9v8Aff8Ad08Vm06/uhSwPIc3p+hpc3Hz/c/irYvPEGleG7OSa5kjj8r+OjWNS0/SIds1xGn96vB/iJ4g/t+T/RpPPtf4fL+5XzmIxcZ+7za22PUo0eQ7TxJ8XrK4+RLiORPvqn3K8j+Inx0tNI0/7TD9/wDh/uV5n401B9N8zyfMnevn/wCIGoaxqX7l/M2J96vmvruI5uSMtD0YUYnvnh/9pR9XvJLN5PLgfemySuot/iRFLZyP5ke/7lfnxH40fRLyTf8Au5Ef79ej+H/ix5kfzyff+9Xo+2qxpcvR6mcP3Z9aXniyK9s/kk+//wB91zd5cReXsSvG9L8efx+ZWx/wnEXlxv5n365qU5fb6mkpnQeJLjyvLT+P/wBlryTxp4ke28yH++myuz1DxAl7b73++j7P+AsteR+MLxJPMf8A1lcc4c8+Y15yh8N/jB9mkjh/dxo/yV9B6f8AET7Nbxun2fZN/wB8f/Y1+fnz20m9P3de5/Ce4svFOnx2H9sSR3qf8u0kn/oNfqmWYqpSnyc6in32PNmfQlx8TLK5k2fZ9k3/AEzk+T8q5vUPEH264+SSSRP7n8dZen+E9MsZP9Jkkjd/kby69M8H6Polj5fkx73/AL8lfs+WKNKHPOo5S7LY87EcsPsXOTs9Lvb3y0ttPkk/25I66zQ/ho8skc1/J/wCvRP3X8EccaVHeSPFH+5+/XfPGTlpBWPHliJS93Yj8u30C3j8r93s+9WPeeMLjzP+eaJWXqGoSyXH777/ANys+O3WS4/ffvKzjSi/j1OuEDpI/EjyCN4fv7/v/fSvYPh3rFvL5kNzcfI6fckrxez0+WWPf/q0rsPD+oRaT5e+T94/8f8Au14Ga0oez9w7aXv+4e6Ryafq3+jfx11Gl+A7TTY/tNtH5iOnyzeZXh+h+NLSLUI3STzH3/fjr2TT/F9xqUf2aH/RN/zr5n3Pmr8+x3taPLGDdnuOFLfyMfVLy3+2R+dHHvt3+ab/AGW/hrU/sd7K885I5I0+fan8e1uf0q5qHh+3k0+PUrm3j875En8z+6tU9L8UWUujx6lc6hbzvM77Uj3f98/hXkSx0IT9nzdNTolD93zR7nUaf4gS2+/+8rqLe8t9St5N/l7Hrw/XPiBpVtebLOSOdLhPv+Z+lV/D/jS4tri4ea4j2J/B/s1m6NLEU/bUZL7zOHM5ckz1zUND/uR/7tV7OR4v3Lx+W9cHefGi3tvLhS4jk87/AMc9qr2fxI824+0vJ5f+35lZU5SnHlk1oafV4wke0W9v5Uf/AMbqxv8A3ez95vrzvT/jJoltb/vrjy9/yb62Lzxg4t/OeS38t/44/wCPd0rgqQlD356eZ0ch2mnyJ/0zjp2peILfTZI0eOSR3+7sr5V+Kn7YGlfDO4js0uI7u9uH+VPM+f8A2mrn7f8Aa80/VtLkvLy4jgnT5Nn+96V5UMTh51uST079AlHkPoPxH8UtTeHUEsEjtUh+Rf43ryTxR8VL3QNQt7y8vJPIfekvmSffXbz0ryO8/a88NW15cW1zJHB53+oeOT/WN6V5v48+Nmn6lrFul/cR2Ed3B5ME1x88SM3esMZj4e9Sw0Pnb8V3PRhbkR7p4o+Nlve3EiWGqRwWqbH3/c8xW/i3Guf0f9sCLRPMRNYkv0R9jeZJvR/9pc18F/Fj4mJrdx/ZWmySfZbf5JZo/wDlo3tXndvqF3bXHnJcSfJ/BW2Eo4ydL95O+ml1r63Oec/sxufqRJ8cLfxJHcfabzZ5r7/3lV9P8aRRybPM8v79fn3Z/FzUIpLeF/uJXplv8YLX7PH/AKZ86V5c8DVhL3upnKqfXFxqmmSXG+aSORE+TZXH+KLfR7mORIY/kf7z/wAdeHx/GS0vbP8A4/I4/wDtpWXH8eNPiuJEmuP96uOeBnPozSGIMP4wfDt/tH2m2/dwf3P+eleLySXGmybPM8vZXsGsfGCy1KzuIXk8z+7Xk+qXEV9JI6fcevYwEKsI+zqR0Xczqzj8RY0/xpqFl8nmeYlbEfxEuPL+fzI64+OPyqPLr0fq8P5Tm5z0yz+Kn+h3ELyfO+z5/wDdrD1TxZ9ukk/effrj/L/v0skdZ/VKQ/amfJHUdncS2V5Hc20nkTp86vHViopLevUFznrXh/8AaQ1Oyt47bXtPj1aD7jTR/JLXo/hf40aVc3kf2OSSSCZ/kT/nm1fLXl+XRHG8XzwySRulenh8dicN/Dm0RyH6IeH/ABoniS386z8vf9z/AFlaFxZ+I72PZ9nk2f8ATOOvif4Z/HTWPAHiSzv5o47+BH/e+Z9/bX6DaH8aNT8W6Tby6aLKC1mTfA8H3PpX6FlefVcR7jgudHFVw5xtn4D1iOOS5mj8iNPnb7RWXJ4g0rTY983+vT5GSP8AvVueJLfxRq0cnnSfJ/En3K8o8WafF4bs5NVvLiOSCF9l1DHJ8+1qjNc2rUZc3Mo9NDsow933z0OPxo+rybLOPyNn/fdU7jT72WTzprj7n76vnPUPjpFZXmzRI5JNn/LaT5KsaP8AGzVfEl5svLjy3T+CP7ki18l/bOI5VGp7yvv5GnufYPsjwv4w8P8AhLzJryTzNifc/wB7pXYWfxwlvY47bTbeOTyk3xTf89It2f0r4L1D4gJbW8iXN55bwvs/efP8tZf/AA0RqdlHHDYWfzxO/lTSf3W7V5k8zrVKnvRTSDkPrz4sftKahbSR2c2oeXa/fZI/kT5a8H8WftWW+kW95pulSXMifarh4PLk/heXIr5z8SeINT8W6hJearcee7/98VkRx+XH/wA86+f+p+0qyq1JavojSPwqJ3958ePGFzefabbUJLD+Nf4/vV0Fn+1R4zto7f7TJ9re3+6/mfPXk8dnLJ9y3kk/65x1H8nl/wDTSuz6tRjpZDv5n1Jofx0t9St/7Sm1Dy9nzrDJJ/EvatDWP2rH1bR99ncfIn7n/br5L8v/AMfrQ0+T93s/8frj+ox+zJoynM+pPB/7RFpZWdxNc3nmT7P9TcfOlZeqftUaxc+XZ2fmR6Wju6pHXzvp9v5skf8At/erUuNkkknk/f37K3nD939XnJuJxzqknizxRceLdcuNSuZPn+4qf3FrDvLy4vv9dcSSf7HmVuSeE7uLT5L9/wB3B/8AE1jyW9KjClGPLTtpoX7Qy5I0qO8uJb6O3S5uJJ/K+RfMk37Fq7JHUf2YV18qNoGf9n/ufu6Ty3q55dSeXVzL5yv5f7ujy/3dWPLSOjy/3e/+/QHOV/8AYoj/AP2qseW/mVJHH+7rEznMjkj82mVt6X4X1jV7ffZ6fJPB/f8A4K2P+FV+JfL3/wBn1leH8xHv/wApx/l0ytfUPD+oaJJIl5byR1n+XVGRX8ypJI/NqT7PLJ/qY5JKuf2PfRx7/s8kdZAYlFPpldBRFJb0R2dWI+tWI+tbD5yn9j82u08L/FTxR4J0v7BpWoRx2v8Ackj3/lXL/wC/S8VrCc6fvwlZj5+f4j6D+H/xg1jxbodx/bGseXdWj7J08zZ5kXaRf92o/EmoaJbXEn2zWLaeC4TZOnmb68D+zp/20qSO3Ty6wxClX+PXzLhMuafo6X2qSJYRyTp8/leXXYeE/gXrGtyedc3H2Dyn2N/frl7O8lso/wBz99PuvXoHhP4yXum/Jf8A30T/AF0f8a+jVFadSEIwir2KhL+Y5fxp8H9Y8L6x5NnHJq0Eqb1f+OtDw3+z/wCK9bt45vs/2RHfYqSffr2S4/aQ8OaTJo/2O3k1JPI/0xJLdf3bf3f9qus/4ak8P6lof2NJLfTXidHi8uPZ8vO6vO+tVeT4H5Oxv7v8xh6H+x3rfinwv9gS38ueFN/nR/3qr6X+w/LZW/2nUpJJHR9jJJ/eVsFa9M8H/twaf4E1iOG/k+32rvsleP5/lapNL/aw8Oa/qF5cpeRxp57zRW1xJs2Lu3bTXjYHFY6lVqQrU3ytXT8ztlDD8seWXqbHgv8AZjikkt7CHT/k8hN37ujxx+xXb6J9nf8AsuOT7QjvK/l11Gn/ALfngzTZN7+XBdQ/JOkf3JF/2a7u2/bR8LeMPDhvNPvLK7ktTtlhuPvyR7vSo+tYiHvShJXOiEcJL3edHzR/wxHFc29xcpZ/P5D/AOr/AL26Nf8A2atCP9ieK2vI7b+y/MdE2M/+7X05o/7WHgePR/OS8so7qafZ5MlxF/Cw/wDiqz/E/wC1/wCGrUXk0MlnJGjpuf5fkV66YZjJJx5HJ+oTw2F+LmR876p+x35kcc0Nn5cEKbFfy9n3q871j4T+H/CVnqE3/HxdW/z7P9qvbPiB+3Al7p/k6bZyXcnz7X8z91u9a+U/EHjDUNSuLj7ZceZvff8AZo/+Wjf7VcPPisVP3Y8sfNnjYuWEp/w3zM5PxR5ttHHZpceZvd3lrk7z915myugvLO4+0b5pI9//AMVVO40t/M2PX1tGl7KNjwozOb8to/nf+P8AgrpfB/wr8UeP47x9E0e4ngtNnnv/AM81dtin/vquz+B/h+3ufGkb6l9m+xRfJK9xX6F+EvHPgTwPay614Ygt7fW1j2XmnPt8rUYP4wv+3/FXBicxdGr7OnC/me/hcN7WPtJzsj4g0v8AYn8Zyxx3N/HJHBs3y+XH86eua9A0v9gO4udP+0v9ok3pv3+Z/DX2/rH7UvgS+0cX9jqNlsuE+eGeRUdH/wCebV4Jrn7YGmaJHJZ2FxHdpvlSJPl+Tc3yflXf9ZjCMarXN5X1/A650cND7Wp89+IP2Q7TSZNj+ZHs+f8A1leB+MPB7+G/EFxpttJ9r2f88/nr6c8afFTxH4kt7j7BH5+oy/8ALaT7kf8AtGvn/wAP6wngnxhvvPL1q6uP+Pqb/nmzV59PFVZznPp0icVWNLSMdPM5e38D67cx700uTZUeqeD9Y0izkmubOSNN+zf/AL1fXmn+JLSTS9jxxxwP9168L+Nniz7dJb6bDJ9x97f8BpUcZVrS5OQKmHjCPPc+hPgX4XtLLw3Z215bxyb4PvyV3GqaHp+mxyf6PHGn+RXxxofxs8S6bHb2aSRyIjr89ex/8JxLqWn+deXH8Gxv0ryJ0atKfvdT2MPiaU4cqjseb/FzXNM/4SD7Anlv/e8uqen+F9FubeN0j+/XIePLzT7nXLj7HH8+/wDezf7VYVvqF7ZR7IbiSP8A2K9WNCfKuWR4dXEQ9q+aJ7Rb2ehaJJveOOTZXB+OPHGmRSSQ2Ecc7/8AjkdcZcape3Mfz3ElZX2f+Orhh583NOQp4r3eWEbEH2YVFJH+8qx/qql5r2jnK0fWpI5PK/5Z+ZViOP8A8c/551J5SUAV/wDc+5Sxx1P5SUv8VAEUkflyf/G6k8t6k8v/ALaVYjj8z7n8FAc5H8/36kjj83/fqXmjmgXOJ5SVHJH/AH6seYnl7KI61IhMg+z/ALuopLdJZKuyR1F5f7yg05yCOPy46T7P+83p5kb/APTOrFL/AA1d0Ze6Ps/K/j/8iVq+XaR/8tPLSsqOPzI/7iVct/8AV7/465Zxick1I3LO4fzNn+sgSo7y8e58x5vvu9Z9vJ/pEn7yrF5H5ke9P3j/AN+uT2MeYyM/zElkqTe/pUkdv5n3/wB3VyON4o9/36054wLM+ON/+mkf/XOo5JLv7n2y52J/00atjy4v3lY/meb/AOzUQfOPmZU+xpUXlxfwf991YqOP93W/Kguy5/bmqxW8kP2yTY/3vLrPjj8v56ljkpJKjlhD4UdHPOfxHafDeS71LXJHmvJJIIv+WPmfJXpnjS80LSfD8k02n20j/wAP9+vA7e8uLH57a4kgf+Ly6Li4u9Skje5uJLt0+75klefUw3PV5729Dpp4vljyWuR3En2m4kmSPy9/8FaH/CQahJZ/Y3uJPIqpH/45UkcldkoR7bGHP5lb7On/AGzo8v8Adyb6sf7dEkiffegy5zPkjT/nnVeSN4/uVqeYn/PPzKpySf36OQ0Mvy3qSONKkj60V0nQLHHSUVJHWoEdFSSf7dH+xQBHH1rV+Ty49n36pW/7qrlvJ5cmz/WI9ZGcwjjf/nnRJIn3PL+ffVjUNPeWP5P3b/8ATT5Kr2du0Xzv+83/AHvLrEzhyz94X/lnv8uk8tP4KkuJP3n+x/cqn5n8fmeR/sSVsEPhLHlv5e+o/wDbqn9seOT/AFlH9qf36DTkLlR/PLH/AKvy6j/tBPL+ej+0PMj+StTTkLEcbyR/P/3xV2zt/wDWI/3Nm9XrKt7x6uRyfu6y945pwkWP3ttJv8zzNn8dWI9QeP8A3Kpx3Dx1YjuE/wCedHxmcoSLEmqeb/y08yo5Ly4/eP8AwVH9sij+5HR5j+X/AKv/AIBWfJ5GcoB5j/8AXOiSPy46jjqST95JVi5Cv5n/AOxUb/8ALOpPLokj/d7HpmvIMpJP3lSf6yo/M/1lZchryC0/y6jjk/ebP9Y9SSSJ+7rXkFyB/q6PMeOl5pI/9usuQOWAvz//AGEdJ8/8dSSUR/7FBn7pH5dQSW/7v5460PL/AHn+rpJJEikpBznOU/y6PMqT5K6ztIKfH1qXy1+5Sf6qgOcJJP8Ax+iOjy//ANipf/IdBkSW8j20kcyfwfOtdV4Uu7S+1TU3vvLfUpbJv7MS6j3xPcjG2JmH3c/NtrlPkq5p8afbI0mjkkg/i8v78a/3h9KoxqLmiSx+ILixvJP7S0f7RND/AK1JJG+Ru+etc9JJ9pkkdP3ab/lT/nnXU6jqktl5eju8c/lb3a/jj3+fv+bdzXPXmnvbSb3/AI/44/uVgVS08r+Zqafskj+eTzP+ulaFx4f/ALWjke2t/wDdm8xfkbvn/ZrLt9H+zR/8fHz/ANyStC3uPKj2P+4T+/HHvrIifN8VMxP7L/ebEuI53/6Z0moaPd6TJ/plv5e+uo/0e+kk+028ckDp/wAs/klj9xWJqH2jy5N955iJ8myT+Otec0pVZzkYXl/u/wDcojuP3m/+CpPMqPzPKjrU6ySOTzJPkrYjkil/5Z+W6Vl2++X560LP93H89H2TCRZ/hqfzPKj2eXJI/wDDUccaSRx/vPv1Yt7e4kk3w0HNL4iC3s5fv/6up5Lf7NH/APG61LfS7iT7/wD33JVy40vR7GPfc6x591/z7Wke9PxlrnnV97/I451/e7mJb2afu08v/eqtJGnmfPWhcXlv9z/vl6qXEnm1cISLhMpSbKP9ZUnl/u6WtOQ154laSljjf76U+Pr/AMtKJJH+5/B/co5B+1I498X/AC0jjqT5P+enmPUex/WpPLrQz5yT5JP+mb1H5f8ABS/ZhT/nj/5aVnP+6Xy/zEflpHUtFFY+8aEnmfu/9ZSf9tKX5P8AgFReYnmVmBh1LHHUfFSRx11naJHR8/8AH9yj56l5qzn5xKKPMo81Kfu9zH3+xLVi31C4spN8NxJG9VvM/wCmtLVcpP8AiRtx+H7fVrOSawkjtNQ89NsMlx529W+9/D/Ose4vPsV5cWd5HHJ5T7JfL+T7tdZ8L/C8XjLxB/ZtzqFxpqeQ7rcwff3KpKr/APqqv4g+F93ZXEiW3mTzo/7395v+b3b+9WE/i5TOlWjz8lR/16nPx2cVzH/o15JH/ehk+fy6JNH1CWPeknmJ/E8f96o5NLu9JuJHf9+iP9+P5N/071qaX4gt/MjT7Hc75vvJHHv/AO+dtc/vQOycpRjzQ1M+30//AEeR/tHlunzsnzb3ok0/T/7L+0vqkn2rz9n2aOPf8v1roI9H/wBI/wBDt9VknT52SSyZPm9B1rD1Czt/tGy5jktJ0/gk+/u/3a0hL5mUKv8ANdGX5afwXFH2NJPvyf8Afuuwt/gv441Ly3s/BfiKff8AOv8AxLpf/QcVh6x4H1vw3ceTrGl3Okv/AHL+3aL+daQnGcuWNmdPtYfzFOOzSP8A5aVJHH5cexKI7N/45Kk+zvF/00rp5fI45z/vEkkn/TTy6I9Qu8fJJJRHJ/0z8tP+mdSfaEjk/wBZRL/CZcv94sfaNQvfvyeWn9z+CpJLNP47io45Ek+R9Qjj/wBj5quf2HFLHI6ahb/7lcUnyeQpWgU/s8X36jk2RSVYuLeKOT/j4jk/651XkjT7n8D0c0x+4QSbPMk2UnmpUnl1H/zz/wBitfeL5oEf+q+SpPMeSjy/4PLkk2USR+XHH+7k/wC2lX7xH7oPL/vyVJ8lR/PH9z93R5f8b3EdZ8nmXz/yoPl+/wDu6k/7aVH+6io+T/nn5dHL6lc/oSf9tKj8xPuVLs/650+O3/j8vzP+udZ+6L3iOPyql/deZ8n7yn/Z/wC5HViO38qSnyROadaRyflvR5fmSVJsf1pavkPW5xPLqXZ/00qOiOOtOSXYylKPcn+elqLy6ljjrSEJfymc5f3hPkretPB2t6jax3Vjp8k0Mqb12SL86r+NHhLTtN1PxBZ22sahHpunv/rZn2p/6ERX0Tb+IvDvhnw/DpsPxCvbPTdLkbyo7DSo5rWN3+Zv3nlSL/4/XPiJul9k8+rWqRkoxOK8G+A/C8VvZvNqniG01CWB3n8/QvNt4JfK+4Nh3N83/Aay5v2bNc1iXf4W8X2+vwJ/FcRy2T/lJ8v/AI9Xptx+0dYaHHGmm+Nb/U7WJP8AUrZaUny/7XlsN1VLj9sDyreRLbT9Ou9j71/tPSl3/dOP9TP/AErzees/fgjnX1mE+aP5Hi8n7OfxLiuNn/CL3upfwL9kuIpf/QGatLQ/gV41uX2J8NfE3n/w3P8Ax7pu9s43f99V3LftVyy21uk3g3wuqI/+uCz28v8A32Uarlr+0lrHnx+XfLBav92FPFjIifhJbUSniP5V956PPXlH3l+hwX/CL/EDSbeSG80TxNP/AM8k8zzYo+3Rt/8ADXE2/wBt0DWI7y2kuNJ1S3ffFNHbypLHKv8Ad4r3zxJ+0Je21xshvPEWiwXHzslhqKukn5xrXk/jTxhe+MbiO8S816Sf53VL+4aVNvqrghq1o+0n8SsZ0p/iTf8ACxvjBbXEkyeKPHaPN96bNym/vyxFYOqfEzxb4kt5LbVfFmo61B/FDfyK/wD6FzTh4gt7mDZrGjya6/8AC8+s3K7P51zN5cf6Zvhs47RP7kfz/rxXbCEYT2OmPLPovuRL5j//AGdSb/8ApnSeX5kf/LSjy3ik/wBXXb75y+6Sef8A9M6j+0L/ABx/fqPy38z5Kl8x/M/1n+75kdHNIOWBPHJ5n3LOSrHlv5m/7P8A7v7tqpyXDyff8v8A9Aqx/rY/9ZHWOpzzhEk/345KZ8n+fv0nzx/8tKj8yjUPdF3/APTOovkokqOqhAv5B/20qP5KkqOStSRaTf8A9M6PkpaDYSO48v8A5Zx1J9o82iO3T+OT/v3Vn/R/+ef/AKHWXJEy9rITzE+/SxyfweZHH/20pPMh/wCff/yFUySJH/yzjj/7ZrWXJAz55TJo7e3k+/ef9+46u/6PH8ieZJ/2zqt9sl/g/j/4BUkf2uX5/wD4p6z5jnnSl9qS+84/y/8ArpUnl1Hsf1ojrt5PI97m8yT/ALaUf9tKj/36kj61n/W4f1sS0n/bSo6lrS3qZzl6F3TrKLU9Qt7Z7yOx810RZp42dNzdPuAtXtHgn4HeKPCniCz1LSvE+nTXUW54F0bVfslwjL3aOeBt3+6y14zo+sXvh/ULfUtKvJLDUbf54rmD78dev/Dv4l6tJdW8d541njSbc89pBZ2yXDy/7LrBKfz2tXNiFVcfdtY5KnN9n8UdffWdhcwyQ+L5PDOoXaff/wCEkkurK4f+9sltc/8Aj0Ved2/wz8H63eeTZ6xquku33UtPK1OJN3/XRrZ9v/fVesa9+0bb+HrZEufCviS6SFP3V4kkrReV/wADhiK/+PV5/qXxm8E6v5k1n4Z8W2UbovmwwSQTJu/vbvLSvIi6nYypRqx+FNGgn7GnjfU4/tOg63p+u2v8L3+n3Nk+36PGVb/gDNXH6h8B/iBoF39mv/CGqyf3ZtMje4i/8cb+ldJ4b+LXw3037Rv1TxvpLP8A8stM8jf/AOjNrflXSR/HDQdWmt9M0H4oeL7ES/JBbatpzea+7/agbH5VnzVYS2+86Oet6/I8Wn8J67oFx/xONH1Wwf8A5ZQ3FvP/ABL/AHttc/cfaJZJH/1aP/BHI1fXf2zW9b0O8tn8cXPiy1lTY7/2reWT7enlsk0EgWvOvGvw20m8uY7m68PeKkuv9T/xKdV0y+h2r/sp5e2taWJ973xU6l5ngEd5LF/qf4/veZbrL/6HmpbfULuO485JI4JNmz9xbrEn/fI+Wvbrn4V+D9P0+T7N4F+MF1Ps3q935CW6N64hDM//AH1Xjt5B9ivJEfT7mwf/AJ43Hmo//j5r0sPP251VpRUfdRW8xJZN/mR7/wDpnHso3v6UtJ5f/XSvR5JHmh89H2dJPv0bH9ZKuR3FvFH89v5//XP/ACaJ838twI7e8ey/1Mdv/vyW6u//AI9UlxeS3P3/AC/+2capRJcW/wDBb7Kg4qLR/lF8xPMeiSR//wB3S/JH9+jijlj2Dm+ZHUVSfJRH/wBc6sYzij91/wBdKf8AP/zzo+0S/wAEfl0AR+Yn/POT/tpUkd55X/LOOo/9Il/5Z1J9nuJP+ef/AG0oF7v2g/tR/wDpnH/2zpftn/TSST/tnUkccsX/AD7/APfurccn9yT5/wDxys+QjnjDoV45LqT7n/kSpPLu4/vyRx7Kk8t5f+XiSP8A651H/Z6f89PMrLkM+f0XyLEcl3H/AMvEdS/aH/juPMql9n83/lpJViOzij+/J5lZzhL+X8Rfuv5vwOX/AO2dLzSUeW9dp7IeYn8dLxSVLWpAnyUbH9aPko8ujlAl5rpfCPhK38U3my51rRtKRJNmzU9RWylk/wBpWeNk2/WuZqTy6nkk+rRnI+tvh74UvfAtwIfB/jrUdVtWfe9hZ/2ZqcW32n85Nn/fNaXiT/hLfEFxJ53hvVZJ3TZO+maFK7p67mhl2u/4V8weCvElxpFx5M3iC50WH763PmXnyN7eRIpX8mr2W08WeJ/FGlx2EP7RWi+IfKT91pXiHRp7j/x+7s9rV89iMLVhLm5r/L/IcY3lz6fcegQa7r3hVo2u4/iHfQpBsVE8LToyN/e2tCdq/hTNe/aP0GB7qKTQ/GOm3XyfOPDDHeu3/buIx/5DrmPAHixtS1C30fVfGFloOowxvtubvRtMt9Mkb+7HsWLd/wB9V7xpeuJ4X+ebxZoOpT/Ikt/pFxvdGbouIpXZP97868erGUJe8r+hMpQh8UT58t/2gPBV7qGzWNH1mSB02LNd6VEj7v737mRXrqJLrw7450+T/hH7uXXU/wBT+71G2uNkrf3orhRLHnty1df8QND8H6/qEkNz4wtrDyt8y3lprK7Eb/rm8hVv92vJfEfwB8P6tqSajbeK9V13yk3wW2k6VFfJub/bTdEv+7uqo8k+8SVyehV1T4J+MLmOTTYdL0GeH/lh9ruFieBeu1448h1+jV4z4t8C634OupINauNCS88z57TTdQgllj+safMlfR2j6h4r8L28dtc+E/F/iHYjuqTxxI87fw/6iN/1asD4lfD648erHeaJ8EPEnh3V9nnXN3Z3EL+ex7vEG2/X5a9LCVHCrZ2t5M1UpfDoz5y/3JKP9+rGoafd6TeXFhf2/wBkvbd9ksMn/LNl/wB2o6+p905BlSeWkv8Ay0pKZVfMB/lp/wA9KI40/wCelMpN7+lZ8n94xLHmJ/BJUckjy1H5lHmJRyRAPLf/AK50uPr/AN/Kf5f/AEzoj/65x0GvOMx9f+/lSRx1J5n/AEz/AOB+XSf9s/LoMg8ulqPfF/0z/wC/lHmw/wDPSlbzAn+f/rnRUcdxF/z0qT/V/wDLSsySTy6sf9s6r+W/l/8ALSpPs3/TWSo90xJPLeT/AJZ0eYkf34/92j7O/wDz0k2UeZL9xJPk/v8Al0vmZHMUnl0tFdh9AFFJHUn/AG0oMgoqTy6WnygRf9s6k8ylorQxCt3TrPwy8EE1zrmo2OoJtdoZNGiuIt27t+++7/wGsKn1lOHtOthnpVz8WrS5uDDqGh6N4q04v80uo+GrO3u9v/TOa38pvzrtPDetfCnxdDv0r4M+LtG8nZDc6r4T12W4fd1+aE/0rwWOR7aSN4ZJI3T7rx/wV1XhX4oeIPC0kj2/9nanv/6DWnRXvl/7rP8AMtcVbB3j7mnzsbwn/Oe6ab4V8H2smzRPGHjHwum/fP8A8Jhp8ifQ+Y0cSr+MrV01n/atzqnk23xMsvk/fSpb2VjfSzr/AN/91fPNx8bPEVz5mzT/AAzafI6f6JoUCP8AN7kE0aT8bfE+n2/kvfBYN+/ZaadpyfMv+09u7V5UsvreT9RT5J/aZ7f4i1P4ix2kn9mx22sfwRQwf2dLLJ7+U0m//gOGr58+IVr4uguPJ8Vafqtgjvv2X+nfYonb6IoR6PFvxN8S+NreS21i/iubVvk2DSrOJ9vu0cKNXKx/u49nmSbE+6n8CV6OEwkqPx2+4j3EHyUtFFesYhT6ZT6ACl5pKKDEj+f/AJ51J/2zoooNiP8A7+1JHu//AHlFS1nyGInlv/H/AOi6Wk/5Z0eWlHIAfP5f+r/9Bo/8h0tFIB/mUUeZRUchJLSfJ/0zqPzE/jqTzF/550uQCT/cqSOR6ryXCfx1JHcJ/wBNKfIY8hzlPplJHVnrElFFFa84BH1qWoqloAKfUfmVJQYhRRRWoBUtFWdH02+8Sah9g0fT7nVb1/kS2sLdrh/++UzWXtYrckrUV7Dof7J/xV1u3juZvDn9hWr/AHZtauFt/wDx3lqt6p+x38TNNtxNDb6Vqz/w21peMkr+371UFcf13D83Lzr7wPE6Ks6rpt7oeqXmm6lZ3Gm6haPsns542SVG9xVavQU09gCiiiqAKKKKAH0Uyn0AFFHmUViYhUnmVHRQBLRUVFAEnmUtRUUD5Cx5lHmpVemVnyByFv7QlL9pFU6KOQOQt+Z/20qT7RWfJI9G9/StOQOQy6KZT64+c9UloqKitCCWn1H5lEdMyJKlqKjzP46oCx/v16F8Nfgb4o+Kckc1jbxabpDuif2pqX7pH3Nt/cq2PN/9B/2q9c+C37N9lo97p+q+N7SXV9dl/fWfhZPkSB2z5f2uR1K7uNzR/wAH8dfU0kfh+90+RLa8l02yt02Sp9tV7J5fIkAHnzHzGVm+X5P/AEGvncbmvsvcpfeYc0V8Op4p4a/Zh+Hvwyk0+bxN/wAVJfSyJum1a4X7J5X/AD0EUTEbN397zK9Xvdah8N6PJ/wj2j6jBorx7IrbSdKii0+Te2F3sg2LlP4ay7PxR/ZtxHo+pWejQXVjYxIqX9utxbx71ymH+fbCfkC7fl/iovNQ8a6J/Z+palrnl/aNjrZ2G7yp51+Xygqnayru+fNfNVMRVqy9+V/66BH++Z8muafr9n9p0T7P4aT5H/sq4jW4t5GX73ybRsrLt7hNS/0m21CSC1T5/wDRPkeRl67Fdj1/3q6S3uNE8ZaPpeq/2Hp3h7yZ3SV4/k3zosg/dbfmX/gSf8DryX4jeOrfwPZx39ta3Gs2t9Pss7aDbK7yr822Urt8v/e/9CqYx55csU7lpXLfxV8C6P8AGbw5G8FvJpviS3R00y8k+5Iy/et5lP8Aq9//AI7XxxNFLaSSQ3KeRcxO8MsMn30ZWwy197eE/EEPj/VNLebQ5ILr57yKawk+RGX7lvcNwvzZ2Z/ir5l/ag+HcvgL4jfaf3sdtrafafJuI9ksE4+WRO+9D99JP4lr6PK8XyT9jMqUNfI8dooor6fnMwqWoqKOckloooo5wCiiijnAKSOpKkj8qP55vufw/wByjnMSOirn+jx/7j/P/rPko/0eT5Ifv/3/ADN9HOTzFOmVb+xpJHvh/eJTPL/v/u6OcvnK9FW/LqP7PWfOHOQUVP5aVJ9nStOcOcqUnl1c8pKX7MKOcOc5uioqlrzec9oI5KfTKT/lnWvOZchL/FSUyn/6yOtecgsR9a+h/wBmH4aIkv8Awm+r28ki2kbzadbRx+bcSKn354ox8zSFv3cf/fdeN/DjwTcfEjxdpegRXH2SO4ffc3kn3LW2X/Wy/wCH95vlr7MsfF7WDnRvAcVx4YFlO9mZbGRlbyocM0k0i/f2J/wD+6leRmGIlCPs49d2clWdvdO/8LxS2+nW2i39/pdrdX2n39reYdXuNNUQY8h7j73mf3v9v5f9muR8XXEWveKNHm0HTdvh5Ps8Ok38G54r7918v3/X+L/vquf8Uapoum+B5PE+j3F7/wAVTPcPBbanHsdIFUbl3dGUzSMu+uL0f9oO40Dwrp/g+wt449MuI5bm+SSP969yG4kSRv8AV/Imz5a+bhh5VPfj57mMD2fwT4v8JPrHh3SrxdOsb3Y+lfbJI53eaBmdvLHlygbv3m1GxXR+Mr+HUtF1zTNFNnb6hoN7DNBNaXqJLqlttZJso7fJsYbvL/4DXwX8XfF1vqt3bRWa/ZoLjdc2c6SMjQM7fJz/ALFfTVx4Y8H2/grWLbwtYadceIYdbuHZ7i3gSL7Nu8vzftE2T/rBzvZmbfRUwnJZ9/wO77HvEfjTxQ+iaxcW15cXsGnX3+v+12+x/mXMXp80fz184x/GCW2vP7Nv7OOSZ3+xy+fIqQo3m/eb/Y+bfurk/FPibWbnV9QtLzVPIa0k2RWckjbEi/gEfm/Ps2/dzXJamX1a8kkm8ueR02S+X8iPXrYfDeyhrqzrhS+4+65tU+zfufD1v9g0jT/+JrBcz2373xHtiBa42y58uHef3CffaP71eO/tEfE7SvGOlafoX7u31qyne5ltrCNfs6Ltwu9/veaV+9Xg938RPEetSf6T4g1GRHTyf+Phk/ddNvH8NOjjSOPZD+7StsLg4wq+15tjCrDk+IWn0yn17/OcYvFJ5lFFIAj60VHHUlAEtRUUygCeOiP+/UdFakchJ5j+X5P+sg379n+1RJGlM5pPLrICTzJf4JKkjvPK8tPL8t/4n+/Vfy6k+f8A56UD5Ilj5P4P3n+3S1Hs/wCmlJHH/wDt0GJJ5lSf7/3KZT/9ySs+ckl+bfSRxv8A/YVX+f8A56VJ5j+XRzgc5SR/3Kjj60Vzc59NyEtFJ/t0tHOZ8gU+PrTKfWvOZTge9fs2+F7cadr/AInv9cs/D6Pv0rSr+/3eV9pRRLIz7FcqkcbLjj/W+TX0XJrnwV+HOmy6VNbXni0a5pEviXS7hPNt3kR0SL7I23BVm+zSO2+vnv4a2GseJPhXb6PZxyR+HrR4r/WLz5fKtVM87GZv+AfL/wBs6wtY8QJ/bnhfUvL8u1RJYV8z7/lJK6/+g14talHEzfM27Pa/3HjznLnlym548+In9t3FukMclpokyf8AEs02S4aVNOtWbckKMcdK8n8Yah9ik0+5h/dpsf8A9C3YrovFmr2niDwPqG+OO01fw9qOxUt4/knsZvl/8hyp/wCRq8tvNUuLm3kR/uI++uiHuR5LWsd+Hw/2/wACGeT7RHs/gf8Ag/557q76z+Lktt4fj0pLOOD/AEV0W58xt8Evm+arKV/21rzfzKkjpHpShGfxHt8f7S1vruiXFh468A6F8QoH2fZn1Pcl3atu+YrdxbJl3D+Hd96vMo7e3jubyazs/wCzbW4ffFYfaGl8hf8Ann5j8vWbp9ukXzzf8BStD7Qn/XRK2p0ow20OSrLkXsobHLx/6yP/AGK6Czk823jrDuLd/tkkKeZI7vvVK6C3t0jjjTzPnrWkaYn4CWn0eW9R+XW/OeUSUUv8NPjj/jrXnJI/L/uUVJ5b+ZJ/6BUkkf8Aco5xc5UoqfY/rUcn7qjnNeYZSeZR5n9ymfw0ySx9pFJHcVXpY5KC+Qv/AOsqPY/rVf7RVj7Z5n/TOsjHkmSR7KJJHij/APZKkjvHj+R5PMh/651J5kUtxInl/J/fpc5HyI499SfPLSxxpH/00Sk8v/V7P3b/AN+Ss+czDy/N8v8AuPR5f7zZ5f8AwOSpfnj+f+Cn+X5nyP8A990c4uc4yn1H/t1J8nmfP9yuc+rCP+49S1F88X++n/POpPkkj+T7/wDFWkDOZJHvo+eOOSiOPzfnT+D71RzlPskif7/yVocx9Kaz8S9Sj+HXhn4c2Uf/AAj2gvoMU13bWn/MVuZoJN007H725xHtrxvWNY+3eE9LT/WSWLvMqf7+N38q1PiBrj2PiSzvLb/V28EVtEnmb9nlLHIkf/j1ed6xqEX2y4S2/d2TvvVP9lui1zwjGC2sYUaUp2lIr3GoSySXD+Z/rfklT++vXmq/mUySSovMoPUFrT0vT3lk3vH5jv8APEn/AD0pdP0O4vo47x4/9FfftSP53fbj+GtzULOKxk3/AOko77HiSSPZ/wCzNWXOc85/ZK0dukVxIj/8CST7/wCtEmyOP/no7/dqvJcS3Plv+7j3/e/g+9Wpcae+mySQ/vJH2fNNHu2frWvOc04e8uYpxx+ZbyVJH+7+/wD+Q6rx3n8Hl+ZRHceZ5m+lz++aey90seYn/TSSlj2fu/79RfJRHWvOc/six8kv36kjjT/npHH/ALFU/kj+SjzE8z5K05zP2Ui5/q/nT7if990vz+ZvTzNn8SfcqtHslqSORPuP9/8AuVnzmXsSSSN/v/vNn/XSqckf7urHzxeXvkkj/wDH0ouNn8cn3605w5JEEkdJ/wAs6l8z93/6FUUlac5oR0UUSdaOc15BlFJ/raX/ANF0c5pyCeZWhHqCR/J/BWXUsclZ84pUYzNf7RFL/wAs/n/vx0R27x/P5e/Z9793vT9Ky45P7lWbe8eL7lQck8PL7Jp+Y/8Ayx/j/wCmdSRyJ5f/AI5/F+7rLjuPM/1Mnz/3KseYlzJ8kf8A37/XpQcU6Jy8cn8f+d1R+Z+82VHH/ceT79SXGySOPf8Au3T/ANBrlPqix/6BUtvcPF9z5Nn/ADzqtHJ+8+f93v8AvVJ/y0k/2K15wLEkn2mSSa58yR3+9/vVH/q7OR/99KX/ANn+RqZNJ5do7v8AP8jJsrric04HXfETS3srfzkkkngmSK8tZpP41ZfLf/gSuNted/6yOvVvjLcT6BqF14YmjjeGGO1uY/M+R7V5bOJpk/3CxryquQrD/AiLzK2PD/h+XW5N/mR7EdPkkk2Jt/vOf4VrL8utmORI/LdP87aymbz/ALpf+zvbXnkzSR7/ALizQSb0f/dK/erQ0+OysdQuP7SjknSL732eTY+5f97iqdv4kePVJL+58u7ukT915kf8Tf7PSrGueJEvrySaw0v7BaoieVD9/wAis5c3w91ucc4y2t+Jn/aH+0SeTH5D/f2Usd5L9xJPMR/+elLca5d3skfnR+e/35/M+ff27VSuI/K+RP3ex/m/4FWn+Iv5Fu4vEvvneTzP4P3lU/tH7zfUFRR/6z/2SkaGpHJ+8qPzKLeN5ZP9io5I/wB5J/6HWwFiPf5cj1HHJ+73vS/Z/wB38nmeX/fkqOPf5lA+Qv8AmReXGifvHf8AgqSPf5e//b/36y/MeXy6uRx/u9837z+9+8oMuQseZ5knz0RyP+7RJPL/AOulRxx+Vcb0/eJS+Z/q9n7t6Ocz9kPk/wBX/wAs5KZ/6MqKT955lWJLd4/M/uVpCZnKkVKj+0irflvH/wAs6p+Wn/AK1gaB5nm0vyf8DpJNkUnySUHf+7ro5AGU+PrUnmJ5f/s9R+Ynl/8APOuKZqHmfu6k/wCWf+rqOSP/AL4So/M/7Z1mBJ5n7z5Kkjkli+R/uVH5n9+Oo/MSL7n8dAuQy44/MjkqxH+9j+f79V/L/efJUnnrRA6ST57aSPf+8T+/Vj/lpvSo5P8AVyJRbyeV/vpRyASW/wDrJE/75rubfwv/AMK+8J+HPGfiKwt77+3fP/sTR55PlnjhYK91cheVj3N+7X+P733fv8ZFJFo0tnf39n9qRtlzBY3HyJdRbv4v+mZ/8eqDxN4p1LxnrlxrGr3f2q/uPvN9xI1H3URR8qKv8K0ClBz917E/i3xlqXjbxJd61q9wZ9Qu9iSunyfKiKiD8FXbWNUVSRxy3P3I/MrUqMeSPLHoLJ/4+9bdnHax29vDcyfOm/5/mfe393AqvZ6elt87x+e/8VddoeqaboGqR380f2uO3+RUjjiff/38Hy0pnPUn7vuq5T1DQ5tE0Oz1J4/Ie4d4Xhk27/mXd79az9Gt5r7WLOGz8zfcOkO+CPf8zcdK6PxH8UItS0y40ew8Px2mlu6vBbSfvXRgzldvH3v3m2s6z0vxR4Wk/t6G3k026sX3s/y70b/cP+y9cXPPl96yfTU5oSqcj57Rk721NXxJ8Nrjw/fahE9xJJPp6edeeZH9n/dH+4T9/wCauG1C8S5uJJkkkkeb73mf3qveIdd1G7tbSxupI5LKy/49oUk3xIrf3eawZLjzfnT+D56KUKnL+8d2dOHhPl/eSuyTzKjkk/eVH/7PUcnWtDfkNiO4/v1YuJE8z5JPkesuzk8yP/crQ/1f2d6RnyFizk/0fZ5kmzZ81aml6HLqVx/o0kex03yvcSeUkfzY+Zqx7ePzbz5/3fz1oR28v2j5PL/3P46qfw7mU/7poSeH5Yo/30ccc6fwSfJ5lV5NPaO33+ZH5H9+tiz3+Xsuby2sEhd3X7Xu/hYfdVR96tq+k8H+Zef2bHqJRHfbc3ca/wCqPzb1Uc7x82d3/fNcftpQly2b+Rwe1q+pwtxH5fyf6yqckj/u3/360Li8SWST/R/L3vviT/ZrLuJP9W/l138h3wJI5Hlj2VJJcPF5iPH9/wD56VBH/wCP0/5fM+etYGk47B9oeOPZ5lWI7h/vpeeW+z/lpVOTZUcn/fyuk5+QsSR/3/LqOST/ALZ/7FHmJ/HJ/wADqT90f+AVpOY4QK8m+KlqeSP/AFf+rkSiOP8A1jvXnc5uU498dSfJL8n+rqT7P/ck+5/BJRHv+0f89KxAZ5f8CfvKTy/3n+r8uiT/AFkjp+7/ALiVY8x4o/8AWUAc/HJ5fyPUkkbxSb3+5TPk8zY9T+Y/l7H/AOA1tA1JI+tTQ3FvYyedc2/26FP+XaT7jt23f7PrVGO48qSrEn+r85/L2VpzljdW1rUPEupz6lqVxcalqE+3zJpPn6LtVf8AZUL90VD/AGfcR+X50fl7/u1cs7h5f3PmfIlbOl6XcS294n9nxzv5D7ZpI9/kf3m9N9Zy5Rc/LExrPS4vMj86TzEf73mfJVyTT3+0eTDHJOnmbF/d/wBKkuI0ttHkSa4kjnuPvTeZ8m1f+WdU9P8AGFxY2/kpH5n8dZc0zH3/ALOpo/2fcW0kf2n78PyND/H9KfcWcVtcSP5n2Syhk+V5Pnlfb97b/DVXWPiBq/iCSTeLe0hlgihWG0t1REVP/Zvesm41i9vbe3hubiSdLRPJgSST7i7s4FOM5WXNo/UOSX2joI/EFppMkc1tHJJepv8A33mbEjbbj5etZt54g1PUo7OGa4/cWm/yIf4EZ/vH8cVi+Y8lFackeY09lEkkkf8AjqOPrRJ1plBZP5jyf8AqOT/V0VJ9neWOtQCz/wBbWpb/ALyP5Kz7ePy7iOtSz/1cif7FLkImWPL8qTY/l73/AOedSR6h/q0f50/uVU8z95/sUnmPbSfJRyGfIdBcXj3NvJvkjk3vvV7j7+5feq8eoeV5if69E/77qvZ3Fv8AZ5POj8x3/wCAbKr2ciR+Z/y0+5trOEDJQ3NjVNUTUv8Al3tk2fd8uNv8a5//AC1aF5eRS3Hz28cf+xBHsqpJ5Pmf7Hz1pCPJE0hHkIo5P46kk2SyR1HH/rJNlElaAEn7v5Kjk/1lH/LOP/bqP/lpRzmvIS/xUnmUykjrP4wLPmJ5nySfcqf/AJZ7PM8yqf8Az0o8t605PdMiT7Qn8cdEcn7v5Kj8x6syf8e8aJ+831nOAFLzPNj+f59lWPk8uPZ+7qDy/wB5spP9t/4K5QM+TbLHvo8z/vuoI5KfQdPIEn9+rlvcebHJ+7+RKrxyeZUn2eX/AJY/vNn3vLoMyz5n2by3ePfsT5Uj+Sp7zXL25t7eFJPufwR1nxyeX/y08ydP4PvpJUfzx/J/q/71bByEn2eW5k86b94j/eepP7Lf7n8b/OtWI40lj8mtHzIo7eSzS4++6Oz/AO7WouYwrePzZNj/AHKJLPy7j5P46kuJEjuN6fc31Yt4/tP3Pv8A9yshmfHH5cmx/uVH5flyVsXFnL5cdz9n+T+/VOSP/SI/7j0AV/L/AHf+5Ufl1cjkf7j/AO41EkaVkAy3jSWSOrfmJH8lR6fb/vJEf/fWq8n+srXnDnCST/SK0f8Alp8n8dZV5H5VxWhJH/o8c3/fVHOBLb7PM+f7lJcSJ5m/+Co7ONJbzyfL8vf92pLi3+zSSf8ALTZ97/eo5w5wt5IvL/5ab6jjkT7P/wA9Hot5IvM3v5mxP+edMt/3kfyR/PWXOZFuS8f7n8FR/aPLk+f7n3KjkjzJ8/7v/rnRJQBJHI9Ekj/cqOPfF/33R/y1krX3jUPM/eR1J5dLHs/du/3Ki/2/++a1LJKjjqPzUqWO4/uUucB/mL5dRyUSf6uiPf8AfrQCx5iXMke+pf3XmSf6zZVL5v8A4mjzH8v/AJ6UTI5AuI/7kn3/AJ6jkklijj/d/I/8dEkn9/8A74ojuP4PM8t3rimBmU+PrTKfH+6ogdMw8vypN7/crQs/Kj+R/MkR/wDWpH9/b7VT/wBbUkcb+Z5P8Fa8hzTJJLiKO4k8mOSP5/l8yTf+tWZJEvfn/dwO/wDB/BVLy3++n7upLO8+zeZs8v5/kZ5I/wCVAEl5bpbSSIkkc+z7zx/3vSrGl6fLeyf8s4/+un92oLO4+03n777jv81W9Qt/sNxJD+8/2qAILjT/AO/9+orOSW2jkTzNj/w1YjuH/d/8tPK/gkqPzPN/z/C1agWLfVEijkT7PHsdPlT/AGvWq8dwksceyPy3T7/+9VeO3SP/AIA+9aLiNI5N6fu99ZAEeyW4ouI6kjkTzKkvI3j8xP8AvmgCv/q5I3SSiT95VfzP3ez/AFdWLf8Adx0AaGoRpLZxv/q9iVH9nlkt49n7zf8Ad8ujzPK0+4/eeX/sf31qTS7x7azuE8zy/O2f6usTIryR+Xcf7laEdmn2OT95/t/79SWen3er3kdtbeXO7uiL5kn8W73q7eaXLbSXFsnlyeS+ydP9pf7tPnjzcvUg56S38uOTZ5kb/JUflpFJInmeZWrceVLJceT5kf8Asf7NY3/Lx8lamkCx/wAtKLj935lEn7qSRP7lR3kiVqaEscnmyR0+T+5VeP8Adyf7dFx/rKALEcb1H5lR+Z+8qT/lnJ/f30AR/J+73/f+/Uf2dovuf8CqST/Wf7lEcnm/9M6AJaSP/V76LiN/3e+OSPf860eY/lxpQWHl0Sb6j8yo5JP+2dAFiONJI/8AppWfcfuvuVYkkf8Aj/eVH5j/AHHrKZBnx9alopI6ygdMyTzPL+5Vj/ln5z1Tkojk/efPWplyFi4vPMjpf3vlx7/+A1FcR+XJ/sUR/vf/AGWgRJ/qv+WdS/aJZZJHmk8x3/jkqOOR5I/n++lRR/vY/wDboINCP/Wf7f8AFVe4t3jk/wDjf92mRyVPJ+9j2eZ86fdf/ZoAI5P3cb/xpRJ/cqvHJ5VEkn+rdKACT93Js/uVoR3HmWce/wC+lU5P9Jj3/wDfVRxyeV8lAEkkf7vfUsf+rjf/AIA1RR/8tEf/AIFRb/6uRKANDS44pdQt0mj8xHqhcf8AIQk2f36sR/6z/lpG+/78dJJb/wDEwkh/1n93+/WIGhp/2eW4kSaTy/k+V/6VoR65b3OnxwvbxxvCnkq8f3/l5FU7i3t/s+npbXHmTfflST5P4qjks/7NuLiG5j/f7/kSP+Cp92ZkU7i4eXzHqv8AP+7etS30/wA3zE8v/bV5P9mq/wBjl8zYkn/A5JKvmALz/Wf76b6p3n+s2VcvI2i8tH/uVTkk/ef8DrUCSSP95/wCq/mfvJN9Wf4qi+T95QakkeySSOjzKr2/7qSR3qP7Y9AEkcn7yT/bqWORJZN9VreTzf8AfqTzP7lAFy4vJZP3L/vET5Fokk8uT56p2/72rHmebHIlagL/AORKiuLd6jj3x/JViSR5JN9AFeTfF5aeZJR9n/jT7lS+Z5nyf+OVWk3xx/7FZTAp+ZUvmfvP9XVLzKseZXFCZ6U6RJ5nmVH8n8dFHmfu605zPk/lLFvcJ9x4/MSiSP8Aufcqn5n7yrlnIknlpN9ytOcxnS5CT/psn30+9UdxH/Gn3HqOSTy7j5P3cdSRyf6xP9Wj0c5nykccn9+pJN8cn+5UdxH9m8t0+4/3aPM82P8A20o5zTk+0SealFvJ/BVfzP3lL/FT9qHsi3byeVJs/geo7j91JUf/ALPUkn72P/xylzmfIElx5txvf95vqxH/AKz5P46Le38yPfWzo+lvc3lvDDH5/wA/3P8Ano3as51fdM5mfZ/vbiPf9+tfVNP+zW8d+/8Ax6y/I3l/3l7Uah9rudUkS/j8udNif3HTb60apqksmn29h5ck8Hn71/vxs3UVlKrLQy+0Z/2z+0pJJnk+dK1NQs7iOSO5f7P5F2nypH/s/wAVU9H0e4+2XCfu96I77K2PElxp8n9lw237ueGDY38HvWc6vvRjEfJuV7O8T+z5Ll7f5E+SVI5Kw9Qjhjk3p5nkfweZWxqFn5VvGnmfI9YeoW8sflp5fmJ/f/grWFX3ghAs3Gy2kj/1fzp8tVry3l+0fPH9+i42eXbun/Akqv8AbJY/nST7/wB6tfamkIBJJ5dxIn9z+CT/AGaJJFi+5VOSR5LiR/M+++/fJSy/6yOr5zTkLfmJJHJVeSPy6g+eWSp/M/d0c5XIRp/rDUkn+qjplvH5smynySfvNlHOVKHvFi33xR76ljjpJJPKt9lU/Mf79HOc/IXJJEkj2PUdv/q9lV/MqSORKftTTkLlU5JE8ypPk/jot44pZP8AWVlOYQgf/9k="/>
  <p:tag name="MMPROD_37180LOGO"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ZmFsc2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mZhbHN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vdXRsaW5l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Lecture 11 Ocean Salt Composition&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224&quot; value=&quot;C:\Classes\SWS 2007 Summer 2010\Lecture 10 Ocean Salinity&quot;/&gt;&lt;property id=&quot;20250&quot; value=&quot;0&quot;/&gt;&lt;property id=&quot;20251&quot; value=&quot;0&quot;/&gt;&lt;property id=&quot;20259&quot; value=&quot;0&quot;/&gt;&lt;object type=&quot;8&quot; unique_id=&quot;35193&quot;&gt;&lt;/object&gt;&lt;object type=&quot;2&quot; unique_id=&quot;35194&quot;&gt;&lt;object type=&quot;3&quot; unique_id=&quot;35195&quot;&gt;&lt;property id=&quot;20148&quot; value=&quot;5&quot;/&gt;&lt;property id=&quot;20300&quot; value=&quot;Slide 2&quot;/&gt;&lt;property id=&quot;20303&quot; value=&quot;James Bonczek&quot;/&gt;&lt;property id=&quot;20307&quot; value=&quot;257&quot;/&gt;&lt;property id=&quot;20309&quot; value=&quot;37180&quot;/&gt;&lt;/object&gt;&lt;object type=&quot;3&quot; unique_id=&quot;35197&quot;&gt;&lt;property id=&quot;20148&quot; value=&quot;5&quot;/&gt;&lt;property id=&quot;20300&quot; value=&quot;Slide 3&quot;/&gt;&lt;property id=&quot;20303&quot; value=&quot;James Bonczek&quot;/&gt;&lt;property id=&quot;20307&quot; value=&quot;259&quot;/&gt;&lt;property id=&quot;20309&quot; value=&quot;37180&quot;/&gt;&lt;/object&gt;&lt;object type=&quot;3&quot; unique_id=&quot;35198&quot;&gt;&lt;property id=&quot;20148&quot; value=&quot;5&quot;/&gt;&lt;property id=&quot;20300&quot; value=&quot;Slide 4&quot;/&gt;&lt;property id=&quot;20303&quot; value=&quot;James Bonczek&quot;/&gt;&lt;property id=&quot;20307&quot; value=&quot;260&quot;/&gt;&lt;property id=&quot;20309&quot; value=&quot;37180&quot;/&gt;&lt;/object&gt;&lt;object type=&quot;3&quot; unique_id=&quot;35199&quot;&gt;&lt;property id=&quot;20148&quot; value=&quot;5&quot;/&gt;&lt;property id=&quot;20300&quot; value=&quot;Slide 5&quot;/&gt;&lt;property id=&quot;20303&quot; value=&quot;James Bonczek&quot;/&gt;&lt;property id=&quot;20307&quot; value=&quot;261&quot;/&gt;&lt;property id=&quot;20309&quot; value=&quot;37180&quot;/&gt;&lt;/object&gt;&lt;object type=&quot;3&quot; unique_id=&quot;35200&quot;&gt;&lt;property id=&quot;20148&quot; value=&quot;5&quot;/&gt;&lt;property id=&quot;20300&quot; value=&quot;Slide 6 - &amp;quot;Minerals and Erosion&amp;quot;&quot;/&gt;&lt;property id=&quot;20303&quot; value=&quot;James Bonczek&quot;/&gt;&lt;property id=&quot;20307&quot; value=&quot;262&quot;/&gt;&lt;property id=&quot;20309&quot; value=&quot;37180&quot;/&gt;&lt;/object&gt;&lt;object type=&quot;3&quot; unique_id=&quot;35201&quot;&gt;&lt;property id=&quot;20148&quot; value=&quot;5&quot;/&gt;&lt;property id=&quot;20300&quot; value=&quot;Slide 7&quot;/&gt;&lt;property id=&quot;20303&quot; value=&quot;James Bonczek&quot;/&gt;&lt;property id=&quot;20307&quot; value=&quot;263&quot;/&gt;&lt;property id=&quot;20309&quot; value=&quot;37180&quot;/&gt;&lt;/object&gt;&lt;object type=&quot;3&quot; unique_id=&quot;35202&quot;&gt;&lt;property id=&quot;20148&quot; value=&quot;5&quot;/&gt;&lt;property id=&quot;20300&quot; value=&quot;Slide 8&quot;/&gt;&lt;property id=&quot;20303&quot; value=&quot;James Bonczek&quot;/&gt;&lt;property id=&quot;20307&quot; value=&quot;264&quot;/&gt;&lt;property id=&quot;20309&quot; value=&quot;37180&quot;/&gt;&lt;/object&gt;&lt;object type=&quot;3&quot; unique_id=&quot;35203&quot;&gt;&lt;property id=&quot;20148&quot; value=&quot;5&quot;/&gt;&lt;property id=&quot;20300&quot; value=&quot;Slide 9&quot;/&gt;&lt;property id=&quot;20303&quot; value=&quot;James Bonczek&quot;/&gt;&lt;property id=&quot;20307&quot; value=&quot;265&quot;/&gt;&lt;property id=&quot;20309&quot; value=&quot;37180&quot;/&gt;&lt;/object&gt;&lt;object type=&quot;3&quot; unique_id=&quot;35204&quot;&gt;&lt;property id=&quot;20148&quot; value=&quot;5&quot;/&gt;&lt;property id=&quot;20300&quot; value=&quot;Slide 10&quot;/&gt;&lt;property id=&quot;20303&quot; value=&quot;James Bonczek&quot;/&gt;&lt;property id=&quot;20307&quot; value=&quot;266&quot;/&gt;&lt;property id=&quot;20309&quot; value=&quot;37180&quot;/&gt;&lt;/object&gt;&lt;object type=&quot;3&quot; unique_id=&quot;35205&quot;&gt;&lt;property id=&quot;20148&quot; value=&quot;5&quot;/&gt;&lt;property id=&quot;20300&quot; value=&quot;Slide 11&quot;/&gt;&lt;property id=&quot;20303&quot; value=&quot;James Bonczek&quot;/&gt;&lt;property id=&quot;20307&quot; value=&quot;267&quot;/&gt;&lt;property id=&quot;20309&quot; value=&quot;37180&quot;/&gt;&lt;/object&gt;&lt;object type=&quot;3&quot; unique_id=&quot;35206&quot;&gt;&lt;property id=&quot;20148&quot; value=&quot;5&quot;/&gt;&lt;property id=&quot;20300&quot; value=&quot;Slide 12&quot;/&gt;&lt;property id=&quot;20303&quot; value=&quot;James Bonczek&quot;/&gt;&lt;property id=&quot;20307&quot; value=&quot;268&quot;/&gt;&lt;property id=&quot;20309&quot; value=&quot;37180&quot;/&gt;&lt;/object&gt;&lt;object type=&quot;3&quot; unique_id=&quot;35213&quot;&gt;&lt;property id=&quot;20148&quot; value=&quot;5&quot;/&gt;&lt;property id=&quot;20300&quot; value=&quot;Slide 13&quot;/&gt;&lt;property id=&quot;20303&quot; value=&quot;James Bonczek&quot;/&gt;&lt;property id=&quot;20307&quot; value=&quot;275&quot;/&gt;&lt;property id=&quot;20309&quot; value=&quot;37180&quot;/&gt;&lt;/object&gt;&lt;object type=&quot;3&quot; unique_id=&quot;35214&quot;&gt;&lt;property id=&quot;20148&quot; value=&quot;5&quot;/&gt;&lt;property id=&quot;20300&quot; value=&quot;Slide 14&quot;/&gt;&lt;property id=&quot;20303&quot; value=&quot;James Bonczek&quot;/&gt;&lt;property id=&quot;20307&quot; value=&quot;276&quot;/&gt;&lt;property id=&quot;20309&quot; value=&quot;37180&quot;/&gt;&lt;/object&gt;&lt;object type=&quot;3&quot; unique_id=&quot;35215&quot;&gt;&lt;property id=&quot;20148&quot; value=&quot;5&quot;/&gt;&lt;property id=&quot;20300&quot; value=&quot;Slide 15&quot;/&gt;&lt;property id=&quot;20303&quot; value=&quot;James Bonczek&quot;/&gt;&lt;property id=&quot;20307&quot; value=&quot;277&quot;/&gt;&lt;property id=&quot;20309&quot; value=&quot;37180&quot;/&gt;&lt;/object&gt;&lt;object type=&quot;3&quot; unique_id=&quot;35216&quot;&gt;&lt;property id=&quot;20148&quot; value=&quot;5&quot;/&gt;&lt;property id=&quot;20300&quot; value=&quot;Slide 16&quot;/&gt;&lt;property id=&quot;20303&quot; value=&quot;James Bonczek&quot;/&gt;&lt;property id=&quot;20307&quot; value=&quot;278&quot;/&gt;&lt;property id=&quot;20309&quot; value=&quot;37180&quot;/&gt;&lt;/object&gt;&lt;object type=&quot;3&quot; unique_id=&quot;35217&quot;&gt;&lt;property id=&quot;20148&quot; value=&quot;5&quot;/&gt;&lt;property id=&quot;20300&quot; value=&quot;Slide 17&quot;/&gt;&lt;property id=&quot;20303&quot; value=&quot;James Bonczek&quot;/&gt;&lt;property id=&quot;20307&quot; value=&quot;279&quot;/&gt;&lt;property id=&quot;20309&quot; value=&quot;37180&quot;/&gt;&lt;/object&gt;&lt;object type=&quot;3&quot; unique_id=&quot;35218&quot;&gt;&lt;property id=&quot;20148&quot; value=&quot;5&quot;/&gt;&lt;property id=&quot;20300&quot; value=&quot;Slide 18&quot;/&gt;&lt;property id=&quot;20303&quot; value=&quot;James Bonczek&quot;/&gt;&lt;property id=&quot;20307&quot; value=&quot;280&quot;/&gt;&lt;property id=&quot;20309&quot; value=&quot;37180&quot;/&gt;&lt;/object&gt;&lt;object type=&quot;3&quot; unique_id=&quot;35219&quot;&gt;&lt;property id=&quot;20148&quot; value=&quot;5&quot;/&gt;&lt;property id=&quot;20300&quot; value=&quot;Slide 19&quot;/&gt;&lt;property id=&quot;20303&quot; value=&quot;James Bonczek&quot;/&gt;&lt;property id=&quot;20307&quot; value=&quot;281&quot;/&gt;&lt;property id=&quot;20309&quot; value=&quot;37180&quot;/&gt;&lt;/object&gt;&lt;object type=&quot;3&quot; unique_id=&quot;35220&quot;&gt;&lt;property id=&quot;20148&quot; value=&quot;5&quot;/&gt;&lt;property id=&quot;20300&quot; value=&quot;Slide 20&quot;/&gt;&lt;property id=&quot;20303&quot; value=&quot;James Bonczek&quot;/&gt;&lt;property id=&quot;20307&quot; value=&quot;282&quot;/&gt;&lt;property id=&quot;20309&quot; value=&quot;37180&quot;/&gt;&lt;/object&gt;&lt;object type=&quot;3&quot; unique_id=&quot;35222&quot;&gt;&lt;property id=&quot;20148&quot; value=&quot;5&quot;/&gt;&lt;property id=&quot;20300&quot; value=&quot;Slide 23&quot;/&gt;&lt;property id=&quot;20303&quot; value=&quot;James Bonczek&quot;/&gt;&lt;property id=&quot;20307&quot; value=&quot;284&quot;/&gt;&lt;property id=&quot;20309&quot; value=&quot;37180&quot;/&gt;&lt;/object&gt;&lt;object type=&quot;3&quot; unique_id=&quot;35223&quot;&gt;&lt;property id=&quot;20148&quot; value=&quot;5&quot;/&gt;&lt;property id=&quot;20300&quot; value=&quot;Slide 24&quot;/&gt;&lt;property id=&quot;20303&quot; value=&quot;James Bonczek&quot;/&gt;&lt;property id=&quot;20307&quot; value=&quot;285&quot;/&gt;&lt;property id=&quot;20309&quot; value=&quot;37180&quot;/&gt;&lt;/object&gt;&lt;object type=&quot;3&quot; unique_id=&quot;35382&quot;&gt;&lt;property id=&quot;20148&quot; value=&quot;5&quot;/&gt;&lt;property id=&quot;20300&quot; value=&quot;Slide 1&quot;/&gt;&lt;property id=&quot;20303&quot; value=&quot;James Bonczek&quot;/&gt;&lt;property id=&quot;20307&quot; value=&quot;289&quot;/&gt;&lt;property id=&quot;20309&quot; value=&quot;37180&quot;/&gt;&lt;/object&gt;&lt;object type=&quot;3&quot; unique_id=&quot;36142&quot;&gt;&lt;property id=&quot;20148&quot; value=&quot;5&quot;/&gt;&lt;property id=&quot;20300&quot; value=&quot;Slide 21&quot;/&gt;&lt;property id=&quot;20303&quot; value=&quot;James Bonczek&quot;/&gt;&lt;property id=&quot;20307&quot; value=&quot;293&quot;/&gt;&lt;property id=&quot;20309&quot; value=&quot;37180&quot;/&gt;&lt;/object&gt;&lt;object type=&quot;3&quot; unique_id=&quot;36148&quot;&gt;&lt;property id=&quot;20148&quot; value=&quot;5&quot;/&gt;&lt;property id=&quot;20300&quot; value=&quot;Slide 22&quot;/&gt;&lt;property id=&quot;20303&quot; value=&quot;James Bonczek&quot;/&gt;&lt;property id=&quot;20307&quot; value=&quot;299&quot;/&gt;&lt;property id=&quot;20309&quot; value=&quot;37180&quot;/&gt;&lt;/object&gt;&lt;object type=&quot;3&quot; unique_id=&quot;36149&quot;&gt;&lt;property id=&quot;20148&quot; value=&quot;5&quot;/&gt;&lt;property id=&quot;20300&quot; value=&quot;Slide 25&quot;/&gt;&lt;property id=&quot;20303&quot; value=&quot;James Bonczek&quot;/&gt;&lt;property id=&quot;20307&quot; value=&quot;300&quot;/&gt;&lt;property id=&quot;20309&quot; value=&quot;37180&quot;/&gt;&lt;/object&gt;&lt;/object&gt;&lt;object type=&quot;10&quot; unique_id=&quot;37176&quot;&gt;&lt;object type=&quot;11&quot; unique_id=&quot;37177&quot;&gt;&lt;property id=&quot;20180&quot; value=&quot;0&quot;/&gt;&lt;property id=&quot;20181&quot; value=&quot;0&quot;/&gt;&lt;property id=&quot;20182&quot; value=&quot;0&quot;/&gt;&lt;property id=&quot;20183&quot; value=&quot;1&quot;/&gt;&lt;/object&gt;&lt;object type=&quot;12&quot; unique_id=&quot;37179&quot;&gt;&lt;/object&gt;&lt;/object&gt;&lt;object type=&quot;4&quot; unique_id=&quot;37178&quot;&gt;&lt;object type=&quot;5&quot; unique_id=&quot;37180&quot;&gt;&lt;property id=&quot;20149&quot; value=&quot;James Bonczek&quot;/&gt;&lt;property id=&quot;20150&quot; value=&quot;Director of Undergraduate Programs&quot;/&gt;&lt;property id=&quot;20151&quot; value=&quot;manatee_lg.jpg&quot;/&gt;&lt;property id=&quot;20153&quot; value=&quot;bonczek@ufl.edu&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E986C82-C8FC-4E5C-94E9-2C73A55BC55B}&quot;/&gt;&lt;filename val=&quot;C:\Classes\SWS 2007 Summer 2010\Lecture 10 Ocean Salinity\data\asimages\{6E986C82-C8FC-4E5C-94E9-2C73A55BC55B}.png&quot;/&gt;&lt;hasEffects val=&quot;1&quot;/&gt;&lt;left val=&quot;355.44&quot;/&gt;&lt;top val=&quot;222&quot;/&gt;&lt;width val=&quot;112.32&quot;/&gt;&lt;height val=&quot;58.32&quot;/&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C2EE48-4C46-4694-9D68-08F08A04AB7F}&quot;/&gt;&lt;filename val=&quot;C:\Classes\SWS 2007 Summer 2010\Lecture 10 Ocean Salinity\data\asimages\{CAC2EE48-4C46-4694-9D68-08F08A04AB7F}.png&quot;/&gt;&lt;hasEffects val=&quot;1&quot;/&gt;&lt;left val=&quot;136.56&quot;/&gt;&lt;top val=&quot;111.12&quot;/&gt;&lt;width val=&quot;35.76&quot;/&gt;&lt;height val=&quot;54.48&quot;/&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2A0B24-6C3D-4C46-9C26-ED5A002817A8}&quot;/&gt;&lt;filename val=&quot;C:\Classes\SWS 2007 Summer 2010\Lecture 10 Ocean Salinity\data\asimages\{2A2A0B24-6C3D-4C46-9C26-ED5A002817A8}.png&quot;/&gt;&lt;hasEffects val=&quot;1&quot;/&gt;&lt;left val=&quot;468.72&quot;/&gt;&lt;top val=&quot;114&quot;/&gt;&lt;width val=&quot;36.48&quot;/&gt;&lt;height val=&quot;46.32&quot;/&gt;&lt;/ThreeDShapeInfo&gt;"/>
</p:tagLst>
</file>

<file path=ppt/tags/tag13.xml><?xml version="1.0" encoding="utf-8"?>
<p:tagLst xmlns:a="http://schemas.openxmlformats.org/drawingml/2006/main" xmlns:r="http://schemas.openxmlformats.org/officeDocument/2006/relationships" xmlns:p="http://schemas.openxmlformats.org/presentationml/2006/main">
  <p:tag name="PPSNARRATION" val="6,968198168,C:\Classes\SWS 2007 Summer 2010\PowerPoint Lectures\Lectures\Lecture 11 Ocean Salt Composition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 val="7,968198168,C:\Classes\SWS 2007 Summer 2010\PowerPoint Lectures\Lectures\Lecture 11 Ocean Salt Composition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 val="8,968198168,C:\Classes\SWS 2007 Summer 2010\PowerPoint Lectures\Lectures\Lecture 11 Ocean Salt Composition_pptx\Media.ppcx"/>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F569B25-1B67-4351-B0F7-2ECC61E066A0}&quot;/&gt;&lt;filename val=&quot;C:\Classes\SWS 2007 Summer 2010\Lecture 10 Ocean Salinity\data\asimages\{8F569B25-1B67-4351-B0F7-2ECC61E066A0}.png&quot;/&gt;&lt;hasEffects val=&quot;1&quot;/&gt;&lt;left val=&quot;114.72&quot;/&gt;&lt;top val=&quot;158.16&quot;/&gt;&lt;width val=&quot;139.92&quot;/&gt;&lt;height val=&quot;200.16&quot;/&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447D45-64AE-4B7B-9899-5C1F1F7E3F7D}&quot;/&gt;&lt;filename val=&quot;C:\Classes\SWS 2007 Summer 2010\Lecture 10 Ocean Salinity\data\asimages\{09447D45-64AE-4B7B-9899-5C1F1F7E3F7D}.png&quot;/&gt;&lt;hasEffects val=&quot;1&quot;/&gt;&lt;left val=&quot;367.44&quot;/&gt;&lt;top val=&quot;141.12&quot;/&gt;&lt;width val=&quot;182.88&quot;/&gt;&lt;height val=&quot;126.48&quot;/&gt;&lt;/ThreeDShapeInfo&gt;"/>
</p:tagLst>
</file>

<file path=ppt/tags/tag18.xml><?xml version="1.0" encoding="utf-8"?>
<p:tagLst xmlns:a="http://schemas.openxmlformats.org/drawingml/2006/main" xmlns:r="http://schemas.openxmlformats.org/officeDocument/2006/relationships" xmlns:p="http://schemas.openxmlformats.org/presentationml/2006/main">
  <p:tag name="PPSNARRATION" val="9,968198168,C:\Classes\SWS 2007 Summer 2010\PowerPoint Lectures\Lectures\Lecture 11 Ocean Salt Composition_pptx\Media.ppcx"/>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C30F377-1411-4902-A1B5-4DE082C10D72}&quot;/&gt;&lt;filename val=&quot;C:\Classes\SWS 2007 Summer 2010\Lecture 10 Ocean Salinity\data\asimages\{3C30F377-1411-4902-A1B5-4DE082C10D72}.png&quot;/&gt;&lt;hasEffects val=&quot;1&quot;/&gt;&lt;left val=&quot;350.16&quot;/&gt;&lt;top val=&quot;117.84&quot;/&gt;&lt;width val=&quot;264.48&quot;/&gt;&lt;height val=&quot;132.48&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PSNARRATION" val="1,968198168,C:\Classes\SWS 2007 Summer 2010\PowerPoint Lectures\Lectures\Lecture 11 Ocean Salt Composition_pptx\Media.ppcx"/>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20E27AA-895D-4D13-9AF3-D56D3BE6F29F}&quot;/&gt;&lt;filename val=&quot;C:\Classes\SWS 2007 Summer 2010\Lecture 10 Ocean Salinity\data\asimages\{E20E27AA-895D-4D13-9AF3-D56D3BE6F29F}.png&quot;/&gt;&lt;hasEffects val=&quot;1&quot;/&gt;&lt;left val=&quot;609.12&quot;/&gt;&lt;top val=&quot;147.84&quot;/&gt;&lt;width val=&quot;91.92&quot;/&gt;&lt;height val=&quot;307.92&quot;/&gt;&lt;/ThreeDShapeInfo&gt;"/>
</p:tagLst>
</file>

<file path=ppt/tags/tag21.xml><?xml version="1.0" encoding="utf-8"?>
<p:tagLst xmlns:a="http://schemas.openxmlformats.org/drawingml/2006/main" xmlns:r="http://schemas.openxmlformats.org/officeDocument/2006/relationships" xmlns:p="http://schemas.openxmlformats.org/presentationml/2006/main">
  <p:tag name="PPSNARRATION" val="10,968198168,C:\Classes\SWS 2007 Summer 2010\PowerPoint Lectures\Lectures\Lecture 11 Ocean Salt Composition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11,968198168,C:\Classes\SWS 2007 Summer 2010\PowerPoint Lectures\Lectures\Lecture 11 Ocean Salt Composition_pptx\Media.ppcx"/>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7D1B2E4-4C65-4AFE-8CDA-CC61DA351371}&quot;/&gt;&lt;filename val=&quot;C:\Classes\SWS 2007 Summer 2010\Lecture 10 Ocean Salinity\data\asimages\{F7D1B2E4-4C65-4AFE-8CDA-CC61DA351371}.emf&quot;/&gt;&lt;hasEffects val=&quot;1&quot;/&gt;&lt;left val=&quot;317.28&quot;/&gt;&lt;top val=&quot;102.72&quot;/&gt;&lt;width val=&quot;41.76&quot;/&gt;&lt;height val=&quot;126.48&quot;/&gt;&lt;/ThreeDShapeInfo&gt;"/>
</p:tagLst>
</file>

<file path=ppt/tags/tag24.xml><?xml version="1.0" encoding="utf-8"?>
<p:tagLst xmlns:a="http://schemas.openxmlformats.org/drawingml/2006/main" xmlns:r="http://schemas.openxmlformats.org/officeDocument/2006/relationships" xmlns:p="http://schemas.openxmlformats.org/presentationml/2006/main">
  <p:tag name="PPSNARRATION" val="12,968198168,C:\Classes\SWS 2007 Summer 2010\PowerPoint Lectures\Lectures\Lecture 11 Ocean Salt Composition_pptx\Media.ppcx"/>
</p:tagLst>
</file>

<file path=ppt/tags/tag25.xml><?xml version="1.0" encoding="utf-8"?>
<p:tagLst xmlns:a="http://schemas.openxmlformats.org/drawingml/2006/main" xmlns:r="http://schemas.openxmlformats.org/officeDocument/2006/relationships" xmlns:p="http://schemas.openxmlformats.org/presentationml/2006/main">
  <p:tag name="PPSNARRATION" val="13,968198168,C:\Classes\SWS 2007 Summer 2010\PowerPoint Lectures\Lectures\Lecture 11 Ocean Salt Composition_pptx\Media.ppcx"/>
</p:tagLst>
</file>

<file path=ppt/tags/tag26.xml><?xml version="1.0" encoding="utf-8"?>
<p:tagLst xmlns:a="http://schemas.openxmlformats.org/drawingml/2006/main" xmlns:r="http://schemas.openxmlformats.org/officeDocument/2006/relationships" xmlns:p="http://schemas.openxmlformats.org/presentationml/2006/main">
  <p:tag name="PPSNARRATION" val="14,968198168,C:\Classes\SWS 2007 Summer 2010\PowerPoint Lectures\Lectures\Lecture 11 Ocean Salt Composition_pptx\Media.ppcx"/>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B7C3DE-79FB-47B3-BAE0-C4561A079E7B}&quot;/&gt;&lt;filename val=&quot;C:\Classes\SWS 2007 Summer 2010\Lecture 10 Ocean Salinity\data\asimages\{49B7C3DE-79FB-47B3-BAE0-C4561A079E7B}.png&quot;/&gt;&lt;hasEffects val=&quot;1&quot;/&gt;&lt;left val=&quot;12.72&quot;/&gt;&lt;top val=&quot;155.28&quot;/&gt;&lt;width val=&quot;134.88&quot;/&gt;&lt;height val=&quot;199.2&quot;/&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C9A287-855E-40B8-AE39-D892ED079815}&quot;/&gt;&lt;filename val=&quot;C:\Classes\SWS 2007 Summer 2010\Lecture 10 Ocean Salinity\data\asimages\{E7C9A287-855E-40B8-AE39-D892ED079815}.png&quot;/&gt;&lt;hasEffects val=&quot;1&quot;/&gt;&lt;left val=&quot;201.12&quot;/&gt;&lt;top val=&quot;155.28&quot;/&gt;&lt;width val=&quot;169.2&quot;/&gt;&lt;height val=&quot;127.2&quot;/&gt;&lt;/ThreeDShapeInfo&gt;"/>
</p:tagLst>
</file>

<file path=ppt/tags/tag29.xml><?xml version="1.0" encoding="utf-8"?>
<p:tagLst xmlns:a="http://schemas.openxmlformats.org/drawingml/2006/main" xmlns:r="http://schemas.openxmlformats.org/officeDocument/2006/relationships" xmlns:p="http://schemas.openxmlformats.org/presentationml/2006/main">
  <p:tag name="PPSNARRATION" val="15,968198168,C:\Classes\SWS 2007 Summer 2010\PowerPoint Lectures\Lectures\Lecture 11 Ocean Salt Composition_pptx\Media.ppcx"/>
</p:tagLst>
</file>

<file path=ppt/tags/tag3.xml><?xml version="1.0" encoding="utf-8"?>
<p:tagLst xmlns:a="http://schemas.openxmlformats.org/drawingml/2006/main" xmlns:r="http://schemas.openxmlformats.org/officeDocument/2006/relationships" xmlns:p="http://schemas.openxmlformats.org/presentationml/2006/main">
  <p:tag name="ELAPSEDTIME" val="41.329"/>
  <p:tag name="AUDIO_ID" val="321"/>
  <p:tag name="PPSNARRATION" val="2,968198168,C:\Classes\SWS 2007 Summer 2010\PowerPoint Lectures\Lectures\Lecture 11 Ocean Salt Composition_pptx\Media.ppcx"/>
</p:tagLst>
</file>

<file path=ppt/tags/tag30.xml><?xml version="1.0" encoding="utf-8"?>
<p:tagLst xmlns:a="http://schemas.openxmlformats.org/drawingml/2006/main" xmlns:r="http://schemas.openxmlformats.org/officeDocument/2006/relationships" xmlns:p="http://schemas.openxmlformats.org/presentationml/2006/main">
  <p:tag name="PPSNARRATION" val="16,968198168,C:\Classes\SWS 2007 Summer 2010\PowerPoint Lectures\Lectures\Lecture 11 Ocean Salt Composition_pptx\Media.ppcx"/>
</p:tagLst>
</file>

<file path=ppt/tags/tag31.xml><?xml version="1.0" encoding="utf-8"?>
<p:tagLst xmlns:a="http://schemas.openxmlformats.org/drawingml/2006/main" xmlns:r="http://schemas.openxmlformats.org/officeDocument/2006/relationships" xmlns:p="http://schemas.openxmlformats.org/presentationml/2006/main">
  <p:tag name="PPSNARRATION" val="17,968198168,C:\Classes\SWS 2007 Summer 2010\PowerPoint Lectures\Lectures\Lecture 11 Ocean Salt Composition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18,968198168,C:\Classes\SWS 2007 Summer 2010\PowerPoint Lectures\Lectures\Lecture 11 Ocean Salt Composition_pptx\Media.ppcx"/>
</p:tagLst>
</file>

<file path=ppt/tags/tag33.xml><?xml version="1.0" encoding="utf-8"?>
<p:tagLst xmlns:a="http://schemas.openxmlformats.org/drawingml/2006/main" xmlns:r="http://schemas.openxmlformats.org/officeDocument/2006/relationships" xmlns:p="http://schemas.openxmlformats.org/presentationml/2006/main">
  <p:tag name="PPSNARRATION" val="19,968198168,C:\Classes\SWS 2007 Summer 2010\PowerPoint Lectures\Lectures\Lecture 11 Ocean Salt Composition_pptx\Media.ppcx"/>
</p:tagLst>
</file>

<file path=ppt/tags/tag34.xml><?xml version="1.0" encoding="utf-8"?>
<p:tagLst xmlns:a="http://schemas.openxmlformats.org/drawingml/2006/main" xmlns:r="http://schemas.openxmlformats.org/officeDocument/2006/relationships" xmlns:p="http://schemas.openxmlformats.org/presentationml/2006/main">
  <p:tag name="PPSNARRATION" val="20,968198168,C:\Classes\SWS 2007 Summer 2010\PowerPoint Lectures\Lectures\Lecture 11 Ocean Salt Composition_pptx\Media.ppcx"/>
</p:tagLst>
</file>

<file path=ppt/tags/tag35.xml><?xml version="1.0" encoding="utf-8"?>
<p:tagLst xmlns:a="http://schemas.openxmlformats.org/drawingml/2006/main" xmlns:r="http://schemas.openxmlformats.org/officeDocument/2006/relationships" xmlns:p="http://schemas.openxmlformats.org/presentationml/2006/main">
  <p:tag name="PPSNARRATION" val="21,968198168,C:\Classes\SWS 2007 Summer 2010\PowerPoint Lectures\Lectures\Lecture 11 Ocean Salt Composition_pptx\Media.ppcx"/>
</p:tagLst>
</file>

<file path=ppt/tags/tag36.xml><?xml version="1.0" encoding="utf-8"?>
<p:tagLst xmlns:a="http://schemas.openxmlformats.org/drawingml/2006/main" xmlns:r="http://schemas.openxmlformats.org/officeDocument/2006/relationships" xmlns:p="http://schemas.openxmlformats.org/presentationml/2006/main">
  <p:tag name="PPSNARRATION" val="22,968198168,C:\Classes\SWS 2007 Summer 2010\PowerPoint Lectures\Lectures\Lecture 11 Ocean Salt Composition_pptx\Media.ppcx"/>
</p:tagLst>
</file>

<file path=ppt/tags/tag37.xml><?xml version="1.0" encoding="utf-8"?>
<p:tagLst xmlns:a="http://schemas.openxmlformats.org/drawingml/2006/main" xmlns:r="http://schemas.openxmlformats.org/officeDocument/2006/relationships" xmlns:p="http://schemas.openxmlformats.org/presentationml/2006/main">
  <p:tag name="PPSNARRATION" val="23,968198168,C:\Classes\SWS 2007 Summer 2010\PowerPoint Lectures\Lectures\Lecture 11 Ocean Salt Composition_pptx\Media.ppcx"/>
</p:tagLst>
</file>

<file path=ppt/tags/tag38.xml><?xml version="1.0" encoding="utf-8"?>
<p:tagLst xmlns:a="http://schemas.openxmlformats.org/drawingml/2006/main" xmlns:r="http://schemas.openxmlformats.org/officeDocument/2006/relationships" xmlns:p="http://schemas.openxmlformats.org/presentationml/2006/main">
  <p:tag name="PPSNARRATION" val="24,968198168,C:\Classes\SWS 2007 Summer 2010\PowerPoint Lectures\Lectures\Lecture 11 Ocean Salt Composition_pptx\Media.ppcx"/>
</p:tagLst>
</file>

<file path=ppt/tags/tag39.xml><?xml version="1.0" encoding="utf-8"?>
<p:tagLst xmlns:a="http://schemas.openxmlformats.org/drawingml/2006/main" xmlns:r="http://schemas.openxmlformats.org/officeDocument/2006/relationships" xmlns:p="http://schemas.openxmlformats.org/presentationml/2006/main">
  <p:tag name="PPSNARRATION" val="25,968198168,C:\Classes\SWS 2007 Summer 2010\PowerPoint Lectures\Lectures\Lecture 11 Ocean Salt Composition_pptx\Media.ppcx"/>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12D1E9-3C52-4813-90FF-39B2DC74D30B}&quot;/&gt;&lt;filename val=&quot;C:\Classes\SWS 2007 Summer 2010\Lecture 10 Ocean Salinity\data\asimages\{E812D1E9-3C52-4813-90FF-39B2DC74D30B}.png&quot;/&gt;&lt;hasEffects val=&quot;1&quot;/&gt;&lt;left val=&quot;468&quot;/&gt;&lt;top val=&quot;105.12&quot;/&gt;&lt;width val=&quot;235.92&quot;/&gt;&lt;height val=&quot;249.36&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07A6194-2A21-4F6E-A8EF-CC4B7E50DAB9}&quot;/&gt;&lt;filename val=&quot;C:\Classes\SWS 2007 Summer 2010\Lecture 10 Ocean Salinity\data\asimages\{707A6194-2A21-4F6E-A8EF-CC4B7E50DAB9}.emf&quot;/&gt;&lt;hasEffects val=&quot;1&quot;/&gt;&lt;left val=&quot;201.84&quot;/&gt;&lt;top val=&quot;198&quot;/&gt;&lt;width val=&quot;43.2&quot;/&gt;&lt;height val=&quot;79.92&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ELAPSEDTIME" val="21.313"/>
  <p:tag name="AUDIO_ID" val="365"/>
  <p:tag name="PPSNARRATION" val="3,968198168,C:\Classes\SWS 2007 Summer 2010\PowerPoint Lectures\Lectures\Lecture 11 Ocean Salt Composition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4,968198168,C:\Classes\SWS 2007 Summer 2010\PowerPoint Lectures\Lectures\Lecture 11 Ocean Salt Composition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5,968198168,C:\Classes\SWS 2007 Summer 2010\PowerPoint Lectures\Lectures\Lecture 11 Ocean Salt Composition_pptx\Media.ppcx"/>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37A799-8F03-41F9-8304-5DB3BC7CFB10}&quot;/&gt;&lt;filename val=&quot;C:\Classes\SWS 2007 Summer 2010\Lecture 10 Ocean Salinity\data\asimages\{6237A799-8F03-41F9-8304-5DB3BC7CFB10}.png&quot;/&gt;&lt;hasEffects val=&quot;1&quot;/&gt;&lt;left val=&quot;216.72&quot;/&gt;&lt;top val=&quot;202.56&quot;/&gt;&lt;width val=&quot;112.32&quot;/&gt;&lt;height val=&quot;57.36&quot;/&gt;&lt;/ThreeDShapeInfo&gt;"/>
</p:tagLst>
</file>

<file path=ppt/theme/theme1.xml><?xml version="1.0" encoding="utf-8"?>
<a:theme xmlns:a="http://schemas.openxmlformats.org/drawingml/2006/main" name="Blue and green balls design template">
  <a:themeElements>
    <a:clrScheme name="Blue and green balls design template 1">
      <a:dk1>
        <a:srgbClr val="808080"/>
      </a:dk1>
      <a:lt1>
        <a:srgbClr val="EBF5FF"/>
      </a:lt1>
      <a:dk2>
        <a:srgbClr val="BDDEFF"/>
      </a:dk2>
      <a:lt2>
        <a:srgbClr val="CCECFF"/>
      </a:lt2>
      <a:accent1>
        <a:srgbClr val="339966"/>
      </a:accent1>
      <a:accent2>
        <a:srgbClr val="333399"/>
      </a:accent2>
      <a:accent3>
        <a:srgbClr val="DBECFF"/>
      </a:accent3>
      <a:accent4>
        <a:srgbClr val="C9D1DA"/>
      </a:accent4>
      <a:accent5>
        <a:srgbClr val="ADCAB8"/>
      </a:accent5>
      <a:accent6>
        <a:srgbClr val="2D2D8A"/>
      </a:accent6>
      <a:hlink>
        <a:srgbClr val="66FFFF"/>
      </a:hlink>
      <a:folHlink>
        <a:srgbClr val="99FF99"/>
      </a:folHlink>
    </a:clrScheme>
    <a:fontScheme name="Blue and green ball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Blue and green balls design template 1">
        <a:dk1>
          <a:srgbClr val="808080"/>
        </a:dk1>
        <a:lt1>
          <a:srgbClr val="EBF5FF"/>
        </a:lt1>
        <a:dk2>
          <a:srgbClr val="BDDEFF"/>
        </a:dk2>
        <a:lt2>
          <a:srgbClr val="CCECFF"/>
        </a:lt2>
        <a:accent1>
          <a:srgbClr val="339966"/>
        </a:accent1>
        <a:accent2>
          <a:srgbClr val="333399"/>
        </a:accent2>
        <a:accent3>
          <a:srgbClr val="DBECFF"/>
        </a:accent3>
        <a:accent4>
          <a:srgbClr val="C9D1DA"/>
        </a:accent4>
        <a:accent5>
          <a:srgbClr val="ADCAB8"/>
        </a:accent5>
        <a:accent6>
          <a:srgbClr val="2D2D8A"/>
        </a:accent6>
        <a:hlink>
          <a:srgbClr val="66FFFF"/>
        </a:hlink>
        <a:folHlink>
          <a:srgbClr val="99FF99"/>
        </a:folHlink>
      </a:clrScheme>
      <a:clrMap bg1="dk2" tx1="lt1" bg2="dk1" tx2="lt2" accent1="accent1" accent2="accent2" accent3="accent3" accent4="accent4" accent5="accent5" accent6="accent6" hlink="hlink" folHlink="folHlink"/>
    </a:extraClrScheme>
    <a:extraClrScheme>
      <a:clrScheme name="Blue and green balls design template 2">
        <a:dk1>
          <a:srgbClr val="336699"/>
        </a:dk1>
        <a:lt1>
          <a:srgbClr val="FFFFFF"/>
        </a:lt1>
        <a:dk2>
          <a:srgbClr val="00B4F5"/>
        </a:dk2>
        <a:lt2>
          <a:srgbClr val="E3EBF1"/>
        </a:lt2>
        <a:accent1>
          <a:srgbClr val="003399"/>
        </a:accent1>
        <a:accent2>
          <a:srgbClr val="468A4B"/>
        </a:accent2>
        <a:accent3>
          <a:srgbClr val="AAD6F9"/>
        </a:accent3>
        <a:accent4>
          <a:srgbClr val="DADADA"/>
        </a:accent4>
        <a:accent5>
          <a:srgbClr val="AAADCA"/>
        </a:accent5>
        <a:accent6>
          <a:srgbClr val="3F7D43"/>
        </a:accent6>
        <a:hlink>
          <a:srgbClr val="66CCFF"/>
        </a:hlink>
        <a:folHlink>
          <a:srgbClr val="CCFFCC"/>
        </a:folHlink>
      </a:clrScheme>
      <a:clrMap bg1="dk2" tx1="lt1" bg2="dk1" tx2="lt2" accent1="accent1" accent2="accent2" accent3="accent3" accent4="accent4" accent5="accent5" accent6="accent6" hlink="hlink" folHlink="folHlink"/>
    </a:extraClrScheme>
    <a:extraClrScheme>
      <a:clrScheme name="Blue and green balls design template 3">
        <a:dk1>
          <a:srgbClr val="336699"/>
        </a:dk1>
        <a:lt1>
          <a:srgbClr val="FFFFFF"/>
        </a:lt1>
        <a:dk2>
          <a:srgbClr val="006699"/>
        </a:dk2>
        <a:lt2>
          <a:srgbClr val="E3EBF1"/>
        </a:lt2>
        <a:accent1>
          <a:srgbClr val="033497"/>
        </a:accent1>
        <a:accent2>
          <a:srgbClr val="00CC66"/>
        </a:accent2>
        <a:accent3>
          <a:srgbClr val="AAB8CA"/>
        </a:accent3>
        <a:accent4>
          <a:srgbClr val="DADADA"/>
        </a:accent4>
        <a:accent5>
          <a:srgbClr val="AAAEC9"/>
        </a:accent5>
        <a:accent6>
          <a:srgbClr val="00B95C"/>
        </a:accent6>
        <a:hlink>
          <a:srgbClr val="6CACFA"/>
        </a:hlink>
        <a:folHlink>
          <a:srgbClr val="FFFFCC"/>
        </a:folHlink>
      </a:clrScheme>
      <a:clrMap bg1="dk2" tx1="lt1" bg2="dk1" tx2="lt2" accent1="accent1" accent2="accent2" accent3="accent3" accent4="accent4" accent5="accent5" accent6="accent6" hlink="hlink" folHlink="folHlink"/>
    </a:extraClrScheme>
    <a:extraClrScheme>
      <a:clrScheme name="Blue and green balls design template 4">
        <a:dk1>
          <a:srgbClr val="90D697"/>
        </a:dk1>
        <a:lt1>
          <a:srgbClr val="FFFFFF"/>
        </a:lt1>
        <a:dk2>
          <a:srgbClr val="339966"/>
        </a:dk2>
        <a:lt2>
          <a:srgbClr val="969696"/>
        </a:lt2>
        <a:accent1>
          <a:srgbClr val="318DF3"/>
        </a:accent1>
        <a:accent2>
          <a:srgbClr val="CCECFF"/>
        </a:accent2>
        <a:accent3>
          <a:srgbClr val="FFFFFF"/>
        </a:accent3>
        <a:accent4>
          <a:srgbClr val="7AB780"/>
        </a:accent4>
        <a:accent5>
          <a:srgbClr val="ADC5F8"/>
        </a:accent5>
        <a:accent6>
          <a:srgbClr val="B9D6E7"/>
        </a:accent6>
        <a:hlink>
          <a:srgbClr val="990000"/>
        </a:hlink>
        <a:folHlink>
          <a:srgbClr val="663300"/>
        </a:folHlink>
      </a:clrScheme>
      <a:clrMap bg1="lt1" tx1="dk1" bg2="lt2" tx2="dk2" accent1="accent1" accent2="accent2" accent3="accent3" accent4="accent4" accent5="accent5" accent6="accent6" hlink="hlink" folHlink="folHlink"/>
    </a:extraClrScheme>
    <a:extraClrScheme>
      <a:clrScheme name="Blue and green balls design template 5">
        <a:dk1>
          <a:srgbClr val="005A58"/>
        </a:dk1>
        <a:lt1>
          <a:srgbClr val="D2FFE6"/>
        </a:lt1>
        <a:dk2>
          <a:srgbClr val="C0C0C0"/>
        </a:dk2>
        <a:lt2>
          <a:srgbClr val="CCECFF"/>
        </a:lt2>
        <a:accent1>
          <a:srgbClr val="026A4A"/>
        </a:accent1>
        <a:accent2>
          <a:srgbClr val="528FC6"/>
        </a:accent2>
        <a:accent3>
          <a:srgbClr val="DCDCDC"/>
        </a:accent3>
        <a:accent4>
          <a:srgbClr val="B3DAC4"/>
        </a:accent4>
        <a:accent5>
          <a:srgbClr val="AAB9B1"/>
        </a:accent5>
        <a:accent6>
          <a:srgbClr val="4981B3"/>
        </a:accent6>
        <a:hlink>
          <a:srgbClr val="9FDAFF"/>
        </a:hlink>
        <a:folHlink>
          <a:srgbClr val="99FFCC"/>
        </a:folHlink>
      </a:clrScheme>
      <a:clrMap bg1="dk2" tx1="lt1" bg2="dk1" tx2="lt2" accent1="accent1" accent2="accent2" accent3="accent3" accent4="accent4" accent5="accent5" accent6="accent6" hlink="hlink" folHlink="folHlink"/>
    </a:extraClrScheme>
    <a:extraClrScheme>
      <a:clrScheme name="Blue and green balls design template 6">
        <a:dk1>
          <a:srgbClr val="3E3E5C"/>
        </a:dk1>
        <a:lt1>
          <a:srgbClr val="E6E6FF"/>
        </a:lt1>
        <a:dk2>
          <a:srgbClr val="0099CC"/>
        </a:dk2>
        <a:lt2>
          <a:srgbClr val="FFFFFF"/>
        </a:lt2>
        <a:accent1>
          <a:srgbClr val="246DB0"/>
        </a:accent1>
        <a:accent2>
          <a:srgbClr val="6666FF"/>
        </a:accent2>
        <a:accent3>
          <a:srgbClr val="AACAE2"/>
        </a:accent3>
        <a:accent4>
          <a:srgbClr val="C4C4DA"/>
        </a:accent4>
        <a:accent5>
          <a:srgbClr val="ACBAD4"/>
        </a:accent5>
        <a:accent6>
          <a:srgbClr val="5C5CE7"/>
        </a:accent6>
        <a:hlink>
          <a:srgbClr val="99CCFF"/>
        </a:hlink>
        <a:folHlink>
          <a:srgbClr val="CCECFF"/>
        </a:folHlink>
      </a:clrScheme>
      <a:clrMap bg1="dk2" tx1="lt1" bg2="dk1" tx2="lt2" accent1="accent1" accent2="accent2" accent3="accent3" accent4="accent4" accent5="accent5" accent6="accent6" hlink="hlink" folHlink="folHlink"/>
    </a:extraClrScheme>
    <a:extraClrScheme>
      <a:clrScheme name="Blue and green balls design template 7">
        <a:dk1>
          <a:srgbClr val="C6D5E0"/>
        </a:dk1>
        <a:lt1>
          <a:srgbClr val="D7D7EB"/>
        </a:lt1>
        <a:dk2>
          <a:srgbClr val="7DC4FF"/>
        </a:dk2>
        <a:lt2>
          <a:srgbClr val="777777"/>
        </a:lt2>
        <a:accent1>
          <a:srgbClr val="2658A2"/>
        </a:accent1>
        <a:accent2>
          <a:srgbClr val="5F5FCB"/>
        </a:accent2>
        <a:accent3>
          <a:srgbClr val="E8E8F3"/>
        </a:accent3>
        <a:accent4>
          <a:srgbClr val="A9B6BF"/>
        </a:accent4>
        <a:accent5>
          <a:srgbClr val="ACB4CE"/>
        </a:accent5>
        <a:accent6>
          <a:srgbClr val="5555B8"/>
        </a:accent6>
        <a:hlink>
          <a:srgbClr val="A1E99D"/>
        </a:hlink>
        <a:folHlink>
          <a:srgbClr val="EAEAEA"/>
        </a:folHlink>
      </a:clrScheme>
      <a:clrMap bg1="lt1" tx1="dk1" bg2="lt2" tx2="dk2" accent1="accent1" accent2="accent2" accent3="accent3" accent4="accent4" accent5="accent5" accent6="accent6" hlink="hlink" folHlink="folHlink"/>
    </a:extraClrScheme>
    <a:extraClrScheme>
      <a:clrScheme name="Blue and green balls design template 8">
        <a:dk1>
          <a:srgbClr val="00B3F2"/>
        </a:dk1>
        <a:lt1>
          <a:srgbClr val="DEF6F1"/>
        </a:lt1>
        <a:dk2>
          <a:srgbClr val="CEE7FE"/>
        </a:dk2>
        <a:lt2>
          <a:srgbClr val="969696"/>
        </a:lt2>
        <a:accent1>
          <a:srgbClr val="CCECFF"/>
        </a:accent1>
        <a:accent2>
          <a:srgbClr val="8DC6FF"/>
        </a:accent2>
        <a:accent3>
          <a:srgbClr val="ECFAF7"/>
        </a:accent3>
        <a:accent4>
          <a:srgbClr val="0098CF"/>
        </a:accent4>
        <a:accent5>
          <a:srgbClr val="E2F4FF"/>
        </a:accent5>
        <a:accent6>
          <a:srgbClr val="7FB3E7"/>
        </a:accent6>
        <a:hlink>
          <a:srgbClr val="0033CC"/>
        </a:hlink>
        <a:folHlink>
          <a:srgbClr val="00A800"/>
        </a:folHlink>
      </a:clrScheme>
      <a:clrMap bg1="lt1" tx1="dk1" bg2="lt2" tx2="dk2" accent1="accent1" accent2="accent2" accent3="accent3" accent4="accent4" accent5="accent5" accent6="accent6" hlink="hlink" folHlink="folHlink"/>
    </a:extraClrScheme>
    <a:extraClrScheme>
      <a:clrScheme name="Blue and green balls design template 9">
        <a:dk1>
          <a:srgbClr val="969696"/>
        </a:dk1>
        <a:lt1>
          <a:srgbClr val="E6FFE6"/>
        </a:lt1>
        <a:dk2>
          <a:srgbClr val="9CE292"/>
        </a:dk2>
        <a:lt2>
          <a:srgbClr val="CEF1FE"/>
        </a:lt2>
        <a:accent1>
          <a:srgbClr val="EBB047"/>
        </a:accent1>
        <a:accent2>
          <a:srgbClr val="8DC6FF"/>
        </a:accent2>
        <a:accent3>
          <a:srgbClr val="CBEEC7"/>
        </a:accent3>
        <a:accent4>
          <a:srgbClr val="C4DAC4"/>
        </a:accent4>
        <a:accent5>
          <a:srgbClr val="F3D4B1"/>
        </a:accent5>
        <a:accent6>
          <a:srgbClr val="7FB3E7"/>
        </a:accent6>
        <a:hlink>
          <a:srgbClr val="0066FF"/>
        </a:hlink>
        <a:folHlink>
          <a:srgbClr val="006600"/>
        </a:folHlink>
      </a:clrScheme>
      <a:clrMap bg1="dk2" tx1="lt1" bg2="dk1" tx2="lt2" accent1="accent1" accent2="accent2" accent3="accent3" accent4="accent4" accent5="accent5" accent6="accent6" hlink="hlink" folHlink="folHlink"/>
    </a:extraClrScheme>
    <a:extraClrScheme>
      <a:clrScheme name="Blue and green balls design template 10">
        <a:dk1>
          <a:srgbClr val="DBFFD3"/>
        </a:dk1>
        <a:lt1>
          <a:srgbClr val="FFFFFF"/>
        </a:lt1>
        <a:dk2>
          <a:srgbClr val="CCECFF"/>
        </a:dk2>
        <a:lt2>
          <a:srgbClr val="808080"/>
        </a:lt2>
        <a:accent1>
          <a:srgbClr val="69B4FF"/>
        </a:accent1>
        <a:accent2>
          <a:srgbClr val="00CC00"/>
        </a:accent2>
        <a:accent3>
          <a:srgbClr val="FFFFFF"/>
        </a:accent3>
        <a:accent4>
          <a:srgbClr val="BBDAB4"/>
        </a:accent4>
        <a:accent5>
          <a:srgbClr val="B9D6FF"/>
        </a:accent5>
        <a:accent6>
          <a:srgbClr val="00B900"/>
        </a:accent6>
        <a:hlink>
          <a:srgbClr val="3333CC"/>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and green balls design template</Template>
  <TotalTime>1008</TotalTime>
  <Words>1958</Words>
  <Application>Microsoft Office PowerPoint</Application>
  <PresentationFormat>On-screen Show (4:3)</PresentationFormat>
  <Paragraphs>296</Paragraphs>
  <Slides>25</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Arial Black</vt:lpstr>
      <vt:lpstr>Blue and green balls design template</vt:lpstr>
      <vt:lpstr>Slide 1</vt:lpstr>
      <vt:lpstr>Slide 2</vt:lpstr>
      <vt:lpstr>Slide 3</vt:lpstr>
      <vt:lpstr>Slide 4</vt:lpstr>
      <vt:lpstr>Slide 5</vt:lpstr>
      <vt:lpstr>Minerals and Erosion</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uf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Bonczek</dc:creator>
  <cp:lastModifiedBy>bonczek</cp:lastModifiedBy>
  <cp:revision>12</cp:revision>
  <dcterms:created xsi:type="dcterms:W3CDTF">2010-02-07T16:08:26Z</dcterms:created>
  <dcterms:modified xsi:type="dcterms:W3CDTF">2010-05-20T18:10:53Z</dcterms:modified>
</cp:coreProperties>
</file>