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Default Extension="gif" ContentType="image/gif"/>
  <Override PartName="/ppt/tags/tag24.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9"/>
  </p:notesMasterIdLst>
  <p:sldIdLst>
    <p:sldId id="372" r:id="rId2"/>
    <p:sldId id="335" r:id="rId3"/>
    <p:sldId id="336" r:id="rId4"/>
    <p:sldId id="304" r:id="rId5"/>
    <p:sldId id="337" r:id="rId6"/>
    <p:sldId id="306" r:id="rId7"/>
    <p:sldId id="307" r:id="rId8"/>
    <p:sldId id="308" r:id="rId9"/>
    <p:sldId id="309" r:id="rId10"/>
    <p:sldId id="310" r:id="rId11"/>
    <p:sldId id="262" r:id="rId12"/>
    <p:sldId id="268" r:id="rId13"/>
    <p:sldId id="266" r:id="rId14"/>
    <p:sldId id="267" r:id="rId15"/>
    <p:sldId id="302" r:id="rId16"/>
    <p:sldId id="269" r:id="rId17"/>
    <p:sldId id="270" r:id="rId18"/>
    <p:sldId id="271" r:id="rId19"/>
    <p:sldId id="272" r:id="rId20"/>
    <p:sldId id="273" r:id="rId21"/>
    <p:sldId id="274" r:id="rId22"/>
    <p:sldId id="339" r:id="rId23"/>
    <p:sldId id="340" r:id="rId24"/>
    <p:sldId id="341" r:id="rId25"/>
    <p:sldId id="342" r:id="rId26"/>
    <p:sldId id="343" r:id="rId27"/>
    <p:sldId id="344" r:id="rId28"/>
    <p:sldId id="345" r:id="rId29"/>
    <p:sldId id="346" r:id="rId30"/>
    <p:sldId id="347" r:id="rId31"/>
    <p:sldId id="348" r:id="rId32"/>
    <p:sldId id="349" r:id="rId33"/>
    <p:sldId id="373" r:id="rId34"/>
    <p:sldId id="352" r:id="rId35"/>
    <p:sldId id="351" r:id="rId36"/>
    <p:sldId id="374" r:id="rId37"/>
    <p:sldId id="353" r:id="rId38"/>
  </p:sldIdLst>
  <p:sldSz cx="9144000" cy="6858000" type="screen4x3"/>
  <p:notesSz cx="6858000" cy="9144000"/>
  <p:custDataLst>
    <p:tags r:id="rId4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9900"/>
    <a:srgbClr val="00FF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59" autoAdjust="0"/>
  </p:normalViewPr>
  <p:slideViewPr>
    <p:cSldViewPr snapToGrid="0">
      <p:cViewPr>
        <p:scale>
          <a:sx n="50" d="100"/>
          <a:sy n="50" d="100"/>
        </p:scale>
        <p:origin x="-1398" y="-2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92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33D707E-4A11-43FD-B380-9E22AB9E949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Pierre_Curie" TargetMode="External"/><Relationship Id="rId13" Type="http://schemas.openxmlformats.org/officeDocument/2006/relationships/hyperlink" Target="http://en.wikipedia.org/wiki/Sugar_cane" TargetMode="External"/><Relationship Id="rId18" Type="http://schemas.openxmlformats.org/officeDocument/2006/relationships/hyperlink" Target="http://en.wikipedia.org/wiki/World_War_I" TargetMode="External"/><Relationship Id="rId3" Type="http://schemas.openxmlformats.org/officeDocument/2006/relationships/hyperlink" Target="http://en.wikipedia.org/wiki/Mineral" TargetMode="External"/><Relationship Id="rId21" Type="http://schemas.openxmlformats.org/officeDocument/2006/relationships/hyperlink" Target="http://en.wikipedia.org/wiki/Ultrasound" TargetMode="External"/><Relationship Id="rId7" Type="http://schemas.openxmlformats.org/officeDocument/2006/relationships/hyperlink" Target="http://en.wikipedia.org/wiki/1880" TargetMode="External"/><Relationship Id="rId12" Type="http://schemas.openxmlformats.org/officeDocument/2006/relationships/hyperlink" Target="http://en.wikipedia.org/wiki/Topaz" TargetMode="External"/><Relationship Id="rId17" Type="http://schemas.openxmlformats.org/officeDocument/2006/relationships/hyperlink" Target="http://en.wikipedia.org/wiki/Sonar" TargetMode="External"/><Relationship Id="rId2" Type="http://schemas.openxmlformats.org/officeDocument/2006/relationships/slide" Target="../slides/slide20.xml"/><Relationship Id="rId16" Type="http://schemas.openxmlformats.org/officeDocument/2006/relationships/hyperlink" Target="http://en.wikipedia.org/wiki/1881" TargetMode="External"/><Relationship Id="rId20" Type="http://schemas.openxmlformats.org/officeDocument/2006/relationships/hyperlink" Target="http://en.wikipedia.org/wiki/Paul_Langevin" TargetMode="External"/><Relationship Id="rId1" Type="http://schemas.openxmlformats.org/officeDocument/2006/relationships/notesMaster" Target="../notesMasters/notesMaster1.xml"/><Relationship Id="rId6" Type="http://schemas.openxmlformats.org/officeDocument/2006/relationships/hyperlink" Target="http://en.wikipedia.org/wiki/1824" TargetMode="External"/><Relationship Id="rId11" Type="http://schemas.openxmlformats.org/officeDocument/2006/relationships/hyperlink" Target="http://en.wikipedia.org/wiki/Quartz" TargetMode="External"/><Relationship Id="rId5" Type="http://schemas.openxmlformats.org/officeDocument/2006/relationships/hyperlink" Target="http://en.wikipedia.org/wiki/David_Brewster" TargetMode="External"/><Relationship Id="rId15" Type="http://schemas.openxmlformats.org/officeDocument/2006/relationships/hyperlink" Target="http://en.wikipedia.org/wiki/Rochelle_salt" TargetMode="External"/><Relationship Id="rId23" Type="http://schemas.openxmlformats.org/officeDocument/2006/relationships/hyperlink" Target="http://en.wikipedia.org/wiki/Hydrophone" TargetMode="External"/><Relationship Id="rId10" Type="http://schemas.openxmlformats.org/officeDocument/2006/relationships/hyperlink" Target="http://en.wikipedia.org/wiki/Tourmaline" TargetMode="External"/><Relationship Id="rId19" Type="http://schemas.openxmlformats.org/officeDocument/2006/relationships/hyperlink" Target="http://en.wikipedia.org/wiki/1917" TargetMode="External"/><Relationship Id="rId4" Type="http://schemas.openxmlformats.org/officeDocument/2006/relationships/hyperlink" Target="http://en.wikipedia.org/wiki/18th_century" TargetMode="External"/><Relationship Id="rId9" Type="http://schemas.openxmlformats.org/officeDocument/2006/relationships/hyperlink" Target="http://en.wikipedia.org/w/index.php?title=Jacques_Curie&amp;action=edit" TargetMode="External"/><Relationship Id="rId14" Type="http://schemas.openxmlformats.org/officeDocument/2006/relationships/hyperlink" Target="http://en.wikipedia.org/wiki/Sugar" TargetMode="External"/><Relationship Id="rId22" Type="http://schemas.openxmlformats.org/officeDocument/2006/relationships/hyperlink" Target="http://en.wikipedia.org/wiki/Submarin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Laurasia" TargetMode="External"/><Relationship Id="rId3" Type="http://schemas.openxmlformats.org/officeDocument/2006/relationships/hyperlink" Target="http://en.wikipedia.org/wiki/Basalt" TargetMode="External"/><Relationship Id="rId7" Type="http://schemas.openxmlformats.org/officeDocument/2006/relationships/hyperlink" Target="http://en.wikipedia.org/wiki/Cimmerian_plate" TargetMode="External"/><Relationship Id="rId12" Type="http://schemas.openxmlformats.org/officeDocument/2006/relationships/hyperlink" Target="http://en.wikipedia.org/wiki/Bosporu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Caspian_Sea" TargetMode="External"/><Relationship Id="rId11" Type="http://schemas.openxmlformats.org/officeDocument/2006/relationships/hyperlink" Target="http://en.wikipedia.org/wiki/Africa" TargetMode="External"/><Relationship Id="rId5" Type="http://schemas.openxmlformats.org/officeDocument/2006/relationships/hyperlink" Target="http://en.wikipedia.org/wiki/Black_Sea" TargetMode="External"/><Relationship Id="rId10" Type="http://schemas.openxmlformats.org/officeDocument/2006/relationships/hyperlink" Target="http://en.wikipedia.org/wiki/Strait_of_Gibraltar" TargetMode="External"/><Relationship Id="rId4" Type="http://schemas.openxmlformats.org/officeDocument/2006/relationships/hyperlink" Target="http://en.wikipedia.org/wiki/Mantle_%28geology%29" TargetMode="External"/><Relationship Id="rId9" Type="http://schemas.openxmlformats.org/officeDocument/2006/relationships/hyperlink" Target="http://en.wikipedia.org/wiki/Mediterranean_Sea"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Sea_of_Marmara" TargetMode="External"/><Relationship Id="rId3" Type="http://schemas.openxmlformats.org/officeDocument/2006/relationships/hyperlink" Target="http://en.wikipedia.org/wiki/Sea" TargetMode="External"/><Relationship Id="rId7" Type="http://schemas.openxmlformats.org/officeDocument/2006/relationships/hyperlink" Target="http://en.wikipedia.org/wiki/Bosporus" TargetMode="External"/><Relationship Id="rId12" Type="http://schemas.openxmlformats.org/officeDocument/2006/relationships/hyperlink" Target="http://en.wikipedia.org/wiki/1_E11_m%C2%B2"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Mediterranean_Sea" TargetMode="External"/><Relationship Id="rId11" Type="http://schemas.openxmlformats.org/officeDocument/2006/relationships/hyperlink" Target="http://en.wikipedia.org/wiki/Canal" TargetMode="External"/><Relationship Id="rId5" Type="http://schemas.openxmlformats.org/officeDocument/2006/relationships/hyperlink" Target="http://en.wikipedia.org/wiki/Asia_Minor" TargetMode="External"/><Relationship Id="rId10" Type="http://schemas.openxmlformats.org/officeDocument/2006/relationships/hyperlink" Target="http://en.wikipedia.org/wiki/Strait_of_Kerch" TargetMode="External"/><Relationship Id="rId4" Type="http://schemas.openxmlformats.org/officeDocument/2006/relationships/hyperlink" Target="http://en.wikipedia.org/wiki/Europe" TargetMode="External"/><Relationship Id="rId9" Type="http://schemas.openxmlformats.org/officeDocument/2006/relationships/hyperlink" Target="http://en.wikipedia.org/wiki/Sea_of_Azov"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1_E11_m2" TargetMode="External"/><Relationship Id="rId13" Type="http://schemas.openxmlformats.org/officeDocument/2006/relationships/hyperlink" Target="http://en.wikipedia.org/wiki/Sea_water" TargetMode="External"/><Relationship Id="rId3" Type="http://schemas.openxmlformats.org/officeDocument/2006/relationships/hyperlink" Target="http://en.wikipedia.org/wiki/Landlocked" TargetMode="External"/><Relationship Id="rId7" Type="http://schemas.openxmlformats.org/officeDocument/2006/relationships/hyperlink" Target="http://en.wikipedia.org/wiki/European_Russia" TargetMode="External"/><Relationship Id="rId12" Type="http://schemas.openxmlformats.org/officeDocument/2006/relationships/hyperlink" Target="http://en.wikipedia.org/wiki/Salinity"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Europe" TargetMode="External"/><Relationship Id="rId11" Type="http://schemas.openxmlformats.org/officeDocument/2006/relationships/hyperlink" Target="http://en.wikipedia.org/wiki/Freshwater" TargetMode="External"/><Relationship Id="rId5" Type="http://schemas.openxmlformats.org/officeDocument/2006/relationships/hyperlink" Target="http://en.wikipedia.org/wiki/Asia" TargetMode="External"/><Relationship Id="rId10" Type="http://schemas.openxmlformats.org/officeDocument/2006/relationships/hyperlink" Target="http://en.wikipedia.org/wiki/Lake" TargetMode="External"/><Relationship Id="rId4" Type="http://schemas.openxmlformats.org/officeDocument/2006/relationships/hyperlink" Target="http://en.wikipedia.org/wiki/Sea" TargetMode="External"/><Relationship Id="rId9" Type="http://schemas.openxmlformats.org/officeDocument/2006/relationships/hyperlink" Target="http://en.wikipedia.org/wiki/Square_kilometre"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Lake_Baikal" TargetMode="External"/><Relationship Id="rId3" Type="http://schemas.openxmlformats.org/officeDocument/2006/relationships/hyperlink" Target="http://en.wikipedia.org/wiki/Native_American" TargetMode="External"/><Relationship Id="rId7" Type="http://schemas.openxmlformats.org/officeDocument/2006/relationships/hyperlink" Target="http://en.wikipedia.org/wiki/Lak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Freshwater" TargetMode="External"/><Relationship Id="rId11" Type="http://schemas.openxmlformats.org/officeDocument/2006/relationships/hyperlink" Target="http://en.wikipedia.org/wiki/Square_kilometre" TargetMode="External"/><Relationship Id="rId5" Type="http://schemas.openxmlformats.org/officeDocument/2006/relationships/hyperlink" Target="http://en.wikipedia.org/wiki/Great_Lakes" TargetMode="External"/><Relationship Id="rId10" Type="http://schemas.openxmlformats.org/officeDocument/2006/relationships/hyperlink" Target="http://en.wikipedia.org/wiki/1_E10_m%C2%B2" TargetMode="External"/><Relationship Id="rId4" Type="http://schemas.openxmlformats.org/officeDocument/2006/relationships/hyperlink" Target="http://en.wikipedia.org/wiki/North_America" TargetMode="External"/><Relationship Id="rId9" Type="http://schemas.openxmlformats.org/officeDocument/2006/relationships/hyperlink" Target="http://en.wikipedia.org/wiki/Caspian_Sea"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Iceland" TargetMode="External"/><Relationship Id="rId3" Type="http://schemas.openxmlformats.org/officeDocument/2006/relationships/hyperlink" Target="http://en.wikipedia.org/wiki/Panama_Canal" TargetMode="External"/><Relationship Id="rId7" Type="http://schemas.openxmlformats.org/officeDocument/2006/relationships/hyperlink" Target="http://en.wikipedia.org/wiki/Greenland"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en.wikipedia.org/wiki/Antarctica" TargetMode="External"/><Relationship Id="rId11" Type="http://schemas.openxmlformats.org/officeDocument/2006/relationships/hyperlink" Target="http://en.wikipedia.org/wiki/Norway" TargetMode="External"/><Relationship Id="rId5" Type="http://schemas.openxmlformats.org/officeDocument/2006/relationships/hyperlink" Target="http://en.wikipedia.org/wiki/Cape_Agulhas" TargetMode="External"/><Relationship Id="rId10" Type="http://schemas.openxmlformats.org/officeDocument/2006/relationships/hyperlink" Target="http://en.wikipedia.org/wiki/North_Cape%2C_Norway" TargetMode="External"/><Relationship Id="rId4" Type="http://schemas.openxmlformats.org/officeDocument/2006/relationships/hyperlink" Target="http://en.wikipedia.org/wiki/Indian_Ocean" TargetMode="External"/><Relationship Id="rId9" Type="http://schemas.openxmlformats.org/officeDocument/2006/relationships/hyperlink" Target="http://en.wikipedia.org/wiki/Spitsberge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58E62-1BB9-465A-A16F-90E060C3824C}" type="slidenum">
              <a:rPr lang="en-US"/>
              <a:pPr/>
              <a:t>3</a:t>
            </a:fld>
            <a:endParaRPr lang="en-US"/>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t>If all the water in the oceans were spread evenly over the surface of the earth, it would be 6,000 feet deep everywhere. 1/4000 inch thick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BAD26F-1156-477E-A607-F9B8D8A9BAA8}" type="slidenum">
              <a:rPr lang="en-US"/>
              <a:pPr/>
              <a:t>20</a:t>
            </a:fld>
            <a:endParaRPr 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pPr>
              <a:lnSpc>
                <a:spcPct val="90000"/>
              </a:lnSpc>
            </a:pPr>
            <a:r>
              <a:rPr lang="en-US"/>
              <a:t>A related property known as piezoelectricity, the ability of certain </a:t>
            </a:r>
            <a:r>
              <a:rPr lang="en-US">
                <a:hlinkClick r:id="rId3" tooltip="Mineral"/>
              </a:rPr>
              <a:t>mineral</a:t>
            </a:r>
            <a:r>
              <a:rPr lang="en-US"/>
              <a:t> crystals to generate electrical charge when heated, was known of as early as the </a:t>
            </a:r>
            <a:r>
              <a:rPr lang="en-US">
                <a:hlinkClick r:id="rId4" tooltip="18th century"/>
              </a:rPr>
              <a:t>18th century</a:t>
            </a:r>
            <a:r>
              <a:rPr lang="en-US"/>
              <a:t>, and was named by </a:t>
            </a:r>
            <a:r>
              <a:rPr lang="en-US">
                <a:hlinkClick r:id="rId5" tooltip="David Brewster"/>
              </a:rPr>
              <a:t>David Brewster</a:t>
            </a:r>
            <a:r>
              <a:rPr lang="en-US"/>
              <a:t> in </a:t>
            </a:r>
            <a:r>
              <a:rPr lang="en-US">
                <a:hlinkClick r:id="rId6" tooltip="1824"/>
              </a:rPr>
              <a:t>1824</a:t>
            </a:r>
            <a:r>
              <a:rPr lang="en-US"/>
              <a:t>. In </a:t>
            </a:r>
            <a:r>
              <a:rPr lang="en-US">
                <a:hlinkClick r:id="rId7" tooltip="1880"/>
              </a:rPr>
              <a:t>1880</a:t>
            </a:r>
            <a:r>
              <a:rPr lang="en-US"/>
              <a:t>, the brothers </a:t>
            </a:r>
            <a:r>
              <a:rPr lang="en-US">
                <a:hlinkClick r:id="rId8" tooltip="Pierre Curie"/>
              </a:rPr>
              <a:t>Pierre Curie</a:t>
            </a:r>
            <a:r>
              <a:rPr lang="en-US"/>
              <a:t> and </a:t>
            </a:r>
            <a:r>
              <a:rPr lang="en-US">
                <a:hlinkClick r:id="rId9" tooltip="Jacques Curie"/>
              </a:rPr>
              <a:t>Jacques Curie</a:t>
            </a:r>
            <a:r>
              <a:rPr lang="en-US"/>
              <a:t> predicted and demonstrated piezoelectricity using tinfoil, glue, wire, magnets, and a jeweler's saw. They showed that crystals of </a:t>
            </a:r>
            <a:r>
              <a:rPr lang="en-US">
                <a:hlinkClick r:id="rId10" tooltip="Tourmaline"/>
              </a:rPr>
              <a:t>tourmaline</a:t>
            </a:r>
            <a:r>
              <a:rPr lang="en-US"/>
              <a:t>, </a:t>
            </a:r>
            <a:r>
              <a:rPr lang="en-US">
                <a:hlinkClick r:id="rId11" tooltip="Quartz"/>
              </a:rPr>
              <a:t>quartz</a:t>
            </a:r>
            <a:r>
              <a:rPr lang="en-US"/>
              <a:t>, </a:t>
            </a:r>
            <a:r>
              <a:rPr lang="en-US">
                <a:hlinkClick r:id="rId12" tooltip="Topaz"/>
              </a:rPr>
              <a:t>topaz</a:t>
            </a:r>
            <a:r>
              <a:rPr lang="en-US"/>
              <a:t>, </a:t>
            </a:r>
            <a:r>
              <a:rPr lang="en-US">
                <a:hlinkClick r:id="rId13" tooltip="Sugar cane"/>
              </a:rPr>
              <a:t>cane</a:t>
            </a:r>
            <a:r>
              <a:rPr lang="en-US"/>
              <a:t> </a:t>
            </a:r>
            <a:r>
              <a:rPr lang="en-US">
                <a:hlinkClick r:id="rId14" tooltip="Sugar"/>
              </a:rPr>
              <a:t>sugar</a:t>
            </a:r>
            <a:r>
              <a:rPr lang="en-US"/>
              <a:t>, and </a:t>
            </a:r>
            <a:r>
              <a:rPr lang="en-US">
                <a:hlinkClick r:id="rId15" tooltip="Rochelle salt"/>
              </a:rPr>
              <a:t>Rochelle salt</a:t>
            </a:r>
            <a:r>
              <a:rPr lang="en-US"/>
              <a:t> (sodium potassium tartrate tetrahydrate) generate electrical polarization from mechanical stress. Quartz and Rochelle salt exhibited the most piezoelectricity. Twenty natural crystal classes exhibit direct piezoelectricity.</a:t>
            </a:r>
          </a:p>
          <a:p>
            <a:pPr>
              <a:lnSpc>
                <a:spcPct val="90000"/>
              </a:lnSpc>
            </a:pPr>
            <a:r>
              <a:rPr lang="en-US"/>
              <a:t>Converse piezoelectricity was mathematically deduced from fundamental thermodynamic principles by Lippmann in </a:t>
            </a:r>
            <a:r>
              <a:rPr lang="en-US">
                <a:hlinkClick r:id="rId16" tooltip="1881"/>
              </a:rPr>
              <a:t>1881</a:t>
            </a:r>
            <a:r>
              <a:rPr lang="en-US"/>
              <a:t>. The Curies immediately confirmed the existence of the "converse effect," and went on to obtain quantitative proof of the complete reversibility of electro-elasto-mechanical deformations in piezoelectric crystals.</a:t>
            </a:r>
          </a:p>
          <a:p>
            <a:pPr>
              <a:lnSpc>
                <a:spcPct val="90000"/>
              </a:lnSpc>
            </a:pPr>
            <a:r>
              <a:rPr lang="en-US"/>
              <a:t>The first practical application for piezoelectric devices was </a:t>
            </a:r>
            <a:r>
              <a:rPr lang="en-US">
                <a:hlinkClick r:id="rId17" tooltip="Sonar"/>
              </a:rPr>
              <a:t>sonar</a:t>
            </a:r>
            <a:r>
              <a:rPr lang="en-US"/>
              <a:t>, first developed during </a:t>
            </a:r>
            <a:r>
              <a:rPr lang="en-US">
                <a:hlinkClick r:id="rId18" tooltip="World War I"/>
              </a:rPr>
              <a:t>World War I</a:t>
            </a:r>
            <a:r>
              <a:rPr lang="en-US"/>
              <a:t>. In France in </a:t>
            </a:r>
            <a:r>
              <a:rPr lang="en-US">
                <a:hlinkClick r:id="rId19" tooltip="1917"/>
              </a:rPr>
              <a:t>1917</a:t>
            </a:r>
            <a:r>
              <a:rPr lang="en-US"/>
              <a:t>, </a:t>
            </a:r>
            <a:r>
              <a:rPr lang="en-US">
                <a:hlinkClick r:id="rId20" tooltip="Paul Langevin"/>
              </a:rPr>
              <a:t>Paul Langevin</a:t>
            </a:r>
            <a:r>
              <a:rPr lang="en-US"/>
              <a:t> (whose development now bears his name) and his coworkers developed an </a:t>
            </a:r>
            <a:r>
              <a:rPr lang="en-US">
                <a:hlinkClick r:id="rId21" tooltip="Ultrasound"/>
              </a:rPr>
              <a:t>ultrasonic</a:t>
            </a:r>
            <a:r>
              <a:rPr lang="en-US"/>
              <a:t> </a:t>
            </a:r>
            <a:r>
              <a:rPr lang="en-US">
                <a:hlinkClick r:id="rId22" tooltip="Submarine"/>
              </a:rPr>
              <a:t>submarine</a:t>
            </a:r>
            <a:r>
              <a:rPr lang="en-US"/>
              <a:t> detector. The detector consisted of a transducer, made of thin quartz crystals carefully glued between two steel plates, and a </a:t>
            </a:r>
            <a:r>
              <a:rPr lang="en-US">
                <a:hlinkClick r:id="rId23" tooltip="Hydrophone"/>
              </a:rPr>
              <a:t>hydrophone</a:t>
            </a:r>
            <a:r>
              <a:rPr lang="en-US"/>
              <a:t> to detect the returned echo. By emitting a high-frequency chirp from the transducer, and measuring the amount of time it takes to hear an echo from the sound waves bouncing off an object, one can calculate the distance to that object.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6ECDB-09A8-4975-BE3F-7BB6FD67BEA0}" type="slidenum">
              <a:rPr lang="en-US"/>
              <a:pPr/>
              <a:t>28</a:t>
            </a:fld>
            <a:endParaRPr lang="en-US"/>
          </a:p>
        </p:txBody>
      </p:sp>
      <p:sp>
        <p:nvSpPr>
          <p:cNvPr id="133122" name="Rectangle 2"/>
          <p:cNvSpPr>
            <a:spLocks noRot="1" noChangeArrowheads="1" noTextEdit="1"/>
          </p:cNvSpPr>
          <p:nvPr>
            <p:ph type="sldImg"/>
          </p:nvPr>
        </p:nvSpPr>
        <p:spPr>
          <a:xfrm>
            <a:off x="1144588" y="685800"/>
            <a:ext cx="4572000" cy="3429000"/>
          </a:xfrm>
          <a:ln/>
        </p:spPr>
      </p:sp>
      <p:sp>
        <p:nvSpPr>
          <p:cNvPr id="133123" name="Rectangle 3"/>
          <p:cNvSpPr>
            <a:spLocks noGrp="1" noChangeArrowheads="1"/>
          </p:cNvSpPr>
          <p:nvPr>
            <p:ph type="body" idx="1"/>
          </p:nvPr>
        </p:nvSpPr>
        <p:spPr/>
        <p:txBody>
          <a:bodyPr/>
          <a:lstStyle/>
          <a:p>
            <a:r>
              <a:rPr lang="en-US"/>
              <a:t>Much more stable</a:t>
            </a:r>
          </a:p>
          <a:p>
            <a:r>
              <a:rPr lang="en-US"/>
              <a:t>It is anxious, if fact, desperate to lose that electron and assume its more stable form.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BE7EE-E964-4172-B59E-468244F13D0C}" type="slidenum">
              <a:rPr lang="en-US"/>
              <a:pPr/>
              <a:t>31</a:t>
            </a:fld>
            <a:endParaRPr lang="en-US"/>
          </a:p>
        </p:txBody>
      </p:sp>
      <p:sp>
        <p:nvSpPr>
          <p:cNvPr id="137218" name="Rectangle 2"/>
          <p:cNvSpPr>
            <a:spLocks noRot="1" noChangeArrowheads="1" noTextEdit="1"/>
          </p:cNvSpPr>
          <p:nvPr>
            <p:ph type="sldImg"/>
          </p:nvPr>
        </p:nvSpPr>
        <p:spPr>
          <a:xfrm>
            <a:off x="1144588" y="685800"/>
            <a:ext cx="4572000" cy="3429000"/>
          </a:xfrm>
          <a:ln/>
        </p:spPr>
      </p:sp>
      <p:sp>
        <p:nvSpPr>
          <p:cNvPr id="137219" name="Rectangle 3"/>
          <p:cNvSpPr>
            <a:spLocks noGrp="1" noChangeArrowheads="1"/>
          </p:cNvSpPr>
          <p:nvPr>
            <p:ph type="body" idx="1"/>
          </p:nvPr>
        </p:nvSpPr>
        <p:spPr/>
        <p:txBody>
          <a:bodyPr/>
          <a:lstStyle/>
          <a:p>
            <a:r>
              <a:rPr lang="en-US"/>
              <a:t>Much more Stable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C360B-F794-446C-831D-F410E8595609}" type="slidenum">
              <a:rPr lang="en-US"/>
              <a:pPr/>
              <a:t>36</a:t>
            </a:fld>
            <a:endParaRPr lang="en-US"/>
          </a:p>
        </p:txBody>
      </p:sp>
      <p:sp>
        <p:nvSpPr>
          <p:cNvPr id="177154" name="Rectangle 2"/>
          <p:cNvSpPr>
            <a:spLocks noRot="1" noChangeArrowheads="1" noTextEdit="1"/>
          </p:cNvSpPr>
          <p:nvPr>
            <p:ph type="sldImg"/>
          </p:nvPr>
        </p:nvSpPr>
        <p:spPr>
          <a:xfrm>
            <a:off x="1144588" y="685800"/>
            <a:ext cx="4572000" cy="3429000"/>
          </a:xfrm>
          <a:ln/>
        </p:spPr>
      </p:sp>
      <p:sp>
        <p:nvSpPr>
          <p:cNvPr id="177155" name="Rectangle 3"/>
          <p:cNvSpPr>
            <a:spLocks noGrp="1" noChangeArrowheads="1"/>
          </p:cNvSpPr>
          <p:nvPr>
            <p:ph type="body" idx="1"/>
          </p:nvPr>
        </p:nvSpPr>
        <p:spPr/>
        <p:txBody>
          <a:bodyPr/>
          <a:lstStyle/>
          <a:p>
            <a:r>
              <a:rPr lang="en-US"/>
              <a:t>99% of salts in the oceans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41BCA-78B1-4E37-B202-6236E9F41B5E}" type="slidenum">
              <a:rPr lang="en-US"/>
              <a:pPr/>
              <a:t>6</a:t>
            </a:fld>
            <a:endParaRPr 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Geologically, an ocean is an area of oceanic crust covered by water. Oceanic crust is the thin layer of solidified volcanic </a:t>
            </a:r>
            <a:r>
              <a:rPr lang="en-US">
                <a:hlinkClick r:id="rId3" tooltip="Basalt"/>
              </a:rPr>
              <a:t>basalt</a:t>
            </a:r>
            <a:r>
              <a:rPr lang="en-US"/>
              <a:t> that covers the Earth's </a:t>
            </a:r>
            <a:r>
              <a:rPr lang="en-US">
                <a:hlinkClick r:id="rId4" tooltip="Mantle (geology)"/>
              </a:rPr>
              <a:t>mantle</a:t>
            </a:r>
            <a:r>
              <a:rPr lang="en-US"/>
              <a:t> where there are no continents. From this point of view, there are three oceans today: the World Ocean, and the </a:t>
            </a:r>
            <a:r>
              <a:rPr lang="en-US">
                <a:hlinkClick r:id="rId5" tooltip="Black Sea"/>
              </a:rPr>
              <a:t>Black</a:t>
            </a:r>
            <a:r>
              <a:rPr lang="en-US"/>
              <a:t> and </a:t>
            </a:r>
            <a:r>
              <a:rPr lang="en-US">
                <a:hlinkClick r:id="rId6" tooltip="Caspian Sea"/>
              </a:rPr>
              <a:t>Caspian</a:t>
            </a:r>
            <a:r>
              <a:rPr lang="en-US"/>
              <a:t> Seas that were formed by the collision of </a:t>
            </a:r>
            <a:r>
              <a:rPr lang="en-US">
                <a:hlinkClick r:id="rId7" tooltip="Cimmerian plate"/>
              </a:rPr>
              <a:t>Cimmeria</a:t>
            </a:r>
            <a:r>
              <a:rPr lang="en-US"/>
              <a:t> with </a:t>
            </a:r>
            <a:r>
              <a:rPr lang="en-US">
                <a:hlinkClick r:id="rId8" tooltip="Laurasia"/>
              </a:rPr>
              <a:t>Laurasia</a:t>
            </a:r>
            <a:r>
              <a:rPr lang="en-US"/>
              <a:t>. The </a:t>
            </a:r>
            <a:r>
              <a:rPr lang="en-US">
                <a:hlinkClick r:id="rId9" tooltip="Mediterranean Sea"/>
              </a:rPr>
              <a:t>Mediterranean Sea</a:t>
            </a:r>
            <a:r>
              <a:rPr lang="en-US"/>
              <a:t> is very nearly its own ocean, being connected to the World Ocean through the </a:t>
            </a:r>
            <a:r>
              <a:rPr lang="en-US">
                <a:hlinkClick r:id="rId10" tooltip="Strait of Gibraltar"/>
              </a:rPr>
              <a:t>Strait of Gibraltar</a:t>
            </a:r>
            <a:r>
              <a:rPr lang="en-US"/>
              <a:t>, and indeed several times over the last few million years movement of the </a:t>
            </a:r>
            <a:r>
              <a:rPr lang="en-US">
                <a:hlinkClick r:id="rId11" tooltip="Africa"/>
              </a:rPr>
              <a:t>African Continent</a:t>
            </a:r>
            <a:r>
              <a:rPr lang="en-US"/>
              <a:t> has closed the straight off entirely, making the Mediterranean a fourth ocean. (The Black Sea is connected to the Mediterranean through the </a:t>
            </a:r>
            <a:r>
              <a:rPr lang="en-US">
                <a:hlinkClick r:id="rId12" tooltip="Bosporus"/>
              </a:rPr>
              <a:t>Bosporus</a:t>
            </a:r>
            <a:r>
              <a:rPr lang="en-US"/>
              <a:t>, but this is in effect a natural canal, cut through continental rock some 5000 years ago, rather than a piece of oceanic sea floor like the Strait of Gibraltar.)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EED273-68B3-4E0B-A72C-8D50AA376BE9}" type="slidenum">
              <a:rPr lang="en-US"/>
              <a:pPr/>
              <a:t>7</a:t>
            </a:fld>
            <a:endParaRPr lang="en-US"/>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The </a:t>
            </a:r>
            <a:r>
              <a:rPr lang="en-US" b="1"/>
              <a:t>Black Sea</a:t>
            </a:r>
            <a:r>
              <a:rPr lang="en-US"/>
              <a:t> (known as the </a:t>
            </a:r>
            <a:r>
              <a:rPr lang="en-US" b="1"/>
              <a:t>Euxine Sea</a:t>
            </a:r>
            <a:r>
              <a:rPr lang="en-US"/>
              <a:t> in antiquity) is an inland </a:t>
            </a:r>
            <a:r>
              <a:rPr lang="en-US">
                <a:hlinkClick r:id="rId3" tooltip="Sea"/>
              </a:rPr>
              <a:t>sea</a:t>
            </a:r>
            <a:r>
              <a:rPr lang="en-US"/>
              <a:t> between southeastern </a:t>
            </a:r>
            <a:r>
              <a:rPr lang="en-US">
                <a:hlinkClick r:id="rId4" tooltip="Europe"/>
              </a:rPr>
              <a:t>Europe</a:t>
            </a:r>
            <a:r>
              <a:rPr lang="en-US"/>
              <a:t> and </a:t>
            </a:r>
            <a:r>
              <a:rPr lang="en-US">
                <a:hlinkClick r:id="rId5" tooltip="Asia Minor"/>
              </a:rPr>
              <a:t>Asia Minor</a:t>
            </a:r>
            <a:r>
              <a:rPr lang="en-US"/>
              <a:t>. It is connected to the </a:t>
            </a:r>
            <a:r>
              <a:rPr lang="en-US">
                <a:hlinkClick r:id="rId6" tooltip="Mediterranean Sea"/>
              </a:rPr>
              <a:t>Mediterranean Sea</a:t>
            </a:r>
            <a:r>
              <a:rPr lang="en-US"/>
              <a:t> by the </a:t>
            </a:r>
            <a:r>
              <a:rPr lang="en-US">
                <a:hlinkClick r:id="rId7" tooltip="Bosporus"/>
              </a:rPr>
              <a:t>Bosporus</a:t>
            </a:r>
            <a:r>
              <a:rPr lang="en-US"/>
              <a:t> and the </a:t>
            </a:r>
            <a:r>
              <a:rPr lang="en-US">
                <a:hlinkClick r:id="rId8" tooltip="Sea of Marmara"/>
              </a:rPr>
              <a:t>Sea of Marmara</a:t>
            </a:r>
            <a:r>
              <a:rPr lang="en-US"/>
              <a:t>, and to the </a:t>
            </a:r>
            <a:r>
              <a:rPr lang="en-US">
                <a:hlinkClick r:id="rId9" tooltip="Sea of Azov"/>
              </a:rPr>
              <a:t>Sea of Azov</a:t>
            </a:r>
            <a:r>
              <a:rPr lang="en-US"/>
              <a:t> by the </a:t>
            </a:r>
            <a:r>
              <a:rPr lang="en-US">
                <a:hlinkClick r:id="rId10" tooltip="Strait of Kerch"/>
              </a:rPr>
              <a:t>Strait of Kerch</a:t>
            </a:r>
            <a:r>
              <a:rPr lang="en-US"/>
              <a:t>. (The Black Sea is connected to the Mediterranean through the </a:t>
            </a:r>
            <a:r>
              <a:rPr lang="en-US">
                <a:hlinkClick r:id="rId7" tooltip="Bosporus"/>
              </a:rPr>
              <a:t>Bosporus</a:t>
            </a:r>
            <a:r>
              <a:rPr lang="en-US"/>
              <a:t>, but this is in effect a natural </a:t>
            </a:r>
            <a:r>
              <a:rPr lang="en-US">
                <a:hlinkClick r:id="rId11" tooltip="Canal"/>
              </a:rPr>
              <a:t>canal</a:t>
            </a:r>
            <a:r>
              <a:rPr lang="en-US"/>
              <a:t> cut through continental rock some 7,000 years ago, rather than a piece of oceanic sea floor like the Strait of Gibraltar.) </a:t>
            </a:r>
          </a:p>
          <a:p>
            <a:endParaRPr lang="en-US"/>
          </a:p>
          <a:p>
            <a:r>
              <a:rPr lang="en-US"/>
              <a:t>The Black Sea has an area of </a:t>
            </a:r>
            <a:r>
              <a:rPr lang="en-US">
                <a:hlinkClick r:id="rId12" tooltip="1 E11 m²"/>
              </a:rPr>
              <a:t>422,000 km²</a:t>
            </a:r>
            <a:r>
              <a:rPr lang="en-US"/>
              <a:t> and a maximum depth of 2210 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C73E1-9766-4245-8BD3-DBE7E91E03BE}" type="slidenum">
              <a:rPr lang="en-US"/>
              <a:pPr/>
              <a:t>8</a:t>
            </a:fld>
            <a:endParaRPr lang="en-US"/>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The </a:t>
            </a:r>
            <a:r>
              <a:rPr lang="en-US" b="1"/>
              <a:t>Caspian Sea</a:t>
            </a:r>
            <a:r>
              <a:rPr lang="en-US"/>
              <a:t> is a </a:t>
            </a:r>
            <a:r>
              <a:rPr lang="en-US">
                <a:hlinkClick r:id="rId3" tooltip="Landlocked"/>
              </a:rPr>
              <a:t>landlocked</a:t>
            </a:r>
            <a:r>
              <a:rPr lang="en-US"/>
              <a:t> </a:t>
            </a:r>
            <a:r>
              <a:rPr lang="en-US">
                <a:hlinkClick r:id="rId4" tooltip="Sea"/>
              </a:rPr>
              <a:t>sea</a:t>
            </a:r>
            <a:r>
              <a:rPr lang="en-US"/>
              <a:t> between </a:t>
            </a:r>
            <a:r>
              <a:rPr lang="en-US">
                <a:hlinkClick r:id="rId5" tooltip="Asia"/>
              </a:rPr>
              <a:t>Asia</a:t>
            </a:r>
            <a:r>
              <a:rPr lang="en-US"/>
              <a:t> and </a:t>
            </a:r>
            <a:r>
              <a:rPr lang="en-US">
                <a:hlinkClick r:id="rId6" tooltip="Europe"/>
              </a:rPr>
              <a:t>Europe</a:t>
            </a:r>
            <a:r>
              <a:rPr lang="en-US"/>
              <a:t> (</a:t>
            </a:r>
            <a:r>
              <a:rPr lang="en-US">
                <a:hlinkClick r:id="rId7" tooltip="European Russia"/>
              </a:rPr>
              <a:t>European Russia</a:t>
            </a:r>
            <a:r>
              <a:rPr lang="en-US"/>
              <a:t>). It is the world's largest inland body of water, with a surface area of </a:t>
            </a:r>
            <a:r>
              <a:rPr lang="en-US">
                <a:hlinkClick r:id="rId8" tooltip="1 E11 m2"/>
              </a:rPr>
              <a:t>371,000</a:t>
            </a:r>
            <a:r>
              <a:rPr lang="en-US"/>
              <a:t> </a:t>
            </a:r>
            <a:r>
              <a:rPr lang="en-US">
                <a:hlinkClick r:id="rId9" tooltip="Square kilometre"/>
              </a:rPr>
              <a:t>km²</a:t>
            </a:r>
            <a:r>
              <a:rPr lang="en-US"/>
              <a:t> (143,000 sq. mi.), and therefore has characteristics common to both seas and </a:t>
            </a:r>
            <a:r>
              <a:rPr lang="en-US">
                <a:hlinkClick r:id="rId10" tooltip="Lake"/>
              </a:rPr>
              <a:t>lakes</a:t>
            </a:r>
            <a:r>
              <a:rPr lang="en-US"/>
              <a:t>. It is often listed as the world's largest lake, though it is saline. It is often listed as the world's largest lake, though it is not a </a:t>
            </a:r>
            <a:r>
              <a:rPr lang="en-US">
                <a:hlinkClick r:id="rId11" tooltip="Freshwater"/>
              </a:rPr>
              <a:t>freshwater</a:t>
            </a:r>
            <a:r>
              <a:rPr lang="en-US"/>
              <a:t> one. It has a </a:t>
            </a:r>
            <a:r>
              <a:rPr lang="en-US">
                <a:hlinkClick r:id="rId12" tooltip="Salinity"/>
              </a:rPr>
              <a:t>salinity</a:t>
            </a:r>
            <a:r>
              <a:rPr lang="en-US"/>
              <a:t> of approximately 1.2%, about a third the salinity of </a:t>
            </a:r>
            <a:r>
              <a:rPr lang="en-US">
                <a:hlinkClick r:id="rId13" tooltip="Sea water"/>
              </a:rPr>
              <a:t>sea water</a:t>
            </a:r>
            <a:r>
              <a:rPr lang="en-US"/>
              <a:t>. </a:t>
            </a:r>
          </a:p>
          <a:p>
            <a:r>
              <a:rPr lang="en-US"/>
              <a:t>It is endorheic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E88B3-4470-4017-BF1F-BF22A997054F}" type="slidenum">
              <a:rPr lang="en-US"/>
              <a:pPr/>
              <a:t>9</a:t>
            </a:fld>
            <a:endParaRPr lang="en-U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b="1"/>
              <a:t>Lake Superior</a:t>
            </a:r>
            <a:r>
              <a:rPr lang="en-US"/>
              <a:t> (known as </a:t>
            </a:r>
            <a:r>
              <a:rPr lang="en-US" b="1"/>
              <a:t>Gitchigume</a:t>
            </a:r>
            <a:r>
              <a:rPr lang="en-US"/>
              <a:t> in the </a:t>
            </a:r>
            <a:r>
              <a:rPr lang="en-US">
                <a:hlinkClick r:id="rId3" tooltip="Native American"/>
              </a:rPr>
              <a:t>Native American</a:t>
            </a:r>
            <a:r>
              <a:rPr lang="en-US"/>
              <a:t> language) is the largest of </a:t>
            </a:r>
            <a:r>
              <a:rPr lang="en-US">
                <a:hlinkClick r:id="rId4" tooltip="North America"/>
              </a:rPr>
              <a:t>North America</a:t>
            </a:r>
            <a:r>
              <a:rPr lang="en-US"/>
              <a:t>'s </a:t>
            </a:r>
            <a:r>
              <a:rPr lang="en-US">
                <a:hlinkClick r:id="rId5" tooltip="Great Lakes"/>
              </a:rPr>
              <a:t>Great Lakes</a:t>
            </a:r>
            <a:r>
              <a:rPr lang="en-US"/>
              <a:t>. It is the largest </a:t>
            </a:r>
            <a:r>
              <a:rPr lang="en-US">
                <a:hlinkClick r:id="rId6" tooltip="Freshwater"/>
              </a:rPr>
              <a:t>freshwater</a:t>
            </a:r>
            <a:r>
              <a:rPr lang="en-US"/>
              <a:t> </a:t>
            </a:r>
            <a:r>
              <a:rPr lang="en-US">
                <a:hlinkClick r:id="rId7" tooltip="Lake"/>
              </a:rPr>
              <a:t>lake</a:t>
            </a:r>
            <a:r>
              <a:rPr lang="en-US"/>
              <a:t> in the world by surface area with </a:t>
            </a:r>
            <a:r>
              <a:rPr lang="en-US">
                <a:hlinkClick r:id="rId8" tooltip="Lake Baikal"/>
              </a:rPr>
              <a:t>Lake Baikal</a:t>
            </a:r>
            <a:r>
              <a:rPr lang="en-US"/>
              <a:t> in Siberia having more volume. (The </a:t>
            </a:r>
            <a:r>
              <a:rPr lang="en-US">
                <a:hlinkClick r:id="rId9" tooltip="Caspian Sea"/>
              </a:rPr>
              <a:t>Caspian Sea</a:t>
            </a:r>
            <a:r>
              <a:rPr lang="en-US"/>
              <a:t> is larger, but contains salt water.) Lake Superior has a surface area of </a:t>
            </a:r>
            <a:r>
              <a:rPr lang="en-US">
                <a:hlinkClick r:id="rId10" tooltip="1 E10 m²"/>
              </a:rPr>
              <a:t>82,000</a:t>
            </a:r>
            <a:r>
              <a:rPr lang="en-US"/>
              <a:t> </a:t>
            </a:r>
            <a:r>
              <a:rPr lang="en-US">
                <a:hlinkClick r:id="rId11" tooltip="Square kilometre"/>
              </a:rPr>
              <a:t>km²</a:t>
            </a:r>
            <a:r>
              <a:rPr lang="en-US"/>
              <a:t> (32,000 sq. mi.),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B8E77-02C9-4D51-A0F7-EAF9D65579DE}" type="slidenum">
              <a:rPr lang="en-US"/>
              <a:pPr/>
              <a:t>11</a:t>
            </a:fld>
            <a:endParaRPr lang="en-US"/>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t>A man-made connection between the Atlantic and Pacific is provided by the </a:t>
            </a:r>
            <a:r>
              <a:rPr lang="en-US">
                <a:hlinkClick r:id="rId3" tooltip="Panama Canal"/>
              </a:rPr>
              <a:t>Panama Canal</a:t>
            </a:r>
            <a:r>
              <a:rPr lang="en-US"/>
              <a:t>. On the east, the dividing line between the Atlantic and the </a:t>
            </a:r>
            <a:r>
              <a:rPr lang="en-US">
                <a:hlinkClick r:id="rId4" tooltip="Indian Ocean"/>
              </a:rPr>
              <a:t>Indian Ocean</a:t>
            </a:r>
            <a:r>
              <a:rPr lang="en-US"/>
              <a:t> is the 20° East meridian, running south from </a:t>
            </a:r>
            <a:r>
              <a:rPr lang="en-US">
                <a:hlinkClick r:id="rId5" tooltip="Cape Agulhas"/>
              </a:rPr>
              <a:t>Cape Agulhas</a:t>
            </a:r>
            <a:r>
              <a:rPr lang="en-US"/>
              <a:t> to </a:t>
            </a:r>
            <a:r>
              <a:rPr lang="en-US">
                <a:hlinkClick r:id="rId6" tooltip="Antarctica"/>
              </a:rPr>
              <a:t>Antarctica</a:t>
            </a:r>
            <a:r>
              <a:rPr lang="en-US"/>
              <a:t>. The Atlantic is separated from the Arctic by a line from </a:t>
            </a:r>
            <a:r>
              <a:rPr lang="en-US">
                <a:hlinkClick r:id="rId7" tooltip="Greenland"/>
              </a:rPr>
              <a:t>Greenland</a:t>
            </a:r>
            <a:r>
              <a:rPr lang="en-US"/>
              <a:t> to northwestern </a:t>
            </a:r>
            <a:r>
              <a:rPr lang="en-US">
                <a:hlinkClick r:id="rId8" tooltip="Iceland"/>
              </a:rPr>
              <a:t>Iceland</a:t>
            </a:r>
            <a:r>
              <a:rPr lang="en-US"/>
              <a:t> and then from northeastern Iceland to the southernmost tip of </a:t>
            </a:r>
            <a:r>
              <a:rPr lang="en-US">
                <a:hlinkClick r:id="rId9" tooltip="Spitsbergen"/>
              </a:rPr>
              <a:t>Spitsbergen</a:t>
            </a:r>
            <a:r>
              <a:rPr lang="en-US"/>
              <a:t> and then to </a:t>
            </a:r>
            <a:r>
              <a:rPr lang="en-US">
                <a:hlinkClick r:id="rId10" tooltip="North Cape, Norway"/>
              </a:rPr>
              <a:t>North Cape</a:t>
            </a:r>
            <a:r>
              <a:rPr lang="en-US"/>
              <a:t> in northern </a:t>
            </a:r>
            <a:r>
              <a:rPr lang="en-US">
                <a:hlinkClick r:id="rId11" tooltip="Norway"/>
              </a:rPr>
              <a:t>Norway</a:t>
            </a:r>
            <a:r>
              <a:rPr lang="en-US"/>
              <a:t>.</a:t>
            </a:r>
            <a:r>
              <a:rPr lang="en-US">
                <a:hlinkClick r:id="" action="ppaction://noaction"/>
              </a:rPr>
              <a:t>[1]</a:t>
            </a:r>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3D20EF-4F51-455C-B6C9-1872A0E8F3E9}" type="slidenum">
              <a:rPr lang="en-US"/>
              <a:pPr/>
              <a:t>16</a:t>
            </a:fld>
            <a:endParaRPr 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t>We take it for granted that we know the depths of the oceans. How do we know?</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09EB8-250B-4FD9-9A47-A2BB6DCD7163}" type="slidenum">
              <a:rPr lang="en-US"/>
              <a:pPr/>
              <a:t>17</a:t>
            </a:fld>
            <a:endParaRPr 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b="1"/>
              <a:t>The </a:t>
            </a:r>
            <a:r>
              <a:rPr lang="en-US" b="1" i="1"/>
              <a:t>H.M.S. Challenger </a:t>
            </a:r>
            <a:r>
              <a:rPr lang="en-US" b="1"/>
              <a:t>embarked from Portsmouth, England on December 21, 1872 and changed the course of scientific history. Physicists, chemists, and biologists collaborated with expert navigators to map the sea. This interdisciplinary spirit has continued to the present day. During the 4 year journey, the voyages circumnavigated the globe, sounded the ocean bottom to a depth of 26,850 feet, found many new species, and provided collections for scores of biologists.</a:t>
            </a:r>
            <a:r>
              <a:rPr lang="en-US"/>
              <a:t> </a:t>
            </a:r>
          </a:p>
          <a:p>
            <a:endParaRPr lang="en-US"/>
          </a:p>
          <a:p>
            <a:r>
              <a:rPr lang="en-US"/>
              <a:t>Between her departure in December 1872 and her return to Spithead on 24 May 1876, H.M.S. </a:t>
            </a:r>
            <a:r>
              <a:rPr lang="en-US" i="1"/>
              <a:t>Challenger</a:t>
            </a:r>
            <a:r>
              <a:rPr lang="en-US"/>
              <a:t> traversed 68,890 nautical miles, in the course of which she sampled in the North and South Atlantic and Pacific Oceans and traveled north of the limits of drift ice in the North Atlantic polar seas and south of the Antarctic Circle.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337E0-6395-4D97-8B8F-6E497DB9AAB3}" type="slidenum">
              <a:rPr lang="en-US"/>
              <a:pPr/>
              <a:t>18</a:t>
            </a:fld>
            <a:endParaRPr 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t>Ocean bottom exploration was revolutionized in 1922 by the introduction of echo sounding. The idea was understood but the ability to generate ultrasonic waves had not yet been invented until Pierre Curie in 1880 discovered the piezoelectric effect which was ultimately utilized by Paul Langevin (French) to detect submarines in WWI.</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381000" y="914400"/>
            <a:ext cx="3352800" cy="3581400"/>
          </a:xfrm>
        </p:spPr>
        <p:txBody>
          <a:bodyPr/>
          <a:lstStyle>
            <a:lvl1pPr>
              <a:lnSpc>
                <a:spcPct val="150000"/>
              </a:lnSpc>
              <a:defRPr sz="4400"/>
            </a:lvl1pPr>
          </a:lstStyle>
          <a:p>
            <a:r>
              <a:rPr lang="en-US"/>
              <a:t>Click to edit Master title style</a:t>
            </a:r>
          </a:p>
        </p:txBody>
      </p:sp>
      <p:sp>
        <p:nvSpPr>
          <p:cNvPr id="169987" name="Rectangle 3"/>
          <p:cNvSpPr>
            <a:spLocks noGrp="1" noChangeArrowheads="1"/>
          </p:cNvSpPr>
          <p:nvPr>
            <p:ph type="subTitle" idx="1"/>
          </p:nvPr>
        </p:nvSpPr>
        <p:spPr>
          <a:xfrm>
            <a:off x="381000" y="4724400"/>
            <a:ext cx="3352800" cy="946150"/>
          </a:xfrm>
        </p:spPr>
        <p:txBody>
          <a:bodyPr/>
          <a:lstStyle>
            <a:lvl1pPr marL="0" indent="0">
              <a:buFontTx/>
              <a:buNone/>
              <a:defRPr sz="2800"/>
            </a:lvl1pPr>
          </a:lstStyle>
          <a:p>
            <a:r>
              <a:rPr lang="en-US"/>
              <a:t>Click to edit Master subtitle style</a:t>
            </a:r>
          </a:p>
        </p:txBody>
      </p:sp>
      <p:sp>
        <p:nvSpPr>
          <p:cNvPr id="169988" name="Rectangle 4"/>
          <p:cNvSpPr>
            <a:spLocks noGrp="1" noChangeArrowheads="1"/>
          </p:cNvSpPr>
          <p:nvPr>
            <p:ph type="dt" sz="half" idx="2"/>
          </p:nvPr>
        </p:nvSpPr>
        <p:spPr>
          <a:xfrm>
            <a:off x="228600" y="6248400"/>
            <a:ext cx="1905000" cy="457200"/>
          </a:xfrm>
        </p:spPr>
        <p:txBody>
          <a:bodyPr/>
          <a:lstStyle>
            <a:lvl1pPr>
              <a:defRPr/>
            </a:lvl1pPr>
          </a:lstStyle>
          <a:p>
            <a:endParaRPr lang="en-US"/>
          </a:p>
        </p:txBody>
      </p:sp>
      <p:sp>
        <p:nvSpPr>
          <p:cNvPr id="169989" name="Rectangle 5"/>
          <p:cNvSpPr>
            <a:spLocks noGrp="1" noChangeArrowheads="1"/>
          </p:cNvSpPr>
          <p:nvPr>
            <p:ph type="ftr" sz="quarter" idx="3"/>
          </p:nvPr>
        </p:nvSpPr>
        <p:spPr>
          <a:xfrm>
            <a:off x="2362200" y="6248400"/>
            <a:ext cx="4343400" cy="457200"/>
          </a:xfrm>
        </p:spPr>
        <p:txBody>
          <a:bodyPr/>
          <a:lstStyle>
            <a:lvl1pPr>
              <a:defRPr/>
            </a:lvl1pPr>
          </a:lstStyle>
          <a:p>
            <a:endParaRPr lang="en-US"/>
          </a:p>
        </p:txBody>
      </p:sp>
      <p:sp>
        <p:nvSpPr>
          <p:cNvPr id="169990" name="Rectangle 6"/>
          <p:cNvSpPr>
            <a:spLocks noGrp="1" noChangeArrowheads="1"/>
          </p:cNvSpPr>
          <p:nvPr>
            <p:ph type="sldNum" sz="quarter" idx="4"/>
          </p:nvPr>
        </p:nvSpPr>
        <p:spPr>
          <a:xfrm>
            <a:off x="7010400" y="6248400"/>
            <a:ext cx="1905000" cy="457200"/>
          </a:xfrm>
        </p:spPr>
        <p:txBody>
          <a:bodyPr/>
          <a:lstStyle>
            <a:lvl1pPr>
              <a:defRPr/>
            </a:lvl1pPr>
          </a:lstStyle>
          <a:p>
            <a:fld id="{80746839-73E6-472B-B55B-1671CC11A49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04DBE5-D553-4EE9-A9E5-A91688190BF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04800"/>
            <a:ext cx="1809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304800"/>
            <a:ext cx="5276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25EFC0-9AC9-47D9-9759-A20AEE75D06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C5AB2B-5E58-4168-B570-5806961B0C1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DF0D1A-8DFB-4AD3-B619-793EBBA7146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371600"/>
            <a:ext cx="3543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371600"/>
            <a:ext cx="3543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01AA15-A1C1-45D1-808E-A102C6C9338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3CF0F0B-37BD-4DC4-9102-70CA209D135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483AC36-62A1-4078-98CE-C06794ADE1B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D6E4AD3-8D29-45A8-B35E-E14B4CC004A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07C3C9-589C-40AB-9C82-8DEEEB7FC76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430257-C129-45BE-930B-3C665B3A5D5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bwMode="auto">
          <a:xfrm>
            <a:off x="1600200" y="304800"/>
            <a:ext cx="7239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8963" name="Rectangle 3"/>
          <p:cNvSpPr>
            <a:spLocks noGrp="1" noChangeArrowheads="1"/>
          </p:cNvSpPr>
          <p:nvPr>
            <p:ph type="body" idx="1"/>
          </p:nvPr>
        </p:nvSpPr>
        <p:spPr bwMode="auto">
          <a:xfrm>
            <a:off x="1600200" y="1371600"/>
            <a:ext cx="7239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8964" name="Rectangle 4"/>
          <p:cNvSpPr>
            <a:spLocks noGrp="1" noChangeArrowheads="1"/>
          </p:cNvSpPr>
          <p:nvPr>
            <p:ph type="dt" sz="half" idx="2"/>
          </p:nvPr>
        </p:nvSpPr>
        <p:spPr bwMode="auto">
          <a:xfrm>
            <a:off x="3048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168965" name="Rectangle 5"/>
          <p:cNvSpPr>
            <a:spLocks noGrp="1" noChangeArrowheads="1"/>
          </p:cNvSpPr>
          <p:nvPr>
            <p:ph type="ftr" sz="quarter" idx="3"/>
          </p:nvPr>
        </p:nvSpPr>
        <p:spPr bwMode="auto">
          <a:xfrm>
            <a:off x="4495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68966" name="Rectangle 6"/>
          <p:cNvSpPr>
            <a:spLocks noGrp="1" noChangeArrowheads="1"/>
          </p:cNvSpPr>
          <p:nvPr>
            <p:ph type="sldNum" sz="quarter" idx="4"/>
          </p:nvPr>
        </p:nvSpPr>
        <p:spPr bwMode="auto">
          <a:xfrm>
            <a:off x="7543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2A3B590D-45A6-4754-8B40-34262502EC9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22.jpeg"/><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25.gif"/><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hyperlink" Target="http://video.google.com/videoplay?docid=-2158222101210607510&amp;ei=syO5SuaVBJLiqgKWif37AQ&amp;q=sodium+explosion&amp;hl=en"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hyperlink" Target="http://upload.wikimedia.org/wikipedia/en/2/21/AralShip.jpg" TargetMode="Externa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33.jpe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35.png"/><Relationship Id="rId4"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8/8c/World_Ocean_Current.ja.jpg" TargetMode="Externa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en.wikipedia.org/wiki/Image:Oceans.png"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9.jpeg"/><Relationship Id="rId5" Type="http://schemas.openxmlformats.org/officeDocument/2006/relationships/hyperlink" Target="http://upload.wikimedia.org/wikipedia/en/b/b3/Ev25334_BlackSea.A2003105.1035.1km.jpg"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6.jpeg"/><Relationship Id="rId5" Type="http://schemas.openxmlformats.org/officeDocument/2006/relationships/image" Target="../media/image11.jpeg"/><Relationship Id="rId4" Type="http://schemas.openxmlformats.org/officeDocument/2006/relationships/hyperlink" Target="http://upload.wikimedia.org/wikipedia/en/9/98/Caspian_Sea_from_orbit.jpg"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2.jpeg"/><Relationship Id="rId4" Type="http://schemas.openxmlformats.org/officeDocument/2006/relationships/hyperlink" Target="http://upload.wikimedia.org/wikipedia/en/c/c3/Great_Lakes_from_space.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Text Box 4"/>
          <p:cNvSpPr txBox="1">
            <a:spLocks noChangeArrowheads="1"/>
          </p:cNvSpPr>
          <p:nvPr/>
        </p:nvSpPr>
        <p:spPr bwMode="auto">
          <a:xfrm>
            <a:off x="2441575" y="2359025"/>
            <a:ext cx="4968875" cy="579438"/>
          </a:xfrm>
          <a:prstGeom prst="rect">
            <a:avLst/>
          </a:prstGeom>
          <a:noFill/>
          <a:ln w="9525">
            <a:noFill/>
            <a:miter lim="800000"/>
            <a:headEnd/>
            <a:tailEnd/>
          </a:ln>
          <a:effectLst/>
        </p:spPr>
        <p:txBody>
          <a:bodyPr wrap="square">
            <a:spAutoFit/>
          </a:bodyPr>
          <a:lstStyle/>
          <a:p>
            <a:r>
              <a:rPr lang="en-US" sz="3200" dirty="0"/>
              <a:t>Ocean Fundamentals</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W_Ocean"/>
          <p:cNvPicPr>
            <a:picLocks noChangeAspect="1" noChangeArrowheads="1"/>
          </p:cNvPicPr>
          <p:nvPr/>
        </p:nvPicPr>
        <p:blipFill>
          <a:blip r:embed="rId3" cstate="print"/>
          <a:srcRect/>
          <a:stretch>
            <a:fillRect/>
          </a:stretch>
        </p:blipFill>
        <p:spPr bwMode="auto">
          <a:xfrm>
            <a:off x="762000" y="1333500"/>
            <a:ext cx="7620000" cy="4191000"/>
          </a:xfrm>
          <a:prstGeom prst="rect">
            <a:avLst/>
          </a:prstGeom>
          <a:noFill/>
        </p:spPr>
      </p:pic>
      <p:sp>
        <p:nvSpPr>
          <p:cNvPr id="79875" name="Text Box 3"/>
          <p:cNvSpPr txBox="1">
            <a:spLocks noChangeArrowheads="1"/>
          </p:cNvSpPr>
          <p:nvPr/>
        </p:nvSpPr>
        <p:spPr bwMode="auto">
          <a:xfrm>
            <a:off x="3565525" y="4643438"/>
            <a:ext cx="1752600" cy="336550"/>
          </a:xfrm>
          <a:prstGeom prst="rect">
            <a:avLst/>
          </a:prstGeom>
          <a:noFill/>
          <a:ln w="9525">
            <a:noFill/>
            <a:miter lim="800000"/>
            <a:headEnd/>
            <a:tailEnd/>
          </a:ln>
          <a:effectLst/>
        </p:spPr>
        <p:txBody>
          <a:bodyPr wrap="none">
            <a:spAutoFit/>
          </a:bodyPr>
          <a:lstStyle/>
          <a:p>
            <a:r>
              <a:rPr lang="en-US" sz="1600" b="1"/>
              <a:t>Southern Ocean</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95300" y="471488"/>
            <a:ext cx="7848600" cy="685800"/>
          </a:xfrm>
        </p:spPr>
        <p:txBody>
          <a:bodyPr/>
          <a:lstStyle/>
          <a:p>
            <a:r>
              <a:rPr lang="en-US" sz="4400" u="sng" dirty="0">
                <a:solidFill>
                  <a:schemeClr val="tx1"/>
                </a:solidFill>
              </a:rPr>
              <a:t>World Oceans by Size</a:t>
            </a:r>
          </a:p>
        </p:txBody>
      </p:sp>
      <p:sp>
        <p:nvSpPr>
          <p:cNvPr id="15363" name="Rectangle 3"/>
          <p:cNvSpPr>
            <a:spLocks noChangeArrowheads="1"/>
          </p:cNvSpPr>
          <p:nvPr/>
        </p:nvSpPr>
        <p:spPr bwMode="auto">
          <a:xfrm>
            <a:off x="1795463" y="2614613"/>
            <a:ext cx="5867400" cy="733425"/>
          </a:xfrm>
          <a:prstGeom prst="rect">
            <a:avLst/>
          </a:prstGeom>
          <a:noFill/>
          <a:ln w="9525">
            <a:noFill/>
            <a:miter lim="800000"/>
            <a:headEnd/>
            <a:tailEnd/>
          </a:ln>
          <a:effectLst/>
        </p:spPr>
        <p:txBody>
          <a:bodyPr>
            <a:spAutoFit/>
          </a:bodyPr>
          <a:lstStyle/>
          <a:p>
            <a:pPr>
              <a:lnSpc>
                <a:spcPct val="150000"/>
              </a:lnSpc>
            </a:pPr>
            <a:r>
              <a:rPr lang="en-US" sz="2800" b="1">
                <a:solidFill>
                  <a:srgbClr val="FFFF00"/>
                </a:solidFill>
              </a:rPr>
              <a:t>1. Pacific (155,557,000 sq km) </a:t>
            </a:r>
          </a:p>
        </p:txBody>
      </p:sp>
      <p:sp>
        <p:nvSpPr>
          <p:cNvPr id="15364" name="Rectangle 4"/>
          <p:cNvSpPr>
            <a:spLocks noChangeArrowheads="1"/>
          </p:cNvSpPr>
          <p:nvPr/>
        </p:nvSpPr>
        <p:spPr bwMode="auto">
          <a:xfrm>
            <a:off x="1795463" y="3403600"/>
            <a:ext cx="5133975" cy="519113"/>
          </a:xfrm>
          <a:prstGeom prst="rect">
            <a:avLst/>
          </a:prstGeom>
          <a:noFill/>
          <a:ln w="9525">
            <a:noFill/>
            <a:miter lim="800000"/>
            <a:headEnd/>
            <a:tailEnd/>
          </a:ln>
          <a:effectLst/>
        </p:spPr>
        <p:txBody>
          <a:bodyPr wrap="none">
            <a:spAutoFit/>
          </a:bodyPr>
          <a:lstStyle/>
          <a:p>
            <a:r>
              <a:rPr lang="en-US" sz="2800" b="1">
                <a:solidFill>
                  <a:srgbClr val="00FF00"/>
                </a:solidFill>
              </a:rPr>
              <a:t>2. Atlantic (76,762,000 sq km)</a:t>
            </a:r>
          </a:p>
        </p:txBody>
      </p:sp>
      <p:sp>
        <p:nvSpPr>
          <p:cNvPr id="15365" name="Rectangle 5"/>
          <p:cNvSpPr>
            <a:spLocks noChangeArrowheads="1"/>
          </p:cNvSpPr>
          <p:nvPr/>
        </p:nvSpPr>
        <p:spPr bwMode="auto">
          <a:xfrm>
            <a:off x="1795463" y="4000500"/>
            <a:ext cx="4875212" cy="519113"/>
          </a:xfrm>
          <a:prstGeom prst="rect">
            <a:avLst/>
          </a:prstGeom>
          <a:noFill/>
          <a:ln w="9525">
            <a:noFill/>
            <a:miter lim="800000"/>
            <a:headEnd/>
            <a:tailEnd/>
          </a:ln>
          <a:effectLst/>
        </p:spPr>
        <p:txBody>
          <a:bodyPr wrap="none">
            <a:spAutoFit/>
          </a:bodyPr>
          <a:lstStyle/>
          <a:p>
            <a:r>
              <a:rPr lang="en-US" sz="2800" b="1">
                <a:solidFill>
                  <a:srgbClr val="FFFF00"/>
                </a:solidFill>
              </a:rPr>
              <a:t>3. Indian (68,556,000 sq km)</a:t>
            </a:r>
          </a:p>
        </p:txBody>
      </p:sp>
      <p:sp>
        <p:nvSpPr>
          <p:cNvPr id="15366" name="Rectangle 6"/>
          <p:cNvSpPr>
            <a:spLocks noChangeArrowheads="1"/>
          </p:cNvSpPr>
          <p:nvPr/>
        </p:nvSpPr>
        <p:spPr bwMode="auto">
          <a:xfrm>
            <a:off x="1795463" y="4546600"/>
            <a:ext cx="5389562" cy="519113"/>
          </a:xfrm>
          <a:prstGeom prst="rect">
            <a:avLst/>
          </a:prstGeom>
          <a:noFill/>
          <a:ln w="9525">
            <a:noFill/>
            <a:miter lim="800000"/>
            <a:headEnd/>
            <a:tailEnd/>
          </a:ln>
          <a:effectLst/>
        </p:spPr>
        <p:txBody>
          <a:bodyPr wrap="none">
            <a:spAutoFit/>
          </a:bodyPr>
          <a:lstStyle/>
          <a:p>
            <a:r>
              <a:rPr lang="en-US" sz="2800" b="1">
                <a:solidFill>
                  <a:srgbClr val="00FF00"/>
                </a:solidFill>
              </a:rPr>
              <a:t>4. Southern (20,327,000 sq km)</a:t>
            </a:r>
          </a:p>
        </p:txBody>
      </p:sp>
      <p:sp>
        <p:nvSpPr>
          <p:cNvPr id="15367" name="Rectangle 7"/>
          <p:cNvSpPr>
            <a:spLocks noChangeArrowheads="1"/>
          </p:cNvSpPr>
          <p:nvPr/>
        </p:nvSpPr>
        <p:spPr bwMode="auto">
          <a:xfrm>
            <a:off x="1795463" y="5143500"/>
            <a:ext cx="4837112" cy="519113"/>
          </a:xfrm>
          <a:prstGeom prst="rect">
            <a:avLst/>
          </a:prstGeom>
          <a:noFill/>
          <a:ln w="9525">
            <a:noFill/>
            <a:miter lim="800000"/>
            <a:headEnd/>
            <a:tailEnd/>
          </a:ln>
          <a:effectLst/>
        </p:spPr>
        <p:txBody>
          <a:bodyPr wrap="none">
            <a:spAutoFit/>
          </a:bodyPr>
          <a:lstStyle/>
          <a:p>
            <a:r>
              <a:rPr lang="en-US" sz="2800" b="1">
                <a:solidFill>
                  <a:srgbClr val="FFFF00"/>
                </a:solidFill>
              </a:rPr>
              <a:t>5. Arctic (14,056,000 sq km)</a:t>
            </a:r>
          </a:p>
        </p:txBody>
      </p:sp>
      <p:sp>
        <p:nvSpPr>
          <p:cNvPr id="15368" name="Rectangle 8"/>
          <p:cNvSpPr>
            <a:spLocks noChangeArrowheads="1"/>
          </p:cNvSpPr>
          <p:nvPr/>
        </p:nvSpPr>
        <p:spPr bwMode="auto">
          <a:xfrm>
            <a:off x="1503363" y="1531938"/>
            <a:ext cx="5808662" cy="822325"/>
          </a:xfrm>
          <a:prstGeom prst="rect">
            <a:avLst/>
          </a:prstGeom>
          <a:noFill/>
          <a:ln w="9525">
            <a:noFill/>
            <a:miter lim="800000"/>
            <a:headEnd/>
            <a:tailEnd/>
          </a:ln>
          <a:effectLst/>
        </p:spPr>
        <p:txBody>
          <a:bodyPr>
            <a:spAutoFit/>
          </a:bodyPr>
          <a:lstStyle/>
          <a:p>
            <a:r>
              <a:rPr lang="en-US" sz="2400" b="1"/>
              <a:t>Total area: 140 million square miles</a:t>
            </a:r>
          </a:p>
          <a:p>
            <a:r>
              <a:rPr lang="en-US" sz="2400" b="1"/>
              <a:t>                   </a:t>
            </a:r>
            <a:r>
              <a:rPr lang="en-US" sz="2400" b="1">
                <a:solidFill>
                  <a:srgbClr val="FFFF00"/>
                </a:solidFill>
              </a:rPr>
              <a:t>(70% of earth’s surface)</a:t>
            </a:r>
          </a:p>
        </p:txBody>
      </p:sp>
      <p:pic>
        <p:nvPicPr>
          <p:cNvPr id="15369" name="Picture 9" descr="world-oceans-map"/>
          <p:cNvPicPr>
            <a:picLocks noChangeAspect="1" noChangeArrowheads="1"/>
          </p:cNvPicPr>
          <p:nvPr/>
        </p:nvPicPr>
        <p:blipFill>
          <a:blip r:embed="rId4" cstate="print"/>
          <a:srcRect/>
          <a:stretch>
            <a:fillRect/>
          </a:stretch>
        </p:blipFill>
        <p:spPr bwMode="auto">
          <a:xfrm>
            <a:off x="7005638" y="5254625"/>
            <a:ext cx="2138362" cy="1603375"/>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blinds(horizontal)">
                                      <p:cBhvr>
                                        <p:cTn id="12" dur="500"/>
                                        <p:tgtEl>
                                          <p:spTgt spid="153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5"/>
                                        </p:tgtEl>
                                        <p:attrNameLst>
                                          <p:attrName>style.visibility</p:attrName>
                                        </p:attrNameLst>
                                      </p:cBhvr>
                                      <p:to>
                                        <p:strVal val="visible"/>
                                      </p:to>
                                    </p:set>
                                    <p:animEffect transition="in" filter="blinds(horizontal)">
                                      <p:cBhvr>
                                        <p:cTn id="17" dur="500"/>
                                        <p:tgtEl>
                                          <p:spTgt spid="153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366"/>
                                        </p:tgtEl>
                                        <p:attrNameLst>
                                          <p:attrName>style.visibility</p:attrName>
                                        </p:attrNameLst>
                                      </p:cBhvr>
                                      <p:to>
                                        <p:strVal val="visible"/>
                                      </p:to>
                                    </p:set>
                                    <p:animEffect transition="in" filter="blinds(horizontal)">
                                      <p:cBhvr>
                                        <p:cTn id="22" dur="500"/>
                                        <p:tgtEl>
                                          <p:spTgt spid="1536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367"/>
                                        </p:tgtEl>
                                        <p:attrNameLst>
                                          <p:attrName>style.visibility</p:attrName>
                                        </p:attrNameLst>
                                      </p:cBhvr>
                                      <p:to>
                                        <p:strVal val="visible"/>
                                      </p:to>
                                    </p:set>
                                    <p:animEffect transition="in" filter="blinds(horizontal)">
                                      <p:cBhvr>
                                        <p:cTn id="2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P spid="15366" grpId="0"/>
      <p:bldP spid="153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533400"/>
            <a:ext cx="7848600" cy="685800"/>
          </a:xfrm>
        </p:spPr>
        <p:txBody>
          <a:bodyPr/>
          <a:lstStyle/>
          <a:p>
            <a:r>
              <a:rPr lang="en-US" sz="4400" u="sng" dirty="0">
                <a:solidFill>
                  <a:schemeClr val="tx1"/>
                </a:solidFill>
              </a:rPr>
              <a:t>Ocean Deeps</a:t>
            </a:r>
          </a:p>
        </p:txBody>
      </p:sp>
      <p:sp>
        <p:nvSpPr>
          <p:cNvPr id="23555" name="Rectangle 3"/>
          <p:cNvSpPr>
            <a:spLocks noChangeArrowheads="1"/>
          </p:cNvSpPr>
          <p:nvPr/>
        </p:nvSpPr>
        <p:spPr bwMode="auto">
          <a:xfrm>
            <a:off x="2035174" y="1812925"/>
            <a:ext cx="5108575" cy="4537075"/>
          </a:xfrm>
          <a:prstGeom prst="rect">
            <a:avLst/>
          </a:prstGeom>
          <a:noFill/>
          <a:ln w="9525">
            <a:noFill/>
            <a:miter lim="800000"/>
            <a:headEnd/>
            <a:tailEnd/>
          </a:ln>
          <a:effectLst/>
        </p:spPr>
        <p:txBody>
          <a:bodyPr wrap="square">
            <a:spAutoFit/>
          </a:bodyPr>
          <a:lstStyle/>
          <a:p>
            <a:pPr>
              <a:lnSpc>
                <a:spcPct val="130000"/>
              </a:lnSpc>
            </a:pPr>
            <a:r>
              <a:rPr lang="en-US" sz="2800" b="1" dirty="0">
                <a:solidFill>
                  <a:srgbClr val="FF9900"/>
                </a:solidFill>
              </a:rPr>
              <a:t>Pacific </a:t>
            </a:r>
            <a:r>
              <a:rPr lang="en-US" sz="2800" b="1" dirty="0">
                <a:solidFill>
                  <a:srgbClr val="CC0000"/>
                </a:solidFill>
              </a:rPr>
              <a:t>	</a:t>
            </a:r>
            <a:r>
              <a:rPr lang="en-US" sz="2800" b="1" dirty="0">
                <a:solidFill>
                  <a:srgbClr val="000000"/>
                </a:solidFill>
              </a:rPr>
              <a:t> 	</a:t>
            </a:r>
            <a:r>
              <a:rPr lang="en-US" sz="2800" b="1" dirty="0">
                <a:solidFill>
                  <a:srgbClr val="FFFF00"/>
                </a:solidFill>
              </a:rPr>
              <a:t>14,000 ft</a:t>
            </a:r>
            <a:r>
              <a:rPr lang="en-US" sz="2800" b="1" dirty="0">
                <a:solidFill>
                  <a:srgbClr val="000000"/>
                </a:solidFill>
              </a:rPr>
              <a:t> </a:t>
            </a:r>
            <a:br>
              <a:rPr lang="en-US" sz="2800" b="1" dirty="0">
                <a:solidFill>
                  <a:srgbClr val="000000"/>
                </a:solidFill>
              </a:rPr>
            </a:br>
            <a:r>
              <a:rPr lang="en-US" sz="2800" b="1" dirty="0">
                <a:solidFill>
                  <a:srgbClr val="FF9900"/>
                </a:solidFill>
              </a:rPr>
              <a:t>Atlantic </a:t>
            </a:r>
            <a:r>
              <a:rPr lang="en-US" sz="2800" b="1" dirty="0">
                <a:solidFill>
                  <a:srgbClr val="000000"/>
                </a:solidFill>
              </a:rPr>
              <a:t>		</a:t>
            </a:r>
            <a:r>
              <a:rPr lang="en-US" sz="2800" b="1" dirty="0">
                <a:solidFill>
                  <a:srgbClr val="FFFF00"/>
                </a:solidFill>
              </a:rPr>
              <a:t>12,900 ft</a:t>
            </a:r>
            <a:r>
              <a:rPr lang="en-US" sz="2800" b="1" dirty="0">
                <a:solidFill>
                  <a:srgbClr val="000000"/>
                </a:solidFill>
              </a:rPr>
              <a:t> </a:t>
            </a:r>
            <a:br>
              <a:rPr lang="en-US" sz="2800" b="1" dirty="0">
                <a:solidFill>
                  <a:srgbClr val="000000"/>
                </a:solidFill>
              </a:rPr>
            </a:br>
            <a:r>
              <a:rPr lang="en-US" sz="2800" b="1" dirty="0">
                <a:solidFill>
                  <a:srgbClr val="FF9900"/>
                </a:solidFill>
              </a:rPr>
              <a:t>Indian </a:t>
            </a:r>
            <a:r>
              <a:rPr lang="en-US" sz="2800" b="1" dirty="0">
                <a:solidFill>
                  <a:srgbClr val="000000"/>
                </a:solidFill>
              </a:rPr>
              <a:t>		</a:t>
            </a:r>
            <a:r>
              <a:rPr lang="en-US" sz="2800" b="1" dirty="0">
                <a:solidFill>
                  <a:srgbClr val="FFFF00"/>
                </a:solidFill>
              </a:rPr>
              <a:t>12,700 ft</a:t>
            </a:r>
          </a:p>
          <a:p>
            <a:pPr>
              <a:lnSpc>
                <a:spcPct val="130000"/>
              </a:lnSpc>
            </a:pPr>
            <a:r>
              <a:rPr lang="en-US" sz="2800" b="1" dirty="0">
                <a:solidFill>
                  <a:srgbClr val="FF9900"/>
                </a:solidFill>
              </a:rPr>
              <a:t>Southern</a:t>
            </a:r>
            <a:r>
              <a:rPr lang="en-US" sz="2800" b="1" dirty="0">
                <a:solidFill>
                  <a:schemeClr val="accent2"/>
                </a:solidFill>
              </a:rPr>
              <a:t>		</a:t>
            </a:r>
            <a:r>
              <a:rPr lang="en-US" sz="2800" b="1" dirty="0">
                <a:solidFill>
                  <a:srgbClr val="FFFF00"/>
                </a:solidFill>
              </a:rPr>
              <a:t>12,000 ft</a:t>
            </a:r>
            <a:r>
              <a:rPr lang="en-US" sz="2800" b="1" dirty="0">
                <a:solidFill>
                  <a:srgbClr val="000000"/>
                </a:solidFill>
              </a:rPr>
              <a:t> </a:t>
            </a:r>
          </a:p>
          <a:p>
            <a:pPr>
              <a:lnSpc>
                <a:spcPct val="130000"/>
              </a:lnSpc>
            </a:pPr>
            <a:r>
              <a:rPr lang="en-US" sz="2800" b="1" dirty="0">
                <a:solidFill>
                  <a:srgbClr val="FF9900"/>
                </a:solidFill>
              </a:rPr>
              <a:t>Arctic </a:t>
            </a:r>
            <a:r>
              <a:rPr lang="en-US" sz="2800" b="1" dirty="0">
                <a:solidFill>
                  <a:srgbClr val="000000"/>
                </a:solidFill>
              </a:rPr>
              <a:t>		</a:t>
            </a:r>
            <a:r>
              <a:rPr lang="en-US" sz="2800" b="1" dirty="0">
                <a:solidFill>
                  <a:srgbClr val="FFFF00"/>
                </a:solidFill>
              </a:rPr>
              <a:t>4,300   ft</a:t>
            </a:r>
          </a:p>
          <a:p>
            <a:pPr>
              <a:lnSpc>
                <a:spcPct val="130000"/>
              </a:lnSpc>
            </a:pPr>
            <a:r>
              <a:rPr lang="en-US" sz="2800" b="1" dirty="0">
                <a:solidFill>
                  <a:srgbClr val="000000"/>
                </a:solidFill>
              </a:rPr>
              <a:t/>
            </a:r>
            <a:br>
              <a:rPr lang="en-US" sz="2800" b="1" dirty="0">
                <a:solidFill>
                  <a:srgbClr val="000000"/>
                </a:solidFill>
              </a:rPr>
            </a:br>
            <a:endParaRPr lang="en-US" sz="2800" b="1" dirty="0">
              <a:solidFill>
                <a:srgbClr val="000000"/>
              </a:solidFill>
            </a:endParaRPr>
          </a:p>
          <a:p>
            <a:pPr>
              <a:lnSpc>
                <a:spcPct val="130000"/>
              </a:lnSpc>
            </a:pPr>
            <a:endParaRPr lang="en-US" sz="2800" b="1" dirty="0">
              <a:solidFill>
                <a:srgbClr val="000000"/>
              </a:solidFill>
            </a:endParaRPr>
          </a:p>
        </p:txBody>
      </p:sp>
      <p:sp>
        <p:nvSpPr>
          <p:cNvPr id="23557" name="Rectangle 5"/>
          <p:cNvSpPr>
            <a:spLocks noChangeArrowheads="1"/>
          </p:cNvSpPr>
          <p:nvPr/>
        </p:nvSpPr>
        <p:spPr bwMode="auto">
          <a:xfrm>
            <a:off x="1649412" y="5221288"/>
            <a:ext cx="6122987" cy="461665"/>
          </a:xfrm>
          <a:prstGeom prst="rect">
            <a:avLst/>
          </a:prstGeom>
          <a:noFill/>
          <a:ln w="9525">
            <a:noFill/>
            <a:miter lim="800000"/>
            <a:headEnd/>
            <a:tailEnd/>
          </a:ln>
          <a:effectLst/>
        </p:spPr>
        <p:txBody>
          <a:bodyPr wrap="square">
            <a:spAutoFit/>
          </a:bodyPr>
          <a:lstStyle/>
          <a:p>
            <a:r>
              <a:rPr lang="en-US" sz="2400" b="1"/>
              <a:t>Overall Average Depth:	</a:t>
            </a:r>
            <a:r>
              <a:rPr lang="en-US" sz="2400" b="1">
                <a:solidFill>
                  <a:srgbClr val="FFFF00"/>
                </a:solidFill>
              </a:rPr>
              <a:t>2.33  miles</a:t>
            </a:r>
          </a:p>
        </p:txBody>
      </p:sp>
      <p:sp>
        <p:nvSpPr>
          <p:cNvPr id="23558" name="Text Box 6"/>
          <p:cNvSpPr txBox="1">
            <a:spLocks noChangeArrowheads="1"/>
          </p:cNvSpPr>
          <p:nvPr/>
        </p:nvSpPr>
        <p:spPr bwMode="auto">
          <a:xfrm>
            <a:off x="3327400" y="1454150"/>
            <a:ext cx="1473200" cy="457200"/>
          </a:xfrm>
          <a:prstGeom prst="rect">
            <a:avLst/>
          </a:prstGeom>
          <a:noFill/>
          <a:ln w="9525">
            <a:noFill/>
            <a:miter lim="800000"/>
            <a:headEnd/>
            <a:tailEnd/>
          </a:ln>
          <a:effectLst/>
        </p:spPr>
        <p:txBody>
          <a:bodyPr wrap="none">
            <a:spAutoFit/>
          </a:bodyPr>
          <a:lstStyle/>
          <a:p>
            <a:r>
              <a:rPr lang="en-US" sz="2400">
                <a:solidFill>
                  <a:srgbClr val="00FF00"/>
                </a:solidFill>
              </a:rPr>
              <a:t>Averages</a:t>
            </a: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57400" y="533400"/>
            <a:ext cx="4686300" cy="685800"/>
          </a:xfrm>
        </p:spPr>
        <p:txBody>
          <a:bodyPr/>
          <a:lstStyle/>
          <a:p>
            <a:r>
              <a:rPr lang="en-US" sz="4400" dirty="0">
                <a:solidFill>
                  <a:schemeClr val="tx1"/>
                </a:solidFill>
                <a:latin typeface="Arial" charset="0"/>
              </a:rPr>
              <a:t>Ocean Deeps</a:t>
            </a:r>
          </a:p>
        </p:txBody>
      </p:sp>
      <p:sp>
        <p:nvSpPr>
          <p:cNvPr id="21507" name="Rectangle 3"/>
          <p:cNvSpPr>
            <a:spLocks noChangeArrowheads="1"/>
          </p:cNvSpPr>
          <p:nvPr/>
        </p:nvSpPr>
        <p:spPr bwMode="auto">
          <a:xfrm>
            <a:off x="746124" y="2352675"/>
            <a:ext cx="8035925" cy="3425825"/>
          </a:xfrm>
          <a:prstGeom prst="rect">
            <a:avLst/>
          </a:prstGeom>
          <a:noFill/>
          <a:ln w="9525">
            <a:noFill/>
            <a:miter lim="800000"/>
            <a:headEnd/>
            <a:tailEnd/>
          </a:ln>
          <a:effectLst/>
        </p:spPr>
        <p:txBody>
          <a:bodyPr wrap="square">
            <a:spAutoFit/>
          </a:bodyPr>
          <a:lstStyle/>
          <a:p>
            <a:pPr>
              <a:lnSpc>
                <a:spcPct val="130000"/>
              </a:lnSpc>
            </a:pPr>
            <a:r>
              <a:rPr lang="en-US" sz="2800" b="1" dirty="0">
                <a:solidFill>
                  <a:srgbClr val="FF9900"/>
                </a:solidFill>
              </a:rPr>
              <a:t>Pacific </a:t>
            </a:r>
            <a:r>
              <a:rPr lang="en-US" sz="2800" b="1" dirty="0">
                <a:solidFill>
                  <a:srgbClr val="CC0000"/>
                </a:solidFill>
              </a:rPr>
              <a:t>	</a:t>
            </a:r>
            <a:r>
              <a:rPr lang="en-US" sz="2800" b="1" dirty="0">
                <a:solidFill>
                  <a:srgbClr val="FFFF00"/>
                </a:solidFill>
              </a:rPr>
              <a:t>Mariana Trench	</a:t>
            </a:r>
            <a:r>
              <a:rPr lang="en-US" sz="2800" b="1" dirty="0">
                <a:solidFill>
                  <a:srgbClr val="000000"/>
                </a:solidFill>
              </a:rPr>
              <a:t> 	</a:t>
            </a:r>
            <a:r>
              <a:rPr lang="en-US" sz="2800" b="1" dirty="0">
                <a:solidFill>
                  <a:srgbClr val="00FF00"/>
                </a:solidFill>
              </a:rPr>
              <a:t>35,827 ft</a:t>
            </a:r>
            <a:r>
              <a:rPr lang="en-US" sz="2800" b="1" dirty="0">
                <a:solidFill>
                  <a:srgbClr val="000000"/>
                </a:solidFill>
              </a:rPr>
              <a:t> </a:t>
            </a:r>
            <a:br>
              <a:rPr lang="en-US" sz="2800" b="1" dirty="0">
                <a:solidFill>
                  <a:srgbClr val="000000"/>
                </a:solidFill>
              </a:rPr>
            </a:br>
            <a:r>
              <a:rPr lang="en-US" sz="2800" b="1" dirty="0">
                <a:solidFill>
                  <a:srgbClr val="FF9900"/>
                </a:solidFill>
              </a:rPr>
              <a:t>Atlantic </a:t>
            </a:r>
            <a:r>
              <a:rPr lang="en-US" sz="2800" b="1" dirty="0">
                <a:solidFill>
                  <a:srgbClr val="000000"/>
                </a:solidFill>
              </a:rPr>
              <a:t>	</a:t>
            </a:r>
            <a:r>
              <a:rPr lang="en-US" sz="2800" b="1" dirty="0">
                <a:solidFill>
                  <a:srgbClr val="FFFF00"/>
                </a:solidFill>
              </a:rPr>
              <a:t>Puerto Rico Trench</a:t>
            </a:r>
            <a:r>
              <a:rPr lang="en-US" sz="2800" b="1" dirty="0">
                <a:solidFill>
                  <a:srgbClr val="000000"/>
                </a:solidFill>
              </a:rPr>
              <a:t> 	</a:t>
            </a:r>
            <a:r>
              <a:rPr lang="en-US" sz="2800" b="1" dirty="0">
                <a:solidFill>
                  <a:srgbClr val="00FF00"/>
                </a:solidFill>
              </a:rPr>
              <a:t>30,246 ft</a:t>
            </a:r>
            <a:r>
              <a:rPr lang="en-US" sz="2800" b="1" dirty="0">
                <a:solidFill>
                  <a:srgbClr val="000000"/>
                </a:solidFill>
              </a:rPr>
              <a:t> </a:t>
            </a:r>
            <a:br>
              <a:rPr lang="en-US" sz="2800" b="1" dirty="0">
                <a:solidFill>
                  <a:srgbClr val="000000"/>
                </a:solidFill>
              </a:rPr>
            </a:br>
            <a:r>
              <a:rPr lang="en-US" sz="2800" b="1" dirty="0">
                <a:solidFill>
                  <a:srgbClr val="FF9900"/>
                </a:solidFill>
              </a:rPr>
              <a:t>Indian </a:t>
            </a:r>
            <a:r>
              <a:rPr lang="en-US" sz="2800" b="1" dirty="0">
                <a:solidFill>
                  <a:srgbClr val="000000"/>
                </a:solidFill>
              </a:rPr>
              <a:t>	</a:t>
            </a:r>
            <a:r>
              <a:rPr lang="en-US" sz="2800" b="1" dirty="0">
                <a:solidFill>
                  <a:srgbClr val="FFFF00"/>
                </a:solidFill>
              </a:rPr>
              <a:t>Java Trench</a:t>
            </a:r>
            <a:r>
              <a:rPr lang="en-US" sz="2800" b="1" dirty="0">
                <a:solidFill>
                  <a:srgbClr val="000000"/>
                </a:solidFill>
              </a:rPr>
              <a:t> 		</a:t>
            </a:r>
            <a:r>
              <a:rPr lang="en-US" sz="2800" b="1" dirty="0">
                <a:solidFill>
                  <a:srgbClr val="00FF00"/>
                </a:solidFill>
              </a:rPr>
              <a:t>24,460 ft</a:t>
            </a:r>
            <a:r>
              <a:rPr lang="en-US" sz="2800" b="1" dirty="0">
                <a:solidFill>
                  <a:srgbClr val="000000"/>
                </a:solidFill>
              </a:rPr>
              <a:t> </a:t>
            </a:r>
            <a:br>
              <a:rPr lang="en-US" sz="2800" b="1" dirty="0">
                <a:solidFill>
                  <a:srgbClr val="000000"/>
                </a:solidFill>
              </a:rPr>
            </a:br>
            <a:r>
              <a:rPr lang="en-US" sz="2800" b="1" dirty="0">
                <a:solidFill>
                  <a:srgbClr val="FF9900"/>
                </a:solidFill>
              </a:rPr>
              <a:t>Arctic</a:t>
            </a:r>
            <a:r>
              <a:rPr lang="en-US" sz="2800" b="1" dirty="0">
                <a:solidFill>
                  <a:srgbClr val="000000"/>
                </a:solidFill>
              </a:rPr>
              <a:t> 	</a:t>
            </a:r>
            <a:r>
              <a:rPr lang="en-US" sz="2800" b="1" dirty="0" err="1">
                <a:solidFill>
                  <a:srgbClr val="FFFF00"/>
                </a:solidFill>
              </a:rPr>
              <a:t>Arctic</a:t>
            </a:r>
            <a:r>
              <a:rPr lang="en-US" sz="2800" b="1" dirty="0">
                <a:solidFill>
                  <a:srgbClr val="FFFF00"/>
                </a:solidFill>
              </a:rPr>
              <a:t> Basin</a:t>
            </a:r>
            <a:r>
              <a:rPr lang="en-US" sz="2800" b="1" dirty="0">
                <a:solidFill>
                  <a:srgbClr val="000000"/>
                </a:solidFill>
              </a:rPr>
              <a:t> 		</a:t>
            </a:r>
            <a:r>
              <a:rPr lang="en-US" sz="2800" b="1" dirty="0">
                <a:solidFill>
                  <a:srgbClr val="00FF00"/>
                </a:solidFill>
              </a:rPr>
              <a:t>18,456 ft</a:t>
            </a:r>
            <a:r>
              <a:rPr lang="en-US" sz="2800" b="1" dirty="0">
                <a:solidFill>
                  <a:srgbClr val="000000"/>
                </a:solidFill>
              </a:rPr>
              <a:t> </a:t>
            </a:r>
            <a:br>
              <a:rPr lang="en-US" sz="2800" b="1" dirty="0">
                <a:solidFill>
                  <a:srgbClr val="000000"/>
                </a:solidFill>
              </a:rPr>
            </a:br>
            <a:endParaRPr lang="en-US" sz="2800" b="1" dirty="0">
              <a:solidFill>
                <a:srgbClr val="000000"/>
              </a:solidFill>
            </a:endParaRPr>
          </a:p>
          <a:p>
            <a:pPr>
              <a:lnSpc>
                <a:spcPct val="130000"/>
              </a:lnSpc>
            </a:pPr>
            <a:r>
              <a:rPr lang="en-US" sz="2800" b="1" dirty="0">
                <a:solidFill>
                  <a:srgbClr val="FFFF00"/>
                </a:solidFill>
              </a:rPr>
              <a:t>Southern Ocean (greatest depth in dispute)</a:t>
            </a:r>
          </a:p>
        </p:txBody>
      </p:sp>
      <p:sp>
        <p:nvSpPr>
          <p:cNvPr id="21508" name="Text Box 4"/>
          <p:cNvSpPr txBox="1">
            <a:spLocks noChangeArrowheads="1"/>
          </p:cNvSpPr>
          <p:nvPr/>
        </p:nvSpPr>
        <p:spPr bwMode="auto">
          <a:xfrm>
            <a:off x="2649538" y="1531938"/>
            <a:ext cx="3636962" cy="519112"/>
          </a:xfrm>
          <a:prstGeom prst="rect">
            <a:avLst/>
          </a:prstGeom>
          <a:noFill/>
          <a:ln w="9525">
            <a:noFill/>
            <a:miter lim="800000"/>
            <a:headEnd/>
            <a:tailEnd/>
          </a:ln>
          <a:effectLst/>
        </p:spPr>
        <p:txBody>
          <a:bodyPr wrap="square">
            <a:spAutoFit/>
          </a:bodyPr>
          <a:lstStyle/>
          <a:p>
            <a:r>
              <a:rPr lang="en-US" sz="2800" b="1">
                <a:solidFill>
                  <a:schemeClr val="hlink"/>
                </a:solidFill>
              </a:rPr>
              <a:t>Greatest Depth?</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1000" fill="hold"/>
                                        <p:tgtEl>
                                          <p:spTgt spid="21507"/>
                                        </p:tgtEl>
                                        <p:attrNameLst>
                                          <p:attrName>ppt_w</p:attrName>
                                        </p:attrNameLst>
                                      </p:cBhvr>
                                      <p:tavLst>
                                        <p:tav tm="0">
                                          <p:val>
                                            <p:fltVal val="0"/>
                                          </p:val>
                                        </p:tav>
                                        <p:tav tm="100000">
                                          <p:val>
                                            <p:strVal val="#ppt_w"/>
                                          </p:val>
                                        </p:tav>
                                      </p:tavLst>
                                    </p:anim>
                                    <p:anim calcmode="lin" valueType="num">
                                      <p:cBhvr>
                                        <p:cTn id="8" dur="1000" fill="hold"/>
                                        <p:tgtEl>
                                          <p:spTgt spid="21507"/>
                                        </p:tgtEl>
                                        <p:attrNameLst>
                                          <p:attrName>ppt_h</p:attrName>
                                        </p:attrNameLst>
                                      </p:cBhvr>
                                      <p:tavLst>
                                        <p:tav tm="0">
                                          <p:val>
                                            <p:fltVal val="0"/>
                                          </p:val>
                                        </p:tav>
                                        <p:tav tm="100000">
                                          <p:val>
                                            <p:strVal val="#ppt_h"/>
                                          </p:val>
                                        </p:tav>
                                      </p:tavLst>
                                    </p:anim>
                                    <p:animEffect transition="in" filter="fade">
                                      <p:cBhvr>
                                        <p:cTn id="9" dur="1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npacific"/>
          <p:cNvPicPr>
            <a:picLocks noChangeAspect="1" noChangeArrowheads="1"/>
          </p:cNvPicPr>
          <p:nvPr/>
        </p:nvPicPr>
        <p:blipFill>
          <a:blip r:embed="rId3" cstate="print"/>
          <a:srcRect/>
          <a:stretch>
            <a:fillRect/>
          </a:stretch>
        </p:blipFill>
        <p:spPr bwMode="auto">
          <a:xfrm>
            <a:off x="838200" y="1016000"/>
            <a:ext cx="7543800" cy="4835525"/>
          </a:xfrm>
          <a:prstGeom prst="rect">
            <a:avLst/>
          </a:prstGeom>
          <a:noFill/>
        </p:spPr>
      </p:pic>
      <p:sp>
        <p:nvSpPr>
          <p:cNvPr id="22531" name="Oval 3"/>
          <p:cNvSpPr>
            <a:spLocks noChangeArrowheads="1"/>
          </p:cNvSpPr>
          <p:nvPr/>
        </p:nvSpPr>
        <p:spPr bwMode="auto">
          <a:xfrm>
            <a:off x="2362200" y="4521200"/>
            <a:ext cx="914400" cy="914400"/>
          </a:xfrm>
          <a:prstGeom prst="ellipse">
            <a:avLst/>
          </a:prstGeom>
          <a:noFill/>
          <a:ln w="38100">
            <a:solidFill>
              <a:schemeClr val="tx1"/>
            </a:solidFill>
            <a:round/>
            <a:headEnd/>
            <a:tailEnd/>
          </a:ln>
          <a:effectLst/>
        </p:spPr>
        <p:txBody>
          <a:bodyPr wrap="none" anchor="ctr"/>
          <a:lstStyle/>
          <a:p>
            <a:endParaRPr lang="en-US"/>
          </a:p>
        </p:txBody>
      </p:sp>
      <p:sp>
        <p:nvSpPr>
          <p:cNvPr id="22532" name="Text Box 4"/>
          <p:cNvSpPr txBox="1">
            <a:spLocks noChangeArrowheads="1"/>
          </p:cNvSpPr>
          <p:nvPr/>
        </p:nvSpPr>
        <p:spPr bwMode="auto">
          <a:xfrm>
            <a:off x="1279525" y="6338888"/>
            <a:ext cx="1214438" cy="519112"/>
          </a:xfrm>
          <a:prstGeom prst="rect">
            <a:avLst/>
          </a:prstGeom>
          <a:noFill/>
          <a:ln w="9525">
            <a:noFill/>
            <a:miter lim="800000"/>
            <a:headEnd/>
            <a:tailEnd/>
          </a:ln>
          <a:effectLst/>
        </p:spPr>
        <p:txBody>
          <a:bodyPr wrap="none">
            <a:spAutoFit/>
          </a:bodyPr>
          <a:lstStyle/>
          <a:p>
            <a:r>
              <a:rPr lang="en-US" sz="2800" b="1"/>
              <a:t>Japan</a:t>
            </a:r>
          </a:p>
        </p:txBody>
      </p:sp>
      <p:sp>
        <p:nvSpPr>
          <p:cNvPr id="22533" name="Line 5"/>
          <p:cNvSpPr>
            <a:spLocks noChangeShapeType="1"/>
          </p:cNvSpPr>
          <p:nvPr/>
        </p:nvSpPr>
        <p:spPr bwMode="auto">
          <a:xfrm flipV="1">
            <a:off x="1752600" y="4064000"/>
            <a:ext cx="609600" cy="2286000"/>
          </a:xfrm>
          <a:prstGeom prst="line">
            <a:avLst/>
          </a:prstGeom>
          <a:noFill/>
          <a:ln w="38100">
            <a:solidFill>
              <a:schemeClr val="tx1"/>
            </a:solidFill>
            <a:round/>
            <a:headEnd/>
            <a:tailEnd type="triangle" w="med" len="med"/>
          </a:ln>
          <a:effectLst/>
        </p:spPr>
        <p:txBody>
          <a:bodyPr/>
          <a:lstStyle/>
          <a:p>
            <a:endParaRPr lang="en-US"/>
          </a:p>
        </p:txBody>
      </p:sp>
      <p:sp>
        <p:nvSpPr>
          <p:cNvPr id="22534" name="Rectangle 6"/>
          <p:cNvSpPr>
            <a:spLocks noChangeArrowheads="1"/>
          </p:cNvSpPr>
          <p:nvPr/>
        </p:nvSpPr>
        <p:spPr bwMode="auto">
          <a:xfrm>
            <a:off x="2771774" y="320675"/>
            <a:ext cx="3895725" cy="579438"/>
          </a:xfrm>
          <a:prstGeom prst="rect">
            <a:avLst/>
          </a:prstGeom>
          <a:noFill/>
          <a:ln w="9525">
            <a:noFill/>
            <a:miter lim="800000"/>
            <a:headEnd/>
            <a:tailEnd/>
          </a:ln>
          <a:effectLst/>
        </p:spPr>
        <p:txBody>
          <a:bodyPr wrap="square">
            <a:spAutoFit/>
          </a:bodyPr>
          <a:lstStyle/>
          <a:p>
            <a:r>
              <a:rPr lang="en-US" sz="3200" b="1" dirty="0">
                <a:solidFill>
                  <a:srgbClr val="FFFF00"/>
                </a:solidFill>
              </a:rPr>
              <a:t>Mariana Trench</a:t>
            </a:r>
          </a:p>
        </p:txBody>
      </p:sp>
      <p:pic>
        <p:nvPicPr>
          <p:cNvPr id="22536" name="Picture 8" descr="mariana%20trench"/>
          <p:cNvPicPr>
            <a:picLocks noChangeAspect="1" noChangeArrowheads="1"/>
          </p:cNvPicPr>
          <p:nvPr/>
        </p:nvPicPr>
        <p:blipFill>
          <a:blip r:embed="rId4" cstate="print"/>
          <a:srcRect/>
          <a:stretch>
            <a:fillRect/>
          </a:stretch>
        </p:blipFill>
        <p:spPr bwMode="auto">
          <a:xfrm>
            <a:off x="4229100" y="3800475"/>
            <a:ext cx="4457700" cy="2533650"/>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911600" y="1320800"/>
            <a:ext cx="4995863" cy="5300663"/>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65539" name="Picture 3" descr="ocean_trenches"/>
          <p:cNvPicPr>
            <a:picLocks noChangeAspect="1" noChangeArrowheads="1"/>
          </p:cNvPicPr>
          <p:nvPr/>
        </p:nvPicPr>
        <p:blipFill>
          <a:blip r:embed="rId3" cstate="print"/>
          <a:srcRect/>
          <a:stretch>
            <a:fillRect/>
          </a:stretch>
        </p:blipFill>
        <p:spPr bwMode="auto">
          <a:xfrm>
            <a:off x="533400" y="2895600"/>
            <a:ext cx="2798763" cy="3581400"/>
          </a:xfrm>
          <a:prstGeom prst="rect">
            <a:avLst/>
          </a:prstGeom>
          <a:noFill/>
        </p:spPr>
      </p:pic>
      <p:pic>
        <p:nvPicPr>
          <p:cNvPr id="65540" name="Picture 4" descr="depth&amp;heightscal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27463" y="1066800"/>
            <a:ext cx="4814887" cy="4953000"/>
          </a:xfrm>
          <a:prstGeom prst="rect">
            <a:avLst/>
          </a:prstGeom>
          <a:noFill/>
        </p:spPr>
      </p:pic>
      <p:sp>
        <p:nvSpPr>
          <p:cNvPr id="65541" name="Text Box 5"/>
          <p:cNvSpPr txBox="1">
            <a:spLocks noChangeArrowheads="1"/>
          </p:cNvSpPr>
          <p:nvPr/>
        </p:nvSpPr>
        <p:spPr bwMode="auto">
          <a:xfrm>
            <a:off x="476250" y="407988"/>
            <a:ext cx="3981450" cy="701675"/>
          </a:xfrm>
          <a:prstGeom prst="rect">
            <a:avLst/>
          </a:prstGeom>
          <a:noFill/>
          <a:ln w="9525">
            <a:noFill/>
            <a:miter lim="800000"/>
            <a:headEnd/>
            <a:tailEnd/>
          </a:ln>
          <a:effectLst/>
        </p:spPr>
        <p:txBody>
          <a:bodyPr wrap="square">
            <a:spAutoFit/>
          </a:bodyPr>
          <a:lstStyle/>
          <a:p>
            <a:r>
              <a:rPr lang="en-US" sz="4000" b="1" u="sng" dirty="0"/>
              <a:t>Land and Sea</a:t>
            </a:r>
          </a:p>
        </p:txBody>
      </p:sp>
      <p:pic>
        <p:nvPicPr>
          <p:cNvPr id="65542" name="Picture 6" descr="depth&amp;heightscale"/>
          <p:cNvPicPr>
            <a:picLocks noChangeAspect="1" noChangeArrowheads="1"/>
          </p:cNvPicPr>
          <p:nvPr/>
        </p:nvPicPr>
        <p:blipFill>
          <a:blip r:embed="rId4" cstate="print">
            <a:clrChange>
              <a:clrFrom>
                <a:srgbClr val="FFFFFF"/>
              </a:clrFrom>
              <a:clrTo>
                <a:srgbClr val="FFFFFF">
                  <a:alpha val="0"/>
                </a:srgbClr>
              </a:clrTo>
            </a:clrChange>
          </a:blip>
          <a:srcRect l="74382" b="47693"/>
          <a:stretch>
            <a:fillRect/>
          </a:stretch>
        </p:blipFill>
        <p:spPr bwMode="auto">
          <a:xfrm>
            <a:off x="7391400" y="1066800"/>
            <a:ext cx="1233488" cy="2590800"/>
          </a:xfrm>
          <a:prstGeom prst="rect">
            <a:avLst/>
          </a:prstGeom>
          <a:noFill/>
        </p:spPr>
      </p:pic>
      <p:sp>
        <p:nvSpPr>
          <p:cNvPr id="65543" name="Text Box 7"/>
          <p:cNvSpPr txBox="1">
            <a:spLocks noChangeArrowheads="1"/>
          </p:cNvSpPr>
          <p:nvPr/>
        </p:nvSpPr>
        <p:spPr bwMode="auto">
          <a:xfrm>
            <a:off x="5208588" y="5665788"/>
            <a:ext cx="976312" cy="336550"/>
          </a:xfrm>
          <a:prstGeom prst="rect">
            <a:avLst/>
          </a:prstGeom>
          <a:noFill/>
          <a:ln w="9525">
            <a:noFill/>
            <a:miter lim="800000"/>
            <a:headEnd/>
            <a:tailEnd/>
          </a:ln>
          <a:effectLst/>
        </p:spPr>
        <p:txBody>
          <a:bodyPr wrap="none">
            <a:spAutoFit/>
          </a:bodyPr>
          <a:lstStyle/>
          <a:p>
            <a:r>
              <a:rPr lang="en-US" sz="1600"/>
              <a:t>35,827 ft</a:t>
            </a:r>
          </a:p>
        </p:txBody>
      </p:sp>
      <p:sp>
        <p:nvSpPr>
          <p:cNvPr id="65544" name="Text Box 8"/>
          <p:cNvSpPr txBox="1">
            <a:spLocks noChangeArrowheads="1"/>
          </p:cNvSpPr>
          <p:nvPr/>
        </p:nvSpPr>
        <p:spPr bwMode="auto">
          <a:xfrm>
            <a:off x="7443788" y="4141788"/>
            <a:ext cx="976312" cy="336550"/>
          </a:xfrm>
          <a:prstGeom prst="rect">
            <a:avLst/>
          </a:prstGeom>
          <a:noFill/>
          <a:ln w="9525">
            <a:noFill/>
            <a:miter lim="800000"/>
            <a:headEnd/>
            <a:tailEnd/>
          </a:ln>
          <a:effectLst/>
        </p:spPr>
        <p:txBody>
          <a:bodyPr wrap="none">
            <a:spAutoFit/>
          </a:bodyPr>
          <a:lstStyle/>
          <a:p>
            <a:r>
              <a:rPr lang="en-US" sz="1600"/>
              <a:t>28,667 ft</a:t>
            </a:r>
          </a:p>
        </p:txBody>
      </p:sp>
      <p:sp>
        <p:nvSpPr>
          <p:cNvPr id="65545" name="Text Box 9"/>
          <p:cNvSpPr txBox="1">
            <a:spLocks noChangeArrowheads="1"/>
          </p:cNvSpPr>
          <p:nvPr/>
        </p:nvSpPr>
        <p:spPr bwMode="auto">
          <a:xfrm>
            <a:off x="6308725" y="4276725"/>
            <a:ext cx="863600" cy="336550"/>
          </a:xfrm>
          <a:prstGeom prst="rect">
            <a:avLst/>
          </a:prstGeom>
          <a:noFill/>
          <a:ln w="9525">
            <a:noFill/>
            <a:miter lim="800000"/>
            <a:headEnd/>
            <a:tailEnd/>
          </a:ln>
          <a:effectLst/>
        </p:spPr>
        <p:txBody>
          <a:bodyPr wrap="none">
            <a:spAutoFit/>
          </a:bodyPr>
          <a:lstStyle/>
          <a:p>
            <a:r>
              <a:rPr lang="en-US" sz="1600"/>
              <a:t>2,818 ft</a:t>
            </a:r>
          </a:p>
        </p:txBody>
      </p:sp>
      <p:sp>
        <p:nvSpPr>
          <p:cNvPr id="65546" name="Text Box 10"/>
          <p:cNvSpPr txBox="1">
            <a:spLocks noChangeArrowheads="1"/>
          </p:cNvSpPr>
          <p:nvPr/>
        </p:nvSpPr>
        <p:spPr bwMode="auto">
          <a:xfrm>
            <a:off x="5208588" y="4583113"/>
            <a:ext cx="976312" cy="336550"/>
          </a:xfrm>
          <a:prstGeom prst="rect">
            <a:avLst/>
          </a:prstGeom>
          <a:noFill/>
          <a:ln w="9525">
            <a:noFill/>
            <a:miter lim="800000"/>
            <a:headEnd/>
            <a:tailEnd/>
          </a:ln>
          <a:effectLst/>
        </p:spPr>
        <p:txBody>
          <a:bodyPr wrap="none">
            <a:spAutoFit/>
          </a:bodyPr>
          <a:lstStyle/>
          <a:p>
            <a:r>
              <a:rPr lang="en-US" sz="1600"/>
              <a:t>12,085 ft</a:t>
            </a:r>
          </a:p>
        </p:txBody>
      </p:sp>
      <p:pic>
        <p:nvPicPr>
          <p:cNvPr id="65548" name="Picture 12" descr="currents_hrov_en2_49157"/>
          <p:cNvPicPr>
            <a:picLocks noChangeAspect="1" noChangeArrowheads="1"/>
          </p:cNvPicPr>
          <p:nvPr/>
        </p:nvPicPr>
        <p:blipFill>
          <a:blip r:embed="rId5" cstate="print"/>
          <a:srcRect/>
          <a:stretch>
            <a:fillRect/>
          </a:stretch>
        </p:blipFill>
        <p:spPr bwMode="auto">
          <a:xfrm>
            <a:off x="6819900" y="4676775"/>
            <a:ext cx="1752600" cy="1660525"/>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7899 -0.03171 C -0.13524 -0.04004 -0.19149 -0.04814 -0.25364 -0.02407 C -0.31597 -4.44444E-6 -0.39392 0.05533 -0.45312 0.11297 C -0.51233 0.17061 -0.58264 0.28727 -0.60903 0.32223 " pathEditMode="relative" rAng="0" ptsTypes="aaaA">
                                      <p:cBhvr>
                                        <p:cTn id="6" dur="2000" fill="hold"/>
                                        <p:tgtEl>
                                          <p:spTgt spid="65542"/>
                                        </p:tgtEl>
                                        <p:attrNameLst>
                                          <p:attrName>ppt_x</p:attrName>
                                          <p:attrName>ppt_y</p:attrName>
                                        </p:attrNameLst>
                                      </p:cBhvr>
                                      <p:rCtr x="-265" y="1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398588" y="2209800"/>
            <a:ext cx="6678612" cy="641350"/>
          </a:xfrm>
          <a:prstGeom prst="rect">
            <a:avLst/>
          </a:prstGeom>
          <a:noFill/>
          <a:ln w="9525">
            <a:noFill/>
            <a:miter lim="800000"/>
            <a:headEnd/>
            <a:tailEnd/>
          </a:ln>
          <a:effectLst/>
        </p:spPr>
        <p:txBody>
          <a:bodyPr wrap="square">
            <a:spAutoFit/>
          </a:bodyPr>
          <a:lstStyle/>
          <a:p>
            <a:r>
              <a:rPr lang="en-US" sz="3600" b="1"/>
              <a:t>Determining Ocean Depths</a:t>
            </a: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830263" y="331788"/>
            <a:ext cx="3238500" cy="685800"/>
          </a:xfrm>
          <a:prstGeom prst="rect">
            <a:avLst/>
          </a:prstGeom>
          <a:noFill/>
          <a:ln w="9525">
            <a:noFill/>
            <a:miter lim="800000"/>
            <a:headEnd/>
            <a:tailEnd/>
          </a:ln>
          <a:effectLst/>
        </p:spPr>
        <p:txBody>
          <a:bodyPr anchor="ctr"/>
          <a:lstStyle/>
          <a:p>
            <a:pPr eaLnBrk="1" hangingPunct="1"/>
            <a:r>
              <a:rPr lang="en-US" sz="3200" u="sng" dirty="0"/>
              <a:t>Ocean Depths</a:t>
            </a:r>
          </a:p>
        </p:txBody>
      </p:sp>
      <p:pic>
        <p:nvPicPr>
          <p:cNvPr id="26627" name="Picture 3" descr="carte%20challenger"/>
          <p:cNvPicPr>
            <a:picLocks noChangeAspect="1" noChangeArrowheads="1"/>
          </p:cNvPicPr>
          <p:nvPr/>
        </p:nvPicPr>
        <p:blipFill>
          <a:blip r:embed="rId4" cstate="print"/>
          <a:srcRect/>
          <a:stretch>
            <a:fillRect/>
          </a:stretch>
        </p:blipFill>
        <p:spPr bwMode="auto">
          <a:xfrm>
            <a:off x="4070350" y="1851025"/>
            <a:ext cx="4429125" cy="3533775"/>
          </a:xfrm>
          <a:prstGeom prst="rect">
            <a:avLst/>
          </a:prstGeom>
          <a:noFill/>
        </p:spPr>
      </p:pic>
      <p:pic>
        <p:nvPicPr>
          <p:cNvPr id="26628" name="Picture 4" descr="a_HMS_Challenger"/>
          <p:cNvPicPr>
            <a:picLocks noChangeAspect="1" noChangeArrowheads="1"/>
          </p:cNvPicPr>
          <p:nvPr/>
        </p:nvPicPr>
        <p:blipFill>
          <a:blip r:embed="rId5" cstate="print"/>
          <a:srcRect/>
          <a:stretch>
            <a:fillRect/>
          </a:stretch>
        </p:blipFill>
        <p:spPr bwMode="auto">
          <a:xfrm>
            <a:off x="463550" y="1562100"/>
            <a:ext cx="2743200" cy="2314575"/>
          </a:xfrm>
          <a:prstGeom prst="rect">
            <a:avLst/>
          </a:prstGeom>
          <a:noFill/>
        </p:spPr>
      </p:pic>
      <p:sp>
        <p:nvSpPr>
          <p:cNvPr id="26629" name="Text Box 5"/>
          <p:cNvSpPr txBox="1">
            <a:spLocks noChangeArrowheads="1"/>
          </p:cNvSpPr>
          <p:nvPr/>
        </p:nvSpPr>
        <p:spPr bwMode="auto">
          <a:xfrm>
            <a:off x="5280025" y="1166813"/>
            <a:ext cx="2347913" cy="579437"/>
          </a:xfrm>
          <a:prstGeom prst="rect">
            <a:avLst/>
          </a:prstGeom>
          <a:noFill/>
          <a:ln w="9525">
            <a:noFill/>
            <a:miter lim="800000"/>
            <a:headEnd/>
            <a:tailEnd/>
          </a:ln>
          <a:effectLst/>
        </p:spPr>
        <p:txBody>
          <a:bodyPr wrap="none">
            <a:spAutoFit/>
          </a:bodyPr>
          <a:lstStyle/>
          <a:p>
            <a:r>
              <a:rPr lang="en-US" sz="3200">
                <a:solidFill>
                  <a:srgbClr val="FFFF00"/>
                </a:solidFill>
              </a:rPr>
              <a:t>1872 - 1876</a:t>
            </a:r>
          </a:p>
        </p:txBody>
      </p:sp>
      <p:sp>
        <p:nvSpPr>
          <p:cNvPr id="26630" name="Rectangle 6"/>
          <p:cNvSpPr>
            <a:spLocks noChangeArrowheads="1"/>
          </p:cNvSpPr>
          <p:nvPr/>
        </p:nvSpPr>
        <p:spPr bwMode="auto">
          <a:xfrm>
            <a:off x="4538663" y="5605463"/>
            <a:ext cx="4205287" cy="519112"/>
          </a:xfrm>
          <a:prstGeom prst="rect">
            <a:avLst/>
          </a:prstGeom>
          <a:noFill/>
          <a:ln w="9525">
            <a:noFill/>
            <a:miter lim="800000"/>
            <a:headEnd/>
            <a:tailEnd/>
          </a:ln>
          <a:effectLst/>
        </p:spPr>
        <p:txBody>
          <a:bodyPr wrap="square">
            <a:spAutoFit/>
          </a:bodyPr>
          <a:lstStyle/>
          <a:p>
            <a:r>
              <a:rPr lang="en-US" sz="2800" dirty="0">
                <a:solidFill>
                  <a:srgbClr val="FFFF00"/>
                </a:solidFill>
              </a:rPr>
              <a:t>68,890 nautical miles</a:t>
            </a:r>
          </a:p>
        </p:txBody>
      </p:sp>
      <p:sp>
        <p:nvSpPr>
          <p:cNvPr id="26631" name="Rectangle 7"/>
          <p:cNvSpPr>
            <a:spLocks noChangeArrowheads="1"/>
          </p:cNvSpPr>
          <p:nvPr/>
        </p:nvSpPr>
        <p:spPr bwMode="auto">
          <a:xfrm>
            <a:off x="609600" y="3930650"/>
            <a:ext cx="3486150" cy="412750"/>
          </a:xfrm>
          <a:prstGeom prst="rect">
            <a:avLst/>
          </a:prstGeom>
          <a:noFill/>
          <a:ln w="9525">
            <a:noFill/>
            <a:miter lim="800000"/>
            <a:headEnd/>
            <a:tailEnd/>
          </a:ln>
          <a:effectLst/>
        </p:spPr>
        <p:txBody>
          <a:bodyPr wrap="square">
            <a:spAutoFit/>
          </a:bodyPr>
          <a:lstStyle/>
          <a:p>
            <a:r>
              <a:rPr lang="en-US" sz="2000" b="1">
                <a:solidFill>
                  <a:srgbClr val="FF9900"/>
                </a:solidFill>
              </a:rPr>
              <a:t>H.M.S. Challenger</a:t>
            </a:r>
          </a:p>
        </p:txBody>
      </p:sp>
      <p:sp>
        <p:nvSpPr>
          <p:cNvPr id="26632" name="Rectangle 8"/>
          <p:cNvSpPr>
            <a:spLocks noChangeArrowheads="1"/>
          </p:cNvSpPr>
          <p:nvPr/>
        </p:nvSpPr>
        <p:spPr bwMode="auto">
          <a:xfrm>
            <a:off x="0" y="4757738"/>
            <a:ext cx="4419600" cy="461665"/>
          </a:xfrm>
          <a:prstGeom prst="rect">
            <a:avLst/>
          </a:prstGeom>
          <a:noFill/>
          <a:ln w="9525">
            <a:noFill/>
            <a:miter lim="800000"/>
            <a:headEnd/>
            <a:tailEnd/>
          </a:ln>
          <a:effectLst/>
        </p:spPr>
        <p:txBody>
          <a:bodyPr wrap="square">
            <a:spAutoFit/>
          </a:bodyPr>
          <a:lstStyle/>
          <a:p>
            <a:r>
              <a:rPr lang="en-US" sz="2400" b="1" dirty="0">
                <a:solidFill>
                  <a:srgbClr val="FFFF00"/>
                </a:solidFill>
              </a:rPr>
              <a:t>Soundings to 26,850 feet</a:t>
            </a:r>
          </a:p>
        </p:txBody>
      </p:sp>
      <p:sp>
        <p:nvSpPr>
          <p:cNvPr id="26633" name="Text Box 9"/>
          <p:cNvSpPr txBox="1">
            <a:spLocks noChangeArrowheads="1"/>
          </p:cNvSpPr>
          <p:nvPr/>
        </p:nvSpPr>
        <p:spPr bwMode="auto">
          <a:xfrm>
            <a:off x="466724" y="5583238"/>
            <a:ext cx="3495675" cy="830997"/>
          </a:xfrm>
          <a:prstGeom prst="rect">
            <a:avLst/>
          </a:prstGeom>
          <a:noFill/>
          <a:ln w="9525">
            <a:noFill/>
            <a:miter lim="800000"/>
            <a:headEnd/>
            <a:tailEnd/>
          </a:ln>
          <a:effectLst/>
        </p:spPr>
        <p:txBody>
          <a:bodyPr wrap="square">
            <a:spAutoFit/>
          </a:bodyPr>
          <a:lstStyle/>
          <a:p>
            <a:r>
              <a:rPr lang="en-US" sz="2400" dirty="0">
                <a:solidFill>
                  <a:srgbClr val="00FF00"/>
                </a:solidFill>
              </a:rPr>
              <a:t>How do we measure</a:t>
            </a:r>
          </a:p>
          <a:p>
            <a:r>
              <a:rPr lang="en-US" sz="2400" dirty="0">
                <a:solidFill>
                  <a:srgbClr val="00FF00"/>
                </a:solidFill>
              </a:rPr>
              <a:t>Ocean depths now?</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fade">
                                      <p:cBhvr>
                                        <p:cTn id="7" dur="20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onar2"/>
          <p:cNvPicPr>
            <a:picLocks noChangeAspect="1" noChangeArrowheads="1" noCrop="1"/>
          </p:cNvPicPr>
          <p:nvPr/>
        </p:nvPicPr>
        <p:blipFill>
          <a:blip r:embed="rId4" cstate="print"/>
          <a:srcRect/>
          <a:stretch>
            <a:fillRect/>
          </a:stretch>
        </p:blipFill>
        <p:spPr bwMode="auto">
          <a:xfrm>
            <a:off x="1447800" y="1295400"/>
            <a:ext cx="5410200" cy="4173538"/>
          </a:xfrm>
          <a:prstGeom prst="rect">
            <a:avLst/>
          </a:prstGeom>
          <a:noFill/>
        </p:spPr>
      </p:pic>
      <p:sp>
        <p:nvSpPr>
          <p:cNvPr id="28675" name="Text Box 3"/>
          <p:cNvSpPr txBox="1">
            <a:spLocks noChangeArrowheads="1"/>
          </p:cNvSpPr>
          <p:nvPr/>
        </p:nvSpPr>
        <p:spPr bwMode="auto">
          <a:xfrm>
            <a:off x="228600" y="381000"/>
            <a:ext cx="8915400" cy="641350"/>
          </a:xfrm>
          <a:prstGeom prst="rect">
            <a:avLst/>
          </a:prstGeom>
          <a:noFill/>
          <a:ln w="9525">
            <a:noFill/>
            <a:miter lim="800000"/>
            <a:headEnd/>
            <a:tailEnd/>
          </a:ln>
          <a:effectLst/>
        </p:spPr>
        <p:txBody>
          <a:bodyPr wrap="square">
            <a:spAutoFit/>
          </a:bodyPr>
          <a:lstStyle/>
          <a:p>
            <a:r>
              <a:rPr lang="en-US" sz="3600" u="sng" dirty="0"/>
              <a:t>Sonar (</a:t>
            </a:r>
            <a:r>
              <a:rPr lang="en-US" sz="3600" i="1" u="sng" dirty="0">
                <a:solidFill>
                  <a:srgbClr val="FFFF00"/>
                </a:solidFill>
              </a:rPr>
              <a:t>So</a:t>
            </a:r>
            <a:r>
              <a:rPr lang="en-US" sz="3600" u="sng" dirty="0"/>
              <a:t>und </a:t>
            </a:r>
            <a:r>
              <a:rPr lang="en-US" sz="3600" i="1" u="sng" dirty="0">
                <a:solidFill>
                  <a:srgbClr val="FFFF00"/>
                </a:solidFill>
              </a:rPr>
              <a:t>N</a:t>
            </a:r>
            <a:r>
              <a:rPr lang="en-US" sz="3600" u="sng" dirty="0"/>
              <a:t>avigation </a:t>
            </a:r>
            <a:r>
              <a:rPr lang="en-US" sz="3600" i="1" u="sng" dirty="0">
                <a:solidFill>
                  <a:srgbClr val="FFFF00"/>
                </a:solidFill>
              </a:rPr>
              <a:t>a</a:t>
            </a:r>
            <a:r>
              <a:rPr lang="en-US" sz="3600" u="sng" dirty="0"/>
              <a:t>nd </a:t>
            </a:r>
            <a:r>
              <a:rPr lang="en-US" sz="3600" i="1" u="sng" dirty="0">
                <a:solidFill>
                  <a:srgbClr val="FFFF00"/>
                </a:solidFill>
              </a:rPr>
              <a:t>R</a:t>
            </a:r>
            <a:r>
              <a:rPr lang="en-US" sz="3600" u="sng" dirty="0"/>
              <a:t>anging)</a:t>
            </a:r>
          </a:p>
        </p:txBody>
      </p:sp>
      <p:pic>
        <p:nvPicPr>
          <p:cNvPr id="28678" name="Picture 6" descr="active"/>
          <p:cNvPicPr>
            <a:picLocks noChangeAspect="1" noChangeArrowheads="1"/>
          </p:cNvPicPr>
          <p:nvPr/>
        </p:nvPicPr>
        <p:blipFill>
          <a:blip r:embed="rId5" cstate="print"/>
          <a:srcRect/>
          <a:stretch>
            <a:fillRect/>
          </a:stretch>
        </p:blipFill>
        <p:spPr bwMode="auto">
          <a:xfrm>
            <a:off x="5472113" y="4064000"/>
            <a:ext cx="3197225" cy="2212975"/>
          </a:xfrm>
          <a:prstGeom prst="rect">
            <a:avLst/>
          </a:prstGeom>
          <a:noFill/>
        </p:spPr>
      </p:pic>
      <p:sp>
        <p:nvSpPr>
          <p:cNvPr id="28679" name="Text Box 7"/>
          <p:cNvSpPr txBox="1">
            <a:spLocks noChangeArrowheads="1"/>
          </p:cNvSpPr>
          <p:nvPr/>
        </p:nvSpPr>
        <p:spPr bwMode="auto">
          <a:xfrm>
            <a:off x="6575425" y="4341813"/>
            <a:ext cx="692150" cy="366712"/>
          </a:xfrm>
          <a:prstGeom prst="rect">
            <a:avLst/>
          </a:prstGeom>
          <a:noFill/>
          <a:ln w="9525">
            <a:noFill/>
            <a:miter lim="800000"/>
            <a:headEnd/>
            <a:tailEnd/>
          </a:ln>
          <a:effectLst/>
        </p:spPr>
        <p:txBody>
          <a:bodyPr wrap="none">
            <a:spAutoFit/>
          </a:bodyPr>
          <a:lstStyle/>
          <a:p>
            <a:r>
              <a:rPr lang="en-US" b="1"/>
              <a:t>1922</a:t>
            </a:r>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998538" y="5715000"/>
            <a:ext cx="7821612" cy="369332"/>
          </a:xfrm>
          <a:prstGeom prst="rect">
            <a:avLst/>
          </a:prstGeom>
          <a:noFill/>
          <a:ln w="9525">
            <a:noFill/>
            <a:miter lim="800000"/>
            <a:headEnd/>
            <a:tailEnd/>
          </a:ln>
          <a:effectLst/>
        </p:spPr>
        <p:txBody>
          <a:bodyPr wrap="square">
            <a:spAutoFit/>
          </a:bodyPr>
          <a:lstStyle/>
          <a:p>
            <a:r>
              <a:rPr lang="en-US" dirty="0">
                <a:solidFill>
                  <a:srgbClr val="FFFF00"/>
                </a:solidFill>
              </a:rPr>
              <a:t>The higher the frequency, the more efficiently sound will be reflected.</a:t>
            </a:r>
          </a:p>
        </p:txBody>
      </p:sp>
      <p:pic>
        <p:nvPicPr>
          <p:cNvPr id="30723" name="Picture 3" descr="wavelength_sm"/>
          <p:cNvPicPr>
            <a:picLocks noChangeAspect="1" noChangeArrowheads="1"/>
          </p:cNvPicPr>
          <p:nvPr/>
        </p:nvPicPr>
        <p:blipFill>
          <a:blip r:embed="rId3" cstate="print"/>
          <a:srcRect/>
          <a:stretch>
            <a:fillRect/>
          </a:stretch>
        </p:blipFill>
        <p:spPr bwMode="auto">
          <a:xfrm>
            <a:off x="2400300" y="1833563"/>
            <a:ext cx="4116388" cy="2940050"/>
          </a:xfrm>
          <a:prstGeom prst="rect">
            <a:avLst/>
          </a:prstGeom>
          <a:noFill/>
        </p:spPr>
      </p:pic>
      <p:sp>
        <p:nvSpPr>
          <p:cNvPr id="30724" name="Text Box 4"/>
          <p:cNvSpPr txBox="1">
            <a:spLocks noChangeArrowheads="1"/>
          </p:cNvSpPr>
          <p:nvPr/>
        </p:nvSpPr>
        <p:spPr bwMode="auto">
          <a:xfrm>
            <a:off x="2344738" y="439738"/>
            <a:ext cx="4913312" cy="641350"/>
          </a:xfrm>
          <a:prstGeom prst="rect">
            <a:avLst/>
          </a:prstGeom>
          <a:noFill/>
          <a:ln w="9525">
            <a:noFill/>
            <a:miter lim="800000"/>
            <a:headEnd/>
            <a:tailEnd/>
          </a:ln>
          <a:effectLst/>
        </p:spPr>
        <p:txBody>
          <a:bodyPr wrap="square">
            <a:spAutoFit/>
          </a:bodyPr>
          <a:lstStyle/>
          <a:p>
            <a:r>
              <a:rPr lang="en-US" sz="3600" u="sng"/>
              <a:t>Reflection of Sound</a:t>
            </a:r>
          </a:p>
        </p:txBody>
      </p:sp>
      <p:pic>
        <p:nvPicPr>
          <p:cNvPr id="30725" name="Picture 5" descr="sonar2"/>
          <p:cNvPicPr>
            <a:picLocks noChangeAspect="1" noChangeArrowheads="1" noCrop="1"/>
          </p:cNvPicPr>
          <p:nvPr/>
        </p:nvPicPr>
        <p:blipFill>
          <a:blip r:embed="rId4" cstate="print"/>
          <a:srcRect/>
          <a:stretch>
            <a:fillRect/>
          </a:stretch>
        </p:blipFill>
        <p:spPr bwMode="auto">
          <a:xfrm>
            <a:off x="1719263" y="1295400"/>
            <a:ext cx="5410200" cy="4173538"/>
          </a:xfrm>
          <a:prstGeom prst="rect">
            <a:avLst/>
          </a:prstGeom>
          <a:noFill/>
        </p:spPr>
      </p:pic>
      <p:sp>
        <p:nvSpPr>
          <p:cNvPr id="30728" name="Text Box 8"/>
          <p:cNvSpPr txBox="1">
            <a:spLocks noChangeArrowheads="1"/>
          </p:cNvSpPr>
          <p:nvPr/>
        </p:nvSpPr>
        <p:spPr bwMode="auto">
          <a:xfrm>
            <a:off x="498475" y="6134101"/>
            <a:ext cx="8645525" cy="400110"/>
          </a:xfrm>
          <a:prstGeom prst="rect">
            <a:avLst/>
          </a:prstGeom>
          <a:noFill/>
          <a:ln w="9525">
            <a:noFill/>
            <a:miter lim="800000"/>
            <a:headEnd/>
            <a:tailEnd/>
          </a:ln>
          <a:effectLst/>
        </p:spPr>
        <p:txBody>
          <a:bodyPr wrap="square">
            <a:spAutoFit/>
          </a:bodyPr>
          <a:lstStyle/>
          <a:p>
            <a:r>
              <a:rPr lang="en-US" sz="2000" dirty="0">
                <a:solidFill>
                  <a:srgbClr val="00FF00"/>
                </a:solidFill>
              </a:rPr>
              <a:t>The highest frequency the human ear can perceive: 18,000 – 20,000 Hz.</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1524000" y="4173538"/>
            <a:ext cx="6419850" cy="701675"/>
          </a:xfrm>
          <a:prstGeom prst="rect">
            <a:avLst/>
          </a:prstGeom>
          <a:noFill/>
          <a:ln w="9525">
            <a:noFill/>
            <a:miter lim="800000"/>
            <a:headEnd/>
            <a:tailEnd/>
          </a:ln>
          <a:effectLst/>
        </p:spPr>
        <p:txBody>
          <a:bodyPr wrap="square">
            <a:spAutoFit/>
          </a:bodyPr>
          <a:lstStyle/>
          <a:p>
            <a:r>
              <a:rPr lang="en-US" sz="4000" dirty="0">
                <a:solidFill>
                  <a:srgbClr val="00FF00"/>
                </a:solidFill>
              </a:rPr>
              <a:t>388 billion </a:t>
            </a:r>
            <a:r>
              <a:rPr lang="en-US" sz="4000" dirty="0" err="1">
                <a:solidFill>
                  <a:srgbClr val="00FF00"/>
                </a:solidFill>
              </a:rPr>
              <a:t>billion</a:t>
            </a:r>
            <a:r>
              <a:rPr lang="en-US" sz="4000" dirty="0">
                <a:solidFill>
                  <a:srgbClr val="00FF00"/>
                </a:solidFill>
              </a:rPr>
              <a:t> gallons</a:t>
            </a:r>
          </a:p>
        </p:txBody>
      </p:sp>
      <p:sp>
        <p:nvSpPr>
          <p:cNvPr id="120835" name="Text Box 3"/>
          <p:cNvSpPr txBox="1">
            <a:spLocks noChangeArrowheads="1"/>
          </p:cNvSpPr>
          <p:nvPr/>
        </p:nvSpPr>
        <p:spPr bwMode="auto">
          <a:xfrm>
            <a:off x="660400" y="1541463"/>
            <a:ext cx="8483600" cy="641350"/>
          </a:xfrm>
          <a:prstGeom prst="rect">
            <a:avLst/>
          </a:prstGeom>
          <a:noFill/>
          <a:ln w="9525">
            <a:noFill/>
            <a:miter lim="800000"/>
            <a:headEnd/>
            <a:tailEnd/>
          </a:ln>
          <a:effectLst/>
        </p:spPr>
        <p:txBody>
          <a:bodyPr wrap="square">
            <a:spAutoFit/>
          </a:bodyPr>
          <a:lstStyle/>
          <a:p>
            <a:r>
              <a:rPr lang="en-US" sz="3600" dirty="0"/>
              <a:t>Percentage of total earth water = 97%</a:t>
            </a:r>
          </a:p>
        </p:txBody>
      </p:sp>
      <p:sp>
        <p:nvSpPr>
          <p:cNvPr id="120836" name="Rectangle 4"/>
          <p:cNvSpPr>
            <a:spLocks noChangeArrowheads="1"/>
          </p:cNvSpPr>
          <p:nvPr/>
        </p:nvSpPr>
        <p:spPr bwMode="auto">
          <a:xfrm>
            <a:off x="363538" y="2801938"/>
            <a:ext cx="8780462" cy="701675"/>
          </a:xfrm>
          <a:prstGeom prst="rect">
            <a:avLst/>
          </a:prstGeom>
          <a:noFill/>
          <a:ln w="9525">
            <a:noFill/>
            <a:miter lim="800000"/>
            <a:headEnd/>
            <a:tailEnd/>
          </a:ln>
          <a:effectLst/>
        </p:spPr>
        <p:txBody>
          <a:bodyPr wrap="square">
            <a:spAutoFit/>
          </a:bodyPr>
          <a:lstStyle/>
          <a:p>
            <a:r>
              <a:rPr lang="en-US" sz="4000" b="1" dirty="0">
                <a:solidFill>
                  <a:srgbClr val="FFFF00"/>
                </a:solidFill>
              </a:rPr>
              <a:t>Volume:     316 million cubic miles</a:t>
            </a:r>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quartz-watch-crystal"/>
          <p:cNvPicPr>
            <a:picLocks noChangeAspect="1" noChangeArrowheads="1"/>
          </p:cNvPicPr>
          <p:nvPr/>
        </p:nvPicPr>
        <p:blipFill>
          <a:blip r:embed="rId4" cstate="print"/>
          <a:srcRect/>
          <a:stretch>
            <a:fillRect/>
          </a:stretch>
        </p:blipFill>
        <p:spPr bwMode="auto">
          <a:xfrm>
            <a:off x="762000" y="2844800"/>
            <a:ext cx="2762250" cy="2324100"/>
          </a:xfrm>
          <a:prstGeom prst="rect">
            <a:avLst/>
          </a:prstGeom>
          <a:noFill/>
        </p:spPr>
      </p:pic>
      <p:sp>
        <p:nvSpPr>
          <p:cNvPr id="31747" name="Text Box 3"/>
          <p:cNvSpPr txBox="1">
            <a:spLocks noChangeArrowheads="1"/>
          </p:cNvSpPr>
          <p:nvPr/>
        </p:nvSpPr>
        <p:spPr bwMode="auto">
          <a:xfrm>
            <a:off x="381000" y="711200"/>
            <a:ext cx="3367088" cy="579438"/>
          </a:xfrm>
          <a:prstGeom prst="rect">
            <a:avLst/>
          </a:prstGeom>
          <a:noFill/>
          <a:ln w="9525">
            <a:noFill/>
            <a:miter lim="800000"/>
            <a:headEnd/>
            <a:tailEnd/>
          </a:ln>
          <a:effectLst/>
        </p:spPr>
        <p:txBody>
          <a:bodyPr wrap="square">
            <a:spAutoFit/>
          </a:bodyPr>
          <a:lstStyle/>
          <a:p>
            <a:r>
              <a:rPr lang="en-US" sz="3200" b="1" u="sng" dirty="0"/>
              <a:t>Piezoelectricity</a:t>
            </a:r>
          </a:p>
        </p:txBody>
      </p:sp>
      <p:sp>
        <p:nvSpPr>
          <p:cNvPr id="31748" name="Rectangle 4"/>
          <p:cNvSpPr>
            <a:spLocks noChangeArrowheads="1"/>
          </p:cNvSpPr>
          <p:nvPr/>
        </p:nvSpPr>
        <p:spPr bwMode="auto">
          <a:xfrm>
            <a:off x="381001" y="1697038"/>
            <a:ext cx="3270250" cy="519112"/>
          </a:xfrm>
          <a:prstGeom prst="rect">
            <a:avLst/>
          </a:prstGeom>
          <a:noFill/>
          <a:ln w="9525">
            <a:noFill/>
            <a:miter lim="800000"/>
            <a:headEnd/>
            <a:tailEnd/>
          </a:ln>
          <a:effectLst/>
        </p:spPr>
        <p:txBody>
          <a:bodyPr wrap="square">
            <a:spAutoFit/>
          </a:bodyPr>
          <a:lstStyle/>
          <a:p>
            <a:r>
              <a:rPr lang="en-US" sz="2800" dirty="0">
                <a:solidFill>
                  <a:srgbClr val="FFFF00"/>
                </a:solidFill>
              </a:rPr>
              <a:t>Pierre Curie, 1880</a:t>
            </a:r>
          </a:p>
        </p:txBody>
      </p:sp>
      <p:sp>
        <p:nvSpPr>
          <p:cNvPr id="31749" name="Rectangle 5"/>
          <p:cNvSpPr>
            <a:spLocks noChangeArrowheads="1"/>
          </p:cNvSpPr>
          <p:nvPr/>
        </p:nvSpPr>
        <p:spPr bwMode="auto">
          <a:xfrm>
            <a:off x="766762" y="5414963"/>
            <a:ext cx="3138487" cy="369332"/>
          </a:xfrm>
          <a:prstGeom prst="rect">
            <a:avLst/>
          </a:prstGeom>
          <a:noFill/>
          <a:ln w="9525">
            <a:noFill/>
            <a:miter lim="800000"/>
            <a:headEnd/>
            <a:tailEnd/>
          </a:ln>
          <a:effectLst/>
        </p:spPr>
        <p:txBody>
          <a:bodyPr wrap="square">
            <a:spAutoFit/>
          </a:bodyPr>
          <a:lstStyle/>
          <a:p>
            <a:r>
              <a:rPr lang="en-US" dirty="0"/>
              <a:t>tourmaline, quartz, topaz</a:t>
            </a:r>
          </a:p>
        </p:txBody>
      </p:sp>
      <p:pic>
        <p:nvPicPr>
          <p:cNvPr id="31750" name="Picture 6" descr="PiezoMoveE"/>
          <p:cNvPicPr>
            <a:picLocks noChangeAspect="1" noChangeArrowheads="1" noCrop="1"/>
          </p:cNvPicPr>
          <p:nvPr/>
        </p:nvPicPr>
        <p:blipFill>
          <a:blip r:embed="rId5" cstate="print"/>
          <a:srcRect/>
          <a:stretch>
            <a:fillRect/>
          </a:stretch>
        </p:blipFill>
        <p:spPr bwMode="auto">
          <a:xfrm>
            <a:off x="4019550" y="674688"/>
            <a:ext cx="4762500" cy="4762500"/>
          </a:xfrm>
          <a:prstGeom prst="rect">
            <a:avLst/>
          </a:prstGeom>
          <a:noFill/>
        </p:spPr>
      </p:pic>
      <p:sp>
        <p:nvSpPr>
          <p:cNvPr id="31752" name="Text Box 8"/>
          <p:cNvSpPr txBox="1">
            <a:spLocks noChangeArrowheads="1"/>
          </p:cNvSpPr>
          <p:nvPr/>
        </p:nvSpPr>
        <p:spPr bwMode="auto">
          <a:xfrm>
            <a:off x="5529262" y="5705475"/>
            <a:ext cx="1843087" cy="579438"/>
          </a:xfrm>
          <a:prstGeom prst="rect">
            <a:avLst/>
          </a:prstGeom>
          <a:noFill/>
          <a:ln w="9525">
            <a:noFill/>
            <a:miter lim="800000"/>
            <a:headEnd/>
            <a:tailEnd/>
          </a:ln>
          <a:effectLst/>
        </p:spPr>
        <p:txBody>
          <a:bodyPr wrap="square">
            <a:spAutoFit/>
          </a:bodyPr>
          <a:lstStyle/>
          <a:p>
            <a:r>
              <a:rPr lang="en-US" sz="3200" dirty="0"/>
              <a:t>2 </a:t>
            </a:r>
            <a:r>
              <a:rPr lang="en-US" sz="3200" dirty="0" err="1"/>
              <a:t>Mhz</a:t>
            </a:r>
            <a:endParaRPr lang="en-US" sz="3200" dirty="0"/>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gulf-stream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57213"/>
            <a:ext cx="9144000" cy="5743575"/>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3187700" y="2354263"/>
            <a:ext cx="3327400" cy="579437"/>
          </a:xfrm>
          <a:prstGeom prst="rect">
            <a:avLst/>
          </a:prstGeom>
          <a:noFill/>
          <a:ln w="9525">
            <a:noFill/>
            <a:miter lim="800000"/>
            <a:headEnd/>
            <a:tailEnd/>
          </a:ln>
          <a:effectLst/>
        </p:spPr>
        <p:txBody>
          <a:bodyPr wrap="square">
            <a:spAutoFit/>
          </a:bodyPr>
          <a:lstStyle/>
          <a:p>
            <a:r>
              <a:rPr lang="en-US" sz="3200" dirty="0"/>
              <a:t>Ocean Water</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idx="4294967295"/>
          </p:nvPr>
        </p:nvSpPr>
        <p:spPr>
          <a:xfrm>
            <a:off x="1447800" y="876300"/>
            <a:ext cx="6762750" cy="3581400"/>
          </a:xfrm>
        </p:spPr>
        <p:txBody>
          <a:bodyPr/>
          <a:lstStyle/>
          <a:p>
            <a:pPr>
              <a:lnSpc>
                <a:spcPct val="150000"/>
              </a:lnSpc>
            </a:pPr>
            <a:r>
              <a:rPr lang="en-US" sz="4400" dirty="0">
                <a:latin typeface="Arial" charset="0"/>
              </a:rPr>
              <a:t>Why is the ocean salty?</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2976563" y="2351088"/>
            <a:ext cx="3595687" cy="579437"/>
          </a:xfrm>
          <a:prstGeom prst="rect">
            <a:avLst/>
          </a:prstGeom>
          <a:noFill/>
          <a:ln w="9525">
            <a:noFill/>
            <a:miter lim="800000"/>
            <a:headEnd/>
            <a:tailEnd/>
          </a:ln>
          <a:effectLst/>
        </p:spPr>
        <p:txBody>
          <a:bodyPr wrap="square">
            <a:spAutoFit/>
          </a:bodyPr>
          <a:lstStyle/>
          <a:p>
            <a:r>
              <a:rPr lang="en-US" sz="3200"/>
              <a:t>What is a salt?</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2289175" y="2578100"/>
            <a:ext cx="5445125" cy="579438"/>
          </a:xfrm>
          <a:prstGeom prst="rect">
            <a:avLst/>
          </a:prstGeom>
          <a:noFill/>
          <a:ln w="9525">
            <a:noFill/>
            <a:miter lim="800000"/>
            <a:headEnd/>
            <a:tailEnd/>
          </a:ln>
          <a:effectLst/>
        </p:spPr>
        <p:txBody>
          <a:bodyPr wrap="square">
            <a:spAutoFit/>
          </a:bodyPr>
          <a:lstStyle/>
          <a:p>
            <a:r>
              <a:rPr lang="en-US" sz="3200"/>
              <a:t>Salts are made from Ions</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3662363" y="277813"/>
            <a:ext cx="1668462" cy="519112"/>
          </a:xfrm>
          <a:prstGeom prst="rect">
            <a:avLst/>
          </a:prstGeom>
          <a:noFill/>
          <a:ln w="9525">
            <a:noFill/>
            <a:miter lim="800000"/>
            <a:headEnd/>
            <a:tailEnd/>
          </a:ln>
          <a:effectLst/>
        </p:spPr>
        <p:txBody>
          <a:bodyPr wrap="none">
            <a:spAutoFit/>
          </a:bodyPr>
          <a:lstStyle/>
          <a:p>
            <a:r>
              <a:rPr lang="en-US" sz="2800" u="sng"/>
              <a:t>Elements</a:t>
            </a:r>
          </a:p>
        </p:txBody>
      </p:sp>
      <p:pic>
        <p:nvPicPr>
          <p:cNvPr id="130051" name="Picture 3" descr="atom"/>
          <p:cNvPicPr>
            <a:picLocks noChangeAspect="1" noChangeArrowheads="1"/>
          </p:cNvPicPr>
          <p:nvPr/>
        </p:nvPicPr>
        <p:blipFill>
          <a:blip r:embed="rId3" cstate="print"/>
          <a:srcRect/>
          <a:stretch>
            <a:fillRect/>
          </a:stretch>
        </p:blipFill>
        <p:spPr bwMode="auto">
          <a:xfrm>
            <a:off x="506413" y="4073525"/>
            <a:ext cx="2368550" cy="2308225"/>
          </a:xfrm>
          <a:prstGeom prst="rect">
            <a:avLst/>
          </a:prstGeom>
          <a:noFill/>
        </p:spPr>
      </p:pic>
      <p:pic>
        <p:nvPicPr>
          <p:cNvPr id="130052" name="Picture 4" descr="periodic_table"/>
          <p:cNvPicPr>
            <a:picLocks noChangeAspect="1" noChangeArrowheads="1"/>
          </p:cNvPicPr>
          <p:nvPr/>
        </p:nvPicPr>
        <p:blipFill>
          <a:blip r:embed="rId4" cstate="print"/>
          <a:srcRect b="45277"/>
          <a:stretch>
            <a:fillRect/>
          </a:stretch>
        </p:blipFill>
        <p:spPr bwMode="auto">
          <a:xfrm>
            <a:off x="1652588" y="987425"/>
            <a:ext cx="5524500" cy="2501900"/>
          </a:xfrm>
          <a:prstGeom prst="rect">
            <a:avLst/>
          </a:prstGeom>
          <a:noFill/>
        </p:spPr>
      </p:pic>
      <p:sp>
        <p:nvSpPr>
          <p:cNvPr id="130053" name="Text Box 5"/>
          <p:cNvSpPr txBox="1">
            <a:spLocks noChangeArrowheads="1"/>
          </p:cNvSpPr>
          <p:nvPr/>
        </p:nvSpPr>
        <p:spPr bwMode="auto">
          <a:xfrm>
            <a:off x="3443288" y="4346575"/>
            <a:ext cx="1565275" cy="396875"/>
          </a:xfrm>
          <a:prstGeom prst="rect">
            <a:avLst/>
          </a:prstGeom>
          <a:noFill/>
          <a:ln w="9525">
            <a:noFill/>
            <a:miter lim="800000"/>
            <a:headEnd/>
            <a:tailEnd/>
          </a:ln>
          <a:effectLst/>
        </p:spPr>
        <p:txBody>
          <a:bodyPr wrap="none">
            <a:spAutoFit/>
          </a:bodyPr>
          <a:lstStyle/>
          <a:p>
            <a:r>
              <a:rPr lang="en-US" sz="2000">
                <a:solidFill>
                  <a:srgbClr val="00FF00"/>
                </a:solidFill>
              </a:rPr>
              <a:t>Electrons (-)</a:t>
            </a:r>
          </a:p>
        </p:txBody>
      </p:sp>
      <p:sp>
        <p:nvSpPr>
          <p:cNvPr id="130054" name="Line 6"/>
          <p:cNvSpPr>
            <a:spLocks noChangeShapeType="1"/>
          </p:cNvSpPr>
          <p:nvPr/>
        </p:nvSpPr>
        <p:spPr bwMode="auto">
          <a:xfrm flipH="1">
            <a:off x="2898775" y="4537075"/>
            <a:ext cx="568325" cy="155575"/>
          </a:xfrm>
          <a:prstGeom prst="line">
            <a:avLst/>
          </a:prstGeom>
          <a:noFill/>
          <a:ln w="9525">
            <a:solidFill>
              <a:schemeClr val="tx1"/>
            </a:solidFill>
            <a:round/>
            <a:headEnd/>
            <a:tailEnd type="triangle" w="med" len="med"/>
          </a:ln>
          <a:effectLst/>
        </p:spPr>
        <p:txBody>
          <a:bodyPr/>
          <a:lstStyle/>
          <a:p>
            <a:endParaRPr lang="en-US"/>
          </a:p>
        </p:txBody>
      </p:sp>
      <p:sp>
        <p:nvSpPr>
          <p:cNvPr id="130055" name="Text Box 7"/>
          <p:cNvSpPr txBox="1">
            <a:spLocks noChangeArrowheads="1"/>
          </p:cNvSpPr>
          <p:nvPr/>
        </p:nvSpPr>
        <p:spPr bwMode="auto">
          <a:xfrm>
            <a:off x="3340100" y="5727700"/>
            <a:ext cx="1444625" cy="396875"/>
          </a:xfrm>
          <a:prstGeom prst="rect">
            <a:avLst/>
          </a:prstGeom>
          <a:noFill/>
          <a:ln w="9525">
            <a:noFill/>
            <a:miter lim="800000"/>
            <a:headEnd/>
            <a:tailEnd/>
          </a:ln>
          <a:effectLst/>
        </p:spPr>
        <p:txBody>
          <a:bodyPr wrap="none">
            <a:spAutoFit/>
          </a:bodyPr>
          <a:lstStyle/>
          <a:p>
            <a:r>
              <a:rPr lang="en-US" sz="2000">
                <a:solidFill>
                  <a:srgbClr val="FFFF00"/>
                </a:solidFill>
              </a:rPr>
              <a:t>Protons (+)</a:t>
            </a:r>
          </a:p>
        </p:txBody>
      </p:sp>
      <p:sp>
        <p:nvSpPr>
          <p:cNvPr id="130056" name="Line 8"/>
          <p:cNvSpPr>
            <a:spLocks noChangeShapeType="1"/>
          </p:cNvSpPr>
          <p:nvPr/>
        </p:nvSpPr>
        <p:spPr bwMode="auto">
          <a:xfrm flipH="1" flipV="1">
            <a:off x="1879600" y="5227638"/>
            <a:ext cx="1449388" cy="603250"/>
          </a:xfrm>
          <a:prstGeom prst="line">
            <a:avLst/>
          </a:prstGeom>
          <a:noFill/>
          <a:ln w="9525">
            <a:solidFill>
              <a:srgbClr val="FF6600"/>
            </a:solidFill>
            <a:round/>
            <a:headEnd/>
            <a:tailEnd type="triangle" w="med" len="med"/>
          </a:ln>
          <a:effectLst/>
        </p:spPr>
        <p:txBody>
          <a:bodyPr/>
          <a:lstStyle/>
          <a:p>
            <a:endParaRPr lang="en-US"/>
          </a:p>
        </p:txBody>
      </p:sp>
      <p:sp>
        <p:nvSpPr>
          <p:cNvPr id="130057" name="Text Box 9"/>
          <p:cNvSpPr txBox="1">
            <a:spLocks noChangeArrowheads="1"/>
          </p:cNvSpPr>
          <p:nvPr/>
        </p:nvSpPr>
        <p:spPr bwMode="auto">
          <a:xfrm>
            <a:off x="5097463" y="4456113"/>
            <a:ext cx="4465637" cy="1616075"/>
          </a:xfrm>
          <a:prstGeom prst="rect">
            <a:avLst/>
          </a:prstGeom>
          <a:noFill/>
          <a:ln w="9525">
            <a:noFill/>
            <a:miter lim="800000"/>
            <a:headEnd/>
            <a:tailEnd/>
          </a:ln>
          <a:effectLst/>
        </p:spPr>
        <p:txBody>
          <a:bodyPr wrap="square">
            <a:spAutoFit/>
          </a:bodyPr>
          <a:lstStyle/>
          <a:p>
            <a:r>
              <a:rPr lang="en-US" sz="2000" b="1" dirty="0"/>
              <a:t>Elements in the periodic</a:t>
            </a:r>
          </a:p>
          <a:p>
            <a:r>
              <a:rPr lang="en-US" sz="2000" b="1" dirty="0"/>
              <a:t>table have </a:t>
            </a:r>
            <a:r>
              <a:rPr lang="en-US" sz="2000" b="1" dirty="0">
                <a:solidFill>
                  <a:srgbClr val="FFFF00"/>
                </a:solidFill>
              </a:rPr>
              <a:t>equal</a:t>
            </a:r>
            <a:r>
              <a:rPr lang="en-US" sz="2000" b="1" dirty="0"/>
              <a:t> numbers</a:t>
            </a:r>
          </a:p>
          <a:p>
            <a:r>
              <a:rPr lang="en-US" sz="2000" b="1" dirty="0"/>
              <a:t>of protons (+) and electrons (-).</a:t>
            </a:r>
          </a:p>
          <a:p>
            <a:endParaRPr lang="en-US" sz="2000" b="1" dirty="0"/>
          </a:p>
          <a:p>
            <a:r>
              <a:rPr lang="en-US" sz="2000" b="1" dirty="0"/>
              <a:t>They are electrically neutral </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4081462" y="455613"/>
            <a:ext cx="1519237" cy="579437"/>
          </a:xfrm>
          <a:prstGeom prst="rect">
            <a:avLst/>
          </a:prstGeom>
          <a:noFill/>
          <a:ln w="9525">
            <a:noFill/>
            <a:miter lim="800000"/>
            <a:headEnd/>
            <a:tailEnd/>
          </a:ln>
          <a:effectLst/>
        </p:spPr>
        <p:txBody>
          <a:bodyPr wrap="square">
            <a:spAutoFit/>
          </a:bodyPr>
          <a:lstStyle/>
          <a:p>
            <a:r>
              <a:rPr lang="en-US" sz="3200" u="sng"/>
              <a:t>Ions</a:t>
            </a:r>
          </a:p>
        </p:txBody>
      </p:sp>
      <p:sp>
        <p:nvSpPr>
          <p:cNvPr id="131075" name="Text Box 3"/>
          <p:cNvSpPr txBox="1">
            <a:spLocks noChangeArrowheads="1"/>
          </p:cNvSpPr>
          <p:nvPr/>
        </p:nvSpPr>
        <p:spPr bwMode="auto">
          <a:xfrm>
            <a:off x="581024" y="1419225"/>
            <a:ext cx="8277225" cy="946150"/>
          </a:xfrm>
          <a:prstGeom prst="rect">
            <a:avLst/>
          </a:prstGeom>
          <a:noFill/>
          <a:ln w="9525">
            <a:noFill/>
            <a:miter lim="800000"/>
            <a:headEnd/>
            <a:tailEnd/>
          </a:ln>
          <a:effectLst/>
        </p:spPr>
        <p:txBody>
          <a:bodyPr wrap="square">
            <a:spAutoFit/>
          </a:bodyPr>
          <a:lstStyle/>
          <a:p>
            <a:r>
              <a:rPr lang="en-US" sz="2800" dirty="0">
                <a:solidFill>
                  <a:srgbClr val="FFFF00"/>
                </a:solidFill>
              </a:rPr>
              <a:t>Ions are </a:t>
            </a:r>
            <a:r>
              <a:rPr lang="en-US" sz="2800" u="sng" dirty="0">
                <a:solidFill>
                  <a:srgbClr val="FFFF00"/>
                </a:solidFill>
              </a:rPr>
              <a:t>stable</a:t>
            </a:r>
            <a:r>
              <a:rPr lang="en-US" sz="2800" dirty="0">
                <a:solidFill>
                  <a:srgbClr val="FFFF00"/>
                </a:solidFill>
              </a:rPr>
              <a:t> forms of elements that acquire</a:t>
            </a:r>
          </a:p>
          <a:p>
            <a:r>
              <a:rPr lang="en-US" sz="2800" dirty="0">
                <a:solidFill>
                  <a:srgbClr val="FFFF00"/>
                </a:solidFill>
              </a:rPr>
              <a:t>an electrical charge by gaining</a:t>
            </a:r>
            <a:r>
              <a:rPr lang="en-US" sz="2800" dirty="0">
                <a:solidFill>
                  <a:srgbClr val="00FF00"/>
                </a:solidFill>
              </a:rPr>
              <a:t> </a:t>
            </a:r>
            <a:r>
              <a:rPr lang="en-US" sz="2800" dirty="0">
                <a:solidFill>
                  <a:srgbClr val="FFFF00"/>
                </a:solidFill>
              </a:rPr>
              <a:t>or </a:t>
            </a:r>
            <a:r>
              <a:rPr lang="en-US" sz="2800" dirty="0">
                <a:solidFill>
                  <a:srgbClr val="00FF00"/>
                </a:solidFill>
              </a:rPr>
              <a:t>losing</a:t>
            </a:r>
            <a:r>
              <a:rPr lang="en-US" sz="2800" dirty="0">
                <a:solidFill>
                  <a:srgbClr val="FFFF00"/>
                </a:solidFill>
              </a:rPr>
              <a:t> electrons</a:t>
            </a:r>
          </a:p>
        </p:txBody>
      </p:sp>
      <p:sp>
        <p:nvSpPr>
          <p:cNvPr id="131076" name="Text Box 4"/>
          <p:cNvSpPr txBox="1">
            <a:spLocks noChangeArrowheads="1"/>
          </p:cNvSpPr>
          <p:nvPr/>
        </p:nvSpPr>
        <p:spPr bwMode="auto">
          <a:xfrm>
            <a:off x="407988" y="2814638"/>
            <a:ext cx="3338512" cy="457200"/>
          </a:xfrm>
          <a:prstGeom prst="rect">
            <a:avLst/>
          </a:prstGeom>
          <a:noFill/>
          <a:ln w="9525">
            <a:noFill/>
            <a:miter lim="800000"/>
            <a:headEnd/>
            <a:tailEnd/>
          </a:ln>
          <a:effectLst/>
        </p:spPr>
        <p:txBody>
          <a:bodyPr wrap="none">
            <a:spAutoFit/>
          </a:bodyPr>
          <a:lstStyle/>
          <a:p>
            <a:r>
              <a:rPr lang="en-US" sz="2400">
                <a:solidFill>
                  <a:srgbClr val="00FF00"/>
                </a:solidFill>
              </a:rPr>
              <a:t>Elemental Sodium (Na)</a:t>
            </a:r>
          </a:p>
        </p:txBody>
      </p:sp>
      <p:sp>
        <p:nvSpPr>
          <p:cNvPr id="131077" name="Text Box 5"/>
          <p:cNvSpPr txBox="1">
            <a:spLocks noChangeArrowheads="1"/>
          </p:cNvSpPr>
          <p:nvPr/>
        </p:nvSpPr>
        <p:spPr bwMode="auto">
          <a:xfrm>
            <a:off x="4273550" y="2781300"/>
            <a:ext cx="4870450" cy="461665"/>
          </a:xfrm>
          <a:prstGeom prst="rect">
            <a:avLst/>
          </a:prstGeom>
          <a:noFill/>
          <a:ln w="9525">
            <a:noFill/>
            <a:miter lim="800000"/>
            <a:headEnd/>
            <a:tailEnd/>
          </a:ln>
          <a:effectLst/>
        </p:spPr>
        <p:txBody>
          <a:bodyPr wrap="square">
            <a:spAutoFit/>
          </a:bodyPr>
          <a:lstStyle/>
          <a:p>
            <a:r>
              <a:rPr lang="en-US" sz="2400" dirty="0">
                <a:solidFill>
                  <a:srgbClr val="00FF00"/>
                </a:solidFill>
              </a:rPr>
              <a:t>11 protons (+), 11 electrons (-)</a:t>
            </a:r>
          </a:p>
        </p:txBody>
      </p:sp>
      <p:sp>
        <p:nvSpPr>
          <p:cNvPr id="131078" name="Text Box 6"/>
          <p:cNvSpPr txBox="1">
            <a:spLocks noChangeArrowheads="1"/>
          </p:cNvSpPr>
          <p:nvPr/>
        </p:nvSpPr>
        <p:spPr bwMode="auto">
          <a:xfrm>
            <a:off x="1204913" y="3557588"/>
            <a:ext cx="2508250" cy="457200"/>
          </a:xfrm>
          <a:prstGeom prst="rect">
            <a:avLst/>
          </a:prstGeom>
          <a:noFill/>
          <a:ln w="9525">
            <a:noFill/>
            <a:miter lim="800000"/>
            <a:headEnd/>
            <a:tailEnd/>
          </a:ln>
          <a:effectLst/>
        </p:spPr>
        <p:txBody>
          <a:bodyPr wrap="none">
            <a:spAutoFit/>
          </a:bodyPr>
          <a:lstStyle/>
          <a:p>
            <a:r>
              <a:rPr lang="en-US" sz="2400">
                <a:solidFill>
                  <a:srgbClr val="FFFF00"/>
                </a:solidFill>
              </a:rPr>
              <a:t>Sodium ion (Na</a:t>
            </a:r>
            <a:r>
              <a:rPr lang="en-US" sz="2400" baseline="30000">
                <a:solidFill>
                  <a:srgbClr val="FFFF00"/>
                </a:solidFill>
              </a:rPr>
              <a:t>+</a:t>
            </a:r>
            <a:r>
              <a:rPr lang="en-US" sz="2400">
                <a:solidFill>
                  <a:srgbClr val="FFFF00"/>
                </a:solidFill>
              </a:rPr>
              <a:t>)</a:t>
            </a:r>
          </a:p>
        </p:txBody>
      </p:sp>
      <p:sp>
        <p:nvSpPr>
          <p:cNvPr id="131079" name="Text Box 7"/>
          <p:cNvSpPr txBox="1">
            <a:spLocks noChangeArrowheads="1"/>
          </p:cNvSpPr>
          <p:nvPr/>
        </p:nvSpPr>
        <p:spPr bwMode="auto">
          <a:xfrm>
            <a:off x="4303712" y="3448050"/>
            <a:ext cx="4840287" cy="461665"/>
          </a:xfrm>
          <a:prstGeom prst="rect">
            <a:avLst/>
          </a:prstGeom>
          <a:noFill/>
          <a:ln w="9525">
            <a:noFill/>
            <a:miter lim="800000"/>
            <a:headEnd/>
            <a:tailEnd/>
          </a:ln>
          <a:effectLst/>
        </p:spPr>
        <p:txBody>
          <a:bodyPr wrap="square">
            <a:spAutoFit/>
          </a:bodyPr>
          <a:lstStyle/>
          <a:p>
            <a:r>
              <a:rPr lang="en-US" sz="2400" dirty="0">
                <a:solidFill>
                  <a:srgbClr val="FFFF00"/>
                </a:solidFill>
              </a:rPr>
              <a:t>11 protons (+), 10 electrons (-)</a:t>
            </a:r>
          </a:p>
        </p:txBody>
      </p:sp>
      <p:sp>
        <p:nvSpPr>
          <p:cNvPr id="131080" name="Text Box 8"/>
          <p:cNvSpPr txBox="1">
            <a:spLocks noChangeArrowheads="1"/>
          </p:cNvSpPr>
          <p:nvPr/>
        </p:nvSpPr>
        <p:spPr bwMode="auto">
          <a:xfrm>
            <a:off x="931863" y="4491038"/>
            <a:ext cx="7754937" cy="830997"/>
          </a:xfrm>
          <a:prstGeom prst="rect">
            <a:avLst/>
          </a:prstGeom>
          <a:noFill/>
          <a:ln w="9525">
            <a:noFill/>
            <a:miter lim="800000"/>
            <a:headEnd/>
            <a:tailEnd/>
          </a:ln>
          <a:effectLst/>
        </p:spPr>
        <p:txBody>
          <a:bodyPr wrap="square">
            <a:spAutoFit/>
          </a:bodyPr>
          <a:lstStyle/>
          <a:p>
            <a:pPr algn="ctr"/>
            <a:r>
              <a:rPr lang="en-US" sz="2400" dirty="0"/>
              <a:t>By losing an electron, sodium has more protons than</a:t>
            </a:r>
          </a:p>
          <a:p>
            <a:pPr algn="ctr"/>
            <a:r>
              <a:rPr lang="en-US" sz="2400" dirty="0"/>
              <a:t>electrons and becomes positively charged.</a:t>
            </a:r>
          </a:p>
        </p:txBody>
      </p:sp>
      <p:sp>
        <p:nvSpPr>
          <p:cNvPr id="131081" name="Text Box 9"/>
          <p:cNvSpPr txBox="1">
            <a:spLocks noChangeArrowheads="1"/>
          </p:cNvSpPr>
          <p:nvPr/>
        </p:nvSpPr>
        <p:spPr bwMode="auto">
          <a:xfrm>
            <a:off x="2927350" y="5716588"/>
            <a:ext cx="3492500" cy="519112"/>
          </a:xfrm>
          <a:prstGeom prst="rect">
            <a:avLst/>
          </a:prstGeom>
          <a:noFill/>
          <a:ln w="9525">
            <a:noFill/>
            <a:miter lim="800000"/>
            <a:headEnd/>
            <a:tailEnd/>
          </a:ln>
          <a:effectLst/>
        </p:spPr>
        <p:txBody>
          <a:bodyPr wrap="square">
            <a:spAutoFit/>
          </a:bodyPr>
          <a:lstStyle/>
          <a:p>
            <a:r>
              <a:rPr lang="en-US" sz="2800">
                <a:solidFill>
                  <a:srgbClr val="FFFF00"/>
                </a:solidFill>
              </a:rPr>
              <a:t>Na  -  1e</a:t>
            </a:r>
            <a:r>
              <a:rPr lang="en-US" sz="2800" baseline="30000">
                <a:solidFill>
                  <a:srgbClr val="FFFF00"/>
                </a:solidFill>
              </a:rPr>
              <a:t>-</a:t>
            </a:r>
            <a:r>
              <a:rPr lang="en-US" sz="2800">
                <a:solidFill>
                  <a:srgbClr val="FFFF00"/>
                </a:solidFill>
              </a:rPr>
              <a:t>  =  Na</a:t>
            </a:r>
            <a:r>
              <a:rPr lang="en-US" sz="2800" baseline="30000">
                <a:solidFill>
                  <a:srgbClr val="FFFF00"/>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fade">
                                      <p:cBhvr>
                                        <p:cTn id="7" dur="2000"/>
                                        <p:tgtEl>
                                          <p:spTgt spid="131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1077"/>
                                        </p:tgtEl>
                                        <p:attrNameLst>
                                          <p:attrName>style.visibility</p:attrName>
                                        </p:attrNameLst>
                                      </p:cBhvr>
                                      <p:to>
                                        <p:strVal val="visible"/>
                                      </p:to>
                                    </p:set>
                                    <p:animEffect transition="in" filter="fade">
                                      <p:cBhvr>
                                        <p:cTn id="10" dur="2000"/>
                                        <p:tgtEl>
                                          <p:spTgt spid="1310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1078"/>
                                        </p:tgtEl>
                                        <p:attrNameLst>
                                          <p:attrName>style.visibility</p:attrName>
                                        </p:attrNameLst>
                                      </p:cBhvr>
                                      <p:to>
                                        <p:strVal val="visible"/>
                                      </p:to>
                                    </p:set>
                                    <p:animEffect transition="in" filter="fade">
                                      <p:cBhvr>
                                        <p:cTn id="15" dur="2000"/>
                                        <p:tgtEl>
                                          <p:spTgt spid="13107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1079"/>
                                        </p:tgtEl>
                                        <p:attrNameLst>
                                          <p:attrName>style.visibility</p:attrName>
                                        </p:attrNameLst>
                                      </p:cBhvr>
                                      <p:to>
                                        <p:strVal val="visible"/>
                                      </p:to>
                                    </p:set>
                                    <p:animEffect transition="in" filter="fade">
                                      <p:cBhvr>
                                        <p:cTn id="18" dur="2000"/>
                                        <p:tgtEl>
                                          <p:spTgt spid="13107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1080"/>
                                        </p:tgtEl>
                                        <p:attrNameLst>
                                          <p:attrName>style.visibility</p:attrName>
                                        </p:attrNameLst>
                                      </p:cBhvr>
                                      <p:to>
                                        <p:strVal val="visible"/>
                                      </p:to>
                                    </p:set>
                                    <p:animEffect transition="in" filter="fade">
                                      <p:cBhvr>
                                        <p:cTn id="23" dur="2000"/>
                                        <p:tgtEl>
                                          <p:spTgt spid="13108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1081"/>
                                        </p:tgtEl>
                                        <p:attrNameLst>
                                          <p:attrName>style.visibility</p:attrName>
                                        </p:attrNameLst>
                                      </p:cBhvr>
                                      <p:to>
                                        <p:strVal val="visible"/>
                                      </p:to>
                                    </p:set>
                                    <p:animEffect transition="in" filter="fade">
                                      <p:cBhvr>
                                        <p:cTn id="26" dur="20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p:bldP spid="131077" grpId="0"/>
      <p:bldP spid="131078" grpId="0"/>
      <p:bldP spid="131079" grpId="0"/>
      <p:bldP spid="131080" grpId="0"/>
      <p:bldP spid="13108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Oval 2"/>
          <p:cNvSpPr>
            <a:spLocks noChangeArrowheads="1"/>
          </p:cNvSpPr>
          <p:nvPr/>
        </p:nvSpPr>
        <p:spPr bwMode="auto">
          <a:xfrm>
            <a:off x="2362200" y="3124200"/>
            <a:ext cx="1524000" cy="1524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2099" name="Text Box 3"/>
          <p:cNvSpPr txBox="1">
            <a:spLocks noChangeArrowheads="1"/>
          </p:cNvSpPr>
          <p:nvPr/>
        </p:nvSpPr>
        <p:spPr bwMode="auto">
          <a:xfrm>
            <a:off x="2743200" y="3352800"/>
            <a:ext cx="1257300" cy="579438"/>
          </a:xfrm>
          <a:prstGeom prst="rect">
            <a:avLst/>
          </a:prstGeom>
          <a:noFill/>
          <a:ln w="9525">
            <a:noFill/>
            <a:miter lim="800000"/>
            <a:headEnd/>
            <a:tailEnd/>
          </a:ln>
          <a:effectLst/>
        </p:spPr>
        <p:txBody>
          <a:bodyPr wrap="square">
            <a:spAutoFit/>
          </a:bodyPr>
          <a:lstStyle/>
          <a:p>
            <a:r>
              <a:rPr lang="en-US" sz="3200" dirty="0"/>
              <a:t>Na</a:t>
            </a:r>
          </a:p>
        </p:txBody>
      </p:sp>
      <p:sp>
        <p:nvSpPr>
          <p:cNvPr id="132100" name="Text Box 4"/>
          <p:cNvSpPr txBox="1">
            <a:spLocks noChangeArrowheads="1"/>
          </p:cNvSpPr>
          <p:nvPr/>
        </p:nvSpPr>
        <p:spPr bwMode="auto">
          <a:xfrm>
            <a:off x="2438400" y="3962400"/>
            <a:ext cx="1828800" cy="400110"/>
          </a:xfrm>
          <a:prstGeom prst="rect">
            <a:avLst/>
          </a:prstGeom>
          <a:noFill/>
          <a:ln w="9525">
            <a:noFill/>
            <a:miter lim="800000"/>
            <a:headEnd/>
            <a:tailEnd/>
          </a:ln>
          <a:effectLst/>
        </p:spPr>
        <p:txBody>
          <a:bodyPr wrap="square">
            <a:spAutoFit/>
          </a:bodyPr>
          <a:lstStyle/>
          <a:p>
            <a:r>
              <a:rPr lang="en-US" sz="2000" dirty="0"/>
              <a:t>11 protons</a:t>
            </a:r>
          </a:p>
        </p:txBody>
      </p:sp>
      <p:sp>
        <p:nvSpPr>
          <p:cNvPr id="132101" name="Oval 5"/>
          <p:cNvSpPr>
            <a:spLocks noChangeArrowheads="1"/>
          </p:cNvSpPr>
          <p:nvPr/>
        </p:nvSpPr>
        <p:spPr bwMode="auto">
          <a:xfrm>
            <a:off x="1828800" y="2590800"/>
            <a:ext cx="2590800" cy="2514600"/>
          </a:xfrm>
          <a:prstGeom prst="ellipse">
            <a:avLst/>
          </a:prstGeom>
          <a:noFill/>
          <a:ln w="9525">
            <a:solidFill>
              <a:schemeClr val="tx1"/>
            </a:solidFill>
            <a:round/>
            <a:headEnd/>
            <a:tailEnd/>
          </a:ln>
          <a:effectLst/>
        </p:spPr>
        <p:txBody>
          <a:bodyPr wrap="none" anchor="ctr"/>
          <a:lstStyle/>
          <a:p>
            <a:endParaRPr lang="en-US"/>
          </a:p>
        </p:txBody>
      </p:sp>
      <p:grpSp>
        <p:nvGrpSpPr>
          <p:cNvPr id="132102" name="Group 6"/>
          <p:cNvGrpSpPr>
            <a:grpSpLocks/>
          </p:cNvGrpSpPr>
          <p:nvPr/>
        </p:nvGrpSpPr>
        <p:grpSpPr bwMode="auto">
          <a:xfrm>
            <a:off x="1981200" y="2667000"/>
            <a:ext cx="2133600" cy="2133600"/>
            <a:chOff x="1968" y="1488"/>
            <a:chExt cx="1344" cy="1344"/>
          </a:xfrm>
        </p:grpSpPr>
        <p:sp>
          <p:nvSpPr>
            <p:cNvPr id="132103" name="Oval 7"/>
            <p:cNvSpPr>
              <a:spLocks noChangeArrowheads="1"/>
            </p:cNvSpPr>
            <p:nvPr/>
          </p:nvSpPr>
          <p:spPr bwMode="auto">
            <a:xfrm>
              <a:off x="3072" y="1488"/>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2104" name="Oval 8"/>
            <p:cNvSpPr>
              <a:spLocks noChangeArrowheads="1"/>
            </p:cNvSpPr>
            <p:nvPr/>
          </p:nvSpPr>
          <p:spPr bwMode="auto">
            <a:xfrm>
              <a:off x="1968" y="2640"/>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grpSp>
      <p:sp>
        <p:nvSpPr>
          <p:cNvPr id="132105" name="Oval 9"/>
          <p:cNvSpPr>
            <a:spLocks noChangeArrowheads="1"/>
          </p:cNvSpPr>
          <p:nvPr/>
        </p:nvSpPr>
        <p:spPr bwMode="auto">
          <a:xfrm>
            <a:off x="1143000" y="2057400"/>
            <a:ext cx="4038600" cy="3581400"/>
          </a:xfrm>
          <a:prstGeom prst="ellipse">
            <a:avLst/>
          </a:prstGeom>
          <a:noFill/>
          <a:ln w="9525">
            <a:solidFill>
              <a:schemeClr val="tx1"/>
            </a:solidFill>
            <a:round/>
            <a:headEnd/>
            <a:tailEnd/>
          </a:ln>
          <a:effectLst/>
        </p:spPr>
        <p:txBody>
          <a:bodyPr wrap="none" anchor="ctr"/>
          <a:lstStyle/>
          <a:p>
            <a:endParaRPr lang="en-US"/>
          </a:p>
        </p:txBody>
      </p:sp>
      <p:grpSp>
        <p:nvGrpSpPr>
          <p:cNvPr id="132106" name="Group 10"/>
          <p:cNvGrpSpPr>
            <a:grpSpLocks/>
          </p:cNvGrpSpPr>
          <p:nvPr/>
        </p:nvGrpSpPr>
        <p:grpSpPr bwMode="auto">
          <a:xfrm>
            <a:off x="914400" y="1828800"/>
            <a:ext cx="4419600" cy="3886200"/>
            <a:chOff x="1296" y="960"/>
            <a:chExt cx="2784" cy="2448"/>
          </a:xfrm>
        </p:grpSpPr>
        <p:sp>
          <p:nvSpPr>
            <p:cNvPr id="132107" name="Oval 11"/>
            <p:cNvSpPr>
              <a:spLocks noChangeArrowheads="1"/>
            </p:cNvSpPr>
            <p:nvPr/>
          </p:nvSpPr>
          <p:spPr bwMode="auto">
            <a:xfrm>
              <a:off x="3840" y="2256"/>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2108" name="Oval 12"/>
            <p:cNvSpPr>
              <a:spLocks noChangeArrowheads="1"/>
            </p:cNvSpPr>
            <p:nvPr/>
          </p:nvSpPr>
          <p:spPr bwMode="auto">
            <a:xfrm>
              <a:off x="3840" y="2016"/>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2109" name="Oval 13"/>
            <p:cNvSpPr>
              <a:spLocks noChangeArrowheads="1"/>
            </p:cNvSpPr>
            <p:nvPr/>
          </p:nvSpPr>
          <p:spPr bwMode="auto">
            <a:xfrm>
              <a:off x="1296" y="2160"/>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2110" name="Oval 14"/>
            <p:cNvSpPr>
              <a:spLocks noChangeArrowheads="1"/>
            </p:cNvSpPr>
            <p:nvPr/>
          </p:nvSpPr>
          <p:spPr bwMode="auto">
            <a:xfrm>
              <a:off x="1296" y="1920"/>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2111" name="Oval 15"/>
            <p:cNvSpPr>
              <a:spLocks noChangeArrowheads="1"/>
            </p:cNvSpPr>
            <p:nvPr/>
          </p:nvSpPr>
          <p:spPr bwMode="auto">
            <a:xfrm>
              <a:off x="2496" y="3216"/>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2112" name="Oval 16"/>
            <p:cNvSpPr>
              <a:spLocks noChangeArrowheads="1"/>
            </p:cNvSpPr>
            <p:nvPr/>
          </p:nvSpPr>
          <p:spPr bwMode="auto">
            <a:xfrm>
              <a:off x="2736" y="3216"/>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2113" name="Oval 17"/>
            <p:cNvSpPr>
              <a:spLocks noChangeArrowheads="1"/>
            </p:cNvSpPr>
            <p:nvPr/>
          </p:nvSpPr>
          <p:spPr bwMode="auto">
            <a:xfrm>
              <a:off x="2496" y="960"/>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2114" name="Oval 18"/>
            <p:cNvSpPr>
              <a:spLocks noChangeArrowheads="1"/>
            </p:cNvSpPr>
            <p:nvPr/>
          </p:nvSpPr>
          <p:spPr bwMode="auto">
            <a:xfrm>
              <a:off x="2736" y="960"/>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grpSp>
      <p:sp>
        <p:nvSpPr>
          <p:cNvPr id="132115" name="Oval 19"/>
          <p:cNvSpPr>
            <a:spLocks noChangeArrowheads="1"/>
          </p:cNvSpPr>
          <p:nvPr/>
        </p:nvSpPr>
        <p:spPr bwMode="auto">
          <a:xfrm>
            <a:off x="381000" y="1295400"/>
            <a:ext cx="5638800" cy="5105400"/>
          </a:xfrm>
          <a:prstGeom prst="ellipse">
            <a:avLst/>
          </a:prstGeom>
          <a:noFill/>
          <a:ln w="9525">
            <a:solidFill>
              <a:schemeClr val="tx1"/>
            </a:solidFill>
            <a:round/>
            <a:headEnd/>
            <a:tailEnd/>
          </a:ln>
          <a:effectLst/>
        </p:spPr>
        <p:txBody>
          <a:bodyPr wrap="none" anchor="ctr"/>
          <a:lstStyle/>
          <a:p>
            <a:endParaRPr lang="en-US"/>
          </a:p>
        </p:txBody>
      </p:sp>
      <p:sp>
        <p:nvSpPr>
          <p:cNvPr id="132116" name="Oval 20"/>
          <p:cNvSpPr>
            <a:spLocks noChangeArrowheads="1"/>
          </p:cNvSpPr>
          <p:nvPr/>
        </p:nvSpPr>
        <p:spPr bwMode="auto">
          <a:xfrm>
            <a:off x="4876800" y="1752600"/>
            <a:ext cx="381000" cy="304800"/>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2117" name="Text Box 21"/>
          <p:cNvSpPr txBox="1">
            <a:spLocks noChangeArrowheads="1"/>
          </p:cNvSpPr>
          <p:nvPr/>
        </p:nvSpPr>
        <p:spPr bwMode="auto">
          <a:xfrm>
            <a:off x="4495800" y="1676400"/>
            <a:ext cx="584200" cy="914400"/>
          </a:xfrm>
          <a:prstGeom prst="rect">
            <a:avLst/>
          </a:prstGeom>
          <a:noFill/>
          <a:ln w="9525">
            <a:noFill/>
            <a:miter lim="800000"/>
            <a:headEnd/>
            <a:tailEnd/>
          </a:ln>
          <a:effectLst/>
        </p:spPr>
        <p:txBody>
          <a:bodyPr wrap="none">
            <a:spAutoFit/>
          </a:bodyPr>
          <a:lstStyle/>
          <a:p>
            <a:r>
              <a:rPr lang="en-US" sz="5400" b="1"/>
              <a:t>+</a:t>
            </a:r>
          </a:p>
        </p:txBody>
      </p:sp>
      <p:sp>
        <p:nvSpPr>
          <p:cNvPr id="132118" name="Text Box 22"/>
          <p:cNvSpPr txBox="1">
            <a:spLocks noChangeArrowheads="1"/>
          </p:cNvSpPr>
          <p:nvPr/>
        </p:nvSpPr>
        <p:spPr bwMode="auto">
          <a:xfrm>
            <a:off x="6858000" y="3429000"/>
            <a:ext cx="1257300" cy="579438"/>
          </a:xfrm>
          <a:prstGeom prst="rect">
            <a:avLst/>
          </a:prstGeom>
          <a:noFill/>
          <a:ln w="9525">
            <a:noFill/>
            <a:miter lim="800000"/>
            <a:headEnd/>
            <a:tailEnd/>
          </a:ln>
          <a:effectLst/>
        </p:spPr>
        <p:txBody>
          <a:bodyPr wrap="square">
            <a:spAutoFit/>
          </a:bodyPr>
          <a:lstStyle/>
          <a:p>
            <a:r>
              <a:rPr lang="en-US" sz="3200" dirty="0">
                <a:solidFill>
                  <a:srgbClr val="FFFF00"/>
                </a:solidFill>
              </a:rPr>
              <a:t>Na</a:t>
            </a:r>
            <a:r>
              <a:rPr lang="en-US" sz="3200" baseline="30000" dirty="0">
                <a:solidFill>
                  <a:srgbClr val="FFFF00"/>
                </a:solidFill>
              </a:rPr>
              <a:t>+</a:t>
            </a:r>
          </a:p>
        </p:txBody>
      </p:sp>
      <p:sp>
        <p:nvSpPr>
          <p:cNvPr id="132119" name="AutoShape 23"/>
          <p:cNvSpPr>
            <a:spLocks noChangeArrowheads="1"/>
          </p:cNvSpPr>
          <p:nvPr/>
        </p:nvSpPr>
        <p:spPr bwMode="auto">
          <a:xfrm>
            <a:off x="5638800" y="3505200"/>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
        <p:nvSpPr>
          <p:cNvPr id="132120" name="Text Box 24"/>
          <p:cNvSpPr txBox="1">
            <a:spLocks noChangeArrowheads="1"/>
          </p:cNvSpPr>
          <p:nvPr/>
        </p:nvSpPr>
        <p:spPr bwMode="auto">
          <a:xfrm>
            <a:off x="228600" y="228600"/>
            <a:ext cx="3219450" cy="579438"/>
          </a:xfrm>
          <a:prstGeom prst="rect">
            <a:avLst/>
          </a:prstGeom>
          <a:noFill/>
          <a:ln w="9525">
            <a:noFill/>
            <a:miter lim="800000"/>
            <a:headEnd/>
            <a:tailEnd/>
          </a:ln>
          <a:effectLst/>
        </p:spPr>
        <p:txBody>
          <a:bodyPr wrap="square">
            <a:spAutoFit/>
          </a:bodyPr>
          <a:lstStyle/>
          <a:p>
            <a:r>
              <a:rPr lang="en-US" sz="3200"/>
              <a:t>Sodium	Na</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0 0  L 0.25 -0.33333  E" pathEditMode="relative" ptsTypes="">
                                      <p:cBhvr>
                                        <p:cTn id="6" dur="2000" fill="hold"/>
                                        <p:tgtEl>
                                          <p:spTgt spid="13211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2000"/>
                                        <p:tgtEl>
                                          <p:spTgt spid="132115"/>
                                        </p:tgtEl>
                                      </p:cBhvr>
                                    </p:animEffect>
                                    <p:set>
                                      <p:cBhvr>
                                        <p:cTn id="11" dur="1" fill="hold">
                                          <p:stCondLst>
                                            <p:cond delay="1999"/>
                                          </p:stCondLst>
                                        </p:cTn>
                                        <p:tgtEl>
                                          <p:spTgt spid="13211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2117"/>
                                        </p:tgtEl>
                                        <p:attrNameLst>
                                          <p:attrName>style.visibility</p:attrName>
                                        </p:attrNameLst>
                                      </p:cBhvr>
                                      <p:to>
                                        <p:strVal val="visible"/>
                                      </p:to>
                                    </p:set>
                                    <p:animEffect transition="in" filter="fade">
                                      <p:cBhvr>
                                        <p:cTn id="16" dur="2000"/>
                                        <p:tgtEl>
                                          <p:spTgt spid="132117"/>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32118"/>
                                        </p:tgtEl>
                                        <p:attrNameLst>
                                          <p:attrName>style.visibility</p:attrName>
                                        </p:attrNameLst>
                                      </p:cBhvr>
                                      <p:to>
                                        <p:strVal val="visible"/>
                                      </p:to>
                                    </p:set>
                                    <p:animEffect transition="in" filter="fade">
                                      <p:cBhvr>
                                        <p:cTn id="20" dur="2000"/>
                                        <p:tgtEl>
                                          <p:spTgt spid="1321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2119"/>
                                        </p:tgtEl>
                                        <p:attrNameLst>
                                          <p:attrName>style.visibility</p:attrName>
                                        </p:attrNameLst>
                                      </p:cBhvr>
                                      <p:to>
                                        <p:strVal val="visible"/>
                                      </p:to>
                                    </p:set>
                                    <p:animEffect transition="in" filter="fade">
                                      <p:cBhvr>
                                        <p:cTn id="23" dur="2000"/>
                                        <p:tgtEl>
                                          <p:spTgt spid="132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5" grpId="0" animBg="1"/>
      <p:bldP spid="132116" grpId="0" animBg="1"/>
      <p:bldP spid="132117" grpId="0"/>
      <p:bldP spid="132118" grpId="0"/>
      <p:bldP spid="1321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1371600" y="533400"/>
            <a:ext cx="6572250" cy="519113"/>
          </a:xfrm>
          <a:prstGeom prst="rect">
            <a:avLst/>
          </a:prstGeom>
          <a:noFill/>
          <a:ln w="9525">
            <a:noFill/>
            <a:miter lim="800000"/>
            <a:headEnd/>
            <a:tailEnd/>
          </a:ln>
          <a:effectLst/>
        </p:spPr>
        <p:txBody>
          <a:bodyPr wrap="square">
            <a:spAutoFit/>
          </a:bodyPr>
          <a:lstStyle/>
          <a:p>
            <a:r>
              <a:rPr lang="en-US" sz="2800" b="1">
                <a:solidFill>
                  <a:srgbClr val="FFFF00"/>
                </a:solidFill>
              </a:rPr>
              <a:t>2Na  +  2H</a:t>
            </a:r>
            <a:r>
              <a:rPr lang="en-US" sz="2800" b="1" baseline="-25000">
                <a:solidFill>
                  <a:srgbClr val="FFFF00"/>
                </a:solidFill>
              </a:rPr>
              <a:t>2</a:t>
            </a:r>
            <a:r>
              <a:rPr lang="en-US" sz="2800" b="1">
                <a:solidFill>
                  <a:srgbClr val="FFFF00"/>
                </a:solidFill>
              </a:rPr>
              <a:t>0	2Na</a:t>
            </a:r>
            <a:r>
              <a:rPr lang="en-US" sz="2800" b="1" baseline="30000">
                <a:solidFill>
                  <a:srgbClr val="FFFF00"/>
                </a:solidFill>
              </a:rPr>
              <a:t>+</a:t>
            </a:r>
            <a:r>
              <a:rPr lang="en-US" sz="2800" b="1">
                <a:solidFill>
                  <a:srgbClr val="FFFF00"/>
                </a:solidFill>
              </a:rPr>
              <a:t>  + 2 OH</a:t>
            </a:r>
            <a:r>
              <a:rPr lang="en-US" sz="2800" b="1" baseline="30000">
                <a:solidFill>
                  <a:srgbClr val="FFFF00"/>
                </a:solidFill>
              </a:rPr>
              <a:t>-</a:t>
            </a:r>
            <a:r>
              <a:rPr lang="en-US" sz="2800" b="1">
                <a:solidFill>
                  <a:srgbClr val="FFFF00"/>
                </a:solidFill>
              </a:rPr>
              <a:t>  +  H</a:t>
            </a:r>
            <a:r>
              <a:rPr lang="en-US" sz="2800" b="1" baseline="-25000">
                <a:solidFill>
                  <a:srgbClr val="FFFF00"/>
                </a:solidFill>
              </a:rPr>
              <a:t>2</a:t>
            </a:r>
          </a:p>
        </p:txBody>
      </p:sp>
      <p:sp>
        <p:nvSpPr>
          <p:cNvPr id="134147" name="Line 3"/>
          <p:cNvSpPr>
            <a:spLocks noChangeShapeType="1"/>
          </p:cNvSpPr>
          <p:nvPr/>
        </p:nvSpPr>
        <p:spPr bwMode="auto">
          <a:xfrm>
            <a:off x="3581400" y="838200"/>
            <a:ext cx="533400" cy="0"/>
          </a:xfrm>
          <a:prstGeom prst="line">
            <a:avLst/>
          </a:prstGeom>
          <a:noFill/>
          <a:ln w="9525">
            <a:solidFill>
              <a:schemeClr val="tx1"/>
            </a:solidFill>
            <a:round/>
            <a:headEnd/>
            <a:tailEnd type="triangle" w="med" len="med"/>
          </a:ln>
          <a:effectLst/>
        </p:spPr>
        <p:txBody>
          <a:bodyPr/>
          <a:lstStyle/>
          <a:p>
            <a:endParaRPr lang="en-US"/>
          </a:p>
        </p:txBody>
      </p:sp>
      <p:pic>
        <p:nvPicPr>
          <p:cNvPr id="134148" name="Picture 4" descr="10"/>
          <p:cNvPicPr>
            <a:picLocks noChangeAspect="1" noChangeArrowheads="1"/>
          </p:cNvPicPr>
          <p:nvPr/>
        </p:nvPicPr>
        <p:blipFill>
          <a:blip r:embed="rId3" cstate="print"/>
          <a:srcRect/>
          <a:stretch>
            <a:fillRect/>
          </a:stretch>
        </p:blipFill>
        <p:spPr bwMode="auto">
          <a:xfrm>
            <a:off x="1447800" y="1462088"/>
            <a:ext cx="5867400" cy="4400550"/>
          </a:xfrm>
          <a:prstGeom prst="rect">
            <a:avLst/>
          </a:prstGeom>
          <a:noFill/>
        </p:spPr>
      </p:pic>
      <p:sp>
        <p:nvSpPr>
          <p:cNvPr id="134149" name="Rectangle 5">
            <a:hlinkClick r:id="rId4"/>
          </p:cNvPr>
          <p:cNvSpPr>
            <a:spLocks noChangeArrowheads="1"/>
          </p:cNvSpPr>
          <p:nvPr/>
        </p:nvSpPr>
        <p:spPr bwMode="auto">
          <a:xfrm>
            <a:off x="865188" y="6188075"/>
            <a:ext cx="7419975" cy="244475"/>
          </a:xfrm>
          <a:prstGeom prst="rect">
            <a:avLst/>
          </a:prstGeom>
          <a:noFill/>
          <a:ln w="9525">
            <a:noFill/>
            <a:miter lim="800000"/>
            <a:headEnd/>
            <a:tailEnd/>
          </a:ln>
          <a:effectLst/>
        </p:spPr>
        <p:txBody>
          <a:bodyPr wrap="none">
            <a:spAutoFit/>
          </a:bodyPr>
          <a:lstStyle/>
          <a:p>
            <a:r>
              <a:rPr lang="en-US" sz="1000"/>
              <a:t>http://video.google.com/videoplay?docid=-2158222101210607510&amp;ei=syO5SuaVBJLiqgKWif37AQ&amp;q=sodium+explosion&amp;hl=en#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4148"/>
                                        </p:tgtEl>
                                        <p:attrNameLst>
                                          <p:attrName>style.visibility</p:attrName>
                                        </p:attrNameLst>
                                      </p:cBhvr>
                                      <p:to>
                                        <p:strVal val="visible"/>
                                      </p:to>
                                    </p:set>
                                    <p:anim calcmode="lin" valueType="num">
                                      <p:cBhvr>
                                        <p:cTn id="7" dur="500" fill="hold"/>
                                        <p:tgtEl>
                                          <p:spTgt spid="134148"/>
                                        </p:tgtEl>
                                        <p:attrNameLst>
                                          <p:attrName>ppt_w</p:attrName>
                                        </p:attrNameLst>
                                      </p:cBhvr>
                                      <p:tavLst>
                                        <p:tav tm="0">
                                          <p:val>
                                            <p:fltVal val="0"/>
                                          </p:val>
                                        </p:tav>
                                        <p:tav tm="100000">
                                          <p:val>
                                            <p:strVal val="#ppt_w"/>
                                          </p:val>
                                        </p:tav>
                                      </p:tavLst>
                                    </p:anim>
                                    <p:anim calcmode="lin" valueType="num">
                                      <p:cBhvr>
                                        <p:cTn id="8" dur="500" fill="hold"/>
                                        <p:tgtEl>
                                          <p:spTgt spid="134148"/>
                                        </p:tgtEl>
                                        <p:attrNameLst>
                                          <p:attrName>ppt_h</p:attrName>
                                        </p:attrNameLst>
                                      </p:cBhvr>
                                      <p:tavLst>
                                        <p:tav tm="0">
                                          <p:val>
                                            <p:fltVal val="0"/>
                                          </p:val>
                                        </p:tav>
                                        <p:tav tm="100000">
                                          <p:val>
                                            <p:strVal val="#ppt_h"/>
                                          </p:val>
                                        </p:tav>
                                      </p:tavLst>
                                    </p:anim>
                                    <p:animEffect transition="in" filter="fade">
                                      <p:cBhvr>
                                        <p:cTn id="9" dur="500"/>
                                        <p:tgtEl>
                                          <p:spTgt spid="13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Oval 2"/>
          <p:cNvSpPr>
            <a:spLocks noChangeArrowheads="1"/>
          </p:cNvSpPr>
          <p:nvPr/>
        </p:nvSpPr>
        <p:spPr bwMode="auto">
          <a:xfrm>
            <a:off x="1295400" y="533400"/>
            <a:ext cx="6705600" cy="5791200"/>
          </a:xfrm>
          <a:prstGeom prst="ellipse">
            <a:avLst/>
          </a:prstGeom>
          <a:solidFill>
            <a:schemeClr val="accent2"/>
          </a:solidFill>
          <a:ln w="9525">
            <a:solidFill>
              <a:schemeClr val="tx1"/>
            </a:solidFill>
            <a:round/>
            <a:headEnd/>
            <a:tailEnd/>
          </a:ln>
          <a:effectLst/>
        </p:spPr>
        <p:txBody>
          <a:bodyPr wrap="none" anchor="ctr"/>
          <a:lstStyle/>
          <a:p>
            <a:endParaRPr lang="en-US"/>
          </a:p>
        </p:txBody>
      </p:sp>
      <p:pic>
        <p:nvPicPr>
          <p:cNvPr id="121859" name="Picture 3" descr="earth_full_hires copy"/>
          <p:cNvPicPr>
            <a:picLocks noChangeAspect="1" noChangeArrowheads="1"/>
          </p:cNvPicPr>
          <p:nvPr/>
        </p:nvPicPr>
        <p:blipFill>
          <a:blip r:embed="rId4" cstate="print">
            <a:clrChange>
              <a:clrFrom>
                <a:srgbClr val="010101"/>
              </a:clrFrom>
              <a:clrTo>
                <a:srgbClr val="010101">
                  <a:alpha val="0"/>
                </a:srgbClr>
              </a:clrTo>
            </a:clrChange>
          </a:blip>
          <a:srcRect t="5556" r="2222" b="6668"/>
          <a:stretch>
            <a:fillRect/>
          </a:stretch>
        </p:blipFill>
        <p:spPr bwMode="auto">
          <a:xfrm>
            <a:off x="882650" y="669925"/>
            <a:ext cx="7315200" cy="5527675"/>
          </a:xfrm>
          <a:prstGeom prst="rect">
            <a:avLst/>
          </a:prstGeom>
          <a:noFill/>
        </p:spPr>
      </p:pic>
      <p:grpSp>
        <p:nvGrpSpPr>
          <p:cNvPr id="121860" name="Group 4"/>
          <p:cNvGrpSpPr>
            <a:grpSpLocks/>
          </p:cNvGrpSpPr>
          <p:nvPr/>
        </p:nvGrpSpPr>
        <p:grpSpPr bwMode="auto">
          <a:xfrm>
            <a:off x="381000" y="5429250"/>
            <a:ext cx="2743200" cy="1273175"/>
            <a:chOff x="240" y="3312"/>
            <a:chExt cx="1440" cy="910"/>
          </a:xfrm>
        </p:grpSpPr>
        <p:sp>
          <p:nvSpPr>
            <p:cNvPr id="121861" name="Text Box 5"/>
            <p:cNvSpPr txBox="1">
              <a:spLocks noChangeArrowheads="1"/>
            </p:cNvSpPr>
            <p:nvPr/>
          </p:nvSpPr>
          <p:spPr bwMode="auto">
            <a:xfrm>
              <a:off x="240" y="3704"/>
              <a:ext cx="1440" cy="518"/>
            </a:xfrm>
            <a:prstGeom prst="rect">
              <a:avLst/>
            </a:prstGeom>
            <a:noFill/>
            <a:ln w="9525">
              <a:noFill/>
              <a:miter lim="800000"/>
              <a:headEnd/>
              <a:tailEnd/>
            </a:ln>
            <a:effectLst/>
          </p:spPr>
          <p:txBody>
            <a:bodyPr wrap="none">
              <a:spAutoFit/>
            </a:bodyPr>
            <a:lstStyle/>
            <a:p>
              <a:pPr eaLnBrk="1" hangingPunct="1"/>
              <a:r>
                <a:rPr lang="en-US" sz="2400" b="1" dirty="0"/>
                <a:t>6000 feet deep</a:t>
              </a:r>
            </a:p>
            <a:p>
              <a:pPr eaLnBrk="1" hangingPunct="1"/>
              <a:r>
                <a:rPr lang="en-US" sz="2400" b="1" dirty="0">
                  <a:cs typeface="Arial" charset="0"/>
                </a:rPr>
                <a:t>    ( &gt; 1mile)</a:t>
              </a:r>
            </a:p>
          </p:txBody>
        </p:sp>
        <p:sp>
          <p:nvSpPr>
            <p:cNvPr id="121862" name="Line 6"/>
            <p:cNvSpPr>
              <a:spLocks noChangeShapeType="1"/>
            </p:cNvSpPr>
            <p:nvPr/>
          </p:nvSpPr>
          <p:spPr bwMode="auto">
            <a:xfrm flipV="1">
              <a:off x="1056" y="3312"/>
              <a:ext cx="336" cy="384"/>
            </a:xfrm>
            <a:prstGeom prst="line">
              <a:avLst/>
            </a:prstGeom>
            <a:noFill/>
            <a:ln w="9525">
              <a:solidFill>
                <a:schemeClr val="tx1"/>
              </a:solidFill>
              <a:round/>
              <a:headEnd/>
              <a:tailEnd type="triangle" w="med" len="med"/>
            </a:ln>
            <a:effectLst/>
          </p:spPr>
          <p:txBody>
            <a:bodyPr/>
            <a:lstStyle/>
            <a:p>
              <a:endParaRPr lang="en-US"/>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1860"/>
                                        </p:tgtEl>
                                        <p:attrNameLst>
                                          <p:attrName>style.visibility</p:attrName>
                                        </p:attrNameLst>
                                      </p:cBhvr>
                                      <p:to>
                                        <p:strVal val="visible"/>
                                      </p:to>
                                    </p:set>
                                    <p:anim calcmode="lin" valueType="num">
                                      <p:cBhvr>
                                        <p:cTn id="7" dur="2000" fill="hold"/>
                                        <p:tgtEl>
                                          <p:spTgt spid="121860"/>
                                        </p:tgtEl>
                                        <p:attrNameLst>
                                          <p:attrName>ppt_w</p:attrName>
                                        </p:attrNameLst>
                                      </p:cBhvr>
                                      <p:tavLst>
                                        <p:tav tm="0">
                                          <p:val>
                                            <p:fltVal val="0"/>
                                          </p:val>
                                        </p:tav>
                                        <p:tav tm="100000">
                                          <p:val>
                                            <p:strVal val="#ppt_w"/>
                                          </p:val>
                                        </p:tav>
                                      </p:tavLst>
                                    </p:anim>
                                    <p:anim calcmode="lin" valueType="num">
                                      <p:cBhvr>
                                        <p:cTn id="8" dur="2000" fill="hold"/>
                                        <p:tgtEl>
                                          <p:spTgt spid="121860"/>
                                        </p:tgtEl>
                                        <p:attrNameLst>
                                          <p:attrName>ppt_h</p:attrName>
                                        </p:attrNameLst>
                                      </p:cBhvr>
                                      <p:tavLst>
                                        <p:tav tm="0">
                                          <p:val>
                                            <p:fltVal val="0"/>
                                          </p:val>
                                        </p:tav>
                                        <p:tav tm="100000">
                                          <p:val>
                                            <p:strVal val="#ppt_h"/>
                                          </p:val>
                                        </p:tav>
                                      </p:tavLst>
                                    </p:anim>
                                    <p:animEffect transition="in" filter="fade">
                                      <p:cBhvr>
                                        <p:cTn id="9" dur="20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4081462" y="455613"/>
            <a:ext cx="1671637" cy="579437"/>
          </a:xfrm>
          <a:prstGeom prst="rect">
            <a:avLst/>
          </a:prstGeom>
          <a:noFill/>
          <a:ln w="9525">
            <a:noFill/>
            <a:miter lim="800000"/>
            <a:headEnd/>
            <a:tailEnd/>
          </a:ln>
          <a:effectLst/>
        </p:spPr>
        <p:txBody>
          <a:bodyPr wrap="square">
            <a:spAutoFit/>
          </a:bodyPr>
          <a:lstStyle/>
          <a:p>
            <a:r>
              <a:rPr lang="en-US" sz="3200" u="sng" dirty="0"/>
              <a:t>Ions</a:t>
            </a:r>
          </a:p>
        </p:txBody>
      </p:sp>
      <p:sp>
        <p:nvSpPr>
          <p:cNvPr id="135171" name="Text Box 3"/>
          <p:cNvSpPr txBox="1">
            <a:spLocks noChangeArrowheads="1"/>
          </p:cNvSpPr>
          <p:nvPr/>
        </p:nvSpPr>
        <p:spPr bwMode="auto">
          <a:xfrm>
            <a:off x="581024" y="1419225"/>
            <a:ext cx="8315325" cy="946150"/>
          </a:xfrm>
          <a:prstGeom prst="rect">
            <a:avLst/>
          </a:prstGeom>
          <a:noFill/>
          <a:ln w="9525">
            <a:noFill/>
            <a:miter lim="800000"/>
            <a:headEnd/>
            <a:tailEnd/>
          </a:ln>
          <a:effectLst/>
        </p:spPr>
        <p:txBody>
          <a:bodyPr wrap="square">
            <a:spAutoFit/>
          </a:bodyPr>
          <a:lstStyle/>
          <a:p>
            <a:r>
              <a:rPr lang="en-US" sz="2800" dirty="0">
                <a:solidFill>
                  <a:srgbClr val="FFFF00"/>
                </a:solidFill>
              </a:rPr>
              <a:t>Ions are </a:t>
            </a:r>
            <a:r>
              <a:rPr lang="en-US" sz="2800" u="sng" dirty="0">
                <a:solidFill>
                  <a:srgbClr val="FFFF00"/>
                </a:solidFill>
              </a:rPr>
              <a:t>stable</a:t>
            </a:r>
            <a:r>
              <a:rPr lang="en-US" sz="2800" dirty="0">
                <a:solidFill>
                  <a:srgbClr val="FFFF00"/>
                </a:solidFill>
              </a:rPr>
              <a:t> forms of elements that acquire</a:t>
            </a:r>
          </a:p>
          <a:p>
            <a:r>
              <a:rPr lang="en-US" sz="2800" dirty="0">
                <a:solidFill>
                  <a:srgbClr val="FFFF00"/>
                </a:solidFill>
              </a:rPr>
              <a:t>an electrical charge by </a:t>
            </a:r>
            <a:r>
              <a:rPr lang="en-US" sz="2800" dirty="0">
                <a:solidFill>
                  <a:srgbClr val="00FF00"/>
                </a:solidFill>
              </a:rPr>
              <a:t>gaining</a:t>
            </a:r>
            <a:r>
              <a:rPr lang="en-US" sz="2800" dirty="0">
                <a:solidFill>
                  <a:srgbClr val="FFFF00"/>
                </a:solidFill>
              </a:rPr>
              <a:t> or losing electrons</a:t>
            </a:r>
          </a:p>
        </p:txBody>
      </p:sp>
      <p:sp>
        <p:nvSpPr>
          <p:cNvPr id="135172" name="Text Box 4"/>
          <p:cNvSpPr txBox="1">
            <a:spLocks noChangeArrowheads="1"/>
          </p:cNvSpPr>
          <p:nvPr/>
        </p:nvSpPr>
        <p:spPr bwMode="auto">
          <a:xfrm>
            <a:off x="493713" y="2797175"/>
            <a:ext cx="3340100" cy="457200"/>
          </a:xfrm>
          <a:prstGeom prst="rect">
            <a:avLst/>
          </a:prstGeom>
          <a:noFill/>
          <a:ln w="9525">
            <a:noFill/>
            <a:miter lim="800000"/>
            <a:headEnd/>
            <a:tailEnd/>
          </a:ln>
          <a:effectLst/>
        </p:spPr>
        <p:txBody>
          <a:bodyPr wrap="none">
            <a:spAutoFit/>
          </a:bodyPr>
          <a:lstStyle/>
          <a:p>
            <a:r>
              <a:rPr lang="en-US" sz="2400">
                <a:solidFill>
                  <a:srgbClr val="00FF00"/>
                </a:solidFill>
              </a:rPr>
              <a:t>Elemental Chlorine (Cl)</a:t>
            </a:r>
          </a:p>
        </p:txBody>
      </p:sp>
      <p:sp>
        <p:nvSpPr>
          <p:cNvPr id="135173" name="Text Box 5"/>
          <p:cNvSpPr txBox="1">
            <a:spLocks noChangeArrowheads="1"/>
          </p:cNvSpPr>
          <p:nvPr/>
        </p:nvSpPr>
        <p:spPr bwMode="auto">
          <a:xfrm>
            <a:off x="4359275" y="2798762"/>
            <a:ext cx="4784725" cy="461665"/>
          </a:xfrm>
          <a:prstGeom prst="rect">
            <a:avLst/>
          </a:prstGeom>
          <a:noFill/>
          <a:ln w="9525">
            <a:noFill/>
            <a:miter lim="800000"/>
            <a:headEnd/>
            <a:tailEnd/>
          </a:ln>
          <a:effectLst/>
        </p:spPr>
        <p:txBody>
          <a:bodyPr wrap="square">
            <a:spAutoFit/>
          </a:bodyPr>
          <a:lstStyle/>
          <a:p>
            <a:r>
              <a:rPr lang="en-US" sz="2400" dirty="0">
                <a:solidFill>
                  <a:srgbClr val="00FF00"/>
                </a:solidFill>
              </a:rPr>
              <a:t>17 protons (+), 17 electrons (-)</a:t>
            </a:r>
          </a:p>
        </p:txBody>
      </p:sp>
      <p:sp>
        <p:nvSpPr>
          <p:cNvPr id="135174" name="Text Box 6"/>
          <p:cNvSpPr txBox="1">
            <a:spLocks noChangeArrowheads="1"/>
          </p:cNvSpPr>
          <p:nvPr/>
        </p:nvSpPr>
        <p:spPr bwMode="auto">
          <a:xfrm>
            <a:off x="1377950" y="3540125"/>
            <a:ext cx="2459038" cy="457200"/>
          </a:xfrm>
          <a:prstGeom prst="rect">
            <a:avLst/>
          </a:prstGeom>
          <a:noFill/>
          <a:ln w="9525">
            <a:noFill/>
            <a:miter lim="800000"/>
            <a:headEnd/>
            <a:tailEnd/>
          </a:ln>
          <a:effectLst/>
        </p:spPr>
        <p:txBody>
          <a:bodyPr wrap="none">
            <a:spAutoFit/>
          </a:bodyPr>
          <a:lstStyle/>
          <a:p>
            <a:r>
              <a:rPr lang="en-US" sz="2400">
                <a:solidFill>
                  <a:srgbClr val="FFFF00"/>
                </a:solidFill>
              </a:rPr>
              <a:t>Chloride ion (Cl</a:t>
            </a:r>
            <a:r>
              <a:rPr lang="en-US" sz="2400" baseline="30000">
                <a:solidFill>
                  <a:srgbClr val="FFFF00"/>
                </a:solidFill>
              </a:rPr>
              <a:t>-</a:t>
            </a:r>
            <a:r>
              <a:rPr lang="en-US" sz="2400">
                <a:solidFill>
                  <a:srgbClr val="FFFF00"/>
                </a:solidFill>
              </a:rPr>
              <a:t>)</a:t>
            </a:r>
          </a:p>
        </p:txBody>
      </p:sp>
      <p:sp>
        <p:nvSpPr>
          <p:cNvPr id="135175" name="Text Box 7"/>
          <p:cNvSpPr txBox="1">
            <a:spLocks noChangeArrowheads="1"/>
          </p:cNvSpPr>
          <p:nvPr/>
        </p:nvSpPr>
        <p:spPr bwMode="auto">
          <a:xfrm>
            <a:off x="4389438" y="3503612"/>
            <a:ext cx="4487862" cy="477837"/>
          </a:xfrm>
          <a:prstGeom prst="rect">
            <a:avLst/>
          </a:prstGeom>
          <a:noFill/>
          <a:ln w="9525">
            <a:noFill/>
            <a:miter lim="800000"/>
            <a:headEnd/>
            <a:tailEnd/>
          </a:ln>
          <a:effectLst/>
        </p:spPr>
        <p:txBody>
          <a:bodyPr wrap="square">
            <a:spAutoFit/>
          </a:bodyPr>
          <a:lstStyle/>
          <a:p>
            <a:r>
              <a:rPr lang="en-US" sz="2400" dirty="0">
                <a:solidFill>
                  <a:srgbClr val="FFFF00"/>
                </a:solidFill>
              </a:rPr>
              <a:t>17 protons (+), 18 electrons (-)</a:t>
            </a:r>
          </a:p>
        </p:txBody>
      </p:sp>
      <p:sp>
        <p:nvSpPr>
          <p:cNvPr id="135176" name="Text Box 8"/>
          <p:cNvSpPr txBox="1">
            <a:spLocks noChangeArrowheads="1"/>
          </p:cNvSpPr>
          <p:nvPr/>
        </p:nvSpPr>
        <p:spPr bwMode="auto">
          <a:xfrm>
            <a:off x="785812" y="4456113"/>
            <a:ext cx="8358187" cy="830997"/>
          </a:xfrm>
          <a:prstGeom prst="rect">
            <a:avLst/>
          </a:prstGeom>
          <a:noFill/>
          <a:ln w="9525">
            <a:noFill/>
            <a:miter lim="800000"/>
            <a:headEnd/>
            <a:tailEnd/>
          </a:ln>
          <a:effectLst/>
        </p:spPr>
        <p:txBody>
          <a:bodyPr wrap="square">
            <a:spAutoFit/>
          </a:bodyPr>
          <a:lstStyle/>
          <a:p>
            <a:pPr algn="ctr"/>
            <a:r>
              <a:rPr lang="en-US" sz="2400" dirty="0"/>
              <a:t>By gaining an electron, chlorine has more electrons than</a:t>
            </a:r>
          </a:p>
          <a:p>
            <a:pPr algn="ctr"/>
            <a:r>
              <a:rPr lang="en-US" sz="2400" dirty="0"/>
              <a:t>protons and becomes negatively charged.</a:t>
            </a:r>
          </a:p>
        </p:txBody>
      </p:sp>
      <p:sp>
        <p:nvSpPr>
          <p:cNvPr id="135177" name="Text Box 9"/>
          <p:cNvSpPr txBox="1">
            <a:spLocks noChangeArrowheads="1"/>
          </p:cNvSpPr>
          <p:nvPr/>
        </p:nvSpPr>
        <p:spPr bwMode="auto">
          <a:xfrm>
            <a:off x="3133725" y="5732463"/>
            <a:ext cx="3114675" cy="519112"/>
          </a:xfrm>
          <a:prstGeom prst="rect">
            <a:avLst/>
          </a:prstGeom>
          <a:noFill/>
          <a:ln w="9525">
            <a:noFill/>
            <a:miter lim="800000"/>
            <a:headEnd/>
            <a:tailEnd/>
          </a:ln>
          <a:effectLst/>
        </p:spPr>
        <p:txBody>
          <a:bodyPr wrap="square">
            <a:spAutoFit/>
          </a:bodyPr>
          <a:lstStyle/>
          <a:p>
            <a:r>
              <a:rPr lang="en-US" sz="2800" dirty="0" err="1">
                <a:solidFill>
                  <a:srgbClr val="FFFF00"/>
                </a:solidFill>
              </a:rPr>
              <a:t>Cl</a:t>
            </a:r>
            <a:r>
              <a:rPr lang="en-US" sz="2800" dirty="0">
                <a:solidFill>
                  <a:srgbClr val="FFFF00"/>
                </a:solidFill>
              </a:rPr>
              <a:t>  +  1e</a:t>
            </a:r>
            <a:r>
              <a:rPr lang="en-US" sz="2800" baseline="30000" dirty="0">
                <a:solidFill>
                  <a:srgbClr val="FFFF00"/>
                </a:solidFill>
              </a:rPr>
              <a:t>-</a:t>
            </a:r>
            <a:r>
              <a:rPr lang="en-US" sz="2800" dirty="0">
                <a:solidFill>
                  <a:srgbClr val="FFFF00"/>
                </a:solidFill>
              </a:rPr>
              <a:t>  =  </a:t>
            </a:r>
            <a:r>
              <a:rPr lang="en-US" sz="2800" dirty="0" err="1">
                <a:solidFill>
                  <a:srgbClr val="FFFF00"/>
                </a:solidFill>
              </a:rPr>
              <a:t>Cl</a:t>
            </a:r>
            <a:r>
              <a:rPr lang="en-US" sz="2800" baseline="30000" dirty="0">
                <a:solidFill>
                  <a:srgbClr val="FFFF00"/>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fade">
                                      <p:cBhvr>
                                        <p:cTn id="7" dur="2000"/>
                                        <p:tgtEl>
                                          <p:spTgt spid="1351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5173"/>
                                        </p:tgtEl>
                                        <p:attrNameLst>
                                          <p:attrName>style.visibility</p:attrName>
                                        </p:attrNameLst>
                                      </p:cBhvr>
                                      <p:to>
                                        <p:strVal val="visible"/>
                                      </p:to>
                                    </p:set>
                                    <p:animEffect transition="in" filter="fade">
                                      <p:cBhvr>
                                        <p:cTn id="10" dur="2000"/>
                                        <p:tgtEl>
                                          <p:spTgt spid="13517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5174"/>
                                        </p:tgtEl>
                                        <p:attrNameLst>
                                          <p:attrName>style.visibility</p:attrName>
                                        </p:attrNameLst>
                                      </p:cBhvr>
                                      <p:to>
                                        <p:strVal val="visible"/>
                                      </p:to>
                                    </p:set>
                                    <p:animEffect transition="in" filter="fade">
                                      <p:cBhvr>
                                        <p:cTn id="15" dur="2000"/>
                                        <p:tgtEl>
                                          <p:spTgt spid="1351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5175"/>
                                        </p:tgtEl>
                                        <p:attrNameLst>
                                          <p:attrName>style.visibility</p:attrName>
                                        </p:attrNameLst>
                                      </p:cBhvr>
                                      <p:to>
                                        <p:strVal val="visible"/>
                                      </p:to>
                                    </p:set>
                                    <p:animEffect transition="in" filter="fade">
                                      <p:cBhvr>
                                        <p:cTn id="18" dur="2000"/>
                                        <p:tgtEl>
                                          <p:spTgt spid="13517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5176"/>
                                        </p:tgtEl>
                                        <p:attrNameLst>
                                          <p:attrName>style.visibility</p:attrName>
                                        </p:attrNameLst>
                                      </p:cBhvr>
                                      <p:to>
                                        <p:strVal val="visible"/>
                                      </p:to>
                                    </p:set>
                                    <p:animEffect transition="in" filter="fade">
                                      <p:cBhvr>
                                        <p:cTn id="23" dur="2000"/>
                                        <p:tgtEl>
                                          <p:spTgt spid="13517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5177"/>
                                        </p:tgtEl>
                                        <p:attrNameLst>
                                          <p:attrName>style.visibility</p:attrName>
                                        </p:attrNameLst>
                                      </p:cBhvr>
                                      <p:to>
                                        <p:strVal val="visible"/>
                                      </p:to>
                                    </p:set>
                                    <p:animEffect transition="in" filter="fade">
                                      <p:cBhvr>
                                        <p:cTn id="26" dur="2000"/>
                                        <p:tgtEl>
                                          <p:spTgt spid="135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p:bldP spid="135173" grpId="0"/>
      <p:bldP spid="135174" grpId="0"/>
      <p:bldP spid="135175" grpId="0"/>
      <p:bldP spid="135176" grpId="0"/>
      <p:bldP spid="13517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Oval 2"/>
          <p:cNvSpPr>
            <a:spLocks noChangeArrowheads="1"/>
          </p:cNvSpPr>
          <p:nvPr/>
        </p:nvSpPr>
        <p:spPr bwMode="auto">
          <a:xfrm>
            <a:off x="2667000" y="2819400"/>
            <a:ext cx="1524000" cy="15240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36195" name="Text Box 3"/>
          <p:cNvSpPr txBox="1">
            <a:spLocks noChangeArrowheads="1"/>
          </p:cNvSpPr>
          <p:nvPr/>
        </p:nvSpPr>
        <p:spPr bwMode="auto">
          <a:xfrm>
            <a:off x="3048000" y="3048000"/>
            <a:ext cx="568325" cy="579438"/>
          </a:xfrm>
          <a:prstGeom prst="rect">
            <a:avLst/>
          </a:prstGeom>
          <a:noFill/>
          <a:ln w="9525">
            <a:noFill/>
            <a:miter lim="800000"/>
            <a:headEnd/>
            <a:tailEnd/>
          </a:ln>
          <a:effectLst/>
        </p:spPr>
        <p:txBody>
          <a:bodyPr wrap="none">
            <a:spAutoFit/>
          </a:bodyPr>
          <a:lstStyle/>
          <a:p>
            <a:r>
              <a:rPr lang="en-US" sz="3200"/>
              <a:t>Cl</a:t>
            </a:r>
          </a:p>
        </p:txBody>
      </p:sp>
      <p:sp>
        <p:nvSpPr>
          <p:cNvPr id="136196" name="Text Box 4"/>
          <p:cNvSpPr txBox="1">
            <a:spLocks noChangeArrowheads="1"/>
          </p:cNvSpPr>
          <p:nvPr/>
        </p:nvSpPr>
        <p:spPr bwMode="auto">
          <a:xfrm>
            <a:off x="2743200" y="3657600"/>
            <a:ext cx="1382713" cy="396875"/>
          </a:xfrm>
          <a:prstGeom prst="rect">
            <a:avLst/>
          </a:prstGeom>
          <a:noFill/>
          <a:ln w="9525">
            <a:noFill/>
            <a:miter lim="800000"/>
            <a:headEnd/>
            <a:tailEnd/>
          </a:ln>
          <a:effectLst/>
        </p:spPr>
        <p:txBody>
          <a:bodyPr wrap="none">
            <a:spAutoFit/>
          </a:bodyPr>
          <a:lstStyle/>
          <a:p>
            <a:r>
              <a:rPr lang="en-US" sz="2000"/>
              <a:t>17 protons</a:t>
            </a:r>
          </a:p>
        </p:txBody>
      </p:sp>
      <p:grpSp>
        <p:nvGrpSpPr>
          <p:cNvPr id="136197" name="Group 5"/>
          <p:cNvGrpSpPr>
            <a:grpSpLocks/>
          </p:cNvGrpSpPr>
          <p:nvPr/>
        </p:nvGrpSpPr>
        <p:grpSpPr bwMode="auto">
          <a:xfrm>
            <a:off x="2133600" y="2286000"/>
            <a:ext cx="2590800" cy="2514600"/>
            <a:chOff x="1152" y="1632"/>
            <a:chExt cx="1632" cy="1584"/>
          </a:xfrm>
        </p:grpSpPr>
        <p:sp>
          <p:nvSpPr>
            <p:cNvPr id="136198" name="Oval 6"/>
            <p:cNvSpPr>
              <a:spLocks noChangeArrowheads="1"/>
            </p:cNvSpPr>
            <p:nvPr/>
          </p:nvSpPr>
          <p:spPr bwMode="auto">
            <a:xfrm>
              <a:off x="1152" y="1632"/>
              <a:ext cx="1632" cy="1584"/>
            </a:xfrm>
            <a:prstGeom prst="ellipse">
              <a:avLst/>
            </a:prstGeom>
            <a:noFill/>
            <a:ln w="9525">
              <a:solidFill>
                <a:schemeClr val="tx1"/>
              </a:solidFill>
              <a:round/>
              <a:headEnd/>
              <a:tailEnd/>
            </a:ln>
            <a:effectLst/>
          </p:spPr>
          <p:txBody>
            <a:bodyPr wrap="none" anchor="ctr"/>
            <a:lstStyle/>
            <a:p>
              <a:endParaRPr lang="en-US"/>
            </a:p>
          </p:txBody>
        </p:sp>
        <p:grpSp>
          <p:nvGrpSpPr>
            <p:cNvPr id="136199" name="Group 7"/>
            <p:cNvGrpSpPr>
              <a:grpSpLocks/>
            </p:cNvGrpSpPr>
            <p:nvPr/>
          </p:nvGrpSpPr>
          <p:grpSpPr bwMode="auto">
            <a:xfrm>
              <a:off x="1248" y="1680"/>
              <a:ext cx="1344" cy="1344"/>
              <a:chOff x="1968" y="1488"/>
              <a:chExt cx="1344" cy="1344"/>
            </a:xfrm>
          </p:grpSpPr>
          <p:sp>
            <p:nvSpPr>
              <p:cNvPr id="136200" name="Oval 8"/>
              <p:cNvSpPr>
                <a:spLocks noChangeArrowheads="1"/>
              </p:cNvSpPr>
              <p:nvPr/>
            </p:nvSpPr>
            <p:spPr bwMode="auto">
              <a:xfrm>
                <a:off x="3072" y="1488"/>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6201" name="Oval 9"/>
              <p:cNvSpPr>
                <a:spLocks noChangeArrowheads="1"/>
              </p:cNvSpPr>
              <p:nvPr/>
            </p:nvSpPr>
            <p:spPr bwMode="auto">
              <a:xfrm>
                <a:off x="1968" y="2640"/>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grpSp>
      </p:grpSp>
      <p:grpSp>
        <p:nvGrpSpPr>
          <p:cNvPr id="136202" name="Group 10"/>
          <p:cNvGrpSpPr>
            <a:grpSpLocks/>
          </p:cNvGrpSpPr>
          <p:nvPr/>
        </p:nvGrpSpPr>
        <p:grpSpPr bwMode="auto">
          <a:xfrm>
            <a:off x="1219200" y="1524000"/>
            <a:ext cx="4419600" cy="3886200"/>
            <a:chOff x="576" y="1152"/>
            <a:chExt cx="2784" cy="2448"/>
          </a:xfrm>
        </p:grpSpPr>
        <p:sp>
          <p:nvSpPr>
            <p:cNvPr id="136203" name="Oval 11"/>
            <p:cNvSpPr>
              <a:spLocks noChangeArrowheads="1"/>
            </p:cNvSpPr>
            <p:nvPr/>
          </p:nvSpPr>
          <p:spPr bwMode="auto">
            <a:xfrm>
              <a:off x="720" y="1296"/>
              <a:ext cx="2544" cy="2256"/>
            </a:xfrm>
            <a:prstGeom prst="ellipse">
              <a:avLst/>
            </a:prstGeom>
            <a:noFill/>
            <a:ln w="9525">
              <a:solidFill>
                <a:schemeClr val="tx1"/>
              </a:solidFill>
              <a:round/>
              <a:headEnd/>
              <a:tailEnd/>
            </a:ln>
            <a:effectLst/>
          </p:spPr>
          <p:txBody>
            <a:bodyPr wrap="none" anchor="ctr"/>
            <a:lstStyle/>
            <a:p>
              <a:endParaRPr lang="en-US"/>
            </a:p>
          </p:txBody>
        </p:sp>
        <p:sp>
          <p:nvSpPr>
            <p:cNvPr id="136204" name="Oval 12"/>
            <p:cNvSpPr>
              <a:spLocks noChangeArrowheads="1"/>
            </p:cNvSpPr>
            <p:nvPr/>
          </p:nvSpPr>
          <p:spPr bwMode="auto">
            <a:xfrm>
              <a:off x="3120" y="2448"/>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6205" name="Oval 13"/>
            <p:cNvSpPr>
              <a:spLocks noChangeArrowheads="1"/>
            </p:cNvSpPr>
            <p:nvPr/>
          </p:nvSpPr>
          <p:spPr bwMode="auto">
            <a:xfrm>
              <a:off x="3120" y="2208"/>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6206" name="Oval 14"/>
            <p:cNvSpPr>
              <a:spLocks noChangeArrowheads="1"/>
            </p:cNvSpPr>
            <p:nvPr/>
          </p:nvSpPr>
          <p:spPr bwMode="auto">
            <a:xfrm>
              <a:off x="576" y="2352"/>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6207" name="Oval 15"/>
            <p:cNvSpPr>
              <a:spLocks noChangeArrowheads="1"/>
            </p:cNvSpPr>
            <p:nvPr/>
          </p:nvSpPr>
          <p:spPr bwMode="auto">
            <a:xfrm>
              <a:off x="576" y="2112"/>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6208" name="Oval 16"/>
            <p:cNvSpPr>
              <a:spLocks noChangeArrowheads="1"/>
            </p:cNvSpPr>
            <p:nvPr/>
          </p:nvSpPr>
          <p:spPr bwMode="auto">
            <a:xfrm>
              <a:off x="1776" y="3408"/>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6209" name="Oval 17"/>
            <p:cNvSpPr>
              <a:spLocks noChangeArrowheads="1"/>
            </p:cNvSpPr>
            <p:nvPr/>
          </p:nvSpPr>
          <p:spPr bwMode="auto">
            <a:xfrm>
              <a:off x="2016" y="3408"/>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6210" name="Oval 18"/>
            <p:cNvSpPr>
              <a:spLocks noChangeArrowheads="1"/>
            </p:cNvSpPr>
            <p:nvPr/>
          </p:nvSpPr>
          <p:spPr bwMode="auto">
            <a:xfrm>
              <a:off x="1776" y="1152"/>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6211" name="Oval 19"/>
            <p:cNvSpPr>
              <a:spLocks noChangeArrowheads="1"/>
            </p:cNvSpPr>
            <p:nvPr/>
          </p:nvSpPr>
          <p:spPr bwMode="auto">
            <a:xfrm>
              <a:off x="2016" y="1152"/>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grpSp>
      <p:grpSp>
        <p:nvGrpSpPr>
          <p:cNvPr id="136212" name="Group 20"/>
          <p:cNvGrpSpPr>
            <a:grpSpLocks/>
          </p:cNvGrpSpPr>
          <p:nvPr/>
        </p:nvGrpSpPr>
        <p:grpSpPr bwMode="auto">
          <a:xfrm>
            <a:off x="533400" y="762000"/>
            <a:ext cx="5943600" cy="5410200"/>
            <a:chOff x="144" y="672"/>
            <a:chExt cx="3744" cy="3408"/>
          </a:xfrm>
        </p:grpSpPr>
        <p:sp>
          <p:nvSpPr>
            <p:cNvPr id="136213" name="Oval 21"/>
            <p:cNvSpPr>
              <a:spLocks noChangeArrowheads="1"/>
            </p:cNvSpPr>
            <p:nvPr/>
          </p:nvSpPr>
          <p:spPr bwMode="auto">
            <a:xfrm>
              <a:off x="240" y="816"/>
              <a:ext cx="3552" cy="3216"/>
            </a:xfrm>
            <a:prstGeom prst="ellipse">
              <a:avLst/>
            </a:prstGeom>
            <a:noFill/>
            <a:ln w="9525">
              <a:solidFill>
                <a:schemeClr val="tx1"/>
              </a:solidFill>
              <a:round/>
              <a:headEnd/>
              <a:tailEnd/>
            </a:ln>
            <a:effectLst/>
          </p:spPr>
          <p:txBody>
            <a:bodyPr wrap="none" anchor="ctr"/>
            <a:lstStyle/>
            <a:p>
              <a:endParaRPr lang="en-US"/>
            </a:p>
          </p:txBody>
        </p:sp>
        <p:sp>
          <p:nvSpPr>
            <p:cNvPr id="136214" name="Oval 22"/>
            <p:cNvSpPr>
              <a:spLocks noChangeArrowheads="1"/>
            </p:cNvSpPr>
            <p:nvPr/>
          </p:nvSpPr>
          <p:spPr bwMode="auto">
            <a:xfrm>
              <a:off x="3648" y="2448"/>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6215" name="Oval 23"/>
            <p:cNvSpPr>
              <a:spLocks noChangeArrowheads="1"/>
            </p:cNvSpPr>
            <p:nvPr/>
          </p:nvSpPr>
          <p:spPr bwMode="auto">
            <a:xfrm>
              <a:off x="3648" y="2208"/>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6216" name="Oval 24"/>
            <p:cNvSpPr>
              <a:spLocks noChangeArrowheads="1"/>
            </p:cNvSpPr>
            <p:nvPr/>
          </p:nvSpPr>
          <p:spPr bwMode="auto">
            <a:xfrm>
              <a:off x="144" y="2352"/>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6217" name="Oval 25"/>
            <p:cNvSpPr>
              <a:spLocks noChangeArrowheads="1"/>
            </p:cNvSpPr>
            <p:nvPr/>
          </p:nvSpPr>
          <p:spPr bwMode="auto">
            <a:xfrm>
              <a:off x="144" y="2112"/>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6218" name="Oval 26"/>
            <p:cNvSpPr>
              <a:spLocks noChangeArrowheads="1"/>
            </p:cNvSpPr>
            <p:nvPr/>
          </p:nvSpPr>
          <p:spPr bwMode="auto">
            <a:xfrm>
              <a:off x="1776" y="3888"/>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6219" name="Oval 27"/>
            <p:cNvSpPr>
              <a:spLocks noChangeArrowheads="1"/>
            </p:cNvSpPr>
            <p:nvPr/>
          </p:nvSpPr>
          <p:spPr bwMode="auto">
            <a:xfrm>
              <a:off x="2016" y="3888"/>
              <a:ext cx="240" cy="192"/>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6220" name="Oval 28"/>
            <p:cNvSpPr>
              <a:spLocks noChangeArrowheads="1"/>
            </p:cNvSpPr>
            <p:nvPr/>
          </p:nvSpPr>
          <p:spPr bwMode="auto">
            <a:xfrm>
              <a:off x="1920" y="672"/>
              <a:ext cx="240" cy="192"/>
            </a:xfrm>
            <a:prstGeom prst="ellipse">
              <a:avLst/>
            </a:prstGeom>
            <a:solidFill>
              <a:srgbClr val="FF6600"/>
            </a:solidFill>
            <a:ln w="9525">
              <a:solidFill>
                <a:schemeClr val="tx1"/>
              </a:solidFill>
              <a:round/>
              <a:headEnd/>
              <a:tailEnd/>
            </a:ln>
            <a:effectLst/>
          </p:spPr>
          <p:txBody>
            <a:bodyPr wrap="none" anchor="ctr"/>
            <a:lstStyle/>
            <a:p>
              <a:pPr algn="ctr"/>
              <a:r>
                <a:rPr lang="en-US" sz="1200"/>
                <a:t>e-</a:t>
              </a:r>
            </a:p>
          </p:txBody>
        </p:sp>
      </p:grpSp>
      <p:sp>
        <p:nvSpPr>
          <p:cNvPr id="136221" name="Oval 29"/>
          <p:cNvSpPr>
            <a:spLocks noChangeArrowheads="1"/>
          </p:cNvSpPr>
          <p:nvPr/>
        </p:nvSpPr>
        <p:spPr bwMode="auto">
          <a:xfrm>
            <a:off x="2971800" y="762000"/>
            <a:ext cx="381000" cy="304800"/>
          </a:xfrm>
          <a:prstGeom prst="ellipse">
            <a:avLst/>
          </a:prstGeom>
          <a:solidFill>
            <a:srgbClr val="FF9900"/>
          </a:solidFill>
          <a:ln w="9525">
            <a:solidFill>
              <a:schemeClr val="tx1"/>
            </a:solidFill>
            <a:round/>
            <a:headEnd/>
            <a:tailEnd/>
          </a:ln>
          <a:effectLst/>
        </p:spPr>
        <p:txBody>
          <a:bodyPr wrap="none" anchor="ctr"/>
          <a:lstStyle/>
          <a:p>
            <a:pPr algn="ctr"/>
            <a:r>
              <a:rPr lang="en-US" sz="1200"/>
              <a:t>e-</a:t>
            </a:r>
          </a:p>
        </p:txBody>
      </p:sp>
      <p:sp>
        <p:nvSpPr>
          <p:cNvPr id="136222" name="Text Box 30"/>
          <p:cNvSpPr txBox="1">
            <a:spLocks noChangeArrowheads="1"/>
          </p:cNvSpPr>
          <p:nvPr/>
        </p:nvSpPr>
        <p:spPr bwMode="auto">
          <a:xfrm>
            <a:off x="5334000" y="228600"/>
            <a:ext cx="608013" cy="1006475"/>
          </a:xfrm>
          <a:prstGeom prst="rect">
            <a:avLst/>
          </a:prstGeom>
          <a:noFill/>
          <a:ln w="9525">
            <a:noFill/>
            <a:miter lim="800000"/>
            <a:headEnd/>
            <a:tailEnd/>
          </a:ln>
          <a:effectLst/>
        </p:spPr>
        <p:txBody>
          <a:bodyPr wrap="none">
            <a:spAutoFit/>
          </a:bodyPr>
          <a:lstStyle/>
          <a:p>
            <a:r>
              <a:rPr lang="en-US" sz="6000" b="1"/>
              <a:t>_</a:t>
            </a:r>
          </a:p>
        </p:txBody>
      </p:sp>
      <p:sp>
        <p:nvSpPr>
          <p:cNvPr id="136223" name="Text Box 31"/>
          <p:cNvSpPr txBox="1">
            <a:spLocks noChangeArrowheads="1"/>
          </p:cNvSpPr>
          <p:nvPr/>
        </p:nvSpPr>
        <p:spPr bwMode="auto">
          <a:xfrm>
            <a:off x="8153400" y="3048000"/>
            <a:ext cx="679450" cy="579438"/>
          </a:xfrm>
          <a:prstGeom prst="rect">
            <a:avLst/>
          </a:prstGeom>
          <a:noFill/>
          <a:ln w="9525">
            <a:noFill/>
            <a:miter lim="800000"/>
            <a:headEnd/>
            <a:tailEnd/>
          </a:ln>
          <a:effectLst/>
        </p:spPr>
        <p:txBody>
          <a:bodyPr wrap="none">
            <a:spAutoFit/>
          </a:bodyPr>
          <a:lstStyle/>
          <a:p>
            <a:r>
              <a:rPr lang="en-US" sz="3200" b="1"/>
              <a:t>Cl</a:t>
            </a:r>
            <a:r>
              <a:rPr lang="en-US" sz="3200" b="1" baseline="30000"/>
              <a:t>-</a:t>
            </a:r>
          </a:p>
        </p:txBody>
      </p:sp>
      <p:sp>
        <p:nvSpPr>
          <p:cNvPr id="136224" name="AutoShape 32"/>
          <p:cNvSpPr>
            <a:spLocks noChangeArrowheads="1"/>
          </p:cNvSpPr>
          <p:nvPr/>
        </p:nvSpPr>
        <p:spPr bwMode="auto">
          <a:xfrm>
            <a:off x="6934200" y="3200400"/>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
        <p:nvSpPr>
          <p:cNvPr id="136225" name="Text Box 33"/>
          <p:cNvSpPr txBox="1">
            <a:spLocks noChangeArrowheads="1"/>
          </p:cNvSpPr>
          <p:nvPr/>
        </p:nvSpPr>
        <p:spPr bwMode="auto">
          <a:xfrm>
            <a:off x="304800" y="228600"/>
            <a:ext cx="2324100" cy="579438"/>
          </a:xfrm>
          <a:prstGeom prst="rect">
            <a:avLst/>
          </a:prstGeom>
          <a:noFill/>
          <a:ln w="9525">
            <a:noFill/>
            <a:miter lim="800000"/>
            <a:headEnd/>
            <a:tailEnd/>
          </a:ln>
          <a:effectLst/>
        </p:spPr>
        <p:txBody>
          <a:bodyPr wrap="square">
            <a:spAutoFit/>
          </a:bodyPr>
          <a:lstStyle/>
          <a:p>
            <a:r>
              <a:rPr lang="en-US" sz="3200" u="sng" dirty="0"/>
              <a:t>Chlorine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197"/>
                                        </p:tgtEl>
                                        <p:attrNameLst>
                                          <p:attrName>style.visibility</p:attrName>
                                        </p:attrNameLst>
                                      </p:cBhvr>
                                      <p:to>
                                        <p:strVal val="visible"/>
                                      </p:to>
                                    </p:set>
                                    <p:animEffect transition="in" filter="fade">
                                      <p:cBhvr>
                                        <p:cTn id="7" dur="2000"/>
                                        <p:tgtEl>
                                          <p:spTgt spid="1361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202"/>
                                        </p:tgtEl>
                                        <p:attrNameLst>
                                          <p:attrName>style.visibility</p:attrName>
                                        </p:attrNameLst>
                                      </p:cBhvr>
                                      <p:to>
                                        <p:strVal val="visible"/>
                                      </p:to>
                                    </p:set>
                                    <p:animEffect transition="in" filter="fade">
                                      <p:cBhvr>
                                        <p:cTn id="12" dur="2000"/>
                                        <p:tgtEl>
                                          <p:spTgt spid="1362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212"/>
                                        </p:tgtEl>
                                        <p:attrNameLst>
                                          <p:attrName>style.visibility</p:attrName>
                                        </p:attrNameLst>
                                      </p:cBhvr>
                                      <p:to>
                                        <p:strVal val="visible"/>
                                      </p:to>
                                    </p:set>
                                    <p:animEffect transition="in" filter="fade">
                                      <p:cBhvr>
                                        <p:cTn id="17" dur="2000"/>
                                        <p:tgtEl>
                                          <p:spTgt spid="1362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36221"/>
                                        </p:tgtEl>
                                        <p:attrNameLst>
                                          <p:attrName>style.visibility</p:attrName>
                                        </p:attrNameLst>
                                      </p:cBhvr>
                                      <p:to>
                                        <p:strVal val="visible"/>
                                      </p:to>
                                    </p:set>
                                    <p:anim calcmode="lin" valueType="num">
                                      <p:cBhvr additive="base">
                                        <p:cTn id="22" dur="1000" fill="hold"/>
                                        <p:tgtEl>
                                          <p:spTgt spid="136221"/>
                                        </p:tgtEl>
                                        <p:attrNameLst>
                                          <p:attrName>ppt_x</p:attrName>
                                        </p:attrNameLst>
                                      </p:cBhvr>
                                      <p:tavLst>
                                        <p:tav tm="0">
                                          <p:val>
                                            <p:strVal val="0-#ppt_w/2"/>
                                          </p:val>
                                        </p:tav>
                                        <p:tav tm="100000">
                                          <p:val>
                                            <p:strVal val="#ppt_x"/>
                                          </p:val>
                                        </p:tav>
                                      </p:tavLst>
                                    </p:anim>
                                    <p:anim calcmode="lin" valueType="num">
                                      <p:cBhvr additive="base">
                                        <p:cTn id="23" dur="1000" fill="hold"/>
                                        <p:tgtEl>
                                          <p:spTgt spid="13622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6222"/>
                                        </p:tgtEl>
                                        <p:attrNameLst>
                                          <p:attrName>style.visibility</p:attrName>
                                        </p:attrNameLst>
                                      </p:cBhvr>
                                      <p:to>
                                        <p:strVal val="visible"/>
                                      </p:to>
                                    </p:set>
                                    <p:animEffect transition="in" filter="fade">
                                      <p:cBhvr>
                                        <p:cTn id="28" dur="2000"/>
                                        <p:tgtEl>
                                          <p:spTgt spid="1362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6224"/>
                                        </p:tgtEl>
                                        <p:attrNameLst>
                                          <p:attrName>style.visibility</p:attrName>
                                        </p:attrNameLst>
                                      </p:cBhvr>
                                      <p:to>
                                        <p:strVal val="visible"/>
                                      </p:to>
                                    </p:set>
                                    <p:animEffect transition="in" filter="fade">
                                      <p:cBhvr>
                                        <p:cTn id="31" dur="2000"/>
                                        <p:tgtEl>
                                          <p:spTgt spid="1362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6223"/>
                                        </p:tgtEl>
                                        <p:attrNameLst>
                                          <p:attrName>style.visibility</p:attrName>
                                        </p:attrNameLst>
                                      </p:cBhvr>
                                      <p:to>
                                        <p:strVal val="visible"/>
                                      </p:to>
                                    </p:set>
                                    <p:animEffect transition="in" filter="fade">
                                      <p:cBhvr>
                                        <p:cTn id="34" dur="2000"/>
                                        <p:tgtEl>
                                          <p:spTgt spid="136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21" grpId="0" animBg="1"/>
      <p:bldP spid="136222" grpId="0"/>
      <p:bldP spid="136223" grpId="0"/>
      <p:bldP spid="1362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915988" y="781050"/>
            <a:ext cx="7237412" cy="946150"/>
          </a:xfrm>
          <a:prstGeom prst="rect">
            <a:avLst/>
          </a:prstGeom>
          <a:noFill/>
          <a:ln w="9525">
            <a:noFill/>
            <a:miter lim="800000"/>
            <a:headEnd/>
            <a:tailEnd/>
          </a:ln>
          <a:effectLst/>
        </p:spPr>
        <p:txBody>
          <a:bodyPr wrap="square">
            <a:spAutoFit/>
          </a:bodyPr>
          <a:lstStyle/>
          <a:p>
            <a:pPr algn="ctr"/>
            <a:r>
              <a:rPr lang="en-US" sz="2800" dirty="0"/>
              <a:t>Elements that lose electrons and become</a:t>
            </a:r>
          </a:p>
          <a:p>
            <a:pPr algn="ctr"/>
            <a:r>
              <a:rPr lang="en-US" sz="2800" dirty="0"/>
              <a:t>positively charged are called </a:t>
            </a:r>
            <a:r>
              <a:rPr lang="en-US" sz="2800" dirty="0" err="1">
                <a:solidFill>
                  <a:srgbClr val="FFFF00"/>
                </a:solidFill>
              </a:rPr>
              <a:t>cations</a:t>
            </a:r>
            <a:r>
              <a:rPr lang="en-US" sz="2800" dirty="0"/>
              <a:t>.</a:t>
            </a:r>
          </a:p>
        </p:txBody>
      </p:sp>
      <p:sp>
        <p:nvSpPr>
          <p:cNvPr id="138243" name="Text Box 3"/>
          <p:cNvSpPr txBox="1">
            <a:spLocks noChangeArrowheads="1"/>
          </p:cNvSpPr>
          <p:nvPr/>
        </p:nvSpPr>
        <p:spPr bwMode="auto">
          <a:xfrm>
            <a:off x="1804988" y="2003425"/>
            <a:ext cx="5586412" cy="519113"/>
          </a:xfrm>
          <a:prstGeom prst="rect">
            <a:avLst/>
          </a:prstGeom>
          <a:noFill/>
          <a:ln w="9525">
            <a:noFill/>
            <a:miter lim="800000"/>
            <a:headEnd/>
            <a:tailEnd/>
          </a:ln>
          <a:effectLst/>
        </p:spPr>
        <p:txBody>
          <a:bodyPr wrap="square">
            <a:spAutoFit/>
          </a:bodyPr>
          <a:lstStyle/>
          <a:p>
            <a:r>
              <a:rPr lang="en-US" sz="2800">
                <a:solidFill>
                  <a:srgbClr val="FFFF00"/>
                </a:solidFill>
              </a:rPr>
              <a:t>Na</a:t>
            </a:r>
            <a:r>
              <a:rPr lang="en-US" sz="2800" baseline="30000">
                <a:solidFill>
                  <a:srgbClr val="FFFF00"/>
                </a:solidFill>
              </a:rPr>
              <a:t>+</a:t>
            </a:r>
            <a:r>
              <a:rPr lang="en-US" sz="2800">
                <a:solidFill>
                  <a:srgbClr val="FFFF00"/>
                </a:solidFill>
              </a:rPr>
              <a:t>, K</a:t>
            </a:r>
            <a:r>
              <a:rPr lang="en-US" sz="2800" baseline="30000">
                <a:solidFill>
                  <a:srgbClr val="FFFF00"/>
                </a:solidFill>
              </a:rPr>
              <a:t>+</a:t>
            </a:r>
            <a:r>
              <a:rPr lang="en-US" sz="2800">
                <a:solidFill>
                  <a:srgbClr val="FFFF00"/>
                </a:solidFill>
              </a:rPr>
              <a:t>, Ca</a:t>
            </a:r>
            <a:r>
              <a:rPr lang="en-US" sz="2800" baseline="30000">
                <a:solidFill>
                  <a:srgbClr val="FFFF00"/>
                </a:solidFill>
              </a:rPr>
              <a:t>2+</a:t>
            </a:r>
            <a:r>
              <a:rPr lang="en-US" sz="2800">
                <a:solidFill>
                  <a:srgbClr val="FFFF00"/>
                </a:solidFill>
              </a:rPr>
              <a:t>, Mg</a:t>
            </a:r>
            <a:r>
              <a:rPr lang="en-US" sz="2800" baseline="30000">
                <a:solidFill>
                  <a:srgbClr val="FFFF00"/>
                </a:solidFill>
              </a:rPr>
              <a:t>2+</a:t>
            </a:r>
            <a:r>
              <a:rPr lang="en-US" sz="2800">
                <a:solidFill>
                  <a:srgbClr val="FFFF00"/>
                </a:solidFill>
              </a:rPr>
              <a:t>, Cu</a:t>
            </a:r>
            <a:r>
              <a:rPr lang="en-US" sz="2800" baseline="30000">
                <a:solidFill>
                  <a:srgbClr val="FFFF00"/>
                </a:solidFill>
              </a:rPr>
              <a:t>2+</a:t>
            </a:r>
            <a:r>
              <a:rPr lang="en-US" sz="2800">
                <a:solidFill>
                  <a:srgbClr val="FFFF00"/>
                </a:solidFill>
              </a:rPr>
              <a:t>, Fe</a:t>
            </a:r>
            <a:r>
              <a:rPr lang="en-US" sz="2800" baseline="30000">
                <a:solidFill>
                  <a:srgbClr val="FFFF00"/>
                </a:solidFill>
              </a:rPr>
              <a:t>3+</a:t>
            </a:r>
          </a:p>
        </p:txBody>
      </p:sp>
      <p:sp>
        <p:nvSpPr>
          <p:cNvPr id="138244" name="Text Box 4"/>
          <p:cNvSpPr txBox="1">
            <a:spLocks noChangeArrowheads="1"/>
          </p:cNvSpPr>
          <p:nvPr/>
        </p:nvSpPr>
        <p:spPr bwMode="auto">
          <a:xfrm>
            <a:off x="952501" y="3057525"/>
            <a:ext cx="7372350" cy="946150"/>
          </a:xfrm>
          <a:prstGeom prst="rect">
            <a:avLst/>
          </a:prstGeom>
          <a:noFill/>
          <a:ln w="9525">
            <a:noFill/>
            <a:miter lim="800000"/>
            <a:headEnd/>
            <a:tailEnd/>
          </a:ln>
          <a:effectLst/>
        </p:spPr>
        <p:txBody>
          <a:bodyPr wrap="square">
            <a:spAutoFit/>
          </a:bodyPr>
          <a:lstStyle/>
          <a:p>
            <a:pPr algn="ctr"/>
            <a:r>
              <a:rPr lang="en-US" sz="2800" dirty="0"/>
              <a:t>Elements that gain electrons and become</a:t>
            </a:r>
          </a:p>
          <a:p>
            <a:pPr algn="ctr"/>
            <a:r>
              <a:rPr lang="en-US" sz="2800" dirty="0"/>
              <a:t>negatively charged are called </a:t>
            </a:r>
            <a:r>
              <a:rPr lang="en-US" sz="2800" dirty="0">
                <a:solidFill>
                  <a:srgbClr val="00FF00"/>
                </a:solidFill>
              </a:rPr>
              <a:t>anions</a:t>
            </a:r>
            <a:r>
              <a:rPr lang="en-US" sz="2800" dirty="0"/>
              <a:t>.</a:t>
            </a:r>
          </a:p>
        </p:txBody>
      </p:sp>
      <p:sp>
        <p:nvSpPr>
          <p:cNvPr id="138245" name="Text Box 5"/>
          <p:cNvSpPr txBox="1">
            <a:spLocks noChangeArrowheads="1"/>
          </p:cNvSpPr>
          <p:nvPr/>
        </p:nvSpPr>
        <p:spPr bwMode="auto">
          <a:xfrm>
            <a:off x="3271838" y="4249738"/>
            <a:ext cx="2767012" cy="519112"/>
          </a:xfrm>
          <a:prstGeom prst="rect">
            <a:avLst/>
          </a:prstGeom>
          <a:noFill/>
          <a:ln w="9525">
            <a:noFill/>
            <a:miter lim="800000"/>
            <a:headEnd/>
            <a:tailEnd/>
          </a:ln>
          <a:effectLst/>
        </p:spPr>
        <p:txBody>
          <a:bodyPr wrap="square">
            <a:spAutoFit/>
          </a:bodyPr>
          <a:lstStyle/>
          <a:p>
            <a:r>
              <a:rPr lang="en-US" sz="2800" dirty="0" err="1">
                <a:solidFill>
                  <a:srgbClr val="00FF00"/>
                </a:solidFill>
              </a:rPr>
              <a:t>Cl</a:t>
            </a:r>
            <a:r>
              <a:rPr lang="en-US" sz="2800" baseline="30000" dirty="0">
                <a:solidFill>
                  <a:srgbClr val="00FF00"/>
                </a:solidFill>
              </a:rPr>
              <a:t>-</a:t>
            </a:r>
            <a:r>
              <a:rPr lang="en-US" sz="2800" dirty="0">
                <a:solidFill>
                  <a:srgbClr val="00FF00"/>
                </a:solidFill>
              </a:rPr>
              <a:t>, Br</a:t>
            </a:r>
            <a:r>
              <a:rPr lang="en-US" sz="2800" baseline="30000" dirty="0">
                <a:solidFill>
                  <a:srgbClr val="00FF00"/>
                </a:solidFill>
              </a:rPr>
              <a:t>-</a:t>
            </a:r>
            <a:r>
              <a:rPr lang="en-US" sz="2800" dirty="0">
                <a:solidFill>
                  <a:srgbClr val="00FF00"/>
                </a:solidFill>
              </a:rPr>
              <a:t>, F</a:t>
            </a:r>
            <a:r>
              <a:rPr lang="en-US" sz="2800" baseline="30000" dirty="0">
                <a:solidFill>
                  <a:srgbClr val="00FF00"/>
                </a:solidFill>
              </a:rPr>
              <a:t>-</a:t>
            </a:r>
            <a:r>
              <a:rPr lang="en-US" sz="2800" dirty="0">
                <a:solidFill>
                  <a:srgbClr val="00FF00"/>
                </a:solidFill>
              </a:rPr>
              <a:t>, I</a:t>
            </a:r>
            <a:r>
              <a:rPr lang="en-US" sz="2800" baseline="30000" dirty="0">
                <a:solidFill>
                  <a:srgbClr val="00FF00"/>
                </a:solidFill>
              </a:rPr>
              <a:t>-</a:t>
            </a:r>
          </a:p>
        </p:txBody>
      </p:sp>
      <p:sp>
        <p:nvSpPr>
          <p:cNvPr id="138246" name="Text Box 6"/>
          <p:cNvSpPr txBox="1">
            <a:spLocks noChangeArrowheads="1"/>
          </p:cNvSpPr>
          <p:nvPr/>
        </p:nvSpPr>
        <p:spPr bwMode="auto">
          <a:xfrm>
            <a:off x="2719388" y="5180013"/>
            <a:ext cx="3814762" cy="519112"/>
          </a:xfrm>
          <a:prstGeom prst="rect">
            <a:avLst/>
          </a:prstGeom>
          <a:noFill/>
          <a:ln w="9525">
            <a:noFill/>
            <a:miter lim="800000"/>
            <a:headEnd/>
            <a:tailEnd/>
          </a:ln>
          <a:effectLst/>
        </p:spPr>
        <p:txBody>
          <a:bodyPr wrap="square">
            <a:spAutoFit/>
          </a:bodyPr>
          <a:lstStyle/>
          <a:p>
            <a:r>
              <a:rPr lang="en-US" sz="2800" dirty="0">
                <a:solidFill>
                  <a:srgbClr val="00FF00"/>
                </a:solidFill>
              </a:rPr>
              <a:t>CO</a:t>
            </a:r>
            <a:r>
              <a:rPr lang="en-US" sz="2800" baseline="-25000" dirty="0">
                <a:solidFill>
                  <a:srgbClr val="00FF00"/>
                </a:solidFill>
              </a:rPr>
              <a:t>3</a:t>
            </a:r>
            <a:r>
              <a:rPr lang="en-US" sz="2800" baseline="30000" dirty="0">
                <a:solidFill>
                  <a:srgbClr val="00FF00"/>
                </a:solidFill>
              </a:rPr>
              <a:t>2-</a:t>
            </a:r>
            <a:r>
              <a:rPr lang="en-US" sz="2800" dirty="0">
                <a:solidFill>
                  <a:srgbClr val="00FF00"/>
                </a:solidFill>
              </a:rPr>
              <a:t>, SO</a:t>
            </a:r>
            <a:r>
              <a:rPr lang="en-US" sz="2800" baseline="-25000" dirty="0">
                <a:solidFill>
                  <a:srgbClr val="00FF00"/>
                </a:solidFill>
              </a:rPr>
              <a:t>4</a:t>
            </a:r>
            <a:r>
              <a:rPr lang="en-US" sz="2800" baseline="30000" dirty="0">
                <a:solidFill>
                  <a:srgbClr val="00FF00"/>
                </a:solidFill>
              </a:rPr>
              <a:t>2-</a:t>
            </a:r>
            <a:r>
              <a:rPr lang="en-US" sz="2800" dirty="0">
                <a:solidFill>
                  <a:srgbClr val="00FF00"/>
                </a:solidFill>
              </a:rPr>
              <a:t>, PO</a:t>
            </a:r>
            <a:r>
              <a:rPr lang="en-US" sz="2800" baseline="-25000" dirty="0">
                <a:solidFill>
                  <a:srgbClr val="00FF00"/>
                </a:solidFill>
              </a:rPr>
              <a:t>4</a:t>
            </a:r>
            <a:r>
              <a:rPr lang="en-US" sz="2800" baseline="30000" dirty="0">
                <a:solidFill>
                  <a:srgbClr val="00FF00"/>
                </a:solidFill>
              </a:rPr>
              <a:t>-3</a:t>
            </a:r>
          </a:p>
        </p:txBody>
      </p:sp>
      <p:sp>
        <p:nvSpPr>
          <p:cNvPr id="138247" name="Text Box 7"/>
          <p:cNvSpPr txBox="1">
            <a:spLocks noChangeArrowheads="1"/>
          </p:cNvSpPr>
          <p:nvPr/>
        </p:nvSpPr>
        <p:spPr bwMode="auto">
          <a:xfrm>
            <a:off x="3443288" y="5799138"/>
            <a:ext cx="1814512" cy="461665"/>
          </a:xfrm>
          <a:prstGeom prst="rect">
            <a:avLst/>
          </a:prstGeom>
          <a:noFill/>
          <a:ln w="9525">
            <a:noFill/>
            <a:miter lim="800000"/>
            <a:headEnd/>
            <a:tailEnd/>
          </a:ln>
          <a:effectLst/>
        </p:spPr>
        <p:txBody>
          <a:bodyPr wrap="square">
            <a:spAutoFit/>
          </a:bodyPr>
          <a:lstStyle/>
          <a:p>
            <a:r>
              <a:rPr lang="en-US" sz="2400">
                <a:solidFill>
                  <a:srgbClr val="00FF00"/>
                </a:solidFill>
              </a:rPr>
              <a:t>oxoanions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244"/>
                                        </p:tgtEl>
                                        <p:attrNameLst>
                                          <p:attrName>style.visibility</p:attrName>
                                        </p:attrNameLst>
                                      </p:cBhvr>
                                      <p:to>
                                        <p:strVal val="visible"/>
                                      </p:to>
                                    </p:set>
                                    <p:animEffect transition="in" filter="fade">
                                      <p:cBhvr>
                                        <p:cTn id="7" dur="2000"/>
                                        <p:tgtEl>
                                          <p:spTgt spid="1382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8245"/>
                                        </p:tgtEl>
                                        <p:attrNameLst>
                                          <p:attrName>style.visibility</p:attrName>
                                        </p:attrNameLst>
                                      </p:cBhvr>
                                      <p:to>
                                        <p:strVal val="visible"/>
                                      </p:to>
                                    </p:set>
                                    <p:animEffect transition="in" filter="fade">
                                      <p:cBhvr>
                                        <p:cTn id="10" dur="2000"/>
                                        <p:tgtEl>
                                          <p:spTgt spid="1382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8246"/>
                                        </p:tgtEl>
                                        <p:attrNameLst>
                                          <p:attrName>style.visibility</p:attrName>
                                        </p:attrNameLst>
                                      </p:cBhvr>
                                      <p:to>
                                        <p:strVal val="visible"/>
                                      </p:to>
                                    </p:set>
                                    <p:animEffect transition="in" filter="fade">
                                      <p:cBhvr>
                                        <p:cTn id="15" dur="2000"/>
                                        <p:tgtEl>
                                          <p:spTgt spid="1382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8247"/>
                                        </p:tgtEl>
                                        <p:attrNameLst>
                                          <p:attrName>style.visibility</p:attrName>
                                        </p:attrNameLst>
                                      </p:cBhvr>
                                      <p:to>
                                        <p:strVal val="visible"/>
                                      </p:to>
                                    </p:set>
                                    <p:animEffect transition="in" filter="fade">
                                      <p:cBhvr>
                                        <p:cTn id="18" dur="2000"/>
                                        <p:tgtEl>
                                          <p:spTgt spid="138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P spid="138245" grpId="0"/>
      <p:bldP spid="138246" grpId="0"/>
      <p:bldP spid="1382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glass_of_water_350"/>
          <p:cNvPicPr>
            <a:picLocks noChangeAspect="1" noChangeArrowheads="1"/>
          </p:cNvPicPr>
          <p:nvPr/>
        </p:nvPicPr>
        <p:blipFill>
          <a:blip r:embed="rId3" cstate="print"/>
          <a:srcRect/>
          <a:stretch>
            <a:fillRect/>
          </a:stretch>
        </p:blipFill>
        <p:spPr bwMode="auto">
          <a:xfrm>
            <a:off x="2851150" y="3160713"/>
            <a:ext cx="3068638" cy="3375025"/>
          </a:xfrm>
          <a:prstGeom prst="rect">
            <a:avLst/>
          </a:prstGeom>
          <a:noFill/>
        </p:spPr>
      </p:pic>
      <p:pic>
        <p:nvPicPr>
          <p:cNvPr id="175107" name="Picture 3" descr="salt-shaker-istock-754055"/>
          <p:cNvPicPr>
            <a:picLocks noChangeAspect="1" noChangeArrowheads="1"/>
          </p:cNvPicPr>
          <p:nvPr/>
        </p:nvPicPr>
        <p:blipFill>
          <a:blip r:embed="rId4" cstate="print">
            <a:clrChange>
              <a:clrFrom>
                <a:srgbClr val="020202"/>
              </a:clrFrom>
              <a:clrTo>
                <a:srgbClr val="020202">
                  <a:alpha val="0"/>
                </a:srgbClr>
              </a:clrTo>
            </a:clrChange>
          </a:blip>
          <a:srcRect/>
          <a:stretch>
            <a:fillRect/>
          </a:stretch>
        </p:blipFill>
        <p:spPr bwMode="auto">
          <a:xfrm>
            <a:off x="0" y="0"/>
            <a:ext cx="4841875" cy="3222625"/>
          </a:xfrm>
          <a:prstGeom prst="rect">
            <a:avLst/>
          </a:prstGeom>
          <a:noFill/>
        </p:spPr>
      </p:pic>
      <p:grpSp>
        <p:nvGrpSpPr>
          <p:cNvPr id="175108" name="Group 4"/>
          <p:cNvGrpSpPr>
            <a:grpSpLocks/>
          </p:cNvGrpSpPr>
          <p:nvPr/>
        </p:nvGrpSpPr>
        <p:grpSpPr bwMode="auto">
          <a:xfrm>
            <a:off x="3902075" y="4737100"/>
            <a:ext cx="1171575" cy="979488"/>
            <a:chOff x="2771" y="2995"/>
            <a:chExt cx="738" cy="617"/>
          </a:xfrm>
        </p:grpSpPr>
        <p:sp>
          <p:nvSpPr>
            <p:cNvPr id="175109" name="Text Box 5"/>
            <p:cNvSpPr txBox="1">
              <a:spLocks noChangeArrowheads="1"/>
            </p:cNvSpPr>
            <p:nvPr/>
          </p:nvSpPr>
          <p:spPr bwMode="auto">
            <a:xfrm>
              <a:off x="3127" y="3362"/>
              <a:ext cx="382" cy="250"/>
            </a:xfrm>
            <a:prstGeom prst="rect">
              <a:avLst/>
            </a:prstGeom>
            <a:noFill/>
            <a:ln w="9525">
              <a:noFill/>
              <a:miter lim="800000"/>
              <a:headEnd/>
              <a:tailEnd/>
            </a:ln>
            <a:effectLst/>
          </p:spPr>
          <p:txBody>
            <a:bodyPr wrap="none">
              <a:spAutoFit/>
            </a:bodyPr>
            <a:lstStyle/>
            <a:p>
              <a:r>
                <a:rPr lang="en-US" sz="2000" b="1">
                  <a:solidFill>
                    <a:schemeClr val="accent2"/>
                  </a:solidFill>
                </a:rPr>
                <a:t>Na</a:t>
              </a:r>
              <a:r>
                <a:rPr lang="en-US" sz="2000" b="1" baseline="30000">
                  <a:solidFill>
                    <a:schemeClr val="accent2"/>
                  </a:solidFill>
                </a:rPr>
                <a:t>+</a:t>
              </a:r>
            </a:p>
          </p:txBody>
        </p:sp>
        <p:sp>
          <p:nvSpPr>
            <p:cNvPr id="175110" name="Text Box 6"/>
            <p:cNvSpPr txBox="1">
              <a:spLocks noChangeArrowheads="1"/>
            </p:cNvSpPr>
            <p:nvPr/>
          </p:nvSpPr>
          <p:spPr bwMode="auto">
            <a:xfrm>
              <a:off x="3166" y="3108"/>
              <a:ext cx="311" cy="250"/>
            </a:xfrm>
            <a:prstGeom prst="rect">
              <a:avLst/>
            </a:prstGeom>
            <a:noFill/>
            <a:ln w="9525">
              <a:noFill/>
              <a:miter lim="800000"/>
              <a:headEnd/>
              <a:tailEnd/>
            </a:ln>
            <a:effectLst/>
          </p:spPr>
          <p:txBody>
            <a:bodyPr wrap="none">
              <a:spAutoFit/>
            </a:bodyPr>
            <a:lstStyle/>
            <a:p>
              <a:r>
                <a:rPr lang="en-US" sz="2000" b="1">
                  <a:solidFill>
                    <a:schemeClr val="accent2"/>
                  </a:solidFill>
                </a:rPr>
                <a:t>Cl</a:t>
              </a:r>
              <a:r>
                <a:rPr lang="en-US" sz="2000" b="1" baseline="30000">
                  <a:solidFill>
                    <a:schemeClr val="accent2"/>
                  </a:solidFill>
                </a:rPr>
                <a:t>-</a:t>
              </a:r>
            </a:p>
          </p:txBody>
        </p:sp>
        <p:sp>
          <p:nvSpPr>
            <p:cNvPr id="175111" name="Text Box 7"/>
            <p:cNvSpPr txBox="1">
              <a:spLocks noChangeArrowheads="1"/>
            </p:cNvSpPr>
            <p:nvPr/>
          </p:nvSpPr>
          <p:spPr bwMode="auto">
            <a:xfrm>
              <a:off x="2771" y="2995"/>
              <a:ext cx="382" cy="250"/>
            </a:xfrm>
            <a:prstGeom prst="rect">
              <a:avLst/>
            </a:prstGeom>
            <a:noFill/>
            <a:ln w="9525">
              <a:noFill/>
              <a:miter lim="800000"/>
              <a:headEnd/>
              <a:tailEnd/>
            </a:ln>
            <a:effectLst/>
          </p:spPr>
          <p:txBody>
            <a:bodyPr wrap="none">
              <a:spAutoFit/>
            </a:bodyPr>
            <a:lstStyle/>
            <a:p>
              <a:r>
                <a:rPr lang="en-US" sz="2000" b="1">
                  <a:solidFill>
                    <a:schemeClr val="accent2"/>
                  </a:solidFill>
                </a:rPr>
                <a:t>Na</a:t>
              </a:r>
              <a:r>
                <a:rPr lang="en-US" sz="2000" b="1" baseline="30000">
                  <a:solidFill>
                    <a:schemeClr val="accent2"/>
                  </a:solidFill>
                </a:rPr>
                <a:t>+</a:t>
              </a:r>
            </a:p>
          </p:txBody>
        </p:sp>
        <p:sp>
          <p:nvSpPr>
            <p:cNvPr id="175112" name="Text Box 8"/>
            <p:cNvSpPr txBox="1">
              <a:spLocks noChangeArrowheads="1"/>
            </p:cNvSpPr>
            <p:nvPr/>
          </p:nvSpPr>
          <p:spPr bwMode="auto">
            <a:xfrm>
              <a:off x="2810" y="3294"/>
              <a:ext cx="311" cy="250"/>
            </a:xfrm>
            <a:prstGeom prst="rect">
              <a:avLst/>
            </a:prstGeom>
            <a:noFill/>
            <a:ln w="9525">
              <a:noFill/>
              <a:miter lim="800000"/>
              <a:headEnd/>
              <a:tailEnd/>
            </a:ln>
            <a:effectLst/>
          </p:spPr>
          <p:txBody>
            <a:bodyPr wrap="none">
              <a:spAutoFit/>
            </a:bodyPr>
            <a:lstStyle/>
            <a:p>
              <a:r>
                <a:rPr lang="en-US" sz="2000" b="1">
                  <a:solidFill>
                    <a:schemeClr val="accent2"/>
                  </a:solidFill>
                </a:rPr>
                <a:t>Cl</a:t>
              </a:r>
              <a:r>
                <a:rPr lang="en-US" sz="2000" b="1" baseline="30000">
                  <a:solidFill>
                    <a:schemeClr val="accent2"/>
                  </a:solidFill>
                </a:rPr>
                <a:t>-</a:t>
              </a:r>
            </a:p>
          </p:txBody>
        </p:sp>
      </p:grpSp>
      <p:sp>
        <p:nvSpPr>
          <p:cNvPr id="175113" name="Text Box 9"/>
          <p:cNvSpPr txBox="1">
            <a:spLocks noChangeArrowheads="1"/>
          </p:cNvSpPr>
          <p:nvPr/>
        </p:nvSpPr>
        <p:spPr bwMode="auto">
          <a:xfrm>
            <a:off x="4446588" y="646113"/>
            <a:ext cx="4297362" cy="519112"/>
          </a:xfrm>
          <a:prstGeom prst="rect">
            <a:avLst/>
          </a:prstGeom>
          <a:noFill/>
          <a:ln w="9525">
            <a:noFill/>
            <a:miter lim="800000"/>
            <a:headEnd/>
            <a:tailEnd/>
          </a:ln>
          <a:effectLst/>
        </p:spPr>
        <p:txBody>
          <a:bodyPr wrap="square">
            <a:spAutoFit/>
          </a:bodyPr>
          <a:lstStyle/>
          <a:p>
            <a:r>
              <a:rPr lang="en-US" sz="2800" dirty="0"/>
              <a:t>Dissolving Salt in Water</a:t>
            </a:r>
          </a:p>
        </p:txBody>
      </p:sp>
      <p:sp>
        <p:nvSpPr>
          <p:cNvPr id="175114" name="Text Box 10"/>
          <p:cNvSpPr txBox="1">
            <a:spLocks noChangeArrowheads="1"/>
          </p:cNvSpPr>
          <p:nvPr/>
        </p:nvSpPr>
        <p:spPr bwMode="auto">
          <a:xfrm>
            <a:off x="5753100" y="1495425"/>
            <a:ext cx="1087438" cy="579438"/>
          </a:xfrm>
          <a:prstGeom prst="rect">
            <a:avLst/>
          </a:prstGeom>
          <a:noFill/>
          <a:ln w="9525">
            <a:noFill/>
            <a:miter lim="800000"/>
            <a:headEnd/>
            <a:tailEnd/>
          </a:ln>
          <a:effectLst/>
        </p:spPr>
        <p:txBody>
          <a:bodyPr wrap="none">
            <a:spAutoFit/>
          </a:bodyPr>
          <a:lstStyle/>
          <a:p>
            <a:r>
              <a:rPr lang="en-US" sz="3200">
                <a:solidFill>
                  <a:srgbClr val="FFFF00"/>
                </a:solidFill>
              </a:rPr>
              <a:t>NaCl</a:t>
            </a:r>
          </a:p>
        </p:txBody>
      </p:sp>
      <p:sp>
        <p:nvSpPr>
          <p:cNvPr id="175115" name="Line 11"/>
          <p:cNvSpPr>
            <a:spLocks noChangeShapeType="1"/>
          </p:cNvSpPr>
          <p:nvPr/>
        </p:nvSpPr>
        <p:spPr bwMode="auto">
          <a:xfrm flipH="1">
            <a:off x="4787900" y="2151063"/>
            <a:ext cx="1450975" cy="2743200"/>
          </a:xfrm>
          <a:prstGeom prst="line">
            <a:avLst/>
          </a:prstGeom>
          <a:noFill/>
          <a:ln w="50800">
            <a:solidFill>
              <a:srgbClr val="FF9900"/>
            </a:solidFill>
            <a:round/>
            <a:headEnd/>
            <a:tailEnd type="triangle" w="med" len="med"/>
          </a:ln>
          <a:effectLst/>
        </p:spPr>
        <p:txBody>
          <a:bodyPr/>
          <a:lstStyle/>
          <a:p>
            <a:endParaRPr lang="en-US"/>
          </a:p>
        </p:txBody>
      </p:sp>
      <p:sp>
        <p:nvSpPr>
          <p:cNvPr id="175116" name="Text Box 12"/>
          <p:cNvSpPr txBox="1">
            <a:spLocks noChangeArrowheads="1"/>
          </p:cNvSpPr>
          <p:nvPr/>
        </p:nvSpPr>
        <p:spPr bwMode="auto">
          <a:xfrm>
            <a:off x="6061074" y="3163888"/>
            <a:ext cx="3082925" cy="1938992"/>
          </a:xfrm>
          <a:prstGeom prst="rect">
            <a:avLst/>
          </a:prstGeom>
          <a:noFill/>
          <a:ln w="9525">
            <a:noFill/>
            <a:miter lim="800000"/>
            <a:headEnd/>
            <a:tailEnd/>
          </a:ln>
          <a:effectLst/>
        </p:spPr>
        <p:txBody>
          <a:bodyPr wrap="square">
            <a:spAutoFit/>
          </a:bodyPr>
          <a:lstStyle/>
          <a:p>
            <a:r>
              <a:rPr lang="en-US" sz="2400" dirty="0"/>
              <a:t>Ions: stable forms of</a:t>
            </a:r>
          </a:p>
          <a:p>
            <a:r>
              <a:rPr lang="en-US" sz="2400" dirty="0"/>
              <a:t>the elements that</a:t>
            </a:r>
          </a:p>
          <a:p>
            <a:r>
              <a:rPr lang="en-US" sz="2400" dirty="0"/>
              <a:t>obtain charge by</a:t>
            </a:r>
          </a:p>
          <a:p>
            <a:r>
              <a:rPr lang="en-US" sz="2400" dirty="0"/>
              <a:t>gaining or losing </a:t>
            </a:r>
          </a:p>
          <a:p>
            <a:r>
              <a:rPr lang="en-US" sz="2400" dirty="0"/>
              <a:t>electrons.</a:t>
            </a:r>
          </a:p>
        </p:txBody>
      </p:sp>
      <p:sp>
        <p:nvSpPr>
          <p:cNvPr id="175117" name="Text Box 13"/>
          <p:cNvSpPr txBox="1">
            <a:spLocks noChangeArrowheads="1"/>
          </p:cNvSpPr>
          <p:nvPr/>
        </p:nvSpPr>
        <p:spPr bwMode="auto">
          <a:xfrm>
            <a:off x="6096000" y="5259388"/>
            <a:ext cx="3048000" cy="830997"/>
          </a:xfrm>
          <a:prstGeom prst="rect">
            <a:avLst/>
          </a:prstGeom>
          <a:noFill/>
          <a:ln w="9525">
            <a:noFill/>
            <a:miter lim="800000"/>
            <a:headEnd/>
            <a:tailEnd/>
          </a:ln>
          <a:effectLst/>
        </p:spPr>
        <p:txBody>
          <a:bodyPr wrap="square">
            <a:spAutoFit/>
          </a:bodyPr>
          <a:lstStyle/>
          <a:p>
            <a:r>
              <a:rPr lang="en-US" sz="2400" dirty="0" err="1">
                <a:solidFill>
                  <a:srgbClr val="FFFF00"/>
                </a:solidFill>
              </a:rPr>
              <a:t>NaCl</a:t>
            </a:r>
            <a:r>
              <a:rPr lang="en-US" sz="2400" dirty="0">
                <a:solidFill>
                  <a:srgbClr val="FFFF00"/>
                </a:solidFill>
              </a:rPr>
              <a:t> solubility</a:t>
            </a:r>
          </a:p>
          <a:p>
            <a:r>
              <a:rPr lang="en-US" sz="2400" dirty="0">
                <a:solidFill>
                  <a:srgbClr val="FFFF00"/>
                </a:solidFill>
              </a:rPr>
              <a:t>In water = 350 g/L</a:t>
            </a:r>
          </a:p>
        </p:txBody>
      </p:sp>
      <p:sp>
        <p:nvSpPr>
          <p:cNvPr id="175118" name="Text Box 14"/>
          <p:cNvSpPr txBox="1">
            <a:spLocks noChangeArrowheads="1"/>
          </p:cNvSpPr>
          <p:nvPr/>
        </p:nvSpPr>
        <p:spPr bwMode="auto">
          <a:xfrm>
            <a:off x="323850" y="3783013"/>
            <a:ext cx="2667000" cy="701675"/>
          </a:xfrm>
          <a:prstGeom prst="rect">
            <a:avLst/>
          </a:prstGeom>
          <a:noFill/>
          <a:ln w="9525">
            <a:noFill/>
            <a:miter lim="800000"/>
            <a:headEnd/>
            <a:tailEnd/>
          </a:ln>
          <a:effectLst/>
        </p:spPr>
        <p:txBody>
          <a:bodyPr wrap="square">
            <a:spAutoFit/>
          </a:bodyPr>
          <a:lstStyle/>
          <a:p>
            <a:r>
              <a:rPr lang="en-US" sz="2000" dirty="0" err="1">
                <a:solidFill>
                  <a:srgbClr val="FFFF00"/>
                </a:solidFill>
              </a:rPr>
              <a:t>KCl</a:t>
            </a:r>
            <a:r>
              <a:rPr lang="en-US" sz="2000" dirty="0">
                <a:solidFill>
                  <a:srgbClr val="FFFF00"/>
                </a:solidFill>
              </a:rPr>
              <a:t> solubility</a:t>
            </a:r>
          </a:p>
          <a:p>
            <a:r>
              <a:rPr lang="en-US" sz="2000" dirty="0">
                <a:solidFill>
                  <a:srgbClr val="FFFF00"/>
                </a:solidFill>
              </a:rPr>
              <a:t>In water = 280 g/L</a:t>
            </a:r>
          </a:p>
        </p:txBody>
      </p:sp>
      <p:sp>
        <p:nvSpPr>
          <p:cNvPr id="175119" name="Text Box 15"/>
          <p:cNvSpPr txBox="1">
            <a:spLocks noChangeArrowheads="1"/>
          </p:cNvSpPr>
          <p:nvPr/>
        </p:nvSpPr>
        <p:spPr bwMode="auto">
          <a:xfrm>
            <a:off x="361950" y="4678363"/>
            <a:ext cx="2609850" cy="701675"/>
          </a:xfrm>
          <a:prstGeom prst="rect">
            <a:avLst/>
          </a:prstGeom>
          <a:noFill/>
          <a:ln w="9525">
            <a:noFill/>
            <a:miter lim="800000"/>
            <a:headEnd/>
            <a:tailEnd/>
          </a:ln>
          <a:effectLst/>
        </p:spPr>
        <p:txBody>
          <a:bodyPr wrap="square">
            <a:spAutoFit/>
          </a:bodyPr>
          <a:lstStyle/>
          <a:p>
            <a:r>
              <a:rPr lang="en-US" sz="2000" dirty="0">
                <a:solidFill>
                  <a:srgbClr val="FFFF00"/>
                </a:solidFill>
              </a:rPr>
              <a:t>CaSO</a:t>
            </a:r>
            <a:r>
              <a:rPr lang="en-US" sz="2000" baseline="-25000" dirty="0">
                <a:solidFill>
                  <a:srgbClr val="FFFF00"/>
                </a:solidFill>
              </a:rPr>
              <a:t>4</a:t>
            </a:r>
            <a:r>
              <a:rPr lang="en-US" sz="2000" dirty="0">
                <a:solidFill>
                  <a:srgbClr val="FFFF00"/>
                </a:solidFill>
              </a:rPr>
              <a:t> solubility</a:t>
            </a:r>
          </a:p>
          <a:p>
            <a:r>
              <a:rPr lang="en-US" sz="2000" dirty="0">
                <a:solidFill>
                  <a:srgbClr val="FFFF00"/>
                </a:solidFill>
              </a:rPr>
              <a:t>In water = 2.4 g/L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14"/>
                                        </p:tgtEl>
                                        <p:attrNameLst>
                                          <p:attrName>style.visibility</p:attrName>
                                        </p:attrNameLst>
                                      </p:cBhvr>
                                      <p:to>
                                        <p:strVal val="visible"/>
                                      </p:to>
                                    </p:set>
                                    <p:animEffect transition="in" filter="fade">
                                      <p:cBhvr>
                                        <p:cTn id="7" dur="2000"/>
                                        <p:tgtEl>
                                          <p:spTgt spid="175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108"/>
                                        </p:tgtEl>
                                        <p:attrNameLst>
                                          <p:attrName>style.visibility</p:attrName>
                                        </p:attrNameLst>
                                      </p:cBhvr>
                                      <p:to>
                                        <p:strVal val="visible"/>
                                      </p:to>
                                    </p:set>
                                    <p:animEffect transition="in" filter="fade">
                                      <p:cBhvr>
                                        <p:cTn id="12" dur="2000"/>
                                        <p:tgtEl>
                                          <p:spTgt spid="17510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5115"/>
                                        </p:tgtEl>
                                        <p:attrNameLst>
                                          <p:attrName>style.visibility</p:attrName>
                                        </p:attrNameLst>
                                      </p:cBhvr>
                                      <p:to>
                                        <p:strVal val="visible"/>
                                      </p:to>
                                    </p:set>
                                    <p:animEffect transition="in" filter="fade">
                                      <p:cBhvr>
                                        <p:cTn id="15" dur="2000"/>
                                        <p:tgtEl>
                                          <p:spTgt spid="1751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5116"/>
                                        </p:tgtEl>
                                        <p:attrNameLst>
                                          <p:attrName>style.visibility</p:attrName>
                                        </p:attrNameLst>
                                      </p:cBhvr>
                                      <p:to>
                                        <p:strVal val="visible"/>
                                      </p:to>
                                    </p:set>
                                    <p:animEffect transition="in" filter="fade">
                                      <p:cBhvr>
                                        <p:cTn id="20" dur="2000"/>
                                        <p:tgtEl>
                                          <p:spTgt spid="1751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5117"/>
                                        </p:tgtEl>
                                        <p:attrNameLst>
                                          <p:attrName>style.visibility</p:attrName>
                                        </p:attrNameLst>
                                      </p:cBhvr>
                                      <p:to>
                                        <p:strVal val="visible"/>
                                      </p:to>
                                    </p:set>
                                    <p:animEffect transition="in" filter="fade">
                                      <p:cBhvr>
                                        <p:cTn id="25" dur="2000"/>
                                        <p:tgtEl>
                                          <p:spTgt spid="1751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5118"/>
                                        </p:tgtEl>
                                        <p:attrNameLst>
                                          <p:attrName>style.visibility</p:attrName>
                                        </p:attrNameLst>
                                      </p:cBhvr>
                                      <p:to>
                                        <p:strVal val="visible"/>
                                      </p:to>
                                    </p:set>
                                    <p:animEffect transition="in" filter="fade">
                                      <p:cBhvr>
                                        <p:cTn id="30" dur="2000"/>
                                        <p:tgtEl>
                                          <p:spTgt spid="1751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5119"/>
                                        </p:tgtEl>
                                        <p:attrNameLst>
                                          <p:attrName>style.visibility</p:attrName>
                                        </p:attrNameLst>
                                      </p:cBhvr>
                                      <p:to>
                                        <p:strVal val="visible"/>
                                      </p:to>
                                    </p:set>
                                    <p:animEffect transition="in" filter="fade">
                                      <p:cBhvr>
                                        <p:cTn id="35" dur="2000"/>
                                        <p:tgtEl>
                                          <p:spTgt spid="175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4" grpId="0"/>
      <p:bldP spid="175115" grpId="0" animBg="1"/>
      <p:bldP spid="175116" grpId="0"/>
      <p:bldP spid="175117" grpId="0"/>
      <p:bldP spid="175118" grpId="0"/>
      <p:bldP spid="1751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http://www.chemistryland.com/CHM130W/11-Bonds/SaltLattice.jpg">
            <a:hlinkClick r:id="rId3"/>
          </p:cNvPr>
          <p:cNvPicPr>
            <a:picLocks noChangeAspect="1" noChangeArrowheads="1"/>
          </p:cNvPicPr>
          <p:nvPr/>
        </p:nvPicPr>
        <p:blipFill>
          <a:blip r:embed="rId4" cstate="print"/>
          <a:srcRect/>
          <a:stretch>
            <a:fillRect/>
          </a:stretch>
        </p:blipFill>
        <p:spPr bwMode="auto">
          <a:xfrm>
            <a:off x="419100" y="1038225"/>
            <a:ext cx="4876800" cy="3162300"/>
          </a:xfrm>
          <a:prstGeom prst="rect">
            <a:avLst/>
          </a:prstGeom>
          <a:noFill/>
          <a:ln w="9525">
            <a:noFill/>
            <a:miter lim="800000"/>
            <a:headEnd/>
            <a:tailEnd/>
          </a:ln>
        </p:spPr>
      </p:pic>
      <p:pic>
        <p:nvPicPr>
          <p:cNvPr id="141315" name="Picture 4" descr="http://robocup.mi.fu-berlin.de/buch/chap6/ComparisonBattery-Dateien/image002.jpg"/>
          <p:cNvPicPr>
            <a:picLocks noChangeAspect="1" noChangeArrowheads="1"/>
          </p:cNvPicPr>
          <p:nvPr/>
        </p:nvPicPr>
        <p:blipFill>
          <a:blip r:embed="rId5" cstate="print"/>
          <a:srcRect/>
          <a:stretch>
            <a:fillRect/>
          </a:stretch>
        </p:blipFill>
        <p:spPr bwMode="auto">
          <a:xfrm>
            <a:off x="4735513" y="2725738"/>
            <a:ext cx="3429000" cy="3114675"/>
          </a:xfrm>
          <a:prstGeom prst="rect">
            <a:avLst/>
          </a:prstGeom>
          <a:noFill/>
          <a:ln w="9525">
            <a:noFill/>
            <a:miter lim="800000"/>
            <a:headEnd/>
            <a:tailEnd/>
          </a:ln>
        </p:spPr>
      </p:pic>
      <p:sp>
        <p:nvSpPr>
          <p:cNvPr id="141316" name="Text Box 4"/>
          <p:cNvSpPr txBox="1">
            <a:spLocks noChangeArrowheads="1"/>
          </p:cNvSpPr>
          <p:nvPr/>
        </p:nvSpPr>
        <p:spPr bwMode="auto">
          <a:xfrm>
            <a:off x="1957388" y="4349750"/>
            <a:ext cx="863600" cy="457200"/>
          </a:xfrm>
          <a:prstGeom prst="rect">
            <a:avLst/>
          </a:prstGeom>
          <a:noFill/>
          <a:ln w="9525">
            <a:noFill/>
            <a:miter lim="800000"/>
            <a:headEnd/>
            <a:tailEnd/>
          </a:ln>
          <a:effectLst/>
        </p:spPr>
        <p:txBody>
          <a:bodyPr wrap="none">
            <a:spAutoFit/>
          </a:bodyPr>
          <a:lstStyle/>
          <a:p>
            <a:r>
              <a:rPr lang="en-US" sz="2400">
                <a:solidFill>
                  <a:srgbClr val="FFFF00"/>
                </a:solidFill>
              </a:rPr>
              <a:t>NaCl</a:t>
            </a:r>
          </a:p>
        </p:txBody>
      </p:sp>
      <p:sp>
        <p:nvSpPr>
          <p:cNvPr id="141317" name="Text Box 5"/>
          <p:cNvSpPr txBox="1">
            <a:spLocks noChangeArrowheads="1"/>
          </p:cNvSpPr>
          <p:nvPr/>
        </p:nvSpPr>
        <p:spPr bwMode="auto">
          <a:xfrm>
            <a:off x="7262813" y="1658938"/>
            <a:ext cx="541337" cy="457200"/>
          </a:xfrm>
          <a:prstGeom prst="rect">
            <a:avLst/>
          </a:prstGeom>
          <a:noFill/>
          <a:ln w="9525">
            <a:noFill/>
            <a:miter lim="800000"/>
            <a:headEnd/>
            <a:tailEnd/>
          </a:ln>
          <a:effectLst/>
        </p:spPr>
        <p:txBody>
          <a:bodyPr wrap="none">
            <a:spAutoFit/>
          </a:bodyPr>
          <a:lstStyle/>
          <a:p>
            <a:r>
              <a:rPr lang="en-US" sz="2400">
                <a:solidFill>
                  <a:srgbClr val="FFFF00"/>
                </a:solidFill>
              </a:rPr>
              <a:t>Cl</a:t>
            </a:r>
            <a:r>
              <a:rPr lang="en-US" sz="2400" baseline="30000">
                <a:solidFill>
                  <a:srgbClr val="FFFF00"/>
                </a:solidFill>
              </a:rPr>
              <a:t>-</a:t>
            </a:r>
          </a:p>
        </p:txBody>
      </p:sp>
      <p:sp>
        <p:nvSpPr>
          <p:cNvPr id="141318" name="Line 6"/>
          <p:cNvSpPr>
            <a:spLocks noChangeShapeType="1"/>
          </p:cNvSpPr>
          <p:nvPr/>
        </p:nvSpPr>
        <p:spPr bwMode="auto">
          <a:xfrm flipH="1">
            <a:off x="7127875" y="2152650"/>
            <a:ext cx="363538" cy="1033463"/>
          </a:xfrm>
          <a:prstGeom prst="line">
            <a:avLst/>
          </a:prstGeom>
          <a:noFill/>
          <a:ln w="38100">
            <a:solidFill>
              <a:srgbClr val="FF6600"/>
            </a:solidFill>
            <a:round/>
            <a:headEnd/>
            <a:tailEnd type="triangle" w="med" len="med"/>
          </a:ln>
          <a:effectLst/>
        </p:spPr>
        <p:txBody>
          <a:bodyPr/>
          <a:lstStyle/>
          <a:p>
            <a:endParaRPr lang="en-US"/>
          </a:p>
        </p:txBody>
      </p:sp>
      <p:sp>
        <p:nvSpPr>
          <p:cNvPr id="141319" name="Text Box 7"/>
          <p:cNvSpPr txBox="1">
            <a:spLocks noChangeArrowheads="1"/>
          </p:cNvSpPr>
          <p:nvPr/>
        </p:nvSpPr>
        <p:spPr bwMode="auto">
          <a:xfrm>
            <a:off x="7459663" y="6196013"/>
            <a:ext cx="693737" cy="457200"/>
          </a:xfrm>
          <a:prstGeom prst="rect">
            <a:avLst/>
          </a:prstGeom>
          <a:noFill/>
          <a:ln w="9525">
            <a:noFill/>
            <a:miter lim="800000"/>
            <a:headEnd/>
            <a:tailEnd/>
          </a:ln>
          <a:effectLst/>
        </p:spPr>
        <p:txBody>
          <a:bodyPr wrap="none">
            <a:spAutoFit/>
          </a:bodyPr>
          <a:lstStyle/>
          <a:p>
            <a:r>
              <a:rPr lang="en-US" sz="2400">
                <a:solidFill>
                  <a:srgbClr val="FFFF00"/>
                </a:solidFill>
              </a:rPr>
              <a:t>Na</a:t>
            </a:r>
            <a:r>
              <a:rPr lang="en-US" sz="2400" baseline="30000">
                <a:solidFill>
                  <a:srgbClr val="FFFF00"/>
                </a:solidFill>
              </a:rPr>
              <a:t>+</a:t>
            </a:r>
          </a:p>
        </p:txBody>
      </p:sp>
      <p:sp>
        <p:nvSpPr>
          <p:cNvPr id="141320" name="Line 8"/>
          <p:cNvSpPr>
            <a:spLocks noChangeShapeType="1"/>
          </p:cNvSpPr>
          <p:nvPr/>
        </p:nvSpPr>
        <p:spPr bwMode="auto">
          <a:xfrm flipH="1" flipV="1">
            <a:off x="7637463" y="4911725"/>
            <a:ext cx="134937" cy="1252538"/>
          </a:xfrm>
          <a:prstGeom prst="line">
            <a:avLst/>
          </a:prstGeom>
          <a:noFill/>
          <a:ln w="38100">
            <a:solidFill>
              <a:srgbClr val="FF6600"/>
            </a:solidFill>
            <a:round/>
            <a:headEnd/>
            <a:tailEnd type="triangle" w="med" len="med"/>
          </a:ln>
          <a:effectLst/>
        </p:spPr>
        <p:txBody>
          <a:bodyPr/>
          <a:lstStyle/>
          <a:p>
            <a:endParaRPr lang="en-US"/>
          </a:p>
        </p:txBody>
      </p:sp>
      <p:sp>
        <p:nvSpPr>
          <p:cNvPr id="141321" name="Text Box 9"/>
          <p:cNvSpPr txBox="1">
            <a:spLocks noChangeArrowheads="1"/>
          </p:cNvSpPr>
          <p:nvPr/>
        </p:nvSpPr>
        <p:spPr bwMode="auto">
          <a:xfrm>
            <a:off x="2128838" y="2686050"/>
            <a:ext cx="442912" cy="336550"/>
          </a:xfrm>
          <a:prstGeom prst="rect">
            <a:avLst/>
          </a:prstGeom>
          <a:noFill/>
          <a:ln w="9525">
            <a:noFill/>
            <a:miter lim="800000"/>
            <a:headEnd/>
            <a:tailEnd/>
          </a:ln>
          <a:effectLst/>
        </p:spPr>
        <p:txBody>
          <a:bodyPr wrap="none">
            <a:spAutoFit/>
          </a:bodyPr>
          <a:lstStyle/>
          <a:p>
            <a:r>
              <a:rPr lang="en-US" sz="1600" b="1"/>
              <a:t>Na</a:t>
            </a:r>
          </a:p>
        </p:txBody>
      </p:sp>
      <p:sp>
        <p:nvSpPr>
          <p:cNvPr id="141322" name="Text Box 10"/>
          <p:cNvSpPr txBox="1">
            <a:spLocks noChangeArrowheads="1"/>
          </p:cNvSpPr>
          <p:nvPr/>
        </p:nvSpPr>
        <p:spPr bwMode="auto">
          <a:xfrm>
            <a:off x="2449513" y="2735263"/>
            <a:ext cx="387350" cy="336550"/>
          </a:xfrm>
          <a:prstGeom prst="rect">
            <a:avLst/>
          </a:prstGeom>
          <a:noFill/>
          <a:ln w="9525">
            <a:noFill/>
            <a:miter lim="800000"/>
            <a:headEnd/>
            <a:tailEnd/>
          </a:ln>
          <a:effectLst/>
        </p:spPr>
        <p:txBody>
          <a:bodyPr wrap="none">
            <a:spAutoFit/>
          </a:bodyPr>
          <a:lstStyle/>
          <a:p>
            <a:r>
              <a:rPr lang="en-US" sz="1600" b="1"/>
              <a:t>Cl</a:t>
            </a:r>
          </a:p>
        </p:txBody>
      </p:sp>
      <p:sp>
        <p:nvSpPr>
          <p:cNvPr id="141323" name="Text Box 11"/>
          <p:cNvSpPr txBox="1">
            <a:spLocks noChangeArrowheads="1"/>
          </p:cNvSpPr>
          <p:nvPr/>
        </p:nvSpPr>
        <p:spPr bwMode="auto">
          <a:xfrm>
            <a:off x="2179638" y="2987675"/>
            <a:ext cx="387350" cy="336550"/>
          </a:xfrm>
          <a:prstGeom prst="rect">
            <a:avLst/>
          </a:prstGeom>
          <a:noFill/>
          <a:ln w="9525">
            <a:noFill/>
            <a:miter lim="800000"/>
            <a:headEnd/>
            <a:tailEnd/>
          </a:ln>
          <a:effectLst/>
        </p:spPr>
        <p:txBody>
          <a:bodyPr wrap="none">
            <a:spAutoFit/>
          </a:bodyPr>
          <a:lstStyle/>
          <a:p>
            <a:r>
              <a:rPr lang="en-US" sz="1600" b="1"/>
              <a:t>Cl</a:t>
            </a:r>
          </a:p>
        </p:txBody>
      </p:sp>
      <p:sp>
        <p:nvSpPr>
          <p:cNvPr id="141324" name="Text Box 12"/>
          <p:cNvSpPr txBox="1">
            <a:spLocks noChangeArrowheads="1"/>
          </p:cNvSpPr>
          <p:nvPr/>
        </p:nvSpPr>
        <p:spPr bwMode="auto">
          <a:xfrm>
            <a:off x="1857375" y="2633663"/>
            <a:ext cx="387350" cy="336550"/>
          </a:xfrm>
          <a:prstGeom prst="rect">
            <a:avLst/>
          </a:prstGeom>
          <a:noFill/>
          <a:ln w="9525">
            <a:noFill/>
            <a:miter lim="800000"/>
            <a:headEnd/>
            <a:tailEnd/>
          </a:ln>
          <a:effectLst/>
        </p:spPr>
        <p:txBody>
          <a:bodyPr wrap="none">
            <a:spAutoFit/>
          </a:bodyPr>
          <a:lstStyle/>
          <a:p>
            <a:r>
              <a:rPr lang="en-US" sz="1600" b="1"/>
              <a:t>Cl</a:t>
            </a:r>
          </a:p>
        </p:txBody>
      </p:sp>
      <p:sp>
        <p:nvSpPr>
          <p:cNvPr id="141325" name="Text Box 13"/>
          <p:cNvSpPr txBox="1">
            <a:spLocks noChangeArrowheads="1"/>
          </p:cNvSpPr>
          <p:nvPr/>
        </p:nvSpPr>
        <p:spPr bwMode="auto">
          <a:xfrm>
            <a:off x="2162175" y="2363788"/>
            <a:ext cx="387350" cy="336550"/>
          </a:xfrm>
          <a:prstGeom prst="rect">
            <a:avLst/>
          </a:prstGeom>
          <a:noFill/>
          <a:ln w="9525">
            <a:noFill/>
            <a:miter lim="800000"/>
            <a:headEnd/>
            <a:tailEnd/>
          </a:ln>
          <a:effectLst/>
        </p:spPr>
        <p:txBody>
          <a:bodyPr wrap="none">
            <a:spAutoFit/>
          </a:bodyPr>
          <a:lstStyle/>
          <a:p>
            <a:r>
              <a:rPr lang="en-US" sz="1600" b="1"/>
              <a:t>Cl</a:t>
            </a:r>
          </a:p>
        </p:txBody>
      </p:sp>
      <p:sp>
        <p:nvSpPr>
          <p:cNvPr id="141326" name="Text Box 14"/>
          <p:cNvSpPr txBox="1">
            <a:spLocks noChangeArrowheads="1"/>
          </p:cNvSpPr>
          <p:nvPr/>
        </p:nvSpPr>
        <p:spPr bwMode="auto">
          <a:xfrm>
            <a:off x="1944688" y="273050"/>
            <a:ext cx="2798762" cy="519113"/>
          </a:xfrm>
          <a:prstGeom prst="rect">
            <a:avLst/>
          </a:prstGeom>
          <a:noFill/>
          <a:ln w="9525">
            <a:noFill/>
            <a:miter lim="800000"/>
            <a:headEnd/>
            <a:tailEnd/>
          </a:ln>
          <a:effectLst/>
        </p:spPr>
        <p:txBody>
          <a:bodyPr wrap="square">
            <a:spAutoFit/>
          </a:bodyPr>
          <a:lstStyle/>
          <a:p>
            <a:r>
              <a:rPr lang="en-US" sz="2800" u="sng" dirty="0"/>
              <a:t>Dissolution</a:t>
            </a:r>
          </a:p>
        </p:txBody>
      </p:sp>
      <p:pic>
        <p:nvPicPr>
          <p:cNvPr id="141327" name="Picture 4" descr="http://robocup.mi.fu-berlin.de/buch/chap6/ComparisonBattery-Dateien/image002.jpg"/>
          <p:cNvPicPr>
            <a:picLocks noChangeAspect="1" noChangeArrowheads="1"/>
          </p:cNvPicPr>
          <p:nvPr/>
        </p:nvPicPr>
        <p:blipFill>
          <a:blip r:embed="rId5" cstate="print"/>
          <a:srcRect l="48796" r="4536" b="57594"/>
          <a:stretch>
            <a:fillRect/>
          </a:stretch>
        </p:blipFill>
        <p:spPr bwMode="auto">
          <a:xfrm>
            <a:off x="6888163" y="290513"/>
            <a:ext cx="1600200" cy="1320800"/>
          </a:xfrm>
          <a:prstGeom prst="rect">
            <a:avLst/>
          </a:prstGeom>
          <a:noFill/>
          <a:ln w="9525">
            <a:noFill/>
            <a:miter lim="800000"/>
            <a:headEnd/>
            <a:tailEnd/>
          </a:ln>
        </p:spPr>
      </p:pic>
      <p:pic>
        <p:nvPicPr>
          <p:cNvPr id="141328" name="Picture 4" descr="http://robocup.mi.fu-berlin.de/buch/chap6/ComparisonBattery-Dateien/image002.jpg"/>
          <p:cNvPicPr>
            <a:picLocks noChangeAspect="1" noChangeArrowheads="1"/>
          </p:cNvPicPr>
          <p:nvPr/>
        </p:nvPicPr>
        <p:blipFill>
          <a:blip r:embed="rId5" cstate="print"/>
          <a:srcRect l="62917" t="47095" b="15239"/>
          <a:stretch>
            <a:fillRect/>
          </a:stretch>
        </p:blipFill>
        <p:spPr bwMode="auto">
          <a:xfrm>
            <a:off x="2801938" y="5451475"/>
            <a:ext cx="1271587" cy="1173163"/>
          </a:xfrm>
          <a:prstGeom prst="rect">
            <a:avLst/>
          </a:prstGeom>
          <a:noFill/>
          <a:ln w="9525">
            <a:noFill/>
            <a:miter lim="800000"/>
            <a:headEnd/>
            <a:tailEnd/>
          </a:ln>
        </p:spPr>
      </p:pic>
      <p:sp>
        <p:nvSpPr>
          <p:cNvPr id="141329" name="Line 17"/>
          <p:cNvSpPr>
            <a:spLocks noChangeShapeType="1"/>
          </p:cNvSpPr>
          <p:nvPr/>
        </p:nvSpPr>
        <p:spPr bwMode="auto">
          <a:xfrm flipH="1" flipV="1">
            <a:off x="4227513" y="6194425"/>
            <a:ext cx="3140075" cy="223838"/>
          </a:xfrm>
          <a:prstGeom prst="line">
            <a:avLst/>
          </a:prstGeom>
          <a:noFill/>
          <a:ln w="9525">
            <a:solidFill>
              <a:schemeClr val="tx1"/>
            </a:solidFill>
            <a:round/>
            <a:headEnd/>
            <a:tailEnd type="triangle" w="med" len="med"/>
          </a:ln>
          <a:effectLst/>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1704975" y="912812"/>
            <a:ext cx="4791075" cy="523220"/>
          </a:xfrm>
          <a:prstGeom prst="rect">
            <a:avLst/>
          </a:prstGeom>
          <a:noFill/>
          <a:ln w="9525">
            <a:noFill/>
            <a:miter lim="800000"/>
            <a:headEnd/>
            <a:tailEnd/>
          </a:ln>
          <a:effectLst/>
        </p:spPr>
        <p:txBody>
          <a:bodyPr wrap="square">
            <a:spAutoFit/>
          </a:bodyPr>
          <a:lstStyle/>
          <a:p>
            <a:pPr algn="ctr"/>
            <a:r>
              <a:rPr lang="en-US" sz="2800" dirty="0"/>
              <a:t>Dissolution of Salts = Ions</a:t>
            </a:r>
          </a:p>
        </p:txBody>
      </p:sp>
      <p:pic>
        <p:nvPicPr>
          <p:cNvPr id="140291" name="Picture 3" descr="3004834785_b133ff978a_b"/>
          <p:cNvPicPr>
            <a:picLocks noChangeAspect="1" noChangeArrowheads="1"/>
          </p:cNvPicPr>
          <p:nvPr/>
        </p:nvPicPr>
        <p:blipFill>
          <a:blip r:embed="rId3" cstate="print"/>
          <a:srcRect/>
          <a:stretch>
            <a:fillRect/>
          </a:stretch>
        </p:blipFill>
        <p:spPr bwMode="auto">
          <a:xfrm>
            <a:off x="6886575" y="2803525"/>
            <a:ext cx="1689100" cy="1266825"/>
          </a:xfrm>
          <a:prstGeom prst="rect">
            <a:avLst/>
          </a:prstGeom>
          <a:noFill/>
        </p:spPr>
      </p:pic>
      <p:sp>
        <p:nvSpPr>
          <p:cNvPr id="140292" name="Rectangle 4"/>
          <p:cNvSpPr>
            <a:spLocks noChangeArrowheads="1"/>
          </p:cNvSpPr>
          <p:nvPr/>
        </p:nvSpPr>
        <p:spPr bwMode="auto">
          <a:xfrm>
            <a:off x="1371600" y="2376488"/>
            <a:ext cx="5143500" cy="579437"/>
          </a:xfrm>
          <a:prstGeom prst="rect">
            <a:avLst/>
          </a:prstGeom>
          <a:noFill/>
          <a:ln w="9525">
            <a:noFill/>
            <a:miter lim="800000"/>
            <a:headEnd/>
            <a:tailEnd/>
          </a:ln>
          <a:effectLst/>
        </p:spPr>
        <p:txBody>
          <a:bodyPr wrap="square">
            <a:spAutoFit/>
          </a:bodyPr>
          <a:lstStyle/>
          <a:p>
            <a:r>
              <a:rPr lang="en-US" sz="3200" b="1">
                <a:solidFill>
                  <a:srgbClr val="00FF00"/>
                </a:solidFill>
              </a:rPr>
              <a:t>KCl			K</a:t>
            </a:r>
            <a:r>
              <a:rPr lang="en-US" sz="3200" b="1" baseline="30000">
                <a:solidFill>
                  <a:srgbClr val="00FF00"/>
                </a:solidFill>
              </a:rPr>
              <a:t>+</a:t>
            </a:r>
            <a:r>
              <a:rPr lang="en-US" sz="3200" b="1">
                <a:solidFill>
                  <a:srgbClr val="00FF00"/>
                </a:solidFill>
              </a:rPr>
              <a:t>  +   Cl</a:t>
            </a:r>
            <a:r>
              <a:rPr lang="en-US" sz="3200" b="1" baseline="30000">
                <a:solidFill>
                  <a:srgbClr val="00FF00"/>
                </a:solidFill>
              </a:rPr>
              <a:t>-</a:t>
            </a:r>
          </a:p>
        </p:txBody>
      </p:sp>
      <p:sp>
        <p:nvSpPr>
          <p:cNvPr id="140293" name="Rectangle 5"/>
          <p:cNvSpPr>
            <a:spLocks noChangeArrowheads="1"/>
          </p:cNvSpPr>
          <p:nvPr/>
        </p:nvSpPr>
        <p:spPr bwMode="auto">
          <a:xfrm>
            <a:off x="1314450" y="3409950"/>
            <a:ext cx="5429250" cy="579438"/>
          </a:xfrm>
          <a:prstGeom prst="rect">
            <a:avLst/>
          </a:prstGeom>
          <a:noFill/>
          <a:ln w="9525">
            <a:noFill/>
            <a:miter lim="800000"/>
            <a:headEnd/>
            <a:tailEnd/>
          </a:ln>
          <a:effectLst/>
        </p:spPr>
        <p:txBody>
          <a:bodyPr wrap="square">
            <a:spAutoFit/>
          </a:bodyPr>
          <a:lstStyle/>
          <a:p>
            <a:r>
              <a:rPr lang="en-US" sz="3200" b="1">
                <a:solidFill>
                  <a:srgbClr val="00FF00"/>
                </a:solidFill>
              </a:rPr>
              <a:t>NaCl		Na</a:t>
            </a:r>
            <a:r>
              <a:rPr lang="en-US" sz="3200" b="1" baseline="30000">
                <a:solidFill>
                  <a:srgbClr val="00FF00"/>
                </a:solidFill>
              </a:rPr>
              <a:t>+</a:t>
            </a:r>
            <a:r>
              <a:rPr lang="en-US" sz="3200" b="1">
                <a:solidFill>
                  <a:srgbClr val="00FF00"/>
                </a:solidFill>
              </a:rPr>
              <a:t>  +   Cl</a:t>
            </a:r>
            <a:r>
              <a:rPr lang="en-US" sz="3200" b="1" baseline="30000">
                <a:solidFill>
                  <a:srgbClr val="00FF00"/>
                </a:solidFill>
              </a:rPr>
              <a:t>-</a:t>
            </a:r>
          </a:p>
        </p:txBody>
      </p:sp>
      <p:grpSp>
        <p:nvGrpSpPr>
          <p:cNvPr id="140294" name="Group 6"/>
          <p:cNvGrpSpPr>
            <a:grpSpLocks/>
          </p:cNvGrpSpPr>
          <p:nvPr/>
        </p:nvGrpSpPr>
        <p:grpSpPr bwMode="auto">
          <a:xfrm>
            <a:off x="2533650" y="3333750"/>
            <a:ext cx="1414463" cy="433388"/>
            <a:chOff x="1872" y="2275"/>
            <a:chExt cx="1488" cy="240"/>
          </a:xfrm>
        </p:grpSpPr>
        <p:sp>
          <p:nvSpPr>
            <p:cNvPr id="140295" name="Line 7"/>
            <p:cNvSpPr>
              <a:spLocks noChangeShapeType="1"/>
            </p:cNvSpPr>
            <p:nvPr/>
          </p:nvSpPr>
          <p:spPr bwMode="auto">
            <a:xfrm>
              <a:off x="1872" y="2515"/>
              <a:ext cx="1488" cy="0"/>
            </a:xfrm>
            <a:prstGeom prst="line">
              <a:avLst/>
            </a:prstGeom>
            <a:noFill/>
            <a:ln w="9525">
              <a:solidFill>
                <a:schemeClr val="tx1"/>
              </a:solidFill>
              <a:round/>
              <a:headEnd/>
              <a:tailEnd type="triangle" w="med" len="med"/>
            </a:ln>
            <a:effectLst/>
          </p:spPr>
          <p:txBody>
            <a:bodyPr/>
            <a:lstStyle/>
            <a:p>
              <a:endParaRPr lang="en-US"/>
            </a:p>
          </p:txBody>
        </p:sp>
        <p:sp>
          <p:nvSpPr>
            <p:cNvPr id="140296" name="Text Box 8"/>
            <p:cNvSpPr txBox="1">
              <a:spLocks noChangeArrowheads="1"/>
            </p:cNvSpPr>
            <p:nvPr/>
          </p:nvSpPr>
          <p:spPr bwMode="auto">
            <a:xfrm>
              <a:off x="2351" y="2275"/>
              <a:ext cx="835" cy="203"/>
            </a:xfrm>
            <a:prstGeom prst="rect">
              <a:avLst/>
            </a:prstGeom>
            <a:noFill/>
            <a:ln w="9525">
              <a:noFill/>
              <a:miter lim="800000"/>
              <a:headEnd/>
              <a:tailEnd/>
            </a:ln>
            <a:effectLst/>
          </p:spPr>
          <p:txBody>
            <a:bodyPr wrap="none">
              <a:spAutoFit/>
            </a:bodyPr>
            <a:lstStyle/>
            <a:p>
              <a:r>
                <a:rPr lang="en-US"/>
                <a:t>Water</a:t>
              </a:r>
            </a:p>
          </p:txBody>
        </p:sp>
      </p:grpSp>
      <p:grpSp>
        <p:nvGrpSpPr>
          <p:cNvPr id="140297" name="Group 9"/>
          <p:cNvGrpSpPr>
            <a:grpSpLocks/>
          </p:cNvGrpSpPr>
          <p:nvPr/>
        </p:nvGrpSpPr>
        <p:grpSpPr bwMode="auto">
          <a:xfrm>
            <a:off x="2286000" y="2224088"/>
            <a:ext cx="1752600" cy="381000"/>
            <a:chOff x="1824" y="1315"/>
            <a:chExt cx="1104" cy="240"/>
          </a:xfrm>
        </p:grpSpPr>
        <p:sp>
          <p:nvSpPr>
            <p:cNvPr id="140298" name="Line 10"/>
            <p:cNvSpPr>
              <a:spLocks noChangeShapeType="1"/>
            </p:cNvSpPr>
            <p:nvPr/>
          </p:nvSpPr>
          <p:spPr bwMode="auto">
            <a:xfrm>
              <a:off x="1824" y="1555"/>
              <a:ext cx="1104" cy="0"/>
            </a:xfrm>
            <a:prstGeom prst="line">
              <a:avLst/>
            </a:prstGeom>
            <a:noFill/>
            <a:ln w="9525">
              <a:solidFill>
                <a:schemeClr val="tx1"/>
              </a:solidFill>
              <a:round/>
              <a:headEnd/>
              <a:tailEnd type="triangle" w="med" len="med"/>
            </a:ln>
            <a:effectLst/>
          </p:spPr>
          <p:txBody>
            <a:bodyPr/>
            <a:lstStyle/>
            <a:p>
              <a:endParaRPr lang="en-US"/>
            </a:p>
          </p:txBody>
        </p:sp>
        <p:sp>
          <p:nvSpPr>
            <p:cNvPr id="140299" name="Text Box 11"/>
            <p:cNvSpPr txBox="1">
              <a:spLocks noChangeArrowheads="1"/>
            </p:cNvSpPr>
            <p:nvPr/>
          </p:nvSpPr>
          <p:spPr bwMode="auto">
            <a:xfrm>
              <a:off x="2160" y="1315"/>
              <a:ext cx="500" cy="231"/>
            </a:xfrm>
            <a:prstGeom prst="rect">
              <a:avLst/>
            </a:prstGeom>
            <a:noFill/>
            <a:ln w="9525">
              <a:noFill/>
              <a:miter lim="800000"/>
              <a:headEnd/>
              <a:tailEnd/>
            </a:ln>
            <a:effectLst/>
          </p:spPr>
          <p:txBody>
            <a:bodyPr wrap="none">
              <a:spAutoFit/>
            </a:bodyPr>
            <a:lstStyle/>
            <a:p>
              <a:r>
                <a:rPr lang="en-US"/>
                <a:t>Water</a:t>
              </a:r>
            </a:p>
          </p:txBody>
        </p:sp>
      </p:grpSp>
      <p:sp>
        <p:nvSpPr>
          <p:cNvPr id="140300" name="Text Box 12"/>
          <p:cNvSpPr txBox="1">
            <a:spLocks noChangeArrowheads="1"/>
          </p:cNvSpPr>
          <p:nvPr/>
        </p:nvSpPr>
        <p:spPr bwMode="auto">
          <a:xfrm>
            <a:off x="1403350" y="1693863"/>
            <a:ext cx="1339850" cy="519112"/>
          </a:xfrm>
          <a:prstGeom prst="rect">
            <a:avLst/>
          </a:prstGeom>
          <a:noFill/>
          <a:ln w="9525">
            <a:noFill/>
            <a:miter lim="800000"/>
            <a:headEnd/>
            <a:tailEnd/>
          </a:ln>
          <a:effectLst/>
        </p:spPr>
        <p:txBody>
          <a:bodyPr wrap="square">
            <a:spAutoFit/>
          </a:bodyPr>
          <a:lstStyle/>
          <a:p>
            <a:r>
              <a:rPr lang="en-US" sz="2800" u="sng" dirty="0">
                <a:solidFill>
                  <a:srgbClr val="FFFF00"/>
                </a:solidFill>
              </a:rPr>
              <a:t>solid</a:t>
            </a:r>
          </a:p>
        </p:txBody>
      </p:sp>
      <p:sp>
        <p:nvSpPr>
          <p:cNvPr id="140301" name="Text Box 13"/>
          <p:cNvSpPr txBox="1">
            <a:spLocks noChangeArrowheads="1"/>
          </p:cNvSpPr>
          <p:nvPr/>
        </p:nvSpPr>
        <p:spPr bwMode="auto">
          <a:xfrm>
            <a:off x="4403725" y="1658938"/>
            <a:ext cx="1806575" cy="519112"/>
          </a:xfrm>
          <a:prstGeom prst="rect">
            <a:avLst/>
          </a:prstGeom>
          <a:noFill/>
          <a:ln w="9525">
            <a:noFill/>
            <a:miter lim="800000"/>
            <a:headEnd/>
            <a:tailEnd/>
          </a:ln>
          <a:effectLst/>
        </p:spPr>
        <p:txBody>
          <a:bodyPr wrap="square">
            <a:spAutoFit/>
          </a:bodyPr>
          <a:lstStyle/>
          <a:p>
            <a:r>
              <a:rPr lang="en-US" sz="2800" u="sng" dirty="0">
                <a:solidFill>
                  <a:srgbClr val="FFFF00"/>
                </a:solidFill>
              </a:rPr>
              <a:t>solution</a:t>
            </a:r>
          </a:p>
        </p:txBody>
      </p:sp>
      <p:sp>
        <p:nvSpPr>
          <p:cNvPr id="140302" name="Text Box 14"/>
          <p:cNvSpPr txBox="1">
            <a:spLocks noChangeArrowheads="1"/>
          </p:cNvSpPr>
          <p:nvPr/>
        </p:nvSpPr>
        <p:spPr bwMode="auto">
          <a:xfrm>
            <a:off x="1279525" y="3811588"/>
            <a:ext cx="1228725" cy="1552575"/>
          </a:xfrm>
          <a:prstGeom prst="rect">
            <a:avLst/>
          </a:prstGeom>
          <a:noFill/>
          <a:ln w="9525">
            <a:noFill/>
            <a:miter lim="800000"/>
            <a:headEnd/>
            <a:tailEnd/>
          </a:ln>
          <a:effectLst/>
        </p:spPr>
        <p:txBody>
          <a:bodyPr wrap="none">
            <a:spAutoFit/>
          </a:bodyPr>
          <a:lstStyle/>
          <a:p>
            <a:endParaRPr lang="en-US" sz="2400" b="1">
              <a:solidFill>
                <a:srgbClr val="FFFF00"/>
              </a:solidFill>
            </a:endParaRPr>
          </a:p>
          <a:p>
            <a:r>
              <a:rPr lang="en-US" sz="2400" b="1">
                <a:solidFill>
                  <a:srgbClr val="FFFF00"/>
                </a:solidFill>
              </a:rPr>
              <a:t>CaCO</a:t>
            </a:r>
            <a:r>
              <a:rPr lang="en-US" sz="2400" b="1" baseline="-25000">
                <a:solidFill>
                  <a:srgbClr val="FFFF00"/>
                </a:solidFill>
              </a:rPr>
              <a:t>3</a:t>
            </a:r>
            <a:r>
              <a:rPr lang="en-US" sz="2400" b="1">
                <a:solidFill>
                  <a:srgbClr val="FFFF00"/>
                </a:solidFill>
              </a:rPr>
              <a:t> </a:t>
            </a:r>
          </a:p>
          <a:p>
            <a:endParaRPr lang="en-US" sz="2400" b="1">
              <a:solidFill>
                <a:srgbClr val="FFFF00"/>
              </a:solidFill>
            </a:endParaRPr>
          </a:p>
          <a:p>
            <a:r>
              <a:rPr lang="en-US" sz="2400" b="1">
                <a:solidFill>
                  <a:srgbClr val="FFFF00"/>
                </a:solidFill>
              </a:rPr>
              <a:t>CaSO</a:t>
            </a:r>
            <a:r>
              <a:rPr lang="en-US" sz="2400" b="1" baseline="-25000">
                <a:solidFill>
                  <a:srgbClr val="FFFF00"/>
                </a:solidFill>
              </a:rPr>
              <a:t>4</a:t>
            </a:r>
          </a:p>
        </p:txBody>
      </p:sp>
      <p:grpSp>
        <p:nvGrpSpPr>
          <p:cNvPr id="140303" name="Group 15"/>
          <p:cNvGrpSpPr>
            <a:grpSpLocks/>
          </p:cNvGrpSpPr>
          <p:nvPr/>
        </p:nvGrpSpPr>
        <p:grpSpPr bwMode="auto">
          <a:xfrm>
            <a:off x="2460625" y="4254500"/>
            <a:ext cx="4816475" cy="603250"/>
            <a:chOff x="2112" y="2271"/>
            <a:chExt cx="2606" cy="288"/>
          </a:xfrm>
        </p:grpSpPr>
        <p:sp>
          <p:nvSpPr>
            <p:cNvPr id="140304" name="Text Box 16"/>
            <p:cNvSpPr txBox="1">
              <a:spLocks noChangeArrowheads="1"/>
            </p:cNvSpPr>
            <p:nvPr/>
          </p:nvSpPr>
          <p:spPr bwMode="auto">
            <a:xfrm>
              <a:off x="3045" y="2271"/>
              <a:ext cx="1673" cy="288"/>
            </a:xfrm>
            <a:prstGeom prst="rect">
              <a:avLst/>
            </a:prstGeom>
            <a:noFill/>
            <a:ln w="9525">
              <a:noFill/>
              <a:miter lim="800000"/>
              <a:headEnd/>
              <a:tailEnd/>
            </a:ln>
            <a:effectLst/>
          </p:spPr>
          <p:txBody>
            <a:bodyPr wrap="none">
              <a:spAutoFit/>
            </a:bodyPr>
            <a:lstStyle/>
            <a:p>
              <a:r>
                <a:rPr lang="en-US" sz="2400"/>
                <a:t>Ca</a:t>
              </a:r>
              <a:r>
                <a:rPr lang="en-US" sz="2400" baseline="30000"/>
                <a:t>+2</a:t>
              </a:r>
              <a:r>
                <a:rPr lang="en-US" sz="2400"/>
                <a:t>   and    CO</a:t>
              </a:r>
              <a:r>
                <a:rPr lang="en-US" sz="2400" baseline="-25000"/>
                <a:t>3</a:t>
              </a:r>
              <a:r>
                <a:rPr lang="en-US" sz="2400" baseline="30000"/>
                <a:t>-2</a:t>
              </a:r>
            </a:p>
          </p:txBody>
        </p:sp>
        <p:sp>
          <p:nvSpPr>
            <p:cNvPr id="140305" name="Line 17"/>
            <p:cNvSpPr>
              <a:spLocks noChangeShapeType="1"/>
            </p:cNvSpPr>
            <p:nvPr/>
          </p:nvSpPr>
          <p:spPr bwMode="auto">
            <a:xfrm>
              <a:off x="2112" y="2389"/>
              <a:ext cx="811" cy="0"/>
            </a:xfrm>
            <a:prstGeom prst="line">
              <a:avLst/>
            </a:prstGeom>
            <a:noFill/>
            <a:ln w="9525">
              <a:solidFill>
                <a:schemeClr val="tx1"/>
              </a:solidFill>
              <a:round/>
              <a:headEnd/>
              <a:tailEnd type="triangle" w="med" len="med"/>
            </a:ln>
            <a:effectLst/>
          </p:spPr>
          <p:txBody>
            <a:bodyPr/>
            <a:lstStyle/>
            <a:p>
              <a:endParaRPr lang="en-US"/>
            </a:p>
          </p:txBody>
        </p:sp>
      </p:grpSp>
      <p:grpSp>
        <p:nvGrpSpPr>
          <p:cNvPr id="140306" name="Group 18"/>
          <p:cNvGrpSpPr>
            <a:grpSpLocks/>
          </p:cNvGrpSpPr>
          <p:nvPr/>
        </p:nvGrpSpPr>
        <p:grpSpPr bwMode="auto">
          <a:xfrm>
            <a:off x="2532062" y="4953000"/>
            <a:ext cx="4821237" cy="723900"/>
            <a:chOff x="2133" y="2719"/>
            <a:chExt cx="2584" cy="288"/>
          </a:xfrm>
        </p:grpSpPr>
        <p:sp>
          <p:nvSpPr>
            <p:cNvPr id="140307" name="Text Box 19"/>
            <p:cNvSpPr txBox="1">
              <a:spLocks noChangeArrowheads="1"/>
            </p:cNvSpPr>
            <p:nvPr/>
          </p:nvSpPr>
          <p:spPr bwMode="auto">
            <a:xfrm>
              <a:off x="3055" y="2719"/>
              <a:ext cx="1662" cy="288"/>
            </a:xfrm>
            <a:prstGeom prst="rect">
              <a:avLst/>
            </a:prstGeom>
            <a:noFill/>
            <a:ln w="9525">
              <a:noFill/>
              <a:miter lim="800000"/>
              <a:headEnd/>
              <a:tailEnd/>
            </a:ln>
            <a:effectLst/>
          </p:spPr>
          <p:txBody>
            <a:bodyPr wrap="none">
              <a:spAutoFit/>
            </a:bodyPr>
            <a:lstStyle/>
            <a:p>
              <a:r>
                <a:rPr lang="en-US" sz="2400"/>
                <a:t>Ca</a:t>
              </a:r>
              <a:r>
                <a:rPr lang="en-US" sz="2400" baseline="30000"/>
                <a:t>+2</a:t>
              </a:r>
              <a:r>
                <a:rPr lang="en-US" sz="2400"/>
                <a:t>   and    SO</a:t>
              </a:r>
              <a:r>
                <a:rPr lang="en-US" sz="2400" baseline="-25000"/>
                <a:t>4</a:t>
              </a:r>
              <a:r>
                <a:rPr lang="en-US" sz="2400" baseline="30000"/>
                <a:t>-2</a:t>
              </a:r>
            </a:p>
          </p:txBody>
        </p:sp>
        <p:sp>
          <p:nvSpPr>
            <p:cNvPr id="140308" name="Line 20"/>
            <p:cNvSpPr>
              <a:spLocks noChangeShapeType="1"/>
            </p:cNvSpPr>
            <p:nvPr/>
          </p:nvSpPr>
          <p:spPr bwMode="auto">
            <a:xfrm>
              <a:off x="2133" y="2837"/>
              <a:ext cx="811" cy="0"/>
            </a:xfrm>
            <a:prstGeom prst="line">
              <a:avLst/>
            </a:prstGeom>
            <a:noFill/>
            <a:ln w="9525">
              <a:solidFill>
                <a:schemeClr val="tx1"/>
              </a:solidFill>
              <a:round/>
              <a:headEnd/>
              <a:tailEnd type="triangle" w="med" len="med"/>
            </a:ln>
            <a:effectLst/>
          </p:spPr>
          <p:txBody>
            <a:bodyPr/>
            <a:lstStyle/>
            <a:p>
              <a:endParaRPr lang="en-US"/>
            </a:p>
          </p:txBody>
        </p:sp>
      </p:gr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under-water"/>
          <p:cNvPicPr>
            <a:picLocks noChangeAspect="1" noChangeArrowheads="1"/>
          </p:cNvPicPr>
          <p:nvPr/>
        </p:nvPicPr>
        <p:blipFill>
          <a:blip r:embed="rId5" cstate="print">
            <a:lum bright="-12000"/>
          </a:blip>
          <a:srcRect t="11301" b="13516"/>
          <a:stretch>
            <a:fillRect/>
          </a:stretch>
        </p:blipFill>
        <p:spPr bwMode="auto">
          <a:xfrm>
            <a:off x="600075" y="234950"/>
            <a:ext cx="7907338" cy="6372225"/>
          </a:xfrm>
          <a:prstGeom prst="rect">
            <a:avLst/>
          </a:prstGeom>
          <a:noFill/>
        </p:spPr>
      </p:pic>
      <p:sp>
        <p:nvSpPr>
          <p:cNvPr id="176131" name="Text Box 3"/>
          <p:cNvSpPr txBox="1">
            <a:spLocks noChangeArrowheads="1"/>
          </p:cNvSpPr>
          <p:nvPr/>
        </p:nvSpPr>
        <p:spPr bwMode="auto">
          <a:xfrm>
            <a:off x="1557338" y="2097088"/>
            <a:ext cx="1300162" cy="457200"/>
          </a:xfrm>
          <a:prstGeom prst="rect">
            <a:avLst/>
          </a:prstGeom>
          <a:noFill/>
          <a:ln w="9525">
            <a:noFill/>
            <a:miter lim="800000"/>
            <a:headEnd/>
            <a:tailEnd/>
          </a:ln>
          <a:effectLst/>
        </p:spPr>
        <p:txBody>
          <a:bodyPr wrap="none">
            <a:spAutoFit/>
          </a:bodyPr>
          <a:lstStyle/>
          <a:p>
            <a:r>
              <a:rPr lang="en-US" sz="2400" b="1">
                <a:solidFill>
                  <a:srgbClr val="FF9900"/>
                </a:solidFill>
              </a:rPr>
              <a:t>Sodium</a:t>
            </a:r>
          </a:p>
        </p:txBody>
      </p:sp>
      <p:sp>
        <p:nvSpPr>
          <p:cNvPr id="176132" name="Text Box 4"/>
          <p:cNvSpPr txBox="1">
            <a:spLocks noChangeArrowheads="1"/>
          </p:cNvSpPr>
          <p:nvPr/>
        </p:nvSpPr>
        <p:spPr bwMode="auto">
          <a:xfrm>
            <a:off x="4462463" y="1703388"/>
            <a:ext cx="1419225" cy="457200"/>
          </a:xfrm>
          <a:prstGeom prst="rect">
            <a:avLst/>
          </a:prstGeom>
          <a:noFill/>
          <a:ln w="9525">
            <a:noFill/>
            <a:miter lim="800000"/>
            <a:headEnd/>
            <a:tailEnd/>
          </a:ln>
          <a:effectLst/>
        </p:spPr>
        <p:txBody>
          <a:bodyPr wrap="none">
            <a:spAutoFit/>
          </a:bodyPr>
          <a:lstStyle/>
          <a:p>
            <a:r>
              <a:rPr lang="en-US" sz="2400" b="1">
                <a:solidFill>
                  <a:srgbClr val="FF9900"/>
                </a:solidFill>
              </a:rPr>
              <a:t>Chloride</a:t>
            </a:r>
          </a:p>
        </p:txBody>
      </p:sp>
      <p:sp>
        <p:nvSpPr>
          <p:cNvPr id="176133" name="Text Box 5"/>
          <p:cNvSpPr txBox="1">
            <a:spLocks noChangeArrowheads="1"/>
          </p:cNvSpPr>
          <p:nvPr/>
        </p:nvSpPr>
        <p:spPr bwMode="auto">
          <a:xfrm>
            <a:off x="3179763" y="5072063"/>
            <a:ext cx="1200150" cy="457200"/>
          </a:xfrm>
          <a:prstGeom prst="rect">
            <a:avLst/>
          </a:prstGeom>
          <a:noFill/>
          <a:ln w="9525">
            <a:noFill/>
            <a:miter lim="800000"/>
            <a:headEnd/>
            <a:tailEnd/>
          </a:ln>
          <a:effectLst/>
        </p:spPr>
        <p:txBody>
          <a:bodyPr wrap="none">
            <a:spAutoFit/>
          </a:bodyPr>
          <a:lstStyle/>
          <a:p>
            <a:r>
              <a:rPr lang="en-US" sz="2400" b="1">
                <a:solidFill>
                  <a:srgbClr val="FFFF00"/>
                </a:solidFill>
              </a:rPr>
              <a:t>Sulfate</a:t>
            </a:r>
          </a:p>
        </p:txBody>
      </p:sp>
      <p:sp>
        <p:nvSpPr>
          <p:cNvPr id="176134" name="Text Box 6"/>
          <p:cNvSpPr txBox="1">
            <a:spLocks noChangeArrowheads="1"/>
          </p:cNvSpPr>
          <p:nvPr/>
        </p:nvSpPr>
        <p:spPr bwMode="auto">
          <a:xfrm>
            <a:off x="1924050" y="4090988"/>
            <a:ext cx="698500" cy="396875"/>
          </a:xfrm>
          <a:prstGeom prst="rect">
            <a:avLst/>
          </a:prstGeom>
          <a:noFill/>
          <a:ln w="9525">
            <a:noFill/>
            <a:miter lim="800000"/>
            <a:headEnd/>
            <a:tailEnd/>
          </a:ln>
          <a:effectLst/>
        </p:spPr>
        <p:txBody>
          <a:bodyPr wrap="none">
            <a:spAutoFit/>
          </a:bodyPr>
          <a:lstStyle/>
          <a:p>
            <a:r>
              <a:rPr lang="en-US" sz="2000" b="1">
                <a:solidFill>
                  <a:srgbClr val="00FF00"/>
                </a:solidFill>
              </a:rPr>
              <a:t>Ca</a:t>
            </a:r>
            <a:r>
              <a:rPr lang="en-US" sz="2000" b="1" baseline="30000">
                <a:solidFill>
                  <a:srgbClr val="00FF00"/>
                </a:solidFill>
              </a:rPr>
              <a:t>+2</a:t>
            </a:r>
          </a:p>
        </p:txBody>
      </p:sp>
      <p:sp>
        <p:nvSpPr>
          <p:cNvPr id="176135" name="Text Box 7"/>
          <p:cNvSpPr txBox="1">
            <a:spLocks noChangeArrowheads="1"/>
          </p:cNvSpPr>
          <p:nvPr/>
        </p:nvSpPr>
        <p:spPr bwMode="auto">
          <a:xfrm>
            <a:off x="4872038" y="2082800"/>
            <a:ext cx="493712" cy="396875"/>
          </a:xfrm>
          <a:prstGeom prst="rect">
            <a:avLst/>
          </a:prstGeom>
          <a:noFill/>
          <a:ln w="9525">
            <a:noFill/>
            <a:miter lim="800000"/>
            <a:headEnd/>
            <a:tailEnd/>
          </a:ln>
          <a:effectLst/>
        </p:spPr>
        <p:txBody>
          <a:bodyPr wrap="none">
            <a:spAutoFit/>
          </a:bodyPr>
          <a:lstStyle/>
          <a:p>
            <a:r>
              <a:rPr lang="en-US" sz="2000" b="1">
                <a:solidFill>
                  <a:srgbClr val="00FF00"/>
                </a:solidFill>
              </a:rPr>
              <a:t>Cl</a:t>
            </a:r>
            <a:r>
              <a:rPr lang="en-US" sz="2000" b="1" baseline="30000">
                <a:solidFill>
                  <a:srgbClr val="00FF00"/>
                </a:solidFill>
              </a:rPr>
              <a:t>-</a:t>
            </a:r>
          </a:p>
        </p:txBody>
      </p:sp>
      <p:sp>
        <p:nvSpPr>
          <p:cNvPr id="176136" name="Text Box 8"/>
          <p:cNvSpPr txBox="1">
            <a:spLocks noChangeArrowheads="1"/>
          </p:cNvSpPr>
          <p:nvPr/>
        </p:nvSpPr>
        <p:spPr bwMode="auto">
          <a:xfrm>
            <a:off x="1892300" y="2514600"/>
            <a:ext cx="606425" cy="396875"/>
          </a:xfrm>
          <a:prstGeom prst="rect">
            <a:avLst/>
          </a:prstGeom>
          <a:noFill/>
          <a:ln w="9525">
            <a:noFill/>
            <a:miter lim="800000"/>
            <a:headEnd/>
            <a:tailEnd/>
          </a:ln>
          <a:effectLst/>
        </p:spPr>
        <p:txBody>
          <a:bodyPr wrap="none">
            <a:spAutoFit/>
          </a:bodyPr>
          <a:lstStyle/>
          <a:p>
            <a:r>
              <a:rPr lang="en-US" sz="2000" b="1">
                <a:solidFill>
                  <a:srgbClr val="00FF00"/>
                </a:solidFill>
              </a:rPr>
              <a:t>Na</a:t>
            </a:r>
            <a:r>
              <a:rPr lang="en-US" sz="2000" b="1" baseline="30000">
                <a:solidFill>
                  <a:srgbClr val="00FF00"/>
                </a:solidFill>
              </a:rPr>
              <a:t>+</a:t>
            </a:r>
          </a:p>
        </p:txBody>
      </p:sp>
      <p:sp>
        <p:nvSpPr>
          <p:cNvPr id="176137" name="Text Box 9"/>
          <p:cNvSpPr txBox="1">
            <a:spLocks noChangeArrowheads="1"/>
          </p:cNvSpPr>
          <p:nvPr/>
        </p:nvSpPr>
        <p:spPr bwMode="auto">
          <a:xfrm>
            <a:off x="6200775" y="3189288"/>
            <a:ext cx="804863" cy="396875"/>
          </a:xfrm>
          <a:prstGeom prst="rect">
            <a:avLst/>
          </a:prstGeom>
          <a:noFill/>
          <a:ln w="9525">
            <a:noFill/>
            <a:miter lim="800000"/>
            <a:headEnd/>
            <a:tailEnd/>
          </a:ln>
          <a:effectLst/>
        </p:spPr>
        <p:txBody>
          <a:bodyPr wrap="none">
            <a:spAutoFit/>
          </a:bodyPr>
          <a:lstStyle/>
          <a:p>
            <a:r>
              <a:rPr lang="en-US" sz="2000" b="1">
                <a:solidFill>
                  <a:srgbClr val="00FF00"/>
                </a:solidFill>
              </a:rPr>
              <a:t>CO</a:t>
            </a:r>
            <a:r>
              <a:rPr lang="en-US" sz="2000" b="1" baseline="-25000">
                <a:solidFill>
                  <a:srgbClr val="00FF00"/>
                </a:solidFill>
              </a:rPr>
              <a:t>3</a:t>
            </a:r>
            <a:r>
              <a:rPr lang="en-US" sz="2000" b="1" baseline="30000">
                <a:solidFill>
                  <a:srgbClr val="00FF00"/>
                </a:solidFill>
              </a:rPr>
              <a:t>-2</a:t>
            </a:r>
          </a:p>
        </p:txBody>
      </p:sp>
      <p:sp>
        <p:nvSpPr>
          <p:cNvPr id="176138" name="Text Box 10"/>
          <p:cNvSpPr txBox="1">
            <a:spLocks noChangeArrowheads="1"/>
          </p:cNvSpPr>
          <p:nvPr/>
        </p:nvSpPr>
        <p:spPr bwMode="auto">
          <a:xfrm>
            <a:off x="3321050" y="5524500"/>
            <a:ext cx="790575" cy="396875"/>
          </a:xfrm>
          <a:prstGeom prst="rect">
            <a:avLst/>
          </a:prstGeom>
          <a:noFill/>
          <a:ln w="9525">
            <a:noFill/>
            <a:miter lim="800000"/>
            <a:headEnd/>
            <a:tailEnd/>
          </a:ln>
          <a:effectLst/>
        </p:spPr>
        <p:txBody>
          <a:bodyPr wrap="none">
            <a:spAutoFit/>
          </a:bodyPr>
          <a:lstStyle/>
          <a:p>
            <a:r>
              <a:rPr lang="en-US" sz="2000" b="1">
                <a:solidFill>
                  <a:srgbClr val="00FF00"/>
                </a:solidFill>
              </a:rPr>
              <a:t>SO</a:t>
            </a:r>
            <a:r>
              <a:rPr lang="en-US" sz="2000" b="1" baseline="-25000">
                <a:solidFill>
                  <a:srgbClr val="00FF00"/>
                </a:solidFill>
              </a:rPr>
              <a:t>4</a:t>
            </a:r>
            <a:r>
              <a:rPr lang="en-US" sz="2000" b="1" baseline="30000">
                <a:solidFill>
                  <a:srgbClr val="00FF00"/>
                </a:solidFill>
              </a:rPr>
              <a:t>-2</a:t>
            </a:r>
          </a:p>
        </p:txBody>
      </p:sp>
      <p:sp>
        <p:nvSpPr>
          <p:cNvPr id="176139" name="Text Box 11"/>
          <p:cNvSpPr txBox="1">
            <a:spLocks noChangeArrowheads="1"/>
          </p:cNvSpPr>
          <p:nvPr/>
        </p:nvSpPr>
        <p:spPr bwMode="auto">
          <a:xfrm>
            <a:off x="5746750" y="2765425"/>
            <a:ext cx="1692275" cy="457200"/>
          </a:xfrm>
          <a:prstGeom prst="rect">
            <a:avLst/>
          </a:prstGeom>
          <a:noFill/>
          <a:ln w="9525">
            <a:noFill/>
            <a:miter lim="800000"/>
            <a:headEnd/>
            <a:tailEnd/>
          </a:ln>
          <a:effectLst/>
        </p:spPr>
        <p:txBody>
          <a:bodyPr wrap="none">
            <a:spAutoFit/>
          </a:bodyPr>
          <a:lstStyle/>
          <a:p>
            <a:r>
              <a:rPr lang="en-US" sz="2400" b="1">
                <a:solidFill>
                  <a:srgbClr val="FFFF00"/>
                </a:solidFill>
              </a:rPr>
              <a:t>Carbonate</a:t>
            </a:r>
          </a:p>
        </p:txBody>
      </p:sp>
      <p:sp>
        <p:nvSpPr>
          <p:cNvPr id="176140" name="Text Box 12"/>
          <p:cNvSpPr txBox="1">
            <a:spLocks noChangeArrowheads="1"/>
          </p:cNvSpPr>
          <p:nvPr/>
        </p:nvSpPr>
        <p:spPr bwMode="auto">
          <a:xfrm>
            <a:off x="1595438" y="3663950"/>
            <a:ext cx="1370012" cy="457200"/>
          </a:xfrm>
          <a:prstGeom prst="rect">
            <a:avLst/>
          </a:prstGeom>
          <a:noFill/>
          <a:ln w="9525">
            <a:noFill/>
            <a:miter lim="800000"/>
            <a:headEnd/>
            <a:tailEnd/>
          </a:ln>
          <a:effectLst/>
        </p:spPr>
        <p:txBody>
          <a:bodyPr wrap="none">
            <a:spAutoFit/>
          </a:bodyPr>
          <a:lstStyle/>
          <a:p>
            <a:r>
              <a:rPr lang="en-US" sz="2400" b="1">
                <a:solidFill>
                  <a:srgbClr val="FFFF00"/>
                </a:solidFill>
              </a:rPr>
              <a:t>Calcium</a:t>
            </a:r>
          </a:p>
        </p:txBody>
      </p:sp>
      <p:sp>
        <p:nvSpPr>
          <p:cNvPr id="176141" name="Text Box 13"/>
          <p:cNvSpPr txBox="1">
            <a:spLocks noChangeArrowheads="1"/>
          </p:cNvSpPr>
          <p:nvPr/>
        </p:nvSpPr>
        <p:spPr bwMode="auto">
          <a:xfrm>
            <a:off x="3241675" y="527050"/>
            <a:ext cx="2259013" cy="579438"/>
          </a:xfrm>
          <a:prstGeom prst="rect">
            <a:avLst/>
          </a:prstGeom>
          <a:noFill/>
          <a:ln w="9525">
            <a:noFill/>
            <a:miter lim="800000"/>
            <a:headEnd/>
            <a:tailEnd/>
          </a:ln>
          <a:effectLst/>
        </p:spPr>
        <p:txBody>
          <a:bodyPr wrap="none">
            <a:spAutoFit/>
          </a:bodyPr>
          <a:lstStyle/>
          <a:p>
            <a:r>
              <a:rPr lang="en-US" sz="3200">
                <a:solidFill>
                  <a:schemeClr val="accent2"/>
                </a:solidFill>
              </a:rPr>
              <a:t>Ocean Ions</a:t>
            </a:r>
          </a:p>
        </p:txBody>
      </p:sp>
      <p:graphicFrame>
        <p:nvGraphicFramePr>
          <p:cNvPr id="176142" name="Group 14"/>
          <p:cNvGraphicFramePr>
            <a:graphicFrameLocks noGrp="1"/>
          </p:cNvGraphicFramePr>
          <p:nvPr>
            <p:custDataLst>
              <p:tags r:id="rId2"/>
            </p:custDataLst>
          </p:nvPr>
        </p:nvGraphicFramePr>
        <p:xfrm>
          <a:off x="5776913" y="4762500"/>
          <a:ext cx="2278062" cy="419100"/>
        </p:xfrm>
        <a:graphic>
          <a:graphicData uri="http://schemas.openxmlformats.org/drawingml/2006/table">
            <a:tbl>
              <a:tblPr/>
              <a:tblGrid>
                <a:gridCol w="989012"/>
                <a:gridCol w="1289050"/>
              </a:tblGrid>
              <a:tr h="41910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FF00"/>
                          </a:solidFill>
                          <a:effectLst/>
                          <a:latin typeface="Arial" charset="0"/>
                        </a:rPr>
                        <a:t>Mg</a:t>
                      </a:r>
                      <a:r>
                        <a:rPr kumimoji="0" lang="en-US" sz="2000" b="1" i="0" u="none" strike="noStrike" cap="none" normalizeH="0" baseline="30000" smtClean="0">
                          <a:ln>
                            <a:noFill/>
                          </a:ln>
                          <a:solidFill>
                            <a:srgbClr val="00FF00"/>
                          </a:solidFill>
                          <a:effectLst/>
                          <a:latin typeface="Arial" charset="0"/>
                        </a:rPr>
                        <a:t>2+</a:t>
                      </a:r>
                      <a:endParaRPr kumimoji="0" lang="en-US" sz="2000" b="0" i="0" u="none" strike="noStrike" cap="none" normalizeH="0" baseline="0" smtClean="0">
                        <a:ln>
                          <a:noFill/>
                        </a:ln>
                        <a:solidFill>
                          <a:srgbClr val="00FF00"/>
                        </a:solidFill>
                        <a:effectLst/>
                        <a:latin typeface="Arial"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FF00"/>
                        </a:solidFill>
                        <a:effectLst/>
                        <a:latin typeface="Arial" charset="0"/>
                      </a:endParaRPr>
                    </a:p>
                  </a:txBody>
                  <a:tcPr horzOverflow="overflow">
                    <a:lnL>
                      <a:noFill/>
                    </a:lnL>
                    <a:lnR cap="flat">
                      <a:noFill/>
                    </a:lnR>
                    <a:lnT cap="flat">
                      <a:noFill/>
                    </a:lnT>
                    <a:lnB cap="flat">
                      <a:noFill/>
                    </a:lnB>
                    <a:lnTlToBr>
                      <a:noFill/>
                    </a:lnTlToBr>
                    <a:lnBlToTr>
                      <a:noFill/>
                    </a:lnBlToTr>
                    <a:noFill/>
                  </a:tcPr>
                </a:tc>
              </a:tr>
            </a:tbl>
          </a:graphicData>
        </a:graphic>
      </p:graphicFrame>
      <p:sp>
        <p:nvSpPr>
          <p:cNvPr id="176149" name="Text Box 21"/>
          <p:cNvSpPr txBox="1">
            <a:spLocks noChangeArrowheads="1"/>
          </p:cNvSpPr>
          <p:nvPr/>
        </p:nvSpPr>
        <p:spPr bwMode="auto">
          <a:xfrm>
            <a:off x="5237163" y="4291013"/>
            <a:ext cx="1860550" cy="457200"/>
          </a:xfrm>
          <a:prstGeom prst="rect">
            <a:avLst/>
          </a:prstGeom>
          <a:noFill/>
          <a:ln w="9525">
            <a:noFill/>
            <a:miter lim="800000"/>
            <a:headEnd/>
            <a:tailEnd/>
          </a:ln>
          <a:effectLst/>
        </p:spPr>
        <p:txBody>
          <a:bodyPr wrap="none">
            <a:spAutoFit/>
          </a:bodyPr>
          <a:lstStyle/>
          <a:p>
            <a:r>
              <a:rPr lang="en-US" sz="2400" b="1">
                <a:solidFill>
                  <a:srgbClr val="FFFF00"/>
                </a:solidFill>
              </a:rPr>
              <a:t>Magnesium</a:t>
            </a:r>
          </a:p>
        </p:txBody>
      </p:sp>
      <p:sp>
        <p:nvSpPr>
          <p:cNvPr id="176150" name="Text Box 22"/>
          <p:cNvSpPr txBox="1">
            <a:spLocks noChangeArrowheads="1"/>
          </p:cNvSpPr>
          <p:nvPr/>
        </p:nvSpPr>
        <p:spPr bwMode="auto">
          <a:xfrm>
            <a:off x="3465513" y="3052763"/>
            <a:ext cx="1725612" cy="457200"/>
          </a:xfrm>
          <a:prstGeom prst="rect">
            <a:avLst/>
          </a:prstGeom>
          <a:noFill/>
          <a:ln w="9525">
            <a:noFill/>
            <a:miter lim="800000"/>
            <a:headEnd/>
            <a:tailEnd/>
          </a:ln>
          <a:effectLst/>
        </p:spPr>
        <p:txBody>
          <a:bodyPr wrap="none">
            <a:spAutoFit/>
          </a:bodyPr>
          <a:lstStyle/>
          <a:p>
            <a:r>
              <a:rPr lang="en-US" sz="2400" b="1">
                <a:solidFill>
                  <a:srgbClr val="FFFF00"/>
                </a:solidFill>
              </a:rPr>
              <a:t>Potassium</a:t>
            </a:r>
          </a:p>
        </p:txBody>
      </p:sp>
      <p:sp>
        <p:nvSpPr>
          <p:cNvPr id="176151" name="Text Box 23"/>
          <p:cNvSpPr txBox="1">
            <a:spLocks noChangeArrowheads="1"/>
          </p:cNvSpPr>
          <p:nvPr/>
        </p:nvSpPr>
        <p:spPr bwMode="auto">
          <a:xfrm>
            <a:off x="4156075" y="3535363"/>
            <a:ext cx="465138" cy="396875"/>
          </a:xfrm>
          <a:prstGeom prst="rect">
            <a:avLst/>
          </a:prstGeom>
          <a:noFill/>
          <a:ln w="9525">
            <a:noFill/>
            <a:miter lim="800000"/>
            <a:headEnd/>
            <a:tailEnd/>
          </a:ln>
          <a:effectLst/>
        </p:spPr>
        <p:txBody>
          <a:bodyPr wrap="none">
            <a:spAutoFit/>
          </a:bodyPr>
          <a:lstStyle/>
          <a:p>
            <a:r>
              <a:rPr lang="en-US" sz="2000" b="1">
                <a:solidFill>
                  <a:srgbClr val="00FF00"/>
                </a:solidFill>
              </a:rPr>
              <a:t>K</a:t>
            </a:r>
            <a:r>
              <a:rPr lang="en-US" sz="2000" b="1" baseline="30000">
                <a:solidFill>
                  <a:srgbClr val="00FF00"/>
                </a:solidFill>
              </a:rPr>
              <a:t>+</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1546224" y="1730375"/>
            <a:ext cx="6302375" cy="946150"/>
          </a:xfrm>
          <a:prstGeom prst="rect">
            <a:avLst/>
          </a:prstGeom>
          <a:noFill/>
          <a:ln w="9525">
            <a:noFill/>
            <a:miter lim="800000"/>
            <a:headEnd/>
            <a:tailEnd/>
          </a:ln>
          <a:effectLst/>
        </p:spPr>
        <p:txBody>
          <a:bodyPr wrap="square">
            <a:spAutoFit/>
          </a:bodyPr>
          <a:lstStyle/>
          <a:p>
            <a:pPr algn="ctr"/>
            <a:r>
              <a:rPr lang="en-US" sz="2800" dirty="0"/>
              <a:t>Oceans have enormous amounts</a:t>
            </a:r>
          </a:p>
          <a:p>
            <a:pPr algn="ctr"/>
            <a:r>
              <a:rPr lang="en-US" sz="2800" dirty="0"/>
              <a:t>of salt (ions) dissolved in the water.</a:t>
            </a:r>
          </a:p>
        </p:txBody>
      </p:sp>
      <p:sp>
        <p:nvSpPr>
          <p:cNvPr id="142339" name="Text Box 3"/>
          <p:cNvSpPr txBox="1">
            <a:spLocks noChangeArrowheads="1"/>
          </p:cNvSpPr>
          <p:nvPr/>
        </p:nvSpPr>
        <p:spPr bwMode="auto">
          <a:xfrm>
            <a:off x="1933574" y="4068763"/>
            <a:ext cx="5705475" cy="519112"/>
          </a:xfrm>
          <a:prstGeom prst="rect">
            <a:avLst/>
          </a:prstGeom>
          <a:noFill/>
          <a:ln w="9525">
            <a:noFill/>
            <a:miter lim="800000"/>
            <a:headEnd/>
            <a:tailEnd/>
          </a:ln>
          <a:effectLst/>
        </p:spPr>
        <p:txBody>
          <a:bodyPr wrap="square">
            <a:spAutoFit/>
          </a:bodyPr>
          <a:lstStyle/>
          <a:p>
            <a:r>
              <a:rPr lang="en-US" sz="2800" dirty="0">
                <a:solidFill>
                  <a:srgbClr val="FFFF00"/>
                </a:solidFill>
              </a:rPr>
              <a:t>Next: Origins of Ocean Salinity</a:t>
            </a:r>
          </a:p>
        </p:txBody>
      </p:sp>
      <p:sp>
        <p:nvSpPr>
          <p:cNvPr id="142340" name="Text Box 4"/>
          <p:cNvSpPr txBox="1">
            <a:spLocks noChangeArrowheads="1"/>
          </p:cNvSpPr>
          <p:nvPr/>
        </p:nvSpPr>
        <p:spPr bwMode="auto">
          <a:xfrm>
            <a:off x="2251075" y="3132138"/>
            <a:ext cx="4740275" cy="519112"/>
          </a:xfrm>
          <a:prstGeom prst="rect">
            <a:avLst/>
          </a:prstGeom>
          <a:noFill/>
          <a:ln w="9525">
            <a:noFill/>
            <a:miter lim="800000"/>
            <a:headEnd/>
            <a:tailEnd/>
          </a:ln>
          <a:effectLst/>
        </p:spPr>
        <p:txBody>
          <a:bodyPr wrap="square">
            <a:spAutoFit/>
          </a:bodyPr>
          <a:lstStyle/>
          <a:p>
            <a:r>
              <a:rPr lang="en-US" sz="2800" b="1">
                <a:solidFill>
                  <a:srgbClr val="FF9900"/>
                </a:solidFill>
              </a:rPr>
              <a:t>Average salinity = 3.5%</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39"/>
                                        </p:tgtEl>
                                        <p:attrNameLst>
                                          <p:attrName>style.visibility</p:attrName>
                                        </p:attrNameLst>
                                      </p:cBhvr>
                                      <p:to>
                                        <p:strVal val="visible"/>
                                      </p:to>
                                    </p:set>
                                    <p:animEffect transition="in" filter="fade">
                                      <p:cBhvr>
                                        <p:cTn id="7" dur="2000"/>
                                        <p:tgtEl>
                                          <p:spTgt spid="142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W_Ocean"/>
          <p:cNvPicPr>
            <a:picLocks noChangeAspect="1" noChangeArrowheads="1"/>
          </p:cNvPicPr>
          <p:nvPr/>
        </p:nvPicPr>
        <p:blipFill>
          <a:blip r:embed="rId3" cstate="print"/>
          <a:srcRect/>
          <a:stretch>
            <a:fillRect/>
          </a:stretch>
        </p:blipFill>
        <p:spPr bwMode="auto">
          <a:xfrm>
            <a:off x="744538" y="1300163"/>
            <a:ext cx="7620000" cy="4191000"/>
          </a:xfrm>
          <a:prstGeom prst="rect">
            <a:avLst/>
          </a:prstGeom>
          <a:noFill/>
        </p:spPr>
      </p:pic>
      <p:sp>
        <p:nvSpPr>
          <p:cNvPr id="69635" name="Text Box 3"/>
          <p:cNvSpPr txBox="1">
            <a:spLocks noChangeArrowheads="1"/>
          </p:cNvSpPr>
          <p:nvPr/>
        </p:nvSpPr>
        <p:spPr bwMode="auto">
          <a:xfrm>
            <a:off x="3548063" y="4610100"/>
            <a:ext cx="1752600" cy="336550"/>
          </a:xfrm>
          <a:prstGeom prst="rect">
            <a:avLst/>
          </a:prstGeom>
          <a:noFill/>
          <a:ln w="9525">
            <a:noFill/>
            <a:miter lim="800000"/>
            <a:headEnd/>
            <a:tailEnd/>
          </a:ln>
          <a:effectLst/>
        </p:spPr>
        <p:txBody>
          <a:bodyPr wrap="none">
            <a:spAutoFit/>
          </a:bodyPr>
          <a:lstStyle/>
          <a:p>
            <a:r>
              <a:rPr lang="en-US" sz="1600" b="1"/>
              <a:t>Southern Ocean</a:t>
            </a:r>
          </a:p>
        </p:txBody>
      </p:sp>
      <p:grpSp>
        <p:nvGrpSpPr>
          <p:cNvPr id="69641" name="Group 9"/>
          <p:cNvGrpSpPr>
            <a:grpSpLocks/>
          </p:cNvGrpSpPr>
          <p:nvPr/>
        </p:nvGrpSpPr>
        <p:grpSpPr bwMode="auto">
          <a:xfrm>
            <a:off x="1066800" y="1458913"/>
            <a:ext cx="7112000" cy="2589212"/>
            <a:chOff x="683" y="940"/>
            <a:chExt cx="4480" cy="1631"/>
          </a:xfrm>
        </p:grpSpPr>
        <p:sp>
          <p:nvSpPr>
            <p:cNvPr id="69636" name="Rectangle 4"/>
            <p:cNvSpPr>
              <a:spLocks noChangeArrowheads="1"/>
            </p:cNvSpPr>
            <p:nvPr/>
          </p:nvSpPr>
          <p:spPr bwMode="auto">
            <a:xfrm>
              <a:off x="683" y="2315"/>
              <a:ext cx="800" cy="256"/>
            </a:xfrm>
            <a:prstGeom prst="rect">
              <a:avLst/>
            </a:prstGeom>
            <a:solidFill>
              <a:schemeClr val="accent1"/>
            </a:solidFill>
            <a:ln w="9525">
              <a:noFill/>
              <a:miter lim="800000"/>
              <a:headEnd/>
              <a:tailEnd/>
            </a:ln>
            <a:effectLst/>
          </p:spPr>
          <p:txBody>
            <a:bodyPr wrap="none" anchor="ctr"/>
            <a:lstStyle/>
            <a:p>
              <a:endParaRPr lang="en-US"/>
            </a:p>
          </p:txBody>
        </p:sp>
        <p:sp>
          <p:nvSpPr>
            <p:cNvPr id="69637" name="Rectangle 5"/>
            <p:cNvSpPr>
              <a:spLocks noChangeArrowheads="1"/>
            </p:cNvSpPr>
            <p:nvPr/>
          </p:nvSpPr>
          <p:spPr bwMode="auto">
            <a:xfrm>
              <a:off x="1857" y="1792"/>
              <a:ext cx="597" cy="256"/>
            </a:xfrm>
            <a:prstGeom prst="rect">
              <a:avLst/>
            </a:prstGeom>
            <a:solidFill>
              <a:schemeClr val="accent1"/>
            </a:solidFill>
            <a:ln w="9525">
              <a:noFill/>
              <a:miter lim="800000"/>
              <a:headEnd/>
              <a:tailEnd/>
            </a:ln>
            <a:effectLst/>
          </p:spPr>
          <p:txBody>
            <a:bodyPr wrap="none" anchor="ctr"/>
            <a:lstStyle/>
            <a:p>
              <a:endParaRPr lang="en-US"/>
            </a:p>
          </p:txBody>
        </p:sp>
        <p:sp>
          <p:nvSpPr>
            <p:cNvPr id="69638" name="Rectangle 6"/>
            <p:cNvSpPr>
              <a:spLocks noChangeArrowheads="1"/>
            </p:cNvSpPr>
            <p:nvPr/>
          </p:nvSpPr>
          <p:spPr bwMode="auto">
            <a:xfrm>
              <a:off x="3350" y="2198"/>
              <a:ext cx="651" cy="234"/>
            </a:xfrm>
            <a:prstGeom prst="rect">
              <a:avLst/>
            </a:prstGeom>
            <a:solidFill>
              <a:schemeClr val="accent1"/>
            </a:solidFill>
            <a:ln w="9525">
              <a:noFill/>
              <a:miter lim="800000"/>
              <a:headEnd/>
              <a:tailEnd/>
            </a:ln>
            <a:effectLst/>
          </p:spPr>
          <p:txBody>
            <a:bodyPr wrap="none" anchor="ctr"/>
            <a:lstStyle/>
            <a:p>
              <a:endParaRPr lang="en-US"/>
            </a:p>
          </p:txBody>
        </p:sp>
        <p:sp>
          <p:nvSpPr>
            <p:cNvPr id="69639" name="Rectangle 7"/>
            <p:cNvSpPr>
              <a:spLocks noChangeArrowheads="1"/>
            </p:cNvSpPr>
            <p:nvPr/>
          </p:nvSpPr>
          <p:spPr bwMode="auto">
            <a:xfrm>
              <a:off x="4363" y="1792"/>
              <a:ext cx="800" cy="256"/>
            </a:xfrm>
            <a:prstGeom prst="rect">
              <a:avLst/>
            </a:prstGeom>
            <a:solidFill>
              <a:schemeClr val="accent1"/>
            </a:solidFill>
            <a:ln w="9525">
              <a:noFill/>
              <a:miter lim="800000"/>
              <a:headEnd/>
              <a:tailEnd/>
            </a:ln>
            <a:effectLst/>
          </p:spPr>
          <p:txBody>
            <a:bodyPr wrap="none" anchor="ctr"/>
            <a:lstStyle/>
            <a:p>
              <a:endParaRPr lang="en-US"/>
            </a:p>
          </p:txBody>
        </p:sp>
        <p:sp>
          <p:nvSpPr>
            <p:cNvPr id="69640" name="Rectangle 8"/>
            <p:cNvSpPr>
              <a:spLocks noChangeArrowheads="1"/>
            </p:cNvSpPr>
            <p:nvPr/>
          </p:nvSpPr>
          <p:spPr bwMode="auto">
            <a:xfrm>
              <a:off x="2699" y="940"/>
              <a:ext cx="683" cy="181"/>
            </a:xfrm>
            <a:prstGeom prst="rect">
              <a:avLst/>
            </a:prstGeom>
            <a:solidFill>
              <a:schemeClr val="accent1"/>
            </a:solidFill>
            <a:ln w="9525">
              <a:noFill/>
              <a:miter lim="800000"/>
              <a:headEnd/>
              <a:tailEnd/>
            </a:ln>
            <a:effectLst/>
          </p:spPr>
          <p:txBody>
            <a:bodyPr wrap="none" anchor="ctr"/>
            <a:lstStyle/>
            <a:p>
              <a:endParaRPr lang="en-US"/>
            </a:p>
          </p:txBody>
        </p:sp>
      </p:grpSp>
      <p:sp>
        <p:nvSpPr>
          <p:cNvPr id="69642" name="Text Box 10"/>
          <p:cNvSpPr txBox="1">
            <a:spLocks noChangeArrowheads="1"/>
          </p:cNvSpPr>
          <p:nvPr/>
        </p:nvSpPr>
        <p:spPr bwMode="auto">
          <a:xfrm>
            <a:off x="1482724" y="5959474"/>
            <a:ext cx="6804025" cy="461665"/>
          </a:xfrm>
          <a:prstGeom prst="rect">
            <a:avLst/>
          </a:prstGeom>
          <a:noFill/>
          <a:ln w="9525">
            <a:noFill/>
            <a:miter lim="800000"/>
            <a:headEnd/>
            <a:tailEnd/>
          </a:ln>
          <a:effectLst/>
        </p:spPr>
        <p:txBody>
          <a:bodyPr wrap="square">
            <a:spAutoFit/>
          </a:bodyPr>
          <a:lstStyle/>
          <a:p>
            <a:r>
              <a:rPr lang="en-US" sz="2400" dirty="0">
                <a:solidFill>
                  <a:srgbClr val="FFFF00"/>
                </a:solidFill>
              </a:rPr>
              <a:t>International Hydrographic Organization, 2000</a:t>
            </a:r>
          </a:p>
        </p:txBody>
      </p:sp>
      <p:sp>
        <p:nvSpPr>
          <p:cNvPr id="69644" name="Text Box 12"/>
          <p:cNvSpPr txBox="1">
            <a:spLocks noChangeArrowheads="1"/>
          </p:cNvSpPr>
          <p:nvPr/>
        </p:nvSpPr>
        <p:spPr bwMode="auto">
          <a:xfrm>
            <a:off x="2136774" y="454025"/>
            <a:ext cx="5197475" cy="579438"/>
          </a:xfrm>
          <a:prstGeom prst="rect">
            <a:avLst/>
          </a:prstGeom>
          <a:noFill/>
          <a:ln w="9525">
            <a:noFill/>
            <a:miter lim="800000"/>
            <a:headEnd/>
            <a:tailEnd/>
          </a:ln>
          <a:effectLst/>
        </p:spPr>
        <p:txBody>
          <a:bodyPr wrap="square">
            <a:spAutoFit/>
          </a:bodyPr>
          <a:lstStyle/>
          <a:p>
            <a:r>
              <a:rPr lang="en-US" sz="3200" dirty="0"/>
              <a:t>The Oceans of the World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9641"/>
                                        </p:tgtEl>
                                      </p:cBhvr>
                                    </p:animEffect>
                                    <p:set>
                                      <p:cBhvr>
                                        <p:cTn id="7" dur="1" fill="hold">
                                          <p:stCondLst>
                                            <p:cond delay="1999"/>
                                          </p:stCondLst>
                                        </p:cTn>
                                        <p:tgtEl>
                                          <p:spTgt spid="696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635"/>
                                        </p:tgtEl>
                                        <p:attrNameLst>
                                          <p:attrName>style.visibility</p:attrName>
                                        </p:attrNameLst>
                                      </p:cBhvr>
                                      <p:to>
                                        <p:strVal val="visible"/>
                                      </p:to>
                                    </p:set>
                                    <p:animEffect transition="in" filter="fade">
                                      <p:cBhvr>
                                        <p:cTn id="12" dur="2000"/>
                                        <p:tgtEl>
                                          <p:spTgt spid="6963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9642"/>
                                        </p:tgtEl>
                                        <p:attrNameLst>
                                          <p:attrName>style.visibility</p:attrName>
                                        </p:attrNameLst>
                                      </p:cBhvr>
                                      <p:to>
                                        <p:strVal val="visible"/>
                                      </p:to>
                                    </p:set>
                                    <p:animEffect transition="in" filter="fade">
                                      <p:cBhvr>
                                        <p:cTn id="15" dur="2000"/>
                                        <p:tgtEl>
                                          <p:spTgt spid="69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P spid="696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9" name="Picture 5" descr="800px-World_Ocean_Current">
            <a:hlinkClick r:id="rId3"/>
          </p:cNvPr>
          <p:cNvPicPr>
            <a:picLocks noChangeAspect="1" noChangeArrowheads="1"/>
          </p:cNvPicPr>
          <p:nvPr/>
        </p:nvPicPr>
        <p:blipFill>
          <a:blip r:embed="rId4" cstate="print"/>
          <a:srcRect/>
          <a:stretch>
            <a:fillRect/>
          </a:stretch>
        </p:blipFill>
        <p:spPr bwMode="auto">
          <a:xfrm>
            <a:off x="762000" y="1524000"/>
            <a:ext cx="7620000" cy="3810000"/>
          </a:xfrm>
          <a:prstGeom prst="rect">
            <a:avLst/>
          </a:prstGeom>
          <a:noFill/>
        </p:spPr>
      </p:pic>
      <p:sp>
        <p:nvSpPr>
          <p:cNvPr id="123910" name="Text Box 6"/>
          <p:cNvSpPr txBox="1">
            <a:spLocks noChangeArrowheads="1"/>
          </p:cNvSpPr>
          <p:nvPr/>
        </p:nvSpPr>
        <p:spPr bwMode="auto">
          <a:xfrm>
            <a:off x="2692400" y="427038"/>
            <a:ext cx="3822700" cy="519112"/>
          </a:xfrm>
          <a:prstGeom prst="rect">
            <a:avLst/>
          </a:prstGeom>
          <a:noFill/>
          <a:ln w="9525">
            <a:noFill/>
            <a:miter lim="800000"/>
            <a:headEnd/>
            <a:tailEnd/>
          </a:ln>
          <a:effectLst/>
        </p:spPr>
        <p:txBody>
          <a:bodyPr wrap="square">
            <a:spAutoFit/>
          </a:bodyPr>
          <a:lstStyle/>
          <a:p>
            <a:r>
              <a:rPr lang="en-US" sz="2800" b="1" u="sng" dirty="0">
                <a:solidFill>
                  <a:srgbClr val="FFFF00"/>
                </a:solidFill>
              </a:rPr>
              <a:t>The World Ocean</a:t>
            </a:r>
            <a:endParaRPr lang="en-US" sz="2400" b="1" dirty="0">
              <a:solidFill>
                <a:srgbClr val="99FF33"/>
              </a:solidFill>
            </a:endParaRPr>
          </a:p>
        </p:txBody>
      </p:sp>
      <p:sp>
        <p:nvSpPr>
          <p:cNvPr id="123911" name="Rectangle 7"/>
          <p:cNvSpPr>
            <a:spLocks noChangeArrowheads="1"/>
          </p:cNvSpPr>
          <p:nvPr/>
        </p:nvSpPr>
        <p:spPr bwMode="auto">
          <a:xfrm>
            <a:off x="1422400" y="5784850"/>
            <a:ext cx="7150100" cy="461665"/>
          </a:xfrm>
          <a:prstGeom prst="rect">
            <a:avLst/>
          </a:prstGeom>
          <a:noFill/>
          <a:ln w="9525">
            <a:noFill/>
            <a:miter lim="800000"/>
            <a:headEnd/>
            <a:tailEnd/>
          </a:ln>
          <a:effectLst/>
        </p:spPr>
        <p:txBody>
          <a:bodyPr wrap="square">
            <a:spAutoFit/>
          </a:bodyPr>
          <a:lstStyle/>
          <a:p>
            <a:r>
              <a:rPr lang="en-US" sz="2400" b="1" dirty="0">
                <a:solidFill>
                  <a:srgbClr val="99FF33"/>
                </a:solidFill>
              </a:rPr>
              <a:t>Black Sea, Caspian Sea, Mediterranean Sea</a:t>
            </a:r>
          </a:p>
        </p:txBody>
      </p:sp>
      <p:sp>
        <p:nvSpPr>
          <p:cNvPr id="123912" name="Oval 8"/>
          <p:cNvSpPr>
            <a:spLocks noChangeArrowheads="1"/>
          </p:cNvSpPr>
          <p:nvPr/>
        </p:nvSpPr>
        <p:spPr bwMode="auto">
          <a:xfrm rot="-565170">
            <a:off x="4503738" y="2184400"/>
            <a:ext cx="1406525" cy="693738"/>
          </a:xfrm>
          <a:prstGeom prst="ellipse">
            <a:avLst/>
          </a:prstGeom>
          <a:solidFill>
            <a:schemeClr val="accent1">
              <a:alpha val="33000"/>
            </a:schemeClr>
          </a:solidFill>
          <a:ln w="9525">
            <a:solidFill>
              <a:schemeClr val="tx1"/>
            </a:solidFill>
            <a:round/>
            <a:headEnd/>
            <a:tailEnd/>
          </a:ln>
          <a:effectLst/>
        </p:spPr>
        <p:txBody>
          <a:bodyPr wrap="none" anchor="ctr"/>
          <a:lstStyle/>
          <a:p>
            <a:endParaRPr lang="en-US"/>
          </a:p>
        </p:txBody>
      </p:sp>
      <p:pic>
        <p:nvPicPr>
          <p:cNvPr id="123913" name="Picture 9" descr="black_sea"/>
          <p:cNvPicPr>
            <a:picLocks noChangeAspect="1" noChangeArrowheads="1"/>
          </p:cNvPicPr>
          <p:nvPr/>
        </p:nvPicPr>
        <p:blipFill>
          <a:blip r:embed="rId5" cstate="print"/>
          <a:srcRect/>
          <a:stretch>
            <a:fillRect/>
          </a:stretch>
        </p:blipFill>
        <p:spPr bwMode="auto">
          <a:xfrm>
            <a:off x="6430963" y="2697163"/>
            <a:ext cx="2100262" cy="2100262"/>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912"/>
                                        </p:tgtEl>
                                        <p:attrNameLst>
                                          <p:attrName>style.visibility</p:attrName>
                                        </p:attrNameLst>
                                      </p:cBhvr>
                                      <p:to>
                                        <p:strVal val="visible"/>
                                      </p:to>
                                    </p:set>
                                    <p:animEffect transition="in" filter="fade">
                                      <p:cBhvr>
                                        <p:cTn id="7" dur="2000"/>
                                        <p:tgtEl>
                                          <p:spTgt spid="123912"/>
                                        </p:tgtEl>
                                      </p:cBhvr>
                                    </p:animEffect>
                                  </p:childTnLst>
                                </p:cTn>
                              </p:par>
                              <p:par>
                                <p:cTn id="8" presetID="10" presetClass="entr" presetSubtype="0" fill="hold" nodeType="withEffect">
                                  <p:stCondLst>
                                    <p:cond delay="0"/>
                                  </p:stCondLst>
                                  <p:childTnLst>
                                    <p:set>
                                      <p:cBhvr>
                                        <p:cTn id="9" dur="1" fill="hold">
                                          <p:stCondLst>
                                            <p:cond delay="0"/>
                                          </p:stCondLst>
                                        </p:cTn>
                                        <p:tgtEl>
                                          <p:spTgt spid="123913"/>
                                        </p:tgtEl>
                                        <p:attrNameLst>
                                          <p:attrName>style.visibility</p:attrName>
                                        </p:attrNameLst>
                                      </p:cBhvr>
                                      <p:to>
                                        <p:strVal val="visible"/>
                                      </p:to>
                                    </p:set>
                                    <p:animEffect transition="in" filter="fade">
                                      <p:cBhvr>
                                        <p:cTn id="10" dur="2000"/>
                                        <p:tgtEl>
                                          <p:spTgt spid="1239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3911"/>
                                        </p:tgtEl>
                                        <p:attrNameLst>
                                          <p:attrName>style.visibility</p:attrName>
                                        </p:attrNameLst>
                                      </p:cBhvr>
                                      <p:to>
                                        <p:strVal val="visible"/>
                                      </p:to>
                                    </p:set>
                                    <p:animEffect transition="in" filter="fade">
                                      <p:cBhvr>
                                        <p:cTn id="13" dur="2000"/>
                                        <p:tgtEl>
                                          <p:spTgt spid="123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1" grpId="0"/>
      <p:bldP spid="1239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792538" y="536575"/>
            <a:ext cx="5122862" cy="4746625"/>
          </a:xfrm>
          <a:prstGeom prst="rect">
            <a:avLst/>
          </a:prstGeom>
          <a:solidFill>
            <a:srgbClr val="993300"/>
          </a:solidFill>
          <a:ln w="9525">
            <a:solidFill>
              <a:schemeClr val="tx1"/>
            </a:solidFill>
            <a:miter lim="800000"/>
            <a:headEnd/>
            <a:tailEnd/>
          </a:ln>
          <a:effectLst/>
        </p:spPr>
        <p:txBody>
          <a:bodyPr wrap="none" anchor="ctr"/>
          <a:lstStyle/>
          <a:p>
            <a:endParaRPr lang="en-US"/>
          </a:p>
        </p:txBody>
      </p:sp>
      <p:pic>
        <p:nvPicPr>
          <p:cNvPr id="71683" name="Picture 3" descr="400px-Oceans">
            <a:hlinkClick r:id="rId4"/>
          </p:cNvPr>
          <p:cNvPicPr>
            <a:picLocks noChangeAspect="1" noChangeArrowheads="1"/>
          </p:cNvPicPr>
          <p:nvPr/>
        </p:nvPicPr>
        <p:blipFill>
          <a:blip r:embed="rId5" cstate="print"/>
          <a:srcRect/>
          <a:stretch>
            <a:fillRect/>
          </a:stretch>
        </p:blipFill>
        <p:spPr bwMode="auto">
          <a:xfrm rot="3947511">
            <a:off x="3823494" y="400844"/>
            <a:ext cx="5084763" cy="5248275"/>
          </a:xfrm>
          <a:prstGeom prst="rect">
            <a:avLst/>
          </a:prstGeom>
          <a:noFill/>
        </p:spPr>
      </p:pic>
      <p:sp>
        <p:nvSpPr>
          <p:cNvPr id="71684" name="Text Box 4"/>
          <p:cNvSpPr txBox="1">
            <a:spLocks noChangeArrowheads="1"/>
          </p:cNvSpPr>
          <p:nvPr/>
        </p:nvSpPr>
        <p:spPr bwMode="auto">
          <a:xfrm>
            <a:off x="304800" y="749300"/>
            <a:ext cx="3676650" cy="519113"/>
          </a:xfrm>
          <a:prstGeom prst="rect">
            <a:avLst/>
          </a:prstGeom>
          <a:noFill/>
          <a:ln w="9525">
            <a:noFill/>
            <a:miter lim="800000"/>
            <a:headEnd/>
            <a:tailEnd/>
          </a:ln>
          <a:effectLst/>
        </p:spPr>
        <p:txBody>
          <a:bodyPr wrap="square">
            <a:spAutoFit/>
          </a:bodyPr>
          <a:lstStyle/>
          <a:p>
            <a:r>
              <a:rPr lang="en-US" sz="2800" b="1" u="sng" dirty="0">
                <a:solidFill>
                  <a:srgbClr val="FFFF00"/>
                </a:solidFill>
              </a:rPr>
              <a:t>The World Ocean</a:t>
            </a:r>
            <a:endParaRPr lang="en-US" sz="2400" b="1" dirty="0">
              <a:solidFill>
                <a:srgbClr val="99FF33"/>
              </a:solidFill>
            </a:endParaRPr>
          </a:p>
        </p:txBody>
      </p:sp>
      <p:sp>
        <p:nvSpPr>
          <p:cNvPr id="71685" name="Text Box 5"/>
          <p:cNvSpPr txBox="1">
            <a:spLocks noChangeArrowheads="1"/>
          </p:cNvSpPr>
          <p:nvPr/>
        </p:nvSpPr>
        <p:spPr bwMode="auto">
          <a:xfrm>
            <a:off x="6699250" y="2038350"/>
            <a:ext cx="863600" cy="517525"/>
          </a:xfrm>
          <a:prstGeom prst="rect">
            <a:avLst/>
          </a:prstGeom>
          <a:noFill/>
          <a:ln w="9525">
            <a:noFill/>
            <a:miter lim="800000"/>
            <a:headEnd/>
            <a:tailEnd/>
          </a:ln>
          <a:effectLst/>
        </p:spPr>
        <p:txBody>
          <a:bodyPr wrap="none">
            <a:spAutoFit/>
          </a:bodyPr>
          <a:lstStyle/>
          <a:p>
            <a:r>
              <a:rPr lang="en-US" sz="1400"/>
              <a:t>Strait of </a:t>
            </a:r>
          </a:p>
          <a:p>
            <a:r>
              <a:rPr lang="en-US" sz="1400"/>
              <a:t>Gibraltar</a:t>
            </a:r>
          </a:p>
        </p:txBody>
      </p:sp>
      <p:sp>
        <p:nvSpPr>
          <p:cNvPr id="71686" name="Line 6"/>
          <p:cNvSpPr>
            <a:spLocks noChangeShapeType="1"/>
          </p:cNvSpPr>
          <p:nvPr/>
        </p:nvSpPr>
        <p:spPr bwMode="auto">
          <a:xfrm flipH="1" flipV="1">
            <a:off x="7027863" y="1838325"/>
            <a:ext cx="66675" cy="184150"/>
          </a:xfrm>
          <a:prstGeom prst="line">
            <a:avLst/>
          </a:prstGeom>
          <a:noFill/>
          <a:ln w="9525">
            <a:solidFill>
              <a:schemeClr val="tx1"/>
            </a:solidFill>
            <a:round/>
            <a:headEnd/>
            <a:tailEnd type="triangle" w="med" len="med"/>
          </a:ln>
          <a:effectLst/>
        </p:spPr>
        <p:txBody>
          <a:bodyPr/>
          <a:lstStyle/>
          <a:p>
            <a:endParaRPr lang="en-US"/>
          </a:p>
        </p:txBody>
      </p:sp>
      <p:pic>
        <p:nvPicPr>
          <p:cNvPr id="71687" name="Picture 7" descr="gibraltar_map"/>
          <p:cNvPicPr>
            <a:picLocks noChangeAspect="1" noChangeArrowheads="1"/>
          </p:cNvPicPr>
          <p:nvPr/>
        </p:nvPicPr>
        <p:blipFill>
          <a:blip r:embed="rId6" cstate="print"/>
          <a:srcRect/>
          <a:stretch>
            <a:fillRect/>
          </a:stretch>
        </p:blipFill>
        <p:spPr bwMode="auto">
          <a:xfrm>
            <a:off x="444500" y="3171825"/>
            <a:ext cx="3803650" cy="2854325"/>
          </a:xfrm>
          <a:prstGeom prst="rect">
            <a:avLst/>
          </a:prstGeom>
          <a:noFill/>
        </p:spPr>
      </p:pic>
      <p:sp>
        <p:nvSpPr>
          <p:cNvPr id="71689" name="Rectangle 9"/>
          <p:cNvSpPr>
            <a:spLocks noChangeArrowheads="1"/>
          </p:cNvSpPr>
          <p:nvPr/>
        </p:nvSpPr>
        <p:spPr bwMode="auto">
          <a:xfrm>
            <a:off x="474663" y="2444750"/>
            <a:ext cx="3735387" cy="579438"/>
          </a:xfrm>
          <a:prstGeom prst="rect">
            <a:avLst/>
          </a:prstGeom>
          <a:noFill/>
          <a:ln w="9525">
            <a:noFill/>
            <a:miter lim="800000"/>
            <a:headEnd/>
            <a:tailEnd/>
          </a:ln>
          <a:effectLst/>
        </p:spPr>
        <p:txBody>
          <a:bodyPr wrap="square">
            <a:spAutoFit/>
          </a:bodyPr>
          <a:lstStyle/>
          <a:p>
            <a:r>
              <a:rPr lang="en-US" sz="3200" dirty="0"/>
              <a:t> </a:t>
            </a:r>
            <a:r>
              <a:rPr lang="en-US" sz="3200" b="1" dirty="0">
                <a:solidFill>
                  <a:srgbClr val="99FF33"/>
                </a:solidFill>
              </a:rPr>
              <a:t>Mediterranean</a:t>
            </a:r>
            <a:r>
              <a:rPr lang="en-US" sz="3200" dirty="0"/>
              <a:t> </a:t>
            </a: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1038" y="1262063"/>
            <a:ext cx="2747962" cy="519112"/>
          </a:xfrm>
          <a:prstGeom prst="rect">
            <a:avLst/>
          </a:prstGeom>
          <a:noFill/>
          <a:ln w="9525">
            <a:noFill/>
            <a:miter lim="800000"/>
            <a:headEnd/>
            <a:tailEnd/>
          </a:ln>
          <a:effectLst/>
        </p:spPr>
        <p:txBody>
          <a:bodyPr wrap="square">
            <a:spAutoFit/>
          </a:bodyPr>
          <a:lstStyle/>
          <a:p>
            <a:r>
              <a:rPr lang="en-US" sz="2800" b="1" u="sng" dirty="0"/>
              <a:t>Black Sea</a:t>
            </a:r>
          </a:p>
        </p:txBody>
      </p:sp>
      <p:sp>
        <p:nvSpPr>
          <p:cNvPr id="73731" name="Text Box 3"/>
          <p:cNvSpPr txBox="1">
            <a:spLocks noChangeArrowheads="1"/>
          </p:cNvSpPr>
          <p:nvPr/>
        </p:nvSpPr>
        <p:spPr bwMode="auto">
          <a:xfrm>
            <a:off x="4611688" y="5127625"/>
            <a:ext cx="4532312" cy="830997"/>
          </a:xfrm>
          <a:prstGeom prst="rect">
            <a:avLst/>
          </a:prstGeom>
          <a:noFill/>
          <a:ln w="9525">
            <a:noFill/>
            <a:miter lim="800000"/>
            <a:headEnd/>
            <a:tailEnd/>
          </a:ln>
          <a:effectLst/>
        </p:spPr>
        <p:txBody>
          <a:bodyPr wrap="square">
            <a:spAutoFit/>
          </a:bodyPr>
          <a:lstStyle/>
          <a:p>
            <a:r>
              <a:rPr lang="en-US" sz="2400" b="1" dirty="0"/>
              <a:t>Connected to Mediterranean</a:t>
            </a:r>
          </a:p>
          <a:p>
            <a:r>
              <a:rPr lang="en-US" sz="2400" b="1" dirty="0"/>
              <a:t>By the Bosporus strait.</a:t>
            </a:r>
          </a:p>
        </p:txBody>
      </p:sp>
      <p:pic>
        <p:nvPicPr>
          <p:cNvPr id="73732" name="Picture 4" descr="black_sea"/>
          <p:cNvPicPr>
            <a:picLocks noChangeAspect="1" noChangeArrowheads="1"/>
          </p:cNvPicPr>
          <p:nvPr/>
        </p:nvPicPr>
        <p:blipFill>
          <a:blip r:embed="rId4" cstate="print"/>
          <a:srcRect/>
          <a:stretch>
            <a:fillRect/>
          </a:stretch>
        </p:blipFill>
        <p:spPr bwMode="auto">
          <a:xfrm>
            <a:off x="198438" y="2443163"/>
            <a:ext cx="3894137" cy="3894137"/>
          </a:xfrm>
          <a:prstGeom prst="rect">
            <a:avLst/>
          </a:prstGeom>
          <a:noFill/>
        </p:spPr>
      </p:pic>
      <p:pic>
        <p:nvPicPr>
          <p:cNvPr id="73733" name="Picture 5" descr="780px-Ev25334_BlackSea">
            <a:hlinkClick r:id="rId5"/>
          </p:cNvPr>
          <p:cNvPicPr>
            <a:picLocks noChangeAspect="1" noChangeArrowheads="1"/>
          </p:cNvPicPr>
          <p:nvPr/>
        </p:nvPicPr>
        <p:blipFill>
          <a:blip r:embed="rId6" cstate="print"/>
          <a:srcRect/>
          <a:stretch>
            <a:fillRect/>
          </a:stretch>
        </p:blipFill>
        <p:spPr bwMode="auto">
          <a:xfrm>
            <a:off x="3752850" y="214313"/>
            <a:ext cx="5207000" cy="4005262"/>
          </a:xfrm>
          <a:prstGeom prst="rect">
            <a:avLst/>
          </a:prstGeom>
          <a:noFill/>
        </p:spPr>
      </p:pic>
      <p:pic>
        <p:nvPicPr>
          <p:cNvPr id="73734" name="Picture 6" descr="Black_Sea_map"/>
          <p:cNvPicPr>
            <a:picLocks noChangeAspect="1" noChangeArrowheads="1"/>
          </p:cNvPicPr>
          <p:nvPr/>
        </p:nvPicPr>
        <p:blipFill>
          <a:blip r:embed="rId7" cstate="print"/>
          <a:srcRect/>
          <a:stretch>
            <a:fillRect/>
          </a:stretch>
        </p:blipFill>
        <p:spPr bwMode="auto">
          <a:xfrm>
            <a:off x="1092200" y="647700"/>
            <a:ext cx="6991350" cy="53340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3734"/>
                                        </p:tgtEl>
                                        <p:attrNameLst>
                                          <p:attrName>style.visibility</p:attrName>
                                        </p:attrNameLst>
                                      </p:cBhvr>
                                      <p:to>
                                        <p:strVal val="visible"/>
                                      </p:to>
                                    </p:set>
                                    <p:anim calcmode="lin" valueType="num">
                                      <p:cBhvr>
                                        <p:cTn id="7" dur="1000" fill="hold"/>
                                        <p:tgtEl>
                                          <p:spTgt spid="73734"/>
                                        </p:tgtEl>
                                        <p:attrNameLst>
                                          <p:attrName>ppt_w</p:attrName>
                                        </p:attrNameLst>
                                      </p:cBhvr>
                                      <p:tavLst>
                                        <p:tav tm="0">
                                          <p:val>
                                            <p:fltVal val="0"/>
                                          </p:val>
                                        </p:tav>
                                        <p:tav tm="100000">
                                          <p:val>
                                            <p:strVal val="#ppt_w"/>
                                          </p:val>
                                        </p:tav>
                                      </p:tavLst>
                                    </p:anim>
                                    <p:anim calcmode="lin" valueType="num">
                                      <p:cBhvr>
                                        <p:cTn id="8" dur="1000" fill="hold"/>
                                        <p:tgtEl>
                                          <p:spTgt spid="73734"/>
                                        </p:tgtEl>
                                        <p:attrNameLst>
                                          <p:attrName>ppt_h</p:attrName>
                                        </p:attrNameLst>
                                      </p:cBhvr>
                                      <p:tavLst>
                                        <p:tav tm="0">
                                          <p:val>
                                            <p:fltVal val="0"/>
                                          </p:val>
                                        </p:tav>
                                        <p:tav tm="100000">
                                          <p:val>
                                            <p:strVal val="#ppt_h"/>
                                          </p:val>
                                        </p:tav>
                                      </p:tavLst>
                                    </p:anim>
                                    <p:animEffect transition="in" filter="fade">
                                      <p:cBhvr>
                                        <p:cTn id="9" dur="1000"/>
                                        <p:tgtEl>
                                          <p:spTgt spid="7373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2000"/>
                                        <p:tgtEl>
                                          <p:spTgt spid="73734"/>
                                        </p:tgtEl>
                                      </p:cBhvr>
                                    </p:animEffect>
                                    <p:set>
                                      <p:cBhvr>
                                        <p:cTn id="14" dur="1" fill="hold">
                                          <p:stCondLst>
                                            <p:cond delay="1999"/>
                                          </p:stCondLst>
                                        </p:cTn>
                                        <p:tgtEl>
                                          <p:spTgt spid="737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471px-Caspian_Sea_from_orbit">
            <a:hlinkClick r:id="rId4"/>
          </p:cNvPr>
          <p:cNvPicPr>
            <a:picLocks noChangeAspect="1" noChangeArrowheads="1"/>
          </p:cNvPicPr>
          <p:nvPr/>
        </p:nvPicPr>
        <p:blipFill>
          <a:blip r:embed="rId5" cstate="print"/>
          <a:srcRect/>
          <a:stretch>
            <a:fillRect/>
          </a:stretch>
        </p:blipFill>
        <p:spPr bwMode="auto">
          <a:xfrm>
            <a:off x="3962400" y="457200"/>
            <a:ext cx="4486275" cy="5715000"/>
          </a:xfrm>
          <a:prstGeom prst="rect">
            <a:avLst/>
          </a:prstGeom>
          <a:noFill/>
        </p:spPr>
      </p:pic>
      <p:sp>
        <p:nvSpPr>
          <p:cNvPr id="75779" name="Rectangle 3"/>
          <p:cNvSpPr>
            <a:spLocks noChangeArrowheads="1"/>
          </p:cNvSpPr>
          <p:nvPr/>
        </p:nvSpPr>
        <p:spPr bwMode="auto">
          <a:xfrm>
            <a:off x="704850" y="500063"/>
            <a:ext cx="2895600" cy="519112"/>
          </a:xfrm>
          <a:prstGeom prst="rect">
            <a:avLst/>
          </a:prstGeom>
          <a:noFill/>
          <a:ln w="9525">
            <a:noFill/>
            <a:miter lim="800000"/>
            <a:headEnd/>
            <a:tailEnd/>
          </a:ln>
          <a:effectLst/>
        </p:spPr>
        <p:txBody>
          <a:bodyPr wrap="square">
            <a:spAutoFit/>
          </a:bodyPr>
          <a:lstStyle/>
          <a:p>
            <a:r>
              <a:rPr lang="en-US" sz="2800" b="1" u="sng"/>
              <a:t>Caspian Sea</a:t>
            </a:r>
          </a:p>
        </p:txBody>
      </p:sp>
      <p:sp>
        <p:nvSpPr>
          <p:cNvPr id="75781" name="Text Box 5"/>
          <p:cNvSpPr txBox="1">
            <a:spLocks noChangeArrowheads="1"/>
          </p:cNvSpPr>
          <p:nvPr/>
        </p:nvSpPr>
        <p:spPr bwMode="auto">
          <a:xfrm>
            <a:off x="801688" y="4797425"/>
            <a:ext cx="2951162" cy="1373188"/>
          </a:xfrm>
          <a:prstGeom prst="rect">
            <a:avLst/>
          </a:prstGeom>
          <a:noFill/>
          <a:ln w="9525">
            <a:noFill/>
            <a:miter lim="800000"/>
            <a:headEnd/>
            <a:tailEnd/>
          </a:ln>
          <a:effectLst/>
        </p:spPr>
        <p:txBody>
          <a:bodyPr wrap="square">
            <a:spAutoFit/>
          </a:bodyPr>
          <a:lstStyle/>
          <a:p>
            <a:r>
              <a:rPr lang="en-US" sz="2800" b="1" dirty="0">
                <a:solidFill>
                  <a:srgbClr val="FFFF00"/>
                </a:solidFill>
              </a:rPr>
              <a:t>Largest Inland</a:t>
            </a:r>
          </a:p>
          <a:p>
            <a:r>
              <a:rPr lang="en-US" sz="2800" b="1" dirty="0">
                <a:solidFill>
                  <a:srgbClr val="FFFF00"/>
                </a:solidFill>
              </a:rPr>
              <a:t>Body of Water</a:t>
            </a:r>
          </a:p>
          <a:p>
            <a:r>
              <a:rPr lang="en-US" sz="2800" b="1" dirty="0">
                <a:solidFill>
                  <a:srgbClr val="FFFF00"/>
                </a:solidFill>
              </a:rPr>
              <a:t>     (Lake?)</a:t>
            </a:r>
          </a:p>
        </p:txBody>
      </p:sp>
      <p:sp>
        <p:nvSpPr>
          <p:cNvPr id="75782" name="Rectangle 6"/>
          <p:cNvSpPr>
            <a:spLocks noChangeArrowheads="1"/>
          </p:cNvSpPr>
          <p:nvPr/>
        </p:nvSpPr>
        <p:spPr bwMode="auto">
          <a:xfrm>
            <a:off x="4826000" y="6192838"/>
            <a:ext cx="3098800" cy="519112"/>
          </a:xfrm>
          <a:prstGeom prst="rect">
            <a:avLst/>
          </a:prstGeom>
          <a:noFill/>
          <a:ln w="9525">
            <a:noFill/>
            <a:miter lim="800000"/>
            <a:headEnd/>
            <a:tailEnd/>
          </a:ln>
          <a:effectLst/>
        </p:spPr>
        <p:txBody>
          <a:bodyPr anchor="ctr">
            <a:spAutoFit/>
          </a:bodyPr>
          <a:lstStyle/>
          <a:p>
            <a:pPr eaLnBrk="1" hangingPunct="1"/>
            <a:r>
              <a:rPr lang="en-US" sz="2800" dirty="0" err="1">
                <a:solidFill>
                  <a:srgbClr val="00FF00"/>
                </a:solidFill>
              </a:rPr>
              <a:t>Endorheic</a:t>
            </a:r>
            <a:r>
              <a:rPr lang="en-US" sz="2800" dirty="0">
                <a:solidFill>
                  <a:srgbClr val="00FF00"/>
                </a:solidFill>
              </a:rPr>
              <a:t> Sea</a:t>
            </a:r>
            <a:endParaRPr lang="en-US" sz="2800" b="1" dirty="0">
              <a:solidFill>
                <a:srgbClr val="00FF00"/>
              </a:solidFill>
            </a:endParaRPr>
          </a:p>
        </p:txBody>
      </p:sp>
      <p:pic>
        <p:nvPicPr>
          <p:cNvPr id="75783" name="Picture 7" descr="black_sea"/>
          <p:cNvPicPr>
            <a:picLocks noChangeAspect="1" noChangeArrowheads="1"/>
          </p:cNvPicPr>
          <p:nvPr/>
        </p:nvPicPr>
        <p:blipFill>
          <a:blip r:embed="rId6" cstate="print"/>
          <a:srcRect/>
          <a:stretch>
            <a:fillRect/>
          </a:stretch>
        </p:blipFill>
        <p:spPr bwMode="auto">
          <a:xfrm>
            <a:off x="484188" y="1414463"/>
            <a:ext cx="3170237" cy="3170237"/>
          </a:xfrm>
          <a:prstGeom prst="rect">
            <a:avLst/>
          </a:prstGeom>
          <a:noFill/>
        </p:spPr>
      </p:pic>
      <p:sp>
        <p:nvSpPr>
          <p:cNvPr id="75784" name="Line 8"/>
          <p:cNvSpPr>
            <a:spLocks noChangeShapeType="1"/>
          </p:cNvSpPr>
          <p:nvPr/>
        </p:nvSpPr>
        <p:spPr bwMode="auto">
          <a:xfrm flipV="1">
            <a:off x="3314700" y="2724150"/>
            <a:ext cx="2038350" cy="228600"/>
          </a:xfrm>
          <a:prstGeom prst="line">
            <a:avLst/>
          </a:prstGeom>
          <a:noFill/>
          <a:ln w="38100">
            <a:solidFill>
              <a:srgbClr val="FF6600"/>
            </a:solidFill>
            <a:round/>
            <a:headEnd/>
            <a:tailEnd type="triangle" w="med" len="med"/>
          </a:ln>
          <a:effectLst/>
        </p:spPr>
        <p:txBody>
          <a:bodyPr/>
          <a:lstStyle/>
          <a:p>
            <a:endParaRPr lang="en-US"/>
          </a:p>
        </p:txBody>
      </p:sp>
      <p:sp>
        <p:nvSpPr>
          <p:cNvPr id="75785" name="Rectangle 9"/>
          <p:cNvSpPr>
            <a:spLocks noChangeArrowheads="1"/>
          </p:cNvSpPr>
          <p:nvPr/>
        </p:nvSpPr>
        <p:spPr bwMode="auto">
          <a:xfrm>
            <a:off x="5389562" y="4497388"/>
            <a:ext cx="2782887" cy="461665"/>
          </a:xfrm>
          <a:prstGeom prst="rect">
            <a:avLst/>
          </a:prstGeom>
          <a:noFill/>
          <a:ln w="9525">
            <a:noFill/>
            <a:miter lim="800000"/>
            <a:headEnd/>
            <a:tailEnd/>
          </a:ln>
          <a:effectLst/>
        </p:spPr>
        <p:txBody>
          <a:bodyPr wrap="square">
            <a:spAutoFit/>
          </a:bodyPr>
          <a:lstStyle/>
          <a:p>
            <a:r>
              <a:rPr lang="en-US" sz="2400" b="1"/>
              <a:t>143,000 sq. mi.)</a:t>
            </a:r>
          </a:p>
        </p:txBody>
      </p:sp>
      <p:sp>
        <p:nvSpPr>
          <p:cNvPr id="75786" name="Text Box 10"/>
          <p:cNvSpPr txBox="1">
            <a:spLocks noChangeArrowheads="1"/>
          </p:cNvSpPr>
          <p:nvPr/>
        </p:nvSpPr>
        <p:spPr bwMode="auto">
          <a:xfrm>
            <a:off x="4079875" y="706438"/>
            <a:ext cx="1096963" cy="457200"/>
          </a:xfrm>
          <a:prstGeom prst="rect">
            <a:avLst/>
          </a:prstGeom>
          <a:noFill/>
          <a:ln w="9525">
            <a:noFill/>
            <a:miter lim="800000"/>
            <a:headEnd/>
            <a:tailEnd/>
          </a:ln>
          <a:effectLst/>
        </p:spPr>
        <p:txBody>
          <a:bodyPr wrap="none">
            <a:spAutoFit/>
          </a:bodyPr>
          <a:lstStyle/>
          <a:p>
            <a:r>
              <a:rPr lang="en-US" sz="2400" b="1"/>
              <a:t>Volga </a:t>
            </a:r>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800px-Great_Lakes_from_space">
            <a:hlinkClick r:id="rId4"/>
          </p:cNvPr>
          <p:cNvPicPr>
            <a:picLocks noChangeAspect="1" noChangeArrowheads="1"/>
          </p:cNvPicPr>
          <p:nvPr/>
        </p:nvPicPr>
        <p:blipFill>
          <a:blip r:embed="rId5" cstate="print"/>
          <a:srcRect/>
          <a:stretch>
            <a:fillRect/>
          </a:stretch>
        </p:blipFill>
        <p:spPr bwMode="auto">
          <a:xfrm>
            <a:off x="1222375" y="1600200"/>
            <a:ext cx="7239000" cy="4387850"/>
          </a:xfrm>
          <a:prstGeom prst="rect">
            <a:avLst/>
          </a:prstGeom>
          <a:noFill/>
        </p:spPr>
      </p:pic>
      <p:sp>
        <p:nvSpPr>
          <p:cNvPr id="77827" name="Text Box 3"/>
          <p:cNvSpPr txBox="1">
            <a:spLocks noChangeArrowheads="1"/>
          </p:cNvSpPr>
          <p:nvPr/>
        </p:nvSpPr>
        <p:spPr bwMode="auto">
          <a:xfrm>
            <a:off x="444500" y="293688"/>
            <a:ext cx="2557463" cy="519112"/>
          </a:xfrm>
          <a:prstGeom prst="rect">
            <a:avLst/>
          </a:prstGeom>
          <a:noFill/>
          <a:ln w="9525">
            <a:noFill/>
            <a:miter lim="800000"/>
            <a:headEnd/>
            <a:tailEnd/>
          </a:ln>
          <a:effectLst/>
        </p:spPr>
        <p:txBody>
          <a:bodyPr wrap="none">
            <a:spAutoFit/>
          </a:bodyPr>
          <a:lstStyle/>
          <a:p>
            <a:r>
              <a:rPr lang="en-US" sz="2800" b="1" u="sng"/>
              <a:t>Lake Superior</a:t>
            </a:r>
          </a:p>
        </p:txBody>
      </p:sp>
      <p:sp>
        <p:nvSpPr>
          <p:cNvPr id="77828" name="Line 4"/>
          <p:cNvSpPr>
            <a:spLocks noChangeShapeType="1"/>
          </p:cNvSpPr>
          <p:nvPr/>
        </p:nvSpPr>
        <p:spPr bwMode="auto">
          <a:xfrm>
            <a:off x="2289175" y="914400"/>
            <a:ext cx="1295400" cy="1828800"/>
          </a:xfrm>
          <a:prstGeom prst="line">
            <a:avLst/>
          </a:prstGeom>
          <a:noFill/>
          <a:ln w="38100">
            <a:solidFill>
              <a:srgbClr val="FF6600"/>
            </a:solidFill>
            <a:round/>
            <a:headEnd/>
            <a:tailEnd type="triangle" w="med" len="med"/>
          </a:ln>
          <a:effectLst/>
        </p:spPr>
        <p:txBody>
          <a:bodyPr/>
          <a:lstStyle/>
          <a:p>
            <a:endParaRPr lang="en-US"/>
          </a:p>
        </p:txBody>
      </p:sp>
      <p:sp>
        <p:nvSpPr>
          <p:cNvPr id="77829" name="Rectangle 5"/>
          <p:cNvSpPr>
            <a:spLocks noChangeArrowheads="1"/>
          </p:cNvSpPr>
          <p:nvPr/>
        </p:nvSpPr>
        <p:spPr bwMode="auto">
          <a:xfrm>
            <a:off x="1409700" y="6111875"/>
            <a:ext cx="7185025" cy="457200"/>
          </a:xfrm>
          <a:prstGeom prst="rect">
            <a:avLst/>
          </a:prstGeom>
          <a:noFill/>
          <a:ln w="9525">
            <a:noFill/>
            <a:miter lim="800000"/>
            <a:headEnd/>
            <a:tailEnd/>
          </a:ln>
          <a:effectLst/>
        </p:spPr>
        <p:txBody>
          <a:bodyPr wrap="none">
            <a:spAutoFit/>
          </a:bodyPr>
          <a:lstStyle/>
          <a:p>
            <a:r>
              <a:rPr lang="en-US" sz="2400"/>
              <a:t>Largest freshwater lake in the world by surface area</a:t>
            </a: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property id=&quot;20141&quot; value=&quot;Lecture 10 Oceans General and Salts&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224&quot; value=&quot;C:\Classes\SWS 2007 Summer 2010\Lecture 9 Oceans General&quot;/&gt;&lt;property id=&quot;20250&quot; value=&quot;0&quot;/&gt;&lt;property id=&quot;20251&quot; value=&quot;0&quot;/&gt;&lt;property id=&quot;20259&quot; value=&quot;0&quot;/&gt;&lt;object type=&quot;8&quot; unique_id=&quot;34953&quot;&gt;&lt;/object&gt;&lt;object type=&quot;2&quot; unique_id=&quot;34954&quot;&gt;&lt;object type=&quot;3&quot; unique_id=&quot;34956&quot;&gt;&lt;property id=&quot;20148&quot; value=&quot;5&quot;/&gt;&lt;property id=&quot;20300&quot; value=&quot;Slide 2&quot;/&gt;&lt;property id=&quot;20303&quot; value=&quot;James Bonczek&quot;/&gt;&lt;property id=&quot;20307&quot; value=&quot;335&quot;/&gt;&lt;property id=&quot;20309&quot; value=&quot;37006&quot;/&gt;&lt;/object&gt;&lt;object type=&quot;3&quot; unique_id=&quot;34957&quot;&gt;&lt;property id=&quot;20148&quot; value=&quot;5&quot;/&gt;&lt;property id=&quot;20300&quot; value=&quot;Slide 3&quot;/&gt;&lt;property id=&quot;20303&quot; value=&quot;James Bonczek&quot;/&gt;&lt;property id=&quot;20307&quot; value=&quot;336&quot;/&gt;&lt;property id=&quot;20309&quot; value=&quot;37006&quot;/&gt;&lt;/object&gt;&lt;object type=&quot;3&quot; unique_id=&quot;34958&quot;&gt;&lt;property id=&quot;20148&quot; value=&quot;5&quot;/&gt;&lt;property id=&quot;20300&quot; value=&quot;Slide 4&quot;/&gt;&lt;property id=&quot;20303&quot; value=&quot;James Bonczek&quot;/&gt;&lt;property id=&quot;20307&quot; value=&quot;304&quot;/&gt;&lt;property id=&quot;20309&quot; value=&quot;37006&quot;/&gt;&lt;/object&gt;&lt;object type=&quot;3&quot; unique_id=&quot;34959&quot;&gt;&lt;property id=&quot;20148&quot; value=&quot;5&quot;/&gt;&lt;property id=&quot;20300&quot; value=&quot;Slide 5&quot;/&gt;&lt;property id=&quot;20303&quot; value=&quot;James Bonczek&quot;/&gt;&lt;property id=&quot;20307&quot; value=&quot;337&quot;/&gt;&lt;property id=&quot;20309&quot; value=&quot;37006&quot;/&gt;&lt;/object&gt;&lt;object type=&quot;3&quot; unique_id=&quot;34960&quot;&gt;&lt;property id=&quot;20148&quot; value=&quot;5&quot;/&gt;&lt;property id=&quot;20300&quot; value=&quot;Slide 6&quot;/&gt;&lt;property id=&quot;20303&quot; value=&quot;James Bonczek&quot;/&gt;&lt;property id=&quot;20307&quot; value=&quot;306&quot;/&gt;&lt;property id=&quot;20309&quot; value=&quot;37006&quot;/&gt;&lt;/object&gt;&lt;object type=&quot;3&quot; unique_id=&quot;34961&quot;&gt;&lt;property id=&quot;20148&quot; value=&quot;5&quot;/&gt;&lt;property id=&quot;20300&quot; value=&quot;Slide 7&quot;/&gt;&lt;property id=&quot;20303&quot; value=&quot;James Bonczek&quot;/&gt;&lt;property id=&quot;20307&quot; value=&quot;307&quot;/&gt;&lt;property id=&quot;20309&quot; value=&quot;37006&quot;/&gt;&lt;/object&gt;&lt;object type=&quot;3&quot; unique_id=&quot;34962&quot;&gt;&lt;property id=&quot;20148&quot; value=&quot;5&quot;/&gt;&lt;property id=&quot;20300&quot; value=&quot;Slide 8&quot;/&gt;&lt;property id=&quot;20303&quot; value=&quot;James Bonczek&quot;/&gt;&lt;property id=&quot;20307&quot; value=&quot;308&quot;/&gt;&lt;property id=&quot;20309&quot; value=&quot;37006&quot;/&gt;&lt;/object&gt;&lt;object type=&quot;3&quot; unique_id=&quot;34963&quot;&gt;&lt;property id=&quot;20148&quot; value=&quot;5&quot;/&gt;&lt;property id=&quot;20300&quot; value=&quot;Slide 9&quot;/&gt;&lt;property id=&quot;20303&quot; value=&quot;James Bonczek&quot;/&gt;&lt;property id=&quot;20307&quot; value=&quot;309&quot;/&gt;&lt;property id=&quot;20309&quot; value=&quot;37006&quot;/&gt;&lt;/object&gt;&lt;object type=&quot;3&quot; unique_id=&quot;34964&quot;&gt;&lt;property id=&quot;20148&quot; value=&quot;5&quot;/&gt;&lt;property id=&quot;20300&quot; value=&quot;Slide 10&quot;/&gt;&lt;property id=&quot;20303&quot; value=&quot;James Bonczek&quot;/&gt;&lt;property id=&quot;20307&quot; value=&quot;310&quot;/&gt;&lt;property id=&quot;20309&quot; value=&quot;37006&quot;/&gt;&lt;/object&gt;&lt;object type=&quot;3&quot; unique_id=&quot;34965&quot;&gt;&lt;property id=&quot;20148&quot; value=&quot;5&quot;/&gt;&lt;property id=&quot;20300&quot; value=&quot;Slide 11 - &amp;quot;World Oceans by Size&amp;quot;&quot;/&gt;&lt;property id=&quot;20303&quot; value=&quot;James Bonczek&quot;/&gt;&lt;property id=&quot;20307&quot; value=&quot;262&quot;/&gt;&lt;property id=&quot;20309&quot; value=&quot;37006&quot;/&gt;&lt;/object&gt;&lt;object type=&quot;3&quot; unique_id=&quot;34966&quot;&gt;&lt;property id=&quot;20148&quot; value=&quot;5&quot;/&gt;&lt;property id=&quot;20300&quot; value=&quot;Slide 12 - &amp;quot;Ocean Deeps&amp;quot;&quot;/&gt;&lt;property id=&quot;20303&quot; value=&quot;James Bonczek&quot;/&gt;&lt;property id=&quot;20307&quot; value=&quot;268&quot;/&gt;&lt;property id=&quot;20309&quot; value=&quot;37006&quot;/&gt;&lt;/object&gt;&lt;object type=&quot;3&quot; unique_id=&quot;34967&quot;&gt;&lt;property id=&quot;20148&quot; value=&quot;5&quot;/&gt;&lt;property id=&quot;20300&quot; value=&quot;Slide 13 - &amp;quot;Ocean Deeps&amp;quot;&quot;/&gt;&lt;property id=&quot;20303&quot; value=&quot;James Bonczek&quot;/&gt;&lt;property id=&quot;20307&quot; value=&quot;266&quot;/&gt;&lt;property id=&quot;20309&quot; value=&quot;37006&quot;/&gt;&lt;/object&gt;&lt;object type=&quot;3&quot; unique_id=&quot;34968&quot;&gt;&lt;property id=&quot;20148&quot; value=&quot;5&quot;/&gt;&lt;property id=&quot;20300&quot; value=&quot;Slide 14&quot;/&gt;&lt;property id=&quot;20303&quot; value=&quot;James Bonczek&quot;/&gt;&lt;property id=&quot;20307&quot; value=&quot;267&quot;/&gt;&lt;property id=&quot;20309&quot; value=&quot;37006&quot;/&gt;&lt;/object&gt;&lt;object type=&quot;3&quot; unique_id=&quot;34969&quot;&gt;&lt;property id=&quot;20148&quot; value=&quot;5&quot;/&gt;&lt;property id=&quot;20300&quot; value=&quot;Slide 15&quot;/&gt;&lt;property id=&quot;20303&quot; value=&quot;James Bonczek&quot;/&gt;&lt;property id=&quot;20307&quot; value=&quot;302&quot;/&gt;&lt;property id=&quot;20309&quot; value=&quot;37006&quot;/&gt;&lt;/object&gt;&lt;object type=&quot;3&quot; unique_id=&quot;34970&quot;&gt;&lt;property id=&quot;20148&quot; value=&quot;5&quot;/&gt;&lt;property id=&quot;20300&quot; value=&quot;Slide 16&quot;/&gt;&lt;property id=&quot;20303&quot; value=&quot;James Bonczek&quot;/&gt;&lt;property id=&quot;20307&quot; value=&quot;269&quot;/&gt;&lt;property id=&quot;20309&quot; value=&quot;37006&quot;/&gt;&lt;/object&gt;&lt;object type=&quot;3&quot; unique_id=&quot;34971&quot;&gt;&lt;property id=&quot;20148&quot; value=&quot;5&quot;/&gt;&lt;property id=&quot;20300&quot; value=&quot;Slide 17&quot;/&gt;&lt;property id=&quot;20303&quot; value=&quot;James Bonczek&quot;/&gt;&lt;property id=&quot;20307&quot; value=&quot;270&quot;/&gt;&lt;property id=&quot;20309&quot; value=&quot;37006&quot;/&gt;&lt;/object&gt;&lt;object type=&quot;3&quot; unique_id=&quot;34972&quot;&gt;&lt;property id=&quot;20148&quot; value=&quot;5&quot;/&gt;&lt;property id=&quot;20300&quot; value=&quot;Slide 18&quot;/&gt;&lt;property id=&quot;20303&quot; value=&quot;James Bonczek&quot;/&gt;&lt;property id=&quot;20307&quot; value=&quot;271&quot;/&gt;&lt;property id=&quot;20309&quot; value=&quot;37006&quot;/&gt;&lt;/object&gt;&lt;object type=&quot;3&quot; unique_id=&quot;34973&quot;&gt;&lt;property id=&quot;20148&quot; value=&quot;5&quot;/&gt;&lt;property id=&quot;20300&quot; value=&quot;Slide 19&quot;/&gt;&lt;property id=&quot;20303&quot; value=&quot;James Bonczek&quot;/&gt;&lt;property id=&quot;20307&quot; value=&quot;272&quot;/&gt;&lt;property id=&quot;20309&quot; value=&quot;37006&quot;/&gt;&lt;/object&gt;&lt;object type=&quot;3&quot; unique_id=&quot;34974&quot;&gt;&lt;property id=&quot;20148&quot; value=&quot;5&quot;/&gt;&lt;property id=&quot;20300&quot; value=&quot;Slide 20&quot;/&gt;&lt;property id=&quot;20303&quot; value=&quot;James Bonczek&quot;/&gt;&lt;property id=&quot;20307&quot; value=&quot;273&quot;/&gt;&lt;property id=&quot;20309&quot; value=&quot;37006&quot;/&gt;&lt;/object&gt;&lt;object type=&quot;3&quot; unique_id=&quot;34975&quot;&gt;&lt;property id=&quot;20148&quot; value=&quot;5&quot;/&gt;&lt;property id=&quot;20300&quot; value=&quot;Slide 21&quot;/&gt;&lt;property id=&quot;20303&quot; value=&quot;James Bonczek&quot;/&gt;&lt;property id=&quot;20307&quot; value=&quot;274&quot;/&gt;&lt;property id=&quot;20309&quot; value=&quot;37006&quot;/&gt;&lt;/object&gt;&lt;object type=&quot;3&quot; unique_id=&quot;34977&quot;&gt;&lt;property id=&quot;20148&quot; value=&quot;5&quot;/&gt;&lt;property id=&quot;20300&quot; value=&quot;Slide 22&quot;/&gt;&lt;property id=&quot;20303&quot; value=&quot;James Bonczek&quot;/&gt;&lt;property id=&quot;20307&quot; value=&quot;339&quot;/&gt;&lt;property id=&quot;20309&quot; value=&quot;37006&quot;/&gt;&lt;/object&gt;&lt;object type=&quot;3&quot; unique_id=&quot;34978&quot;&gt;&lt;property id=&quot;20148&quot; value=&quot;5&quot;/&gt;&lt;property id=&quot;20300&quot; value=&quot;Slide 23 - &amp;quot;Why is the ocean salty?&amp;quot;&quot;/&gt;&lt;property id=&quot;20303&quot; value=&quot;James Bonczek&quot;/&gt;&lt;property id=&quot;20307&quot; value=&quot;340&quot;/&gt;&lt;property id=&quot;20309&quot; value=&quot;37006&quot;/&gt;&lt;/object&gt;&lt;object type=&quot;3&quot; unique_id=&quot;34979&quot;&gt;&lt;property id=&quot;20148&quot; value=&quot;5&quot;/&gt;&lt;property id=&quot;20300&quot; value=&quot;Slide 24&quot;/&gt;&lt;property id=&quot;20303&quot; value=&quot;James Bonczek&quot;/&gt;&lt;property id=&quot;20307&quot; value=&quot;341&quot;/&gt;&lt;property id=&quot;20309&quot; value=&quot;37006&quot;/&gt;&lt;/object&gt;&lt;object type=&quot;3&quot; unique_id=&quot;34980&quot;&gt;&lt;property id=&quot;20148&quot; value=&quot;5&quot;/&gt;&lt;property id=&quot;20300&quot; value=&quot;Slide 25&quot;/&gt;&lt;property id=&quot;20303&quot; value=&quot;James Bonczek&quot;/&gt;&lt;property id=&quot;20307&quot; value=&quot;342&quot;/&gt;&lt;property id=&quot;20309&quot; value=&quot;37006&quot;/&gt;&lt;/object&gt;&lt;object type=&quot;3&quot; unique_id=&quot;34981&quot;&gt;&lt;property id=&quot;20148&quot; value=&quot;5&quot;/&gt;&lt;property id=&quot;20300&quot; value=&quot;Slide 26&quot;/&gt;&lt;property id=&quot;20303&quot; value=&quot;James Bonczek&quot;/&gt;&lt;property id=&quot;20307&quot; value=&quot;343&quot;/&gt;&lt;property id=&quot;20309&quot; value=&quot;37006&quot;/&gt;&lt;/object&gt;&lt;object type=&quot;3&quot; unique_id=&quot;34982&quot;&gt;&lt;property id=&quot;20148&quot; value=&quot;5&quot;/&gt;&lt;property id=&quot;20300&quot; value=&quot;Slide 27&quot;/&gt;&lt;property id=&quot;20303&quot; value=&quot;James Bonczek&quot;/&gt;&lt;property id=&quot;20307&quot; value=&quot;344&quot;/&gt;&lt;property id=&quot;20309&quot; value=&quot;37006&quot;/&gt;&lt;/object&gt;&lt;object type=&quot;3&quot; unique_id=&quot;34983&quot;&gt;&lt;property id=&quot;20148&quot; value=&quot;5&quot;/&gt;&lt;property id=&quot;20300&quot; value=&quot;Slide 28&quot;/&gt;&lt;property id=&quot;20303&quot; value=&quot;James Bonczek&quot;/&gt;&lt;property id=&quot;20307&quot; value=&quot;345&quot;/&gt;&lt;property id=&quot;20309&quot; value=&quot;37006&quot;/&gt;&lt;/object&gt;&lt;object type=&quot;3&quot; unique_id=&quot;34984&quot;&gt;&lt;property id=&quot;20148&quot; value=&quot;5&quot;/&gt;&lt;property id=&quot;20300&quot; value=&quot;Slide 29&quot;/&gt;&lt;property id=&quot;20303&quot; value=&quot;James Bonczek&quot;/&gt;&lt;property id=&quot;20307&quot; value=&quot;346&quot;/&gt;&lt;property id=&quot;20309&quot; value=&quot;37006&quot;/&gt;&lt;/object&gt;&lt;object type=&quot;3&quot; unique_id=&quot;34985&quot;&gt;&lt;property id=&quot;20148&quot; value=&quot;5&quot;/&gt;&lt;property id=&quot;20300&quot; value=&quot;Slide 30&quot;/&gt;&lt;property id=&quot;20303&quot; value=&quot;James Bonczek&quot;/&gt;&lt;property id=&quot;20307&quot; value=&quot;347&quot;/&gt;&lt;property id=&quot;20309&quot; value=&quot;37006&quot;/&gt;&lt;/object&gt;&lt;object type=&quot;3&quot; unique_id=&quot;34986&quot;&gt;&lt;property id=&quot;20148&quot; value=&quot;5&quot;/&gt;&lt;property id=&quot;20300&quot; value=&quot;Slide 31&quot;/&gt;&lt;property id=&quot;20303&quot; value=&quot;James Bonczek&quot;/&gt;&lt;property id=&quot;20307&quot; value=&quot;348&quot;/&gt;&lt;property id=&quot;20309&quot; value=&quot;37006&quot;/&gt;&lt;/object&gt;&lt;object type=&quot;3&quot; unique_id=&quot;34987&quot;&gt;&lt;property id=&quot;20148&quot; value=&quot;5&quot;/&gt;&lt;property id=&quot;20300&quot; value=&quot;Slide 32&quot;/&gt;&lt;property id=&quot;20303&quot; value=&quot;James Bonczek&quot;/&gt;&lt;property id=&quot;20307&quot; value=&quot;349&quot;/&gt;&lt;property id=&quot;20309&quot; value=&quot;37006&quot;/&gt;&lt;/object&gt;&lt;object type=&quot;3&quot; unique_id=&quot;34989&quot;&gt;&lt;property id=&quot;20148&quot; value=&quot;5&quot;/&gt;&lt;property id=&quot;20300&quot; value=&quot;Slide 35&quot;/&gt;&lt;property id=&quot;20303&quot; value=&quot;James Bonczek&quot;/&gt;&lt;property id=&quot;20307&quot; value=&quot;351&quot;/&gt;&lt;property id=&quot;20309&quot; value=&quot;37006&quot;/&gt;&lt;/object&gt;&lt;object type=&quot;3&quot; unique_id=&quot;34990&quot;&gt;&lt;property id=&quot;20148&quot; value=&quot;5&quot;/&gt;&lt;property id=&quot;20300&quot; value=&quot;Slide 34&quot;/&gt;&lt;property id=&quot;20303&quot; value=&quot;James Bonczek&quot;/&gt;&lt;property id=&quot;20307&quot; value=&quot;352&quot;/&gt;&lt;property id=&quot;20309&quot; value=&quot;37006&quot;/&gt;&lt;/object&gt;&lt;object type=&quot;3&quot; unique_id=&quot;34991&quot;&gt;&lt;property id=&quot;20148&quot; value=&quot;5&quot;/&gt;&lt;property id=&quot;20300&quot; value=&quot;Slide 37&quot;/&gt;&lt;property id=&quot;20303&quot; value=&quot;James Bonczek&quot;/&gt;&lt;property id=&quot;20307&quot; value=&quot;353&quot;/&gt;&lt;property id=&quot;20309&quot; value=&quot;37006&quot;/&gt;&lt;/object&gt;&lt;object type=&quot;3&quot; unique_id=&quot;36035&quot;&gt;&lt;property id=&quot;20148&quot; value=&quot;5&quot;/&gt;&lt;property id=&quot;20300&quot; value=&quot;Slide 1&quot;/&gt;&lt;property id=&quot;20303&quot; value=&quot;James Bonczek&quot;/&gt;&lt;property id=&quot;20307&quot; value=&quot;372&quot;/&gt;&lt;property id=&quot;20309&quot; value=&quot;37006&quot;/&gt;&lt;/object&gt;&lt;object type=&quot;3&quot; unique_id=&quot;36036&quot;&gt;&lt;property id=&quot;20148&quot; value=&quot;5&quot;/&gt;&lt;property id=&quot;20300&quot; value=&quot;Slide 33&quot;/&gt;&lt;property id=&quot;20303&quot; value=&quot;James Bonczek&quot;/&gt;&lt;property id=&quot;20307&quot; value=&quot;373&quot;/&gt;&lt;property id=&quot;20309&quot; value=&quot;37006&quot;/&gt;&lt;/object&gt;&lt;object type=&quot;3&quot; unique_id=&quot;36037&quot;&gt;&lt;property id=&quot;20148&quot; value=&quot;5&quot;/&gt;&lt;property id=&quot;20300&quot; value=&quot;Slide 36&quot;/&gt;&lt;property id=&quot;20303&quot; value=&quot;James Bonczek&quot;/&gt;&lt;property id=&quot;20307&quot; value=&quot;374&quot;/&gt;&lt;property id=&quot;20309&quot; value=&quot;37006&quot;/&gt;&lt;/object&gt;&lt;/object&gt;&lt;object type=&quot;10&quot; unique_id=&quot;37002&quot;&gt;&lt;object type=&quot;11&quot; unique_id=&quot;37003&quot;&gt;&lt;property id=&quot;20180&quot; value=&quot;0&quot;/&gt;&lt;property id=&quot;20181&quot; value=&quot;0&quot;/&gt;&lt;property id=&quot;20182&quot; value=&quot;0&quot;/&gt;&lt;property id=&quot;20183&quot; value=&quot;1&quot;/&gt;&lt;/object&gt;&lt;object type=&quot;12&quot; unique_id=&quot;37005&quot;&gt;&lt;/object&gt;&lt;/object&gt;&lt;object type=&quot;4&quot; unique_id=&quot;37004&quot;&gt;&lt;object type=&quot;5&quot; unique_id=&quot;37006&quot;&gt;&lt;property id=&quot;20149&quot; value=&quot;James Bonczek&quot;/&gt;&lt;property id=&quot;20150&quot; value=&quot;Director of Undergraduate Programs&quot;/&gt;&lt;property id=&quot;20151&quot; value=&quot;manatee_lg.jpg&quot;/&gt;&lt;property id=&quot;20153&quot; value=&quot;bonczek@ufl.edu&quot;/&gt;&lt;/object&gt;&lt;/object&gt;&lt;/object&gt;&lt;/database&gt;"/>
  <p:tag name="MMPROD_THEME_BG_IMAGE" val=""/>
  <p:tag name="MMPROD_37006PHOTO" val="/9j/4AAQSkZJRgABAQAAAQABAAD/2wBDAAMCAgMCAgMDAwMEAwMEBQgFBQQEBQoHBwYIDAoMDAsKCwsNDhIQDQ4RDgsLEBYQERMUFRUVDA8XGBYUGBIUFRT/2wBDAQMEBAUEBQkFBQkUDQsNFBQUFBQUFBQUFBQUFBQUFBQUFBQUFBQUFBQUFBQUFBQUFBQUFBQUFBQUFBQUFBQUFBT/wAARCAGwAS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e78Np997fZWHe+F7C5j/AH1vvrY0Txn5f7m5/eQt/wB8Vt3+iQalB51tX9J+1q0JWnp5n5byR+weI+JPD8ugX/2mx8xE/uVseE/iXe6RqHk3Mcjw/J/vJXcXFm/l+TNH5if9NK5fWPCkMsn2mz/g+8n8aV7McVSxMPZV1fzKhzQ+E9q8P31l4osftNhcb3/iT+P8q0vsaxSfPJsdP4K8i8L3EukSR3NtJ5c1eixeJItft/n/AHF7XxWLwk6M/c1iehCceQr6xsj+f/V1zclx5Unyfc31Y1SRov8Alp5lc3JqCfx16eGo+4Zc5uSf9dP89K6DR5Elj2PXJ6feJJ+5f/vutyzj+zSf+z1niIfZNecuapo6y/8AAK4/VPDf8cP+Wr0i3kST/fSo/scVz/yzrmpYqVADw/WPD6XNnIj/AH68n1zQ3tpJN9fVmseE18v5P9TLXk/iPwf5n7l4/L2V9nlmaR7nPOB4fcWflf8ATSq/2f8A66V2moeG3tvMR4/L2fx1h3Gn/wDTOvtYYiFQx5zD+z//ABDUfZ/3laklm9R/Y/8AV1085nzmX9n83/ppRJbp5nyfvK1Ps/7v5/8AgNElnRzhzmP9nSOo/IWtSSzeo/s/8Dx1rzhzmfJbp/HUf2fyq1Ps/wDf/eUv2f8A7aUc5pzmd9n/AHn/AD0SiS38r5K1Psf9+j7HRzmfOZccf/TOtGOOL/nnT/7P/v1J/Z7/AMdE5hzkf2xIo9nl/c/jqT+1JY/uR+XUkdn/AN8VJHpdY+4Z+2K/9p3H3PMk2VH5ksv35K2I9Lfy6l/suo54IftTGjj/APH6uR9auR6PVy30N5a5p1oBzFe3keX/AHK6jQ7xLKTf5f8AsVY0fQ7fy63P7LST/Ux7NlfOY3HYeEWdNLA1a8vhJPAmsaV4wt44ba48i9/hR67zw/qF1ol59jvPuf8Aj9fCfgPVNYsbe32Sf6n/AFU38e2vsL4WfEeL4g6XHpGsx+XqkSfu7z/npXxtOOLlQviY82mrX5nqY3L/AGf7yn9x6leW8WpQ7/L8x64fUI30243/ANyuws7d7e48n+P7n99HqvrGkJH9+P5HrOjU5JcvQ8U4O41OWKT/AFeyug0DULeTy/4H/uSVl3mn+Z9z95RZ6f8AvP8AV+Z/er1p8k4D5zp/ECNLB5qf8CSuA1DzY5P+eif367i3t5f3fnSeZWPrGl/ZvnSP5HrLCTjT9xhOZT8P3n7zZNXeaXcJ/qX/AOA15vbyPFJ8/wDq3/jroNPvHl+T95Hs+7TxdHn1NITO0kuHtv8AgFSWeseXJv8A9ZWH/aDyx/vv3b1H5n7yvG+r3+I15z0i3+z6lb/uf++K5vxJ4PS+j/1fzpWXpeqPbSb/ADK7jS9civY40m+//C9eXKNXCT54G/uzPB/Enhd/3n7v7n3q871TQ3ir7E1DwXZ6l86/x15v4k+E7x+Y6fvE/wCmdfU5fn1P4JuxxTpSgfM9xpflyf6v/wCzqCSz/wC2len654LltpJP3dc3/Y/l19rRx0KkfiMDk/7P/wCmtEmn11n9l1HJpePn8uun6wYnHyWf8aVH/Z9dhJpb1Xk0utIYgDk/sdSR2b10n9lv/wDE1JHp/wC8rX6yM5v+z/KqxHp9dJb6Y3l1Yj0tP+B1zSxIjk/7L/7Z1Jb6P/wCuw/sv+5ViPS/+mdZyxYHLxaR/cjkq5b6R/0z/wAtXWW+h+Z5n7v5K3NH8KfafneP5K8+rj4w3A8/j0N5JPkq5H4fb7leqW/hNP4I/LRKsSaGkfyQ/c/i/wBuvIrZzGmdNHD1K8uSJ5ePD8UXmO/8H3kjqOz09JI438uvQLjQ/MkuN/8Ax6onyp/z03Vn3Fv9m8v93/B81fBZnxPKfuU2fYYLLKVD356sx7PT4v4497/wpJVySP7N/wAs/uVTt7h5JP8AbT7tan2hJbfZ/B/C/wDGntX5niM1xHPLmk7PofRQhSXvQPl/wno/27S7eaGP/e8v/lnX0R8K/hxLHcW99D8/3K87+Gdnb6TefZrn7j/d/wB6vXI/Hlv4Xjkms5P9iVP7jL7V++08Y6mH+rYfWS0Z8tj5y+R6/q+nJa2ccz/fRK8y8YfEJLZJLR5PL3/df/aridY+Pj337l/uf+zV5n4k8Yf23J/q6zwmXOk/9pPMo4Sc5c3Q7zS/Glx/aG9/+BJXo+l+J7K58tNn36+eND+0XtxGkP33r3z4d+D5ZY43m+/XpYulSp0ueWheJpQgdpb2/wBpj3wx/cq5caf9ps5E8v8A7+V0Fnp6W0exP+BVHcf6N5myvjPrF5e6eVyHl9xo7yf8s/n/AIkrQ0ez8uSugvLNLn/ln89SW9n5UdelLF88DAk/s9LmPZ/rKp3GjpF8n/jlaFvvj/1P/Aa1INP+2x/P+8rzvbSh1Og5OON4vv1oafI8fyV1FvocUkmz95Ukngt7KPzk+5WM8ZSfuyDkmR29w8cf+srQk1iX7Psf5/8AYqn9nfzPnqP7OnmV53JCZvzyMfXNL/tLzH+z+X/1zrzvW/B/l3G/y69ws7NJPkT/AIFVu58J2upW8kM0ezf/AB124fNPqvumMqXOfMEmkeV/yz+f+5Vf+zK9U8UeC5dEvNj/AHH+69YY0fH/ACz+5X11LMoVIc8WcU4HB/2ea3ND+HOseJLeSbTrPz0SvSPDfwj1jX/LdLfy0/6af/Wr1Pw38K/EXhO4juIfL8n+5Xk47iGnQjy0prn8zpo4ec/sux4v4Y/Zu13VrS4ub+2+ybP9Un9/8q4TxJ8P9Q8L3kkN5b+X/wDE1+gekamkml/JH5c/9ySvmv4xadq+o6vJNqNvGke/915f92vByniPF4nFyhWsonXi8JCjSjKDbPAI9L/uR1cj0d/+efzvXYW+h/vK6Tw34HfVrj/V7If4q+xrZjGnHmkzx+T2hwen+E7i+ePyY/MrbtfA723z3Mckaf3K97sPCVrotv8AJb72+/V630P7b8k1nv3/AHfMr5OtxDK/u7HbDCHgVvof9o3EcMMccMKV2On+F/Lt40hj+5Xpknw7S2/ffZ/LSo7izitrfYn7v+9XnVc4jV+A6IYSf8p53JpfmyfZk+5/E9Z+uWdvbWciJXoGqaXb22lyeT9/+J64fVLN72STZJ8n31evFxeLlWUeSVlfU+my3Dxp+/I5fVI/Nt7d0/jg2f8AfNc3rH+rt3/4A1dpqFnFbW8aeZ9z51/3e9cPeXHmySf3E+69fFYufLV92R7X2Tj9Q32V5In/AANakk1CKO3/ANZ5b/I/+NHiCT+//B92uT1TUE+x73k+e3dP++W4NeTiK0QPGJPjJFFb/af3ck6fdeq1v+0BFr8my5jkjuvufaY4/kkX0evP/BfwfutSjje5jk8h69g8P/CNLby3s7P7/wDy2kr9j4fyGtUksT7dx079Ox5s/ZfFM5u41TUNWuP3MckafxeZXWaHod3exxokcn9xnrtNL+F720kc15JXpHh+z0/RI9n7v/fr9bpU6WDh8TqS7s8utj4w9ylH5lz4V/DeLTY43vI/kf59/wDcr1DWPEGmaBZ7LaSPfXmfiT4pW+k2v2a2/eT/AMKR15PrHiC91u486aT/AG68iWEq46r7Ss7LsedTpzrz1PXLj4l3ttqG9JP9167TQ/iXaarHsvP3c6/Jvr530PT73X/kh+4n8deseE/AkVl89zJ89LF4HDwh72j8i6vJT9zc9QjuIr37n7ytCz/65/PVPS9Q0q2j8mH95On/AD0rpLOS3l+dPuP916+NrVeT3eVmUcPKceYrx2cV58iR+W//AI5Wnptn9muNk3ybqqahcRabZ+clSafqH9tW8mz93dIn/fa1wTlNwv0NaVL7J0kcdvbXEe/79dBb+Ve2+zy/k/irh9LuPL8tLmT5/vo8n93/AOtXcaPcW8nlp5n+9/wKvDxHunR7Ez5PC6b98MfyJ92uX1TS3trj+4n8VeufZ/N+/wDu/wDYrn/EmjvJ8/l/I/3qxw+Nlz8siKuH5I8xzdnB5fl7PuVckt3kj2f6vfVfT91tcfZn/wCAvXQR2b+X8n7yuirU5WYwhzmFfeH1vbf7NNH5iN/H/crO8L+F00/VJLW5t99tK+//AIEtd9p+nvL9/wDjrUk0dP3fk/fSuJ4/ki6V9zb6p9s2NDs7LTbCNLaOONKNf1OKxtN7yf7qVTs7eX92iSfJVu80f7TH/wA9P9+vnrR9rzTlc9S/ue4ecXkl7qUf/LTZv+5H8ny1h+JLL7bZ+TNHJIn9/wC+9ep6f4ZfzPn/ANTSyeF9PsvMd5P+AV7MMfSoyuunY4J4erUPB9P8FvL/AMs69I0fw/FptnH+7+f+FK7PT9P0qL50kjTf91Hkq7/Z9v8Aff8Ad08Vm06/uhSwPIc3p+hpc3Hz/c/irYvPEGleG7OSa5kjj8r+OjWNS0/SIds1xGn96vB/iJ4g/t+T/RpPPtf4fL+5XzmIxcZ+7za22PUo0eQ7TxJ8XrK4+RLiORPvqn3K8j+Inx0tNI0/7TD9/wDh/uV5n401B9N8zyfMnevn/wCIGoaxqX7l/M2J96vmvruI5uSMtD0YUYnvnh/9pR9XvJLN5PLgfemySuot/iRFLZyP5ke/7lfnxH40fRLyTf8Au5Ef79ej+H/ix5kfzyff+9Xo+2qxpcvR6mcP3Z9aXniyK9s/kk+//wB91zd5cReXsSvG9L8efx+ZWx/wnEXlxv5n365qU5fb6mkpnQeJLjyvLT+P/wBlryTxp4ke28yH++myuz1DxAl7b73++j7P+AsteR+MLxJPMf8A1lcc4c8+Y15yh8N/jB9mkjh/dxo/yV9B6f8AET7Nbxun2fZN/wB8f/Y1+fnz20m9P3de5/Ce4svFOnx2H9sSR3qf8u0kn/oNfqmWYqpSnyc6in32PNmfQlx8TLK5k2fZ9k3/AEzk+T8q5vUPEH264+SSSRP7n8dZen+E9MsZP9Jkkjd/kby69M8H6Polj5fkx73/AL8lfs+WKNKHPOo5S7LY87EcsPsXOTs9Lvb3y0ttPkk/25I66zQ/ho8skc1/J/wCvRP3X8EccaVHeSPFH+5+/XfPGTlpBWPHliJS93Yj8u30C3j8r93s+9WPeeMLjzP+eaJWXqGoSyXH777/ANys+O3WS4/ffvKzjSi/j1OuEDpI/EjyCN4fv7/v/fSvYPh3rFvL5kNzcfI6fckrxez0+WWPf/q0rsPD+oRaT5e+T94/8f8Au14Ga0oez9w7aXv+4e6Ryafq3+jfx11Gl+A7TTY/tNtH5iOnyzeZXh+h+NLSLUI3STzH3/fjr2TT/F9xqUf2aH/RN/zr5n3Pmr8+x3taPLGDdnuOFLfyMfVLy3+2R+dHHvt3+ab/AGW/hrU/sd7K885I5I0+fan8e1uf0q5qHh+3k0+PUrm3j875En8z+6tU9L8UWUujx6lc6hbzvM77Uj3f98/hXkSx0IT9nzdNTolD93zR7nUaf4gS2+/+8rqLe8t9St5N/l7Hrw/XPiBpVtebLOSOdLhPv+Z+lV/D/jS4tri4ea4j2J/B/s1m6NLEU/bUZL7zOHM5ckz1zUND/uR/7tV7OR4v3Lx+W9cHefGi3tvLhS4jk87/AMc9qr2fxI824+0vJ5f+35lZU5SnHlk1oafV4wke0W9v5Uf/AMbqxv8A3ez95vrzvT/jJoltb/vrjy9/yb62Lzxg4t/OeS38t/44/wCPd0rgqQlD356eZ0ch2mnyJ/0zjp2peILfTZI0eOSR3+7sr5V+Kn7YGlfDO4js0uI7u9uH+VPM+f8A2mrn7f8Aa80/VtLkvLy4jgnT5Nn+96V5UMTh51uST079AlHkPoPxH8UtTeHUEsEjtUh+Rf43ryTxR8VL3QNQt7y8vJPIfekvmSffXbz0ryO8/a88NW15cW1zJHB53+oeOT/WN6V5v48+Nmn6lrFul/cR2Ed3B5ME1x88SM3esMZj4e9Sw0Pnb8V3PRhbkR7p4o+Nlve3EiWGqRwWqbH3/c8xW/i3Guf0f9sCLRPMRNYkv0R9jeZJvR/9pc18F/Fj4mJrdx/ZWmySfZbf5JZo/wDlo3tXndvqF3bXHnJcSfJ/BW2Eo4ydL95O+ml1r63Oec/sxufqRJ8cLfxJHcfabzZ5r7/3lV9P8aRRybPM8v79fn3Z/FzUIpLeF/uJXplv8YLX7PH/AKZ86V5c8DVhL3upnKqfXFxqmmSXG+aSORE+TZXH+KLfR7mORIY/kf7z/wAdeHx/GS0vbP8A4/I4/wDtpWXH8eNPiuJEmuP96uOeBnPozSGIMP4wfDt/tH2m2/dwf3P+eleLySXGmybPM8vZXsGsfGCy1KzuIXk8z+7Xk+qXEV9JI6fcevYwEKsI+zqR0Xczqzj8RY0/xpqFl8nmeYlbEfxEuPL+fzI64+OPyqPLr0fq8P5Tm5z0yz+Kn+h3ELyfO+z5/wDdrD1TxZ9ukk/effrj/L/v0skdZ/VKQ/amfJHUdncS2V5Hc20nkTp86vHViopLevUFznrXh/8AaQ1Oyt47bXtPj1aD7jTR/JLXo/hf40aVc3kf2OSSSCZ/kT/nm1fLXl+XRHG8XzwySRulenh8dicN/Dm0RyH6IeH/ABoniS386z8vf9z/AFlaFxZ+I72PZ9nk2f8ATOOvif4Z/HTWPAHiSzv5o47+BH/e+Z9/bX6DaH8aNT8W6Tby6aLKC1mTfA8H3PpX6FlefVcR7jgudHFVw5xtn4D1iOOS5mj8iNPnb7RWXJ4g0rTY983+vT5GSP8AvVueJLfxRq0cnnSfJ/En3K8o8WafF4bs5NVvLiOSCF9l1DHJ8+1qjNc2rUZc3Mo9NDsow933z0OPxo+rybLOPyNn/fdU7jT72WTzprj7n76vnPUPjpFZXmzRI5JNn/LaT5KsaP8AGzVfEl5svLjy3T+CP7ki18l/bOI5VGp7yvv5GnufYPsjwv4w8P8AhLzJryTzNifc/wB7pXYWfxwlvY47bTbeOTyk3xTf89It2f0r4L1D4gJbW8iXN55bwvs/efP8tZf/AA0RqdlHHDYWfzxO/lTSf3W7V5k8zrVKnvRTSDkPrz4sftKahbSR2c2oeXa/fZI/kT5a8H8WftWW+kW95pulSXMifarh4PLk/heXIr5z8SeINT8W6hJearcee7/98VkRx+XH/wA86+f+p+0qyq1JavojSPwqJ3958ePGFzefabbUJLD+Nf4/vV0Fn+1R4zto7f7TJ9re3+6/mfPXk8dnLJ9y3kk/65x1H8nl/wDTSuz6tRjpZDv5n1Jofx0t9St/7Sm1Dy9nzrDJJ/EvatDWP2rH1bR99ncfIn7n/br5L8v/AMfrQ0+T93s/8frj+ox+zJoynM+pPB/7RFpZWdxNc3nmT7P9TcfOlZeqftUaxc+XZ2fmR6Wju6pHXzvp9v5skf8At/erUuNkkknk/f37K3nD939XnJuJxzqknizxRceLdcuNSuZPn+4qf3FrDvLy4vv9dcSSf7HmVuSeE7uLT5L9/wB3B/8AE1jyW9KjClGPLTtpoX7Qy5I0qO8uJb6O3S5uJJ/K+RfMk37Fq7JHUf2YV18qNoGf9n/ufu6Ty3q55dSeXVzL5yv5f7ujy/3dWPLSOjy/3e/+/QHOV/8AYoj/AP2qseW/mVJHH+7rEznMjkj82mVt6X4X1jV7ffZ6fJPB/f8A4K2P+FV+JfL3/wBn1leH8xHv/wApx/l0ytfUPD+oaJJIl5byR1n+XVGRX8ypJI/NqT7PLJ/qY5JKuf2PfRx7/s8kdZAYlFPpldBRFJb0R2dWI+tWI+tbD5yn9j82u08L/FTxR4J0v7BpWoRx2v8Ackj3/lXL/wC/S8VrCc6fvwlZj5+f4j6D+H/xg1jxbodx/bGseXdWj7J08zZ5kXaRf92o/EmoaJbXEn2zWLaeC4TZOnmb68D+zp/20qSO3Ty6wxClX+PXzLhMuafo6X2qSJYRyTp8/leXXYeE/gXrGtyedc3H2Dyn2N/frl7O8lso/wBz99PuvXoHhP4yXum/Jf8A30T/AF0f8a+jVFadSEIwir2KhL+Y5fxp8H9Y8L6x5NnHJq0Eqb1f+OtDw3+z/wCK9bt45vs/2RHfYqSffr2S4/aQ8OaTJo/2O3k1JPI/0xJLdf3bf3f9qus/4ak8P6lof2NJLfTXidHi8uPZ8vO6vO+tVeT4H5Oxv7v8xh6H+x3rfinwv9gS38ueFN/nR/3qr6X+w/LZW/2nUpJJHR9jJJ/eVsFa9M8H/twaf4E1iOG/k+32rvsleP5/lapNL/aw8Oa/qF5cpeRxp57zRW1xJs2Lu3bTXjYHFY6lVqQrU3ytXT8ztlDD8seWXqbHgv8AZjikkt7CHT/k8hN37ujxx+xXb6J9nf8AsuOT7QjvK/l11Gn/ALfngzTZN7+XBdQ/JOkf3JF/2a7u2/bR8LeMPDhvNPvLK7ktTtlhuPvyR7vSo+tYiHvShJXOiEcJL3edHzR/wxHFc29xcpZ/P5D/AOr/AL26Nf8A2atCP9ieK2vI7b+y/MdE2M/+7X05o/7WHgePR/OS8so7qafZ5MlxF/Cw/wDiqz/E/wC1/wCGrUXk0MlnJGjpuf5fkV66YZjJJx5HJ+oTw2F+LmR876p+x35kcc0Nn5cEKbFfy9n3q871j4T+H/CVnqE3/HxdW/z7P9qvbPiB+3Al7p/k6bZyXcnz7X8z91u9a+U/EHjDUNSuLj7ZceZvff8AZo/+Wjf7VcPPisVP3Y8sfNnjYuWEp/w3zM5PxR5ttHHZpceZvd3lrk7z915myugvLO4+0b5pI9//AMVVO40t/M2PX1tGl7KNjwozOb8to/nf+P8AgrpfB/wr8UeP47x9E0e4ngtNnnv/AM81dtin/vquz+B/h+3ufGkb6l9m+xRfJK9xX6F+EvHPgTwPay614Ygt7fW1j2XmnPt8rUYP4wv+3/FXBicxdGr7OnC/me/hcN7WPtJzsj4g0v8AYn8Zyxx3N/HJHBs3y+XH86eua9A0v9gO4udP+0v9ok3pv3+Z/DX2/rH7UvgS+0cX9jqNlsuE+eGeRUdH/wCebV4Jrn7YGmaJHJZ2FxHdpvlSJPl+Tc3yflXf9ZjCMarXN5X1/A650cND7Wp89+IP2Q7TSZNj+ZHs+f8A1leB+MPB7+G/EFxpttJ9r2f88/nr6c8afFTxH4kt7j7BH5+oy/8ALaT7kf8AtGvn/wAP6wngnxhvvPL1q6uP+Pqb/nmzV59PFVZznPp0icVWNLSMdPM5e38D67cx700uTZUeqeD9Y0izkmubOSNN+zf/AL1fXmn+JLSTS9jxxxwP9168L+Nniz7dJb6bDJ9x97f8BpUcZVrS5OQKmHjCPPc+hPgX4XtLLw3Z215bxyb4PvyV3GqaHp+mxyf6PHGn+RXxxofxs8S6bHb2aSRyIjr89ex/8JxLqWn+deXH8Gxv0ryJ0atKfvdT2MPiaU4cqjseb/FzXNM/4SD7Anlv/e8uqen+F9FubeN0j+/XIePLzT7nXLj7HH8+/wDezf7VYVvqF7ZR7IbiSP8A2K9WNCfKuWR4dXEQ9q+aJ7Rb2ehaJJveOOTZXB+OPHGmRSSQ2Ecc7/8AjkdcZcape3Mfz3ElZX2f+Orhh583NOQp4r3eWEbEH2YVFJH+8qx/qql5r2jnK0fWpI5PK/5Z+ZViOP8A8c/551J5SUAV/wDc+5Sxx1P5SUv8VAEUkflyf/G6k8t6k8v/ALaVYjj8z7n8FAc5H8/36kjj83/fqXmjmgXOJ5SVHJH/AH6seYnl7KI61IhMg+z/ALuopLdJZKuyR1F5f7yg05yCOPy46T7P+83p5kb/APTOrFL/AA1d0Ze6Ps/K/j/8iVq+XaR/8tPLSsqOPzI/7iVct/8AV7/465Zxick1I3LO4fzNn+sgSo7y8e58x5vvu9Z9vJ/pEn7yrF5H5ke9P3j/AN+uT2MeYyM/zElkqTe/pUkdv5n3/wB3VyON4o9/36054wLM+ON/+mkf/XOo5JLv7n2y52J/00atjy4v3lY/meb/AOzUQfOPmZU+xpUXlxfwf991YqOP93W/Kguy5/bmqxW8kP2yTY/3vLrPjj8v56ljkpJKjlhD4UdHPOfxHafDeS71LXJHmvJJIIv+WPmfJXpnjS80LSfD8k02n20j/wAP9+vA7e8uLH57a4kgf+Ly6Li4u9Skje5uJLt0+75klefUw3PV5729Dpp4vljyWuR3En2m4kmSPy9/8FaH/CQahJZ/Y3uJPIqpH/45UkcldkoR7bGHP5lb7On/AGzo8v8Adyb6sf7dEkiffegy5zPkjT/nnVeSN4/uVqeYn/PPzKpySf36OQ0Mvy3qSONKkj60V0nQLHHSUVJHWoEdFSSf7dH+xQBHH1rV+Ty49n36pW/7qrlvJ5cmz/WI9ZGcwjjf/nnRJIn3PL+ffVjUNPeWP5P3b/8ATT5Kr2du0Xzv+83/AHvLrEzhyz94X/lnv8uk8tP4KkuJP3n+x/cqn5n8fmeR/sSVsEPhLHlv5e+o/wDbqn9seOT/AFlH9qf36DTkLlR/PLH/AKvy6j/tBPL+ej+0PMj+StTTkLEcbyR/P/3xV2zt/wDWI/3Nm9XrKt7x6uRyfu6y945pwkWP3ttJv8zzNn8dWI9QeP8A3Kpx3Dx1YjuE/wCedHxmcoSLEmqeb/y08yo5Ly4/eP8AwVH9sij+5HR5j+X/AKv/AIBWfJ5GcoB5j/8AXOiSPy46jjqST95JVi5Cv5n/AOxUb/8ALOpPLokj/d7HpmvIMpJP3lSf6yo/M/1lZchryC0/y6jjk/ebP9Y9SSSJ+7rXkFyB/q6PMeOl5pI/9usuQOWAvz//AGEdJ8/8dSSUR/7FBn7pH5dQSW/7v5460PL/AHn+rpJJEikpBznOU/y6PMqT5K6ztIKfH1qXy1+5Sf6qgOcJJP8Ax+iOjy//ANipf/IdBkSW8j20kcyfwfOtdV4Uu7S+1TU3vvLfUpbJv7MS6j3xPcjG2JmH3c/NtrlPkq5p8afbI0mjkkg/i8v78a/3h9KoxqLmiSx+ILixvJP7S0f7RND/AK1JJG+Ru+etc9JJ9pkkdP3ab/lT/nnXU6jqktl5eju8c/lb3a/jj3+fv+bdzXPXmnvbSb3/AI/44/uVgVS08r+Zqafskj+eTzP+ulaFx4f/ALWjke2t/wDdm8xfkbvn/ZrLt9H+zR/8fHz/ANyStC3uPKj2P+4T+/HHvrIifN8VMxP7L/ebEuI53/6Z0moaPd6TJ/plv5e+uo/0e+kk+028ckDp/wAs/klj9xWJqH2jy5N955iJ8myT+Otec0pVZzkYXl/u/wDcojuP3m/+CpPMqPzPKjrU6ySOTzJPkrYjkil/5Z+W6Vl2++X560LP93H89H2TCRZ/hqfzPKj2eXJI/wDDUccaSRx/vPv1Yt7e4kk3w0HNL4iC3s5fv/6up5Lf7NH/APG61LfS7iT7/wD33JVy40vR7GPfc6x591/z7Wke9PxlrnnV97/I451/e7mJb2afu08v/eqtJGnmfPWhcXlv9z/vl6qXEnm1cISLhMpSbKP9ZUnl/u6WtOQ154laSljjf76U+Pr/AMtKJJH+5/B/co5B+1I498X/AC0jjqT5P+enmPUex/WpPLrQz5yT5JP+mb1H5f8ABS/ZhT/nj/5aVnP+6Xy/zEflpHUtFFY+8aEnmfu/9ZSf9tKX5P8AgFReYnmVmBh1LHHUfFSRx11naJHR8/8AH9yj56l5qzn5xKKPMo81Kfu9zH3+xLVi31C4spN8NxJG9VvM/wCmtLVcpP8AiRtx+H7fVrOSawkjtNQ89NsMlx529W+9/D/Ose4vPsV5cWd5HHJ5T7JfL+T7tdZ8L/C8XjLxB/ZtzqFxpqeQ7rcwff3KpKr/APqqv4g+F93ZXEiW3mTzo/7395v+b3b+9WE/i5TOlWjz8lR/16nPx2cVzH/o15JH/ehk+fy6JNH1CWPeknmJ/E8f96o5NLu9JuJHf9+iP9+P5N/071qaX4gt/MjT7Hc75vvJHHv/AO+dtc/vQOycpRjzQ1M+30//AEeR/tHlunzsnzb3ok0/T/7L+0vqkn2rz9n2aOPf8v1roI9H/wBI/wBDt9VknT52SSyZPm9B1rD1Czt/tGy5jktJ0/gk+/u/3a0hL5mUKv8ANdGX5afwXFH2NJPvyf8Afuuwt/gv441Ly3s/BfiKff8AOv8AxLpf/QcVh6x4H1vw3ceTrGl3Okv/AHL+3aL+daQnGcuWNmdPtYfzFOOzSP8A5aVJHH5cexKI7N/45Kk+zvF/00rp5fI45z/vEkkn/TTy6I9Qu8fJJJRHJ/0z8tP+mdSfaEjk/wBZRL/CZcv94sfaNQvfvyeWn9z+CpJLNP47io45Ek+R9Qjj/wBj5quf2HFLHI6ahb/7lcUnyeQpWgU/s8X36jk2RSVYuLeKOT/j4jk/651XkjT7n8D0c0x+4QSbPMk2UnmpUnl1H/zz/wBitfeL5oEf+q+SpPMeSjy/4PLkk2USR+XHH+7k/wC2lX7xH7oPL/vyVJ8lR/PH9z93R5f8b3EdZ8nmXz/yoPl+/wDu6k/7aVH+6io+T/nn5dHL6lc/oSf9tKj8xPuVLs/650+O3/j8vzP+udZ+6L3iOPyql/deZ8n7yn/Z/wC5HViO38qSnyROadaRyflvR5fmSVJsf1pavkPW5xPLqXZ/00qOiOOtOSXYylKPcn+elqLy6ljjrSEJfymc5f3hPkretPB2t6jax3Vjp8k0Mqb12SL86r+NHhLTtN1PxBZ22sahHpunv/rZn2p/6ERX0Tb+IvDvhnw/DpsPxCvbPTdLkbyo7DSo5rWN3+Zv3nlSL/4/XPiJul9k8+rWqRkoxOK8G+A/C8VvZvNqniG01CWB3n8/QvNt4JfK+4Nh3N83/Aay5v2bNc1iXf4W8X2+vwJ/FcRy2T/lJ8v/AI9Xptx+0dYaHHGmm+Nb/U7WJP8AUrZaUny/7XlsN1VLj9sDyreRLbT9Ou9j71/tPSl3/dOP9TP/AErzees/fgjnX1mE+aP5Hi8n7OfxLiuNn/CL3upfwL9kuIpf/QGatLQ/gV41uX2J8NfE3n/w3P8Ax7pu9s43f99V3LftVyy21uk3g3wuqI/+uCz28v8A32Uarlr+0lrHnx+XfLBav92FPFjIifhJbUSniP5V956PPXlH3l+hwX/CL/EDSbeSG80TxNP/AM8k8zzYo+3Rt/8ADXE2/wBt0DWI7y2kuNJ1S3ffFNHbypLHKv8Ad4r3zxJ+0Je21xshvPEWiwXHzslhqKukn5xrXk/jTxhe+MbiO8S816Sf53VL+4aVNvqrghq1o+0n8SsZ0p/iTf8ACxvjBbXEkyeKPHaPN96bNym/vyxFYOqfEzxb4kt5LbVfFmo61B/FDfyK/wD6FzTh4gt7mDZrGjya6/8AC8+s3K7P51zN5cf6Zvhs47RP7kfz/rxXbCEYT2OmPLPovuRL5j//AGdSb/8ApnSeX5kf/LSjy3ik/wBXXb75y+6Sef8A9M6j+0L/ABx/fqPy38z5Kl8x/M/1n+75kdHNIOWBPHJ5n3LOSrHlv5m/7P8A7v7tqpyXDyff8v8A9Aqx/rY/9ZHWOpzzhEk/345KZ8n+fv0nzx/8tKj8yjUPdF3/APTOovkokqOqhAv5B/20qP5KkqOStSRaTf8A9M6PkpaDYSO48v8A5Zx1J9o82iO3T+OT/v3Vn/R/+ef/AKHWXJEy9rITzE+/SxyfweZHH/20pPMh/wCff/yFUySJH/yzjj/7ZrWXJAz55TJo7e3k+/ef9+46u/6PH8ieZJ/2zqt9sl/g/j/4BUkf2uX5/wD4p6z5jnnSl9qS+84/y/8ArpUnl1Hsf1ojrt5PI97m8yT/ALaUf9tKj/36kj61n/W4f1sS0n/bSo6lrS3qZzl6F3TrKLU9Qt7Z7yOx810RZp42dNzdPuAtXtHgn4HeKPCniCz1LSvE+nTXUW54F0bVfslwjL3aOeBt3+6y14zo+sXvh/ULfUtKvJLDUbf54rmD78dev/Dv4l6tJdW8d541njSbc89pBZ2yXDy/7LrBKfz2tXNiFVcfdtY5KnN9n8UdffWdhcwyQ+L5PDOoXaff/wCEkkurK4f+9sltc/8Aj0Ved2/wz8H63eeTZ6xquku33UtPK1OJN3/XRrZ9v/fVesa9+0bb+HrZEufCviS6SFP3V4kkrReV/wADhiK/+PV5/qXxm8E6v5k1n4Z8W2UbovmwwSQTJu/vbvLSvIi6nYypRqx+FNGgn7GnjfU4/tOg63p+u2v8L3+n3Nk+36PGVb/gDNXH6h8B/iBoF39mv/CGqyf3ZtMje4i/8cb+ldJ4b+LXw3037Rv1TxvpLP8A8stM8jf/AOjNrflXSR/HDQdWmt9M0H4oeL7ES/JBbatpzea+7/agbH5VnzVYS2+86Oet6/I8Wn8J67oFx/xONH1Wwf8A5ZQ3FvP/ABL/AHttc/cfaJZJH/1aP/BHI1fXf2zW9b0O8tn8cXPiy1lTY7/2reWT7enlsk0EgWvOvGvw20m8uY7m68PeKkuv9T/xKdV0y+h2r/sp5e2taWJ973xU6l5ngEd5LF/qf4/veZbrL/6HmpbfULuO485JI4JNmz9xbrEn/fI+Wvbrn4V+D9P0+T7N4F+MF1Ps3q935CW6N64hDM//AH1Xjt5B9ivJEfT7mwf/AJ43Hmo//j5r0sPP251VpRUfdRW8xJZN/mR7/wDpnHso3v6UtJ5f/XSvR5JHmh89H2dJPv0bH9ZKuR3FvFH89v5//XP/ACaJ838twI7e8ey/1Mdv/vyW6u//AI9UlxeS3P3/AC/+2capRJcW/wDBb7Kg4qLR/lF8xPMeiSR//wB3S/JH9+jijlj2Dm+ZHUVSfJRH/wBc6sYzij91/wBdKf8AP/zzo+0S/wAEfl0AR+Yn/POT/tpUkd55X/LOOo/9Il/5Z1J9nuJP+ef/AG0oF7v2g/tR/wDpnH/2zpftn/TSST/tnUkccsX/AD7/APfurccn9yT5/wDxys+QjnjDoV45LqT7n/kSpPLu4/vyRx7Kk8t5f+XiSP8A651H/Z6f89PMrLkM+f0XyLEcl3H/AMvEdS/aH/juPMql9n83/lpJViOzij+/J5lZzhL+X8Rfuv5vwOX/AO2dLzSUeW9dp7IeYn8dLxSVLWpAnyUbH9aPko8ujlAl5rpfCPhK38U3my51rRtKRJNmzU9RWylk/wBpWeNk2/WuZqTy6nkk+rRnI+tvh74UvfAtwIfB/jrUdVtWfe9hZ/2ZqcW32n85Nn/fNaXiT/hLfEFxJ53hvVZJ3TZO+maFK7p67mhl2u/4V8weCvElxpFx5M3iC50WH763PmXnyN7eRIpX8mr2W08WeJ/FGlx2EP7RWi+IfKT91pXiHRp7j/x+7s9rV89iMLVhLm5r/L/IcY3lz6fcegQa7r3hVo2u4/iHfQpBsVE8LToyN/e2tCdq/hTNe/aP0GB7qKTQ/GOm3XyfOPDDHeu3/buIx/5DrmPAHixtS1C30fVfGFloOowxvtubvRtMt9Mkb+7HsWLd/wB9V7xpeuJ4X+ebxZoOpT/Ikt/pFxvdGbouIpXZP97868erGUJe8r+hMpQh8UT58t/2gPBV7qGzWNH1mSB02LNd6VEj7v737mRXrqJLrw7450+T/hH7uXXU/wBT+71G2uNkrf3orhRLHnty1df8QND8H6/qEkNz4wtrDyt8y3lprK7Eb/rm8hVv92vJfEfwB8P6tqSajbeK9V13yk3wW2k6VFfJub/bTdEv+7uqo8k+8SVyehV1T4J+MLmOTTYdL0GeH/lh9ruFieBeu1448h1+jV4z4t8C634OupINauNCS88z57TTdQgllj+safMlfR2j6h4r8L28dtc+E/F/iHYjuqTxxI87fw/6iN/1asD4lfD648erHeaJ8EPEnh3V9nnXN3Z3EL+ex7vEG2/X5a9LCVHCrZ2t5M1UpfDoz5y/3JKP9+rGoafd6TeXFhf2/wBkvbd9ksMn/LNl/wB2o6+p905BlSeWkv8Ay0pKZVfMB/lp/wA9KI40/wCelMpN7+lZ8n94xLHmJ/BJUckjy1H5lHmJRyRAPLf/AK50uPr/AN/Kf5f/AEzoj/65x0GvOMx9f+/lSRx1J5n/AEz/AOB+XSf9s/LoMg8ulqPfF/0z/wC/lHmw/wDPSlbzAn+f/rnRUcdxF/z0qT/V/wDLSsySTy6sf9s6r+W/l/8ALSpPs3/TWSo90xJPLeT/AJZ0eYkf34/92j7O/wDz0k2UeZL9xJPk/v8Al0vmZHMUnl0tFdh9AFFJHUn/AG0oMgoqTy6WnygRf9s6k8ylorQxCt3TrPwy8EE1zrmo2OoJtdoZNGiuIt27t+++7/wGsKn1lOHtOthnpVz8WrS5uDDqGh6N4q04v80uo+GrO3u9v/TOa38pvzrtPDetfCnxdDv0r4M+LtG8nZDc6r4T12W4fd1+aE/0rwWOR7aSN4ZJI3T7rx/wV1XhX4oeIPC0kj2/9nanv/6DWnRXvl/7rP8AMtcVbB3j7mnzsbwn/Oe6ab4V8H2smzRPGHjHwum/fP8A8Jhp8ifQ+Y0cSr+MrV01n/atzqnk23xMsvk/fSpb2VjfSzr/AN/91fPNx8bPEVz5mzT/AAzafI6f6JoUCP8AN7kE0aT8bfE+n2/kvfBYN+/ZaadpyfMv+09u7V5UsvreT9RT5J/aZ7f4i1P4ix2kn9mx22sfwRQwf2dLLJ7+U0m//gOGr58+IVr4uguPJ8Vafqtgjvv2X+nfYonb6IoR6PFvxN8S+NreS21i/iubVvk2DSrOJ9vu0cKNXKx/u49nmSbE+6n8CV6OEwkqPx2+4j3EHyUtFFesYhT6ZT6ACl5pKKDEj+f/AJ51J/2zoooNiP8A7+1JHu//AHlFS1nyGInlv/H/AOi6Wk/5Z0eWlHIAfP5f+r/9Bo/8h0tFIB/mUUeZRUchJLSfJ/0zqPzE/jqTzF/550uQCT/cqSOR6ryXCfx1JHcJ/wBNKfIY8hzlPplJHVnrElFFFa84BH1qWoqloAKfUfmVJQYhRRRWoBUtFWdH02+8Sah9g0fT7nVb1/kS2sLdrh/++UzWXtYrckrUV7Dof7J/xV1u3juZvDn9hWr/AHZtauFt/wDx3lqt6p+x38TNNtxNDb6Vqz/w21peMkr+371UFcf13D83Lzr7wPE6Ks6rpt7oeqXmm6lZ3Gm6haPsns542SVG9xVavQU09gCiiiqAKKKKAH0Uyn0AFFHmUViYhUnmVHRQBLRUVFAEnmUtRUUD5Cx5lHmpVemVnyByFv7QlL9pFU6KOQOQt+Z/20qT7RWfJI9G9/StOQOQy6KZT64+c9UloqKitCCWn1H5lEdMyJKlqKjzP46oCx/v16F8Nfgb4o+Kckc1jbxabpDuif2pqX7pH3Nt/cq2PN/9B/2q9c+C37N9lo97p+q+N7SXV9dl/fWfhZPkSB2z5f2uR1K7uNzR/wAH8dfU0kfh+90+RLa8l02yt02Sp9tV7J5fIkAHnzHzGVm+X5P/AEGvncbmvsvcpfeYc0V8Op4p4a/Zh+Hvwyk0+bxN/wAVJfSyJum1a4X7J5X/AD0EUTEbN397zK9Xvdah8N6PJ/wj2j6jBorx7IrbSdKii0+Te2F3sg2LlP4ay7PxR/ZtxHo+pWejQXVjYxIqX9utxbx71ymH+fbCfkC7fl/iovNQ8a6J/Z+palrnl/aNjrZ2G7yp51+Xygqnayru+fNfNVMRVqy9+V/66BH++Z8muafr9n9p0T7P4aT5H/sq4jW4t5GX73ybRsrLt7hNS/0m21CSC1T5/wDRPkeRl67Fdj1/3q6S3uNE8ZaPpeq/2Hp3h7yZ3SV4/k3zosg/dbfmX/gSf8DryX4jeOrfwPZx39ta3Gs2t9Pss7aDbK7yr822Urt8v/e/9CqYx55csU7lpXLfxV8C6P8AGbw5G8FvJpviS3R00y8k+5Iy/et5lP8Aq9//AI7XxxNFLaSSQ3KeRcxO8MsMn30ZWwy197eE/EEPj/VNLebQ5ILr57yKawk+RGX7lvcNwvzZ2Z/ir5l/ag+HcvgL4jfaf3sdtrafafJuI9ksE4+WRO+9D99JP4lr6PK8XyT9jMqUNfI8dooor6fnMwqWoqKOckloooo5wCiiijnAKSOpKkj8qP55vufw/wByjnMSOirn+jx/7j/P/rPko/0eT5Ifv/3/ADN9HOTzFOmVb+xpJHvh/eJTPL/v/u6OcvnK9FW/LqP7PWfOHOQUVP5aVJ9nStOcOcqUnl1c8pKX7MKOcOc5uioqlrzec9oI5KfTKT/lnWvOZchL/FSUyn/6yOtecgsR9a+h/wBmH4aIkv8Awm+r28ki2kbzadbRx+bcSKn354ox8zSFv3cf/fdeN/DjwTcfEjxdpegRXH2SO4ffc3kn3LW2X/Wy/wCH95vlr7MsfF7WDnRvAcVx4YFlO9mZbGRlbyocM0k0i/f2J/wD+6leRmGIlCPs49d2clWdvdO/8LxS2+nW2i39/pdrdX2n39reYdXuNNUQY8h7j73mf3v9v5f9muR8XXEWveKNHm0HTdvh5Ps8Ok38G54r7918v3/X+L/vquf8Uapoum+B5PE+j3F7/wAVTPcPBbanHsdIFUbl3dGUzSMu+uL0f9oO40Dwrp/g+wt449MuI5bm+SSP969yG4kSRv8AV/Imz5a+bhh5VPfj57mMD2fwT4v8JPrHh3SrxdOsb3Y+lfbJI53eaBmdvLHlygbv3m1GxXR+Mr+HUtF1zTNFNnb6hoN7DNBNaXqJLqlttZJso7fJsYbvL/4DXwX8XfF1vqt3bRWa/ZoLjdc2c6SMjQM7fJz/ALFfTVx4Y8H2/grWLbwtYadceIYdbuHZ7i3gSL7Nu8vzftE2T/rBzvZmbfRUwnJZ9/wO77HvEfjTxQ+iaxcW15cXsGnX3+v+12+x/mXMXp80fz184x/GCW2vP7Nv7OOSZ3+xy+fIqQo3m/eb/Y+bfurk/FPibWbnV9QtLzVPIa0k2RWckjbEi/gEfm/Ps2/dzXJamX1a8kkm8ueR02S+X8iPXrYfDeyhrqzrhS+4+65tU+zfufD1v9g0jT/+JrBcz2373xHtiBa42y58uHef3CffaP71eO/tEfE7SvGOlafoX7u31qyne5ltrCNfs6Ltwu9/veaV+9Xg938RPEetSf6T4g1GRHTyf+Phk/ddNvH8NOjjSOPZD+7StsLg4wq+15tjCrDk+IWn0yn17/OcYvFJ5lFFIAj60VHHUlAEtRUUygCeOiP+/UdFakchJ5j+X5P+sg379n+1RJGlM5pPLrICTzJf4JKkjvPK8tPL8t/4n+/Vfy6k+f8A56UD5Ilj5P4P3n+3S1Hs/wCmlJHH/wDt0GJJ5lSf7/3KZT/9ySs+ckl+bfSRxv8A/YVX+f8A56VJ5j+XRzgc5SR/3Kjj60Vzc59NyEtFJ/t0tHOZ8gU+PrTKfWvOZTge9fs2+F7cadr/AInv9cs/D6Pv0rSr+/3eV9pRRLIz7FcqkcbLjj/W+TX0XJrnwV+HOmy6VNbXni0a5pEviXS7hPNt3kR0SL7I23BVm+zSO2+vnv4a2GseJPhXb6PZxyR+HrR4r/WLz5fKtVM87GZv+AfL/wBs6wtY8QJ/bnhfUvL8u1RJYV8z7/lJK6/+g14talHEzfM27Pa/3HjznLnlym548+In9t3FukMclpokyf8AEs02S4aVNOtWbckKMcdK8n8Yah9ik0+5h/dpsf8A9C3YrovFmr2niDwPqG+OO01fw9qOxUt4/knsZvl/8hyp/wCRq8tvNUuLm3kR/uI++uiHuR5LWsd+Hw/2/wACGeT7RHs/gf8Ag/557q76z+Lktt4fj0pLOOD/AEV0W58xt8Evm+arKV/21rzfzKkjpHpShGfxHt8f7S1vruiXFh468A6F8QoH2fZn1Pcl3atu+YrdxbJl3D+Hd96vMo7e3jubyazs/wCzbW4ffFYfaGl8hf8Ann5j8vWbp9ukXzzf8BStD7Qn/XRK2p0ow20OSrLkXsobHLx/6yP/AGK6Czk823jrDuLd/tkkKeZI7vvVK6C3t0jjjTzPnrWkaYn4CWn0eW9R+XW/OeUSUUv8NPjj/jrXnJI/L/uUVJ5b+ZJ/6BUkkf8Aco5xc5UoqfY/rUcn7qjnNeYZSeZR5n9ymfw0ySx9pFJHcVXpY5KC+Qv/AOsqPY/rVf7RVj7Z5n/TOsjHkmSR7KJJHij/APZKkjvHj+R5PMh/651J5kUtxInl/J/fpc5HyI499SfPLSxxpH/00Sk8v/V7P3b/AN+Ss+czDy/N8v8AuPR5f7zZ5f8AwOSpfnj+f+Cn+X5nyP8A990c4uc4yn1H/t1J8nmfP9yuc+rCP+49S1F88X++n/POpPkkj+T7/wDFWkDOZJHvo+eOOSiOPzfnT+D71RzlPskif7/yVocx9Kaz8S9Sj+HXhn4c2Uf/AAj2gvoMU13bWn/MVuZoJN007H725xHtrxvWNY+3eE9LT/WSWLvMqf7+N38q1PiBrj2PiSzvLb/V28EVtEnmb9nlLHIkf/j1ed6xqEX2y4S2/d2TvvVP9lui1zwjGC2sYUaUp2lIr3GoSySXD+Z/rfklT++vXmq/mUySSovMoPUFrT0vT3lk3vH5jv8APEn/AD0pdP0O4vo47x4/9FfftSP53fbj+GtzULOKxk3/AOko77HiSSPZ/wCzNWXOc85/ZK0dukVxIj/8CST7/wCtEmyOP/no7/dqvJcS3Plv+7j3/e/g+9Wpcae+mySQ/vJH2fNNHu2frWvOc04e8uYpxx+ZbyVJH+7+/wD+Q6rx3n8Hl+ZRHceZ5m+lz++aey90seYn/TSSlj2fu/79RfJRHWvOc/six8kv36kjjT/npHH/ALFU/kj+SjzE8z5K05zP2Ui5/q/nT7if990vz+ZvTzNn8SfcqtHslqSORPuP9/8AuVnzmXsSSSN/v/vNn/XSqckf7urHzxeXvkkj/wDH0ouNn8cn3605w5JEEkdJ/wAs6l8z93/6FUUlac5oR0UUSdaOc15BlFJ/raX/ANF0c5pyCeZWhHqCR/J/BWXUsclZ84pUYzNf7RFL/wAs/n/vx0R27x/P5e/Z9793vT9Ky45P7lWbe8eL7lQck8PL7Jp+Y/8Ayx/j/wCmdSRyJ5f/AI5/F+7rLjuPM/1Mnz/3KseYlzJ8kf8A37/XpQcU6Jy8cn8f+d1R+Z+82VHH/ceT79SXGySOPf8Au3T/ANBrlPqix/6BUtvcPF9z5Nn/ADzqtHJ+8+f93v8AvVJ/y0k/2K15wLEkn2mSSa58yR3+9/vVH/q7OR/99KX/ANn+RqZNJ5do7v8AP8jJsrric04HXfETS3srfzkkkngmSK8tZpP41ZfLf/gSuNted/6yOvVvjLcT6BqF14YmjjeGGO1uY/M+R7V5bOJpk/3CxryquQrD/AiLzK2PD/h+XW5N/mR7EdPkkk2Jt/vOf4VrL8utmORI/LdP87aymbz/ALpf+zvbXnkzSR7/ALizQSb0f/dK/erQ0+OysdQuP7SjknSL732eTY+5f97iqdv4kePVJL+58u7ukT915kf8Tf7PSrGueJEvrySaw0v7BaoieVD9/wAis5c3w91ucc4y2t+Jn/aH+0SeTH5D/f2Usd5L9xJPMR/+elLca5d3skfnR+e/35/M+ff27VSuI/K+RP3ex/m/4FWn+Iv5Fu4vEvvneTzP4P3lU/tH7zfUFRR/6z/2SkaGpHJ+8qPzKLeN5ZP9io5I/wB5J/6HWwFiPf5cj1HHJ+73vS/Z/wB38nmeX/fkqOPf5lA+Qv8AmReXGifvHf8AgqSPf5e//b/36y/MeXy6uRx/u9837z+9+8oMuQseZ5knz0RyP+7RJPL/AOulRxx+Vcb0/eJS+Z/q9n7t6Ocz9kPk/wBX/wAs5KZ/6MqKT955lWJLd4/M/uVpCZnKkVKj+0irflvH/wAs6p+Wn/AK1gaB5nm0vyf8DpJNkUnySUHf+7ro5AGU+PrUnmJ5f/s9R+Ynl/8APOuKZqHmfu6k/wCWf+rqOSP/AL4So/M/7Z1mBJ5n7z5Kkjkli+R/uVH5n9+Oo/MSL7n8dAuQy44/MjkqxH+9j+f79V/L/efJUnnrRA6ST57aSPf+8T+/Vj/lpvSo5P8AVyJRbyeV/vpRyASW/wDrJE/75rubfwv/AMK+8J+HPGfiKwt77+3fP/sTR55PlnjhYK91cheVj3N+7X+P733fv8ZFJFo0tnf39n9qRtlzBY3HyJdRbv4v+mZ/8eqDxN4p1LxnrlxrGr3f2q/uPvN9xI1H3URR8qKv8K0ClBz917E/i3xlqXjbxJd61q9wZ9Qu9iSunyfKiKiD8FXbWNUVSRxy3P3I/MrUqMeSPLHoLJ/4+9bdnHax29vDcyfOm/5/mfe393AqvZ6elt87x+e/8VddoeqaboGqR380f2uO3+RUjjiff/38Hy0pnPUn7vuq5T1DQ5tE0Oz1J4/Ie4d4Xhk27/mXd79az9Gt5r7WLOGz8zfcOkO+CPf8zcdK6PxH8UItS0y40ew8Px2mlu6vBbSfvXRgzldvH3v3m2s6z0vxR4Wk/t6G3k026sX3s/y70b/cP+y9cXPPl96yfTU5oSqcj57Rk721NXxJ8Nrjw/fahE9xJJPp6edeeZH9n/dH+4T9/wCauG1C8S5uJJkkkkeb73mf3qveIdd1G7tbSxupI5LKy/49oUk3xIrf3eawZLjzfnT+D56KUKnL+8d2dOHhPl/eSuyTzKjkk/eVH/7PUcnWtDfkNiO4/v1YuJE8z5JPkesuzk8yP/crQ/1f2d6RnyFizk/0fZ5kmzZ81aml6HLqVx/o0kex03yvcSeUkfzY+Zqx7ePzbz5/3fz1oR28v2j5PL/3P46qfw7mU/7poSeH5Yo/30ccc6fwSfJ5lV5NPaO33+ZH5H9+tiz3+Xsuby2sEhd3X7Xu/hYfdVR96tq+k8H+Zef2bHqJRHfbc3ca/wCqPzb1Uc7x82d3/fNcftpQly2b+Rwe1q+pwtxH5fyf6yqckj/u3/360Li8SWST/R/L3vviT/ZrLuJP9W/l138h3wJI5Hlj2VJJcPF5iPH9/wD56VBH/wCP0/5fM+etYGk47B9oeOPZ5lWI7h/vpeeW+z/lpVOTZUcn/fyuk5+QsSR/3/LqOST/ALZ/7FHmJ/HJ/wADqT90f+AVpOY4QK8m+KlqeSP/AFf+rkSiOP8A1jvXnc5uU498dSfJL8n+rqT7P/ck+5/BJRHv+0f89KxAZ5f8CfvKTy/3n+r8uiT/AFkjp+7/ALiVY8x4o/8AWUAc/HJ5fyPUkkbxSb3+5TPk8zY9T+Y/l7H/AOA1tA1JI+tTQ3FvYyedc2/26FP+XaT7jt23f7PrVGO48qSrEn+r85/L2VpzljdW1rUPEupz6lqVxcalqE+3zJpPn6LtVf8AZUL90VD/AGfcR+X50fl7/u1cs7h5f3PmfIlbOl6XcS294n9nxzv5D7ZpI9/kf3m9N9Zy5Rc/LExrPS4vMj86TzEf73mfJVyTT3+0eTDHJOnmbF/d/wBKkuI0ttHkSa4kjnuPvTeZ8m1f+WdU9P8AGFxY2/kpH5n8dZc0zH3/ALOpo/2fcW0kf2n78PyND/H9KfcWcVtcSP5n2Syhk+V5Pnlfb97b/DVXWPiBq/iCSTeLe0hlgihWG0t1REVP/Zvesm41i9vbe3hubiSdLRPJgSST7i7s4FOM5WXNo/UOSX2joI/EFppMkc1tHJJepv8A33mbEjbbj5etZt54g1PUo7OGa4/cWm/yIf4EZ/vH8cVi+Y8lFackeY09lEkkkf8AjqOPrRJ1plBZP5jyf8AqOT/V0VJ9neWOtQCz/wBbWpb/ALyP5Kz7ePy7iOtSz/1cif7FLkImWPL8qTY/l73/AOedSR6h/q0f50/uVU8z95/sUnmPbSfJRyGfIdBcXj3NvJvkjk3vvV7j7+5feq8eoeV5if69E/77qvZ3Fv8AZ5POj8x3/wCAbKr2ciR+Z/y0+5trOEDJQ3NjVNUTUv8Al3tk2fd8uNv8a5//AC1aF5eRS3Hz28cf+xBHsqpJ5Pmf7Hz1pCPJE0hHkIo5P46kk2SyR1HH/rJNlElaAEn7v5Kjk/1lH/LOP/bqP/lpRzmvIS/xUnmUykjrP4wLPmJ5nySfcqf/AJZ7PM8yqf8Az0o8t605PdMiT7Qn8cdEcn7v5Kj8x6syf8e8aJ+831nOAFLzPNj+f59lWPk8uPZ+7qDy/wB5spP9t/4K5QM+TbLHvo8z/vuoI5KfQdPIEn9+rlvcebHJ+7+RKrxyeZUn2eX/AJY/vNn3vLoMyz5n2by3ePfsT5Uj+Sp7zXL25t7eFJPufwR1nxyeX/y08ydP4PvpJUfzx/J/q/71bByEn2eW5k86b94j/eepP7Lf7n8b/OtWI40lj8mtHzIo7eSzS4++6Oz/AO7WouYwrePzZNj/AHKJLPy7j5P46kuJEjuN6fc31Yt4/tP3Pv8A9yshmfHH5cmx/uVH5flyVsXFnL5cdz9n+T+/VOSP/SI/7j0AV/L/AHf+5Ufl1cjkf7j/AO41EkaVkAy3jSWSOrfmJH8lR6fb/vJEf/fWq8n+srXnDnCST/SK0f8Alp8n8dZV5H5VxWhJH/o8c3/fVHOBLb7PM+f7lJcSJ5m/+Co7ONJbzyfL8vf92pLi3+zSSf8ALTZ97/eo5w5wt5IvL/5ab6jjkT7P/wA9Hot5IvM3v5mxP+edMt/3kfyR/PWXOZFuS8f7n8FR/aPLk+f7n3KjkjzJ8/7v/rnRJQBJHI9Ekj/cqOPfF/33R/y1krX3jUPM/eR1J5dLHs/du/3Ki/2/++a1LJKjjqPzUqWO4/uUucB/mL5dRyUSf6uiPf8AfrQCx5iXMke+pf3XmSf6zZVL5v8A4mjzH8v/AJ6UTI5AuI/7kn3/AJ6jkklijj/d/I/8dEkn9/8A74ojuP4PM8t3rimBmU+PrTKfH+6ogdMw8vypN7/crQs/Kj+R/MkR/wDWpH9/b7VT/wBbUkcb+Z5P8Fa8hzTJJLiKO4k8mOSP5/l8yTf+tWZJEvfn/dwO/wDB/BVLy3++n7upLO8+zeZs8v5/kZ5I/wCVAEl5bpbSSIkkc+z7zx/3vSrGl6fLeyf8s4/+un92oLO4+03n777jv81W9Qt/sNxJD+8/2qAILjT/AO/9+orOSW2jkTzNj/w1YjuH/d/8tPK/gkqPzPN/z/C1agWLfVEijkT7PHsdPlT/AGvWq8dwksceyPy3T7/+9VeO3SP/AIA+9aLiNI5N6fu99ZAEeyW4ouI6kjkTzKkvI3j8xP8AvmgCv/q5I3SSiT95VfzP3ez/AFdWLf8Adx0AaGoRpLZxv/q9iVH9nlkt49n7zf8Ad8ujzPK0+4/eeX/sf31qTS7x7azuE8zy/O2f6usTIryR+Xcf7laEdmn2OT95/t/79SWen3er3kdtbeXO7uiL5kn8W73q7eaXLbSXFsnlyeS+ydP9pf7tPnjzcvUg56S38uOTZ5kb/JUflpFJInmeZWrceVLJceT5kf8Asf7NY3/Lx8lamkCx/wAtKLj935lEn7qSRP7lR3kiVqaEscnmyR0+T+5VeP8Adyf7dFx/rKALEcb1H5lR+Z+8qT/lnJ/f30AR/J+73/f+/Uf2dovuf8CqST/Wf7lEcnm/9M6AJaSP/V76LiN/3e+OSPf860eY/lxpQWHl0Sb6j8yo5JP+2dAFiONJI/8AppWfcfuvuVYkkf8Aj/eVH5j/AHHrKZBnx9alopI6ygdMyTzPL+5Vj/ln5z1Tkojk/efPWplyFi4vPMjpf3vlx7/+A1FcR+XJ/sUR/vf/AGWgRJ/qv+WdS/aJZZJHmk8x3/jkqOOR5I/n++lRR/vY/wDboINCP/Wf7f8AFVe4t3jk/wDjf92mRyVPJ+9j2eZ86fdf/ZoAI5P3cb/xpRJ/cqvHJ5VEkn+rdKACT93Js/uVoR3HmWce/wC+lU5P9Jj3/wDfVRxyeV8lAEkkf7vfUsf+rjf/AIA1RR/8tEf/AIFRb/6uRKANDS44pdQt0mj8xHqhcf8AIQk2f36sR/6z/lpG+/78dJJb/wDEwkh/1n93+/WIGhp/2eW4kSaTy/k+V/6VoR65b3OnxwvbxxvCnkq8f3/l5FU7i3t/s+npbXHmTfflST5P4qjks/7NuLiG5j/f7/kSP+Cp92ZkU7i4eXzHqv8AP+7etS30/wA3zE8v/bV5P9mq/wBjl8zYkn/A5JKvmALz/Wf76b6p3n+s2VcvI2i8tH/uVTkk/ef8DrUCSSP95/wCq/mfvJN9Wf4qi+T95QakkeySSOjzKr2/7qSR3qP7Y9AEkcn7yT/bqWORJZN9VreTzf8AfqTzP7lAFy4vJZP3L/vET5Fokk8uT56p2/72rHmebHIlagL/AORKiuLd6jj3x/JViSR5JN9AFeTfF5aeZJR9n/jT7lS+Z5nyf+OVWk3xx/7FZTAp+ZUvmfvP9XVLzKseZXFCZ6U6RJ5nmVH8n8dFHmfu605zPk/lLFvcJ9x4/MSiSP8Aufcqn5n7yrlnIknlpN9ytOcxnS5CT/psn30+9UdxH/Gn3HqOSTy7j5P3cdSRyf6xP9Wj0c5nykccn9+pJN8cn+5UdxH9m8t0+4/3aPM82P8A20o5zTk+0SealFvJ/BVfzP3lL/FT9qHsi3byeVJs/geo7j91JUf/ALPUkn72P/xylzmfIElx5txvf95vqxH/AKz5P46Le38yPfWzo+lvc3lvDDH5/wA/3P8Ano3as51fdM5mfZ/vbiPf9+tfVNP+zW8d+/8Ax6y/I3l/3l7Uah9rudUkS/j8udNif3HTb60apqksmn29h5ck8Hn71/vxs3UVlKrLQy+0Z/2z+0pJJnk+dK1NQs7iOSO5f7P5F2nypH/s/wAVU9H0e4+2XCfu96I77K2PElxp8n9lw237ueGDY38HvWc6vvRjEfJuV7O8T+z5Ll7f5E+SVI5Kw9Qjhjk3p5nkfweZWxqFn5VvGnmfI9YeoW8sflp5fmJ/f/grWFX3ghAs3Gy2kj/1fzp8tVry3l+0fPH9+i42eXbun/Akqv8AbJY/nST7/wB6tfamkIBJJ5dxIn9z+CT/AGaJJFi+5VOSR5LiR/M+++/fJSy/6yOr5zTkLfmJJHJVeSPy6g+eWSp/M/d0c5XIRp/rDUkn+qjplvH5smynySfvNlHOVKHvFi33xR76ljjpJJPKt9lU/Mf79HOc/IXJJEkj2PUdv/q9lV/MqSORKftTTkLlU5JE8ypPk/jot44pZP8AWVlOYQgf/9k="/>
  <p:tag name="MMPROD_37006LOGO"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ZmFsc2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mZhbHNlIi8+DQoJCTx1aXNob3cgbmFtZT0idmlld2NoYW5nZSIgdmFsdWU9InRydWUiLz4NCgkJPHVpc2hvdyBuYW1lPSJhbHdheXNTY3J1bmNoIiB2YWx1ZT0iZmFsc2UiLz4NCgkJPHVpc2hvdyBuYW1lPSJpbml0aWFsZGlzcGxheW1vZGVpc25vcm1hbCIgdmFsdWU9InRydWUiLz4NCgkJPHVpcmVwbGFjZSBuYW1lPSJsb2dvIiB2YWx1ZT0iIi8+DQoJCTx1aXJlcGxhY2UgbmFtZT0iYmdpbWFnZSIgdmFsdWU9IiIvPg0KCQk8dWlyZXBsYWNlIG5hbWU9ImluaXRpYWx0YWIiIHZhbHVlPSJvdXRsaW5l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9,1136888418,C:\Classes\SWS 2007 Summer 2010\PowerPoint Lectures\Lectures\Lecture 10 Oceans General and Salts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10,1136888418,C:\Classes\SWS 2007 Summer 2010\PowerPoint Lectures\Lectures\Lecture 10 Oceans General and Salts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11,1136888418,C:\Classes\SWS 2007 Summer 2010\PowerPoint Lectures\Lectures\Lecture 10 Oceans General and Salts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 val="12,1136888418,C:\Classes\SWS 2007 Summer 2010\PowerPoint Lectures\Lectures\Lecture 10 Oceans General and Salts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 val="13,1136888418,C:\Classes\SWS 2007 Summer 2010\PowerPoint Lectures\Lectures\Lecture 10 Oceans General and Salts_pptx\Media.ppcx"/>
</p:tagLst>
</file>

<file path=ppt/tags/tag15.xml><?xml version="1.0" encoding="utf-8"?>
<p:tagLst xmlns:a="http://schemas.openxmlformats.org/drawingml/2006/main" xmlns:r="http://schemas.openxmlformats.org/officeDocument/2006/relationships" xmlns:p="http://schemas.openxmlformats.org/presentationml/2006/main">
  <p:tag name="PPSNARRATION" val="14,1136888418,C:\Classes\SWS 2007 Summer 2010\PowerPoint Lectures\Lectures\Lecture 10 Oceans General and Salts_pptx\Media.ppcx"/>
</p:tagLst>
</file>

<file path=ppt/tags/tag16.xml><?xml version="1.0" encoding="utf-8"?>
<p:tagLst xmlns:a="http://schemas.openxmlformats.org/drawingml/2006/main" xmlns:r="http://schemas.openxmlformats.org/officeDocument/2006/relationships" xmlns:p="http://schemas.openxmlformats.org/presentationml/2006/main">
  <p:tag name="PPSNARRATION" val="15,1136888418,C:\Classes\SWS 2007 Summer 2010\PowerPoint Lectures\Lectures\Lecture 10 Oceans General and Salts_pptx\Media.ppcx"/>
</p:tagLst>
</file>

<file path=ppt/tags/tag17.xml><?xml version="1.0" encoding="utf-8"?>
<p:tagLst xmlns:a="http://schemas.openxmlformats.org/drawingml/2006/main" xmlns:r="http://schemas.openxmlformats.org/officeDocument/2006/relationships" xmlns:p="http://schemas.openxmlformats.org/presentationml/2006/main">
  <p:tag name="PPSNARRATION" val="16,1136888418,C:\Classes\SWS 2007 Summer 2010\PowerPoint Lectures\Lectures\Lecture 10 Oceans General and Salts_pptx\Media.ppcx"/>
</p:tagLst>
</file>

<file path=ppt/tags/tag18.xml><?xml version="1.0" encoding="utf-8"?>
<p:tagLst xmlns:a="http://schemas.openxmlformats.org/drawingml/2006/main" xmlns:r="http://schemas.openxmlformats.org/officeDocument/2006/relationships" xmlns:p="http://schemas.openxmlformats.org/presentationml/2006/main">
  <p:tag name="PPSNARRATION" val="17,1136888418,C:\Classes\SWS 2007 Summer 2010\PowerPoint Lectures\Lectures\Lecture 10 Oceans General and Salts_pptx\Media.ppcx"/>
</p:tagLst>
</file>

<file path=ppt/tags/tag19.xml><?xml version="1.0" encoding="utf-8"?>
<p:tagLst xmlns:a="http://schemas.openxmlformats.org/drawingml/2006/main" xmlns:r="http://schemas.openxmlformats.org/officeDocument/2006/relationships" xmlns:p="http://schemas.openxmlformats.org/presentationml/2006/main">
  <p:tag name="PPSNARRATION" val="18,1136888418,C:\Classes\SWS 2007 Summer 2010\PowerPoint Lectures\Lectures\Lecture 10 Oceans General and Salts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1136888418,C:\Classes\SWS 2007 Summer 2010\PowerPoint Lectures\Lectures\Lecture 10 Oceans General and Salts_pptx\Media.ppcx"/>
</p:tagLst>
</file>

<file path=ppt/tags/tag20.xml><?xml version="1.0" encoding="utf-8"?>
<p:tagLst xmlns:a="http://schemas.openxmlformats.org/drawingml/2006/main" xmlns:r="http://schemas.openxmlformats.org/officeDocument/2006/relationships" xmlns:p="http://schemas.openxmlformats.org/presentationml/2006/main">
  <p:tag name="PPSNARRATION" val="19,1136888418,C:\Classes\SWS 2007 Summer 2010\PowerPoint Lectures\Lectures\Lecture 10 Oceans General and Salts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 val="20,1136888418,C:\Classes\SWS 2007 Summer 2010\PowerPoint Lectures\Lectures\Lecture 10 Oceans General and Salts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21,1136888418,C:\Classes\SWS 2007 Summer 2010\PowerPoint Lectures\Lectures\Lecture 10 Oceans General and Salts_pptx\Media.ppcx"/>
</p:tagLst>
</file>

<file path=ppt/tags/tag23.xml><?xml version="1.0" encoding="utf-8"?>
<p:tagLst xmlns:a="http://schemas.openxmlformats.org/drawingml/2006/main" xmlns:r="http://schemas.openxmlformats.org/officeDocument/2006/relationships" xmlns:p="http://schemas.openxmlformats.org/presentationml/2006/main">
  <p:tag name="PPSNARRATION" val="22,1136888418,C:\Classes\SWS 2007 Summer 2010\PowerPoint Lectures\Lectures\Lecture 10 Oceans General and Salts_pptx\Media.ppcx"/>
</p:tagLst>
</file>

<file path=ppt/tags/tag24.xml><?xml version="1.0" encoding="utf-8"?>
<p:tagLst xmlns:a="http://schemas.openxmlformats.org/drawingml/2006/main" xmlns:r="http://schemas.openxmlformats.org/officeDocument/2006/relationships" xmlns:p="http://schemas.openxmlformats.org/presentationml/2006/main">
  <p:tag name="PPSNARRATION" val="23,1136888418,C:\Classes\SWS 2007 Summer 2010\PowerPoint Lectures\Lectures\Lecture 10 Oceans General and Salts_pptx\Media.ppcx"/>
</p:tagLst>
</file>

<file path=ppt/tags/tag25.xml><?xml version="1.0" encoding="utf-8"?>
<p:tagLst xmlns:a="http://schemas.openxmlformats.org/drawingml/2006/main" xmlns:r="http://schemas.openxmlformats.org/officeDocument/2006/relationships" xmlns:p="http://schemas.openxmlformats.org/presentationml/2006/main">
  <p:tag name="PPSNARRATION" val="24,1136888418,C:\Classes\SWS 2007 Summer 2010\PowerPoint Lectures\Lectures\Lecture 10 Oceans General and Salts_pptx\Media.ppcx"/>
</p:tagLst>
</file>

<file path=ppt/tags/tag26.xml><?xml version="1.0" encoding="utf-8"?>
<p:tagLst xmlns:a="http://schemas.openxmlformats.org/drawingml/2006/main" xmlns:r="http://schemas.openxmlformats.org/officeDocument/2006/relationships" xmlns:p="http://schemas.openxmlformats.org/presentationml/2006/main">
  <p:tag name="PPSNARRATION" val="25,1136888418,C:\Classes\SWS 2007 Summer 2010\PowerPoint Lectures\Lectures\Lecture 10 Oceans General and Salts_pptx\Media.ppcx"/>
</p:tagLst>
</file>

<file path=ppt/tags/tag27.xml><?xml version="1.0" encoding="utf-8"?>
<p:tagLst xmlns:a="http://schemas.openxmlformats.org/drawingml/2006/main" xmlns:r="http://schemas.openxmlformats.org/officeDocument/2006/relationships" xmlns:p="http://schemas.openxmlformats.org/presentationml/2006/main">
  <p:tag name="PPSNARRATION" val="26,1136888418,C:\Classes\SWS 2007 Summer 2010\PowerPoint Lectures\Lectures\Lecture 10 Oceans General and Salts_pptx\Media.ppcx"/>
</p:tagLst>
</file>

<file path=ppt/tags/tag28.xml><?xml version="1.0" encoding="utf-8"?>
<p:tagLst xmlns:a="http://schemas.openxmlformats.org/drawingml/2006/main" xmlns:r="http://schemas.openxmlformats.org/officeDocument/2006/relationships" xmlns:p="http://schemas.openxmlformats.org/presentationml/2006/main">
  <p:tag name="PPSNARRATION" val="27,1136888418,C:\Classes\SWS 2007 Summer 2010\PowerPoint Lectures\Lectures\Lecture 10 Oceans General and Salts_pptx\Media.ppcx"/>
</p:tagLst>
</file>

<file path=ppt/tags/tag29.xml><?xml version="1.0" encoding="utf-8"?>
<p:tagLst xmlns:a="http://schemas.openxmlformats.org/drawingml/2006/main" xmlns:r="http://schemas.openxmlformats.org/officeDocument/2006/relationships" xmlns:p="http://schemas.openxmlformats.org/presentationml/2006/main">
  <p:tag name="PPSNARRATION" val="28,1136888418,C:\Classes\SWS 2007 Summer 2010\PowerPoint Lectures\Lectures\Lecture 10 Oceans General and Salts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2,1136888418,C:\Classes\SWS 2007 Summer 2010\PowerPoint Lectures\Lectures\Lecture 10 Oceans General and Salts_pptx\Media.ppcx"/>
</p:tagLst>
</file>

<file path=ppt/tags/tag30.xml><?xml version="1.0" encoding="utf-8"?>
<p:tagLst xmlns:a="http://schemas.openxmlformats.org/drawingml/2006/main" xmlns:r="http://schemas.openxmlformats.org/officeDocument/2006/relationships" xmlns:p="http://schemas.openxmlformats.org/presentationml/2006/main">
  <p:tag name="PPSNARRATION" val="29,1136888418,C:\Classes\SWS 2007 Summer 2010\PowerPoint Lectures\Lectures\Lecture 10 Oceans General and Salts_pptx\Media.ppcx"/>
</p:tagLst>
</file>

<file path=ppt/tags/tag31.xml><?xml version="1.0" encoding="utf-8"?>
<p:tagLst xmlns:a="http://schemas.openxmlformats.org/drawingml/2006/main" xmlns:r="http://schemas.openxmlformats.org/officeDocument/2006/relationships" xmlns:p="http://schemas.openxmlformats.org/presentationml/2006/main">
  <p:tag name="PPSNARRATION" val="30,1136888418,C:\Classes\SWS 2007 Summer 2010\PowerPoint Lectures\Lectures\Lecture 10 Oceans General and Salts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31,1136888418,C:\Classes\SWS 2007 Summer 2010\PowerPoint Lectures\Lectures\Lecture 10 Oceans General and Salts_pptx\Media.ppcx"/>
</p:tagLst>
</file>

<file path=ppt/tags/tag33.xml><?xml version="1.0" encoding="utf-8"?>
<p:tagLst xmlns:a="http://schemas.openxmlformats.org/drawingml/2006/main" xmlns:r="http://schemas.openxmlformats.org/officeDocument/2006/relationships" xmlns:p="http://schemas.openxmlformats.org/presentationml/2006/main">
  <p:tag name="PPSNARRATION" val="32,1136888418,C:\Classes\SWS 2007 Summer 2010\PowerPoint Lectures\Lectures\Lecture 10 Oceans General and Salts_pptx\Media.ppcx"/>
</p:tagLst>
</file>

<file path=ppt/tags/tag34.xml><?xml version="1.0" encoding="utf-8"?>
<p:tagLst xmlns:a="http://schemas.openxmlformats.org/drawingml/2006/main" xmlns:r="http://schemas.openxmlformats.org/officeDocument/2006/relationships" xmlns:p="http://schemas.openxmlformats.org/presentationml/2006/main">
  <p:tag name="PPSNARRATION" val="33,1136888418,C:\Classes\SWS 2007 Summer 2010\PowerPoint Lectures\Lectures\Lecture 10 Oceans General and Salts_pptx\Media.ppcx"/>
</p:tagLst>
</file>

<file path=ppt/tags/tag35.xml><?xml version="1.0" encoding="utf-8"?>
<p:tagLst xmlns:a="http://schemas.openxmlformats.org/drawingml/2006/main" xmlns:r="http://schemas.openxmlformats.org/officeDocument/2006/relationships" xmlns:p="http://schemas.openxmlformats.org/presentationml/2006/main">
  <p:tag name="PPSNARRATION" val="34,1136888418,C:\Classes\SWS 2007 Summer 2010\PowerPoint Lectures\Lectures\Lecture 10 Oceans General and Salts_pptx\Media.ppcx"/>
</p:tagLst>
</file>

<file path=ppt/tags/tag36.xml><?xml version="1.0" encoding="utf-8"?>
<p:tagLst xmlns:a="http://schemas.openxmlformats.org/drawingml/2006/main" xmlns:r="http://schemas.openxmlformats.org/officeDocument/2006/relationships" xmlns:p="http://schemas.openxmlformats.org/presentationml/2006/main">
  <p:tag name="PPSNARRATION" val="35,1136888418,C:\Classes\SWS 2007 Summer 2010\PowerPoint Lectures\Lectures\Lecture 10 Oceans General and Salts_pptx\Media.ppcx"/>
</p:tagLst>
</file>

<file path=ppt/tags/tag37.xml><?xml version="1.0" encoding="utf-8"?>
<p:tagLst xmlns:a="http://schemas.openxmlformats.org/drawingml/2006/main" xmlns:r="http://schemas.openxmlformats.org/officeDocument/2006/relationships" xmlns:p="http://schemas.openxmlformats.org/presentationml/2006/main">
  <p:tag name="PPSNARRATION" val="36,1136888418,C:\Classes\SWS 2007 Summer 2010\PowerPoint Lectures\Lectures\Lecture 10 Oceans General and Salts_pptx\Media.ppcx"/>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478514-7891-429F-A92A-B22E02AC1B50}&quot;/&gt;&lt;filename val=&quot;C:\Classes\SWS 2007 Summer 2010\Lecture 9 Oceans General\data\asimages\{E7478514-7891-429F-A92A-B22E02AC1B50}.png&quot;/&gt;&lt;hasEffects val=&quot;0&quot;/&gt;&lt;left val=&quot;446.16&quot;/&gt;&lt;top val=&quot;366&quot;/&gt;&lt;width val=&quot;198.48&quot;/&gt;&lt;height val=&quot;52.32&quot;/&gt;&lt;/ThreeDShapeInfo&gt;"/>
</p:tagLst>
</file>

<file path=ppt/tags/tag39.xml><?xml version="1.0" encoding="utf-8"?>
<p:tagLst xmlns:a="http://schemas.openxmlformats.org/drawingml/2006/main" xmlns:r="http://schemas.openxmlformats.org/officeDocument/2006/relationships" xmlns:p="http://schemas.openxmlformats.org/presentationml/2006/main">
  <p:tag name="PPSNARRATION" val="37,1136888418,C:\Classes\SWS 2007 Summer 2010\PowerPoint Lectures\Lectures\Lecture 10 Oceans General and Salts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3,1136888418,C:\Classes\SWS 2007 Summer 2010\PowerPoint Lectures\Lectures\Lecture 10 Oceans General and Salts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4,1136888418,C:\Classes\SWS 2007 Summer 2010\PowerPoint Lectures\Lectures\Lecture 10 Oceans General and Salts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5,1136888418,C:\Classes\SWS 2007 Summer 2010\PowerPoint Lectures\Lectures\Lecture 10 Oceans General and Salts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6,1136888418,C:\Classes\SWS 2007 Summer 2010\PowerPoint Lectures\Lectures\Lecture 10 Oceans General and Salts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7,1136888418,C:\Classes\SWS 2007 Summer 2010\PowerPoint Lectures\Lectures\Lecture 10 Oceans General and Salts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8,1136888418,C:\Classes\SWS 2007 Summer 2010\PowerPoint Lectures\Lectures\Lecture 10 Oceans General and Salts_pptx\Media.ppcx"/>
</p:tagLst>
</file>

<file path=ppt/theme/theme1.xml><?xml version="1.0" encoding="utf-8"?>
<a:theme xmlns:a="http://schemas.openxmlformats.org/drawingml/2006/main" name="Blue and green balls design template">
  <a:themeElements>
    <a:clrScheme name="Blue and green balls design template 1">
      <a:dk1>
        <a:srgbClr val="808080"/>
      </a:dk1>
      <a:lt1>
        <a:srgbClr val="EBF5FF"/>
      </a:lt1>
      <a:dk2>
        <a:srgbClr val="BDDEFF"/>
      </a:dk2>
      <a:lt2>
        <a:srgbClr val="CCECFF"/>
      </a:lt2>
      <a:accent1>
        <a:srgbClr val="339966"/>
      </a:accent1>
      <a:accent2>
        <a:srgbClr val="333399"/>
      </a:accent2>
      <a:accent3>
        <a:srgbClr val="DBECFF"/>
      </a:accent3>
      <a:accent4>
        <a:srgbClr val="C9D1DA"/>
      </a:accent4>
      <a:accent5>
        <a:srgbClr val="ADCAB8"/>
      </a:accent5>
      <a:accent6>
        <a:srgbClr val="2D2D8A"/>
      </a:accent6>
      <a:hlink>
        <a:srgbClr val="66FFFF"/>
      </a:hlink>
      <a:folHlink>
        <a:srgbClr val="99FF99"/>
      </a:folHlink>
    </a:clrScheme>
    <a:fontScheme name="Blue and green ball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and green balls design template 1">
        <a:dk1>
          <a:srgbClr val="808080"/>
        </a:dk1>
        <a:lt1>
          <a:srgbClr val="EBF5FF"/>
        </a:lt1>
        <a:dk2>
          <a:srgbClr val="BDDEFF"/>
        </a:dk2>
        <a:lt2>
          <a:srgbClr val="CCECFF"/>
        </a:lt2>
        <a:accent1>
          <a:srgbClr val="339966"/>
        </a:accent1>
        <a:accent2>
          <a:srgbClr val="333399"/>
        </a:accent2>
        <a:accent3>
          <a:srgbClr val="DBECFF"/>
        </a:accent3>
        <a:accent4>
          <a:srgbClr val="C9D1DA"/>
        </a:accent4>
        <a:accent5>
          <a:srgbClr val="ADCAB8"/>
        </a:accent5>
        <a:accent6>
          <a:srgbClr val="2D2D8A"/>
        </a:accent6>
        <a:hlink>
          <a:srgbClr val="66FFFF"/>
        </a:hlink>
        <a:folHlink>
          <a:srgbClr val="99FF99"/>
        </a:folHlink>
      </a:clrScheme>
      <a:clrMap bg1="dk2" tx1="lt1" bg2="dk1" tx2="lt2" accent1="accent1" accent2="accent2" accent3="accent3" accent4="accent4" accent5="accent5" accent6="accent6" hlink="hlink" folHlink="folHlink"/>
    </a:extraClrScheme>
    <a:extraClrScheme>
      <a:clrScheme name="Blue and green balls design template 2">
        <a:dk1>
          <a:srgbClr val="336699"/>
        </a:dk1>
        <a:lt1>
          <a:srgbClr val="FFFFFF"/>
        </a:lt1>
        <a:dk2>
          <a:srgbClr val="00B4F5"/>
        </a:dk2>
        <a:lt2>
          <a:srgbClr val="E3EBF1"/>
        </a:lt2>
        <a:accent1>
          <a:srgbClr val="003399"/>
        </a:accent1>
        <a:accent2>
          <a:srgbClr val="468A4B"/>
        </a:accent2>
        <a:accent3>
          <a:srgbClr val="AAD6F9"/>
        </a:accent3>
        <a:accent4>
          <a:srgbClr val="DADADA"/>
        </a:accent4>
        <a:accent5>
          <a:srgbClr val="AAADCA"/>
        </a:accent5>
        <a:accent6>
          <a:srgbClr val="3F7D43"/>
        </a:accent6>
        <a:hlink>
          <a:srgbClr val="66CCFF"/>
        </a:hlink>
        <a:folHlink>
          <a:srgbClr val="CCFFCC"/>
        </a:folHlink>
      </a:clrScheme>
      <a:clrMap bg1="dk2" tx1="lt1" bg2="dk1" tx2="lt2" accent1="accent1" accent2="accent2" accent3="accent3" accent4="accent4" accent5="accent5" accent6="accent6" hlink="hlink" folHlink="folHlink"/>
    </a:extraClrScheme>
    <a:extraClrScheme>
      <a:clrScheme name="Blue and green balls design template 3">
        <a:dk1>
          <a:srgbClr val="336699"/>
        </a:dk1>
        <a:lt1>
          <a:srgbClr val="FFFFFF"/>
        </a:lt1>
        <a:dk2>
          <a:srgbClr val="006699"/>
        </a:dk2>
        <a:lt2>
          <a:srgbClr val="E3EBF1"/>
        </a:lt2>
        <a:accent1>
          <a:srgbClr val="033497"/>
        </a:accent1>
        <a:accent2>
          <a:srgbClr val="00CC66"/>
        </a:accent2>
        <a:accent3>
          <a:srgbClr val="AAB8CA"/>
        </a:accent3>
        <a:accent4>
          <a:srgbClr val="DADADA"/>
        </a:accent4>
        <a:accent5>
          <a:srgbClr val="AAAEC9"/>
        </a:accent5>
        <a:accent6>
          <a:srgbClr val="00B95C"/>
        </a:accent6>
        <a:hlink>
          <a:srgbClr val="6CACFA"/>
        </a:hlink>
        <a:folHlink>
          <a:srgbClr val="FFFFCC"/>
        </a:folHlink>
      </a:clrScheme>
      <a:clrMap bg1="dk2" tx1="lt1" bg2="dk1" tx2="lt2" accent1="accent1" accent2="accent2" accent3="accent3" accent4="accent4" accent5="accent5" accent6="accent6" hlink="hlink" folHlink="folHlink"/>
    </a:extraClrScheme>
    <a:extraClrScheme>
      <a:clrScheme name="Blue and green balls design template 4">
        <a:dk1>
          <a:srgbClr val="90D697"/>
        </a:dk1>
        <a:lt1>
          <a:srgbClr val="FFFFFF"/>
        </a:lt1>
        <a:dk2>
          <a:srgbClr val="339966"/>
        </a:dk2>
        <a:lt2>
          <a:srgbClr val="969696"/>
        </a:lt2>
        <a:accent1>
          <a:srgbClr val="318DF3"/>
        </a:accent1>
        <a:accent2>
          <a:srgbClr val="CCECFF"/>
        </a:accent2>
        <a:accent3>
          <a:srgbClr val="FFFFFF"/>
        </a:accent3>
        <a:accent4>
          <a:srgbClr val="7AB780"/>
        </a:accent4>
        <a:accent5>
          <a:srgbClr val="ADC5F8"/>
        </a:accent5>
        <a:accent6>
          <a:srgbClr val="B9D6E7"/>
        </a:accent6>
        <a:hlink>
          <a:srgbClr val="990000"/>
        </a:hlink>
        <a:folHlink>
          <a:srgbClr val="663300"/>
        </a:folHlink>
      </a:clrScheme>
      <a:clrMap bg1="lt1" tx1="dk1" bg2="lt2" tx2="dk2" accent1="accent1" accent2="accent2" accent3="accent3" accent4="accent4" accent5="accent5" accent6="accent6" hlink="hlink" folHlink="folHlink"/>
    </a:extraClrScheme>
    <a:extraClrScheme>
      <a:clrScheme name="Blue and green balls design template 5">
        <a:dk1>
          <a:srgbClr val="005A58"/>
        </a:dk1>
        <a:lt1>
          <a:srgbClr val="D2FFE6"/>
        </a:lt1>
        <a:dk2>
          <a:srgbClr val="C0C0C0"/>
        </a:dk2>
        <a:lt2>
          <a:srgbClr val="CCECFF"/>
        </a:lt2>
        <a:accent1>
          <a:srgbClr val="026A4A"/>
        </a:accent1>
        <a:accent2>
          <a:srgbClr val="528FC6"/>
        </a:accent2>
        <a:accent3>
          <a:srgbClr val="DCDCDC"/>
        </a:accent3>
        <a:accent4>
          <a:srgbClr val="B3DAC4"/>
        </a:accent4>
        <a:accent5>
          <a:srgbClr val="AAB9B1"/>
        </a:accent5>
        <a:accent6>
          <a:srgbClr val="4981B3"/>
        </a:accent6>
        <a:hlink>
          <a:srgbClr val="9FDAFF"/>
        </a:hlink>
        <a:folHlink>
          <a:srgbClr val="99FFCC"/>
        </a:folHlink>
      </a:clrScheme>
      <a:clrMap bg1="dk2" tx1="lt1" bg2="dk1" tx2="lt2" accent1="accent1" accent2="accent2" accent3="accent3" accent4="accent4" accent5="accent5" accent6="accent6" hlink="hlink" folHlink="folHlink"/>
    </a:extraClrScheme>
    <a:extraClrScheme>
      <a:clrScheme name="Blue and green balls design template 6">
        <a:dk1>
          <a:srgbClr val="3E3E5C"/>
        </a:dk1>
        <a:lt1>
          <a:srgbClr val="E6E6FF"/>
        </a:lt1>
        <a:dk2>
          <a:srgbClr val="0099CC"/>
        </a:dk2>
        <a:lt2>
          <a:srgbClr val="FFFFFF"/>
        </a:lt2>
        <a:accent1>
          <a:srgbClr val="246DB0"/>
        </a:accent1>
        <a:accent2>
          <a:srgbClr val="6666FF"/>
        </a:accent2>
        <a:accent3>
          <a:srgbClr val="AACAE2"/>
        </a:accent3>
        <a:accent4>
          <a:srgbClr val="C4C4DA"/>
        </a:accent4>
        <a:accent5>
          <a:srgbClr val="ACBAD4"/>
        </a:accent5>
        <a:accent6>
          <a:srgbClr val="5C5CE7"/>
        </a:accent6>
        <a:hlink>
          <a:srgbClr val="99CCFF"/>
        </a:hlink>
        <a:folHlink>
          <a:srgbClr val="CCECFF"/>
        </a:folHlink>
      </a:clrScheme>
      <a:clrMap bg1="dk2" tx1="lt1" bg2="dk1" tx2="lt2" accent1="accent1" accent2="accent2" accent3="accent3" accent4="accent4" accent5="accent5" accent6="accent6" hlink="hlink" folHlink="folHlink"/>
    </a:extraClrScheme>
    <a:extraClrScheme>
      <a:clrScheme name="Blue and green balls design template 7">
        <a:dk1>
          <a:srgbClr val="C6D5E0"/>
        </a:dk1>
        <a:lt1>
          <a:srgbClr val="D7D7EB"/>
        </a:lt1>
        <a:dk2>
          <a:srgbClr val="7DC4FF"/>
        </a:dk2>
        <a:lt2>
          <a:srgbClr val="777777"/>
        </a:lt2>
        <a:accent1>
          <a:srgbClr val="2658A2"/>
        </a:accent1>
        <a:accent2>
          <a:srgbClr val="5F5FCB"/>
        </a:accent2>
        <a:accent3>
          <a:srgbClr val="E8E8F3"/>
        </a:accent3>
        <a:accent4>
          <a:srgbClr val="A9B6BF"/>
        </a:accent4>
        <a:accent5>
          <a:srgbClr val="ACB4CE"/>
        </a:accent5>
        <a:accent6>
          <a:srgbClr val="5555B8"/>
        </a:accent6>
        <a:hlink>
          <a:srgbClr val="A1E99D"/>
        </a:hlink>
        <a:folHlink>
          <a:srgbClr val="EAEAEA"/>
        </a:folHlink>
      </a:clrScheme>
      <a:clrMap bg1="lt1" tx1="dk1" bg2="lt2" tx2="dk2" accent1="accent1" accent2="accent2" accent3="accent3" accent4="accent4" accent5="accent5" accent6="accent6" hlink="hlink" folHlink="folHlink"/>
    </a:extraClrScheme>
    <a:extraClrScheme>
      <a:clrScheme name="Blue and green balls design template 8">
        <a:dk1>
          <a:srgbClr val="00B3F2"/>
        </a:dk1>
        <a:lt1>
          <a:srgbClr val="DEF6F1"/>
        </a:lt1>
        <a:dk2>
          <a:srgbClr val="CEE7FE"/>
        </a:dk2>
        <a:lt2>
          <a:srgbClr val="969696"/>
        </a:lt2>
        <a:accent1>
          <a:srgbClr val="CCECFF"/>
        </a:accent1>
        <a:accent2>
          <a:srgbClr val="8DC6FF"/>
        </a:accent2>
        <a:accent3>
          <a:srgbClr val="ECFAF7"/>
        </a:accent3>
        <a:accent4>
          <a:srgbClr val="0098CF"/>
        </a:accent4>
        <a:accent5>
          <a:srgbClr val="E2F4FF"/>
        </a:accent5>
        <a:accent6>
          <a:srgbClr val="7FB3E7"/>
        </a:accent6>
        <a:hlink>
          <a:srgbClr val="0033CC"/>
        </a:hlink>
        <a:folHlink>
          <a:srgbClr val="00A800"/>
        </a:folHlink>
      </a:clrScheme>
      <a:clrMap bg1="lt1" tx1="dk1" bg2="lt2" tx2="dk2" accent1="accent1" accent2="accent2" accent3="accent3" accent4="accent4" accent5="accent5" accent6="accent6" hlink="hlink" folHlink="folHlink"/>
    </a:extraClrScheme>
    <a:extraClrScheme>
      <a:clrScheme name="Blue and green balls design template 9">
        <a:dk1>
          <a:srgbClr val="969696"/>
        </a:dk1>
        <a:lt1>
          <a:srgbClr val="E6FFE6"/>
        </a:lt1>
        <a:dk2>
          <a:srgbClr val="9CE292"/>
        </a:dk2>
        <a:lt2>
          <a:srgbClr val="CEF1FE"/>
        </a:lt2>
        <a:accent1>
          <a:srgbClr val="EBB047"/>
        </a:accent1>
        <a:accent2>
          <a:srgbClr val="8DC6FF"/>
        </a:accent2>
        <a:accent3>
          <a:srgbClr val="CBEEC7"/>
        </a:accent3>
        <a:accent4>
          <a:srgbClr val="C4DAC4"/>
        </a:accent4>
        <a:accent5>
          <a:srgbClr val="F3D4B1"/>
        </a:accent5>
        <a:accent6>
          <a:srgbClr val="7FB3E7"/>
        </a:accent6>
        <a:hlink>
          <a:srgbClr val="0066FF"/>
        </a:hlink>
        <a:folHlink>
          <a:srgbClr val="006600"/>
        </a:folHlink>
      </a:clrScheme>
      <a:clrMap bg1="dk2" tx1="lt1" bg2="dk1" tx2="lt2" accent1="accent1" accent2="accent2" accent3="accent3" accent4="accent4" accent5="accent5" accent6="accent6" hlink="hlink" folHlink="folHlink"/>
    </a:extraClrScheme>
    <a:extraClrScheme>
      <a:clrScheme name="Blue and green balls design template 10">
        <a:dk1>
          <a:srgbClr val="DBFFD3"/>
        </a:dk1>
        <a:lt1>
          <a:srgbClr val="FFFFFF"/>
        </a:lt1>
        <a:dk2>
          <a:srgbClr val="CCECFF"/>
        </a:dk2>
        <a:lt2>
          <a:srgbClr val="808080"/>
        </a:lt2>
        <a:accent1>
          <a:srgbClr val="69B4FF"/>
        </a:accent1>
        <a:accent2>
          <a:srgbClr val="00CC00"/>
        </a:accent2>
        <a:accent3>
          <a:srgbClr val="FFFFFF"/>
        </a:accent3>
        <a:accent4>
          <a:srgbClr val="BBDAB4"/>
        </a:accent4>
        <a:accent5>
          <a:srgbClr val="B9D6FF"/>
        </a:accent5>
        <a:accent6>
          <a:srgbClr val="00B900"/>
        </a:accent6>
        <a:hlink>
          <a:srgbClr val="3333CC"/>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and green balls design template</Template>
  <TotalTime>9159</TotalTime>
  <Words>1733</Words>
  <Application>Microsoft Office PowerPoint</Application>
  <PresentationFormat>On-screen Show (4:3)</PresentationFormat>
  <Paragraphs>244</Paragraphs>
  <Slides>37</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Arial Black</vt:lpstr>
      <vt:lpstr>Blue and green balls design template</vt:lpstr>
      <vt:lpstr>Slide 1</vt:lpstr>
      <vt:lpstr>Slide 2</vt:lpstr>
      <vt:lpstr>Slide 3</vt:lpstr>
      <vt:lpstr>Slide 4</vt:lpstr>
      <vt:lpstr>Slide 5</vt:lpstr>
      <vt:lpstr>Slide 6</vt:lpstr>
      <vt:lpstr>Slide 7</vt:lpstr>
      <vt:lpstr>Slide 8</vt:lpstr>
      <vt:lpstr>Slide 9</vt:lpstr>
      <vt:lpstr>Slide 10</vt:lpstr>
      <vt:lpstr>World Oceans by Size</vt:lpstr>
      <vt:lpstr>Ocean Deeps</vt:lpstr>
      <vt:lpstr>Ocean Deeps</vt:lpstr>
      <vt:lpstr>Slide 14</vt:lpstr>
      <vt:lpstr>Slide 15</vt:lpstr>
      <vt:lpstr>Slide 16</vt:lpstr>
      <vt:lpstr>Slide 17</vt:lpstr>
      <vt:lpstr>Slide 18</vt:lpstr>
      <vt:lpstr>Slide 19</vt:lpstr>
      <vt:lpstr>Slide 20</vt:lpstr>
      <vt:lpstr>Slide 21</vt:lpstr>
      <vt:lpstr>Slide 22</vt:lpstr>
      <vt:lpstr>Why is the ocean salty?</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uf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Oceans</dc:title>
  <dc:creator>Bonczek</dc:creator>
  <cp:lastModifiedBy>bonczek</cp:lastModifiedBy>
  <cp:revision>38</cp:revision>
  <dcterms:created xsi:type="dcterms:W3CDTF">2007-01-24T16:05:43Z</dcterms:created>
  <dcterms:modified xsi:type="dcterms:W3CDTF">2010-05-20T18:03:53Z</dcterms:modified>
</cp:coreProperties>
</file>