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96" r:id="rId2"/>
    <p:sldId id="299" r:id="rId3"/>
    <p:sldId id="297"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83F366E-9E19-4194-9577-FA10A9A3C75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calspace.ucsd.edu/virtualmuseum/Glossary_Climate/gloss_s-z.shtml#solarconstant" TargetMode="External"/><Relationship Id="rId3" Type="http://schemas.openxmlformats.org/officeDocument/2006/relationships/hyperlink" Target="http://calspace.ucsd.edu/virtualmuseum/Glossary_Astro/gloss_a-f.shtml#energy" TargetMode="External"/><Relationship Id="rId7" Type="http://schemas.openxmlformats.org/officeDocument/2006/relationships/hyperlink" Target="http://calspace.ucsd.edu/virtualmuseum/Glossary_Astro/gloss_a-f.shtml#equator" TargetMode="External"/><Relationship Id="rId12" Type="http://schemas.openxmlformats.org/officeDocument/2006/relationships/hyperlink" Target="http://calspace.ucsd.edu/virtualmuseum/Glossary_Climate/gloss_s-z.shtml#tempunit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calspace.ucsd.edu/virtualmuseum/Glossary_Astro/gloss_g-l.shtml#heat" TargetMode="External"/><Relationship Id="rId11" Type="http://schemas.openxmlformats.org/officeDocument/2006/relationships/hyperlink" Target="http://calspace.ucsd.edu/virtualmuseum/Glossary_Climate/gloss_g-l.shtml#greenhouseeffect" TargetMode="External"/><Relationship Id="rId5" Type="http://schemas.openxmlformats.org/officeDocument/2006/relationships/hyperlink" Target="http://calspace.ucsd.edu/virtualmuseum/Glossary_Astro/gloss_a-f.shtml#atmosphere" TargetMode="External"/><Relationship Id="rId10" Type="http://schemas.openxmlformats.org/officeDocument/2006/relationships/hyperlink" Target="http://calspace.ucsd.edu/virtualmuseum/Glossary_Climate/gloss_g-l.shtml#infraredrad" TargetMode="External"/><Relationship Id="rId4" Type="http://schemas.openxmlformats.org/officeDocument/2006/relationships/hyperlink" Target="http://calspace.ucsd.edu/virtualmuseum/Glossary_Climate/gloss_g-l.shtml#latentheat" TargetMode="External"/><Relationship Id="rId9" Type="http://schemas.openxmlformats.org/officeDocument/2006/relationships/hyperlink" Target="http://calspace.ucsd.edu/virtualmuseum/Glossary_Climate/gloss_a-f.shtml#albed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76884-9042-4893-AC68-25428397D0CB}" type="slidenum">
              <a:rPr lang="en-US"/>
              <a:pPr/>
              <a:t>2</a:t>
            </a:fld>
            <a:endParaRPr lang="en-US"/>
          </a:p>
        </p:txBody>
      </p:sp>
      <p:sp>
        <p:nvSpPr>
          <p:cNvPr id="72706" name="Rectangle 2"/>
          <p:cNvSpPr>
            <a:spLocks noGrp="1" noRot="1" noChangeAspect="1" noChangeArrowheads="1" noTextEdit="1"/>
          </p:cNvSpPr>
          <p:nvPr>
            <p:ph type="sldImg"/>
          </p:nvPr>
        </p:nvSpPr>
        <p:spPr>
          <a:xfrm>
            <a:off x="1144588" y="685800"/>
            <a:ext cx="4572000" cy="3429000"/>
          </a:xfrm>
          <a:ln/>
        </p:spPr>
      </p:sp>
      <p:sp>
        <p:nvSpPr>
          <p:cNvPr id="72707" name="Rectangle 3"/>
          <p:cNvSpPr>
            <a:spLocks noGrp="1" noChangeArrowheads="1"/>
          </p:cNvSpPr>
          <p:nvPr>
            <p:ph type="body" idx="1"/>
          </p:nvPr>
        </p:nvSpPr>
        <p:spPr/>
        <p:txBody>
          <a:bodyPr/>
          <a:lstStyle/>
          <a:p>
            <a:pPr>
              <a:lnSpc>
                <a:spcPct val="90000"/>
              </a:lnSpc>
            </a:pPr>
            <a:r>
              <a:rPr lang="en-US" b="1"/>
              <a:t>Wind and Ocean Currents: “Heat Movers”</a:t>
            </a:r>
            <a:endParaRPr lang="en-US"/>
          </a:p>
          <a:p>
            <a:pPr>
              <a:lnSpc>
                <a:spcPct val="90000"/>
              </a:lnSpc>
            </a:pPr>
            <a:r>
              <a:rPr lang="en-US"/>
              <a:t>Both air currents and ocean currents move heat. </a:t>
            </a:r>
            <a:r>
              <a:rPr lang="en-US">
                <a:hlinkClick r:id="rId3"/>
              </a:rPr>
              <a:t>Energy</a:t>
            </a:r>
            <a:r>
              <a:rPr lang="en-US"/>
              <a:t> is stored as "</a:t>
            </a:r>
            <a:r>
              <a:rPr lang="en-US">
                <a:hlinkClick r:id="rId4"/>
              </a:rPr>
              <a:t>latent heat</a:t>
            </a:r>
            <a:r>
              <a:rPr lang="en-US"/>
              <a:t>" in the </a:t>
            </a:r>
            <a:r>
              <a:rPr lang="en-US">
                <a:hlinkClick r:id="rId5"/>
              </a:rPr>
              <a:t>atmosphere</a:t>
            </a:r>
            <a:r>
              <a:rPr lang="en-US"/>
              <a:t>. In the surface waters of the ocean it is stored as "sensible heat." Atmospheric and oceanic circulation share the task of</a:t>
            </a:r>
            <a:r>
              <a:rPr lang="en-US">
                <a:hlinkClick r:id="rId6"/>
              </a:rPr>
              <a:t> heat </a:t>
            </a:r>
            <a:r>
              <a:rPr lang="en-US"/>
              <a:t>redistribution on a roughly fifty-fifty basis. Even though transfer of heat by moving water in ocean currents is much less efficient than transfer by moving vapor in wind, the masses involved are much greater in the ocean currents than in the air currents. </a:t>
            </a:r>
            <a:br>
              <a:rPr lang="en-US"/>
            </a:br>
            <a:r>
              <a:rPr lang="en-US"/>
              <a:t/>
            </a:r>
            <a:br>
              <a:rPr lang="en-US"/>
            </a:br>
            <a:r>
              <a:rPr lang="en-US"/>
              <a:t>On the whole, heat has to be moved from the tropics (where the Sun is close to being overhead at noon) to the higher latitudes (where the Sun is 40 degrees off the vertical or lower, on average). These regions, beyond the 40th degree of latitude on either side of the </a:t>
            </a:r>
            <a:r>
              <a:rPr lang="en-US">
                <a:hlinkClick r:id="rId7"/>
              </a:rPr>
              <a:t>equator</a:t>
            </a:r>
            <a:r>
              <a:rPr lang="en-US"/>
              <a:t>, have a heat deficit, while the tropical belt has excess heat. "Heat deficit" refers to the fact that from these regions more heat is radiated back to space than is received from the Sun, while for the regions with a "heat excess" the reverse is the case. The climate machine acts as a heat-distributing device; It involves the </a:t>
            </a:r>
            <a:r>
              <a:rPr lang="en-US">
                <a:hlinkClick r:id="rId3"/>
              </a:rPr>
              <a:t>energy</a:t>
            </a:r>
            <a:r>
              <a:rPr lang="en-US"/>
              <a:t> received from the Sun (see "</a:t>
            </a:r>
            <a:r>
              <a:rPr lang="en-US">
                <a:hlinkClick r:id="rId8"/>
              </a:rPr>
              <a:t>solar constant</a:t>
            </a:r>
            <a:r>
              <a:rPr lang="en-US"/>
              <a:t>"), the energy reflected back to space (see "</a:t>
            </a:r>
            <a:r>
              <a:rPr lang="en-US">
                <a:hlinkClick r:id="rId9"/>
              </a:rPr>
              <a:t>albedo</a:t>
            </a:r>
            <a:r>
              <a:rPr lang="en-US"/>
              <a:t>") and the energy retained in the atmosphere through the trapping of </a:t>
            </a:r>
            <a:r>
              <a:rPr lang="en-US">
                <a:hlinkClick r:id="rId10"/>
              </a:rPr>
              <a:t>infrared radiation</a:t>
            </a:r>
            <a:r>
              <a:rPr lang="en-US"/>
              <a:t> (see "</a:t>
            </a:r>
            <a:r>
              <a:rPr lang="en-US">
                <a:hlinkClick r:id="rId11"/>
              </a:rPr>
              <a:t>greenhouse effect</a:t>
            </a:r>
            <a:r>
              <a:rPr lang="en-US"/>
              <a:t>"). If there were no energy transfer the poles would be 25 degrees </a:t>
            </a:r>
            <a:r>
              <a:rPr lang="en-US">
                <a:hlinkClick r:id="rId12"/>
              </a:rPr>
              <a:t>Celsius</a:t>
            </a:r>
            <a:r>
              <a:rPr lang="en-US"/>
              <a:t> cooler, and the equator 14 degrees Celsius warmer!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3524E-6562-4ECB-AC7D-F6E3128406E0}" type="slidenum">
              <a:rPr lang="en-US"/>
              <a:pPr/>
              <a:t>16</a:t>
            </a:fld>
            <a:endParaRPr lang="en-US"/>
          </a:p>
        </p:txBody>
      </p:sp>
      <p:sp>
        <p:nvSpPr>
          <p:cNvPr id="31746" name="Rectangle 2"/>
          <p:cNvSpPr>
            <a:spLocks noGrp="1" noRot="1" noChangeAspect="1" noChangeArrowheads="1" noTextEdit="1"/>
          </p:cNvSpPr>
          <p:nvPr>
            <p:ph type="sldImg"/>
          </p:nvPr>
        </p:nvSpPr>
        <p:spPr>
          <a:xfrm>
            <a:off x="1144588" y="685800"/>
            <a:ext cx="4572000" cy="3429000"/>
          </a:xfrm>
          <a:ln/>
        </p:spPr>
      </p:sp>
      <p:sp>
        <p:nvSpPr>
          <p:cNvPr id="31747" name="Rectangle 3"/>
          <p:cNvSpPr>
            <a:spLocks noGrp="1" noChangeArrowheads="1"/>
          </p:cNvSpPr>
          <p:nvPr>
            <p:ph type="body" idx="1"/>
          </p:nvPr>
        </p:nvSpPr>
        <p:spPr/>
        <p:txBody>
          <a:bodyPr/>
          <a:lstStyle/>
          <a:p>
            <a:r>
              <a:rPr lang="en-US"/>
              <a:t>The air is also descending at 30 degrees south latitude and spreads out toward the equator and 60 degrees. But this air is also deflected by the coriolis effect.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8507A-8FEB-4B89-A4D9-390AA60974F9}" type="slidenum">
              <a:rPr lang="en-US"/>
              <a:pPr/>
              <a:t>17</a:t>
            </a:fld>
            <a:endParaRPr lang="en-US"/>
          </a:p>
        </p:txBody>
      </p:sp>
      <p:sp>
        <p:nvSpPr>
          <p:cNvPr id="33794" name="Rectangle 2"/>
          <p:cNvSpPr>
            <a:spLocks noGrp="1" noRot="1" noChangeAspect="1" noChangeArrowheads="1" noTextEdit="1"/>
          </p:cNvSpPr>
          <p:nvPr>
            <p:ph type="sldImg"/>
          </p:nvPr>
        </p:nvSpPr>
        <p:spPr>
          <a:xfrm>
            <a:off x="1144588" y="685800"/>
            <a:ext cx="4572000" cy="3429000"/>
          </a:xfrm>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B91BE-D18F-40F3-B2A4-7BBA27A2C4E1}" type="slidenum">
              <a:rPr lang="en-US"/>
              <a:pPr/>
              <a:t>18</a:t>
            </a:fld>
            <a:endParaRPr lang="en-US"/>
          </a:p>
        </p:txBody>
      </p:sp>
      <p:sp>
        <p:nvSpPr>
          <p:cNvPr id="35842" name="Rectangle 2"/>
          <p:cNvSpPr>
            <a:spLocks noGrp="1" noRot="1" noChangeAspect="1" noChangeArrowheads="1" noTextEdit="1"/>
          </p:cNvSpPr>
          <p:nvPr>
            <p:ph type="sldImg"/>
          </p:nvPr>
        </p:nvSpPr>
        <p:spPr>
          <a:xfrm>
            <a:off x="1144588" y="685800"/>
            <a:ext cx="4572000" cy="3429000"/>
          </a:xfrm>
          <a:ln/>
        </p:spPr>
      </p:sp>
      <p:sp>
        <p:nvSpPr>
          <p:cNvPr id="35843" name="Rectangle 3"/>
          <p:cNvSpPr>
            <a:spLocks noGrp="1" noChangeArrowheads="1"/>
          </p:cNvSpPr>
          <p:nvPr>
            <p:ph type="body" idx="1"/>
          </p:nvPr>
        </p:nvSpPr>
        <p:spPr/>
        <p:txBody>
          <a:bodyPr/>
          <a:lstStyle/>
          <a:p>
            <a:r>
              <a:rPr lang="en-US"/>
              <a:t>On the other hand, Atlantic hurricanes tend to form between about 8 degrees and 20 degrees N latitude and ride the easterly trade winds toward the west. Hurricanes can change direction to some degree, but overall they move toward the west with the overall easterly flow.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580B1-0F3D-4292-A12E-EE03DCF50011}" type="slidenum">
              <a:rPr lang="en-US"/>
              <a:pPr/>
              <a:t>19</a:t>
            </a:fld>
            <a:endParaRPr lang="en-US"/>
          </a:p>
        </p:txBody>
      </p:sp>
      <p:sp>
        <p:nvSpPr>
          <p:cNvPr id="37890" name="Rectangle 2"/>
          <p:cNvSpPr>
            <a:spLocks noGrp="1" noRot="1" noChangeAspec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86106-4066-43E5-BB73-6EE2305B8C32}" type="slidenum">
              <a:rPr lang="en-US"/>
              <a:pPr/>
              <a:t>20</a:t>
            </a:fld>
            <a:endParaRPr lang="en-US"/>
          </a:p>
        </p:txBody>
      </p:sp>
      <p:sp>
        <p:nvSpPr>
          <p:cNvPr id="39938" name="Rectangle 2"/>
          <p:cNvSpPr>
            <a:spLocks noGrp="1" noRot="1" noChangeAspect="1" noChangeArrowheads="1" noTextEdit="1"/>
          </p:cNvSpPr>
          <p:nvPr>
            <p:ph type="sldImg"/>
          </p:nvPr>
        </p:nvSpPr>
        <p:spPr>
          <a:xfrm>
            <a:off x="1144588" y="685800"/>
            <a:ext cx="4572000" cy="3429000"/>
          </a:xfrm>
          <a:ln/>
        </p:spPr>
      </p:sp>
      <p:sp>
        <p:nvSpPr>
          <p:cNvPr id="39939" name="Rectangle 3"/>
          <p:cNvSpPr>
            <a:spLocks noGrp="1" noChangeArrowheads="1"/>
          </p:cNvSpPr>
          <p:nvPr>
            <p:ph type="body" idx="1"/>
          </p:nvPr>
        </p:nvSpPr>
        <p:spPr/>
        <p:txBody>
          <a:bodyPr/>
          <a:lstStyle/>
          <a:p>
            <a:r>
              <a:rPr lang="en-US"/>
              <a:t>Knowledge of wind directions were very important to early mariners and traders, but they were particularly important to Columbus. Despite his other flaws, he was an extremely competent mariner. This is a diagram of the route Columbus took to and from the Americas in 1492. The blue line indicates the route to the new world and the orange line, the return route. Interestingly they are not direct routes. Columbus was a shrewd captain. He knew the overall directions of the winds on earth and took advantage of them. Notice that when he left Spain, he immediately diverted to the south (the blue line). The reason was so that he could ride the trade winds which blew from east to west. In fact, his crew was uncertain as to their ability to return to Spain, given this unabated flow of wind toward the west. They felt that this would become a headwind upon their return. But Columbus had deduced the overall wind patterns which is reflected in his return route. Notice that he quickly headed north until he was above 30 degrees latitude where he picked up the prevailing westerlies and smoothly sailed home. Few people had deduced this overall pattern of winds which is illustrated by his crew’s aprehensions. But it was this understanding that made the voyage possible.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9F29F-2727-4422-9C64-CDBC13F06231}" type="slidenum">
              <a:rPr lang="en-US"/>
              <a:pPr/>
              <a:t>22</a:t>
            </a:fld>
            <a:endParaRPr lang="en-US"/>
          </a:p>
        </p:txBody>
      </p:sp>
      <p:sp>
        <p:nvSpPr>
          <p:cNvPr id="45058" name="Rectangle 2"/>
          <p:cNvSpPr>
            <a:spLocks noGrp="1" noRot="1" noChangeAspect="1" noChangeArrowheads="1" noTextEdit="1"/>
          </p:cNvSpPr>
          <p:nvPr>
            <p:ph type="sldImg"/>
          </p:nvPr>
        </p:nvSpPr>
        <p:spPr>
          <a:xfrm>
            <a:off x="1144588" y="685800"/>
            <a:ext cx="4572000" cy="3429000"/>
          </a:xfrm>
          <a:ln/>
        </p:spPr>
      </p:sp>
      <p:sp>
        <p:nvSpPr>
          <p:cNvPr id="45059" name="Rectangle 3"/>
          <p:cNvSpPr>
            <a:spLocks noGrp="1" noChangeArrowheads="1"/>
          </p:cNvSpPr>
          <p:nvPr>
            <p:ph type="body" idx="1"/>
          </p:nvPr>
        </p:nvSpPr>
        <p:spPr/>
        <p:txBody>
          <a:bodyPr/>
          <a:lstStyle/>
          <a:p>
            <a:r>
              <a:rPr lang="en-US" sz="1000" b="1"/>
              <a:t>1. Surface Currents</a:t>
            </a:r>
            <a:r>
              <a:rPr lang="en-US" sz="1000"/>
              <a:t>--</a:t>
            </a:r>
            <a:r>
              <a:rPr lang="en-US" sz="1000" b="1"/>
              <a:t>Surface Circulation</a:t>
            </a:r>
            <a:endParaRPr lang="en-US" sz="1000"/>
          </a:p>
          <a:p>
            <a:r>
              <a:rPr lang="en-US" sz="1000"/>
              <a:t>These waters make up about 10% of all the water in the ocean.</a:t>
            </a:r>
          </a:p>
          <a:p>
            <a:r>
              <a:rPr lang="en-US" sz="1000"/>
              <a:t>These waters are the upper 400 meters of the ocean.</a:t>
            </a:r>
          </a:p>
          <a:p>
            <a:r>
              <a:rPr lang="en-US" sz="1000"/>
              <a:t> </a:t>
            </a:r>
            <a:endParaRPr lang="en-US" sz="1000" b="1"/>
          </a:p>
          <a:p>
            <a:r>
              <a:rPr lang="en-US" sz="1000" b="1"/>
              <a:t>2. Deep Water Currents</a:t>
            </a:r>
            <a:r>
              <a:rPr lang="en-US" sz="1000"/>
              <a:t>--</a:t>
            </a:r>
            <a:r>
              <a:rPr lang="en-US" sz="1000" b="1"/>
              <a:t>Thermohaline Circulation</a:t>
            </a:r>
            <a:endParaRPr lang="en-US" sz="1000"/>
          </a:p>
          <a:p>
            <a:r>
              <a:rPr lang="en-US" sz="1000"/>
              <a:t>These waters make up the other 90% of the ocean</a:t>
            </a:r>
          </a:p>
          <a:p>
            <a:r>
              <a:rPr lang="en-US" sz="1000"/>
              <a:t>These waters move around the ocean basins by density driven forces and gravity.</a:t>
            </a:r>
          </a:p>
          <a:p>
            <a:r>
              <a:rPr lang="en-US" sz="1000"/>
              <a:t>The density difference is a function of different temperatures and salinity</a:t>
            </a:r>
          </a:p>
          <a:p>
            <a:r>
              <a:rPr lang="en-US" sz="1000"/>
              <a:t>These deep waters sink into the deep ocean basins at high latitudes where the temperatures are cold enough to cause the density to increase.</a:t>
            </a:r>
          </a:p>
          <a:p>
            <a:r>
              <a:rPr lang="en-US" sz="1000"/>
              <a:t> </a:t>
            </a:r>
          </a:p>
          <a:p>
            <a:r>
              <a:rPr lang="en-US" sz="1000"/>
              <a:t>Ocean Currents are influenced by two types of forces</a:t>
            </a:r>
            <a:endParaRPr lang="en-US" sz="1000" b="1"/>
          </a:p>
          <a:p>
            <a:r>
              <a:rPr lang="en-US" sz="1000" b="1"/>
              <a:t>1. Primary Forces--start the water moving</a:t>
            </a:r>
          </a:p>
          <a:p>
            <a:r>
              <a:rPr lang="en-US" sz="1000" b="1"/>
              <a:t>The primary forces are:</a:t>
            </a:r>
            <a:endParaRPr lang="en-US" sz="1000"/>
          </a:p>
          <a:p>
            <a:r>
              <a:rPr lang="en-US" sz="1000" b="1"/>
              <a:t>1. Solar Heating</a:t>
            </a:r>
            <a:endParaRPr lang="en-US" sz="1000"/>
          </a:p>
          <a:p>
            <a:r>
              <a:rPr lang="en-US" sz="1000" b="1"/>
              <a:t>2. Winds</a:t>
            </a:r>
            <a:endParaRPr lang="en-US" sz="1000"/>
          </a:p>
          <a:p>
            <a:r>
              <a:rPr lang="en-US" sz="1000" b="1"/>
              <a:t>3. Gravity</a:t>
            </a:r>
            <a:endParaRPr lang="en-US" sz="1000"/>
          </a:p>
          <a:p>
            <a:r>
              <a:rPr lang="en-US" sz="1000" b="1"/>
              <a:t>4. Coriolis</a:t>
            </a:r>
            <a:endParaRPr lang="en-US" sz="1000"/>
          </a:p>
          <a:p>
            <a:endParaRPr 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2A7F7-7378-4F39-9C87-5BF3581F5591}" type="slidenum">
              <a:rPr lang="en-US"/>
              <a:pPr/>
              <a:t>24</a:t>
            </a:fld>
            <a:endParaRPr lang="en-US"/>
          </a:p>
        </p:txBody>
      </p:sp>
      <p:sp>
        <p:nvSpPr>
          <p:cNvPr id="48130" name="Rectangle 2"/>
          <p:cNvSpPr>
            <a:spLocks noGrp="1" noRot="1" noChangeAspect="1" noChangeArrowheads="1" noTextEdit="1"/>
          </p:cNvSpPr>
          <p:nvPr>
            <p:ph type="sldImg"/>
          </p:nvPr>
        </p:nvSpPr>
        <p:spPr>
          <a:xfrm>
            <a:off x="1144588" y="685800"/>
            <a:ext cx="4572000" cy="3429000"/>
          </a:xfrm>
          <a:ln/>
        </p:spPr>
      </p:sp>
      <p:sp>
        <p:nvSpPr>
          <p:cNvPr id="48131" name="Rectangle 3"/>
          <p:cNvSpPr>
            <a:spLocks noGrp="1" noChangeArrowheads="1"/>
          </p:cNvSpPr>
          <p:nvPr>
            <p:ph type="body" idx="1"/>
          </p:nvPr>
        </p:nvSpPr>
        <p:spPr/>
        <p:txBody>
          <a:bodyPr/>
          <a:lstStyle/>
          <a:p>
            <a:pPr>
              <a:lnSpc>
                <a:spcPct val="90000"/>
              </a:lnSpc>
            </a:pPr>
            <a:r>
              <a:rPr lang="en-US" sz="1000" b="1"/>
              <a:t>1. Surface Currents</a:t>
            </a:r>
            <a:r>
              <a:rPr lang="en-US" sz="1000"/>
              <a:t>--</a:t>
            </a:r>
            <a:r>
              <a:rPr lang="en-US" sz="1000" b="1"/>
              <a:t>Surface Circulation</a:t>
            </a:r>
            <a:endParaRPr lang="en-US" sz="1000"/>
          </a:p>
          <a:p>
            <a:pPr>
              <a:lnSpc>
                <a:spcPct val="90000"/>
              </a:lnSpc>
            </a:pPr>
            <a:r>
              <a:rPr lang="en-US" sz="1000"/>
              <a:t>These waters make up about 10% of all the water in the ocean.</a:t>
            </a:r>
          </a:p>
          <a:p>
            <a:pPr>
              <a:lnSpc>
                <a:spcPct val="90000"/>
              </a:lnSpc>
            </a:pPr>
            <a:r>
              <a:rPr lang="en-US" sz="1000"/>
              <a:t>These waters are the upper 400 meters of the ocean.</a:t>
            </a:r>
          </a:p>
          <a:p>
            <a:pPr>
              <a:lnSpc>
                <a:spcPct val="90000"/>
              </a:lnSpc>
            </a:pPr>
            <a:r>
              <a:rPr lang="en-US" sz="1000"/>
              <a:t> </a:t>
            </a:r>
            <a:endParaRPr lang="en-US" sz="1000" b="1"/>
          </a:p>
          <a:p>
            <a:pPr>
              <a:lnSpc>
                <a:spcPct val="90000"/>
              </a:lnSpc>
            </a:pPr>
            <a:r>
              <a:rPr lang="en-US" sz="1000" b="1"/>
              <a:t>2. Deep Water Currents</a:t>
            </a:r>
            <a:r>
              <a:rPr lang="en-US" sz="1000"/>
              <a:t>--</a:t>
            </a:r>
            <a:r>
              <a:rPr lang="en-US" sz="1000" b="1"/>
              <a:t>Thermohaline Circulation</a:t>
            </a:r>
            <a:endParaRPr lang="en-US" sz="1000"/>
          </a:p>
          <a:p>
            <a:pPr>
              <a:lnSpc>
                <a:spcPct val="90000"/>
              </a:lnSpc>
            </a:pPr>
            <a:r>
              <a:rPr lang="en-US" sz="1000"/>
              <a:t>These waters make up the other 90% of the ocean</a:t>
            </a:r>
          </a:p>
          <a:p>
            <a:pPr>
              <a:lnSpc>
                <a:spcPct val="90000"/>
              </a:lnSpc>
            </a:pPr>
            <a:r>
              <a:rPr lang="en-US" sz="1000"/>
              <a:t>These waters move around the ocean basins by density driven forces and gravity.</a:t>
            </a:r>
          </a:p>
          <a:p>
            <a:pPr>
              <a:lnSpc>
                <a:spcPct val="90000"/>
              </a:lnSpc>
            </a:pPr>
            <a:r>
              <a:rPr lang="en-US" sz="1000"/>
              <a:t>The density difference is a function of different temperatures and salinity</a:t>
            </a:r>
          </a:p>
          <a:p>
            <a:pPr>
              <a:lnSpc>
                <a:spcPct val="90000"/>
              </a:lnSpc>
            </a:pPr>
            <a:r>
              <a:rPr lang="en-US" sz="1000"/>
              <a:t>These deep waters sink into the deep ocean basins at high latitudes where the temperatures are cold enough to cause the density to increase.</a:t>
            </a:r>
          </a:p>
          <a:p>
            <a:pPr>
              <a:lnSpc>
                <a:spcPct val="90000"/>
              </a:lnSpc>
            </a:pPr>
            <a:r>
              <a:rPr lang="en-US" sz="1000"/>
              <a:t> </a:t>
            </a:r>
          </a:p>
          <a:p>
            <a:pPr>
              <a:lnSpc>
                <a:spcPct val="90000"/>
              </a:lnSpc>
            </a:pPr>
            <a:r>
              <a:rPr lang="en-US" sz="1000"/>
              <a:t>Ocean Currents are influenced by two types of forces</a:t>
            </a:r>
            <a:endParaRPr lang="en-US" sz="1000" b="1"/>
          </a:p>
          <a:p>
            <a:pPr>
              <a:lnSpc>
                <a:spcPct val="90000"/>
              </a:lnSpc>
            </a:pPr>
            <a:r>
              <a:rPr lang="en-US" sz="1000" b="1"/>
              <a:t>1. Primary Forces--start the water moving</a:t>
            </a:r>
          </a:p>
          <a:p>
            <a:pPr>
              <a:lnSpc>
                <a:spcPct val="90000"/>
              </a:lnSpc>
            </a:pPr>
            <a:r>
              <a:rPr lang="en-US" sz="1000" b="1"/>
              <a:t>The primary forces are:</a:t>
            </a:r>
            <a:endParaRPr lang="en-US" sz="1000"/>
          </a:p>
          <a:p>
            <a:pPr>
              <a:lnSpc>
                <a:spcPct val="90000"/>
              </a:lnSpc>
            </a:pPr>
            <a:r>
              <a:rPr lang="en-US" sz="1000" b="1"/>
              <a:t>1. Solar Heating</a:t>
            </a:r>
            <a:endParaRPr lang="en-US" sz="1000"/>
          </a:p>
          <a:p>
            <a:pPr>
              <a:lnSpc>
                <a:spcPct val="90000"/>
              </a:lnSpc>
            </a:pPr>
            <a:r>
              <a:rPr lang="en-US" sz="1000" b="1"/>
              <a:t>2. Winds</a:t>
            </a:r>
            <a:endParaRPr lang="en-US" sz="1000"/>
          </a:p>
          <a:p>
            <a:pPr>
              <a:lnSpc>
                <a:spcPct val="90000"/>
              </a:lnSpc>
            </a:pPr>
            <a:r>
              <a:rPr lang="en-US" sz="1000" b="1"/>
              <a:t>3. Gravity</a:t>
            </a:r>
            <a:endParaRPr lang="en-US" sz="1000"/>
          </a:p>
          <a:p>
            <a:pPr>
              <a:lnSpc>
                <a:spcPct val="90000"/>
              </a:lnSpc>
            </a:pPr>
            <a:r>
              <a:rPr lang="en-US" sz="1000" b="1"/>
              <a:t>4. Coriolis</a:t>
            </a:r>
            <a:endParaRPr lang="en-US" sz="1000"/>
          </a:p>
          <a:p>
            <a:pPr>
              <a:lnSpc>
                <a:spcPct val="90000"/>
              </a:lnSpc>
            </a:pPr>
            <a:endParaRPr lang="en-US" sz="1000" b="1"/>
          </a:p>
          <a:p>
            <a:pPr>
              <a:lnSpc>
                <a:spcPct val="90000"/>
              </a:lnSpc>
            </a:pPr>
            <a:r>
              <a:rPr lang="en-US" sz="1000" b="1"/>
              <a:t>Solar heating cause water to expand. Near the equator the water is about 8 centimeters high than in middle latitudes. This cause a very slight slope and water wants to flow down the slope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C6B47-C2AC-4214-9B69-6E2D713BF7CA}" type="slidenum">
              <a:rPr lang="en-US"/>
              <a:pPr/>
              <a:t>25</a:t>
            </a:fld>
            <a:endParaRPr lang="en-US"/>
          </a:p>
        </p:txBody>
      </p:sp>
      <p:sp>
        <p:nvSpPr>
          <p:cNvPr id="50178" name="Rectangle 2"/>
          <p:cNvSpPr>
            <a:spLocks noGrp="1" noRot="1" noChangeAspect="1" noChangeArrowheads="1" noTextEdit="1"/>
          </p:cNvSpPr>
          <p:nvPr>
            <p:ph type="sldImg"/>
          </p:nvPr>
        </p:nvSpPr>
        <p:spPr>
          <a:xfrm>
            <a:off x="1144588" y="685800"/>
            <a:ext cx="4572000" cy="3429000"/>
          </a:xfrm>
          <a:ln/>
        </p:spPr>
      </p:sp>
      <p:sp>
        <p:nvSpPr>
          <p:cNvPr id="50179" name="Rectangle 3"/>
          <p:cNvSpPr>
            <a:spLocks noGrp="1" noChangeArrowheads="1"/>
          </p:cNvSpPr>
          <p:nvPr>
            <p:ph type="body" idx="1"/>
          </p:nvPr>
        </p:nvSpPr>
        <p:spPr/>
        <p:txBody>
          <a:bodyPr/>
          <a:lstStyle/>
          <a:p>
            <a:pPr>
              <a:lnSpc>
                <a:spcPct val="90000"/>
              </a:lnSpc>
            </a:pPr>
            <a:r>
              <a:rPr lang="en-US" sz="1000" b="1"/>
              <a:t>1. Surface Currents</a:t>
            </a:r>
            <a:r>
              <a:rPr lang="en-US" sz="1000"/>
              <a:t>--</a:t>
            </a:r>
            <a:r>
              <a:rPr lang="en-US" sz="1000" b="1"/>
              <a:t>Surface Circulation</a:t>
            </a:r>
            <a:endParaRPr lang="en-US" sz="1000"/>
          </a:p>
          <a:p>
            <a:pPr>
              <a:lnSpc>
                <a:spcPct val="90000"/>
              </a:lnSpc>
            </a:pPr>
            <a:r>
              <a:rPr lang="en-US" sz="1000"/>
              <a:t>These waters make up about 10% of all the water in the ocean.</a:t>
            </a:r>
          </a:p>
          <a:p>
            <a:pPr>
              <a:lnSpc>
                <a:spcPct val="90000"/>
              </a:lnSpc>
            </a:pPr>
            <a:r>
              <a:rPr lang="en-US" sz="1000"/>
              <a:t>These waters are the upper 400 meters of the ocean.</a:t>
            </a:r>
          </a:p>
          <a:p>
            <a:pPr>
              <a:lnSpc>
                <a:spcPct val="90000"/>
              </a:lnSpc>
            </a:pPr>
            <a:r>
              <a:rPr lang="en-US" sz="1000"/>
              <a:t> </a:t>
            </a:r>
            <a:endParaRPr lang="en-US" sz="1000" b="1"/>
          </a:p>
          <a:p>
            <a:pPr>
              <a:lnSpc>
                <a:spcPct val="90000"/>
              </a:lnSpc>
            </a:pPr>
            <a:r>
              <a:rPr lang="en-US" sz="1000" b="1"/>
              <a:t>2. Deep Water Currents</a:t>
            </a:r>
            <a:r>
              <a:rPr lang="en-US" sz="1000"/>
              <a:t>--</a:t>
            </a:r>
            <a:r>
              <a:rPr lang="en-US" sz="1000" b="1"/>
              <a:t>Thermohaline Circulation</a:t>
            </a:r>
            <a:endParaRPr lang="en-US" sz="1000"/>
          </a:p>
          <a:p>
            <a:pPr>
              <a:lnSpc>
                <a:spcPct val="90000"/>
              </a:lnSpc>
            </a:pPr>
            <a:r>
              <a:rPr lang="en-US" sz="1000"/>
              <a:t>These waters make up the other 90% of the ocean</a:t>
            </a:r>
          </a:p>
          <a:p>
            <a:pPr>
              <a:lnSpc>
                <a:spcPct val="90000"/>
              </a:lnSpc>
            </a:pPr>
            <a:r>
              <a:rPr lang="en-US" sz="1000"/>
              <a:t>These waters move around the ocean basins by density driven forces and gravity.</a:t>
            </a:r>
          </a:p>
          <a:p>
            <a:pPr>
              <a:lnSpc>
                <a:spcPct val="90000"/>
              </a:lnSpc>
            </a:pPr>
            <a:r>
              <a:rPr lang="en-US" sz="1000"/>
              <a:t>The density difference is a function of different temperatures and salinity</a:t>
            </a:r>
          </a:p>
          <a:p>
            <a:pPr>
              <a:lnSpc>
                <a:spcPct val="90000"/>
              </a:lnSpc>
            </a:pPr>
            <a:r>
              <a:rPr lang="en-US" sz="1000"/>
              <a:t>These deep waters sink into the deep ocean basins at high latitudes where the temperatures are cold enough to cause the density to increase.</a:t>
            </a:r>
          </a:p>
          <a:p>
            <a:pPr>
              <a:lnSpc>
                <a:spcPct val="90000"/>
              </a:lnSpc>
            </a:pPr>
            <a:r>
              <a:rPr lang="en-US" sz="1000"/>
              <a:t> </a:t>
            </a:r>
          </a:p>
          <a:p>
            <a:pPr>
              <a:lnSpc>
                <a:spcPct val="90000"/>
              </a:lnSpc>
            </a:pPr>
            <a:r>
              <a:rPr lang="en-US" sz="1000"/>
              <a:t>Ocean Currents are influenced by two types of forces</a:t>
            </a:r>
            <a:endParaRPr lang="en-US" sz="1000" b="1"/>
          </a:p>
          <a:p>
            <a:pPr>
              <a:lnSpc>
                <a:spcPct val="90000"/>
              </a:lnSpc>
            </a:pPr>
            <a:r>
              <a:rPr lang="en-US" sz="1000" b="1"/>
              <a:t>1. Primary Forces--start the water moving</a:t>
            </a:r>
          </a:p>
          <a:p>
            <a:pPr>
              <a:lnSpc>
                <a:spcPct val="90000"/>
              </a:lnSpc>
            </a:pPr>
            <a:r>
              <a:rPr lang="en-US" sz="1000" b="1"/>
              <a:t>The primary forces are:</a:t>
            </a:r>
            <a:endParaRPr lang="en-US" sz="1000"/>
          </a:p>
          <a:p>
            <a:pPr>
              <a:lnSpc>
                <a:spcPct val="90000"/>
              </a:lnSpc>
            </a:pPr>
            <a:r>
              <a:rPr lang="en-US" sz="1000" b="1"/>
              <a:t>1. Solar Heating</a:t>
            </a:r>
            <a:endParaRPr lang="en-US" sz="1000"/>
          </a:p>
          <a:p>
            <a:pPr>
              <a:lnSpc>
                <a:spcPct val="90000"/>
              </a:lnSpc>
            </a:pPr>
            <a:r>
              <a:rPr lang="en-US" sz="1000" b="1"/>
              <a:t>2. Winds</a:t>
            </a:r>
            <a:endParaRPr lang="en-US" sz="1000"/>
          </a:p>
          <a:p>
            <a:pPr>
              <a:lnSpc>
                <a:spcPct val="90000"/>
              </a:lnSpc>
            </a:pPr>
            <a:r>
              <a:rPr lang="en-US" sz="1000" b="1"/>
              <a:t>3. Gravity</a:t>
            </a:r>
            <a:endParaRPr lang="en-US" sz="1000"/>
          </a:p>
          <a:p>
            <a:pPr>
              <a:lnSpc>
                <a:spcPct val="90000"/>
              </a:lnSpc>
            </a:pPr>
            <a:r>
              <a:rPr lang="en-US" sz="1000" b="1"/>
              <a:t>4. Coriolis</a:t>
            </a:r>
            <a:endParaRPr lang="en-US" sz="1000"/>
          </a:p>
          <a:p>
            <a:pPr>
              <a:lnSpc>
                <a:spcPct val="90000"/>
              </a:lnSpc>
            </a:pPr>
            <a:endParaRPr lang="en-US" sz="1000" b="1"/>
          </a:p>
          <a:p>
            <a:pPr>
              <a:lnSpc>
                <a:spcPct val="90000"/>
              </a:lnSpc>
            </a:pPr>
            <a:r>
              <a:rPr lang="en-US" sz="1000" b="1"/>
              <a:t>Solar heating cause water to expand. Near the equator the water is about 8 centimeters high than in middle latitudes. This cause a very slight slope and water wants to flow down the slope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FA454-4BEC-4D8C-AF70-FD33925C1637}" type="slidenum">
              <a:rPr lang="en-US"/>
              <a:pPr/>
              <a:t>33</a:t>
            </a:fld>
            <a:endParaRPr lang="en-US"/>
          </a:p>
        </p:txBody>
      </p:sp>
      <p:sp>
        <p:nvSpPr>
          <p:cNvPr id="59394" name="Rectangle 2"/>
          <p:cNvSpPr>
            <a:spLocks noGrp="1" noRot="1" noChangeAspect="1" noChangeArrowheads="1" noTextEdit="1"/>
          </p:cNvSpPr>
          <p:nvPr>
            <p:ph type="sldImg"/>
          </p:nvPr>
        </p:nvSpPr>
        <p:spPr>
          <a:xfrm>
            <a:off x="1144588" y="685800"/>
            <a:ext cx="4572000" cy="3429000"/>
          </a:xfrm>
          <a:ln/>
        </p:spPr>
      </p:sp>
      <p:sp>
        <p:nvSpPr>
          <p:cNvPr id="59395" name="Rectangle 3"/>
          <p:cNvSpPr>
            <a:spLocks noGrp="1" noChangeArrowheads="1"/>
          </p:cNvSpPr>
          <p:nvPr>
            <p:ph type="body" idx="1"/>
          </p:nvPr>
        </p:nvSpPr>
        <p:spPr/>
        <p:txBody>
          <a:bodyPr/>
          <a:lstStyle/>
          <a:p>
            <a:r>
              <a:rPr lang="en-US"/>
              <a:t>The bulk is deflected to the south where it again encounters easterly winds.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0840-5F44-4D13-A726-6AA937B2E3D5}" type="slidenum">
              <a:rPr lang="en-US"/>
              <a:pPr/>
              <a:t>37</a:t>
            </a:fld>
            <a:endParaRPr lang="en-US"/>
          </a:p>
        </p:txBody>
      </p:sp>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p:txBody>
          <a:bodyPr/>
          <a:lstStyle/>
          <a:p>
            <a:r>
              <a:rPr lang="en-US"/>
              <a:t>The Gulf Stream is one of the reasons why certain parts of the west of Britain and Ireland are an average of several degrees warmer than most other parts of those countries. Indeed, in Cornwall, and particularly the Isles of Scilly, its effects are such that plants associated with much warmer climates, such as palm trees, are able to survive the rigors of northern winters </a:t>
            </a:r>
          </a:p>
          <a:p>
            <a:endParaRPr lang="en-US"/>
          </a:p>
          <a:p>
            <a:r>
              <a:rPr lang="en-US"/>
              <a:t>On his return trip from London, in 1726, Franklin, now 20, noted a curious phenomenon. After several weeks at sea, the color of the water began to change. There were "hot damp winds," he noted in his journal, along with "an abundance of grass" and other seaweed visible in the water. To Franklin, the warmer air and warmer water suggested that the ship must be very near the coast, but the ship’s captain scoffed at that idea. And, indeed, after six days, the water regained its former darker color, and the hot wind and abundant seaweed disappeared. The ship was nowhere near the coast. For the moment, Franklin had no explanation for the peculiar changes in the character of the ocean he had seen in the mid Atlantic. In fact, what young Ben Franklin had encountered was the Gulf Stream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2608F-AF84-425C-958B-E4BCF87E0842}" type="slidenum">
              <a:rPr lang="en-US"/>
              <a:pPr/>
              <a:t>5</a:t>
            </a:fld>
            <a:endParaRPr lang="en-US"/>
          </a:p>
        </p:txBody>
      </p:sp>
      <p:sp>
        <p:nvSpPr>
          <p:cNvPr id="12290" name="Rectangle 2"/>
          <p:cNvSpPr>
            <a:spLocks noGrp="1" noRot="1" noChangeAspect="1" noChangeArrowheads="1" noTextEdit="1"/>
          </p:cNvSpPr>
          <p:nvPr>
            <p:ph type="sldImg"/>
          </p:nvPr>
        </p:nvSpPr>
        <p:spPr>
          <a:xfrm>
            <a:off x="1144588" y="685800"/>
            <a:ext cx="4572000" cy="3429000"/>
          </a:xfrm>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F44A-A2A6-4FC3-BB63-1EFD43F60F6C}" type="slidenum">
              <a:rPr lang="en-US"/>
              <a:pPr/>
              <a:t>38</a:t>
            </a:fld>
            <a:endParaRPr lang="en-US"/>
          </a:p>
        </p:txBody>
      </p:sp>
      <p:sp>
        <p:nvSpPr>
          <p:cNvPr id="66562" name="Rectangle 2"/>
          <p:cNvSpPr>
            <a:spLocks noGrp="1" noRot="1" noChangeAspect="1" noChangeArrowheads="1" noTextEdit="1"/>
          </p:cNvSpPr>
          <p:nvPr>
            <p:ph type="sldImg"/>
          </p:nvPr>
        </p:nvSpPr>
        <p:spPr>
          <a:xfrm>
            <a:off x="1144588" y="685800"/>
            <a:ext cx="4572000" cy="3429000"/>
          </a:xfrm>
          <a:ln/>
        </p:spPr>
      </p:sp>
      <p:sp>
        <p:nvSpPr>
          <p:cNvPr id="66563" name="Rectangle 3"/>
          <p:cNvSpPr>
            <a:spLocks noGrp="1" noChangeArrowheads="1"/>
          </p:cNvSpPr>
          <p:nvPr>
            <p:ph type="body" idx="1"/>
          </p:nvPr>
        </p:nvSpPr>
        <p:spPr/>
        <p:txBody>
          <a:bodyPr/>
          <a:lstStyle/>
          <a:p>
            <a:r>
              <a:rPr lang="en-US"/>
              <a:t>The Gulf Stream is one of the reasons why certain parts of the west of Britain and Ireland are an average of several degrees warmer than most other parts of those countries. Indeed, in Cornwall, and particularly the Isles of Scilly, its effects are such that plants associated with much warmer climates, such as palm trees, are able to survive the rigors of northern winters </a:t>
            </a:r>
          </a:p>
          <a:p>
            <a:endParaRPr lang="en-US"/>
          </a:p>
          <a:p>
            <a:r>
              <a:rPr lang="en-US"/>
              <a:t>On his return trip from London, in 1726, Franklin, now 20, noted a curious phenomenon. After several weeks at sea, the color of the water began to change. There were "hot damp winds," he noted in his journal, along with "an abundance of grass" and other seaweed visible in the water. To Franklin, the warmer air and warmer water suggested that the ship must be very near the coast, but the ship’s captain scoffed at that idea. And, indeed, after six days, the water regained its former darker color, and the hot wind and abundant seaweed disappeared. The ship was nowhere near the coast. For the moment, Franklin had no explanation for the peculiar changes in the character of the ocean he had seen in the mid Atlantic. In fact, what young Ben Franklin had encountered was the Gulf Stream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DC1F4-ADAB-47FF-BC95-65136B61EC69}" type="slidenum">
              <a:rPr lang="en-US"/>
              <a:pPr/>
              <a:t>6</a:t>
            </a:fld>
            <a:endParaRPr lang="en-US"/>
          </a:p>
        </p:txBody>
      </p:sp>
      <p:sp>
        <p:nvSpPr>
          <p:cNvPr id="14338" name="Rectangle 2"/>
          <p:cNvSpPr>
            <a:spLocks noGrp="1" noRot="1" noChangeAspect="1" noChangeArrowheads="1" noTextEdit="1"/>
          </p:cNvSpPr>
          <p:nvPr>
            <p:ph type="sldImg"/>
          </p:nvPr>
        </p:nvSpPr>
        <p:spPr>
          <a:xfrm>
            <a:off x="1144588" y="685800"/>
            <a:ext cx="4572000" cy="3429000"/>
          </a:xfrm>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9FA07-AE61-4F63-8C4D-EE434311850B}" type="slidenum">
              <a:rPr lang="en-US"/>
              <a:pPr/>
              <a:t>7</a:t>
            </a:fld>
            <a:endParaRPr lang="en-US"/>
          </a:p>
        </p:txBody>
      </p:sp>
      <p:sp>
        <p:nvSpPr>
          <p:cNvPr id="16386" name="Rectangle 2"/>
          <p:cNvSpPr>
            <a:spLocks noGrp="1" noRot="1" noChangeAspect="1" noChangeArrowheads="1" noTextEdit="1"/>
          </p:cNvSpPr>
          <p:nvPr>
            <p:ph type="sldImg"/>
          </p:nvPr>
        </p:nvSpPr>
        <p:spPr>
          <a:xfrm>
            <a:off x="1144588" y="685800"/>
            <a:ext cx="4572000" cy="3429000"/>
          </a:xfrm>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DC281-63C4-4D1D-9273-6008558B5DAB}" type="slidenum">
              <a:rPr lang="en-US"/>
              <a:pPr/>
              <a:t>8</a:t>
            </a:fld>
            <a:endParaRPr lang="en-US"/>
          </a:p>
        </p:txBody>
      </p:sp>
      <p:sp>
        <p:nvSpPr>
          <p:cNvPr id="18434" name="Rectangle 2"/>
          <p:cNvSpPr>
            <a:spLocks noGrp="1" noRot="1" noChangeAspect="1" noChangeArrowheads="1" noTextEdit="1"/>
          </p:cNvSpPr>
          <p:nvPr>
            <p:ph type="sldImg"/>
          </p:nvPr>
        </p:nvSpPr>
        <p:spPr>
          <a:xfrm>
            <a:off x="1144588" y="685800"/>
            <a:ext cx="4572000" cy="3429000"/>
          </a:xfrm>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8691D-5042-45EA-82D5-030E240ACD6C}" type="slidenum">
              <a:rPr lang="en-US"/>
              <a:pPr/>
              <a:t>11</a:t>
            </a:fld>
            <a:endParaRPr lang="en-US"/>
          </a:p>
        </p:txBody>
      </p:sp>
      <p:sp>
        <p:nvSpPr>
          <p:cNvPr id="22530" name="Rectangle 2"/>
          <p:cNvSpPr>
            <a:spLocks noGrp="1" noRot="1" noChangeAspect="1" noChangeArrowheads="1" noTextEdit="1"/>
          </p:cNvSpPr>
          <p:nvPr>
            <p:ph type="sldImg"/>
          </p:nvPr>
        </p:nvSpPr>
        <p:spPr>
          <a:xfrm>
            <a:off x="1144588" y="685800"/>
            <a:ext cx="4572000" cy="3429000"/>
          </a:xfrm>
          <a:ln/>
        </p:spPr>
      </p:sp>
      <p:sp>
        <p:nvSpPr>
          <p:cNvPr id="22531" name="Rectangle 3"/>
          <p:cNvSpPr>
            <a:spLocks noGrp="1" noChangeArrowheads="1"/>
          </p:cNvSpPr>
          <p:nvPr>
            <p:ph type="body" idx="1"/>
          </p:nvPr>
        </p:nvSpPr>
        <p:spPr/>
        <p:txBody>
          <a:bodyPr/>
          <a:lstStyle/>
          <a:p>
            <a:r>
              <a:rPr lang="en-US"/>
              <a:t>Without the coriolis effect surface winds between 30 degees and the equator would look like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C5F54-2B28-40F4-AD17-4EFE5E2B634A}" type="slidenum">
              <a:rPr lang="en-US"/>
              <a:pPr/>
              <a:t>13</a:t>
            </a:fld>
            <a:endParaRPr lang="en-US"/>
          </a:p>
        </p:txBody>
      </p:sp>
      <p:sp>
        <p:nvSpPr>
          <p:cNvPr id="25602" name="Rectangle 2"/>
          <p:cNvSpPr>
            <a:spLocks noGrp="1" noRot="1" noChangeAspec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44CAC-F8E4-4C9F-A78A-1BA914EE5360}" type="slidenum">
              <a:rPr lang="en-US"/>
              <a:pPr/>
              <a:t>14</a:t>
            </a:fld>
            <a:endParaRPr lang="en-US"/>
          </a:p>
        </p:txBody>
      </p:sp>
      <p:sp>
        <p:nvSpPr>
          <p:cNvPr id="27650" name="Rectangle 2"/>
          <p:cNvSpPr>
            <a:spLocks noGrp="1" noRot="1" noChangeAspect="1" noChangeArrowheads="1" noTextEdit="1"/>
          </p:cNvSpPr>
          <p:nvPr>
            <p:ph type="sldImg"/>
          </p:nvPr>
        </p:nvSpPr>
        <p:spPr>
          <a:xfrm>
            <a:off x="1144588" y="685800"/>
            <a:ext cx="4572000" cy="3429000"/>
          </a:xfrm>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05A95-9A5C-40A8-AFB1-CFE6344FF639}" type="slidenum">
              <a:rPr lang="en-US"/>
              <a:pPr/>
              <a:t>15</a:t>
            </a:fld>
            <a:endParaRPr lang="en-US"/>
          </a:p>
        </p:txBody>
      </p:sp>
      <p:sp>
        <p:nvSpPr>
          <p:cNvPr id="29698" name="Rectangle 2"/>
          <p:cNvSpPr>
            <a:spLocks noGrp="1" noRot="1" noChangeAspect="1" noChangeArrowheads="1" noTextEdit="1"/>
          </p:cNvSpPr>
          <p:nvPr>
            <p:ph type="sldImg"/>
          </p:nvPr>
        </p:nvSpPr>
        <p:spPr>
          <a:xfrm>
            <a:off x="1144588" y="685800"/>
            <a:ext cx="4572000" cy="3429000"/>
          </a:xfrm>
          <a:ln/>
        </p:spPr>
      </p:sp>
      <p:sp>
        <p:nvSpPr>
          <p:cNvPr id="29699" name="Rectangle 3"/>
          <p:cNvSpPr>
            <a:spLocks noGrp="1" noChangeArrowheads="1"/>
          </p:cNvSpPr>
          <p:nvPr>
            <p:ph type="body" idx="1"/>
          </p:nvPr>
        </p:nvSpPr>
        <p:spPr/>
        <p:txBody>
          <a:bodyPr/>
          <a:lstStyle/>
          <a:p>
            <a:r>
              <a:rPr lang="en-US"/>
              <a:t>Without the coriolis effect surface winds between 30 degees and the equator would look like this.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914400"/>
            <a:ext cx="3352800" cy="3581400"/>
          </a:xfrm>
        </p:spPr>
        <p:txBody>
          <a:bodyPr/>
          <a:lstStyle>
            <a:lvl1pPr>
              <a:lnSpc>
                <a:spcPct val="150000"/>
              </a:lnSpc>
              <a:defRPr sz="4400"/>
            </a:lvl1pPr>
          </a:lstStyle>
          <a:p>
            <a:r>
              <a:rPr lang="en-US"/>
              <a:t>Click to edit Master title style</a:t>
            </a:r>
          </a:p>
        </p:txBody>
      </p:sp>
      <p:sp>
        <p:nvSpPr>
          <p:cNvPr id="5123" name="Rectangle 3"/>
          <p:cNvSpPr>
            <a:spLocks noGrp="1" noChangeArrowheads="1"/>
          </p:cNvSpPr>
          <p:nvPr>
            <p:ph type="subTitle" idx="1"/>
          </p:nvPr>
        </p:nvSpPr>
        <p:spPr>
          <a:xfrm>
            <a:off x="381000" y="4724400"/>
            <a:ext cx="3352800" cy="946150"/>
          </a:xfrm>
        </p:spPr>
        <p:txBody>
          <a:bodyPr/>
          <a:lstStyle>
            <a:lvl1pPr marL="0" indent="0">
              <a:buFontTx/>
              <a:buNone/>
              <a:defRPr sz="2800"/>
            </a:lvl1pPr>
          </a:lstStyle>
          <a:p>
            <a:r>
              <a:rPr lang="en-US"/>
              <a:t>Click to edit Master subtitle style</a:t>
            </a:r>
          </a:p>
        </p:txBody>
      </p:sp>
      <p:sp>
        <p:nvSpPr>
          <p:cNvPr id="5124" name="Rectangle 4"/>
          <p:cNvSpPr>
            <a:spLocks noGrp="1" noChangeArrowheads="1"/>
          </p:cNvSpPr>
          <p:nvPr>
            <p:ph type="dt" sz="half" idx="2"/>
          </p:nvPr>
        </p:nvSpPr>
        <p:spPr>
          <a:xfrm>
            <a:off x="2286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7010400" y="6248400"/>
            <a:ext cx="1905000" cy="457200"/>
          </a:xfrm>
        </p:spPr>
        <p:txBody>
          <a:bodyPr/>
          <a:lstStyle>
            <a:lvl1pPr>
              <a:defRPr/>
            </a:lvl1pPr>
          </a:lstStyle>
          <a:p>
            <a:fld id="{6A3F563D-AF03-4FC8-BF4D-3DF9C767B2F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6DDBD0-7A7F-4F06-B996-663816BD9A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1F54EE-32F1-4C87-824E-2AED4130DE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249379-64F1-4BAD-8B8E-DDC3C00374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25FE6C-DFED-4AEE-A93D-1E6224530B8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DE21FA-3951-4C9A-B29E-28F8F8E058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FA29B3-E769-40E9-BA2B-EE6F6E599A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FB1E32-7086-4D46-B609-265900DE9A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43BA569-1900-429F-8DFD-A6A4573421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3B8933-59BA-44BD-AA31-A5AC3A20A5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BD8883-BF7C-4B61-B99C-C3C98D7A4C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00200" y="304800"/>
            <a:ext cx="7239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600200" y="1371600"/>
            <a:ext cx="7239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1"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2"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A818535A-81EF-49EE-89FC-639A44306C5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9.jpeg"/><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1.jpe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hyperlink" Target="http://rds.yahoo.com/S=96062857/K=cloud+cartoon/v=2/SID=e/l=II/R=13/SS=i/OID=81ff5842d8fdc64a/SIG=1kaqgni5n/EXP=1105542838/*-http:/images.search.yahoo.com/search/images/view?back=http://images.search.yahoo.com/search/images?p=cloud+cartoon&amp;ei=UTF-8&amp;fr=FP-tab-img-t&amp;fl=0&amp;x=wrt&amp;h=600&amp;w=800&amp;imgcurl=images.sh8d0w.com/public/03/030625_Plane/images/14_Cloud_zoom.jpg&amp;imgurl=images.sh8d0w.com/public/03/030625_Plane/images/14_Cloud_zoom.jpg&amp;size=102.4kB&amp;name=14_Cloud_zoom.jpg&amp;rcurl=http://images.sh8d0w.com/public/03/030625_Plane/pages/14_Cloud_zoom.html&amp;rurl=http://images.sh8d0w.com/public/03/030625_Plane/pages/14_Cloud_zoom.html&amp;p=cloud+cartoon&amp;type=jpeg&amp;no=13&amp;tt=312,005"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20.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20.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21.png"/><Relationship Id="rId5" Type="http://schemas.openxmlformats.org/officeDocument/2006/relationships/hyperlink" Target="http://en.wikipedia.org/wiki/Image:EnglandCornwall.png" TargetMode="Externa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8.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147888" y="2500313"/>
            <a:ext cx="5721494" cy="584775"/>
          </a:xfrm>
          <a:prstGeom prst="rect">
            <a:avLst/>
          </a:prstGeom>
          <a:noFill/>
          <a:ln w="9525">
            <a:noFill/>
            <a:miter lim="800000"/>
            <a:headEnd/>
            <a:tailEnd/>
          </a:ln>
          <a:effectLst/>
        </p:spPr>
        <p:txBody>
          <a:bodyPr wrap="square">
            <a:spAutoFit/>
          </a:bodyPr>
          <a:lstStyle/>
          <a:p>
            <a:r>
              <a:rPr lang="en-US" sz="3200" dirty="0" smtClean="0"/>
              <a:t>Winds and Ocean Currents</a:t>
            </a:r>
            <a:endParaRPr lang="en-US" sz="32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arth_l"/>
          <p:cNvPicPr>
            <a:picLocks noChangeAspect="1" noChangeArrowheads="1"/>
          </p:cNvPicPr>
          <p:nvPr/>
        </p:nvPicPr>
        <p:blipFill>
          <a:blip r:embed="rId3" cstate="print">
            <a:clrChange>
              <a:clrFrom>
                <a:srgbClr val="000000"/>
              </a:clrFrom>
              <a:clrTo>
                <a:srgbClr val="000000">
                  <a:alpha val="0"/>
                </a:srgbClr>
              </a:clrTo>
            </a:clrChange>
          </a:blip>
          <a:srcRect l="14496" r="15079" b="2948"/>
          <a:stretch>
            <a:fillRect/>
          </a:stretch>
        </p:blipFill>
        <p:spPr bwMode="auto">
          <a:xfrm>
            <a:off x="1760538" y="220663"/>
            <a:ext cx="5178425" cy="5605462"/>
          </a:xfrm>
          <a:prstGeom prst="rect">
            <a:avLst/>
          </a:prstGeom>
          <a:noFill/>
        </p:spPr>
      </p:pic>
      <p:sp>
        <p:nvSpPr>
          <p:cNvPr id="20483" name="Line 3"/>
          <p:cNvSpPr>
            <a:spLocks noChangeShapeType="1"/>
          </p:cNvSpPr>
          <p:nvPr/>
        </p:nvSpPr>
        <p:spPr bwMode="auto">
          <a:xfrm flipV="1">
            <a:off x="2462213" y="1516063"/>
            <a:ext cx="3829050" cy="0"/>
          </a:xfrm>
          <a:prstGeom prst="line">
            <a:avLst/>
          </a:prstGeom>
          <a:noFill/>
          <a:ln w="63500">
            <a:solidFill>
              <a:srgbClr val="FFFFFF"/>
            </a:solidFill>
            <a:round/>
            <a:headEnd/>
            <a:tailEnd/>
          </a:ln>
          <a:effectLst/>
        </p:spPr>
        <p:txBody>
          <a:bodyPr/>
          <a:lstStyle/>
          <a:p>
            <a:endParaRPr lang="en-US"/>
          </a:p>
        </p:txBody>
      </p:sp>
      <p:sp>
        <p:nvSpPr>
          <p:cNvPr id="20484" name="Line 4"/>
          <p:cNvSpPr>
            <a:spLocks noChangeShapeType="1"/>
          </p:cNvSpPr>
          <p:nvPr/>
        </p:nvSpPr>
        <p:spPr bwMode="auto">
          <a:xfrm>
            <a:off x="1962150" y="2509838"/>
            <a:ext cx="4748213" cy="17462"/>
          </a:xfrm>
          <a:prstGeom prst="line">
            <a:avLst/>
          </a:prstGeom>
          <a:noFill/>
          <a:ln w="63500">
            <a:solidFill>
              <a:srgbClr val="FFFFFF"/>
            </a:solidFill>
            <a:round/>
            <a:headEnd/>
            <a:tailEnd/>
          </a:ln>
          <a:effectLst/>
        </p:spPr>
        <p:txBody>
          <a:bodyPr/>
          <a:lstStyle/>
          <a:p>
            <a:endParaRPr lang="en-US"/>
          </a:p>
        </p:txBody>
      </p:sp>
      <p:sp>
        <p:nvSpPr>
          <p:cNvPr id="20485" name="Line 5"/>
          <p:cNvSpPr>
            <a:spLocks noChangeShapeType="1"/>
          </p:cNvSpPr>
          <p:nvPr/>
        </p:nvSpPr>
        <p:spPr bwMode="auto">
          <a:xfrm>
            <a:off x="1908175" y="3619500"/>
            <a:ext cx="4775200" cy="0"/>
          </a:xfrm>
          <a:prstGeom prst="line">
            <a:avLst/>
          </a:prstGeom>
          <a:noFill/>
          <a:ln w="63500">
            <a:solidFill>
              <a:srgbClr val="FFFFFF"/>
            </a:solidFill>
            <a:round/>
            <a:headEnd/>
            <a:tailEnd/>
          </a:ln>
          <a:effectLst/>
        </p:spPr>
        <p:txBody>
          <a:bodyPr/>
          <a:lstStyle/>
          <a:p>
            <a:endParaRPr lang="en-US"/>
          </a:p>
        </p:txBody>
      </p:sp>
      <p:sp>
        <p:nvSpPr>
          <p:cNvPr id="20486" name="Text Box 6"/>
          <p:cNvSpPr txBox="1">
            <a:spLocks noChangeArrowheads="1"/>
          </p:cNvSpPr>
          <p:nvPr/>
        </p:nvSpPr>
        <p:spPr bwMode="auto">
          <a:xfrm>
            <a:off x="6897688" y="2324100"/>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20487" name="Text Box 7"/>
          <p:cNvSpPr txBox="1">
            <a:spLocks noChangeArrowheads="1"/>
          </p:cNvSpPr>
          <p:nvPr/>
        </p:nvSpPr>
        <p:spPr bwMode="auto">
          <a:xfrm>
            <a:off x="6892925" y="3400425"/>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20488" name="Text Box 8"/>
          <p:cNvSpPr txBox="1">
            <a:spLocks noChangeArrowheads="1"/>
          </p:cNvSpPr>
          <p:nvPr/>
        </p:nvSpPr>
        <p:spPr bwMode="auto">
          <a:xfrm>
            <a:off x="6600825" y="1290638"/>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20489" name="Group 9"/>
          <p:cNvGrpSpPr>
            <a:grpSpLocks/>
          </p:cNvGrpSpPr>
          <p:nvPr/>
        </p:nvGrpSpPr>
        <p:grpSpPr bwMode="auto">
          <a:xfrm>
            <a:off x="3446463" y="1631950"/>
            <a:ext cx="1684337" cy="827088"/>
            <a:chOff x="2107" y="1451"/>
            <a:chExt cx="1061" cy="350"/>
          </a:xfrm>
        </p:grpSpPr>
        <p:sp>
          <p:nvSpPr>
            <p:cNvPr id="20490" name="Line 10"/>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20491" name="Line 11"/>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20492" name="Line 12"/>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20493" name="Line 13"/>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20494" name="Line 14"/>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20495" name="Group 15"/>
          <p:cNvGrpSpPr>
            <a:grpSpLocks/>
          </p:cNvGrpSpPr>
          <p:nvPr/>
        </p:nvGrpSpPr>
        <p:grpSpPr bwMode="auto">
          <a:xfrm>
            <a:off x="3344863" y="2649538"/>
            <a:ext cx="1658937" cy="909637"/>
            <a:chOff x="2107" y="1925"/>
            <a:chExt cx="1045" cy="317"/>
          </a:xfrm>
        </p:grpSpPr>
        <p:sp>
          <p:nvSpPr>
            <p:cNvPr id="20496" name="Line 16"/>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20497" name="Line 17"/>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20498" name="Line 18"/>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20499" name="Line 19"/>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20500" name="Line 20"/>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
        <p:nvSpPr>
          <p:cNvPr id="20501" name="Text Box 21"/>
          <p:cNvSpPr txBox="1">
            <a:spLocks noChangeArrowheads="1"/>
          </p:cNvSpPr>
          <p:nvPr/>
        </p:nvSpPr>
        <p:spPr bwMode="auto">
          <a:xfrm>
            <a:off x="1990725" y="5807075"/>
            <a:ext cx="5615420" cy="830997"/>
          </a:xfrm>
          <a:prstGeom prst="rect">
            <a:avLst/>
          </a:prstGeom>
          <a:noFill/>
          <a:ln w="9525">
            <a:noFill/>
            <a:miter lim="800000"/>
            <a:headEnd/>
            <a:tailEnd/>
          </a:ln>
          <a:effectLst/>
        </p:spPr>
        <p:txBody>
          <a:bodyPr wrap="square">
            <a:spAutoFit/>
          </a:bodyPr>
          <a:lstStyle/>
          <a:p>
            <a:r>
              <a:rPr lang="en-US" sz="2400" dirty="0">
                <a:solidFill>
                  <a:srgbClr val="FFFF66"/>
                </a:solidFill>
              </a:rPr>
              <a:t>The </a:t>
            </a:r>
            <a:r>
              <a:rPr lang="en-US" sz="2400" dirty="0" err="1">
                <a:solidFill>
                  <a:srgbClr val="FFFF66"/>
                </a:solidFill>
              </a:rPr>
              <a:t>Coriolis</a:t>
            </a:r>
            <a:r>
              <a:rPr lang="en-US" sz="2400" dirty="0">
                <a:solidFill>
                  <a:srgbClr val="FFFF66"/>
                </a:solidFill>
              </a:rPr>
              <a:t> Effect deflects the wind </a:t>
            </a:r>
          </a:p>
          <a:p>
            <a:r>
              <a:rPr lang="en-US" sz="2400" dirty="0">
                <a:solidFill>
                  <a:srgbClr val="FFFF66"/>
                </a:solidFill>
              </a:rPr>
              <a:t>to the right of the direction of travel</a:t>
            </a:r>
          </a:p>
        </p:txBody>
      </p:sp>
      <p:grpSp>
        <p:nvGrpSpPr>
          <p:cNvPr id="20502" name="Group 22"/>
          <p:cNvGrpSpPr>
            <a:grpSpLocks/>
          </p:cNvGrpSpPr>
          <p:nvPr/>
        </p:nvGrpSpPr>
        <p:grpSpPr bwMode="auto">
          <a:xfrm>
            <a:off x="2403475" y="2730500"/>
            <a:ext cx="3835400" cy="677863"/>
            <a:chOff x="1468" y="1863"/>
            <a:chExt cx="2416" cy="427"/>
          </a:xfrm>
        </p:grpSpPr>
        <p:sp>
          <p:nvSpPr>
            <p:cNvPr id="20503" name="AutoShape 23"/>
            <p:cNvSpPr>
              <a:spLocks noChangeArrowheads="1"/>
            </p:cNvSpPr>
            <p:nvPr/>
          </p:nvSpPr>
          <p:spPr bwMode="auto">
            <a:xfrm rot="10800000">
              <a:off x="1468" y="1863"/>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0504" name="AutoShape 24"/>
            <p:cNvSpPr>
              <a:spLocks noChangeArrowheads="1"/>
            </p:cNvSpPr>
            <p:nvPr/>
          </p:nvSpPr>
          <p:spPr bwMode="auto">
            <a:xfrm rot="10800000">
              <a:off x="2118" y="187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0505" name="AutoShape 25"/>
            <p:cNvSpPr>
              <a:spLocks noChangeArrowheads="1"/>
            </p:cNvSpPr>
            <p:nvPr/>
          </p:nvSpPr>
          <p:spPr bwMode="auto">
            <a:xfrm rot="10800000">
              <a:off x="2716" y="1891"/>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0506" name="AutoShape 26"/>
            <p:cNvSpPr>
              <a:spLocks noChangeArrowheads="1"/>
            </p:cNvSpPr>
            <p:nvPr/>
          </p:nvSpPr>
          <p:spPr bwMode="auto">
            <a:xfrm rot="10800000">
              <a:off x="3371" y="186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grpSp>
        <p:nvGrpSpPr>
          <p:cNvPr id="20507" name="Group 27"/>
          <p:cNvGrpSpPr>
            <a:grpSpLocks/>
          </p:cNvGrpSpPr>
          <p:nvPr/>
        </p:nvGrpSpPr>
        <p:grpSpPr bwMode="auto">
          <a:xfrm>
            <a:off x="2676525" y="1570038"/>
            <a:ext cx="3027363" cy="884237"/>
            <a:chOff x="1829" y="1272"/>
            <a:chExt cx="1907" cy="557"/>
          </a:xfrm>
        </p:grpSpPr>
        <p:sp>
          <p:nvSpPr>
            <p:cNvPr id="20508" name="AutoShape 28"/>
            <p:cNvSpPr>
              <a:spLocks noChangeArrowheads="1"/>
            </p:cNvSpPr>
            <p:nvPr/>
          </p:nvSpPr>
          <p:spPr bwMode="auto">
            <a:xfrm>
              <a:off x="1829" y="1277"/>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20509" name="AutoShape 29"/>
            <p:cNvSpPr>
              <a:spLocks noChangeArrowheads="1"/>
            </p:cNvSpPr>
            <p:nvPr/>
          </p:nvSpPr>
          <p:spPr bwMode="auto">
            <a:xfrm>
              <a:off x="2332" y="1282"/>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20510" name="AutoShape 30"/>
            <p:cNvSpPr>
              <a:spLocks noChangeArrowheads="1"/>
            </p:cNvSpPr>
            <p:nvPr/>
          </p:nvSpPr>
          <p:spPr bwMode="auto">
            <a:xfrm>
              <a:off x="2862" y="1283"/>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20511" name="AutoShape 31"/>
            <p:cNvSpPr>
              <a:spLocks noChangeArrowheads="1"/>
            </p:cNvSpPr>
            <p:nvPr/>
          </p:nvSpPr>
          <p:spPr bwMode="auto">
            <a:xfrm>
              <a:off x="3370" y="1272"/>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495"/>
                                        </p:tgtEl>
                                      </p:cBhvr>
                                    </p:animEffect>
                                    <p:set>
                                      <p:cBhvr>
                                        <p:cTn id="7" dur="1" fill="hold">
                                          <p:stCondLst>
                                            <p:cond delay="1999"/>
                                          </p:stCondLst>
                                        </p:cTn>
                                        <p:tgtEl>
                                          <p:spTgt spid="204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2"/>
                                        </p:tgtEl>
                                        <p:attrNameLst>
                                          <p:attrName>style.visibility</p:attrName>
                                        </p:attrNameLst>
                                      </p:cBhvr>
                                      <p:to>
                                        <p:strVal val="visible"/>
                                      </p:to>
                                    </p:set>
                                    <p:animEffect transition="in" filter="fade">
                                      <p:cBhvr>
                                        <p:cTn id="12" dur="2000"/>
                                        <p:tgtEl>
                                          <p:spTgt spid="205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0489"/>
                                        </p:tgtEl>
                                      </p:cBhvr>
                                    </p:animEffect>
                                    <p:set>
                                      <p:cBhvr>
                                        <p:cTn id="17" dur="1" fill="hold">
                                          <p:stCondLst>
                                            <p:cond delay="1999"/>
                                          </p:stCondLst>
                                        </p:cTn>
                                        <p:tgtEl>
                                          <p:spTgt spid="204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7"/>
                                        </p:tgtEl>
                                        <p:attrNameLst>
                                          <p:attrName>style.visibility</p:attrName>
                                        </p:attrNameLst>
                                      </p:cBhvr>
                                      <p:to>
                                        <p:strVal val="visible"/>
                                      </p:to>
                                    </p:set>
                                    <p:animEffect transition="in" filter="fade">
                                      <p:cBhvr>
                                        <p:cTn id="22" dur="20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are_globe"/>
          <p:cNvPicPr>
            <a:picLocks noChangeAspect="1" noChangeArrowheads="1"/>
          </p:cNvPicPr>
          <p:nvPr/>
        </p:nvPicPr>
        <p:blipFill>
          <a:blip r:embed="rId4" cstate="print"/>
          <a:srcRect/>
          <a:stretch>
            <a:fillRect/>
          </a:stretch>
        </p:blipFill>
        <p:spPr bwMode="auto">
          <a:xfrm>
            <a:off x="1754188" y="990600"/>
            <a:ext cx="5480050" cy="5638800"/>
          </a:xfrm>
          <a:prstGeom prst="rect">
            <a:avLst/>
          </a:prstGeom>
          <a:noFill/>
        </p:spPr>
      </p:pic>
      <p:grpSp>
        <p:nvGrpSpPr>
          <p:cNvPr id="21507" name="Group 3"/>
          <p:cNvGrpSpPr>
            <a:grpSpLocks/>
          </p:cNvGrpSpPr>
          <p:nvPr/>
        </p:nvGrpSpPr>
        <p:grpSpPr bwMode="auto">
          <a:xfrm>
            <a:off x="533400" y="3657600"/>
            <a:ext cx="6705600" cy="366713"/>
            <a:chOff x="432" y="2016"/>
            <a:chExt cx="4224" cy="231"/>
          </a:xfrm>
        </p:grpSpPr>
        <p:sp>
          <p:nvSpPr>
            <p:cNvPr id="21508" name="Line 4"/>
            <p:cNvSpPr>
              <a:spLocks noChangeShapeType="1"/>
            </p:cNvSpPr>
            <p:nvPr/>
          </p:nvSpPr>
          <p:spPr bwMode="auto">
            <a:xfrm>
              <a:off x="1200" y="2112"/>
              <a:ext cx="3456" cy="0"/>
            </a:xfrm>
            <a:prstGeom prst="line">
              <a:avLst/>
            </a:prstGeom>
            <a:noFill/>
            <a:ln w="38100">
              <a:solidFill>
                <a:schemeClr val="tx2"/>
              </a:solidFill>
              <a:round/>
              <a:headEnd/>
              <a:tailEnd/>
            </a:ln>
            <a:effectLst/>
          </p:spPr>
          <p:txBody>
            <a:bodyPr/>
            <a:lstStyle/>
            <a:p>
              <a:endParaRPr lang="en-US"/>
            </a:p>
          </p:txBody>
        </p:sp>
        <p:sp>
          <p:nvSpPr>
            <p:cNvPr id="21509" name="Text Box 5"/>
            <p:cNvSpPr txBox="1">
              <a:spLocks noChangeArrowheads="1"/>
            </p:cNvSpPr>
            <p:nvPr/>
          </p:nvSpPr>
          <p:spPr bwMode="auto">
            <a:xfrm>
              <a:off x="432" y="2016"/>
              <a:ext cx="660" cy="231"/>
            </a:xfrm>
            <a:prstGeom prst="rect">
              <a:avLst/>
            </a:prstGeom>
            <a:noFill/>
            <a:ln w="9525">
              <a:noFill/>
              <a:miter lim="800000"/>
              <a:headEnd/>
              <a:tailEnd/>
            </a:ln>
            <a:effectLst/>
          </p:spPr>
          <p:txBody>
            <a:bodyPr wrap="none">
              <a:spAutoFit/>
            </a:bodyPr>
            <a:lstStyle/>
            <a:p>
              <a:r>
                <a:rPr lang="en-US" b="1"/>
                <a:t>Equator</a:t>
              </a:r>
            </a:p>
          </p:txBody>
        </p:sp>
      </p:grpSp>
      <p:grpSp>
        <p:nvGrpSpPr>
          <p:cNvPr id="21510" name="Group 6"/>
          <p:cNvGrpSpPr>
            <a:grpSpLocks/>
          </p:cNvGrpSpPr>
          <p:nvPr/>
        </p:nvGrpSpPr>
        <p:grpSpPr bwMode="auto">
          <a:xfrm>
            <a:off x="1066800" y="2514600"/>
            <a:ext cx="6172200" cy="2500313"/>
            <a:chOff x="768" y="1296"/>
            <a:chExt cx="3888" cy="1575"/>
          </a:xfrm>
        </p:grpSpPr>
        <p:sp>
          <p:nvSpPr>
            <p:cNvPr id="21511" name="Line 7"/>
            <p:cNvSpPr>
              <a:spLocks noChangeShapeType="1"/>
            </p:cNvSpPr>
            <p:nvPr/>
          </p:nvSpPr>
          <p:spPr bwMode="auto">
            <a:xfrm>
              <a:off x="1200" y="1440"/>
              <a:ext cx="3456" cy="0"/>
            </a:xfrm>
            <a:prstGeom prst="line">
              <a:avLst/>
            </a:prstGeom>
            <a:noFill/>
            <a:ln w="38100">
              <a:solidFill>
                <a:schemeClr val="tx2"/>
              </a:solidFill>
              <a:round/>
              <a:headEnd/>
              <a:tailEnd/>
            </a:ln>
            <a:effectLst/>
          </p:spPr>
          <p:txBody>
            <a:bodyPr/>
            <a:lstStyle/>
            <a:p>
              <a:endParaRPr lang="en-US"/>
            </a:p>
          </p:txBody>
        </p:sp>
        <p:sp>
          <p:nvSpPr>
            <p:cNvPr id="21512" name="Line 8"/>
            <p:cNvSpPr>
              <a:spLocks noChangeShapeType="1"/>
            </p:cNvSpPr>
            <p:nvPr/>
          </p:nvSpPr>
          <p:spPr bwMode="auto">
            <a:xfrm>
              <a:off x="1200" y="2784"/>
              <a:ext cx="3456" cy="0"/>
            </a:xfrm>
            <a:prstGeom prst="line">
              <a:avLst/>
            </a:prstGeom>
            <a:noFill/>
            <a:ln w="38100">
              <a:solidFill>
                <a:schemeClr val="tx2"/>
              </a:solidFill>
              <a:round/>
              <a:headEnd/>
              <a:tailEnd/>
            </a:ln>
            <a:effectLst/>
          </p:spPr>
          <p:txBody>
            <a:bodyPr/>
            <a:lstStyle/>
            <a:p>
              <a:endParaRPr lang="en-US"/>
            </a:p>
          </p:txBody>
        </p:sp>
        <p:sp>
          <p:nvSpPr>
            <p:cNvPr id="21513" name="Text Box 9"/>
            <p:cNvSpPr txBox="1">
              <a:spLocks noChangeArrowheads="1"/>
            </p:cNvSpPr>
            <p:nvPr/>
          </p:nvSpPr>
          <p:spPr bwMode="auto">
            <a:xfrm>
              <a:off x="769" y="1296"/>
              <a:ext cx="335" cy="231"/>
            </a:xfrm>
            <a:prstGeom prst="rect">
              <a:avLst/>
            </a:prstGeom>
            <a:noFill/>
            <a:ln w="9525">
              <a:noFill/>
              <a:miter lim="800000"/>
              <a:headEnd/>
              <a:tailEnd/>
            </a:ln>
            <a:effectLst/>
          </p:spPr>
          <p:txBody>
            <a:bodyPr wrap="none">
              <a:spAutoFit/>
            </a:bodyPr>
            <a:lstStyle/>
            <a:p>
              <a:r>
                <a:rPr lang="en-US" b="1"/>
                <a:t>30</a:t>
              </a:r>
              <a:r>
                <a:rPr lang="en-US" b="1" baseline="30000"/>
                <a:t>o</a:t>
              </a:r>
            </a:p>
          </p:txBody>
        </p:sp>
        <p:sp>
          <p:nvSpPr>
            <p:cNvPr id="21514" name="Text Box 10"/>
            <p:cNvSpPr txBox="1">
              <a:spLocks noChangeArrowheads="1"/>
            </p:cNvSpPr>
            <p:nvPr/>
          </p:nvSpPr>
          <p:spPr bwMode="auto">
            <a:xfrm>
              <a:off x="768" y="2640"/>
              <a:ext cx="335" cy="231"/>
            </a:xfrm>
            <a:prstGeom prst="rect">
              <a:avLst/>
            </a:prstGeom>
            <a:noFill/>
            <a:ln w="9525">
              <a:noFill/>
              <a:miter lim="800000"/>
              <a:headEnd/>
              <a:tailEnd/>
            </a:ln>
            <a:effectLst/>
          </p:spPr>
          <p:txBody>
            <a:bodyPr wrap="none">
              <a:spAutoFit/>
            </a:bodyPr>
            <a:lstStyle/>
            <a:p>
              <a:r>
                <a:rPr lang="en-US" b="1"/>
                <a:t>30</a:t>
              </a:r>
              <a:r>
                <a:rPr lang="en-US" b="1" baseline="30000"/>
                <a:t>o</a:t>
              </a:r>
            </a:p>
          </p:txBody>
        </p:sp>
      </p:grpSp>
      <p:grpSp>
        <p:nvGrpSpPr>
          <p:cNvPr id="21515" name="Group 11"/>
          <p:cNvGrpSpPr>
            <a:grpSpLocks/>
          </p:cNvGrpSpPr>
          <p:nvPr/>
        </p:nvGrpSpPr>
        <p:grpSpPr bwMode="auto">
          <a:xfrm>
            <a:off x="1066800" y="1447800"/>
            <a:ext cx="6172200" cy="4633913"/>
            <a:chOff x="768" y="624"/>
            <a:chExt cx="3888" cy="2919"/>
          </a:xfrm>
        </p:grpSpPr>
        <p:sp>
          <p:nvSpPr>
            <p:cNvPr id="21516" name="Line 12"/>
            <p:cNvSpPr>
              <a:spLocks noChangeShapeType="1"/>
            </p:cNvSpPr>
            <p:nvPr/>
          </p:nvSpPr>
          <p:spPr bwMode="auto">
            <a:xfrm>
              <a:off x="1200" y="768"/>
              <a:ext cx="3456" cy="0"/>
            </a:xfrm>
            <a:prstGeom prst="line">
              <a:avLst/>
            </a:prstGeom>
            <a:noFill/>
            <a:ln w="38100">
              <a:solidFill>
                <a:schemeClr val="tx2"/>
              </a:solidFill>
              <a:round/>
              <a:headEnd/>
              <a:tailEnd/>
            </a:ln>
            <a:effectLst/>
          </p:spPr>
          <p:txBody>
            <a:bodyPr/>
            <a:lstStyle/>
            <a:p>
              <a:endParaRPr lang="en-US"/>
            </a:p>
          </p:txBody>
        </p:sp>
        <p:sp>
          <p:nvSpPr>
            <p:cNvPr id="21517" name="Line 13"/>
            <p:cNvSpPr>
              <a:spLocks noChangeShapeType="1"/>
            </p:cNvSpPr>
            <p:nvPr/>
          </p:nvSpPr>
          <p:spPr bwMode="auto">
            <a:xfrm>
              <a:off x="1200" y="3456"/>
              <a:ext cx="3456" cy="0"/>
            </a:xfrm>
            <a:prstGeom prst="line">
              <a:avLst/>
            </a:prstGeom>
            <a:noFill/>
            <a:ln w="38100">
              <a:solidFill>
                <a:schemeClr val="tx2"/>
              </a:solidFill>
              <a:round/>
              <a:headEnd/>
              <a:tailEnd/>
            </a:ln>
            <a:effectLst/>
          </p:spPr>
          <p:txBody>
            <a:bodyPr/>
            <a:lstStyle/>
            <a:p>
              <a:endParaRPr lang="en-US"/>
            </a:p>
          </p:txBody>
        </p:sp>
        <p:sp>
          <p:nvSpPr>
            <p:cNvPr id="21518" name="Text Box 14"/>
            <p:cNvSpPr txBox="1">
              <a:spLocks noChangeArrowheads="1"/>
            </p:cNvSpPr>
            <p:nvPr/>
          </p:nvSpPr>
          <p:spPr bwMode="auto">
            <a:xfrm>
              <a:off x="768" y="624"/>
              <a:ext cx="335" cy="231"/>
            </a:xfrm>
            <a:prstGeom prst="rect">
              <a:avLst/>
            </a:prstGeom>
            <a:noFill/>
            <a:ln w="9525">
              <a:noFill/>
              <a:miter lim="800000"/>
              <a:headEnd/>
              <a:tailEnd/>
            </a:ln>
            <a:effectLst/>
          </p:spPr>
          <p:txBody>
            <a:bodyPr wrap="none">
              <a:spAutoFit/>
            </a:bodyPr>
            <a:lstStyle/>
            <a:p>
              <a:r>
                <a:rPr lang="en-US" b="1"/>
                <a:t>60</a:t>
              </a:r>
              <a:r>
                <a:rPr lang="en-US" b="1" baseline="30000"/>
                <a:t>o</a:t>
              </a:r>
            </a:p>
          </p:txBody>
        </p:sp>
        <p:sp>
          <p:nvSpPr>
            <p:cNvPr id="21519" name="Text Box 15"/>
            <p:cNvSpPr txBox="1">
              <a:spLocks noChangeArrowheads="1"/>
            </p:cNvSpPr>
            <p:nvPr/>
          </p:nvSpPr>
          <p:spPr bwMode="auto">
            <a:xfrm>
              <a:off x="768" y="3312"/>
              <a:ext cx="335" cy="231"/>
            </a:xfrm>
            <a:prstGeom prst="rect">
              <a:avLst/>
            </a:prstGeom>
            <a:noFill/>
            <a:ln w="9525">
              <a:noFill/>
              <a:miter lim="800000"/>
              <a:headEnd/>
              <a:tailEnd/>
            </a:ln>
            <a:effectLst/>
          </p:spPr>
          <p:txBody>
            <a:bodyPr wrap="none">
              <a:spAutoFit/>
            </a:bodyPr>
            <a:lstStyle/>
            <a:p>
              <a:r>
                <a:rPr lang="en-US" b="1"/>
                <a:t>60</a:t>
              </a:r>
              <a:r>
                <a:rPr lang="en-US" b="1" baseline="30000"/>
                <a:t>o</a:t>
              </a:r>
            </a:p>
          </p:txBody>
        </p:sp>
      </p:grpSp>
      <p:sp>
        <p:nvSpPr>
          <p:cNvPr id="21520" name="Text Box 16"/>
          <p:cNvSpPr txBox="1">
            <a:spLocks noChangeArrowheads="1"/>
          </p:cNvSpPr>
          <p:nvPr/>
        </p:nvSpPr>
        <p:spPr bwMode="auto">
          <a:xfrm>
            <a:off x="517525" y="182563"/>
            <a:ext cx="3320184" cy="579437"/>
          </a:xfrm>
          <a:prstGeom prst="rect">
            <a:avLst/>
          </a:prstGeom>
          <a:noFill/>
          <a:ln w="9525">
            <a:noFill/>
            <a:miter lim="800000"/>
            <a:headEnd/>
            <a:tailEnd/>
          </a:ln>
          <a:effectLst/>
        </p:spPr>
        <p:txBody>
          <a:bodyPr wrap="square">
            <a:spAutoFit/>
          </a:bodyPr>
          <a:lstStyle/>
          <a:p>
            <a:r>
              <a:rPr lang="en-US" sz="3200" u="sng" dirty="0"/>
              <a:t>Surface Winds</a:t>
            </a:r>
          </a:p>
        </p:txBody>
      </p:sp>
      <p:grpSp>
        <p:nvGrpSpPr>
          <p:cNvPr id="21521" name="Group 17"/>
          <p:cNvGrpSpPr>
            <a:grpSpLocks/>
          </p:cNvGrpSpPr>
          <p:nvPr/>
        </p:nvGrpSpPr>
        <p:grpSpPr bwMode="auto">
          <a:xfrm>
            <a:off x="2330450" y="2957513"/>
            <a:ext cx="3835400" cy="677862"/>
            <a:chOff x="1468" y="1863"/>
            <a:chExt cx="2416" cy="427"/>
          </a:xfrm>
        </p:grpSpPr>
        <p:sp>
          <p:nvSpPr>
            <p:cNvPr id="21522" name="AutoShape 18"/>
            <p:cNvSpPr>
              <a:spLocks noChangeArrowheads="1"/>
            </p:cNvSpPr>
            <p:nvPr/>
          </p:nvSpPr>
          <p:spPr bwMode="auto">
            <a:xfrm rot="10800000">
              <a:off x="1468" y="1863"/>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1523" name="AutoShape 19"/>
            <p:cNvSpPr>
              <a:spLocks noChangeArrowheads="1"/>
            </p:cNvSpPr>
            <p:nvPr/>
          </p:nvSpPr>
          <p:spPr bwMode="auto">
            <a:xfrm rot="10800000">
              <a:off x="2118" y="187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1524" name="AutoShape 20"/>
            <p:cNvSpPr>
              <a:spLocks noChangeArrowheads="1"/>
            </p:cNvSpPr>
            <p:nvPr/>
          </p:nvSpPr>
          <p:spPr bwMode="auto">
            <a:xfrm rot="10800000">
              <a:off x="2716" y="1891"/>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1525" name="AutoShape 21"/>
            <p:cNvSpPr>
              <a:spLocks noChangeArrowheads="1"/>
            </p:cNvSpPr>
            <p:nvPr/>
          </p:nvSpPr>
          <p:spPr bwMode="auto">
            <a:xfrm rot="10800000">
              <a:off x="3371" y="186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grpSp>
        <p:nvGrpSpPr>
          <p:cNvPr id="21526" name="Group 22"/>
          <p:cNvGrpSpPr>
            <a:grpSpLocks/>
          </p:cNvGrpSpPr>
          <p:nvPr/>
        </p:nvGrpSpPr>
        <p:grpSpPr bwMode="auto">
          <a:xfrm>
            <a:off x="2849563" y="1731963"/>
            <a:ext cx="3027362" cy="884237"/>
            <a:chOff x="1829" y="1272"/>
            <a:chExt cx="1907" cy="557"/>
          </a:xfrm>
        </p:grpSpPr>
        <p:sp>
          <p:nvSpPr>
            <p:cNvPr id="21527" name="AutoShape 23"/>
            <p:cNvSpPr>
              <a:spLocks noChangeArrowheads="1"/>
            </p:cNvSpPr>
            <p:nvPr/>
          </p:nvSpPr>
          <p:spPr bwMode="auto">
            <a:xfrm>
              <a:off x="1829" y="1277"/>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1528" name="AutoShape 24"/>
            <p:cNvSpPr>
              <a:spLocks noChangeArrowheads="1"/>
            </p:cNvSpPr>
            <p:nvPr/>
          </p:nvSpPr>
          <p:spPr bwMode="auto">
            <a:xfrm>
              <a:off x="2332" y="1282"/>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1529" name="AutoShape 25"/>
            <p:cNvSpPr>
              <a:spLocks noChangeArrowheads="1"/>
            </p:cNvSpPr>
            <p:nvPr/>
          </p:nvSpPr>
          <p:spPr bwMode="auto">
            <a:xfrm>
              <a:off x="2862" y="1283"/>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1530" name="AutoShape 26"/>
            <p:cNvSpPr>
              <a:spLocks noChangeArrowheads="1"/>
            </p:cNvSpPr>
            <p:nvPr/>
          </p:nvSpPr>
          <p:spPr bwMode="auto">
            <a:xfrm>
              <a:off x="3370" y="1272"/>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sp>
        <p:nvSpPr>
          <p:cNvPr id="21531" name="Text Box 27"/>
          <p:cNvSpPr txBox="1">
            <a:spLocks noChangeArrowheads="1"/>
          </p:cNvSpPr>
          <p:nvPr/>
        </p:nvSpPr>
        <p:spPr bwMode="auto">
          <a:xfrm>
            <a:off x="7385050" y="1727200"/>
            <a:ext cx="1758950" cy="762000"/>
          </a:xfrm>
          <a:prstGeom prst="rect">
            <a:avLst/>
          </a:prstGeom>
          <a:noFill/>
          <a:ln w="9525">
            <a:noFill/>
            <a:miter lim="800000"/>
            <a:headEnd/>
            <a:tailEnd/>
          </a:ln>
          <a:effectLst/>
        </p:spPr>
        <p:txBody>
          <a:bodyPr wrap="square">
            <a:spAutoFit/>
          </a:bodyPr>
          <a:lstStyle/>
          <a:p>
            <a:r>
              <a:rPr lang="en-US" sz="2200" dirty="0">
                <a:solidFill>
                  <a:srgbClr val="FFFF00"/>
                </a:solidFill>
              </a:rPr>
              <a:t>Prevailing</a:t>
            </a:r>
          </a:p>
          <a:p>
            <a:r>
              <a:rPr lang="en-US" sz="2200" dirty="0" err="1">
                <a:solidFill>
                  <a:srgbClr val="FFFF00"/>
                </a:solidFill>
              </a:rPr>
              <a:t>Westelies</a:t>
            </a:r>
            <a:endParaRPr lang="en-US" sz="2200" dirty="0">
              <a:solidFill>
                <a:srgbClr val="FFFF00"/>
              </a:solidFill>
            </a:endParaRPr>
          </a:p>
        </p:txBody>
      </p:sp>
      <p:sp>
        <p:nvSpPr>
          <p:cNvPr id="21532" name="Text Box 28"/>
          <p:cNvSpPr txBox="1">
            <a:spLocks noChangeArrowheads="1"/>
          </p:cNvSpPr>
          <p:nvPr/>
        </p:nvSpPr>
        <p:spPr bwMode="auto">
          <a:xfrm>
            <a:off x="7402513" y="2873375"/>
            <a:ext cx="1741487" cy="762000"/>
          </a:xfrm>
          <a:prstGeom prst="rect">
            <a:avLst/>
          </a:prstGeom>
          <a:noFill/>
          <a:ln w="9525">
            <a:noFill/>
            <a:miter lim="800000"/>
            <a:headEnd/>
            <a:tailEnd/>
          </a:ln>
          <a:effectLst/>
        </p:spPr>
        <p:txBody>
          <a:bodyPr wrap="square">
            <a:spAutoFit/>
          </a:bodyPr>
          <a:lstStyle/>
          <a:p>
            <a:r>
              <a:rPr lang="en-US" sz="2200" dirty="0">
                <a:solidFill>
                  <a:srgbClr val="FFFF00"/>
                </a:solidFill>
              </a:rPr>
              <a:t>Tropical </a:t>
            </a:r>
          </a:p>
          <a:p>
            <a:r>
              <a:rPr lang="en-US" sz="2200" dirty="0">
                <a:solidFill>
                  <a:srgbClr val="FFFF00"/>
                </a:solidFill>
              </a:rPr>
              <a:t>Easterlies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31"/>
                                        </p:tgtEl>
                                        <p:attrNameLst>
                                          <p:attrName>style.visibility</p:attrName>
                                        </p:attrNameLst>
                                      </p:cBhvr>
                                      <p:to>
                                        <p:strVal val="visible"/>
                                      </p:to>
                                    </p:set>
                                    <p:animEffect transition="in" filter="fade">
                                      <p:cBhvr>
                                        <p:cTn id="7" dur="2000"/>
                                        <p:tgtEl>
                                          <p:spTgt spid="215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32"/>
                                        </p:tgtEl>
                                        <p:attrNameLst>
                                          <p:attrName>style.visibility</p:attrName>
                                        </p:attrNameLst>
                                      </p:cBhvr>
                                      <p:to>
                                        <p:strVal val="visible"/>
                                      </p:to>
                                    </p:set>
                                    <p:animEffect transition="in" filter="fade">
                                      <p:cBhvr>
                                        <p:cTn id="10" dur="2000"/>
                                        <p:tgtEl>
                                          <p:spTgt spid="21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1" grpId="0"/>
      <p:bldP spid="215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03363" y="2819400"/>
            <a:ext cx="184150" cy="427038"/>
          </a:xfrm>
          <a:prstGeom prst="rect">
            <a:avLst/>
          </a:prstGeom>
          <a:noFill/>
          <a:ln w="9525">
            <a:noFill/>
            <a:miter lim="800000"/>
            <a:headEnd/>
            <a:tailEnd/>
          </a:ln>
          <a:effectLst/>
        </p:spPr>
        <p:txBody>
          <a:bodyPr wrap="none">
            <a:spAutoFit/>
          </a:bodyPr>
          <a:lstStyle/>
          <a:p>
            <a:endParaRPr lang="en-US" sz="2200"/>
          </a:p>
        </p:txBody>
      </p:sp>
      <p:sp>
        <p:nvSpPr>
          <p:cNvPr id="23555" name="Text Box 3"/>
          <p:cNvSpPr txBox="1">
            <a:spLocks noChangeArrowheads="1"/>
          </p:cNvSpPr>
          <p:nvPr/>
        </p:nvSpPr>
        <p:spPr bwMode="auto">
          <a:xfrm>
            <a:off x="909638" y="1476375"/>
            <a:ext cx="7666326" cy="762000"/>
          </a:xfrm>
          <a:prstGeom prst="rect">
            <a:avLst/>
          </a:prstGeom>
          <a:noFill/>
          <a:ln w="9525">
            <a:noFill/>
            <a:miter lim="800000"/>
            <a:headEnd/>
            <a:tailEnd/>
          </a:ln>
          <a:effectLst/>
        </p:spPr>
        <p:txBody>
          <a:bodyPr wrap="square">
            <a:spAutoFit/>
          </a:bodyPr>
          <a:lstStyle/>
          <a:p>
            <a:pPr algn="ctr"/>
            <a:r>
              <a:rPr lang="en-US" sz="2200" dirty="0"/>
              <a:t>In the Northern Hemisphere moving objects, including air,</a:t>
            </a:r>
          </a:p>
          <a:p>
            <a:pPr algn="ctr"/>
            <a:r>
              <a:rPr lang="en-US" sz="2200" dirty="0"/>
              <a:t>are deflected to the </a:t>
            </a:r>
            <a:r>
              <a:rPr lang="en-US" sz="2200" b="1" dirty="0"/>
              <a:t>right</a:t>
            </a:r>
            <a:r>
              <a:rPr lang="en-US" sz="2200" dirty="0"/>
              <a:t> of the direction of travel</a:t>
            </a:r>
          </a:p>
        </p:txBody>
      </p:sp>
      <p:sp>
        <p:nvSpPr>
          <p:cNvPr id="23556" name="Text Box 4"/>
          <p:cNvSpPr txBox="1">
            <a:spLocks noChangeArrowheads="1"/>
          </p:cNvSpPr>
          <p:nvPr/>
        </p:nvSpPr>
        <p:spPr bwMode="auto">
          <a:xfrm>
            <a:off x="966787" y="3368675"/>
            <a:ext cx="7692303" cy="762000"/>
          </a:xfrm>
          <a:prstGeom prst="rect">
            <a:avLst/>
          </a:prstGeom>
          <a:noFill/>
          <a:ln w="9525">
            <a:noFill/>
            <a:miter lim="800000"/>
            <a:headEnd/>
            <a:tailEnd/>
          </a:ln>
          <a:effectLst/>
        </p:spPr>
        <p:txBody>
          <a:bodyPr wrap="square">
            <a:spAutoFit/>
          </a:bodyPr>
          <a:lstStyle/>
          <a:p>
            <a:pPr algn="ctr"/>
            <a:r>
              <a:rPr lang="en-US" sz="2200" dirty="0">
                <a:solidFill>
                  <a:srgbClr val="FFFF00"/>
                </a:solidFill>
              </a:rPr>
              <a:t>In the Southern Hemisphere moving objects, including air,</a:t>
            </a:r>
          </a:p>
          <a:p>
            <a:pPr algn="ctr"/>
            <a:r>
              <a:rPr lang="en-US" sz="2200" dirty="0">
                <a:solidFill>
                  <a:srgbClr val="FFFF00"/>
                </a:solidFill>
              </a:rPr>
              <a:t>are deflected to the </a:t>
            </a:r>
            <a:r>
              <a:rPr lang="en-US" sz="2200" b="1" dirty="0">
                <a:solidFill>
                  <a:srgbClr val="FFFF00"/>
                </a:solidFill>
              </a:rPr>
              <a:t>left</a:t>
            </a:r>
            <a:r>
              <a:rPr lang="en-US" sz="2200" dirty="0">
                <a:solidFill>
                  <a:srgbClr val="FFFF00"/>
                </a:solidFill>
              </a:rPr>
              <a:t> of the direction of travel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arth_at_Equinox_Rotation_Animation"/>
          <p:cNvPicPr>
            <a:picLocks noChangeAspect="1" noChangeArrowheads="1" noCrop="1"/>
          </p:cNvPicPr>
          <p:nvPr/>
        </p:nvPicPr>
        <p:blipFill>
          <a:blip r:embed="rId4" cstate="print"/>
          <a:srcRect/>
          <a:stretch>
            <a:fillRect/>
          </a:stretch>
        </p:blipFill>
        <p:spPr bwMode="auto">
          <a:xfrm>
            <a:off x="2527300" y="828675"/>
            <a:ext cx="3548063" cy="3548063"/>
          </a:xfrm>
          <a:prstGeom prst="rect">
            <a:avLst/>
          </a:prstGeom>
          <a:noFill/>
        </p:spPr>
      </p:pic>
      <p:sp>
        <p:nvSpPr>
          <p:cNvPr id="24579" name="Line 3"/>
          <p:cNvSpPr>
            <a:spLocks noChangeShapeType="1"/>
          </p:cNvSpPr>
          <p:nvPr/>
        </p:nvSpPr>
        <p:spPr bwMode="auto">
          <a:xfrm flipV="1">
            <a:off x="4337050" y="2671763"/>
            <a:ext cx="0" cy="1690687"/>
          </a:xfrm>
          <a:prstGeom prst="line">
            <a:avLst/>
          </a:prstGeom>
          <a:noFill/>
          <a:ln w="76200">
            <a:solidFill>
              <a:schemeClr val="tx2"/>
            </a:solidFill>
            <a:prstDash val="sysDot"/>
            <a:round/>
            <a:headEnd/>
            <a:tailEnd/>
          </a:ln>
          <a:effectLst/>
        </p:spPr>
        <p:txBody>
          <a:bodyPr/>
          <a:lstStyle/>
          <a:p>
            <a:endParaRPr lang="en-US"/>
          </a:p>
        </p:txBody>
      </p:sp>
      <p:sp>
        <p:nvSpPr>
          <p:cNvPr id="24580" name="Text Box 4"/>
          <p:cNvSpPr txBox="1">
            <a:spLocks noChangeArrowheads="1"/>
          </p:cNvSpPr>
          <p:nvPr/>
        </p:nvSpPr>
        <p:spPr bwMode="auto">
          <a:xfrm>
            <a:off x="3848100" y="5356225"/>
            <a:ext cx="1065213" cy="336550"/>
          </a:xfrm>
          <a:prstGeom prst="rect">
            <a:avLst/>
          </a:prstGeom>
          <a:noFill/>
          <a:ln w="9525">
            <a:noFill/>
            <a:miter lim="800000"/>
            <a:headEnd/>
            <a:tailEnd/>
          </a:ln>
          <a:effectLst/>
        </p:spPr>
        <p:txBody>
          <a:bodyPr wrap="none">
            <a:spAutoFit/>
          </a:bodyPr>
          <a:lstStyle/>
          <a:p>
            <a:r>
              <a:rPr lang="en-US" sz="1600"/>
              <a:t>stationary</a:t>
            </a:r>
          </a:p>
        </p:txBody>
      </p:sp>
      <p:sp>
        <p:nvSpPr>
          <p:cNvPr id="24581" name="Text Box 5"/>
          <p:cNvSpPr txBox="1">
            <a:spLocks noChangeArrowheads="1"/>
          </p:cNvSpPr>
          <p:nvPr/>
        </p:nvSpPr>
        <p:spPr bwMode="auto">
          <a:xfrm>
            <a:off x="4746625" y="2395538"/>
            <a:ext cx="1474066" cy="366712"/>
          </a:xfrm>
          <a:prstGeom prst="rect">
            <a:avLst/>
          </a:prstGeom>
          <a:noFill/>
          <a:ln w="9525">
            <a:noFill/>
            <a:miter lim="800000"/>
            <a:headEnd/>
            <a:tailEnd/>
          </a:ln>
          <a:effectLst/>
        </p:spPr>
        <p:txBody>
          <a:bodyPr wrap="square">
            <a:spAutoFit/>
          </a:bodyPr>
          <a:lstStyle/>
          <a:p>
            <a:r>
              <a:rPr lang="en-US" dirty="0">
                <a:solidFill>
                  <a:srgbClr val="FFFF00"/>
                </a:solidFill>
              </a:rPr>
              <a:t>1042 mi/hr</a:t>
            </a:r>
          </a:p>
        </p:txBody>
      </p:sp>
      <p:sp>
        <p:nvSpPr>
          <p:cNvPr id="24582" name="Line 6"/>
          <p:cNvSpPr>
            <a:spLocks noChangeShapeType="1"/>
          </p:cNvSpPr>
          <p:nvPr/>
        </p:nvSpPr>
        <p:spPr bwMode="auto">
          <a:xfrm>
            <a:off x="6000750" y="2581275"/>
            <a:ext cx="430213" cy="0"/>
          </a:xfrm>
          <a:prstGeom prst="line">
            <a:avLst/>
          </a:prstGeom>
          <a:noFill/>
          <a:ln w="9525">
            <a:solidFill>
              <a:schemeClr val="tx1"/>
            </a:solidFill>
            <a:round/>
            <a:headEnd/>
            <a:tailEnd type="triangle" w="med" len="med"/>
          </a:ln>
          <a:effectLst/>
        </p:spPr>
        <p:txBody>
          <a:bodyPr/>
          <a:lstStyle/>
          <a:p>
            <a:endParaRPr lang="en-US"/>
          </a:p>
        </p:txBody>
      </p:sp>
      <p:pic>
        <p:nvPicPr>
          <p:cNvPr id="24583" name="Picture 7" descr="softball%20throw"/>
          <p:cNvPicPr>
            <a:picLocks noChangeAspect="1" noChangeArrowheads="1"/>
          </p:cNvPicPr>
          <p:nvPr/>
        </p:nvPicPr>
        <p:blipFill>
          <a:blip r:embed="rId5" cstate="print">
            <a:lum bright="-24000"/>
          </a:blip>
          <a:srcRect/>
          <a:stretch>
            <a:fillRect/>
          </a:stretch>
        </p:blipFill>
        <p:spPr bwMode="auto">
          <a:xfrm>
            <a:off x="4076700" y="4441825"/>
            <a:ext cx="584200" cy="89693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860925" y="950913"/>
            <a:ext cx="184150" cy="366712"/>
          </a:xfrm>
          <a:prstGeom prst="rect">
            <a:avLst/>
          </a:prstGeom>
          <a:noFill/>
          <a:ln w="9525">
            <a:noFill/>
            <a:miter lim="800000"/>
            <a:headEnd/>
            <a:tailEnd/>
          </a:ln>
          <a:effectLst/>
        </p:spPr>
        <p:txBody>
          <a:bodyPr wrap="none">
            <a:spAutoFit/>
          </a:bodyPr>
          <a:lstStyle/>
          <a:p>
            <a:endParaRPr lang="en-US"/>
          </a:p>
        </p:txBody>
      </p:sp>
      <p:sp>
        <p:nvSpPr>
          <p:cNvPr id="26627" name="Text Box 3"/>
          <p:cNvSpPr txBox="1">
            <a:spLocks noChangeArrowheads="1"/>
          </p:cNvSpPr>
          <p:nvPr/>
        </p:nvSpPr>
        <p:spPr bwMode="auto">
          <a:xfrm>
            <a:off x="2263774" y="336550"/>
            <a:ext cx="4705061" cy="641350"/>
          </a:xfrm>
          <a:prstGeom prst="rect">
            <a:avLst/>
          </a:prstGeom>
          <a:noFill/>
          <a:ln w="9525">
            <a:noFill/>
            <a:miter lim="800000"/>
            <a:headEnd/>
            <a:tailEnd/>
          </a:ln>
          <a:effectLst/>
        </p:spPr>
        <p:txBody>
          <a:bodyPr wrap="square">
            <a:spAutoFit/>
          </a:bodyPr>
          <a:lstStyle/>
          <a:p>
            <a:r>
              <a:rPr lang="en-US" sz="3600" b="1" dirty="0"/>
              <a:t>The </a:t>
            </a:r>
            <a:r>
              <a:rPr lang="en-US" sz="3600" b="1" dirty="0" err="1"/>
              <a:t>Coriolis</a:t>
            </a:r>
            <a:r>
              <a:rPr lang="en-US" sz="3600" b="1" dirty="0"/>
              <a:t> Effect</a:t>
            </a:r>
          </a:p>
        </p:txBody>
      </p:sp>
      <p:sp>
        <p:nvSpPr>
          <p:cNvPr id="26628" name="Text Box 4"/>
          <p:cNvSpPr txBox="1">
            <a:spLocks noChangeArrowheads="1"/>
          </p:cNvSpPr>
          <p:nvPr/>
        </p:nvSpPr>
        <p:spPr bwMode="auto">
          <a:xfrm>
            <a:off x="769938" y="4089400"/>
            <a:ext cx="2749117" cy="366713"/>
          </a:xfrm>
          <a:prstGeom prst="rect">
            <a:avLst/>
          </a:prstGeom>
          <a:noFill/>
          <a:ln w="9525">
            <a:noFill/>
            <a:miter lim="800000"/>
            <a:headEnd/>
            <a:tailEnd/>
          </a:ln>
          <a:effectLst/>
        </p:spPr>
        <p:txBody>
          <a:bodyPr wrap="square">
            <a:spAutoFit/>
          </a:bodyPr>
          <a:lstStyle/>
          <a:p>
            <a:r>
              <a:rPr lang="en-US"/>
              <a:t>Velocity at 90</a:t>
            </a:r>
            <a:r>
              <a:rPr lang="en-US" baseline="30000"/>
              <a:t>o</a:t>
            </a:r>
            <a:r>
              <a:rPr lang="en-US"/>
              <a:t> latitude</a:t>
            </a:r>
          </a:p>
        </p:txBody>
      </p:sp>
      <p:sp>
        <p:nvSpPr>
          <p:cNvPr id="26629" name="Text Box 5"/>
          <p:cNvSpPr txBox="1">
            <a:spLocks noChangeArrowheads="1"/>
          </p:cNvSpPr>
          <p:nvPr/>
        </p:nvSpPr>
        <p:spPr bwMode="auto">
          <a:xfrm>
            <a:off x="1768475" y="4359275"/>
            <a:ext cx="628650" cy="366713"/>
          </a:xfrm>
          <a:prstGeom prst="rect">
            <a:avLst/>
          </a:prstGeom>
          <a:noFill/>
          <a:ln w="9525">
            <a:noFill/>
            <a:miter lim="800000"/>
            <a:headEnd/>
            <a:tailEnd/>
          </a:ln>
          <a:effectLst/>
        </p:spPr>
        <p:txBody>
          <a:bodyPr wrap="none">
            <a:spAutoFit/>
          </a:bodyPr>
          <a:lstStyle/>
          <a:p>
            <a:r>
              <a:rPr lang="en-US"/>
              <a:t>zero</a:t>
            </a:r>
          </a:p>
        </p:txBody>
      </p:sp>
      <p:pic>
        <p:nvPicPr>
          <p:cNvPr id="26630" name="Picture 6" descr="bare_globe"/>
          <p:cNvPicPr>
            <a:picLocks noChangeAspect="1" noChangeArrowheads="1"/>
          </p:cNvPicPr>
          <p:nvPr/>
        </p:nvPicPr>
        <p:blipFill>
          <a:blip r:embed="rId4" cstate="print"/>
          <a:srcRect/>
          <a:stretch>
            <a:fillRect/>
          </a:stretch>
        </p:blipFill>
        <p:spPr bwMode="auto">
          <a:xfrm>
            <a:off x="3867150" y="1296988"/>
            <a:ext cx="4151313" cy="3990975"/>
          </a:xfrm>
          <a:prstGeom prst="rect">
            <a:avLst/>
          </a:prstGeom>
          <a:noFill/>
        </p:spPr>
      </p:pic>
      <p:sp>
        <p:nvSpPr>
          <p:cNvPr id="26631" name="Line 7"/>
          <p:cNvSpPr>
            <a:spLocks noChangeShapeType="1"/>
          </p:cNvSpPr>
          <p:nvPr/>
        </p:nvSpPr>
        <p:spPr bwMode="auto">
          <a:xfrm>
            <a:off x="2540000" y="4627563"/>
            <a:ext cx="3368675" cy="592137"/>
          </a:xfrm>
          <a:prstGeom prst="line">
            <a:avLst/>
          </a:prstGeom>
          <a:noFill/>
          <a:ln w="25400">
            <a:solidFill>
              <a:schemeClr val="tx1"/>
            </a:solidFill>
            <a:round/>
            <a:headEnd/>
            <a:tailEnd type="triangle" w="med" len="med"/>
          </a:ln>
          <a:effectLst/>
        </p:spPr>
        <p:txBody>
          <a:bodyPr/>
          <a:lstStyle/>
          <a:p>
            <a:endParaRPr lang="en-US"/>
          </a:p>
        </p:txBody>
      </p:sp>
      <p:sp>
        <p:nvSpPr>
          <p:cNvPr id="26632" name="Text Box 8"/>
          <p:cNvSpPr txBox="1">
            <a:spLocks noChangeArrowheads="1"/>
          </p:cNvSpPr>
          <p:nvPr/>
        </p:nvSpPr>
        <p:spPr bwMode="auto">
          <a:xfrm>
            <a:off x="1143000" y="2749550"/>
            <a:ext cx="2417618" cy="763588"/>
          </a:xfrm>
          <a:prstGeom prst="rect">
            <a:avLst/>
          </a:prstGeom>
          <a:noFill/>
          <a:ln w="9525">
            <a:noFill/>
            <a:miter lim="800000"/>
            <a:headEnd/>
            <a:tailEnd/>
          </a:ln>
          <a:effectLst/>
        </p:spPr>
        <p:txBody>
          <a:bodyPr wrap="square">
            <a:spAutoFit/>
          </a:bodyPr>
          <a:lstStyle/>
          <a:p>
            <a:r>
              <a:rPr lang="en-US" dirty="0"/>
              <a:t>Velocity at equator</a:t>
            </a:r>
          </a:p>
          <a:p>
            <a:endParaRPr lang="en-US" sz="800" dirty="0"/>
          </a:p>
          <a:p>
            <a:r>
              <a:rPr lang="en-US" dirty="0"/>
              <a:t>         1042 mi hr</a:t>
            </a:r>
          </a:p>
        </p:txBody>
      </p:sp>
      <p:sp>
        <p:nvSpPr>
          <p:cNvPr id="26633" name="Line 9"/>
          <p:cNvSpPr>
            <a:spLocks noChangeShapeType="1"/>
          </p:cNvSpPr>
          <p:nvPr/>
        </p:nvSpPr>
        <p:spPr bwMode="auto">
          <a:xfrm>
            <a:off x="3554413" y="3206750"/>
            <a:ext cx="4810125" cy="0"/>
          </a:xfrm>
          <a:prstGeom prst="line">
            <a:avLst/>
          </a:prstGeom>
          <a:noFill/>
          <a:ln w="25400">
            <a:solidFill>
              <a:schemeClr val="tx1"/>
            </a:solidFill>
            <a:round/>
            <a:headEnd/>
            <a:tailEnd/>
          </a:ln>
          <a:effectLst/>
        </p:spPr>
        <p:txBody>
          <a:bodyPr/>
          <a:lstStyle/>
          <a:p>
            <a:endParaRPr lang="en-US"/>
          </a:p>
        </p:txBody>
      </p:sp>
      <p:sp>
        <p:nvSpPr>
          <p:cNvPr id="26634" name="Line 10"/>
          <p:cNvSpPr>
            <a:spLocks noChangeShapeType="1"/>
          </p:cNvSpPr>
          <p:nvPr/>
        </p:nvSpPr>
        <p:spPr bwMode="auto">
          <a:xfrm>
            <a:off x="5891213" y="3392488"/>
            <a:ext cx="0" cy="1778000"/>
          </a:xfrm>
          <a:prstGeom prst="line">
            <a:avLst/>
          </a:prstGeom>
          <a:noFill/>
          <a:ln w="50800">
            <a:solidFill>
              <a:schemeClr val="tx2"/>
            </a:solidFill>
            <a:prstDash val="sysDot"/>
            <a:round/>
            <a:headEnd/>
            <a:tailEnd/>
          </a:ln>
          <a:effectLst/>
        </p:spPr>
        <p:txBody>
          <a:bodyPr/>
          <a:lstStyle/>
          <a:p>
            <a:endParaRPr lang="en-US"/>
          </a:p>
        </p:txBody>
      </p:sp>
      <p:sp>
        <p:nvSpPr>
          <p:cNvPr id="26635" name="Freeform 11"/>
          <p:cNvSpPr>
            <a:spLocks/>
          </p:cNvSpPr>
          <p:nvPr/>
        </p:nvSpPr>
        <p:spPr bwMode="auto">
          <a:xfrm rot="-4223754">
            <a:off x="4656138" y="3286125"/>
            <a:ext cx="1319212" cy="1677988"/>
          </a:xfrm>
          <a:custGeom>
            <a:avLst/>
            <a:gdLst/>
            <a:ahLst/>
            <a:cxnLst>
              <a:cxn ang="0">
                <a:pos x="778" y="0"/>
              </a:cxn>
              <a:cxn ang="0">
                <a:pos x="725" y="192"/>
              </a:cxn>
              <a:cxn ang="0">
                <a:pos x="565" y="565"/>
              </a:cxn>
              <a:cxn ang="0">
                <a:pos x="277" y="864"/>
              </a:cxn>
              <a:cxn ang="0">
                <a:pos x="0" y="1099"/>
              </a:cxn>
            </a:cxnLst>
            <a:rect l="0" t="0" r="r" b="b"/>
            <a:pathLst>
              <a:path w="778" h="1099">
                <a:moveTo>
                  <a:pt x="778" y="0"/>
                </a:moveTo>
                <a:cubicBezTo>
                  <a:pt x="769" y="49"/>
                  <a:pt x="760" y="98"/>
                  <a:pt x="725" y="192"/>
                </a:cubicBezTo>
                <a:cubicBezTo>
                  <a:pt x="690" y="286"/>
                  <a:pt x="640" y="453"/>
                  <a:pt x="565" y="565"/>
                </a:cubicBezTo>
                <a:cubicBezTo>
                  <a:pt x="490" y="677"/>
                  <a:pt x="371" y="775"/>
                  <a:pt x="277" y="864"/>
                </a:cubicBezTo>
                <a:cubicBezTo>
                  <a:pt x="183" y="953"/>
                  <a:pt x="46" y="1060"/>
                  <a:pt x="0" y="1099"/>
                </a:cubicBezTo>
              </a:path>
            </a:pathLst>
          </a:custGeom>
          <a:noFill/>
          <a:ln w="50800" cap="flat">
            <a:solidFill>
              <a:srgbClr val="FFFF00"/>
            </a:solidFill>
            <a:prstDash val="sysDot"/>
            <a:round/>
            <a:headEnd/>
            <a:tailEnd/>
          </a:ln>
          <a:effectLst/>
        </p:spPr>
        <p:txBody>
          <a:bodyPr/>
          <a:lstStyle/>
          <a:p>
            <a:endParaRPr lang="en-US"/>
          </a:p>
        </p:txBody>
      </p:sp>
      <p:sp>
        <p:nvSpPr>
          <p:cNvPr id="26636" name="Text Box 12"/>
          <p:cNvSpPr txBox="1">
            <a:spLocks noChangeArrowheads="1"/>
          </p:cNvSpPr>
          <p:nvPr/>
        </p:nvSpPr>
        <p:spPr bwMode="auto">
          <a:xfrm>
            <a:off x="0" y="5815013"/>
            <a:ext cx="9042400" cy="366712"/>
          </a:xfrm>
          <a:prstGeom prst="rect">
            <a:avLst/>
          </a:prstGeom>
          <a:noFill/>
          <a:ln w="9525">
            <a:noFill/>
            <a:miter lim="800000"/>
            <a:headEnd/>
            <a:tailEnd/>
          </a:ln>
          <a:effectLst/>
        </p:spPr>
        <p:txBody>
          <a:bodyPr wrap="square">
            <a:spAutoFit/>
          </a:bodyPr>
          <a:lstStyle/>
          <a:p>
            <a:r>
              <a:rPr lang="en-US" dirty="0">
                <a:solidFill>
                  <a:srgbClr val="FFFF00"/>
                </a:solidFill>
              </a:rPr>
              <a:t>Objects moving in the southern hemisphere deflect to the left of the direction of travel.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wipe(down)">
                                      <p:cBhvr>
                                        <p:cTn id="7" dur="20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35"/>
                                        </p:tgtEl>
                                        <p:attrNameLst>
                                          <p:attrName>style.visibility</p:attrName>
                                        </p:attrNameLst>
                                      </p:cBhvr>
                                      <p:to>
                                        <p:strVal val="visible"/>
                                      </p:to>
                                    </p:set>
                                    <p:animEffect transition="in" filter="wipe(down)">
                                      <p:cBhvr>
                                        <p:cTn id="12" dur="2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nimBg="1"/>
      <p:bldP spid="266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are_globe"/>
          <p:cNvPicPr>
            <a:picLocks noChangeAspect="1" noChangeArrowheads="1"/>
          </p:cNvPicPr>
          <p:nvPr/>
        </p:nvPicPr>
        <p:blipFill>
          <a:blip r:embed="rId4" cstate="print"/>
          <a:srcRect/>
          <a:stretch>
            <a:fillRect/>
          </a:stretch>
        </p:blipFill>
        <p:spPr bwMode="auto">
          <a:xfrm>
            <a:off x="1843088" y="238125"/>
            <a:ext cx="5480050" cy="5638800"/>
          </a:xfrm>
          <a:prstGeom prst="rect">
            <a:avLst/>
          </a:prstGeom>
          <a:noFill/>
        </p:spPr>
      </p:pic>
      <p:grpSp>
        <p:nvGrpSpPr>
          <p:cNvPr id="28675" name="Group 3"/>
          <p:cNvGrpSpPr>
            <a:grpSpLocks/>
          </p:cNvGrpSpPr>
          <p:nvPr/>
        </p:nvGrpSpPr>
        <p:grpSpPr bwMode="auto">
          <a:xfrm>
            <a:off x="2867025" y="3209925"/>
            <a:ext cx="3505200" cy="762000"/>
            <a:chOff x="1824" y="2208"/>
            <a:chExt cx="2208" cy="480"/>
          </a:xfrm>
        </p:grpSpPr>
        <p:sp>
          <p:nvSpPr>
            <p:cNvPr id="28676" name="Line 4"/>
            <p:cNvSpPr>
              <a:spLocks noChangeShapeType="1"/>
            </p:cNvSpPr>
            <p:nvPr/>
          </p:nvSpPr>
          <p:spPr bwMode="auto">
            <a:xfrm flipV="1">
              <a:off x="1824" y="2208"/>
              <a:ext cx="0" cy="480"/>
            </a:xfrm>
            <a:prstGeom prst="line">
              <a:avLst/>
            </a:prstGeom>
            <a:noFill/>
            <a:ln w="38100">
              <a:solidFill>
                <a:schemeClr val="tx1"/>
              </a:solidFill>
              <a:round/>
              <a:headEnd/>
              <a:tailEnd type="triangle" w="med" len="med"/>
            </a:ln>
            <a:effectLst/>
          </p:spPr>
          <p:txBody>
            <a:bodyPr/>
            <a:lstStyle/>
            <a:p>
              <a:endParaRPr lang="en-US"/>
            </a:p>
          </p:txBody>
        </p:sp>
        <p:sp>
          <p:nvSpPr>
            <p:cNvPr id="28677" name="Line 5"/>
            <p:cNvSpPr>
              <a:spLocks noChangeShapeType="1"/>
            </p:cNvSpPr>
            <p:nvPr/>
          </p:nvSpPr>
          <p:spPr bwMode="auto">
            <a:xfrm flipV="1">
              <a:off x="2160" y="2208"/>
              <a:ext cx="0" cy="480"/>
            </a:xfrm>
            <a:prstGeom prst="line">
              <a:avLst/>
            </a:prstGeom>
            <a:noFill/>
            <a:ln w="38100">
              <a:solidFill>
                <a:schemeClr val="tx1"/>
              </a:solidFill>
              <a:round/>
              <a:headEnd/>
              <a:tailEnd type="triangle" w="med" len="med"/>
            </a:ln>
            <a:effectLst/>
          </p:spPr>
          <p:txBody>
            <a:bodyPr/>
            <a:lstStyle/>
            <a:p>
              <a:endParaRPr lang="en-US"/>
            </a:p>
          </p:txBody>
        </p:sp>
        <p:sp>
          <p:nvSpPr>
            <p:cNvPr id="28678" name="Line 6"/>
            <p:cNvSpPr>
              <a:spLocks noChangeShapeType="1"/>
            </p:cNvSpPr>
            <p:nvPr/>
          </p:nvSpPr>
          <p:spPr bwMode="auto">
            <a:xfrm flipV="1">
              <a:off x="2496" y="2208"/>
              <a:ext cx="0" cy="480"/>
            </a:xfrm>
            <a:prstGeom prst="line">
              <a:avLst/>
            </a:prstGeom>
            <a:noFill/>
            <a:ln w="38100">
              <a:solidFill>
                <a:schemeClr val="tx1"/>
              </a:solidFill>
              <a:round/>
              <a:headEnd/>
              <a:tailEnd type="triangle" w="med" len="med"/>
            </a:ln>
            <a:effectLst/>
          </p:spPr>
          <p:txBody>
            <a:bodyPr/>
            <a:lstStyle/>
            <a:p>
              <a:endParaRPr lang="en-US"/>
            </a:p>
          </p:txBody>
        </p:sp>
        <p:sp>
          <p:nvSpPr>
            <p:cNvPr id="28679" name="Line 7"/>
            <p:cNvSpPr>
              <a:spLocks noChangeShapeType="1"/>
            </p:cNvSpPr>
            <p:nvPr/>
          </p:nvSpPr>
          <p:spPr bwMode="auto">
            <a:xfrm flipV="1">
              <a:off x="2880" y="2208"/>
              <a:ext cx="0" cy="480"/>
            </a:xfrm>
            <a:prstGeom prst="line">
              <a:avLst/>
            </a:prstGeom>
            <a:noFill/>
            <a:ln w="38100">
              <a:solidFill>
                <a:schemeClr val="tx1"/>
              </a:solidFill>
              <a:round/>
              <a:headEnd/>
              <a:tailEnd type="triangle" w="med" len="med"/>
            </a:ln>
            <a:effectLst/>
          </p:spPr>
          <p:txBody>
            <a:bodyPr/>
            <a:lstStyle/>
            <a:p>
              <a:endParaRPr lang="en-US"/>
            </a:p>
          </p:txBody>
        </p:sp>
        <p:sp>
          <p:nvSpPr>
            <p:cNvPr id="28680" name="Line 8"/>
            <p:cNvSpPr>
              <a:spLocks noChangeShapeType="1"/>
            </p:cNvSpPr>
            <p:nvPr/>
          </p:nvSpPr>
          <p:spPr bwMode="auto">
            <a:xfrm flipV="1">
              <a:off x="3264" y="2208"/>
              <a:ext cx="0" cy="480"/>
            </a:xfrm>
            <a:prstGeom prst="line">
              <a:avLst/>
            </a:prstGeom>
            <a:noFill/>
            <a:ln w="38100">
              <a:solidFill>
                <a:schemeClr val="tx1"/>
              </a:solidFill>
              <a:round/>
              <a:headEnd/>
              <a:tailEnd type="triangle" w="med" len="med"/>
            </a:ln>
            <a:effectLst/>
          </p:spPr>
          <p:txBody>
            <a:bodyPr/>
            <a:lstStyle/>
            <a:p>
              <a:endParaRPr lang="en-US"/>
            </a:p>
          </p:txBody>
        </p:sp>
        <p:sp>
          <p:nvSpPr>
            <p:cNvPr id="28681" name="Line 9"/>
            <p:cNvSpPr>
              <a:spLocks noChangeShapeType="1"/>
            </p:cNvSpPr>
            <p:nvPr/>
          </p:nvSpPr>
          <p:spPr bwMode="auto">
            <a:xfrm flipV="1">
              <a:off x="3648" y="2208"/>
              <a:ext cx="0" cy="480"/>
            </a:xfrm>
            <a:prstGeom prst="line">
              <a:avLst/>
            </a:prstGeom>
            <a:noFill/>
            <a:ln w="38100">
              <a:solidFill>
                <a:schemeClr val="tx1"/>
              </a:solidFill>
              <a:round/>
              <a:headEnd/>
              <a:tailEnd type="triangle" w="med" len="med"/>
            </a:ln>
            <a:effectLst/>
          </p:spPr>
          <p:txBody>
            <a:bodyPr/>
            <a:lstStyle/>
            <a:p>
              <a:endParaRPr lang="en-US"/>
            </a:p>
          </p:txBody>
        </p:sp>
        <p:sp>
          <p:nvSpPr>
            <p:cNvPr id="28682" name="Line 10"/>
            <p:cNvSpPr>
              <a:spLocks noChangeShapeType="1"/>
            </p:cNvSpPr>
            <p:nvPr/>
          </p:nvSpPr>
          <p:spPr bwMode="auto">
            <a:xfrm flipV="1">
              <a:off x="4032" y="2208"/>
              <a:ext cx="0" cy="480"/>
            </a:xfrm>
            <a:prstGeom prst="line">
              <a:avLst/>
            </a:prstGeom>
            <a:noFill/>
            <a:ln w="38100">
              <a:solidFill>
                <a:schemeClr val="tx1"/>
              </a:solidFill>
              <a:round/>
              <a:headEnd/>
              <a:tailEnd type="triangle" w="med" len="med"/>
            </a:ln>
            <a:effectLst/>
          </p:spPr>
          <p:txBody>
            <a:bodyPr/>
            <a:lstStyle/>
            <a:p>
              <a:endParaRPr lang="en-US"/>
            </a:p>
          </p:txBody>
        </p:sp>
      </p:grpSp>
      <p:grpSp>
        <p:nvGrpSpPr>
          <p:cNvPr id="28683" name="Group 11"/>
          <p:cNvGrpSpPr>
            <a:grpSpLocks/>
          </p:cNvGrpSpPr>
          <p:nvPr/>
        </p:nvGrpSpPr>
        <p:grpSpPr bwMode="auto">
          <a:xfrm>
            <a:off x="622300" y="2905125"/>
            <a:ext cx="6705600" cy="366713"/>
            <a:chOff x="432" y="2016"/>
            <a:chExt cx="4224" cy="231"/>
          </a:xfrm>
        </p:grpSpPr>
        <p:sp>
          <p:nvSpPr>
            <p:cNvPr id="28684" name="Line 12"/>
            <p:cNvSpPr>
              <a:spLocks noChangeShapeType="1"/>
            </p:cNvSpPr>
            <p:nvPr/>
          </p:nvSpPr>
          <p:spPr bwMode="auto">
            <a:xfrm>
              <a:off x="1200" y="2112"/>
              <a:ext cx="3456" cy="0"/>
            </a:xfrm>
            <a:prstGeom prst="line">
              <a:avLst/>
            </a:prstGeom>
            <a:noFill/>
            <a:ln w="38100">
              <a:solidFill>
                <a:schemeClr val="tx2"/>
              </a:solidFill>
              <a:round/>
              <a:headEnd/>
              <a:tailEnd/>
            </a:ln>
            <a:effectLst/>
          </p:spPr>
          <p:txBody>
            <a:bodyPr/>
            <a:lstStyle/>
            <a:p>
              <a:endParaRPr lang="en-US"/>
            </a:p>
          </p:txBody>
        </p:sp>
        <p:sp>
          <p:nvSpPr>
            <p:cNvPr id="28685" name="Text Box 13"/>
            <p:cNvSpPr txBox="1">
              <a:spLocks noChangeArrowheads="1"/>
            </p:cNvSpPr>
            <p:nvPr/>
          </p:nvSpPr>
          <p:spPr bwMode="auto">
            <a:xfrm>
              <a:off x="432" y="2016"/>
              <a:ext cx="660" cy="231"/>
            </a:xfrm>
            <a:prstGeom prst="rect">
              <a:avLst/>
            </a:prstGeom>
            <a:noFill/>
            <a:ln w="9525">
              <a:noFill/>
              <a:miter lim="800000"/>
              <a:headEnd/>
              <a:tailEnd/>
            </a:ln>
            <a:effectLst/>
          </p:spPr>
          <p:txBody>
            <a:bodyPr wrap="none">
              <a:spAutoFit/>
            </a:bodyPr>
            <a:lstStyle/>
            <a:p>
              <a:r>
                <a:rPr lang="en-US" b="1"/>
                <a:t>Equator</a:t>
              </a:r>
            </a:p>
          </p:txBody>
        </p:sp>
      </p:grpSp>
      <p:grpSp>
        <p:nvGrpSpPr>
          <p:cNvPr id="28686" name="Group 14"/>
          <p:cNvGrpSpPr>
            <a:grpSpLocks/>
          </p:cNvGrpSpPr>
          <p:nvPr/>
        </p:nvGrpSpPr>
        <p:grpSpPr bwMode="auto">
          <a:xfrm>
            <a:off x="1155700" y="1762125"/>
            <a:ext cx="6172200" cy="2500313"/>
            <a:chOff x="768" y="1296"/>
            <a:chExt cx="3888" cy="1575"/>
          </a:xfrm>
        </p:grpSpPr>
        <p:sp>
          <p:nvSpPr>
            <p:cNvPr id="28687" name="Line 15"/>
            <p:cNvSpPr>
              <a:spLocks noChangeShapeType="1"/>
            </p:cNvSpPr>
            <p:nvPr/>
          </p:nvSpPr>
          <p:spPr bwMode="auto">
            <a:xfrm>
              <a:off x="1200" y="1440"/>
              <a:ext cx="3456" cy="0"/>
            </a:xfrm>
            <a:prstGeom prst="line">
              <a:avLst/>
            </a:prstGeom>
            <a:noFill/>
            <a:ln w="38100">
              <a:solidFill>
                <a:schemeClr val="tx2"/>
              </a:solidFill>
              <a:round/>
              <a:headEnd/>
              <a:tailEnd/>
            </a:ln>
            <a:effectLst/>
          </p:spPr>
          <p:txBody>
            <a:bodyPr/>
            <a:lstStyle/>
            <a:p>
              <a:endParaRPr lang="en-US"/>
            </a:p>
          </p:txBody>
        </p:sp>
        <p:sp>
          <p:nvSpPr>
            <p:cNvPr id="28688" name="Line 16"/>
            <p:cNvSpPr>
              <a:spLocks noChangeShapeType="1"/>
            </p:cNvSpPr>
            <p:nvPr/>
          </p:nvSpPr>
          <p:spPr bwMode="auto">
            <a:xfrm>
              <a:off x="1200" y="2784"/>
              <a:ext cx="3456" cy="0"/>
            </a:xfrm>
            <a:prstGeom prst="line">
              <a:avLst/>
            </a:prstGeom>
            <a:noFill/>
            <a:ln w="38100">
              <a:solidFill>
                <a:schemeClr val="tx2"/>
              </a:solidFill>
              <a:round/>
              <a:headEnd/>
              <a:tailEnd/>
            </a:ln>
            <a:effectLst/>
          </p:spPr>
          <p:txBody>
            <a:bodyPr/>
            <a:lstStyle/>
            <a:p>
              <a:endParaRPr lang="en-US"/>
            </a:p>
          </p:txBody>
        </p:sp>
        <p:sp>
          <p:nvSpPr>
            <p:cNvPr id="28689" name="Text Box 17"/>
            <p:cNvSpPr txBox="1">
              <a:spLocks noChangeArrowheads="1"/>
            </p:cNvSpPr>
            <p:nvPr/>
          </p:nvSpPr>
          <p:spPr bwMode="auto">
            <a:xfrm>
              <a:off x="769" y="1296"/>
              <a:ext cx="335" cy="231"/>
            </a:xfrm>
            <a:prstGeom prst="rect">
              <a:avLst/>
            </a:prstGeom>
            <a:noFill/>
            <a:ln w="9525">
              <a:noFill/>
              <a:miter lim="800000"/>
              <a:headEnd/>
              <a:tailEnd/>
            </a:ln>
            <a:effectLst/>
          </p:spPr>
          <p:txBody>
            <a:bodyPr wrap="none">
              <a:spAutoFit/>
            </a:bodyPr>
            <a:lstStyle/>
            <a:p>
              <a:r>
                <a:rPr lang="en-US" b="1"/>
                <a:t>30</a:t>
              </a:r>
              <a:r>
                <a:rPr lang="en-US" b="1" baseline="30000"/>
                <a:t>o</a:t>
              </a:r>
            </a:p>
          </p:txBody>
        </p:sp>
        <p:sp>
          <p:nvSpPr>
            <p:cNvPr id="28690" name="Text Box 18"/>
            <p:cNvSpPr txBox="1">
              <a:spLocks noChangeArrowheads="1"/>
            </p:cNvSpPr>
            <p:nvPr/>
          </p:nvSpPr>
          <p:spPr bwMode="auto">
            <a:xfrm>
              <a:off x="768" y="2640"/>
              <a:ext cx="335" cy="231"/>
            </a:xfrm>
            <a:prstGeom prst="rect">
              <a:avLst/>
            </a:prstGeom>
            <a:noFill/>
            <a:ln w="9525">
              <a:noFill/>
              <a:miter lim="800000"/>
              <a:headEnd/>
              <a:tailEnd/>
            </a:ln>
            <a:effectLst/>
          </p:spPr>
          <p:txBody>
            <a:bodyPr wrap="none">
              <a:spAutoFit/>
            </a:bodyPr>
            <a:lstStyle/>
            <a:p>
              <a:r>
                <a:rPr lang="en-US" b="1"/>
                <a:t>30</a:t>
              </a:r>
              <a:r>
                <a:rPr lang="en-US" b="1" baseline="30000"/>
                <a:t>o</a:t>
              </a:r>
            </a:p>
          </p:txBody>
        </p:sp>
      </p:grpSp>
      <p:grpSp>
        <p:nvGrpSpPr>
          <p:cNvPr id="28691" name="Group 19"/>
          <p:cNvGrpSpPr>
            <a:grpSpLocks/>
          </p:cNvGrpSpPr>
          <p:nvPr/>
        </p:nvGrpSpPr>
        <p:grpSpPr bwMode="auto">
          <a:xfrm>
            <a:off x="1155700" y="695325"/>
            <a:ext cx="6172200" cy="4633913"/>
            <a:chOff x="768" y="624"/>
            <a:chExt cx="3888" cy="2919"/>
          </a:xfrm>
        </p:grpSpPr>
        <p:sp>
          <p:nvSpPr>
            <p:cNvPr id="28692" name="Line 20"/>
            <p:cNvSpPr>
              <a:spLocks noChangeShapeType="1"/>
            </p:cNvSpPr>
            <p:nvPr/>
          </p:nvSpPr>
          <p:spPr bwMode="auto">
            <a:xfrm>
              <a:off x="1200" y="768"/>
              <a:ext cx="3456" cy="0"/>
            </a:xfrm>
            <a:prstGeom prst="line">
              <a:avLst/>
            </a:prstGeom>
            <a:noFill/>
            <a:ln w="38100">
              <a:solidFill>
                <a:schemeClr val="tx2"/>
              </a:solidFill>
              <a:round/>
              <a:headEnd/>
              <a:tailEnd/>
            </a:ln>
            <a:effectLst/>
          </p:spPr>
          <p:txBody>
            <a:bodyPr/>
            <a:lstStyle/>
            <a:p>
              <a:endParaRPr lang="en-US"/>
            </a:p>
          </p:txBody>
        </p:sp>
        <p:sp>
          <p:nvSpPr>
            <p:cNvPr id="28693" name="Line 21"/>
            <p:cNvSpPr>
              <a:spLocks noChangeShapeType="1"/>
            </p:cNvSpPr>
            <p:nvPr/>
          </p:nvSpPr>
          <p:spPr bwMode="auto">
            <a:xfrm>
              <a:off x="1200" y="3456"/>
              <a:ext cx="3456" cy="0"/>
            </a:xfrm>
            <a:prstGeom prst="line">
              <a:avLst/>
            </a:prstGeom>
            <a:noFill/>
            <a:ln w="38100">
              <a:solidFill>
                <a:schemeClr val="tx2"/>
              </a:solidFill>
              <a:round/>
              <a:headEnd/>
              <a:tailEnd/>
            </a:ln>
            <a:effectLst/>
          </p:spPr>
          <p:txBody>
            <a:bodyPr/>
            <a:lstStyle/>
            <a:p>
              <a:endParaRPr lang="en-US"/>
            </a:p>
          </p:txBody>
        </p:sp>
        <p:sp>
          <p:nvSpPr>
            <p:cNvPr id="28694" name="Text Box 22"/>
            <p:cNvSpPr txBox="1">
              <a:spLocks noChangeArrowheads="1"/>
            </p:cNvSpPr>
            <p:nvPr/>
          </p:nvSpPr>
          <p:spPr bwMode="auto">
            <a:xfrm>
              <a:off x="768" y="624"/>
              <a:ext cx="335" cy="231"/>
            </a:xfrm>
            <a:prstGeom prst="rect">
              <a:avLst/>
            </a:prstGeom>
            <a:noFill/>
            <a:ln w="9525">
              <a:noFill/>
              <a:miter lim="800000"/>
              <a:headEnd/>
              <a:tailEnd/>
            </a:ln>
            <a:effectLst/>
          </p:spPr>
          <p:txBody>
            <a:bodyPr wrap="none">
              <a:spAutoFit/>
            </a:bodyPr>
            <a:lstStyle/>
            <a:p>
              <a:r>
                <a:rPr lang="en-US" b="1"/>
                <a:t>60</a:t>
              </a:r>
              <a:r>
                <a:rPr lang="en-US" b="1" baseline="30000"/>
                <a:t>o</a:t>
              </a:r>
            </a:p>
          </p:txBody>
        </p:sp>
        <p:sp>
          <p:nvSpPr>
            <p:cNvPr id="28695" name="Text Box 23"/>
            <p:cNvSpPr txBox="1">
              <a:spLocks noChangeArrowheads="1"/>
            </p:cNvSpPr>
            <p:nvPr/>
          </p:nvSpPr>
          <p:spPr bwMode="auto">
            <a:xfrm>
              <a:off x="768" y="3312"/>
              <a:ext cx="335" cy="231"/>
            </a:xfrm>
            <a:prstGeom prst="rect">
              <a:avLst/>
            </a:prstGeom>
            <a:noFill/>
            <a:ln w="9525">
              <a:noFill/>
              <a:miter lim="800000"/>
              <a:headEnd/>
              <a:tailEnd/>
            </a:ln>
            <a:effectLst/>
          </p:spPr>
          <p:txBody>
            <a:bodyPr wrap="none">
              <a:spAutoFit/>
            </a:bodyPr>
            <a:lstStyle/>
            <a:p>
              <a:r>
                <a:rPr lang="en-US" b="1"/>
                <a:t>60</a:t>
              </a:r>
              <a:r>
                <a:rPr lang="en-US" b="1" baseline="30000"/>
                <a:t>o</a:t>
              </a:r>
            </a:p>
          </p:txBody>
        </p:sp>
      </p:grpSp>
      <p:grpSp>
        <p:nvGrpSpPr>
          <p:cNvPr id="28696" name="Group 24"/>
          <p:cNvGrpSpPr>
            <a:grpSpLocks/>
          </p:cNvGrpSpPr>
          <p:nvPr/>
        </p:nvGrpSpPr>
        <p:grpSpPr bwMode="auto">
          <a:xfrm>
            <a:off x="2419350" y="2205038"/>
            <a:ext cx="3835400" cy="677862"/>
            <a:chOff x="1468" y="1863"/>
            <a:chExt cx="2416" cy="427"/>
          </a:xfrm>
        </p:grpSpPr>
        <p:sp>
          <p:nvSpPr>
            <p:cNvPr id="28697" name="AutoShape 25"/>
            <p:cNvSpPr>
              <a:spLocks noChangeArrowheads="1"/>
            </p:cNvSpPr>
            <p:nvPr/>
          </p:nvSpPr>
          <p:spPr bwMode="auto">
            <a:xfrm rot="10800000">
              <a:off x="1468" y="1863"/>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698" name="AutoShape 26"/>
            <p:cNvSpPr>
              <a:spLocks noChangeArrowheads="1"/>
            </p:cNvSpPr>
            <p:nvPr/>
          </p:nvSpPr>
          <p:spPr bwMode="auto">
            <a:xfrm rot="10800000">
              <a:off x="2118" y="187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699" name="AutoShape 27"/>
            <p:cNvSpPr>
              <a:spLocks noChangeArrowheads="1"/>
            </p:cNvSpPr>
            <p:nvPr/>
          </p:nvSpPr>
          <p:spPr bwMode="auto">
            <a:xfrm rot="10800000">
              <a:off x="2716" y="1891"/>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700" name="AutoShape 28"/>
            <p:cNvSpPr>
              <a:spLocks noChangeArrowheads="1"/>
            </p:cNvSpPr>
            <p:nvPr/>
          </p:nvSpPr>
          <p:spPr bwMode="auto">
            <a:xfrm rot="10800000">
              <a:off x="3371" y="186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sp>
        <p:nvSpPr>
          <p:cNvPr id="28701" name="Text Box 29"/>
          <p:cNvSpPr txBox="1">
            <a:spLocks noChangeArrowheads="1"/>
          </p:cNvSpPr>
          <p:nvPr/>
        </p:nvSpPr>
        <p:spPr bwMode="auto">
          <a:xfrm>
            <a:off x="715962" y="5878513"/>
            <a:ext cx="8123237" cy="762000"/>
          </a:xfrm>
          <a:prstGeom prst="rect">
            <a:avLst/>
          </a:prstGeom>
          <a:noFill/>
          <a:ln w="9525">
            <a:noFill/>
            <a:miter lim="800000"/>
            <a:headEnd/>
            <a:tailEnd/>
          </a:ln>
          <a:effectLst/>
        </p:spPr>
        <p:txBody>
          <a:bodyPr wrap="square">
            <a:spAutoFit/>
          </a:bodyPr>
          <a:lstStyle/>
          <a:p>
            <a:pPr algn="ctr"/>
            <a:r>
              <a:rPr lang="en-US" sz="2200" dirty="0">
                <a:solidFill>
                  <a:srgbClr val="FFFF00"/>
                </a:solidFill>
              </a:rPr>
              <a:t>In the Southern Hemisphere moving objects, including air,</a:t>
            </a:r>
          </a:p>
          <a:p>
            <a:pPr algn="ctr"/>
            <a:r>
              <a:rPr lang="en-US" sz="2200" dirty="0">
                <a:solidFill>
                  <a:srgbClr val="FFFF00"/>
                </a:solidFill>
              </a:rPr>
              <a:t>are deflected to the </a:t>
            </a:r>
            <a:r>
              <a:rPr lang="en-US" sz="2200" b="1" dirty="0">
                <a:solidFill>
                  <a:srgbClr val="FFFF00"/>
                </a:solidFill>
              </a:rPr>
              <a:t>left</a:t>
            </a:r>
            <a:r>
              <a:rPr lang="en-US" sz="2200" dirty="0">
                <a:solidFill>
                  <a:srgbClr val="FFFF00"/>
                </a:solidFill>
              </a:rPr>
              <a:t> of the direction of travel</a:t>
            </a:r>
          </a:p>
        </p:txBody>
      </p:sp>
      <p:grpSp>
        <p:nvGrpSpPr>
          <p:cNvPr id="28702" name="Group 30"/>
          <p:cNvGrpSpPr>
            <a:grpSpLocks/>
          </p:cNvGrpSpPr>
          <p:nvPr/>
        </p:nvGrpSpPr>
        <p:grpSpPr bwMode="auto">
          <a:xfrm>
            <a:off x="2355850" y="3111500"/>
            <a:ext cx="3802063" cy="911225"/>
            <a:chOff x="1484" y="1960"/>
            <a:chExt cx="2395" cy="574"/>
          </a:xfrm>
        </p:grpSpPr>
        <p:sp>
          <p:nvSpPr>
            <p:cNvPr id="28703" name="AutoShape 31"/>
            <p:cNvSpPr>
              <a:spLocks noChangeArrowheads="1"/>
            </p:cNvSpPr>
            <p:nvPr/>
          </p:nvSpPr>
          <p:spPr bwMode="auto">
            <a:xfrm flipH="1">
              <a:off x="1484" y="1988"/>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704" name="AutoShape 32"/>
            <p:cNvSpPr>
              <a:spLocks noChangeArrowheads="1"/>
            </p:cNvSpPr>
            <p:nvPr/>
          </p:nvSpPr>
          <p:spPr bwMode="auto">
            <a:xfrm flipH="1">
              <a:off x="2145" y="1960"/>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705" name="AutoShape 33"/>
            <p:cNvSpPr>
              <a:spLocks noChangeArrowheads="1"/>
            </p:cNvSpPr>
            <p:nvPr/>
          </p:nvSpPr>
          <p:spPr bwMode="auto">
            <a:xfrm flipH="1">
              <a:off x="2732" y="1982"/>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28706" name="AutoShape 34"/>
            <p:cNvSpPr>
              <a:spLocks noChangeArrowheads="1"/>
            </p:cNvSpPr>
            <p:nvPr/>
          </p:nvSpPr>
          <p:spPr bwMode="auto">
            <a:xfrm flipH="1">
              <a:off x="3421" y="1983"/>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96"/>
                                        </p:tgtEl>
                                        <p:attrNameLst>
                                          <p:attrName>style.visibility</p:attrName>
                                        </p:attrNameLst>
                                      </p:cBhvr>
                                      <p:to>
                                        <p:strVal val="visible"/>
                                      </p:to>
                                    </p:set>
                                    <p:animEffect transition="in" filter="fade">
                                      <p:cBhvr>
                                        <p:cTn id="7" dur="2000"/>
                                        <p:tgtEl>
                                          <p:spTgt spid="28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8675"/>
                                        </p:tgtEl>
                                      </p:cBhvr>
                                    </p:animEffect>
                                    <p:set>
                                      <p:cBhvr>
                                        <p:cTn id="12" dur="1" fill="hold">
                                          <p:stCondLst>
                                            <p:cond delay="1999"/>
                                          </p:stCondLst>
                                        </p:cTn>
                                        <p:tgtEl>
                                          <p:spTgt spid="286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02"/>
                                        </p:tgtEl>
                                        <p:attrNameLst>
                                          <p:attrName>style.visibility</p:attrName>
                                        </p:attrNameLst>
                                      </p:cBhvr>
                                      <p:to>
                                        <p:strVal val="visible"/>
                                      </p:to>
                                    </p:set>
                                    <p:animEffect transition="in" filter="fade">
                                      <p:cBhvr>
                                        <p:cTn id="17" dur="2000"/>
                                        <p:tgtEl>
                                          <p:spTgt spid="2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are_globe"/>
          <p:cNvPicPr>
            <a:picLocks noChangeAspect="1" noChangeArrowheads="1"/>
          </p:cNvPicPr>
          <p:nvPr/>
        </p:nvPicPr>
        <p:blipFill>
          <a:blip r:embed="rId4" cstate="print"/>
          <a:srcRect/>
          <a:stretch>
            <a:fillRect/>
          </a:stretch>
        </p:blipFill>
        <p:spPr bwMode="auto">
          <a:xfrm>
            <a:off x="1924050" y="247650"/>
            <a:ext cx="5480050" cy="5638800"/>
          </a:xfrm>
          <a:prstGeom prst="rect">
            <a:avLst/>
          </a:prstGeom>
          <a:noFill/>
        </p:spPr>
      </p:pic>
      <p:grpSp>
        <p:nvGrpSpPr>
          <p:cNvPr id="30723" name="Group 3"/>
          <p:cNvGrpSpPr>
            <a:grpSpLocks/>
          </p:cNvGrpSpPr>
          <p:nvPr/>
        </p:nvGrpSpPr>
        <p:grpSpPr bwMode="auto">
          <a:xfrm>
            <a:off x="703263" y="2914650"/>
            <a:ext cx="6705600" cy="366713"/>
            <a:chOff x="432" y="2016"/>
            <a:chExt cx="4224" cy="231"/>
          </a:xfrm>
        </p:grpSpPr>
        <p:sp>
          <p:nvSpPr>
            <p:cNvPr id="30724" name="Line 4"/>
            <p:cNvSpPr>
              <a:spLocks noChangeShapeType="1"/>
            </p:cNvSpPr>
            <p:nvPr/>
          </p:nvSpPr>
          <p:spPr bwMode="auto">
            <a:xfrm>
              <a:off x="1200" y="2112"/>
              <a:ext cx="3456" cy="0"/>
            </a:xfrm>
            <a:prstGeom prst="line">
              <a:avLst/>
            </a:prstGeom>
            <a:noFill/>
            <a:ln w="38100">
              <a:solidFill>
                <a:schemeClr val="tx2"/>
              </a:solidFill>
              <a:round/>
              <a:headEnd/>
              <a:tailEnd/>
            </a:ln>
            <a:effectLst/>
          </p:spPr>
          <p:txBody>
            <a:bodyPr/>
            <a:lstStyle/>
            <a:p>
              <a:endParaRPr lang="en-US"/>
            </a:p>
          </p:txBody>
        </p:sp>
        <p:sp>
          <p:nvSpPr>
            <p:cNvPr id="30725" name="Text Box 5"/>
            <p:cNvSpPr txBox="1">
              <a:spLocks noChangeArrowheads="1"/>
            </p:cNvSpPr>
            <p:nvPr/>
          </p:nvSpPr>
          <p:spPr bwMode="auto">
            <a:xfrm>
              <a:off x="432" y="2016"/>
              <a:ext cx="660" cy="231"/>
            </a:xfrm>
            <a:prstGeom prst="rect">
              <a:avLst/>
            </a:prstGeom>
            <a:noFill/>
            <a:ln w="9525">
              <a:noFill/>
              <a:miter lim="800000"/>
              <a:headEnd/>
              <a:tailEnd/>
            </a:ln>
            <a:effectLst/>
          </p:spPr>
          <p:txBody>
            <a:bodyPr wrap="none">
              <a:spAutoFit/>
            </a:bodyPr>
            <a:lstStyle/>
            <a:p>
              <a:r>
                <a:rPr lang="en-US" b="1"/>
                <a:t>Equator</a:t>
              </a:r>
            </a:p>
          </p:txBody>
        </p:sp>
      </p:grpSp>
      <p:grpSp>
        <p:nvGrpSpPr>
          <p:cNvPr id="30726" name="Group 6"/>
          <p:cNvGrpSpPr>
            <a:grpSpLocks/>
          </p:cNvGrpSpPr>
          <p:nvPr/>
        </p:nvGrpSpPr>
        <p:grpSpPr bwMode="auto">
          <a:xfrm>
            <a:off x="1236663" y="1771650"/>
            <a:ext cx="6172200" cy="2500313"/>
            <a:chOff x="768" y="1296"/>
            <a:chExt cx="3888" cy="1575"/>
          </a:xfrm>
        </p:grpSpPr>
        <p:sp>
          <p:nvSpPr>
            <p:cNvPr id="30727" name="Line 7"/>
            <p:cNvSpPr>
              <a:spLocks noChangeShapeType="1"/>
            </p:cNvSpPr>
            <p:nvPr/>
          </p:nvSpPr>
          <p:spPr bwMode="auto">
            <a:xfrm>
              <a:off x="1200" y="1440"/>
              <a:ext cx="3456" cy="0"/>
            </a:xfrm>
            <a:prstGeom prst="line">
              <a:avLst/>
            </a:prstGeom>
            <a:noFill/>
            <a:ln w="38100">
              <a:solidFill>
                <a:schemeClr val="tx2"/>
              </a:solidFill>
              <a:round/>
              <a:headEnd/>
              <a:tailEnd/>
            </a:ln>
            <a:effectLst/>
          </p:spPr>
          <p:txBody>
            <a:bodyPr/>
            <a:lstStyle/>
            <a:p>
              <a:endParaRPr lang="en-US"/>
            </a:p>
          </p:txBody>
        </p:sp>
        <p:sp>
          <p:nvSpPr>
            <p:cNvPr id="30728" name="Line 8"/>
            <p:cNvSpPr>
              <a:spLocks noChangeShapeType="1"/>
            </p:cNvSpPr>
            <p:nvPr/>
          </p:nvSpPr>
          <p:spPr bwMode="auto">
            <a:xfrm>
              <a:off x="1200" y="2784"/>
              <a:ext cx="3456" cy="0"/>
            </a:xfrm>
            <a:prstGeom prst="line">
              <a:avLst/>
            </a:prstGeom>
            <a:noFill/>
            <a:ln w="38100">
              <a:solidFill>
                <a:schemeClr val="tx2"/>
              </a:solidFill>
              <a:round/>
              <a:headEnd/>
              <a:tailEnd/>
            </a:ln>
            <a:effectLst/>
          </p:spPr>
          <p:txBody>
            <a:bodyPr/>
            <a:lstStyle/>
            <a:p>
              <a:endParaRPr lang="en-US"/>
            </a:p>
          </p:txBody>
        </p:sp>
        <p:sp>
          <p:nvSpPr>
            <p:cNvPr id="30729" name="Text Box 9"/>
            <p:cNvSpPr txBox="1">
              <a:spLocks noChangeArrowheads="1"/>
            </p:cNvSpPr>
            <p:nvPr/>
          </p:nvSpPr>
          <p:spPr bwMode="auto">
            <a:xfrm>
              <a:off x="769" y="1296"/>
              <a:ext cx="335" cy="231"/>
            </a:xfrm>
            <a:prstGeom prst="rect">
              <a:avLst/>
            </a:prstGeom>
            <a:noFill/>
            <a:ln w="9525">
              <a:noFill/>
              <a:miter lim="800000"/>
              <a:headEnd/>
              <a:tailEnd/>
            </a:ln>
            <a:effectLst/>
          </p:spPr>
          <p:txBody>
            <a:bodyPr wrap="none">
              <a:spAutoFit/>
            </a:bodyPr>
            <a:lstStyle/>
            <a:p>
              <a:r>
                <a:rPr lang="en-US" b="1"/>
                <a:t>30</a:t>
              </a:r>
              <a:r>
                <a:rPr lang="en-US" b="1" baseline="30000"/>
                <a:t>o</a:t>
              </a:r>
            </a:p>
          </p:txBody>
        </p:sp>
        <p:sp>
          <p:nvSpPr>
            <p:cNvPr id="30730" name="Text Box 10"/>
            <p:cNvSpPr txBox="1">
              <a:spLocks noChangeArrowheads="1"/>
            </p:cNvSpPr>
            <p:nvPr/>
          </p:nvSpPr>
          <p:spPr bwMode="auto">
            <a:xfrm>
              <a:off x="768" y="2640"/>
              <a:ext cx="335" cy="231"/>
            </a:xfrm>
            <a:prstGeom prst="rect">
              <a:avLst/>
            </a:prstGeom>
            <a:noFill/>
            <a:ln w="9525">
              <a:noFill/>
              <a:miter lim="800000"/>
              <a:headEnd/>
              <a:tailEnd/>
            </a:ln>
            <a:effectLst/>
          </p:spPr>
          <p:txBody>
            <a:bodyPr wrap="none">
              <a:spAutoFit/>
            </a:bodyPr>
            <a:lstStyle/>
            <a:p>
              <a:r>
                <a:rPr lang="en-US" b="1"/>
                <a:t>30</a:t>
              </a:r>
              <a:r>
                <a:rPr lang="en-US" b="1" baseline="30000"/>
                <a:t>o</a:t>
              </a:r>
            </a:p>
          </p:txBody>
        </p:sp>
      </p:grpSp>
      <p:grpSp>
        <p:nvGrpSpPr>
          <p:cNvPr id="30731" name="Group 11"/>
          <p:cNvGrpSpPr>
            <a:grpSpLocks/>
          </p:cNvGrpSpPr>
          <p:nvPr/>
        </p:nvGrpSpPr>
        <p:grpSpPr bwMode="auto">
          <a:xfrm>
            <a:off x="1236663" y="704850"/>
            <a:ext cx="6172200" cy="4633913"/>
            <a:chOff x="768" y="624"/>
            <a:chExt cx="3888" cy="2919"/>
          </a:xfrm>
        </p:grpSpPr>
        <p:sp>
          <p:nvSpPr>
            <p:cNvPr id="30732" name="Line 12"/>
            <p:cNvSpPr>
              <a:spLocks noChangeShapeType="1"/>
            </p:cNvSpPr>
            <p:nvPr/>
          </p:nvSpPr>
          <p:spPr bwMode="auto">
            <a:xfrm>
              <a:off x="1200" y="768"/>
              <a:ext cx="3456" cy="0"/>
            </a:xfrm>
            <a:prstGeom prst="line">
              <a:avLst/>
            </a:prstGeom>
            <a:noFill/>
            <a:ln w="38100">
              <a:solidFill>
                <a:schemeClr val="tx2"/>
              </a:solidFill>
              <a:round/>
              <a:headEnd/>
              <a:tailEnd/>
            </a:ln>
            <a:effectLst/>
          </p:spPr>
          <p:txBody>
            <a:bodyPr/>
            <a:lstStyle/>
            <a:p>
              <a:endParaRPr lang="en-US"/>
            </a:p>
          </p:txBody>
        </p:sp>
        <p:sp>
          <p:nvSpPr>
            <p:cNvPr id="30733" name="Line 13"/>
            <p:cNvSpPr>
              <a:spLocks noChangeShapeType="1"/>
            </p:cNvSpPr>
            <p:nvPr/>
          </p:nvSpPr>
          <p:spPr bwMode="auto">
            <a:xfrm>
              <a:off x="1200" y="3456"/>
              <a:ext cx="3456" cy="0"/>
            </a:xfrm>
            <a:prstGeom prst="line">
              <a:avLst/>
            </a:prstGeom>
            <a:noFill/>
            <a:ln w="38100">
              <a:solidFill>
                <a:schemeClr val="tx2"/>
              </a:solidFill>
              <a:round/>
              <a:headEnd/>
              <a:tailEnd/>
            </a:ln>
            <a:effectLst/>
          </p:spPr>
          <p:txBody>
            <a:bodyPr/>
            <a:lstStyle/>
            <a:p>
              <a:endParaRPr lang="en-US"/>
            </a:p>
          </p:txBody>
        </p:sp>
        <p:sp>
          <p:nvSpPr>
            <p:cNvPr id="30734" name="Text Box 14"/>
            <p:cNvSpPr txBox="1">
              <a:spLocks noChangeArrowheads="1"/>
            </p:cNvSpPr>
            <p:nvPr/>
          </p:nvSpPr>
          <p:spPr bwMode="auto">
            <a:xfrm>
              <a:off x="768" y="624"/>
              <a:ext cx="335" cy="231"/>
            </a:xfrm>
            <a:prstGeom prst="rect">
              <a:avLst/>
            </a:prstGeom>
            <a:noFill/>
            <a:ln w="9525">
              <a:noFill/>
              <a:miter lim="800000"/>
              <a:headEnd/>
              <a:tailEnd/>
            </a:ln>
            <a:effectLst/>
          </p:spPr>
          <p:txBody>
            <a:bodyPr wrap="none">
              <a:spAutoFit/>
            </a:bodyPr>
            <a:lstStyle/>
            <a:p>
              <a:r>
                <a:rPr lang="en-US" b="1"/>
                <a:t>60</a:t>
              </a:r>
              <a:r>
                <a:rPr lang="en-US" b="1" baseline="30000"/>
                <a:t>o</a:t>
              </a:r>
            </a:p>
          </p:txBody>
        </p:sp>
        <p:sp>
          <p:nvSpPr>
            <p:cNvPr id="30735" name="Text Box 15"/>
            <p:cNvSpPr txBox="1">
              <a:spLocks noChangeArrowheads="1"/>
            </p:cNvSpPr>
            <p:nvPr/>
          </p:nvSpPr>
          <p:spPr bwMode="auto">
            <a:xfrm>
              <a:off x="768" y="3312"/>
              <a:ext cx="335" cy="231"/>
            </a:xfrm>
            <a:prstGeom prst="rect">
              <a:avLst/>
            </a:prstGeom>
            <a:noFill/>
            <a:ln w="9525">
              <a:noFill/>
              <a:miter lim="800000"/>
              <a:headEnd/>
              <a:tailEnd/>
            </a:ln>
            <a:effectLst/>
          </p:spPr>
          <p:txBody>
            <a:bodyPr wrap="none">
              <a:spAutoFit/>
            </a:bodyPr>
            <a:lstStyle/>
            <a:p>
              <a:r>
                <a:rPr lang="en-US" b="1"/>
                <a:t>60</a:t>
              </a:r>
              <a:r>
                <a:rPr lang="en-US" b="1" baseline="30000"/>
                <a:t>o</a:t>
              </a:r>
            </a:p>
          </p:txBody>
        </p:sp>
      </p:grpSp>
      <p:grpSp>
        <p:nvGrpSpPr>
          <p:cNvPr id="30736" name="Group 16"/>
          <p:cNvGrpSpPr>
            <a:grpSpLocks/>
          </p:cNvGrpSpPr>
          <p:nvPr/>
        </p:nvGrpSpPr>
        <p:grpSpPr bwMode="auto">
          <a:xfrm>
            <a:off x="2355850" y="3111500"/>
            <a:ext cx="3802063" cy="911225"/>
            <a:chOff x="1484" y="1960"/>
            <a:chExt cx="2395" cy="574"/>
          </a:xfrm>
        </p:grpSpPr>
        <p:sp>
          <p:nvSpPr>
            <p:cNvPr id="30737" name="AutoShape 17"/>
            <p:cNvSpPr>
              <a:spLocks noChangeArrowheads="1"/>
            </p:cNvSpPr>
            <p:nvPr/>
          </p:nvSpPr>
          <p:spPr bwMode="auto">
            <a:xfrm flipH="1">
              <a:off x="1484" y="1988"/>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0738" name="AutoShape 18"/>
            <p:cNvSpPr>
              <a:spLocks noChangeArrowheads="1"/>
            </p:cNvSpPr>
            <p:nvPr/>
          </p:nvSpPr>
          <p:spPr bwMode="auto">
            <a:xfrm flipH="1">
              <a:off x="2145" y="1960"/>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0739" name="AutoShape 19"/>
            <p:cNvSpPr>
              <a:spLocks noChangeArrowheads="1"/>
            </p:cNvSpPr>
            <p:nvPr/>
          </p:nvSpPr>
          <p:spPr bwMode="auto">
            <a:xfrm flipH="1">
              <a:off x="2732" y="1982"/>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0740" name="AutoShape 20"/>
            <p:cNvSpPr>
              <a:spLocks noChangeArrowheads="1"/>
            </p:cNvSpPr>
            <p:nvPr/>
          </p:nvSpPr>
          <p:spPr bwMode="auto">
            <a:xfrm flipH="1">
              <a:off x="3421" y="1983"/>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grpSp>
        <p:nvGrpSpPr>
          <p:cNvPr id="30741" name="Group 21"/>
          <p:cNvGrpSpPr>
            <a:grpSpLocks/>
          </p:cNvGrpSpPr>
          <p:nvPr/>
        </p:nvGrpSpPr>
        <p:grpSpPr bwMode="auto">
          <a:xfrm rot="10800000">
            <a:off x="2525713" y="4249738"/>
            <a:ext cx="3802062" cy="911225"/>
            <a:chOff x="1484" y="1960"/>
            <a:chExt cx="2395" cy="574"/>
          </a:xfrm>
        </p:grpSpPr>
        <p:sp>
          <p:nvSpPr>
            <p:cNvPr id="30742" name="AutoShape 22"/>
            <p:cNvSpPr>
              <a:spLocks noChangeArrowheads="1"/>
            </p:cNvSpPr>
            <p:nvPr/>
          </p:nvSpPr>
          <p:spPr bwMode="auto">
            <a:xfrm flipH="1">
              <a:off x="1484" y="1988"/>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30743" name="AutoShape 23"/>
            <p:cNvSpPr>
              <a:spLocks noChangeArrowheads="1"/>
            </p:cNvSpPr>
            <p:nvPr/>
          </p:nvSpPr>
          <p:spPr bwMode="auto">
            <a:xfrm flipH="1">
              <a:off x="2145" y="1960"/>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30744" name="AutoShape 24"/>
            <p:cNvSpPr>
              <a:spLocks noChangeArrowheads="1"/>
            </p:cNvSpPr>
            <p:nvPr/>
          </p:nvSpPr>
          <p:spPr bwMode="auto">
            <a:xfrm flipH="1">
              <a:off x="2732" y="1982"/>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30745" name="AutoShape 25"/>
            <p:cNvSpPr>
              <a:spLocks noChangeArrowheads="1"/>
            </p:cNvSpPr>
            <p:nvPr/>
          </p:nvSpPr>
          <p:spPr bwMode="auto">
            <a:xfrm flipH="1">
              <a:off x="3421" y="1983"/>
              <a:ext cx="458"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grpSp>
      <p:grpSp>
        <p:nvGrpSpPr>
          <p:cNvPr id="30746" name="Group 26"/>
          <p:cNvGrpSpPr>
            <a:grpSpLocks/>
          </p:cNvGrpSpPr>
          <p:nvPr/>
        </p:nvGrpSpPr>
        <p:grpSpPr bwMode="auto">
          <a:xfrm>
            <a:off x="2563813" y="2220913"/>
            <a:ext cx="3835400" cy="677862"/>
            <a:chOff x="1468" y="1863"/>
            <a:chExt cx="2416" cy="427"/>
          </a:xfrm>
        </p:grpSpPr>
        <p:sp>
          <p:nvSpPr>
            <p:cNvPr id="30747" name="AutoShape 27"/>
            <p:cNvSpPr>
              <a:spLocks noChangeArrowheads="1"/>
            </p:cNvSpPr>
            <p:nvPr/>
          </p:nvSpPr>
          <p:spPr bwMode="auto">
            <a:xfrm rot="10800000">
              <a:off x="1468" y="1863"/>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0748" name="AutoShape 28"/>
            <p:cNvSpPr>
              <a:spLocks noChangeArrowheads="1"/>
            </p:cNvSpPr>
            <p:nvPr/>
          </p:nvSpPr>
          <p:spPr bwMode="auto">
            <a:xfrm rot="10800000">
              <a:off x="2118" y="187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0749" name="AutoShape 29"/>
            <p:cNvSpPr>
              <a:spLocks noChangeArrowheads="1"/>
            </p:cNvSpPr>
            <p:nvPr/>
          </p:nvSpPr>
          <p:spPr bwMode="auto">
            <a:xfrm rot="10800000">
              <a:off x="2716" y="1891"/>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0750" name="AutoShape 30"/>
            <p:cNvSpPr>
              <a:spLocks noChangeArrowheads="1"/>
            </p:cNvSpPr>
            <p:nvPr/>
          </p:nvSpPr>
          <p:spPr bwMode="auto">
            <a:xfrm rot="10800000">
              <a:off x="3371" y="1869"/>
              <a:ext cx="513" cy="39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grpSp>
        <p:nvGrpSpPr>
          <p:cNvPr id="30751" name="Group 31"/>
          <p:cNvGrpSpPr>
            <a:grpSpLocks/>
          </p:cNvGrpSpPr>
          <p:nvPr/>
        </p:nvGrpSpPr>
        <p:grpSpPr bwMode="auto">
          <a:xfrm>
            <a:off x="3082925" y="995363"/>
            <a:ext cx="3027363" cy="884237"/>
            <a:chOff x="1829" y="1272"/>
            <a:chExt cx="1907" cy="557"/>
          </a:xfrm>
        </p:grpSpPr>
        <p:sp>
          <p:nvSpPr>
            <p:cNvPr id="30752" name="AutoShape 32"/>
            <p:cNvSpPr>
              <a:spLocks noChangeArrowheads="1"/>
            </p:cNvSpPr>
            <p:nvPr/>
          </p:nvSpPr>
          <p:spPr bwMode="auto">
            <a:xfrm>
              <a:off x="1829" y="1277"/>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30753" name="AutoShape 33"/>
            <p:cNvSpPr>
              <a:spLocks noChangeArrowheads="1"/>
            </p:cNvSpPr>
            <p:nvPr/>
          </p:nvSpPr>
          <p:spPr bwMode="auto">
            <a:xfrm>
              <a:off x="2332" y="1282"/>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30754" name="AutoShape 34"/>
            <p:cNvSpPr>
              <a:spLocks noChangeArrowheads="1"/>
            </p:cNvSpPr>
            <p:nvPr/>
          </p:nvSpPr>
          <p:spPr bwMode="auto">
            <a:xfrm>
              <a:off x="2862" y="1283"/>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sp>
          <p:nvSpPr>
            <p:cNvPr id="30755" name="AutoShape 35"/>
            <p:cNvSpPr>
              <a:spLocks noChangeArrowheads="1"/>
            </p:cNvSpPr>
            <p:nvPr/>
          </p:nvSpPr>
          <p:spPr bwMode="auto">
            <a:xfrm>
              <a:off x="3370" y="1272"/>
              <a:ext cx="366"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9966FF"/>
            </a:solidFill>
            <a:ln w="9525">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fade">
                                      <p:cBhvr>
                                        <p:cTn id="7" dur="2000"/>
                                        <p:tgtEl>
                                          <p:spTgt spid="307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1"/>
                                        </p:tgtEl>
                                        <p:attrNameLst>
                                          <p:attrName>style.visibility</p:attrName>
                                        </p:attrNameLst>
                                      </p:cBhvr>
                                      <p:to>
                                        <p:strVal val="visible"/>
                                      </p:to>
                                    </p:set>
                                    <p:animEffect transition="in" filter="fade">
                                      <p:cBhvr>
                                        <p:cTn id="12" dur="2000"/>
                                        <p:tgtEl>
                                          <p:spTgt spid="307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6"/>
                                        </p:tgtEl>
                                        <p:attrNameLst>
                                          <p:attrName>style.visibility</p:attrName>
                                        </p:attrNameLst>
                                      </p:cBhvr>
                                      <p:to>
                                        <p:strVal val="visible"/>
                                      </p:to>
                                    </p:set>
                                    <p:animEffect transition="in" filter="fade">
                                      <p:cBhvr>
                                        <p:cTn id="17" dur="2000"/>
                                        <p:tgtEl>
                                          <p:spTgt spid="307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1"/>
                                        </p:tgtEl>
                                        <p:attrNameLst>
                                          <p:attrName>style.visibility</p:attrName>
                                        </p:attrNameLst>
                                      </p:cBhvr>
                                      <p:to>
                                        <p:strVal val="visible"/>
                                      </p:to>
                                    </p:set>
                                    <p:animEffect transition="in" filter="fade">
                                      <p:cBhvr>
                                        <p:cTn id="22" dur="2000"/>
                                        <p:tgtEl>
                                          <p:spTgt spid="3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07_007"/>
          <p:cNvPicPr>
            <a:picLocks noChangeAspect="1" noChangeArrowheads="1"/>
          </p:cNvPicPr>
          <p:nvPr/>
        </p:nvPicPr>
        <p:blipFill>
          <a:blip r:embed="rId4" cstate="print"/>
          <a:srcRect r="49139"/>
          <a:stretch>
            <a:fillRect/>
          </a:stretch>
        </p:blipFill>
        <p:spPr bwMode="auto">
          <a:xfrm>
            <a:off x="1960563" y="608013"/>
            <a:ext cx="4867275" cy="5143500"/>
          </a:xfrm>
          <a:prstGeom prst="rect">
            <a:avLst/>
          </a:prstGeom>
          <a:noFill/>
        </p:spPr>
      </p:pic>
      <p:sp>
        <p:nvSpPr>
          <p:cNvPr id="32771" name="Text Box 3"/>
          <p:cNvSpPr txBox="1">
            <a:spLocks noChangeArrowheads="1"/>
          </p:cNvSpPr>
          <p:nvPr/>
        </p:nvSpPr>
        <p:spPr bwMode="auto">
          <a:xfrm>
            <a:off x="6989763" y="2044700"/>
            <a:ext cx="1035050" cy="366713"/>
          </a:xfrm>
          <a:prstGeom prst="rect">
            <a:avLst/>
          </a:prstGeom>
          <a:noFill/>
          <a:ln w="9525">
            <a:noFill/>
            <a:miter lim="800000"/>
            <a:headEnd/>
            <a:tailEnd/>
          </a:ln>
          <a:effectLst/>
        </p:spPr>
        <p:txBody>
          <a:bodyPr wrap="none">
            <a:spAutoFit/>
          </a:bodyPr>
          <a:lstStyle/>
          <a:p>
            <a:r>
              <a:rPr lang="en-US"/>
              <a:t>Calm air</a:t>
            </a:r>
          </a:p>
        </p:txBody>
      </p:sp>
      <p:sp>
        <p:nvSpPr>
          <p:cNvPr id="32772" name="Text Box 4"/>
          <p:cNvSpPr txBox="1">
            <a:spLocks noChangeArrowheads="1"/>
          </p:cNvSpPr>
          <p:nvPr/>
        </p:nvSpPr>
        <p:spPr bwMode="auto">
          <a:xfrm>
            <a:off x="6962775" y="3883025"/>
            <a:ext cx="1035050" cy="366713"/>
          </a:xfrm>
          <a:prstGeom prst="rect">
            <a:avLst/>
          </a:prstGeom>
          <a:noFill/>
          <a:ln w="9525">
            <a:noFill/>
            <a:miter lim="800000"/>
            <a:headEnd/>
            <a:tailEnd/>
          </a:ln>
          <a:effectLst/>
        </p:spPr>
        <p:txBody>
          <a:bodyPr wrap="none">
            <a:spAutoFit/>
          </a:bodyPr>
          <a:lstStyle/>
          <a:p>
            <a:r>
              <a:rPr lang="en-US"/>
              <a:t>Calm air</a:t>
            </a:r>
          </a:p>
        </p:txBody>
      </p:sp>
      <p:sp>
        <p:nvSpPr>
          <p:cNvPr id="32773" name="Line 5"/>
          <p:cNvSpPr>
            <a:spLocks noChangeShapeType="1"/>
          </p:cNvSpPr>
          <p:nvPr/>
        </p:nvSpPr>
        <p:spPr bwMode="auto">
          <a:xfrm flipH="1">
            <a:off x="1344613" y="3136900"/>
            <a:ext cx="484187" cy="0"/>
          </a:xfrm>
          <a:prstGeom prst="line">
            <a:avLst/>
          </a:prstGeom>
          <a:noFill/>
          <a:ln w="9525">
            <a:solidFill>
              <a:schemeClr val="tx1"/>
            </a:solidFill>
            <a:round/>
            <a:headEnd/>
            <a:tailEnd type="triangle" w="med" len="med"/>
          </a:ln>
          <a:effectLst/>
        </p:spPr>
        <p:txBody>
          <a:bodyPr/>
          <a:lstStyle/>
          <a:p>
            <a:endParaRPr lang="en-US"/>
          </a:p>
        </p:txBody>
      </p:sp>
      <p:sp>
        <p:nvSpPr>
          <p:cNvPr id="32774" name="Line 6"/>
          <p:cNvSpPr>
            <a:spLocks noChangeShapeType="1"/>
          </p:cNvSpPr>
          <p:nvPr/>
        </p:nvSpPr>
        <p:spPr bwMode="auto">
          <a:xfrm>
            <a:off x="1254125" y="2133600"/>
            <a:ext cx="555625" cy="0"/>
          </a:xfrm>
          <a:prstGeom prst="line">
            <a:avLst/>
          </a:prstGeom>
          <a:noFill/>
          <a:ln w="9525">
            <a:solidFill>
              <a:schemeClr val="tx1"/>
            </a:solidFill>
            <a:round/>
            <a:headEnd/>
            <a:tailEnd type="triangle" w="med" len="med"/>
          </a:ln>
          <a:effectLst/>
        </p:spPr>
        <p:txBody>
          <a:bodyPr/>
          <a:lstStyle/>
          <a:p>
            <a:endParaRPr lang="en-US"/>
          </a:p>
        </p:txBody>
      </p:sp>
      <p:sp>
        <p:nvSpPr>
          <p:cNvPr id="32775" name="Line 7"/>
          <p:cNvSpPr>
            <a:spLocks noChangeShapeType="1"/>
          </p:cNvSpPr>
          <p:nvPr/>
        </p:nvSpPr>
        <p:spPr bwMode="auto">
          <a:xfrm>
            <a:off x="1228725" y="4060825"/>
            <a:ext cx="555625" cy="0"/>
          </a:xfrm>
          <a:prstGeom prst="line">
            <a:avLst/>
          </a:prstGeom>
          <a:noFill/>
          <a:ln w="9525">
            <a:solidFill>
              <a:schemeClr val="tx1"/>
            </a:solidFill>
            <a:round/>
            <a:headEnd/>
            <a:tailEnd type="triangle" w="med" len="med"/>
          </a:ln>
          <a:effectLst/>
        </p:spPr>
        <p:txBody>
          <a:bodyPr/>
          <a:lstStyle/>
          <a:p>
            <a:endParaRPr lang="en-US"/>
          </a:p>
        </p:txBody>
      </p:sp>
      <p:sp>
        <p:nvSpPr>
          <p:cNvPr id="32776" name="Text Box 8"/>
          <p:cNvSpPr txBox="1">
            <a:spLocks noChangeArrowheads="1"/>
          </p:cNvSpPr>
          <p:nvPr/>
        </p:nvSpPr>
        <p:spPr bwMode="auto">
          <a:xfrm>
            <a:off x="409575" y="1704975"/>
            <a:ext cx="1890280" cy="366713"/>
          </a:xfrm>
          <a:prstGeom prst="rect">
            <a:avLst/>
          </a:prstGeom>
          <a:noFill/>
          <a:ln w="9525">
            <a:noFill/>
            <a:miter lim="800000"/>
            <a:headEnd/>
            <a:tailEnd/>
          </a:ln>
          <a:effectLst/>
        </p:spPr>
        <p:txBody>
          <a:bodyPr wrap="square">
            <a:spAutoFit/>
          </a:bodyPr>
          <a:lstStyle/>
          <a:p>
            <a:r>
              <a:rPr lang="en-US" dirty="0">
                <a:solidFill>
                  <a:schemeClr val="hlink"/>
                </a:solidFill>
              </a:rPr>
              <a:t>descending</a:t>
            </a:r>
          </a:p>
        </p:txBody>
      </p:sp>
      <p:sp>
        <p:nvSpPr>
          <p:cNvPr id="32777" name="Text Box 9"/>
          <p:cNvSpPr txBox="1">
            <a:spLocks noChangeArrowheads="1"/>
          </p:cNvSpPr>
          <p:nvPr/>
        </p:nvSpPr>
        <p:spPr bwMode="auto">
          <a:xfrm>
            <a:off x="438149" y="4116388"/>
            <a:ext cx="1681595" cy="366712"/>
          </a:xfrm>
          <a:prstGeom prst="rect">
            <a:avLst/>
          </a:prstGeom>
          <a:noFill/>
          <a:ln w="9525">
            <a:noFill/>
            <a:miter lim="800000"/>
            <a:headEnd/>
            <a:tailEnd/>
          </a:ln>
          <a:effectLst/>
        </p:spPr>
        <p:txBody>
          <a:bodyPr wrap="square">
            <a:spAutoFit/>
          </a:bodyPr>
          <a:lstStyle/>
          <a:p>
            <a:r>
              <a:rPr lang="en-US" dirty="0">
                <a:solidFill>
                  <a:schemeClr val="hlink"/>
                </a:solidFill>
              </a:rPr>
              <a:t>descending</a:t>
            </a:r>
          </a:p>
        </p:txBody>
      </p:sp>
      <p:sp>
        <p:nvSpPr>
          <p:cNvPr id="32778" name="Text Box 10"/>
          <p:cNvSpPr txBox="1">
            <a:spLocks noChangeArrowheads="1"/>
          </p:cNvSpPr>
          <p:nvPr/>
        </p:nvSpPr>
        <p:spPr bwMode="auto">
          <a:xfrm>
            <a:off x="536575" y="2922588"/>
            <a:ext cx="1167534" cy="366712"/>
          </a:xfrm>
          <a:prstGeom prst="rect">
            <a:avLst/>
          </a:prstGeom>
          <a:noFill/>
          <a:ln w="9525">
            <a:noFill/>
            <a:miter lim="800000"/>
            <a:headEnd/>
            <a:tailEnd/>
          </a:ln>
          <a:effectLst/>
        </p:spPr>
        <p:txBody>
          <a:bodyPr wrap="square">
            <a:spAutoFit/>
          </a:bodyPr>
          <a:lstStyle/>
          <a:p>
            <a:r>
              <a:rPr lang="en-US" dirty="0">
                <a:solidFill>
                  <a:srgbClr val="FFFF00"/>
                </a:solidFill>
              </a:rPr>
              <a:t>rising</a:t>
            </a:r>
          </a:p>
        </p:txBody>
      </p:sp>
      <p:sp>
        <p:nvSpPr>
          <p:cNvPr id="32779" name="Line 11"/>
          <p:cNvSpPr>
            <a:spLocks noChangeShapeType="1"/>
          </p:cNvSpPr>
          <p:nvPr/>
        </p:nvSpPr>
        <p:spPr bwMode="auto">
          <a:xfrm>
            <a:off x="1739900" y="2330450"/>
            <a:ext cx="0" cy="574675"/>
          </a:xfrm>
          <a:prstGeom prst="line">
            <a:avLst/>
          </a:prstGeom>
          <a:noFill/>
          <a:ln w="9525">
            <a:solidFill>
              <a:schemeClr val="tx1"/>
            </a:solidFill>
            <a:round/>
            <a:headEnd/>
            <a:tailEnd type="triangle" w="med" len="med"/>
          </a:ln>
          <a:effectLst/>
        </p:spPr>
        <p:txBody>
          <a:bodyPr/>
          <a:lstStyle/>
          <a:p>
            <a:endParaRPr lang="en-US"/>
          </a:p>
        </p:txBody>
      </p:sp>
      <p:sp>
        <p:nvSpPr>
          <p:cNvPr id="32780" name="Line 12"/>
          <p:cNvSpPr>
            <a:spLocks noChangeShapeType="1"/>
          </p:cNvSpPr>
          <p:nvPr/>
        </p:nvSpPr>
        <p:spPr bwMode="auto">
          <a:xfrm flipV="1">
            <a:off x="1720850" y="3370263"/>
            <a:ext cx="0" cy="555625"/>
          </a:xfrm>
          <a:prstGeom prst="line">
            <a:avLst/>
          </a:prstGeom>
          <a:noFill/>
          <a:ln w="9525">
            <a:solidFill>
              <a:schemeClr val="tx1"/>
            </a:solidFill>
            <a:round/>
            <a:headEnd/>
            <a:tailEnd type="triangle" w="med" len="med"/>
          </a:ln>
          <a:effectLst/>
        </p:spPr>
        <p:txBody>
          <a:bodyPr/>
          <a:lstStyle/>
          <a:p>
            <a:endParaRPr lang="en-US"/>
          </a:p>
        </p:txBody>
      </p:sp>
      <p:sp>
        <p:nvSpPr>
          <p:cNvPr id="32781" name="Line 13"/>
          <p:cNvSpPr>
            <a:spLocks noChangeShapeType="1"/>
          </p:cNvSpPr>
          <p:nvPr/>
        </p:nvSpPr>
        <p:spPr bwMode="auto">
          <a:xfrm>
            <a:off x="1685925" y="4518025"/>
            <a:ext cx="0" cy="466725"/>
          </a:xfrm>
          <a:prstGeom prst="line">
            <a:avLst/>
          </a:prstGeom>
          <a:noFill/>
          <a:ln w="9525">
            <a:solidFill>
              <a:schemeClr val="tx1"/>
            </a:solidFill>
            <a:round/>
            <a:headEnd/>
            <a:tailEnd type="triangle" w="med" len="med"/>
          </a:ln>
          <a:effectLst/>
        </p:spPr>
        <p:txBody>
          <a:bodyPr/>
          <a:lstStyle/>
          <a:p>
            <a:endParaRPr lang="en-US"/>
          </a:p>
        </p:txBody>
      </p:sp>
      <p:sp>
        <p:nvSpPr>
          <p:cNvPr id="32782" name="Line 14"/>
          <p:cNvSpPr>
            <a:spLocks noChangeShapeType="1"/>
          </p:cNvSpPr>
          <p:nvPr/>
        </p:nvSpPr>
        <p:spPr bwMode="auto">
          <a:xfrm flipV="1">
            <a:off x="1720850" y="1147763"/>
            <a:ext cx="0" cy="538162"/>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rack"/>
          <p:cNvPicPr>
            <a:picLocks noChangeAspect="1" noChangeArrowheads="1"/>
          </p:cNvPicPr>
          <p:nvPr/>
        </p:nvPicPr>
        <p:blipFill>
          <a:blip r:embed="rId5" cstate="print"/>
          <a:srcRect/>
          <a:stretch>
            <a:fillRect/>
          </a:stretch>
        </p:blipFill>
        <p:spPr bwMode="auto">
          <a:xfrm>
            <a:off x="865188" y="211138"/>
            <a:ext cx="7961312" cy="6369050"/>
          </a:xfrm>
          <a:prstGeom prst="rect">
            <a:avLst/>
          </a:prstGeom>
          <a:noFill/>
        </p:spPr>
      </p:pic>
      <p:sp>
        <p:nvSpPr>
          <p:cNvPr id="34819" name="Line 3"/>
          <p:cNvSpPr>
            <a:spLocks noChangeShapeType="1"/>
          </p:cNvSpPr>
          <p:nvPr>
            <p:custDataLst>
              <p:tags r:id="rId2"/>
            </p:custDataLst>
          </p:nvPr>
        </p:nvSpPr>
        <p:spPr bwMode="auto">
          <a:xfrm flipH="1">
            <a:off x="6311900" y="3292475"/>
            <a:ext cx="1633538" cy="4763"/>
          </a:xfrm>
          <a:prstGeom prst="line">
            <a:avLst/>
          </a:prstGeom>
          <a:noFill/>
          <a:ln w="142875">
            <a:solidFill>
              <a:srgbClr val="FF6600"/>
            </a:solidFill>
            <a:round/>
            <a:headEnd/>
            <a:tailEnd type="triangle" w="med" len="med"/>
          </a:ln>
          <a:effectLst>
            <a:outerShdw dist="56796" dir="3806097" algn="ctr" rotWithShape="0">
              <a:srgbClr val="00003E"/>
            </a:outerShdw>
          </a:effectLst>
        </p:spPr>
        <p:txBody>
          <a:bodyPr/>
          <a:lstStyle/>
          <a:p>
            <a:endParaRPr lang="en-US"/>
          </a:p>
        </p:txBody>
      </p:sp>
      <p:sp>
        <p:nvSpPr>
          <p:cNvPr id="34820" name="Line 4"/>
          <p:cNvSpPr>
            <a:spLocks noChangeShapeType="1"/>
          </p:cNvSpPr>
          <p:nvPr/>
        </p:nvSpPr>
        <p:spPr bwMode="auto">
          <a:xfrm>
            <a:off x="630238" y="5754688"/>
            <a:ext cx="8283575" cy="0"/>
          </a:xfrm>
          <a:prstGeom prst="line">
            <a:avLst/>
          </a:prstGeom>
          <a:noFill/>
          <a:ln w="88900">
            <a:solidFill>
              <a:schemeClr val="tx1"/>
            </a:solidFill>
            <a:prstDash val="sysDot"/>
            <a:round/>
            <a:headEnd/>
            <a:tailEnd/>
          </a:ln>
          <a:effectLst/>
        </p:spPr>
        <p:txBody>
          <a:bodyPr/>
          <a:lstStyle/>
          <a:p>
            <a:endParaRPr lang="en-US"/>
          </a:p>
        </p:txBody>
      </p:sp>
      <p:sp>
        <p:nvSpPr>
          <p:cNvPr id="34821" name="Line 5"/>
          <p:cNvSpPr>
            <a:spLocks noChangeShapeType="1"/>
          </p:cNvSpPr>
          <p:nvPr/>
        </p:nvSpPr>
        <p:spPr bwMode="auto">
          <a:xfrm>
            <a:off x="728663" y="1406525"/>
            <a:ext cx="8283575" cy="0"/>
          </a:xfrm>
          <a:prstGeom prst="line">
            <a:avLst/>
          </a:prstGeom>
          <a:noFill/>
          <a:ln w="88900">
            <a:solidFill>
              <a:schemeClr val="tx1"/>
            </a:solidFill>
            <a:prstDash val="sysDot"/>
            <a:round/>
            <a:headEnd/>
            <a:tailEnd/>
          </a:ln>
          <a:effectLst/>
        </p:spPr>
        <p:txBody>
          <a:bodyPr/>
          <a:lstStyle/>
          <a:p>
            <a:endParaRPr lang="en-US"/>
          </a:p>
        </p:txBody>
      </p:sp>
      <p:pic>
        <p:nvPicPr>
          <p:cNvPr id="34822" name="Picture 6" descr="FIG07_007"/>
          <p:cNvPicPr>
            <a:picLocks noChangeAspect="1" noChangeArrowheads="1"/>
          </p:cNvPicPr>
          <p:nvPr/>
        </p:nvPicPr>
        <p:blipFill>
          <a:blip r:embed="rId6" cstate="print">
            <a:clrChange>
              <a:clrFrom>
                <a:srgbClr val="FFFFFF"/>
              </a:clrFrom>
              <a:clrTo>
                <a:srgbClr val="FFFFFF">
                  <a:alpha val="0"/>
                </a:srgbClr>
              </a:clrTo>
            </a:clrChange>
          </a:blip>
          <a:srcRect r="49139"/>
          <a:stretch>
            <a:fillRect/>
          </a:stretch>
        </p:blipFill>
        <p:spPr bwMode="auto">
          <a:xfrm>
            <a:off x="6684963" y="828675"/>
            <a:ext cx="2241550" cy="2227263"/>
          </a:xfrm>
          <a:prstGeom prst="rect">
            <a:avLst/>
          </a:prstGeom>
          <a:noFill/>
        </p:spPr>
      </p:pic>
      <p:sp>
        <p:nvSpPr>
          <p:cNvPr id="34823" name="Text Box 7"/>
          <p:cNvSpPr txBox="1">
            <a:spLocks noChangeArrowheads="1"/>
          </p:cNvSpPr>
          <p:nvPr/>
        </p:nvSpPr>
        <p:spPr bwMode="auto">
          <a:xfrm>
            <a:off x="2949575" y="222250"/>
            <a:ext cx="3007880" cy="457200"/>
          </a:xfrm>
          <a:prstGeom prst="rect">
            <a:avLst/>
          </a:prstGeom>
          <a:noFill/>
          <a:ln w="9525">
            <a:noFill/>
            <a:miter lim="800000"/>
            <a:headEnd/>
            <a:tailEnd/>
          </a:ln>
          <a:effectLst/>
        </p:spPr>
        <p:txBody>
          <a:bodyPr wrap="square">
            <a:spAutoFit/>
          </a:bodyPr>
          <a:lstStyle/>
          <a:p>
            <a:r>
              <a:rPr lang="en-US" sz="2400" dirty="0"/>
              <a:t>Hurricane Track</a:t>
            </a:r>
          </a:p>
        </p:txBody>
      </p:sp>
      <p:sp>
        <p:nvSpPr>
          <p:cNvPr id="34824" name="Text Box 8"/>
          <p:cNvSpPr txBox="1">
            <a:spLocks noChangeArrowheads="1"/>
          </p:cNvSpPr>
          <p:nvPr/>
        </p:nvSpPr>
        <p:spPr bwMode="auto">
          <a:xfrm>
            <a:off x="34925" y="1044575"/>
            <a:ext cx="715963" cy="519113"/>
          </a:xfrm>
          <a:prstGeom prst="rect">
            <a:avLst/>
          </a:prstGeom>
          <a:noFill/>
          <a:ln w="9525">
            <a:noFill/>
            <a:miter lim="800000"/>
            <a:headEnd/>
            <a:tailEnd/>
          </a:ln>
          <a:effectLst/>
        </p:spPr>
        <p:txBody>
          <a:bodyPr wrap="none">
            <a:spAutoFit/>
          </a:bodyPr>
          <a:lstStyle/>
          <a:p>
            <a:r>
              <a:rPr lang="en-US" sz="2800"/>
              <a:t>30</a:t>
            </a:r>
            <a:r>
              <a:rPr lang="en-US" sz="2800" baseline="30000"/>
              <a:t>o</a:t>
            </a:r>
          </a:p>
        </p:txBody>
      </p:sp>
      <p:sp>
        <p:nvSpPr>
          <p:cNvPr id="34825" name="Text Box 9"/>
          <p:cNvSpPr txBox="1">
            <a:spLocks noChangeArrowheads="1"/>
          </p:cNvSpPr>
          <p:nvPr/>
        </p:nvSpPr>
        <p:spPr bwMode="auto">
          <a:xfrm>
            <a:off x="52388" y="5484813"/>
            <a:ext cx="517525" cy="519112"/>
          </a:xfrm>
          <a:prstGeom prst="rect">
            <a:avLst/>
          </a:prstGeom>
          <a:noFill/>
          <a:ln w="9525">
            <a:noFill/>
            <a:miter lim="800000"/>
            <a:headEnd/>
            <a:tailEnd/>
          </a:ln>
          <a:effectLst/>
        </p:spPr>
        <p:txBody>
          <a:bodyPr wrap="none">
            <a:spAutoFit/>
          </a:bodyPr>
          <a:lstStyle/>
          <a:p>
            <a:r>
              <a:rPr lang="en-US" sz="2800"/>
              <a:t>0</a:t>
            </a:r>
            <a:r>
              <a:rPr lang="en-US" sz="2800" baseline="30000"/>
              <a:t>o</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rontExamplesMap"/>
          <p:cNvPicPr>
            <a:picLocks noChangeAspect="1" noChangeArrowheads="1"/>
          </p:cNvPicPr>
          <p:nvPr/>
        </p:nvPicPr>
        <p:blipFill>
          <a:blip r:embed="rId5" cstate="print"/>
          <a:srcRect/>
          <a:stretch>
            <a:fillRect/>
          </a:stretch>
        </p:blipFill>
        <p:spPr bwMode="auto">
          <a:xfrm>
            <a:off x="1060450" y="787400"/>
            <a:ext cx="7778750" cy="5521325"/>
          </a:xfrm>
          <a:prstGeom prst="rect">
            <a:avLst/>
          </a:prstGeom>
          <a:noFill/>
        </p:spPr>
      </p:pic>
      <p:sp>
        <p:nvSpPr>
          <p:cNvPr id="36867" name="Line 3"/>
          <p:cNvSpPr>
            <a:spLocks noChangeShapeType="1"/>
          </p:cNvSpPr>
          <p:nvPr/>
        </p:nvSpPr>
        <p:spPr bwMode="auto">
          <a:xfrm>
            <a:off x="0" y="4994275"/>
            <a:ext cx="9144000" cy="17463"/>
          </a:xfrm>
          <a:prstGeom prst="line">
            <a:avLst/>
          </a:prstGeom>
          <a:noFill/>
          <a:ln w="111125">
            <a:solidFill>
              <a:schemeClr val="tx1"/>
            </a:solidFill>
            <a:prstDash val="sysDot"/>
            <a:round/>
            <a:headEnd/>
            <a:tailEnd/>
          </a:ln>
          <a:effectLst/>
        </p:spPr>
        <p:txBody>
          <a:bodyPr/>
          <a:lstStyle/>
          <a:p>
            <a:endParaRPr lang="en-US"/>
          </a:p>
        </p:txBody>
      </p:sp>
      <p:sp>
        <p:nvSpPr>
          <p:cNvPr id="36868" name="Text Box 4"/>
          <p:cNvSpPr txBox="1">
            <a:spLocks noChangeArrowheads="1"/>
          </p:cNvSpPr>
          <p:nvPr/>
        </p:nvSpPr>
        <p:spPr bwMode="auto">
          <a:xfrm>
            <a:off x="263525" y="4518025"/>
            <a:ext cx="636588" cy="457200"/>
          </a:xfrm>
          <a:prstGeom prst="rect">
            <a:avLst/>
          </a:prstGeom>
          <a:noFill/>
          <a:ln w="9525">
            <a:noFill/>
            <a:miter lim="800000"/>
            <a:headEnd/>
            <a:tailEnd/>
          </a:ln>
          <a:effectLst/>
        </p:spPr>
        <p:txBody>
          <a:bodyPr wrap="none">
            <a:spAutoFit/>
          </a:bodyPr>
          <a:lstStyle/>
          <a:p>
            <a:r>
              <a:rPr lang="en-US" sz="2400"/>
              <a:t>30</a:t>
            </a:r>
            <a:r>
              <a:rPr lang="en-US" sz="2400" baseline="30000"/>
              <a:t>o</a:t>
            </a:r>
          </a:p>
        </p:txBody>
      </p:sp>
      <p:sp>
        <p:nvSpPr>
          <p:cNvPr id="36869" name="Line 5"/>
          <p:cNvSpPr>
            <a:spLocks noChangeShapeType="1"/>
          </p:cNvSpPr>
          <p:nvPr>
            <p:custDataLst>
              <p:tags r:id="rId2"/>
            </p:custDataLst>
          </p:nvPr>
        </p:nvSpPr>
        <p:spPr bwMode="auto">
          <a:xfrm>
            <a:off x="3127375" y="3482975"/>
            <a:ext cx="2078038" cy="22225"/>
          </a:xfrm>
          <a:prstGeom prst="line">
            <a:avLst/>
          </a:prstGeom>
          <a:noFill/>
          <a:ln w="133350">
            <a:solidFill>
              <a:srgbClr val="FF6600"/>
            </a:solidFill>
            <a:round/>
            <a:headEnd/>
            <a:tailEnd type="triangle" w="med" len="med"/>
          </a:ln>
          <a:effectLst>
            <a:outerShdw dist="56796" dir="3806097" algn="ctr" rotWithShape="0">
              <a:srgbClr val="00003E"/>
            </a:outerShdw>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6858000"/>
          </a:xfrm>
          <a:prstGeom prst="rect">
            <a:avLst/>
          </a:prstGeom>
          <a:solidFill>
            <a:srgbClr val="000048"/>
          </a:solidFill>
          <a:ln w="9525">
            <a:noFill/>
            <a:miter lim="800000"/>
            <a:headEnd/>
            <a:tailEnd/>
          </a:ln>
          <a:effectLst/>
        </p:spPr>
        <p:txBody>
          <a:bodyPr wrap="none" anchor="ctr"/>
          <a:lstStyle/>
          <a:p>
            <a:endParaRPr lang="en-US"/>
          </a:p>
        </p:txBody>
      </p:sp>
      <p:pic>
        <p:nvPicPr>
          <p:cNvPr id="71683" name="Picture 3" descr="bare_globe"/>
          <p:cNvPicPr>
            <a:picLocks noChangeAspect="1" noChangeArrowheads="1"/>
          </p:cNvPicPr>
          <p:nvPr/>
        </p:nvPicPr>
        <p:blipFill>
          <a:blip r:embed="rId4" cstate="print"/>
          <a:srcRect r="11235" b="17548"/>
          <a:stretch>
            <a:fillRect/>
          </a:stretch>
        </p:blipFill>
        <p:spPr bwMode="auto">
          <a:xfrm>
            <a:off x="3962400" y="1905000"/>
            <a:ext cx="5181600" cy="4953000"/>
          </a:xfrm>
          <a:prstGeom prst="rect">
            <a:avLst/>
          </a:prstGeom>
          <a:noFill/>
        </p:spPr>
      </p:pic>
      <p:sp>
        <p:nvSpPr>
          <p:cNvPr id="71684" name="Line 4"/>
          <p:cNvSpPr>
            <a:spLocks noChangeShapeType="1"/>
          </p:cNvSpPr>
          <p:nvPr/>
        </p:nvSpPr>
        <p:spPr bwMode="auto">
          <a:xfrm flipH="1">
            <a:off x="3048000" y="4648200"/>
            <a:ext cx="914400" cy="0"/>
          </a:xfrm>
          <a:prstGeom prst="line">
            <a:avLst/>
          </a:prstGeom>
          <a:noFill/>
          <a:ln w="25400">
            <a:solidFill>
              <a:srgbClr val="FFFF00"/>
            </a:solidFill>
            <a:round/>
            <a:headEnd/>
            <a:tailEnd type="triangle" w="med" len="med"/>
          </a:ln>
          <a:effectLst/>
        </p:spPr>
        <p:txBody>
          <a:bodyPr/>
          <a:lstStyle/>
          <a:p>
            <a:endParaRPr lang="en-US"/>
          </a:p>
        </p:txBody>
      </p:sp>
      <p:pic>
        <p:nvPicPr>
          <p:cNvPr id="71685" name="Picture 5" descr="Go to fullsize image">
            <a:hlinkClick r:id="rId5"/>
          </p:cNvPr>
          <p:cNvPicPr>
            <a:picLocks noChangeAspect="1" noChangeArrowheads="1"/>
          </p:cNvPicPr>
          <p:nvPr/>
        </p:nvPicPr>
        <p:blipFill>
          <a:blip r:embed="rId6" cstate="print"/>
          <a:srcRect l="17778" t="7921" r="5927" b="20792"/>
          <a:stretch>
            <a:fillRect/>
          </a:stretch>
        </p:blipFill>
        <p:spPr bwMode="auto">
          <a:xfrm>
            <a:off x="1312863" y="4089400"/>
            <a:ext cx="763587" cy="533400"/>
          </a:xfrm>
          <a:prstGeom prst="rect">
            <a:avLst/>
          </a:prstGeom>
          <a:noFill/>
        </p:spPr>
      </p:pic>
      <p:sp>
        <p:nvSpPr>
          <p:cNvPr id="71686" name="Freeform 6"/>
          <p:cNvSpPr>
            <a:spLocks/>
          </p:cNvSpPr>
          <p:nvPr/>
        </p:nvSpPr>
        <p:spPr bwMode="auto">
          <a:xfrm>
            <a:off x="1643063" y="2514600"/>
            <a:ext cx="1785937" cy="1371600"/>
          </a:xfrm>
          <a:custGeom>
            <a:avLst/>
            <a:gdLst/>
            <a:ahLst/>
            <a:cxnLst>
              <a:cxn ang="0">
                <a:pos x="16" y="864"/>
              </a:cxn>
              <a:cxn ang="0">
                <a:pos x="16" y="672"/>
              </a:cxn>
              <a:cxn ang="0">
                <a:pos x="112" y="432"/>
              </a:cxn>
              <a:cxn ang="0">
                <a:pos x="352" y="192"/>
              </a:cxn>
              <a:cxn ang="0">
                <a:pos x="544" y="96"/>
              </a:cxn>
              <a:cxn ang="0">
                <a:pos x="784" y="0"/>
              </a:cxn>
            </a:cxnLst>
            <a:rect l="0" t="0" r="r" b="b"/>
            <a:pathLst>
              <a:path w="784" h="864">
                <a:moveTo>
                  <a:pt x="16" y="864"/>
                </a:moveTo>
                <a:cubicBezTo>
                  <a:pt x="8" y="804"/>
                  <a:pt x="0" y="744"/>
                  <a:pt x="16" y="672"/>
                </a:cubicBezTo>
                <a:cubicBezTo>
                  <a:pt x="32" y="600"/>
                  <a:pt x="56" y="512"/>
                  <a:pt x="112" y="432"/>
                </a:cubicBezTo>
                <a:cubicBezTo>
                  <a:pt x="168" y="352"/>
                  <a:pt x="280" y="248"/>
                  <a:pt x="352" y="192"/>
                </a:cubicBezTo>
                <a:cubicBezTo>
                  <a:pt x="424" y="136"/>
                  <a:pt x="472" y="128"/>
                  <a:pt x="544" y="96"/>
                </a:cubicBezTo>
                <a:cubicBezTo>
                  <a:pt x="616" y="64"/>
                  <a:pt x="744" y="16"/>
                  <a:pt x="784" y="0"/>
                </a:cubicBezTo>
              </a:path>
            </a:pathLst>
          </a:custGeom>
          <a:noFill/>
          <a:ln w="50800" cap="flat">
            <a:solidFill>
              <a:srgbClr val="FFFF00"/>
            </a:solidFill>
            <a:prstDash val="sysDot"/>
            <a:round/>
            <a:headEnd/>
            <a:tailEnd type="triangle" w="med" len="med"/>
          </a:ln>
          <a:effectLst/>
        </p:spPr>
        <p:txBody>
          <a:bodyPr/>
          <a:lstStyle/>
          <a:p>
            <a:endParaRPr lang="en-US"/>
          </a:p>
        </p:txBody>
      </p:sp>
      <p:pic>
        <p:nvPicPr>
          <p:cNvPr id="71687" name="Picture 7" descr="Go to fullsize image">
            <a:hlinkClick r:id="rId5"/>
          </p:cNvPr>
          <p:cNvPicPr>
            <a:picLocks noChangeAspect="1" noChangeArrowheads="1"/>
          </p:cNvPicPr>
          <p:nvPr/>
        </p:nvPicPr>
        <p:blipFill>
          <a:blip r:embed="rId6" cstate="print"/>
          <a:srcRect l="17778" t="7921" r="5927" b="20792"/>
          <a:stretch>
            <a:fillRect/>
          </a:stretch>
        </p:blipFill>
        <p:spPr bwMode="auto">
          <a:xfrm>
            <a:off x="3606800" y="1973263"/>
            <a:ext cx="676275" cy="473075"/>
          </a:xfrm>
          <a:prstGeom prst="rect">
            <a:avLst/>
          </a:prstGeom>
          <a:noFill/>
        </p:spPr>
      </p:pic>
      <p:sp>
        <p:nvSpPr>
          <p:cNvPr id="71688" name="Line 8"/>
          <p:cNvSpPr>
            <a:spLocks noChangeShapeType="1"/>
          </p:cNvSpPr>
          <p:nvPr/>
        </p:nvSpPr>
        <p:spPr bwMode="auto">
          <a:xfrm>
            <a:off x="4724400" y="2362200"/>
            <a:ext cx="304800" cy="228600"/>
          </a:xfrm>
          <a:prstGeom prst="line">
            <a:avLst/>
          </a:prstGeom>
          <a:noFill/>
          <a:ln w="25400">
            <a:solidFill>
              <a:srgbClr val="FFFF00"/>
            </a:solidFill>
            <a:prstDash val="sysDot"/>
            <a:round/>
            <a:headEnd/>
            <a:tailEnd type="triangle" w="med" len="med"/>
          </a:ln>
          <a:effectLst/>
        </p:spPr>
        <p:txBody>
          <a:bodyPr/>
          <a:lstStyle/>
          <a:p>
            <a:endParaRPr lang="en-US"/>
          </a:p>
        </p:txBody>
      </p:sp>
      <p:sp>
        <p:nvSpPr>
          <p:cNvPr id="71689" name="Line 9"/>
          <p:cNvSpPr>
            <a:spLocks noChangeShapeType="1"/>
          </p:cNvSpPr>
          <p:nvPr/>
        </p:nvSpPr>
        <p:spPr bwMode="auto">
          <a:xfrm>
            <a:off x="4572000" y="2514600"/>
            <a:ext cx="304800" cy="228600"/>
          </a:xfrm>
          <a:prstGeom prst="line">
            <a:avLst/>
          </a:prstGeom>
          <a:noFill/>
          <a:ln w="25400">
            <a:solidFill>
              <a:srgbClr val="FFFF00"/>
            </a:solidFill>
            <a:prstDash val="sysDot"/>
            <a:round/>
            <a:headEnd/>
            <a:tailEnd type="triangle" w="med" len="med"/>
          </a:ln>
          <a:effectLst/>
        </p:spPr>
        <p:txBody>
          <a:bodyPr/>
          <a:lstStyle/>
          <a:p>
            <a:endParaRPr lang="en-US"/>
          </a:p>
        </p:txBody>
      </p:sp>
      <p:sp>
        <p:nvSpPr>
          <p:cNvPr id="71690" name="Line 10"/>
          <p:cNvSpPr>
            <a:spLocks noChangeShapeType="1"/>
          </p:cNvSpPr>
          <p:nvPr/>
        </p:nvSpPr>
        <p:spPr bwMode="auto">
          <a:xfrm>
            <a:off x="4419600" y="2667000"/>
            <a:ext cx="304800" cy="228600"/>
          </a:xfrm>
          <a:prstGeom prst="line">
            <a:avLst/>
          </a:prstGeom>
          <a:noFill/>
          <a:ln w="25400">
            <a:solidFill>
              <a:srgbClr val="FFFF00"/>
            </a:solidFill>
            <a:prstDash val="sysDot"/>
            <a:round/>
            <a:headEnd/>
            <a:tailEnd type="triangle" w="med" len="med"/>
          </a:ln>
          <a:effectLst/>
        </p:spPr>
        <p:txBody>
          <a:bodyPr/>
          <a:lstStyle/>
          <a:p>
            <a:endParaRPr lang="en-US"/>
          </a:p>
        </p:txBody>
      </p:sp>
      <p:sp>
        <p:nvSpPr>
          <p:cNvPr id="71691" name="Text Box 11"/>
          <p:cNvSpPr txBox="1">
            <a:spLocks noChangeArrowheads="1"/>
          </p:cNvSpPr>
          <p:nvPr/>
        </p:nvSpPr>
        <p:spPr bwMode="auto">
          <a:xfrm>
            <a:off x="381000" y="381000"/>
            <a:ext cx="5798127" cy="701675"/>
          </a:xfrm>
          <a:prstGeom prst="rect">
            <a:avLst/>
          </a:prstGeom>
          <a:noFill/>
          <a:ln w="9525">
            <a:noFill/>
            <a:miter lim="800000"/>
            <a:headEnd/>
            <a:tailEnd/>
          </a:ln>
          <a:effectLst/>
        </p:spPr>
        <p:txBody>
          <a:bodyPr wrap="square">
            <a:spAutoFit/>
          </a:bodyPr>
          <a:lstStyle/>
          <a:p>
            <a:r>
              <a:rPr lang="en-US" sz="4000" u="sng" dirty="0">
                <a:solidFill>
                  <a:srgbClr val="FFFF00"/>
                </a:solidFill>
              </a:rPr>
              <a:t>Latent Heat Transport</a:t>
            </a:r>
          </a:p>
        </p:txBody>
      </p:sp>
      <p:sp>
        <p:nvSpPr>
          <p:cNvPr id="71692" name="Text Box 12"/>
          <p:cNvSpPr txBox="1">
            <a:spLocks noChangeArrowheads="1"/>
          </p:cNvSpPr>
          <p:nvPr/>
        </p:nvSpPr>
        <p:spPr bwMode="auto">
          <a:xfrm>
            <a:off x="2709863" y="4197927"/>
            <a:ext cx="1432646" cy="338554"/>
          </a:xfrm>
          <a:prstGeom prst="rect">
            <a:avLst/>
          </a:prstGeom>
          <a:noFill/>
          <a:ln w="9525">
            <a:noFill/>
            <a:miter lim="800000"/>
            <a:headEnd/>
            <a:tailEnd/>
          </a:ln>
          <a:effectLst/>
        </p:spPr>
        <p:txBody>
          <a:bodyPr wrap="square">
            <a:spAutoFit/>
          </a:bodyPr>
          <a:lstStyle/>
          <a:p>
            <a:r>
              <a:rPr lang="en-US" sz="1600" dirty="0">
                <a:solidFill>
                  <a:srgbClr val="66FF33"/>
                </a:solidFill>
              </a:rPr>
              <a:t>580 cal/g</a:t>
            </a:r>
          </a:p>
        </p:txBody>
      </p:sp>
      <p:sp>
        <p:nvSpPr>
          <p:cNvPr id="71693" name="Text Box 13"/>
          <p:cNvSpPr txBox="1">
            <a:spLocks noChangeArrowheads="1"/>
          </p:cNvSpPr>
          <p:nvPr/>
        </p:nvSpPr>
        <p:spPr bwMode="auto">
          <a:xfrm>
            <a:off x="4403725" y="1957388"/>
            <a:ext cx="1345911" cy="338554"/>
          </a:xfrm>
          <a:prstGeom prst="rect">
            <a:avLst/>
          </a:prstGeom>
          <a:noFill/>
          <a:ln w="9525">
            <a:noFill/>
            <a:miter lim="800000"/>
            <a:headEnd/>
            <a:tailEnd/>
          </a:ln>
          <a:effectLst/>
        </p:spPr>
        <p:txBody>
          <a:bodyPr wrap="square">
            <a:spAutoFit/>
          </a:bodyPr>
          <a:lstStyle/>
          <a:p>
            <a:r>
              <a:rPr lang="en-US" sz="1600">
                <a:solidFill>
                  <a:srgbClr val="66FF33"/>
                </a:solidFill>
              </a:rPr>
              <a:t>580 cal/g</a:t>
            </a:r>
          </a:p>
        </p:txBody>
      </p:sp>
      <p:sp>
        <p:nvSpPr>
          <p:cNvPr id="71694" name="Line 14"/>
          <p:cNvSpPr>
            <a:spLocks noChangeShapeType="1"/>
          </p:cNvSpPr>
          <p:nvPr/>
        </p:nvSpPr>
        <p:spPr bwMode="auto">
          <a:xfrm flipH="1">
            <a:off x="3827463" y="3208338"/>
            <a:ext cx="457200" cy="990600"/>
          </a:xfrm>
          <a:prstGeom prst="line">
            <a:avLst/>
          </a:prstGeom>
          <a:noFill/>
          <a:ln w="38100">
            <a:solidFill>
              <a:srgbClr val="FFFF00"/>
            </a:solidFill>
            <a:round/>
            <a:headEnd/>
            <a:tailEnd type="triangle" w="med" len="med"/>
          </a:ln>
          <a:effectLst/>
        </p:spPr>
        <p:txBody>
          <a:bodyPr/>
          <a:lstStyle/>
          <a:p>
            <a:endParaRPr lang="en-US"/>
          </a:p>
        </p:txBody>
      </p:sp>
      <p:sp>
        <p:nvSpPr>
          <p:cNvPr id="71695" name="Text Box 15"/>
          <p:cNvSpPr txBox="1">
            <a:spLocks noChangeArrowheads="1"/>
          </p:cNvSpPr>
          <p:nvPr/>
        </p:nvSpPr>
        <p:spPr bwMode="auto">
          <a:xfrm>
            <a:off x="3303588" y="3436938"/>
            <a:ext cx="1212994" cy="523220"/>
          </a:xfrm>
          <a:prstGeom prst="rect">
            <a:avLst/>
          </a:prstGeom>
          <a:noFill/>
          <a:ln w="9525">
            <a:noFill/>
            <a:miter lim="800000"/>
            <a:headEnd/>
            <a:tailEnd/>
          </a:ln>
          <a:effectLst/>
        </p:spPr>
        <p:txBody>
          <a:bodyPr wrap="square">
            <a:spAutoFit/>
          </a:bodyPr>
          <a:lstStyle/>
          <a:p>
            <a:r>
              <a:rPr lang="en-US" sz="1400" dirty="0">
                <a:solidFill>
                  <a:schemeClr val="folHlink"/>
                </a:solidFill>
              </a:rPr>
              <a:t>Surface</a:t>
            </a:r>
          </a:p>
          <a:p>
            <a:r>
              <a:rPr lang="en-US" sz="1400" dirty="0">
                <a:solidFill>
                  <a:schemeClr val="folHlink"/>
                </a:solidFill>
              </a:rPr>
              <a:t>  wind</a:t>
            </a:r>
          </a:p>
        </p:txBody>
      </p:sp>
      <p:sp>
        <p:nvSpPr>
          <p:cNvPr id="71696" name="Line 16"/>
          <p:cNvSpPr>
            <a:spLocks noChangeShapeType="1"/>
          </p:cNvSpPr>
          <p:nvPr/>
        </p:nvSpPr>
        <p:spPr bwMode="auto">
          <a:xfrm flipH="1" flipV="1">
            <a:off x="3759200" y="5080000"/>
            <a:ext cx="406400" cy="1000125"/>
          </a:xfrm>
          <a:prstGeom prst="line">
            <a:avLst/>
          </a:prstGeom>
          <a:noFill/>
          <a:ln w="38100">
            <a:solidFill>
              <a:srgbClr val="FFFF00"/>
            </a:solidFill>
            <a:round/>
            <a:headEnd/>
            <a:tailEnd type="triangle" w="med" len="med"/>
          </a:ln>
          <a:effectLst/>
        </p:spPr>
        <p:txBody>
          <a:bodyPr/>
          <a:lstStyle/>
          <a:p>
            <a:endParaRPr lang="en-US"/>
          </a:p>
        </p:txBody>
      </p:sp>
      <p:sp>
        <p:nvSpPr>
          <p:cNvPr id="71697" name="Freeform 17"/>
          <p:cNvSpPr>
            <a:spLocks/>
          </p:cNvSpPr>
          <p:nvPr/>
        </p:nvSpPr>
        <p:spPr bwMode="auto">
          <a:xfrm flipV="1">
            <a:off x="1558925" y="4749800"/>
            <a:ext cx="1582738" cy="1743075"/>
          </a:xfrm>
          <a:custGeom>
            <a:avLst/>
            <a:gdLst/>
            <a:ahLst/>
            <a:cxnLst>
              <a:cxn ang="0">
                <a:pos x="16" y="864"/>
              </a:cxn>
              <a:cxn ang="0">
                <a:pos x="16" y="672"/>
              </a:cxn>
              <a:cxn ang="0">
                <a:pos x="112" y="432"/>
              </a:cxn>
              <a:cxn ang="0">
                <a:pos x="352" y="192"/>
              </a:cxn>
              <a:cxn ang="0">
                <a:pos x="544" y="96"/>
              </a:cxn>
              <a:cxn ang="0">
                <a:pos x="784" y="0"/>
              </a:cxn>
            </a:cxnLst>
            <a:rect l="0" t="0" r="r" b="b"/>
            <a:pathLst>
              <a:path w="784" h="864">
                <a:moveTo>
                  <a:pt x="16" y="864"/>
                </a:moveTo>
                <a:cubicBezTo>
                  <a:pt x="8" y="804"/>
                  <a:pt x="0" y="744"/>
                  <a:pt x="16" y="672"/>
                </a:cubicBezTo>
                <a:cubicBezTo>
                  <a:pt x="32" y="600"/>
                  <a:pt x="56" y="512"/>
                  <a:pt x="112" y="432"/>
                </a:cubicBezTo>
                <a:cubicBezTo>
                  <a:pt x="168" y="352"/>
                  <a:pt x="280" y="248"/>
                  <a:pt x="352" y="192"/>
                </a:cubicBezTo>
                <a:cubicBezTo>
                  <a:pt x="424" y="136"/>
                  <a:pt x="472" y="128"/>
                  <a:pt x="544" y="96"/>
                </a:cubicBezTo>
                <a:cubicBezTo>
                  <a:pt x="616" y="64"/>
                  <a:pt x="744" y="16"/>
                  <a:pt x="784" y="0"/>
                </a:cubicBezTo>
              </a:path>
            </a:pathLst>
          </a:custGeom>
          <a:noFill/>
          <a:ln w="50800" cap="flat">
            <a:solidFill>
              <a:srgbClr val="FFFF00"/>
            </a:solidFill>
            <a:prstDash val="sysDot"/>
            <a:round/>
            <a:headEnd/>
            <a:tailEnd type="triangle" w="med" len="med"/>
          </a:ln>
          <a:effectLst/>
        </p:spPr>
        <p:txBody>
          <a:bodyPr/>
          <a:lstStyle/>
          <a:p>
            <a:endParaRPr lang="en-US"/>
          </a:p>
        </p:txBody>
      </p:sp>
      <p:pic>
        <p:nvPicPr>
          <p:cNvPr id="71698" name="Picture 18" descr="Go to fullsize image">
            <a:hlinkClick r:id="rId5"/>
          </p:cNvPr>
          <p:cNvPicPr>
            <a:picLocks noChangeAspect="1" noChangeArrowheads="1"/>
          </p:cNvPicPr>
          <p:nvPr/>
        </p:nvPicPr>
        <p:blipFill>
          <a:blip r:embed="rId6" cstate="print"/>
          <a:srcRect l="17778" t="7921" r="5927" b="20792"/>
          <a:stretch>
            <a:fillRect/>
          </a:stretch>
        </p:blipFill>
        <p:spPr bwMode="auto">
          <a:xfrm>
            <a:off x="3370263" y="6373813"/>
            <a:ext cx="692150" cy="484187"/>
          </a:xfrm>
          <a:prstGeom prst="rect">
            <a:avLst/>
          </a:prstGeom>
          <a:noFill/>
        </p:spPr>
      </p:pic>
      <p:sp>
        <p:nvSpPr>
          <p:cNvPr id="71699" name="Text Box 19"/>
          <p:cNvSpPr txBox="1">
            <a:spLocks noChangeArrowheads="1"/>
          </p:cNvSpPr>
          <p:nvPr/>
        </p:nvSpPr>
        <p:spPr bwMode="auto">
          <a:xfrm>
            <a:off x="3132138" y="5334000"/>
            <a:ext cx="1522989" cy="523220"/>
          </a:xfrm>
          <a:prstGeom prst="rect">
            <a:avLst/>
          </a:prstGeom>
          <a:noFill/>
          <a:ln w="9525">
            <a:noFill/>
            <a:miter lim="800000"/>
            <a:headEnd/>
            <a:tailEnd/>
          </a:ln>
          <a:effectLst/>
        </p:spPr>
        <p:txBody>
          <a:bodyPr wrap="square">
            <a:spAutoFit/>
          </a:bodyPr>
          <a:lstStyle/>
          <a:p>
            <a:r>
              <a:rPr lang="en-US" sz="1400" dirty="0">
                <a:solidFill>
                  <a:schemeClr val="folHlink"/>
                </a:solidFill>
              </a:rPr>
              <a:t>Surface</a:t>
            </a:r>
          </a:p>
          <a:p>
            <a:r>
              <a:rPr lang="en-US" sz="1400" dirty="0">
                <a:solidFill>
                  <a:schemeClr val="folHlink"/>
                </a:solidFill>
              </a:rPr>
              <a:t>  wind</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38200" y="381000"/>
            <a:ext cx="4578927" cy="579438"/>
          </a:xfrm>
          <a:prstGeom prst="rect">
            <a:avLst/>
          </a:prstGeom>
          <a:noFill/>
          <a:ln w="9525">
            <a:noFill/>
            <a:miter lim="800000"/>
            <a:headEnd/>
            <a:tailEnd/>
          </a:ln>
          <a:effectLst/>
        </p:spPr>
        <p:txBody>
          <a:bodyPr wrap="square">
            <a:spAutoFit/>
          </a:bodyPr>
          <a:lstStyle/>
          <a:p>
            <a:r>
              <a:rPr lang="en-US" sz="3200" u="sng" dirty="0"/>
              <a:t>Sailing, Sailing…</a:t>
            </a:r>
          </a:p>
        </p:txBody>
      </p:sp>
      <p:pic>
        <p:nvPicPr>
          <p:cNvPr id="38915" name="Picture 3" descr="colum1"/>
          <p:cNvPicPr>
            <a:picLocks noChangeAspect="1" noChangeArrowheads="1"/>
          </p:cNvPicPr>
          <p:nvPr/>
        </p:nvPicPr>
        <p:blipFill>
          <a:blip r:embed="rId4" cstate="print"/>
          <a:srcRect/>
          <a:stretch>
            <a:fillRect/>
          </a:stretch>
        </p:blipFill>
        <p:spPr bwMode="auto">
          <a:xfrm>
            <a:off x="2362200" y="1371600"/>
            <a:ext cx="4495800" cy="5067300"/>
          </a:xfrm>
          <a:prstGeom prst="rect">
            <a:avLst/>
          </a:prstGeom>
          <a:noFill/>
        </p:spPr>
      </p:pic>
      <p:sp>
        <p:nvSpPr>
          <p:cNvPr id="38916" name="Line 4"/>
          <p:cNvSpPr>
            <a:spLocks noChangeShapeType="1"/>
          </p:cNvSpPr>
          <p:nvPr/>
        </p:nvSpPr>
        <p:spPr bwMode="auto">
          <a:xfrm>
            <a:off x="1905000" y="3773488"/>
            <a:ext cx="5867400" cy="0"/>
          </a:xfrm>
          <a:prstGeom prst="line">
            <a:avLst/>
          </a:prstGeom>
          <a:noFill/>
          <a:ln w="38100">
            <a:solidFill>
              <a:srgbClr val="00FF00"/>
            </a:solidFill>
            <a:round/>
            <a:headEnd/>
            <a:tailEnd/>
          </a:ln>
          <a:effectLst/>
        </p:spPr>
        <p:txBody>
          <a:bodyPr/>
          <a:lstStyle/>
          <a:p>
            <a:endParaRPr lang="en-US"/>
          </a:p>
        </p:txBody>
      </p:sp>
      <p:sp>
        <p:nvSpPr>
          <p:cNvPr id="38917" name="Line 5"/>
          <p:cNvSpPr>
            <a:spLocks noChangeShapeType="1"/>
          </p:cNvSpPr>
          <p:nvPr/>
        </p:nvSpPr>
        <p:spPr bwMode="auto">
          <a:xfrm flipH="1" flipV="1">
            <a:off x="7112000" y="4098925"/>
            <a:ext cx="1011238" cy="3175"/>
          </a:xfrm>
          <a:prstGeom prst="line">
            <a:avLst/>
          </a:prstGeom>
          <a:noFill/>
          <a:ln w="38100">
            <a:solidFill>
              <a:schemeClr val="tx1"/>
            </a:solidFill>
            <a:round/>
            <a:headEnd/>
            <a:tailEnd type="triangle" w="med" len="med"/>
          </a:ln>
          <a:effectLst/>
        </p:spPr>
        <p:txBody>
          <a:bodyPr/>
          <a:lstStyle/>
          <a:p>
            <a:endParaRPr lang="en-US"/>
          </a:p>
        </p:txBody>
      </p:sp>
      <p:sp>
        <p:nvSpPr>
          <p:cNvPr id="38918" name="Line 6"/>
          <p:cNvSpPr>
            <a:spLocks noChangeShapeType="1"/>
          </p:cNvSpPr>
          <p:nvPr/>
        </p:nvSpPr>
        <p:spPr bwMode="auto">
          <a:xfrm>
            <a:off x="1214438" y="3325813"/>
            <a:ext cx="896937" cy="4762"/>
          </a:xfrm>
          <a:prstGeom prst="line">
            <a:avLst/>
          </a:prstGeom>
          <a:noFill/>
          <a:ln w="38100">
            <a:solidFill>
              <a:schemeClr val="tx1"/>
            </a:solidFill>
            <a:round/>
            <a:headEnd/>
            <a:tailEnd type="triangle" w="med" len="med"/>
          </a:ln>
          <a:effectLst/>
        </p:spPr>
        <p:txBody>
          <a:bodyPr/>
          <a:lstStyle/>
          <a:p>
            <a:endParaRPr lang="en-US"/>
          </a:p>
        </p:txBody>
      </p:sp>
      <p:sp>
        <p:nvSpPr>
          <p:cNvPr id="38919" name="Text Box 7"/>
          <p:cNvSpPr txBox="1">
            <a:spLocks noChangeArrowheads="1"/>
          </p:cNvSpPr>
          <p:nvPr/>
        </p:nvSpPr>
        <p:spPr bwMode="auto">
          <a:xfrm>
            <a:off x="7070725" y="3389313"/>
            <a:ext cx="522288" cy="366712"/>
          </a:xfrm>
          <a:prstGeom prst="rect">
            <a:avLst/>
          </a:prstGeom>
          <a:noFill/>
          <a:ln w="9525">
            <a:noFill/>
            <a:miter lim="800000"/>
            <a:headEnd/>
            <a:tailEnd/>
          </a:ln>
          <a:effectLst/>
        </p:spPr>
        <p:txBody>
          <a:bodyPr wrap="none">
            <a:spAutoFit/>
          </a:bodyPr>
          <a:lstStyle/>
          <a:p>
            <a:r>
              <a:rPr lang="en-US"/>
              <a:t>30</a:t>
            </a:r>
            <a:r>
              <a:rPr lang="en-US" baseline="30000"/>
              <a:t>o</a:t>
            </a:r>
          </a:p>
        </p:txBody>
      </p:sp>
      <p:sp>
        <p:nvSpPr>
          <p:cNvPr id="38920" name="Text Box 8"/>
          <p:cNvSpPr txBox="1">
            <a:spLocks noChangeArrowheads="1"/>
          </p:cNvSpPr>
          <p:nvPr/>
        </p:nvSpPr>
        <p:spPr bwMode="auto">
          <a:xfrm>
            <a:off x="7327900" y="4371975"/>
            <a:ext cx="1816100" cy="641350"/>
          </a:xfrm>
          <a:prstGeom prst="rect">
            <a:avLst/>
          </a:prstGeom>
          <a:noFill/>
          <a:ln w="9525">
            <a:noFill/>
            <a:miter lim="800000"/>
            <a:headEnd/>
            <a:tailEnd/>
          </a:ln>
          <a:effectLst/>
        </p:spPr>
        <p:txBody>
          <a:bodyPr wrap="square">
            <a:spAutoFit/>
          </a:bodyPr>
          <a:lstStyle/>
          <a:p>
            <a:r>
              <a:rPr lang="en-US" b="1">
                <a:solidFill>
                  <a:srgbClr val="FFFF00"/>
                </a:solidFill>
              </a:rPr>
              <a:t>Trade winds</a:t>
            </a:r>
          </a:p>
          <a:p>
            <a:r>
              <a:rPr lang="en-US" b="1">
                <a:solidFill>
                  <a:srgbClr val="FFFF00"/>
                </a:solidFill>
              </a:rPr>
              <a:t>(easterlies)</a:t>
            </a:r>
          </a:p>
        </p:txBody>
      </p:sp>
      <p:sp>
        <p:nvSpPr>
          <p:cNvPr id="38921" name="Text Box 9"/>
          <p:cNvSpPr txBox="1">
            <a:spLocks noChangeArrowheads="1"/>
          </p:cNvSpPr>
          <p:nvPr/>
        </p:nvSpPr>
        <p:spPr bwMode="auto">
          <a:xfrm>
            <a:off x="228600" y="2760663"/>
            <a:ext cx="1327150" cy="366712"/>
          </a:xfrm>
          <a:prstGeom prst="rect">
            <a:avLst/>
          </a:prstGeom>
          <a:noFill/>
          <a:ln w="9525">
            <a:noFill/>
            <a:miter lim="800000"/>
            <a:headEnd/>
            <a:tailEnd/>
          </a:ln>
          <a:effectLst/>
        </p:spPr>
        <p:txBody>
          <a:bodyPr wrap="none">
            <a:spAutoFit/>
          </a:bodyPr>
          <a:lstStyle/>
          <a:p>
            <a:r>
              <a:rPr lang="en-US" b="1">
                <a:solidFill>
                  <a:srgbClr val="FFFF00"/>
                </a:solidFill>
              </a:rPr>
              <a:t>Westerlies</a:t>
            </a:r>
          </a:p>
        </p:txBody>
      </p:sp>
      <p:sp>
        <p:nvSpPr>
          <p:cNvPr id="38922" name="Freeform 10"/>
          <p:cNvSpPr>
            <a:spLocks/>
          </p:cNvSpPr>
          <p:nvPr/>
        </p:nvSpPr>
        <p:spPr bwMode="auto">
          <a:xfrm>
            <a:off x="3429000" y="3629025"/>
            <a:ext cx="1676400" cy="495300"/>
          </a:xfrm>
          <a:custGeom>
            <a:avLst/>
            <a:gdLst/>
            <a:ahLst/>
            <a:cxnLst>
              <a:cxn ang="0">
                <a:pos x="1056" y="0"/>
              </a:cxn>
              <a:cxn ang="0">
                <a:pos x="1002" y="30"/>
              </a:cxn>
              <a:cxn ang="0">
                <a:pos x="984" y="84"/>
              </a:cxn>
              <a:cxn ang="0">
                <a:pos x="978" y="126"/>
              </a:cxn>
              <a:cxn ang="0">
                <a:pos x="960" y="180"/>
              </a:cxn>
              <a:cxn ang="0">
                <a:pos x="906" y="180"/>
              </a:cxn>
              <a:cxn ang="0">
                <a:pos x="864" y="162"/>
              </a:cxn>
              <a:cxn ang="0">
                <a:pos x="810" y="150"/>
              </a:cxn>
              <a:cxn ang="0">
                <a:pos x="762" y="144"/>
              </a:cxn>
              <a:cxn ang="0">
                <a:pos x="642" y="144"/>
              </a:cxn>
              <a:cxn ang="0">
                <a:pos x="588" y="132"/>
              </a:cxn>
              <a:cxn ang="0">
                <a:pos x="546" y="90"/>
              </a:cxn>
              <a:cxn ang="0">
                <a:pos x="480" y="96"/>
              </a:cxn>
              <a:cxn ang="0">
                <a:pos x="426" y="144"/>
              </a:cxn>
              <a:cxn ang="0">
                <a:pos x="198" y="144"/>
              </a:cxn>
              <a:cxn ang="0">
                <a:pos x="78" y="192"/>
              </a:cxn>
              <a:cxn ang="0">
                <a:pos x="30" y="246"/>
              </a:cxn>
              <a:cxn ang="0">
                <a:pos x="0" y="312"/>
              </a:cxn>
            </a:cxnLst>
            <a:rect l="0" t="0" r="r" b="b"/>
            <a:pathLst>
              <a:path w="1056" h="312">
                <a:moveTo>
                  <a:pt x="1056" y="0"/>
                </a:moveTo>
                <a:cubicBezTo>
                  <a:pt x="1035" y="8"/>
                  <a:pt x="1014" y="16"/>
                  <a:pt x="1002" y="30"/>
                </a:cubicBezTo>
                <a:cubicBezTo>
                  <a:pt x="990" y="44"/>
                  <a:pt x="988" y="68"/>
                  <a:pt x="984" y="84"/>
                </a:cubicBezTo>
                <a:cubicBezTo>
                  <a:pt x="980" y="100"/>
                  <a:pt x="982" y="110"/>
                  <a:pt x="978" y="126"/>
                </a:cubicBezTo>
                <a:cubicBezTo>
                  <a:pt x="974" y="142"/>
                  <a:pt x="972" y="171"/>
                  <a:pt x="960" y="180"/>
                </a:cubicBezTo>
                <a:cubicBezTo>
                  <a:pt x="948" y="189"/>
                  <a:pt x="922" y="183"/>
                  <a:pt x="906" y="180"/>
                </a:cubicBezTo>
                <a:cubicBezTo>
                  <a:pt x="890" y="177"/>
                  <a:pt x="880" y="167"/>
                  <a:pt x="864" y="162"/>
                </a:cubicBezTo>
                <a:cubicBezTo>
                  <a:pt x="848" y="157"/>
                  <a:pt x="827" y="153"/>
                  <a:pt x="810" y="150"/>
                </a:cubicBezTo>
                <a:cubicBezTo>
                  <a:pt x="793" y="147"/>
                  <a:pt x="790" y="145"/>
                  <a:pt x="762" y="144"/>
                </a:cubicBezTo>
                <a:cubicBezTo>
                  <a:pt x="734" y="143"/>
                  <a:pt x="671" y="146"/>
                  <a:pt x="642" y="144"/>
                </a:cubicBezTo>
                <a:cubicBezTo>
                  <a:pt x="613" y="142"/>
                  <a:pt x="604" y="141"/>
                  <a:pt x="588" y="132"/>
                </a:cubicBezTo>
                <a:cubicBezTo>
                  <a:pt x="572" y="123"/>
                  <a:pt x="564" y="96"/>
                  <a:pt x="546" y="90"/>
                </a:cubicBezTo>
                <a:cubicBezTo>
                  <a:pt x="528" y="84"/>
                  <a:pt x="500" y="87"/>
                  <a:pt x="480" y="96"/>
                </a:cubicBezTo>
                <a:cubicBezTo>
                  <a:pt x="460" y="105"/>
                  <a:pt x="473" y="136"/>
                  <a:pt x="426" y="144"/>
                </a:cubicBezTo>
                <a:cubicBezTo>
                  <a:pt x="379" y="152"/>
                  <a:pt x="256" y="136"/>
                  <a:pt x="198" y="144"/>
                </a:cubicBezTo>
                <a:cubicBezTo>
                  <a:pt x="140" y="152"/>
                  <a:pt x="106" y="175"/>
                  <a:pt x="78" y="192"/>
                </a:cubicBezTo>
                <a:cubicBezTo>
                  <a:pt x="50" y="209"/>
                  <a:pt x="43" y="226"/>
                  <a:pt x="30" y="246"/>
                </a:cubicBezTo>
                <a:cubicBezTo>
                  <a:pt x="17" y="266"/>
                  <a:pt x="5" y="301"/>
                  <a:pt x="0" y="312"/>
                </a:cubicBezTo>
              </a:path>
            </a:pathLst>
          </a:custGeom>
          <a:noFill/>
          <a:ln w="25400">
            <a:solidFill>
              <a:srgbClr val="000080"/>
            </a:solidFill>
            <a:round/>
            <a:headEnd/>
            <a:tailEnd/>
          </a:ln>
          <a:effectLst/>
        </p:spPr>
        <p:txBody>
          <a:bodyPr/>
          <a:lstStyle/>
          <a:p>
            <a:endParaRPr lang="en-US"/>
          </a:p>
        </p:txBody>
      </p:sp>
      <p:sp>
        <p:nvSpPr>
          <p:cNvPr id="38923" name="AutoShape 11"/>
          <p:cNvSpPr>
            <a:spLocks noChangeArrowheads="1"/>
          </p:cNvSpPr>
          <p:nvPr/>
        </p:nvSpPr>
        <p:spPr bwMode="auto">
          <a:xfrm rot="15985419">
            <a:off x="4391819" y="3780631"/>
            <a:ext cx="231775" cy="169863"/>
          </a:xfrm>
          <a:prstGeom prst="triangle">
            <a:avLst>
              <a:gd name="adj" fmla="val 60940"/>
            </a:avLst>
          </a:prstGeom>
          <a:solidFill>
            <a:srgbClr val="000080"/>
          </a:solid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003569" y="2324966"/>
            <a:ext cx="6406139" cy="584775"/>
          </a:xfrm>
          <a:prstGeom prst="rect">
            <a:avLst/>
          </a:prstGeom>
          <a:noFill/>
          <a:ln w="9525">
            <a:noFill/>
            <a:miter lim="800000"/>
            <a:headEnd/>
            <a:tailEnd/>
          </a:ln>
          <a:effectLst/>
        </p:spPr>
        <p:txBody>
          <a:bodyPr wrap="square">
            <a:spAutoFit/>
          </a:bodyPr>
          <a:lstStyle/>
          <a:p>
            <a:r>
              <a:rPr lang="en-US" sz="3200" dirty="0" smtClean="0"/>
              <a:t>Winds and Ocean Currents</a:t>
            </a:r>
            <a:endParaRPr lang="en-US" sz="3200"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27037" y="381000"/>
            <a:ext cx="6759575" cy="701675"/>
          </a:xfrm>
          <a:prstGeom prst="rect">
            <a:avLst/>
          </a:prstGeom>
          <a:noFill/>
          <a:ln w="9525">
            <a:noFill/>
            <a:miter lim="800000"/>
            <a:headEnd/>
            <a:tailEnd/>
          </a:ln>
          <a:effectLst/>
        </p:spPr>
        <p:txBody>
          <a:bodyPr wrap="square">
            <a:spAutoFit/>
          </a:bodyPr>
          <a:lstStyle/>
          <a:p>
            <a:r>
              <a:rPr lang="en-US" sz="4000" b="1" u="sng" dirty="0"/>
              <a:t>Ocean Surface Currents</a:t>
            </a:r>
          </a:p>
        </p:txBody>
      </p:sp>
      <p:sp>
        <p:nvSpPr>
          <p:cNvPr id="44035" name="Rectangle 3"/>
          <p:cNvSpPr>
            <a:spLocks noChangeArrowheads="1"/>
          </p:cNvSpPr>
          <p:nvPr/>
        </p:nvSpPr>
        <p:spPr bwMode="auto">
          <a:xfrm>
            <a:off x="1751013" y="2005013"/>
            <a:ext cx="6807200" cy="1569660"/>
          </a:xfrm>
          <a:prstGeom prst="rect">
            <a:avLst/>
          </a:prstGeom>
          <a:noFill/>
          <a:ln w="9525">
            <a:noFill/>
            <a:miter lim="800000"/>
            <a:headEnd/>
            <a:tailEnd/>
          </a:ln>
          <a:effectLst/>
        </p:spPr>
        <p:txBody>
          <a:bodyPr wrap="square">
            <a:spAutoFit/>
          </a:bodyPr>
          <a:lstStyle/>
          <a:p>
            <a:r>
              <a:rPr lang="en-US" sz="3200" b="1" dirty="0">
                <a:solidFill>
                  <a:srgbClr val="FFFF00"/>
                </a:solidFill>
              </a:rPr>
              <a:t>1. Solar Heating (temp, density)</a:t>
            </a:r>
            <a:endParaRPr lang="en-US" sz="3200" dirty="0">
              <a:solidFill>
                <a:srgbClr val="FFFF00"/>
              </a:solidFill>
            </a:endParaRPr>
          </a:p>
          <a:p>
            <a:r>
              <a:rPr lang="en-US" sz="3200" b="1" dirty="0">
                <a:solidFill>
                  <a:srgbClr val="FFFF00"/>
                </a:solidFill>
              </a:rPr>
              <a:t>2. Winds</a:t>
            </a:r>
            <a:endParaRPr lang="en-US" sz="3200" dirty="0">
              <a:solidFill>
                <a:srgbClr val="FFFF00"/>
              </a:solidFill>
            </a:endParaRPr>
          </a:p>
          <a:p>
            <a:r>
              <a:rPr lang="en-US" sz="3200" b="1" dirty="0">
                <a:solidFill>
                  <a:srgbClr val="FFFF00"/>
                </a:solidFill>
              </a:rPr>
              <a:t>3. </a:t>
            </a:r>
            <a:r>
              <a:rPr lang="en-US" sz="3200" b="1" dirty="0" err="1">
                <a:solidFill>
                  <a:srgbClr val="FFFF00"/>
                </a:solidFill>
              </a:rPr>
              <a:t>Coriolis</a:t>
            </a:r>
            <a:endParaRPr lang="en-US" sz="3200" b="1" dirty="0">
              <a:solidFill>
                <a:srgbClr val="FFFF00"/>
              </a:solidFill>
            </a:endParaRPr>
          </a:p>
        </p:txBody>
      </p:sp>
      <p:sp>
        <p:nvSpPr>
          <p:cNvPr id="44036" name="Text Box 4"/>
          <p:cNvSpPr txBox="1">
            <a:spLocks noChangeArrowheads="1"/>
          </p:cNvSpPr>
          <p:nvPr/>
        </p:nvSpPr>
        <p:spPr bwMode="auto">
          <a:xfrm>
            <a:off x="1390650" y="1277938"/>
            <a:ext cx="3595688" cy="701675"/>
          </a:xfrm>
          <a:prstGeom prst="rect">
            <a:avLst/>
          </a:prstGeom>
          <a:noFill/>
          <a:ln w="9525">
            <a:noFill/>
            <a:miter lim="800000"/>
            <a:headEnd/>
            <a:tailEnd/>
          </a:ln>
          <a:effectLst/>
        </p:spPr>
        <p:txBody>
          <a:bodyPr wrap="square">
            <a:spAutoFit/>
          </a:bodyPr>
          <a:lstStyle/>
          <a:p>
            <a:r>
              <a:rPr lang="en-US" sz="4000" b="1" dirty="0">
                <a:solidFill>
                  <a:srgbClr val="00FF00"/>
                </a:solidFill>
              </a:rPr>
              <a:t>Forces</a:t>
            </a:r>
          </a:p>
        </p:txBody>
      </p:sp>
      <p:pic>
        <p:nvPicPr>
          <p:cNvPr id="44037" name="Picture 5" descr="ocean_currents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0" y="3736975"/>
            <a:ext cx="4953000" cy="2636838"/>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387725" y="2066925"/>
            <a:ext cx="2098675" cy="579438"/>
          </a:xfrm>
          <a:prstGeom prst="rect">
            <a:avLst/>
          </a:prstGeom>
          <a:noFill/>
          <a:ln w="9525">
            <a:noFill/>
            <a:miter lim="800000"/>
            <a:headEnd/>
            <a:tailEnd/>
          </a:ln>
          <a:effectLst/>
        </p:spPr>
        <p:txBody>
          <a:bodyPr wrap="square">
            <a:spAutoFit/>
          </a:bodyPr>
          <a:lstStyle/>
          <a:p>
            <a:r>
              <a:rPr lang="en-US" sz="3200" b="1" u="sng" dirty="0">
                <a:solidFill>
                  <a:srgbClr val="FFFF00"/>
                </a:solidFill>
              </a:rPr>
              <a:t>Density</a:t>
            </a:r>
          </a:p>
        </p:txBody>
      </p:sp>
      <p:sp>
        <p:nvSpPr>
          <p:cNvPr id="46083" name="Text Box 3"/>
          <p:cNvSpPr txBox="1">
            <a:spLocks noChangeArrowheads="1"/>
          </p:cNvSpPr>
          <p:nvPr/>
        </p:nvSpPr>
        <p:spPr bwMode="auto">
          <a:xfrm>
            <a:off x="2713038" y="3065463"/>
            <a:ext cx="3466089" cy="1066800"/>
          </a:xfrm>
          <a:prstGeom prst="rect">
            <a:avLst/>
          </a:prstGeom>
          <a:noFill/>
          <a:ln w="9525">
            <a:noFill/>
            <a:miter lim="800000"/>
            <a:headEnd/>
            <a:tailEnd/>
          </a:ln>
          <a:effectLst/>
        </p:spPr>
        <p:txBody>
          <a:bodyPr wrap="square">
            <a:spAutoFit/>
          </a:bodyPr>
          <a:lstStyle/>
          <a:p>
            <a:r>
              <a:rPr lang="en-US" sz="3200" b="1" dirty="0">
                <a:solidFill>
                  <a:srgbClr val="FFFF00"/>
                </a:solidFill>
              </a:rPr>
              <a:t>  </a:t>
            </a:r>
            <a:r>
              <a:rPr lang="en-US" sz="3200" b="1" u="sng" dirty="0">
                <a:solidFill>
                  <a:srgbClr val="FFFF00"/>
                </a:solidFill>
              </a:rPr>
              <a:t>Mass</a:t>
            </a:r>
            <a:r>
              <a:rPr lang="en-US" sz="3200" b="1" dirty="0">
                <a:solidFill>
                  <a:srgbClr val="FFFF00"/>
                </a:solidFill>
              </a:rPr>
              <a:t>	   (g)</a:t>
            </a:r>
          </a:p>
          <a:p>
            <a:r>
              <a:rPr lang="en-US" sz="3200" b="1" dirty="0">
                <a:solidFill>
                  <a:srgbClr val="FFFF00"/>
                </a:solidFill>
              </a:rPr>
              <a:t>Volume    (cm</a:t>
            </a:r>
            <a:r>
              <a:rPr lang="en-US" sz="3200" b="1" baseline="30000" dirty="0">
                <a:solidFill>
                  <a:srgbClr val="FFFF00"/>
                </a:solidFill>
              </a:rPr>
              <a:t>3</a:t>
            </a:r>
            <a:r>
              <a:rPr lang="en-US" sz="3200" b="1" dirty="0">
                <a:solidFill>
                  <a:srgbClr val="FFFF00"/>
                </a:solidFill>
              </a:rPr>
              <a:t>)</a:t>
            </a:r>
          </a:p>
        </p:txBody>
      </p:sp>
      <p:sp>
        <p:nvSpPr>
          <p:cNvPr id="46084" name="Line 4"/>
          <p:cNvSpPr>
            <a:spLocks noChangeShapeType="1"/>
          </p:cNvSpPr>
          <p:nvPr/>
        </p:nvSpPr>
        <p:spPr bwMode="auto">
          <a:xfrm>
            <a:off x="4643438" y="3641725"/>
            <a:ext cx="1258887" cy="0"/>
          </a:xfrm>
          <a:prstGeom prst="line">
            <a:avLst/>
          </a:prstGeom>
          <a:noFill/>
          <a:ln w="25400">
            <a:solidFill>
              <a:schemeClr val="tx1"/>
            </a:solidFill>
            <a:round/>
            <a:headEnd/>
            <a:tailEnd/>
          </a:ln>
          <a:effectLst/>
        </p:spPr>
        <p:txBody>
          <a:bodyPr/>
          <a:lstStyle/>
          <a:p>
            <a:endParaRPr lang="en-US"/>
          </a:p>
        </p:txBody>
      </p:sp>
      <p:sp>
        <p:nvSpPr>
          <p:cNvPr id="46085" name="Text Box 5"/>
          <p:cNvSpPr txBox="1">
            <a:spLocks noChangeArrowheads="1"/>
          </p:cNvSpPr>
          <p:nvPr/>
        </p:nvSpPr>
        <p:spPr bwMode="auto">
          <a:xfrm>
            <a:off x="1792287" y="1101725"/>
            <a:ext cx="5689167" cy="579438"/>
          </a:xfrm>
          <a:prstGeom prst="rect">
            <a:avLst/>
          </a:prstGeom>
          <a:noFill/>
          <a:ln w="9525">
            <a:noFill/>
            <a:miter lim="800000"/>
            <a:headEnd/>
            <a:tailEnd/>
          </a:ln>
          <a:effectLst/>
        </p:spPr>
        <p:txBody>
          <a:bodyPr wrap="square">
            <a:spAutoFit/>
          </a:bodyPr>
          <a:lstStyle/>
          <a:p>
            <a:r>
              <a:rPr lang="en-US" sz="3200" b="1" u="sng" dirty="0"/>
              <a:t>Solar Heating and Density</a:t>
            </a:r>
          </a:p>
        </p:txBody>
      </p:sp>
      <p:sp>
        <p:nvSpPr>
          <p:cNvPr id="46086" name="Text Box 6"/>
          <p:cNvSpPr txBox="1">
            <a:spLocks noChangeArrowheads="1"/>
          </p:cNvSpPr>
          <p:nvPr/>
        </p:nvSpPr>
        <p:spPr bwMode="auto">
          <a:xfrm>
            <a:off x="1771650" y="4706938"/>
            <a:ext cx="5959186" cy="579437"/>
          </a:xfrm>
          <a:prstGeom prst="rect">
            <a:avLst/>
          </a:prstGeom>
          <a:noFill/>
          <a:ln w="9525">
            <a:noFill/>
            <a:miter lim="800000"/>
            <a:headEnd/>
            <a:tailEnd/>
          </a:ln>
          <a:effectLst/>
        </p:spPr>
        <p:txBody>
          <a:bodyPr wrap="square">
            <a:spAutoFit/>
          </a:bodyPr>
          <a:lstStyle/>
          <a:p>
            <a:r>
              <a:rPr lang="en-US" sz="3200" dirty="0">
                <a:solidFill>
                  <a:srgbClr val="00FF00"/>
                </a:solidFill>
              </a:rPr>
              <a:t>Water Expands as it is heated</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41325" y="214313"/>
            <a:ext cx="3457575" cy="701675"/>
          </a:xfrm>
          <a:prstGeom prst="rect">
            <a:avLst/>
          </a:prstGeom>
          <a:noFill/>
          <a:ln w="9525">
            <a:noFill/>
            <a:miter lim="800000"/>
            <a:headEnd/>
            <a:tailEnd/>
          </a:ln>
          <a:effectLst/>
        </p:spPr>
        <p:txBody>
          <a:bodyPr wrap="none">
            <a:spAutoFit/>
          </a:bodyPr>
          <a:lstStyle/>
          <a:p>
            <a:r>
              <a:rPr lang="en-US" sz="4000" b="1" u="sng"/>
              <a:t>Solar Heating</a:t>
            </a:r>
          </a:p>
        </p:txBody>
      </p:sp>
      <p:sp>
        <p:nvSpPr>
          <p:cNvPr id="47107" name="Text Box 3"/>
          <p:cNvSpPr txBox="1">
            <a:spLocks noChangeArrowheads="1"/>
          </p:cNvSpPr>
          <p:nvPr/>
        </p:nvSpPr>
        <p:spPr bwMode="auto">
          <a:xfrm>
            <a:off x="1065213" y="1195388"/>
            <a:ext cx="7292975" cy="946150"/>
          </a:xfrm>
          <a:prstGeom prst="rect">
            <a:avLst/>
          </a:prstGeom>
          <a:noFill/>
          <a:ln w="9525">
            <a:noFill/>
            <a:miter lim="800000"/>
            <a:headEnd/>
            <a:tailEnd/>
          </a:ln>
          <a:effectLst/>
        </p:spPr>
        <p:txBody>
          <a:bodyPr wrap="square">
            <a:spAutoFit/>
          </a:bodyPr>
          <a:lstStyle/>
          <a:p>
            <a:pPr algn="ctr"/>
            <a:r>
              <a:rPr lang="en-US" sz="2800" dirty="0">
                <a:solidFill>
                  <a:srgbClr val="FFFF00"/>
                </a:solidFill>
              </a:rPr>
              <a:t>Heat expands water near the Equator,</a:t>
            </a:r>
          </a:p>
          <a:p>
            <a:pPr algn="ctr"/>
            <a:r>
              <a:rPr lang="en-US" sz="2800" dirty="0">
                <a:solidFill>
                  <a:srgbClr val="FFFF00"/>
                </a:solidFill>
              </a:rPr>
              <a:t>increasing its volume and creating a bulge</a:t>
            </a:r>
          </a:p>
        </p:txBody>
      </p:sp>
      <p:pic>
        <p:nvPicPr>
          <p:cNvPr id="47108" name="Picture 4"/>
          <p:cNvPicPr>
            <a:picLocks noChangeAspect="1" noChangeArrowheads="1"/>
          </p:cNvPicPr>
          <p:nvPr/>
        </p:nvPicPr>
        <p:blipFill>
          <a:blip r:embed="rId4" cstate="print"/>
          <a:srcRect r="48932"/>
          <a:stretch>
            <a:fillRect/>
          </a:stretch>
        </p:blipFill>
        <p:spPr bwMode="auto">
          <a:xfrm>
            <a:off x="2700338" y="2278063"/>
            <a:ext cx="3294062" cy="4014787"/>
          </a:xfrm>
          <a:prstGeom prst="rect">
            <a:avLst/>
          </a:prstGeom>
          <a:noFill/>
          <a:ln w="9525">
            <a:noFill/>
            <a:miter lim="800000"/>
            <a:headEnd/>
            <a:tailEnd/>
          </a:ln>
          <a:effectLst/>
        </p:spPr>
      </p:pic>
      <p:sp>
        <p:nvSpPr>
          <p:cNvPr id="47109" name="Line 5"/>
          <p:cNvSpPr>
            <a:spLocks noChangeShapeType="1"/>
          </p:cNvSpPr>
          <p:nvPr/>
        </p:nvSpPr>
        <p:spPr bwMode="auto">
          <a:xfrm>
            <a:off x="1905000" y="4457700"/>
            <a:ext cx="971550" cy="0"/>
          </a:xfrm>
          <a:prstGeom prst="line">
            <a:avLst/>
          </a:prstGeom>
          <a:noFill/>
          <a:ln w="9525">
            <a:solidFill>
              <a:schemeClr val="tx1"/>
            </a:solidFill>
            <a:round/>
            <a:headEnd/>
            <a:tailEnd type="triangle" w="med" len="med"/>
          </a:ln>
          <a:effectLst/>
        </p:spPr>
        <p:txBody>
          <a:bodyPr/>
          <a:lstStyle/>
          <a:p>
            <a:endParaRPr lang="en-US"/>
          </a:p>
        </p:txBody>
      </p:sp>
      <p:sp>
        <p:nvSpPr>
          <p:cNvPr id="47110" name="Text Box 6"/>
          <p:cNvSpPr txBox="1">
            <a:spLocks noChangeArrowheads="1"/>
          </p:cNvSpPr>
          <p:nvPr/>
        </p:nvSpPr>
        <p:spPr bwMode="auto">
          <a:xfrm>
            <a:off x="936625" y="4270375"/>
            <a:ext cx="895350" cy="336550"/>
          </a:xfrm>
          <a:prstGeom prst="rect">
            <a:avLst/>
          </a:prstGeom>
          <a:noFill/>
          <a:ln w="9525">
            <a:noFill/>
            <a:miter lim="800000"/>
            <a:headEnd/>
            <a:tailEnd/>
          </a:ln>
          <a:effectLst/>
        </p:spPr>
        <p:txBody>
          <a:bodyPr wrap="none">
            <a:spAutoFit/>
          </a:bodyPr>
          <a:lstStyle/>
          <a:p>
            <a:r>
              <a:rPr lang="en-US" sz="1600"/>
              <a:t>Equator</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41325" y="214313"/>
            <a:ext cx="3457575" cy="701675"/>
          </a:xfrm>
          <a:prstGeom prst="rect">
            <a:avLst/>
          </a:prstGeom>
          <a:noFill/>
          <a:ln w="9525">
            <a:noFill/>
            <a:miter lim="800000"/>
            <a:headEnd/>
            <a:tailEnd/>
          </a:ln>
          <a:effectLst/>
        </p:spPr>
        <p:txBody>
          <a:bodyPr wrap="none">
            <a:spAutoFit/>
          </a:bodyPr>
          <a:lstStyle/>
          <a:p>
            <a:r>
              <a:rPr lang="en-US" sz="4000" b="1" u="sng"/>
              <a:t>Solar Heating</a:t>
            </a:r>
          </a:p>
        </p:txBody>
      </p:sp>
      <p:pic>
        <p:nvPicPr>
          <p:cNvPr id="49155" name="Picture 3" descr="bare_globe"/>
          <p:cNvPicPr>
            <a:picLocks noChangeAspect="1" noChangeArrowheads="1"/>
          </p:cNvPicPr>
          <p:nvPr/>
        </p:nvPicPr>
        <p:blipFill>
          <a:blip r:embed="rId4" cstate="print">
            <a:clrChange>
              <a:clrFrom>
                <a:srgbClr val="00004B"/>
              </a:clrFrom>
              <a:clrTo>
                <a:srgbClr val="00004B">
                  <a:alpha val="0"/>
                </a:srgbClr>
              </a:clrTo>
            </a:clrChange>
          </a:blip>
          <a:srcRect/>
          <a:stretch>
            <a:fillRect/>
          </a:stretch>
        </p:blipFill>
        <p:spPr bwMode="auto">
          <a:xfrm>
            <a:off x="1458913" y="2674938"/>
            <a:ext cx="3322637" cy="3051175"/>
          </a:xfrm>
          <a:prstGeom prst="rect">
            <a:avLst/>
          </a:prstGeom>
          <a:noFill/>
        </p:spPr>
      </p:pic>
      <p:grpSp>
        <p:nvGrpSpPr>
          <p:cNvPr id="49156" name="Group 4"/>
          <p:cNvGrpSpPr>
            <a:grpSpLocks/>
          </p:cNvGrpSpPr>
          <p:nvPr/>
        </p:nvGrpSpPr>
        <p:grpSpPr bwMode="auto">
          <a:xfrm rot="5262970">
            <a:off x="4914106" y="3712369"/>
            <a:ext cx="2620963" cy="1038225"/>
            <a:chOff x="2866" y="2388"/>
            <a:chExt cx="2237" cy="654"/>
          </a:xfrm>
        </p:grpSpPr>
        <p:sp>
          <p:nvSpPr>
            <p:cNvPr id="49157" name="Freeform 5"/>
            <p:cNvSpPr>
              <a:spLocks/>
            </p:cNvSpPr>
            <p:nvPr/>
          </p:nvSpPr>
          <p:spPr bwMode="auto">
            <a:xfrm>
              <a:off x="2866" y="2388"/>
              <a:ext cx="1238" cy="654"/>
            </a:xfrm>
            <a:custGeom>
              <a:avLst/>
              <a:gdLst/>
              <a:ahLst/>
              <a:cxnLst>
                <a:cxn ang="0">
                  <a:pos x="0" y="648"/>
                </a:cxn>
                <a:cxn ang="0">
                  <a:pos x="153" y="638"/>
                </a:cxn>
                <a:cxn ang="0">
                  <a:pos x="384" y="552"/>
                </a:cxn>
                <a:cxn ang="0">
                  <a:pos x="652" y="292"/>
                </a:cxn>
                <a:cxn ang="0">
                  <a:pos x="892" y="91"/>
                </a:cxn>
                <a:cxn ang="0">
                  <a:pos x="1075" y="14"/>
                </a:cxn>
                <a:cxn ang="0">
                  <a:pos x="1238" y="4"/>
                </a:cxn>
              </a:cxnLst>
              <a:rect l="0" t="0" r="r" b="b"/>
              <a:pathLst>
                <a:path w="1238" h="654">
                  <a:moveTo>
                    <a:pt x="0" y="648"/>
                  </a:moveTo>
                  <a:cubicBezTo>
                    <a:pt x="44" y="651"/>
                    <a:pt x="89" y="654"/>
                    <a:pt x="153" y="638"/>
                  </a:cubicBezTo>
                  <a:cubicBezTo>
                    <a:pt x="217" y="622"/>
                    <a:pt x="301" y="610"/>
                    <a:pt x="384" y="552"/>
                  </a:cubicBezTo>
                  <a:cubicBezTo>
                    <a:pt x="467" y="494"/>
                    <a:pt x="567" y="369"/>
                    <a:pt x="652" y="292"/>
                  </a:cubicBezTo>
                  <a:cubicBezTo>
                    <a:pt x="737" y="215"/>
                    <a:pt x="822" y="137"/>
                    <a:pt x="892" y="91"/>
                  </a:cubicBezTo>
                  <a:cubicBezTo>
                    <a:pt x="962" y="45"/>
                    <a:pt x="1018" y="28"/>
                    <a:pt x="1075" y="14"/>
                  </a:cubicBezTo>
                  <a:cubicBezTo>
                    <a:pt x="1132" y="0"/>
                    <a:pt x="1211" y="7"/>
                    <a:pt x="1238" y="4"/>
                  </a:cubicBezTo>
                </a:path>
              </a:pathLst>
            </a:custGeom>
            <a:noFill/>
            <a:ln w="38100">
              <a:solidFill>
                <a:schemeClr val="tx1"/>
              </a:solidFill>
              <a:round/>
              <a:headEnd/>
              <a:tailEnd/>
            </a:ln>
            <a:effectLst/>
          </p:spPr>
          <p:txBody>
            <a:bodyPr/>
            <a:lstStyle/>
            <a:p>
              <a:endParaRPr lang="en-US"/>
            </a:p>
          </p:txBody>
        </p:sp>
        <p:sp>
          <p:nvSpPr>
            <p:cNvPr id="49158" name="Freeform 6"/>
            <p:cNvSpPr>
              <a:spLocks/>
            </p:cNvSpPr>
            <p:nvPr/>
          </p:nvSpPr>
          <p:spPr bwMode="auto">
            <a:xfrm flipH="1">
              <a:off x="4085" y="2388"/>
              <a:ext cx="1018" cy="654"/>
            </a:xfrm>
            <a:custGeom>
              <a:avLst/>
              <a:gdLst/>
              <a:ahLst/>
              <a:cxnLst>
                <a:cxn ang="0">
                  <a:pos x="0" y="648"/>
                </a:cxn>
                <a:cxn ang="0">
                  <a:pos x="153" y="638"/>
                </a:cxn>
                <a:cxn ang="0">
                  <a:pos x="384" y="552"/>
                </a:cxn>
                <a:cxn ang="0">
                  <a:pos x="652" y="292"/>
                </a:cxn>
                <a:cxn ang="0">
                  <a:pos x="892" y="91"/>
                </a:cxn>
                <a:cxn ang="0">
                  <a:pos x="1075" y="14"/>
                </a:cxn>
                <a:cxn ang="0">
                  <a:pos x="1238" y="4"/>
                </a:cxn>
              </a:cxnLst>
              <a:rect l="0" t="0" r="r" b="b"/>
              <a:pathLst>
                <a:path w="1238" h="654">
                  <a:moveTo>
                    <a:pt x="0" y="648"/>
                  </a:moveTo>
                  <a:cubicBezTo>
                    <a:pt x="44" y="651"/>
                    <a:pt x="89" y="654"/>
                    <a:pt x="153" y="638"/>
                  </a:cubicBezTo>
                  <a:cubicBezTo>
                    <a:pt x="217" y="622"/>
                    <a:pt x="301" y="610"/>
                    <a:pt x="384" y="552"/>
                  </a:cubicBezTo>
                  <a:cubicBezTo>
                    <a:pt x="467" y="494"/>
                    <a:pt x="567" y="369"/>
                    <a:pt x="652" y="292"/>
                  </a:cubicBezTo>
                  <a:cubicBezTo>
                    <a:pt x="737" y="215"/>
                    <a:pt x="822" y="137"/>
                    <a:pt x="892" y="91"/>
                  </a:cubicBezTo>
                  <a:cubicBezTo>
                    <a:pt x="962" y="45"/>
                    <a:pt x="1018" y="28"/>
                    <a:pt x="1075" y="14"/>
                  </a:cubicBezTo>
                  <a:cubicBezTo>
                    <a:pt x="1132" y="0"/>
                    <a:pt x="1211" y="7"/>
                    <a:pt x="1238" y="4"/>
                  </a:cubicBezTo>
                </a:path>
              </a:pathLst>
            </a:custGeom>
            <a:noFill/>
            <a:ln w="38100">
              <a:solidFill>
                <a:schemeClr val="tx1"/>
              </a:solidFill>
              <a:round/>
              <a:headEnd/>
              <a:tailEnd/>
            </a:ln>
            <a:effectLst/>
          </p:spPr>
          <p:txBody>
            <a:bodyPr/>
            <a:lstStyle/>
            <a:p>
              <a:endParaRPr lang="en-US"/>
            </a:p>
          </p:txBody>
        </p:sp>
      </p:grpSp>
      <p:sp>
        <p:nvSpPr>
          <p:cNvPr id="49159" name="Text Box 7"/>
          <p:cNvSpPr txBox="1">
            <a:spLocks noChangeArrowheads="1"/>
          </p:cNvSpPr>
          <p:nvPr/>
        </p:nvSpPr>
        <p:spPr bwMode="auto">
          <a:xfrm>
            <a:off x="6965950" y="4040188"/>
            <a:ext cx="1558925" cy="579437"/>
          </a:xfrm>
          <a:prstGeom prst="rect">
            <a:avLst/>
          </a:prstGeom>
          <a:noFill/>
          <a:ln w="9525">
            <a:noFill/>
            <a:miter lim="800000"/>
            <a:headEnd/>
            <a:tailEnd/>
          </a:ln>
          <a:effectLst/>
        </p:spPr>
        <p:txBody>
          <a:bodyPr wrap="none">
            <a:spAutoFit/>
          </a:bodyPr>
          <a:lstStyle/>
          <a:p>
            <a:r>
              <a:rPr lang="en-US" sz="3200"/>
              <a:t>equator</a:t>
            </a:r>
          </a:p>
        </p:txBody>
      </p:sp>
      <p:sp>
        <p:nvSpPr>
          <p:cNvPr id="49160" name="Text Box 8"/>
          <p:cNvSpPr txBox="1">
            <a:spLocks noChangeArrowheads="1"/>
          </p:cNvSpPr>
          <p:nvPr/>
        </p:nvSpPr>
        <p:spPr bwMode="auto">
          <a:xfrm>
            <a:off x="5002213" y="2586038"/>
            <a:ext cx="477837" cy="579437"/>
          </a:xfrm>
          <a:prstGeom prst="rect">
            <a:avLst/>
          </a:prstGeom>
          <a:noFill/>
          <a:ln w="9525">
            <a:noFill/>
            <a:miter lim="800000"/>
            <a:headEnd/>
            <a:tailEnd/>
          </a:ln>
          <a:effectLst/>
        </p:spPr>
        <p:txBody>
          <a:bodyPr wrap="none">
            <a:spAutoFit/>
          </a:bodyPr>
          <a:lstStyle/>
          <a:p>
            <a:r>
              <a:rPr lang="en-US" sz="3200">
                <a:solidFill>
                  <a:srgbClr val="FFFF00"/>
                </a:solidFill>
              </a:rPr>
              <a:t>N</a:t>
            </a:r>
          </a:p>
        </p:txBody>
      </p:sp>
      <p:sp>
        <p:nvSpPr>
          <p:cNvPr id="49161" name="Text Box 9"/>
          <p:cNvSpPr txBox="1">
            <a:spLocks noChangeArrowheads="1"/>
          </p:cNvSpPr>
          <p:nvPr/>
        </p:nvSpPr>
        <p:spPr bwMode="auto">
          <a:xfrm>
            <a:off x="5167313" y="5230813"/>
            <a:ext cx="455612" cy="579437"/>
          </a:xfrm>
          <a:prstGeom prst="rect">
            <a:avLst/>
          </a:prstGeom>
          <a:noFill/>
          <a:ln w="9525">
            <a:noFill/>
            <a:miter lim="800000"/>
            <a:headEnd/>
            <a:tailEnd/>
          </a:ln>
          <a:effectLst/>
        </p:spPr>
        <p:txBody>
          <a:bodyPr wrap="none">
            <a:spAutoFit/>
          </a:bodyPr>
          <a:lstStyle/>
          <a:p>
            <a:r>
              <a:rPr lang="en-US" sz="3200">
                <a:solidFill>
                  <a:srgbClr val="FFFF00"/>
                </a:solidFill>
              </a:rPr>
              <a:t>S</a:t>
            </a:r>
          </a:p>
        </p:txBody>
      </p:sp>
      <p:sp>
        <p:nvSpPr>
          <p:cNvPr id="49162" name="Text Box 10"/>
          <p:cNvSpPr txBox="1">
            <a:spLocks noChangeArrowheads="1"/>
          </p:cNvSpPr>
          <p:nvPr/>
        </p:nvSpPr>
        <p:spPr bwMode="auto">
          <a:xfrm>
            <a:off x="1055688" y="1309688"/>
            <a:ext cx="7259637" cy="946150"/>
          </a:xfrm>
          <a:prstGeom prst="rect">
            <a:avLst/>
          </a:prstGeom>
          <a:noFill/>
          <a:ln w="9525">
            <a:noFill/>
            <a:miter lim="800000"/>
            <a:headEnd/>
            <a:tailEnd/>
          </a:ln>
          <a:effectLst/>
        </p:spPr>
        <p:txBody>
          <a:bodyPr wrap="square">
            <a:spAutoFit/>
          </a:bodyPr>
          <a:lstStyle/>
          <a:p>
            <a:pPr algn="ctr"/>
            <a:r>
              <a:rPr lang="en-US" sz="2800" dirty="0">
                <a:solidFill>
                  <a:srgbClr val="FFFF00"/>
                </a:solidFill>
              </a:rPr>
              <a:t>Heat expands water near the Equator</a:t>
            </a:r>
          </a:p>
          <a:p>
            <a:pPr algn="ctr"/>
            <a:r>
              <a:rPr lang="en-US" sz="2800" dirty="0">
                <a:solidFill>
                  <a:srgbClr val="FFFF00"/>
                </a:solidFill>
              </a:rPr>
              <a:t>Increasing its volume and creating a bulge</a:t>
            </a:r>
          </a:p>
        </p:txBody>
      </p:sp>
      <p:sp>
        <p:nvSpPr>
          <p:cNvPr id="49163" name="Line 11"/>
          <p:cNvSpPr>
            <a:spLocks noChangeShapeType="1"/>
          </p:cNvSpPr>
          <p:nvPr/>
        </p:nvSpPr>
        <p:spPr bwMode="auto">
          <a:xfrm rot="5400000" flipH="1">
            <a:off x="4028281" y="3731419"/>
            <a:ext cx="484188" cy="196850"/>
          </a:xfrm>
          <a:prstGeom prst="line">
            <a:avLst/>
          </a:prstGeom>
          <a:noFill/>
          <a:ln w="9525">
            <a:solidFill>
              <a:schemeClr val="tx1"/>
            </a:solidFill>
            <a:round/>
            <a:headEnd/>
            <a:tailEnd type="triangle" w="med" len="med"/>
          </a:ln>
          <a:effectLst/>
        </p:spPr>
        <p:txBody>
          <a:bodyPr/>
          <a:lstStyle/>
          <a:p>
            <a:endParaRPr lang="en-US"/>
          </a:p>
        </p:txBody>
      </p:sp>
      <p:sp>
        <p:nvSpPr>
          <p:cNvPr id="49164" name="Line 12"/>
          <p:cNvSpPr>
            <a:spLocks noChangeShapeType="1"/>
          </p:cNvSpPr>
          <p:nvPr/>
        </p:nvSpPr>
        <p:spPr bwMode="auto">
          <a:xfrm rot="5400000">
            <a:off x="4099719" y="4393406"/>
            <a:ext cx="412750" cy="179388"/>
          </a:xfrm>
          <a:prstGeom prst="line">
            <a:avLst/>
          </a:prstGeom>
          <a:noFill/>
          <a:ln w="9525">
            <a:solidFill>
              <a:schemeClr val="tx1"/>
            </a:solidFill>
            <a:round/>
            <a:headEnd/>
            <a:tailEnd type="triangle" w="med" len="med"/>
          </a:ln>
          <a:effectLst/>
        </p:spPr>
        <p:txBody>
          <a:bodyPr/>
          <a:lstStyle/>
          <a:p>
            <a:endParaRPr lang="en-US"/>
          </a:p>
        </p:txBody>
      </p:sp>
      <p:sp>
        <p:nvSpPr>
          <p:cNvPr id="49165" name="Line 13"/>
          <p:cNvSpPr>
            <a:spLocks noChangeShapeType="1"/>
          </p:cNvSpPr>
          <p:nvPr/>
        </p:nvSpPr>
        <p:spPr bwMode="auto">
          <a:xfrm rot="5400000" flipH="1">
            <a:off x="3110706" y="2548732"/>
            <a:ext cx="17463" cy="3244850"/>
          </a:xfrm>
          <a:prstGeom prst="line">
            <a:avLst/>
          </a:prstGeom>
          <a:noFill/>
          <a:ln w="9525">
            <a:solidFill>
              <a:schemeClr val="tx1"/>
            </a:solidFill>
            <a:round/>
            <a:headEnd/>
            <a:tailEnd/>
          </a:ln>
          <a:effectLst/>
        </p:spPr>
        <p:txBody>
          <a:bodyPr/>
          <a:lstStyle/>
          <a:p>
            <a:endParaRPr lang="en-US"/>
          </a:p>
        </p:txBody>
      </p:sp>
      <p:sp>
        <p:nvSpPr>
          <p:cNvPr id="49166" name="Text Box 14"/>
          <p:cNvSpPr txBox="1">
            <a:spLocks noChangeArrowheads="1"/>
          </p:cNvSpPr>
          <p:nvPr/>
        </p:nvSpPr>
        <p:spPr bwMode="auto">
          <a:xfrm>
            <a:off x="2057401" y="6073775"/>
            <a:ext cx="4700588" cy="457200"/>
          </a:xfrm>
          <a:prstGeom prst="rect">
            <a:avLst/>
          </a:prstGeom>
          <a:noFill/>
          <a:ln w="9525">
            <a:noFill/>
            <a:miter lim="800000"/>
            <a:headEnd/>
            <a:tailEnd/>
          </a:ln>
          <a:effectLst/>
        </p:spPr>
        <p:txBody>
          <a:bodyPr wrap="square">
            <a:spAutoFit/>
          </a:bodyPr>
          <a:lstStyle/>
          <a:p>
            <a:r>
              <a:rPr lang="en-US" sz="2400"/>
              <a:t>Water flows away from equator</a:t>
            </a:r>
          </a:p>
        </p:txBody>
      </p:sp>
      <p:sp>
        <p:nvSpPr>
          <p:cNvPr id="49167" name="Line 15"/>
          <p:cNvSpPr>
            <a:spLocks noChangeShapeType="1"/>
          </p:cNvSpPr>
          <p:nvPr/>
        </p:nvSpPr>
        <p:spPr bwMode="auto">
          <a:xfrm flipH="1" flipV="1">
            <a:off x="6215063" y="3065463"/>
            <a:ext cx="523875" cy="660400"/>
          </a:xfrm>
          <a:prstGeom prst="line">
            <a:avLst/>
          </a:prstGeom>
          <a:noFill/>
          <a:ln w="9525">
            <a:solidFill>
              <a:schemeClr val="tx1"/>
            </a:solidFill>
            <a:round/>
            <a:headEnd/>
            <a:tailEnd type="triangle" w="med" len="med"/>
          </a:ln>
          <a:effectLst/>
        </p:spPr>
        <p:txBody>
          <a:bodyPr/>
          <a:lstStyle/>
          <a:p>
            <a:endParaRPr lang="en-US"/>
          </a:p>
        </p:txBody>
      </p:sp>
      <p:sp>
        <p:nvSpPr>
          <p:cNvPr id="49168" name="Line 16"/>
          <p:cNvSpPr>
            <a:spLocks noChangeShapeType="1"/>
          </p:cNvSpPr>
          <p:nvPr/>
        </p:nvSpPr>
        <p:spPr bwMode="auto">
          <a:xfrm flipH="1">
            <a:off x="6146800" y="4943475"/>
            <a:ext cx="627063" cy="474663"/>
          </a:xfrm>
          <a:prstGeom prst="line">
            <a:avLst/>
          </a:prstGeom>
          <a:noFill/>
          <a:ln w="9525">
            <a:solidFill>
              <a:schemeClr val="tx1"/>
            </a:solidFill>
            <a:round/>
            <a:headEnd/>
            <a:tailEnd type="triangle" w="med" len="med"/>
          </a:ln>
          <a:effectLst/>
        </p:spPr>
        <p:txBody>
          <a:bodyPr/>
          <a:lstStyle/>
          <a:p>
            <a:endParaRPr lang="en-US"/>
          </a:p>
        </p:txBody>
      </p:sp>
      <p:sp>
        <p:nvSpPr>
          <p:cNvPr id="49169" name="Text Box 17"/>
          <p:cNvSpPr txBox="1">
            <a:spLocks noChangeArrowheads="1"/>
          </p:cNvSpPr>
          <p:nvPr/>
        </p:nvSpPr>
        <p:spPr bwMode="auto">
          <a:xfrm>
            <a:off x="6746875" y="3173413"/>
            <a:ext cx="2076450" cy="304800"/>
          </a:xfrm>
          <a:prstGeom prst="rect">
            <a:avLst/>
          </a:prstGeom>
          <a:noFill/>
          <a:ln w="9525">
            <a:noFill/>
            <a:miter lim="800000"/>
            <a:headEnd/>
            <a:tailEnd/>
          </a:ln>
          <a:effectLst/>
        </p:spPr>
        <p:txBody>
          <a:bodyPr wrap="none">
            <a:spAutoFit/>
          </a:bodyPr>
          <a:lstStyle/>
          <a:p>
            <a:r>
              <a:rPr lang="en-US" sz="1400">
                <a:solidFill>
                  <a:srgbClr val="FFFF00"/>
                </a:solidFill>
              </a:rPr>
              <a:t>Water flows toward pole</a:t>
            </a:r>
          </a:p>
        </p:txBody>
      </p:sp>
      <p:sp>
        <p:nvSpPr>
          <p:cNvPr id="49170" name="Text Box 18"/>
          <p:cNvSpPr txBox="1">
            <a:spLocks noChangeArrowheads="1"/>
          </p:cNvSpPr>
          <p:nvPr/>
        </p:nvSpPr>
        <p:spPr bwMode="auto">
          <a:xfrm>
            <a:off x="6708775" y="5173663"/>
            <a:ext cx="2076450" cy="304800"/>
          </a:xfrm>
          <a:prstGeom prst="rect">
            <a:avLst/>
          </a:prstGeom>
          <a:noFill/>
          <a:ln w="9525">
            <a:noFill/>
            <a:miter lim="800000"/>
            <a:headEnd/>
            <a:tailEnd/>
          </a:ln>
          <a:effectLst/>
        </p:spPr>
        <p:txBody>
          <a:bodyPr wrap="none">
            <a:spAutoFit/>
          </a:bodyPr>
          <a:lstStyle/>
          <a:p>
            <a:r>
              <a:rPr lang="en-US" sz="1400">
                <a:solidFill>
                  <a:srgbClr val="FFFF00"/>
                </a:solidFill>
              </a:rPr>
              <a:t>Water flows toward pole</a:t>
            </a: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p:cNvSpPr>
            <a:spLocks noChangeArrowheads="1"/>
          </p:cNvSpPr>
          <p:nvPr/>
        </p:nvSpPr>
        <p:spPr bwMode="auto">
          <a:xfrm>
            <a:off x="2411413" y="2052638"/>
            <a:ext cx="4002087" cy="30829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03" name="Oval 3"/>
          <p:cNvSpPr>
            <a:spLocks noChangeArrowheads="1"/>
          </p:cNvSpPr>
          <p:nvPr/>
        </p:nvSpPr>
        <p:spPr bwMode="auto">
          <a:xfrm>
            <a:off x="3519488" y="2692400"/>
            <a:ext cx="1811337" cy="1778000"/>
          </a:xfrm>
          <a:prstGeom prst="ellipse">
            <a:avLst/>
          </a:prstGeom>
          <a:solidFill>
            <a:srgbClr val="663300"/>
          </a:solidFill>
          <a:ln w="9525">
            <a:solidFill>
              <a:schemeClr val="tx1"/>
            </a:solidFill>
            <a:round/>
            <a:headEnd/>
            <a:tailEnd/>
          </a:ln>
          <a:effectLst/>
        </p:spPr>
        <p:txBody>
          <a:bodyPr wrap="none" anchor="ctr"/>
          <a:lstStyle/>
          <a:p>
            <a:endParaRPr lang="en-US"/>
          </a:p>
        </p:txBody>
      </p:sp>
      <p:sp>
        <p:nvSpPr>
          <p:cNvPr id="51204" name="Line 4"/>
          <p:cNvSpPr>
            <a:spLocks noChangeShapeType="1"/>
          </p:cNvSpPr>
          <p:nvPr/>
        </p:nvSpPr>
        <p:spPr bwMode="auto">
          <a:xfrm>
            <a:off x="1568450" y="3643313"/>
            <a:ext cx="5729288" cy="0"/>
          </a:xfrm>
          <a:prstGeom prst="line">
            <a:avLst/>
          </a:prstGeom>
          <a:noFill/>
          <a:ln w="9525">
            <a:solidFill>
              <a:schemeClr val="tx1"/>
            </a:solidFill>
            <a:prstDash val="sysDot"/>
            <a:round/>
            <a:headEnd/>
            <a:tailEnd/>
          </a:ln>
          <a:effectLst/>
        </p:spPr>
        <p:txBody>
          <a:bodyPr/>
          <a:lstStyle/>
          <a:p>
            <a:endParaRPr lang="en-US"/>
          </a:p>
        </p:txBody>
      </p:sp>
      <p:sp>
        <p:nvSpPr>
          <p:cNvPr id="51205" name="Text Box 5"/>
          <p:cNvSpPr txBox="1">
            <a:spLocks noChangeArrowheads="1"/>
          </p:cNvSpPr>
          <p:nvPr/>
        </p:nvSpPr>
        <p:spPr bwMode="auto">
          <a:xfrm>
            <a:off x="339725" y="3371850"/>
            <a:ext cx="1613766" cy="457200"/>
          </a:xfrm>
          <a:prstGeom prst="rect">
            <a:avLst/>
          </a:prstGeom>
          <a:noFill/>
          <a:ln w="9525">
            <a:noFill/>
            <a:miter lim="800000"/>
            <a:headEnd/>
            <a:tailEnd/>
          </a:ln>
          <a:effectLst/>
        </p:spPr>
        <p:txBody>
          <a:bodyPr wrap="square">
            <a:spAutoFit/>
          </a:bodyPr>
          <a:lstStyle/>
          <a:p>
            <a:r>
              <a:rPr lang="en-US" sz="2400" dirty="0">
                <a:solidFill>
                  <a:srgbClr val="FFFF00"/>
                </a:solidFill>
              </a:rPr>
              <a:t>equator</a:t>
            </a:r>
          </a:p>
        </p:txBody>
      </p:sp>
      <p:grpSp>
        <p:nvGrpSpPr>
          <p:cNvPr id="51206" name="Group 6"/>
          <p:cNvGrpSpPr>
            <a:grpSpLocks/>
          </p:cNvGrpSpPr>
          <p:nvPr/>
        </p:nvGrpSpPr>
        <p:grpSpPr bwMode="auto">
          <a:xfrm>
            <a:off x="6465888" y="3190875"/>
            <a:ext cx="293687" cy="863600"/>
            <a:chOff x="4117" y="1867"/>
            <a:chExt cx="185" cy="544"/>
          </a:xfrm>
        </p:grpSpPr>
        <p:sp>
          <p:nvSpPr>
            <p:cNvPr id="51207" name="Line 7"/>
            <p:cNvSpPr>
              <a:spLocks noChangeShapeType="1"/>
            </p:cNvSpPr>
            <p:nvPr/>
          </p:nvSpPr>
          <p:spPr bwMode="auto">
            <a:xfrm flipH="1">
              <a:off x="4119" y="1978"/>
              <a:ext cx="174" cy="0"/>
            </a:xfrm>
            <a:prstGeom prst="line">
              <a:avLst/>
            </a:prstGeom>
            <a:noFill/>
            <a:ln w="9525">
              <a:solidFill>
                <a:srgbClr val="00FF00"/>
              </a:solidFill>
              <a:round/>
              <a:headEnd/>
              <a:tailEnd type="triangle" w="med" len="med"/>
            </a:ln>
            <a:effectLst/>
          </p:spPr>
          <p:txBody>
            <a:bodyPr/>
            <a:lstStyle/>
            <a:p>
              <a:endParaRPr lang="en-US"/>
            </a:p>
          </p:txBody>
        </p:sp>
        <p:sp>
          <p:nvSpPr>
            <p:cNvPr id="51208" name="Line 8"/>
            <p:cNvSpPr>
              <a:spLocks noChangeShapeType="1"/>
            </p:cNvSpPr>
            <p:nvPr/>
          </p:nvSpPr>
          <p:spPr bwMode="auto">
            <a:xfrm flipH="1">
              <a:off x="4127" y="2085"/>
              <a:ext cx="174" cy="0"/>
            </a:xfrm>
            <a:prstGeom prst="line">
              <a:avLst/>
            </a:prstGeom>
            <a:noFill/>
            <a:ln w="9525">
              <a:solidFill>
                <a:srgbClr val="00FF00"/>
              </a:solidFill>
              <a:round/>
              <a:headEnd/>
              <a:tailEnd type="triangle" w="med" len="med"/>
            </a:ln>
            <a:effectLst/>
          </p:spPr>
          <p:txBody>
            <a:bodyPr/>
            <a:lstStyle/>
            <a:p>
              <a:endParaRPr lang="en-US"/>
            </a:p>
          </p:txBody>
        </p:sp>
        <p:sp>
          <p:nvSpPr>
            <p:cNvPr id="51209" name="Line 9"/>
            <p:cNvSpPr>
              <a:spLocks noChangeShapeType="1"/>
            </p:cNvSpPr>
            <p:nvPr/>
          </p:nvSpPr>
          <p:spPr bwMode="auto">
            <a:xfrm flipH="1">
              <a:off x="4124" y="2214"/>
              <a:ext cx="174" cy="0"/>
            </a:xfrm>
            <a:prstGeom prst="line">
              <a:avLst/>
            </a:prstGeom>
            <a:noFill/>
            <a:ln w="9525">
              <a:solidFill>
                <a:srgbClr val="00FF00"/>
              </a:solidFill>
              <a:round/>
              <a:headEnd/>
              <a:tailEnd type="triangle" w="med" len="med"/>
            </a:ln>
            <a:effectLst/>
          </p:spPr>
          <p:txBody>
            <a:bodyPr/>
            <a:lstStyle/>
            <a:p>
              <a:endParaRPr lang="en-US"/>
            </a:p>
          </p:txBody>
        </p:sp>
        <p:sp>
          <p:nvSpPr>
            <p:cNvPr id="51210" name="Line 10"/>
            <p:cNvSpPr>
              <a:spLocks noChangeShapeType="1"/>
            </p:cNvSpPr>
            <p:nvPr/>
          </p:nvSpPr>
          <p:spPr bwMode="auto">
            <a:xfrm flipH="1">
              <a:off x="4124" y="2313"/>
              <a:ext cx="174" cy="0"/>
            </a:xfrm>
            <a:prstGeom prst="line">
              <a:avLst/>
            </a:prstGeom>
            <a:noFill/>
            <a:ln w="9525">
              <a:solidFill>
                <a:srgbClr val="00FF00"/>
              </a:solidFill>
              <a:round/>
              <a:headEnd/>
              <a:tailEnd type="triangle" w="med" len="med"/>
            </a:ln>
            <a:effectLst/>
          </p:spPr>
          <p:txBody>
            <a:bodyPr/>
            <a:lstStyle/>
            <a:p>
              <a:endParaRPr lang="en-US"/>
            </a:p>
          </p:txBody>
        </p:sp>
        <p:sp>
          <p:nvSpPr>
            <p:cNvPr id="51211" name="Line 11"/>
            <p:cNvSpPr>
              <a:spLocks noChangeShapeType="1"/>
            </p:cNvSpPr>
            <p:nvPr/>
          </p:nvSpPr>
          <p:spPr bwMode="auto">
            <a:xfrm flipH="1">
              <a:off x="4117" y="1867"/>
              <a:ext cx="174" cy="0"/>
            </a:xfrm>
            <a:prstGeom prst="line">
              <a:avLst/>
            </a:prstGeom>
            <a:noFill/>
            <a:ln w="9525">
              <a:solidFill>
                <a:srgbClr val="00FF00"/>
              </a:solidFill>
              <a:round/>
              <a:headEnd/>
              <a:tailEnd type="triangle" w="med" len="med"/>
            </a:ln>
            <a:effectLst/>
          </p:spPr>
          <p:txBody>
            <a:bodyPr/>
            <a:lstStyle/>
            <a:p>
              <a:endParaRPr lang="en-US"/>
            </a:p>
          </p:txBody>
        </p:sp>
        <p:sp>
          <p:nvSpPr>
            <p:cNvPr id="51212" name="Line 12"/>
            <p:cNvSpPr>
              <a:spLocks noChangeShapeType="1"/>
            </p:cNvSpPr>
            <p:nvPr/>
          </p:nvSpPr>
          <p:spPr bwMode="auto">
            <a:xfrm flipH="1">
              <a:off x="4128" y="2411"/>
              <a:ext cx="174" cy="0"/>
            </a:xfrm>
            <a:prstGeom prst="line">
              <a:avLst/>
            </a:prstGeom>
            <a:noFill/>
            <a:ln w="9525">
              <a:solidFill>
                <a:srgbClr val="00FF00"/>
              </a:solidFill>
              <a:round/>
              <a:headEnd/>
              <a:tailEnd type="triangle" w="med" len="med"/>
            </a:ln>
            <a:effectLst/>
          </p:spPr>
          <p:txBody>
            <a:bodyPr/>
            <a:lstStyle/>
            <a:p>
              <a:endParaRPr lang="en-US"/>
            </a:p>
          </p:txBody>
        </p:sp>
      </p:grpSp>
      <p:sp>
        <p:nvSpPr>
          <p:cNvPr id="51213" name="Freeform 13"/>
          <p:cNvSpPr>
            <a:spLocks/>
          </p:cNvSpPr>
          <p:nvPr/>
        </p:nvSpPr>
        <p:spPr bwMode="auto">
          <a:xfrm>
            <a:off x="5675313" y="2459038"/>
            <a:ext cx="525462" cy="1081087"/>
          </a:xfrm>
          <a:custGeom>
            <a:avLst/>
            <a:gdLst/>
            <a:ahLst/>
            <a:cxnLst>
              <a:cxn ang="0">
                <a:pos x="315" y="681"/>
              </a:cxn>
              <a:cxn ang="0">
                <a:pos x="293" y="376"/>
              </a:cxn>
              <a:cxn ang="0">
                <a:pos x="87" y="61"/>
              </a:cxn>
              <a:cxn ang="0">
                <a:pos x="0" y="7"/>
              </a:cxn>
            </a:cxnLst>
            <a:rect l="0" t="0" r="r" b="b"/>
            <a:pathLst>
              <a:path w="331" h="681">
                <a:moveTo>
                  <a:pt x="315" y="681"/>
                </a:moveTo>
                <a:cubicBezTo>
                  <a:pt x="323" y="580"/>
                  <a:pt x="331" y="479"/>
                  <a:pt x="293" y="376"/>
                </a:cubicBezTo>
                <a:cubicBezTo>
                  <a:pt x="255" y="273"/>
                  <a:pt x="136" y="122"/>
                  <a:pt x="87" y="61"/>
                </a:cubicBezTo>
                <a:cubicBezTo>
                  <a:pt x="38" y="0"/>
                  <a:pt x="14" y="16"/>
                  <a:pt x="0" y="7"/>
                </a:cubicBezTo>
              </a:path>
            </a:pathLst>
          </a:custGeom>
          <a:noFill/>
          <a:ln w="9525">
            <a:solidFill>
              <a:schemeClr val="tx1"/>
            </a:solidFill>
            <a:round/>
            <a:headEnd/>
            <a:tailEnd type="triangle" w="med" len="med"/>
          </a:ln>
          <a:effectLst/>
        </p:spPr>
        <p:txBody>
          <a:bodyPr/>
          <a:lstStyle/>
          <a:p>
            <a:endParaRPr lang="en-US"/>
          </a:p>
        </p:txBody>
      </p:sp>
      <p:sp>
        <p:nvSpPr>
          <p:cNvPr id="51214" name="Text Box 14"/>
          <p:cNvSpPr txBox="1">
            <a:spLocks noChangeArrowheads="1"/>
          </p:cNvSpPr>
          <p:nvPr/>
        </p:nvSpPr>
        <p:spPr bwMode="auto">
          <a:xfrm>
            <a:off x="3876675" y="1370013"/>
            <a:ext cx="762000" cy="457200"/>
          </a:xfrm>
          <a:prstGeom prst="rect">
            <a:avLst/>
          </a:prstGeom>
          <a:noFill/>
          <a:ln w="9525">
            <a:noFill/>
            <a:miter lim="800000"/>
            <a:headEnd/>
            <a:tailEnd/>
          </a:ln>
          <a:effectLst/>
        </p:spPr>
        <p:txBody>
          <a:bodyPr wrap="none">
            <a:spAutoFit/>
          </a:bodyPr>
          <a:lstStyle/>
          <a:p>
            <a:r>
              <a:rPr lang="en-US" sz="2400">
                <a:solidFill>
                  <a:srgbClr val="FFFF00"/>
                </a:solidFill>
              </a:rPr>
              <a:t>pole</a:t>
            </a:r>
          </a:p>
        </p:txBody>
      </p:sp>
      <p:sp>
        <p:nvSpPr>
          <p:cNvPr id="51215" name="Freeform 15"/>
          <p:cNvSpPr>
            <a:spLocks/>
          </p:cNvSpPr>
          <p:nvPr/>
        </p:nvSpPr>
        <p:spPr bwMode="auto">
          <a:xfrm flipV="1">
            <a:off x="5534025" y="3744913"/>
            <a:ext cx="646113" cy="1074737"/>
          </a:xfrm>
          <a:custGeom>
            <a:avLst/>
            <a:gdLst/>
            <a:ahLst/>
            <a:cxnLst>
              <a:cxn ang="0">
                <a:pos x="315" y="681"/>
              </a:cxn>
              <a:cxn ang="0">
                <a:pos x="293" y="376"/>
              </a:cxn>
              <a:cxn ang="0">
                <a:pos x="87" y="61"/>
              </a:cxn>
              <a:cxn ang="0">
                <a:pos x="0" y="7"/>
              </a:cxn>
            </a:cxnLst>
            <a:rect l="0" t="0" r="r" b="b"/>
            <a:pathLst>
              <a:path w="331" h="681">
                <a:moveTo>
                  <a:pt x="315" y="681"/>
                </a:moveTo>
                <a:cubicBezTo>
                  <a:pt x="323" y="580"/>
                  <a:pt x="331" y="479"/>
                  <a:pt x="293" y="376"/>
                </a:cubicBezTo>
                <a:cubicBezTo>
                  <a:pt x="255" y="273"/>
                  <a:pt x="136" y="122"/>
                  <a:pt x="87" y="61"/>
                </a:cubicBezTo>
                <a:cubicBezTo>
                  <a:pt x="38" y="0"/>
                  <a:pt x="14" y="16"/>
                  <a:pt x="0" y="7"/>
                </a:cubicBezTo>
              </a:path>
            </a:pathLst>
          </a:custGeom>
          <a:noFill/>
          <a:ln w="9525">
            <a:solidFill>
              <a:schemeClr val="tx1"/>
            </a:solidFill>
            <a:round/>
            <a:headEnd/>
            <a:tailEnd type="triangle" w="med" len="med"/>
          </a:ln>
          <a:effectLst/>
        </p:spPr>
        <p:txBody>
          <a:bodyPr/>
          <a:lstStyle/>
          <a:p>
            <a:endParaRPr lang="en-US"/>
          </a:p>
        </p:txBody>
      </p:sp>
      <p:sp>
        <p:nvSpPr>
          <p:cNvPr id="51216" name="Text Box 16"/>
          <p:cNvSpPr txBox="1">
            <a:spLocks noChangeArrowheads="1"/>
          </p:cNvSpPr>
          <p:nvPr/>
        </p:nvSpPr>
        <p:spPr bwMode="auto">
          <a:xfrm>
            <a:off x="6999288" y="3006725"/>
            <a:ext cx="1313439" cy="1200329"/>
          </a:xfrm>
          <a:prstGeom prst="rect">
            <a:avLst/>
          </a:prstGeom>
          <a:noFill/>
          <a:ln w="9525">
            <a:noFill/>
            <a:miter lim="800000"/>
            <a:headEnd/>
            <a:tailEnd/>
          </a:ln>
          <a:effectLst/>
        </p:spPr>
        <p:txBody>
          <a:bodyPr wrap="square">
            <a:spAutoFit/>
          </a:bodyPr>
          <a:lstStyle/>
          <a:p>
            <a:r>
              <a:rPr lang="en-US" sz="2400" dirty="0">
                <a:solidFill>
                  <a:srgbClr val="FFFF00"/>
                </a:solidFill>
              </a:rPr>
              <a:t>Sun’s</a:t>
            </a:r>
          </a:p>
          <a:p>
            <a:endParaRPr lang="en-US" sz="2400" dirty="0">
              <a:solidFill>
                <a:srgbClr val="FFFF00"/>
              </a:solidFill>
            </a:endParaRPr>
          </a:p>
          <a:p>
            <a:r>
              <a:rPr lang="en-US" sz="2400" dirty="0">
                <a:solidFill>
                  <a:srgbClr val="FFFF00"/>
                </a:solidFill>
              </a:rPr>
              <a:t>rays</a:t>
            </a:r>
          </a:p>
        </p:txBody>
      </p:sp>
      <p:sp>
        <p:nvSpPr>
          <p:cNvPr id="51217" name="Text Box 17"/>
          <p:cNvSpPr txBox="1">
            <a:spLocks noChangeArrowheads="1"/>
          </p:cNvSpPr>
          <p:nvPr/>
        </p:nvSpPr>
        <p:spPr bwMode="auto">
          <a:xfrm>
            <a:off x="2441575" y="523875"/>
            <a:ext cx="4222461" cy="579438"/>
          </a:xfrm>
          <a:prstGeom prst="rect">
            <a:avLst/>
          </a:prstGeom>
          <a:noFill/>
          <a:ln w="9525">
            <a:noFill/>
            <a:miter lim="800000"/>
            <a:headEnd/>
            <a:tailEnd/>
          </a:ln>
          <a:effectLst/>
        </p:spPr>
        <p:txBody>
          <a:bodyPr wrap="square">
            <a:spAutoFit/>
          </a:bodyPr>
          <a:lstStyle/>
          <a:p>
            <a:r>
              <a:rPr lang="en-US" sz="3200" b="1" u="sng" dirty="0"/>
              <a:t>General </a:t>
            </a:r>
            <a:r>
              <a:rPr lang="en-US" sz="3200" u="sng" dirty="0"/>
              <a:t>Circulation</a:t>
            </a:r>
          </a:p>
        </p:txBody>
      </p:sp>
      <p:sp>
        <p:nvSpPr>
          <p:cNvPr id="51218" name="Text Box 18"/>
          <p:cNvSpPr txBox="1">
            <a:spLocks noChangeArrowheads="1"/>
          </p:cNvSpPr>
          <p:nvPr/>
        </p:nvSpPr>
        <p:spPr bwMode="auto">
          <a:xfrm>
            <a:off x="3962400" y="3155950"/>
            <a:ext cx="1108364" cy="396875"/>
          </a:xfrm>
          <a:prstGeom prst="rect">
            <a:avLst/>
          </a:prstGeom>
          <a:noFill/>
          <a:ln w="9525">
            <a:noFill/>
            <a:miter lim="800000"/>
            <a:headEnd/>
            <a:tailEnd/>
          </a:ln>
          <a:effectLst/>
        </p:spPr>
        <p:txBody>
          <a:bodyPr wrap="square">
            <a:spAutoFit/>
          </a:bodyPr>
          <a:lstStyle/>
          <a:p>
            <a:r>
              <a:rPr lang="en-US" sz="2000" dirty="0">
                <a:solidFill>
                  <a:schemeClr val="bg1"/>
                </a:solidFill>
              </a:rPr>
              <a:t>Earth</a:t>
            </a:r>
          </a:p>
        </p:txBody>
      </p:sp>
      <p:sp>
        <p:nvSpPr>
          <p:cNvPr id="51219" name="Text Box 19"/>
          <p:cNvSpPr txBox="1">
            <a:spLocks noChangeArrowheads="1"/>
          </p:cNvSpPr>
          <p:nvPr/>
        </p:nvSpPr>
        <p:spPr bwMode="auto">
          <a:xfrm>
            <a:off x="2509838" y="3049588"/>
            <a:ext cx="931862" cy="396875"/>
          </a:xfrm>
          <a:prstGeom prst="rect">
            <a:avLst/>
          </a:prstGeom>
          <a:noFill/>
          <a:ln w="9525">
            <a:noFill/>
            <a:miter lim="800000"/>
            <a:headEnd/>
            <a:tailEnd/>
          </a:ln>
          <a:effectLst/>
        </p:spPr>
        <p:txBody>
          <a:bodyPr wrap="none">
            <a:spAutoFit/>
          </a:bodyPr>
          <a:lstStyle/>
          <a:p>
            <a:r>
              <a:rPr lang="en-US" sz="2000">
                <a:solidFill>
                  <a:srgbClr val="003366"/>
                </a:solidFill>
              </a:rPr>
              <a:t>Ocean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13"/>
                                        </p:tgtEl>
                                        <p:attrNameLst>
                                          <p:attrName>style.visibility</p:attrName>
                                        </p:attrNameLst>
                                      </p:cBhvr>
                                      <p:to>
                                        <p:strVal val="visible"/>
                                      </p:to>
                                    </p:set>
                                    <p:animEffect transition="in" filter="wipe(down)">
                                      <p:cBhvr>
                                        <p:cTn id="7" dur="1000"/>
                                        <p:tgtEl>
                                          <p:spTgt spid="512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215"/>
                                        </p:tgtEl>
                                        <p:attrNameLst>
                                          <p:attrName>style.visibility</p:attrName>
                                        </p:attrNameLst>
                                      </p:cBhvr>
                                      <p:to>
                                        <p:strVal val="visible"/>
                                      </p:to>
                                    </p:set>
                                    <p:animEffect transition="in" filter="wipe(up)">
                                      <p:cBhvr>
                                        <p:cTn id="10" dur="1000"/>
                                        <p:tgtEl>
                                          <p:spTgt spid="51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animBg="1"/>
      <p:bldP spid="512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ap of Atlantic Ocean"/>
          <p:cNvPicPr>
            <a:picLocks noChangeAspect="1" noChangeArrowheads="1"/>
          </p:cNvPicPr>
          <p:nvPr/>
        </p:nvPicPr>
        <p:blipFill>
          <a:blip r:embed="rId3" cstate="print"/>
          <a:srcRect b="43506"/>
          <a:stretch>
            <a:fillRect/>
          </a:stretch>
        </p:blipFill>
        <p:spPr bwMode="auto">
          <a:xfrm>
            <a:off x="0" y="1855788"/>
            <a:ext cx="9144000" cy="4406900"/>
          </a:xfrm>
          <a:prstGeom prst="rect">
            <a:avLst/>
          </a:prstGeom>
          <a:noFill/>
        </p:spPr>
      </p:pic>
      <p:sp>
        <p:nvSpPr>
          <p:cNvPr id="52227" name="Line 3"/>
          <p:cNvSpPr>
            <a:spLocks noChangeShapeType="1"/>
          </p:cNvSpPr>
          <p:nvPr/>
        </p:nvSpPr>
        <p:spPr bwMode="auto">
          <a:xfrm flipH="1" flipV="1">
            <a:off x="4572000" y="4554538"/>
            <a:ext cx="17463" cy="1190625"/>
          </a:xfrm>
          <a:prstGeom prst="line">
            <a:avLst/>
          </a:prstGeom>
          <a:noFill/>
          <a:ln w="76200">
            <a:solidFill>
              <a:srgbClr val="003366"/>
            </a:solidFill>
            <a:round/>
            <a:headEnd/>
            <a:tailEnd type="triangle" w="med" len="med"/>
          </a:ln>
          <a:effectLst/>
        </p:spPr>
        <p:txBody>
          <a:bodyPr/>
          <a:lstStyle/>
          <a:p>
            <a:endParaRPr lang="en-US"/>
          </a:p>
        </p:txBody>
      </p:sp>
      <p:sp>
        <p:nvSpPr>
          <p:cNvPr id="52228" name="Text Box 4"/>
          <p:cNvSpPr txBox="1">
            <a:spLocks noChangeArrowheads="1"/>
          </p:cNvSpPr>
          <p:nvPr/>
        </p:nvSpPr>
        <p:spPr bwMode="auto">
          <a:xfrm>
            <a:off x="338138" y="317500"/>
            <a:ext cx="5785571" cy="579438"/>
          </a:xfrm>
          <a:prstGeom prst="rect">
            <a:avLst/>
          </a:prstGeom>
          <a:noFill/>
          <a:ln w="9525">
            <a:noFill/>
            <a:miter lim="800000"/>
            <a:headEnd/>
            <a:tailEnd/>
          </a:ln>
          <a:effectLst/>
        </p:spPr>
        <p:txBody>
          <a:bodyPr wrap="square">
            <a:spAutoFit/>
          </a:bodyPr>
          <a:lstStyle/>
          <a:p>
            <a:r>
              <a:rPr lang="en-US" sz="3200" b="1" u="sng" dirty="0"/>
              <a:t>General Circulation (North)</a:t>
            </a:r>
          </a:p>
        </p:txBody>
      </p:sp>
      <p:sp>
        <p:nvSpPr>
          <p:cNvPr id="52229" name="Text Box 5"/>
          <p:cNvSpPr txBox="1">
            <a:spLocks noChangeArrowheads="1"/>
          </p:cNvSpPr>
          <p:nvPr/>
        </p:nvSpPr>
        <p:spPr bwMode="auto">
          <a:xfrm>
            <a:off x="4651375" y="4886325"/>
            <a:ext cx="2235200" cy="457200"/>
          </a:xfrm>
          <a:prstGeom prst="rect">
            <a:avLst/>
          </a:prstGeom>
          <a:noFill/>
          <a:ln w="9525">
            <a:noFill/>
            <a:miter lim="800000"/>
            <a:headEnd/>
            <a:tailEnd/>
          </a:ln>
          <a:effectLst/>
        </p:spPr>
        <p:txBody>
          <a:bodyPr wrap="none">
            <a:spAutoFit/>
          </a:bodyPr>
          <a:lstStyle/>
          <a:p>
            <a:r>
              <a:rPr lang="en-US" sz="2400" b="1">
                <a:solidFill>
                  <a:srgbClr val="990000"/>
                </a:solidFill>
              </a:rPr>
              <a:t>Surface Water</a:t>
            </a:r>
          </a:p>
        </p:txBody>
      </p:sp>
      <p:sp>
        <p:nvSpPr>
          <p:cNvPr id="52230" name="Text Box 6"/>
          <p:cNvSpPr txBox="1">
            <a:spLocks noChangeArrowheads="1"/>
          </p:cNvSpPr>
          <p:nvPr/>
        </p:nvSpPr>
        <p:spPr bwMode="auto">
          <a:xfrm>
            <a:off x="7402513" y="5360988"/>
            <a:ext cx="1219200" cy="457200"/>
          </a:xfrm>
          <a:prstGeom prst="rect">
            <a:avLst/>
          </a:prstGeom>
          <a:noFill/>
          <a:ln w="9525">
            <a:noFill/>
            <a:miter lim="800000"/>
            <a:headEnd/>
            <a:tailEnd/>
          </a:ln>
          <a:effectLst/>
        </p:spPr>
        <p:txBody>
          <a:bodyPr wrap="none">
            <a:spAutoFit/>
          </a:bodyPr>
          <a:lstStyle/>
          <a:p>
            <a:r>
              <a:rPr lang="en-US" sz="2400">
                <a:solidFill>
                  <a:schemeClr val="bg1"/>
                </a:solidFill>
              </a:rPr>
              <a:t>equator</a:t>
            </a:r>
          </a:p>
        </p:txBody>
      </p:sp>
      <p:sp>
        <p:nvSpPr>
          <p:cNvPr id="52231" name="Text Box 7"/>
          <p:cNvSpPr txBox="1">
            <a:spLocks noChangeArrowheads="1"/>
          </p:cNvSpPr>
          <p:nvPr/>
        </p:nvSpPr>
        <p:spPr bwMode="auto">
          <a:xfrm>
            <a:off x="7537450" y="3595688"/>
            <a:ext cx="636588" cy="457200"/>
          </a:xfrm>
          <a:prstGeom prst="rect">
            <a:avLst/>
          </a:prstGeom>
          <a:noFill/>
          <a:ln w="9525">
            <a:noFill/>
            <a:miter lim="800000"/>
            <a:headEnd/>
            <a:tailEnd/>
          </a:ln>
          <a:effectLst/>
        </p:spPr>
        <p:txBody>
          <a:bodyPr wrap="none">
            <a:spAutoFit/>
          </a:bodyPr>
          <a:lstStyle/>
          <a:p>
            <a:r>
              <a:rPr lang="en-US" sz="2400" dirty="0">
                <a:solidFill>
                  <a:schemeClr val="bg1">
                    <a:lumMod val="25000"/>
                  </a:schemeClr>
                </a:solidFill>
              </a:rPr>
              <a:t>30</a:t>
            </a:r>
            <a:r>
              <a:rPr lang="en-US" sz="2400" baseline="30000" dirty="0">
                <a:solidFill>
                  <a:schemeClr val="bg1">
                    <a:lumMod val="25000"/>
                  </a:schemeClr>
                </a:solidFill>
              </a:rPr>
              <a:t>o</a:t>
            </a:r>
          </a:p>
        </p:txBody>
      </p:sp>
      <p:sp>
        <p:nvSpPr>
          <p:cNvPr id="52232" name="Rectangle 8"/>
          <p:cNvSpPr>
            <a:spLocks noChangeArrowheads="1"/>
          </p:cNvSpPr>
          <p:nvPr/>
        </p:nvSpPr>
        <p:spPr bwMode="auto">
          <a:xfrm>
            <a:off x="6448425" y="881063"/>
            <a:ext cx="2432339" cy="825500"/>
          </a:xfrm>
          <a:prstGeom prst="rect">
            <a:avLst/>
          </a:prstGeom>
          <a:noFill/>
          <a:ln w="9525">
            <a:noFill/>
            <a:miter lim="800000"/>
            <a:headEnd/>
            <a:tailEnd/>
          </a:ln>
          <a:effectLst/>
        </p:spPr>
        <p:txBody>
          <a:bodyPr wrap="square">
            <a:spAutoFit/>
          </a:bodyPr>
          <a:lstStyle/>
          <a:p>
            <a:r>
              <a:rPr lang="en-US" sz="1600" b="1" dirty="0">
                <a:solidFill>
                  <a:srgbClr val="FFFF00"/>
                </a:solidFill>
              </a:rPr>
              <a:t>1. Solar Heating</a:t>
            </a:r>
            <a:endParaRPr lang="en-US" sz="1600" dirty="0">
              <a:solidFill>
                <a:srgbClr val="FFFF00"/>
              </a:solidFill>
            </a:endParaRPr>
          </a:p>
          <a:p>
            <a:r>
              <a:rPr lang="en-US" sz="1600" b="1" dirty="0">
                <a:solidFill>
                  <a:srgbClr val="FFFF00"/>
                </a:solidFill>
              </a:rPr>
              <a:t>2. Winds</a:t>
            </a:r>
            <a:endParaRPr lang="en-US" sz="1600" dirty="0">
              <a:solidFill>
                <a:srgbClr val="FFFF00"/>
              </a:solidFill>
            </a:endParaRPr>
          </a:p>
          <a:p>
            <a:r>
              <a:rPr lang="en-US" sz="1600" b="1" dirty="0">
                <a:solidFill>
                  <a:srgbClr val="FFFF00"/>
                </a:solidFill>
              </a:rPr>
              <a:t>3. </a:t>
            </a:r>
            <a:r>
              <a:rPr lang="en-US" sz="1600" b="1" dirty="0" err="1">
                <a:solidFill>
                  <a:srgbClr val="FFFF00"/>
                </a:solidFill>
              </a:rPr>
              <a:t>Coriolis</a:t>
            </a:r>
            <a:endParaRPr lang="en-US" sz="1600" b="1" dirty="0">
              <a:solidFill>
                <a:srgbClr val="FFFF00"/>
              </a:solidFill>
            </a:endParaRP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46100" y="350838"/>
            <a:ext cx="8431645" cy="579437"/>
          </a:xfrm>
          <a:prstGeom prst="rect">
            <a:avLst/>
          </a:prstGeom>
          <a:noFill/>
          <a:ln w="9525">
            <a:noFill/>
            <a:miter lim="800000"/>
            <a:headEnd/>
            <a:tailEnd/>
          </a:ln>
          <a:effectLst/>
        </p:spPr>
        <p:txBody>
          <a:bodyPr wrap="square">
            <a:spAutoFit/>
          </a:bodyPr>
          <a:lstStyle/>
          <a:p>
            <a:r>
              <a:rPr lang="en-US" sz="3200" u="sng" dirty="0"/>
              <a:t>Winds Guide the Direction of Surface Water</a:t>
            </a:r>
          </a:p>
        </p:txBody>
      </p:sp>
      <p:sp>
        <p:nvSpPr>
          <p:cNvPr id="53251" name="Text Box 3"/>
          <p:cNvSpPr txBox="1">
            <a:spLocks noChangeArrowheads="1"/>
          </p:cNvSpPr>
          <p:nvPr/>
        </p:nvSpPr>
        <p:spPr bwMode="auto">
          <a:xfrm>
            <a:off x="1476375" y="1303338"/>
            <a:ext cx="6420716" cy="1066800"/>
          </a:xfrm>
          <a:prstGeom prst="rect">
            <a:avLst/>
          </a:prstGeom>
          <a:noFill/>
          <a:ln w="9525">
            <a:noFill/>
            <a:miter lim="800000"/>
            <a:headEnd/>
            <a:tailEnd/>
          </a:ln>
          <a:effectLst/>
        </p:spPr>
        <p:txBody>
          <a:bodyPr wrap="square">
            <a:spAutoFit/>
          </a:bodyPr>
          <a:lstStyle/>
          <a:p>
            <a:pPr algn="ctr"/>
            <a:r>
              <a:rPr lang="en-US" sz="3200" dirty="0">
                <a:solidFill>
                  <a:srgbClr val="FFFF00"/>
                </a:solidFill>
              </a:rPr>
              <a:t>Winds blow to the west between</a:t>
            </a:r>
          </a:p>
          <a:p>
            <a:pPr algn="ctr"/>
            <a:r>
              <a:rPr lang="en-US" sz="3200" dirty="0">
                <a:solidFill>
                  <a:srgbClr val="FFFF00"/>
                </a:solidFill>
              </a:rPr>
              <a:t>0</a:t>
            </a:r>
            <a:r>
              <a:rPr lang="en-US" sz="3200" baseline="30000" dirty="0">
                <a:solidFill>
                  <a:srgbClr val="FFFF00"/>
                </a:solidFill>
              </a:rPr>
              <a:t>o</a:t>
            </a:r>
            <a:r>
              <a:rPr lang="en-US" sz="3200" dirty="0">
                <a:solidFill>
                  <a:srgbClr val="FFFF00"/>
                </a:solidFill>
              </a:rPr>
              <a:t> and 30</a:t>
            </a:r>
            <a:r>
              <a:rPr lang="en-US" sz="3200" baseline="30000" dirty="0">
                <a:solidFill>
                  <a:srgbClr val="FFFF00"/>
                </a:solidFill>
              </a:rPr>
              <a:t>o</a:t>
            </a:r>
            <a:r>
              <a:rPr lang="en-US" sz="3200" dirty="0">
                <a:solidFill>
                  <a:srgbClr val="FFFF00"/>
                </a:solidFill>
              </a:rPr>
              <a:t> latitude.</a:t>
            </a:r>
          </a:p>
        </p:txBody>
      </p:sp>
      <p:pic>
        <p:nvPicPr>
          <p:cNvPr id="53252" name="Picture 4" descr="bare_globe"/>
          <p:cNvPicPr>
            <a:picLocks noChangeAspect="1" noChangeArrowheads="1"/>
          </p:cNvPicPr>
          <p:nvPr/>
        </p:nvPicPr>
        <p:blipFill>
          <a:blip r:embed="rId3" cstate="print"/>
          <a:srcRect/>
          <a:stretch>
            <a:fillRect/>
          </a:stretch>
        </p:blipFill>
        <p:spPr bwMode="auto">
          <a:xfrm>
            <a:off x="2374900" y="2736850"/>
            <a:ext cx="3594100" cy="3344863"/>
          </a:xfrm>
          <a:prstGeom prst="rect">
            <a:avLst/>
          </a:prstGeom>
          <a:noFill/>
        </p:spPr>
      </p:pic>
      <p:sp>
        <p:nvSpPr>
          <p:cNvPr id="53253" name="Line 5"/>
          <p:cNvSpPr>
            <a:spLocks noChangeShapeType="1"/>
          </p:cNvSpPr>
          <p:nvPr/>
        </p:nvSpPr>
        <p:spPr bwMode="auto">
          <a:xfrm flipH="1">
            <a:off x="4473575" y="3867150"/>
            <a:ext cx="749300" cy="406400"/>
          </a:xfrm>
          <a:prstGeom prst="line">
            <a:avLst/>
          </a:prstGeom>
          <a:noFill/>
          <a:ln w="38100">
            <a:solidFill>
              <a:srgbClr val="FFFF00"/>
            </a:solidFill>
            <a:round/>
            <a:headEnd/>
            <a:tailEnd type="triangle" w="med" len="med"/>
          </a:ln>
          <a:effectLst/>
        </p:spPr>
        <p:txBody>
          <a:bodyPr/>
          <a:lstStyle/>
          <a:p>
            <a:endParaRPr lang="en-US"/>
          </a:p>
        </p:txBody>
      </p:sp>
      <p:sp>
        <p:nvSpPr>
          <p:cNvPr id="53254" name="Line 6"/>
          <p:cNvSpPr>
            <a:spLocks noChangeShapeType="1"/>
          </p:cNvSpPr>
          <p:nvPr/>
        </p:nvSpPr>
        <p:spPr bwMode="auto">
          <a:xfrm flipH="1">
            <a:off x="3722688" y="3821113"/>
            <a:ext cx="850900" cy="452437"/>
          </a:xfrm>
          <a:prstGeom prst="line">
            <a:avLst/>
          </a:prstGeom>
          <a:noFill/>
          <a:ln w="38100">
            <a:solidFill>
              <a:srgbClr val="FFFF00"/>
            </a:solidFill>
            <a:round/>
            <a:headEnd/>
            <a:tailEnd type="triangle" w="med" len="med"/>
          </a:ln>
          <a:effectLst/>
        </p:spPr>
        <p:txBody>
          <a:bodyPr/>
          <a:lstStyle/>
          <a:p>
            <a:endParaRPr lang="en-US"/>
          </a:p>
        </p:txBody>
      </p:sp>
      <p:sp>
        <p:nvSpPr>
          <p:cNvPr id="53255" name="Line 7"/>
          <p:cNvSpPr>
            <a:spLocks noChangeShapeType="1"/>
          </p:cNvSpPr>
          <p:nvPr/>
        </p:nvSpPr>
        <p:spPr bwMode="auto">
          <a:xfrm flipH="1">
            <a:off x="3124200" y="3821113"/>
            <a:ext cx="898525" cy="452437"/>
          </a:xfrm>
          <a:prstGeom prst="line">
            <a:avLst/>
          </a:prstGeom>
          <a:noFill/>
          <a:ln w="38100">
            <a:solidFill>
              <a:srgbClr val="FFFF00"/>
            </a:solidFill>
            <a:round/>
            <a:headEnd/>
            <a:tailEnd type="triangle" w="med" len="med"/>
          </a:ln>
          <a:effectLst/>
        </p:spPr>
        <p:txBody>
          <a:bodyPr/>
          <a:lstStyle/>
          <a:p>
            <a:endParaRPr lang="en-US"/>
          </a:p>
        </p:txBody>
      </p:sp>
      <p:sp>
        <p:nvSpPr>
          <p:cNvPr id="53256" name="Line 8"/>
          <p:cNvSpPr>
            <a:spLocks noChangeShapeType="1"/>
          </p:cNvSpPr>
          <p:nvPr/>
        </p:nvSpPr>
        <p:spPr bwMode="auto">
          <a:xfrm flipH="1">
            <a:off x="5122863" y="3867150"/>
            <a:ext cx="700087" cy="406400"/>
          </a:xfrm>
          <a:prstGeom prst="line">
            <a:avLst/>
          </a:prstGeom>
          <a:noFill/>
          <a:ln w="38100">
            <a:solidFill>
              <a:srgbClr val="FFFF00"/>
            </a:solidFill>
            <a:round/>
            <a:headEnd/>
            <a:tailEnd type="triangle" w="med" len="med"/>
          </a:ln>
          <a:effectLst/>
        </p:spPr>
        <p:txBody>
          <a:bodyPr/>
          <a:lstStyle/>
          <a:p>
            <a:endParaRPr lang="en-US"/>
          </a:p>
        </p:txBody>
      </p:sp>
      <p:sp>
        <p:nvSpPr>
          <p:cNvPr id="53257" name="Line 9"/>
          <p:cNvSpPr>
            <a:spLocks noChangeShapeType="1"/>
          </p:cNvSpPr>
          <p:nvPr/>
        </p:nvSpPr>
        <p:spPr bwMode="auto">
          <a:xfrm flipH="1">
            <a:off x="2524125" y="3821113"/>
            <a:ext cx="849313" cy="452437"/>
          </a:xfrm>
          <a:prstGeom prst="line">
            <a:avLst/>
          </a:prstGeom>
          <a:noFill/>
          <a:ln w="38100">
            <a:solidFill>
              <a:srgbClr val="FFFF00"/>
            </a:solidFill>
            <a:round/>
            <a:headEnd/>
            <a:tailEnd type="triangle" w="med" len="med"/>
          </a:ln>
          <a:effectLst/>
        </p:spPr>
        <p:txBody>
          <a:bodyPr/>
          <a:lstStyle/>
          <a:p>
            <a:endParaRPr lang="en-US"/>
          </a:p>
        </p:txBody>
      </p:sp>
      <p:sp>
        <p:nvSpPr>
          <p:cNvPr id="53258" name="Line 10"/>
          <p:cNvSpPr>
            <a:spLocks noChangeShapeType="1"/>
          </p:cNvSpPr>
          <p:nvPr/>
        </p:nvSpPr>
        <p:spPr bwMode="auto">
          <a:xfrm>
            <a:off x="2124075" y="3730625"/>
            <a:ext cx="3897313" cy="0"/>
          </a:xfrm>
          <a:prstGeom prst="line">
            <a:avLst/>
          </a:prstGeom>
          <a:noFill/>
          <a:ln w="63500">
            <a:solidFill>
              <a:srgbClr val="FFFFFF"/>
            </a:solidFill>
            <a:round/>
            <a:headEnd/>
            <a:tailEnd/>
          </a:ln>
          <a:effectLst/>
        </p:spPr>
        <p:txBody>
          <a:bodyPr/>
          <a:lstStyle/>
          <a:p>
            <a:endParaRPr lang="en-US"/>
          </a:p>
        </p:txBody>
      </p:sp>
      <p:sp>
        <p:nvSpPr>
          <p:cNvPr id="53259" name="Text Box 11"/>
          <p:cNvSpPr txBox="1">
            <a:spLocks noChangeArrowheads="1"/>
          </p:cNvSpPr>
          <p:nvPr/>
        </p:nvSpPr>
        <p:spPr bwMode="auto">
          <a:xfrm>
            <a:off x="6126163" y="3494088"/>
            <a:ext cx="636587" cy="457200"/>
          </a:xfrm>
          <a:prstGeom prst="rect">
            <a:avLst/>
          </a:prstGeom>
          <a:noFill/>
          <a:ln w="9525">
            <a:noFill/>
            <a:miter lim="800000"/>
            <a:headEnd/>
            <a:tailEnd/>
          </a:ln>
          <a:effectLst/>
        </p:spPr>
        <p:txBody>
          <a:bodyPr wrap="none">
            <a:spAutoFit/>
          </a:bodyPr>
          <a:lstStyle/>
          <a:p>
            <a:r>
              <a:rPr lang="en-US" sz="2400"/>
              <a:t>30</a:t>
            </a:r>
            <a:r>
              <a:rPr lang="en-US" sz="2400" baseline="30000"/>
              <a:t>o</a:t>
            </a:r>
          </a:p>
        </p:txBody>
      </p:sp>
      <p:sp>
        <p:nvSpPr>
          <p:cNvPr id="53260" name="Line 12"/>
          <p:cNvSpPr>
            <a:spLocks noChangeShapeType="1"/>
          </p:cNvSpPr>
          <p:nvPr/>
        </p:nvSpPr>
        <p:spPr bwMode="auto">
          <a:xfrm>
            <a:off x="2241550" y="4400550"/>
            <a:ext cx="3897313" cy="0"/>
          </a:xfrm>
          <a:prstGeom prst="line">
            <a:avLst/>
          </a:prstGeom>
          <a:noFill/>
          <a:ln w="63500">
            <a:solidFill>
              <a:srgbClr val="FFFFFF"/>
            </a:solidFill>
            <a:round/>
            <a:headEnd/>
            <a:tailEnd/>
          </a:ln>
          <a:effectLst/>
        </p:spPr>
        <p:txBody>
          <a:bodyPr/>
          <a:lstStyle/>
          <a:p>
            <a:endParaRPr lang="en-US"/>
          </a:p>
        </p:txBody>
      </p:sp>
      <p:sp>
        <p:nvSpPr>
          <p:cNvPr id="53261" name="Text Box 13"/>
          <p:cNvSpPr txBox="1">
            <a:spLocks noChangeArrowheads="1"/>
          </p:cNvSpPr>
          <p:nvPr/>
        </p:nvSpPr>
        <p:spPr bwMode="auto">
          <a:xfrm>
            <a:off x="6037263" y="4179888"/>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2000"/>
                                        <p:tgtEl>
                                          <p:spTgt spid="53251"/>
                                        </p:tgtEl>
                                      </p:cBhvr>
                                    </p:animEffect>
                                  </p:childTnLst>
                                </p:cTn>
                              </p:par>
                              <p:par>
                                <p:cTn id="8" presetID="10" presetClass="entr" presetSubtype="0" fill="hold" nodeType="withEffect">
                                  <p:stCondLst>
                                    <p:cond delay="0"/>
                                  </p:stCondLst>
                                  <p:childTnLst>
                                    <p:set>
                                      <p:cBhvr>
                                        <p:cTn id="9" dur="1" fill="hold">
                                          <p:stCondLst>
                                            <p:cond delay="0"/>
                                          </p:stCondLst>
                                        </p:cTn>
                                        <p:tgtEl>
                                          <p:spTgt spid="53252"/>
                                        </p:tgtEl>
                                        <p:attrNameLst>
                                          <p:attrName>style.visibility</p:attrName>
                                        </p:attrNameLst>
                                      </p:cBhvr>
                                      <p:to>
                                        <p:strVal val="visible"/>
                                      </p:to>
                                    </p:set>
                                    <p:animEffect transition="in" filter="fade">
                                      <p:cBhvr>
                                        <p:cTn id="10" dur="2000"/>
                                        <p:tgtEl>
                                          <p:spTgt spid="53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3"/>
                                        </p:tgtEl>
                                        <p:attrNameLst>
                                          <p:attrName>style.visibility</p:attrName>
                                        </p:attrNameLst>
                                      </p:cBhvr>
                                      <p:to>
                                        <p:strVal val="visible"/>
                                      </p:to>
                                    </p:set>
                                    <p:animEffect transition="in" filter="fade">
                                      <p:cBhvr>
                                        <p:cTn id="13" dur="2000"/>
                                        <p:tgtEl>
                                          <p:spTgt spid="532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fade">
                                      <p:cBhvr>
                                        <p:cTn id="16" dur="2000"/>
                                        <p:tgtEl>
                                          <p:spTgt spid="532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255"/>
                                        </p:tgtEl>
                                        <p:attrNameLst>
                                          <p:attrName>style.visibility</p:attrName>
                                        </p:attrNameLst>
                                      </p:cBhvr>
                                      <p:to>
                                        <p:strVal val="visible"/>
                                      </p:to>
                                    </p:set>
                                    <p:animEffect transition="in" filter="fade">
                                      <p:cBhvr>
                                        <p:cTn id="19" dur="2000"/>
                                        <p:tgtEl>
                                          <p:spTgt spid="532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256"/>
                                        </p:tgtEl>
                                        <p:attrNameLst>
                                          <p:attrName>style.visibility</p:attrName>
                                        </p:attrNameLst>
                                      </p:cBhvr>
                                      <p:to>
                                        <p:strVal val="visible"/>
                                      </p:to>
                                    </p:set>
                                    <p:animEffect transition="in" filter="fade">
                                      <p:cBhvr>
                                        <p:cTn id="22" dur="2000"/>
                                        <p:tgtEl>
                                          <p:spTgt spid="532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257"/>
                                        </p:tgtEl>
                                        <p:attrNameLst>
                                          <p:attrName>style.visibility</p:attrName>
                                        </p:attrNameLst>
                                      </p:cBhvr>
                                      <p:to>
                                        <p:strVal val="visible"/>
                                      </p:to>
                                    </p:set>
                                    <p:animEffect transition="in" filter="fade">
                                      <p:cBhvr>
                                        <p:cTn id="25" dur="2000"/>
                                        <p:tgtEl>
                                          <p:spTgt spid="532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258"/>
                                        </p:tgtEl>
                                        <p:attrNameLst>
                                          <p:attrName>style.visibility</p:attrName>
                                        </p:attrNameLst>
                                      </p:cBhvr>
                                      <p:to>
                                        <p:strVal val="visible"/>
                                      </p:to>
                                    </p:set>
                                    <p:animEffect transition="in" filter="fade">
                                      <p:cBhvr>
                                        <p:cTn id="28" dur="2000"/>
                                        <p:tgtEl>
                                          <p:spTgt spid="532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259"/>
                                        </p:tgtEl>
                                        <p:attrNameLst>
                                          <p:attrName>style.visibility</p:attrName>
                                        </p:attrNameLst>
                                      </p:cBhvr>
                                      <p:to>
                                        <p:strVal val="visible"/>
                                      </p:to>
                                    </p:set>
                                    <p:animEffect transition="in" filter="fade">
                                      <p:cBhvr>
                                        <p:cTn id="31" dur="2000"/>
                                        <p:tgtEl>
                                          <p:spTgt spid="532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260"/>
                                        </p:tgtEl>
                                        <p:attrNameLst>
                                          <p:attrName>style.visibility</p:attrName>
                                        </p:attrNameLst>
                                      </p:cBhvr>
                                      <p:to>
                                        <p:strVal val="visible"/>
                                      </p:to>
                                    </p:set>
                                    <p:animEffect transition="in" filter="fade">
                                      <p:cBhvr>
                                        <p:cTn id="34" dur="2000"/>
                                        <p:tgtEl>
                                          <p:spTgt spid="532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261"/>
                                        </p:tgtEl>
                                        <p:attrNameLst>
                                          <p:attrName>style.visibility</p:attrName>
                                        </p:attrNameLst>
                                      </p:cBhvr>
                                      <p:to>
                                        <p:strVal val="visible"/>
                                      </p:to>
                                    </p:set>
                                    <p:animEffect transition="in" filter="fade">
                                      <p:cBhvr>
                                        <p:cTn id="37" dur="20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animBg="1"/>
      <p:bldP spid="53254" grpId="0" animBg="1"/>
      <p:bldP spid="53255" grpId="0" animBg="1"/>
      <p:bldP spid="53256" grpId="0" animBg="1"/>
      <p:bldP spid="53257" grpId="0" animBg="1"/>
      <p:bldP spid="53258" grpId="0" animBg="1"/>
      <p:bldP spid="53259" grpId="0"/>
      <p:bldP spid="53260" grpId="0" animBg="1"/>
      <p:bldP spid="532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Map of Atlantic Ocean"/>
          <p:cNvPicPr>
            <a:picLocks noChangeAspect="1" noChangeArrowheads="1"/>
          </p:cNvPicPr>
          <p:nvPr/>
        </p:nvPicPr>
        <p:blipFill>
          <a:blip r:embed="rId3" cstate="print"/>
          <a:srcRect b="43506"/>
          <a:stretch>
            <a:fillRect/>
          </a:stretch>
        </p:blipFill>
        <p:spPr bwMode="auto">
          <a:xfrm>
            <a:off x="0" y="1855788"/>
            <a:ext cx="9144000" cy="4406900"/>
          </a:xfrm>
          <a:prstGeom prst="rect">
            <a:avLst/>
          </a:prstGeom>
          <a:noFill/>
        </p:spPr>
      </p:pic>
      <p:sp>
        <p:nvSpPr>
          <p:cNvPr id="54275" name="Line 3"/>
          <p:cNvSpPr>
            <a:spLocks noChangeShapeType="1"/>
          </p:cNvSpPr>
          <p:nvPr/>
        </p:nvSpPr>
        <p:spPr bwMode="auto">
          <a:xfrm flipH="1" flipV="1">
            <a:off x="4572000" y="4554538"/>
            <a:ext cx="17463" cy="1190625"/>
          </a:xfrm>
          <a:prstGeom prst="line">
            <a:avLst/>
          </a:prstGeom>
          <a:noFill/>
          <a:ln w="76200">
            <a:solidFill>
              <a:srgbClr val="003366"/>
            </a:solidFill>
            <a:round/>
            <a:headEnd/>
            <a:tailEnd type="triangle" w="med" len="med"/>
          </a:ln>
          <a:effectLst/>
        </p:spPr>
        <p:txBody>
          <a:bodyPr/>
          <a:lstStyle/>
          <a:p>
            <a:endParaRPr lang="en-US"/>
          </a:p>
        </p:txBody>
      </p:sp>
      <p:sp>
        <p:nvSpPr>
          <p:cNvPr id="54276" name="Text Box 4"/>
          <p:cNvSpPr txBox="1">
            <a:spLocks noChangeArrowheads="1"/>
          </p:cNvSpPr>
          <p:nvPr/>
        </p:nvSpPr>
        <p:spPr bwMode="auto">
          <a:xfrm>
            <a:off x="338138" y="317500"/>
            <a:ext cx="5965680" cy="579438"/>
          </a:xfrm>
          <a:prstGeom prst="rect">
            <a:avLst/>
          </a:prstGeom>
          <a:noFill/>
          <a:ln w="9525">
            <a:noFill/>
            <a:miter lim="800000"/>
            <a:headEnd/>
            <a:tailEnd/>
          </a:ln>
          <a:effectLst/>
        </p:spPr>
        <p:txBody>
          <a:bodyPr wrap="square">
            <a:spAutoFit/>
          </a:bodyPr>
          <a:lstStyle/>
          <a:p>
            <a:r>
              <a:rPr lang="en-US" sz="3200" b="1" u="sng"/>
              <a:t>General Circulation (North)</a:t>
            </a:r>
          </a:p>
        </p:txBody>
      </p:sp>
      <p:sp>
        <p:nvSpPr>
          <p:cNvPr id="54277" name="Text Box 5"/>
          <p:cNvSpPr txBox="1">
            <a:spLocks noChangeArrowheads="1"/>
          </p:cNvSpPr>
          <p:nvPr/>
        </p:nvSpPr>
        <p:spPr bwMode="auto">
          <a:xfrm>
            <a:off x="3529013" y="5748338"/>
            <a:ext cx="2235200" cy="457200"/>
          </a:xfrm>
          <a:prstGeom prst="rect">
            <a:avLst/>
          </a:prstGeom>
          <a:noFill/>
          <a:ln w="9525">
            <a:noFill/>
            <a:miter lim="800000"/>
            <a:headEnd/>
            <a:tailEnd/>
          </a:ln>
          <a:effectLst/>
        </p:spPr>
        <p:txBody>
          <a:bodyPr wrap="none">
            <a:spAutoFit/>
          </a:bodyPr>
          <a:lstStyle/>
          <a:p>
            <a:r>
              <a:rPr lang="en-US" sz="2400" b="1">
                <a:solidFill>
                  <a:srgbClr val="990000"/>
                </a:solidFill>
              </a:rPr>
              <a:t>Surface Water</a:t>
            </a:r>
          </a:p>
        </p:txBody>
      </p:sp>
      <p:sp>
        <p:nvSpPr>
          <p:cNvPr id="54278" name="Line 6"/>
          <p:cNvSpPr>
            <a:spLocks noChangeShapeType="1"/>
          </p:cNvSpPr>
          <p:nvPr/>
        </p:nvSpPr>
        <p:spPr bwMode="auto">
          <a:xfrm flipH="1" flipV="1">
            <a:off x="3087688" y="4745038"/>
            <a:ext cx="1431925" cy="965200"/>
          </a:xfrm>
          <a:prstGeom prst="line">
            <a:avLst/>
          </a:prstGeom>
          <a:noFill/>
          <a:ln w="57150">
            <a:solidFill>
              <a:schemeClr val="accent2"/>
            </a:solidFill>
            <a:prstDash val="sysDot"/>
            <a:round/>
            <a:headEnd/>
            <a:tailEnd type="triangle" w="med" len="med"/>
          </a:ln>
          <a:effectLst/>
        </p:spPr>
        <p:txBody>
          <a:bodyPr/>
          <a:lstStyle/>
          <a:p>
            <a:endParaRPr lang="en-US"/>
          </a:p>
        </p:txBody>
      </p:sp>
      <p:sp>
        <p:nvSpPr>
          <p:cNvPr id="54279" name="Line 7"/>
          <p:cNvSpPr>
            <a:spLocks noChangeShapeType="1"/>
          </p:cNvSpPr>
          <p:nvPr/>
        </p:nvSpPr>
        <p:spPr bwMode="auto">
          <a:xfrm flipH="1">
            <a:off x="5310188" y="4657725"/>
            <a:ext cx="1331912" cy="254000"/>
          </a:xfrm>
          <a:prstGeom prst="line">
            <a:avLst/>
          </a:prstGeom>
          <a:noFill/>
          <a:ln w="85725">
            <a:solidFill>
              <a:srgbClr val="333300"/>
            </a:solidFill>
            <a:round/>
            <a:headEnd/>
            <a:tailEnd type="triangle" w="med" len="med"/>
          </a:ln>
          <a:effectLst/>
        </p:spPr>
        <p:txBody>
          <a:bodyPr/>
          <a:lstStyle/>
          <a:p>
            <a:endParaRPr lang="en-US"/>
          </a:p>
        </p:txBody>
      </p:sp>
      <p:sp>
        <p:nvSpPr>
          <p:cNvPr id="54280" name="Text Box 8"/>
          <p:cNvSpPr txBox="1">
            <a:spLocks noChangeArrowheads="1"/>
          </p:cNvSpPr>
          <p:nvPr/>
        </p:nvSpPr>
        <p:spPr bwMode="auto">
          <a:xfrm>
            <a:off x="5773738" y="4867275"/>
            <a:ext cx="876300" cy="457200"/>
          </a:xfrm>
          <a:prstGeom prst="rect">
            <a:avLst/>
          </a:prstGeom>
          <a:noFill/>
          <a:ln w="9525">
            <a:noFill/>
            <a:miter lim="800000"/>
            <a:headEnd/>
            <a:tailEnd/>
          </a:ln>
          <a:effectLst/>
        </p:spPr>
        <p:txBody>
          <a:bodyPr wrap="none">
            <a:spAutoFit/>
          </a:bodyPr>
          <a:lstStyle/>
          <a:p>
            <a:r>
              <a:rPr lang="en-US" sz="2400" b="1">
                <a:solidFill>
                  <a:schemeClr val="accent2"/>
                </a:solidFill>
              </a:rPr>
              <a:t>wind</a:t>
            </a:r>
          </a:p>
        </p:txBody>
      </p:sp>
      <p:sp>
        <p:nvSpPr>
          <p:cNvPr id="54281" name="Text Box 9"/>
          <p:cNvSpPr txBox="1">
            <a:spLocks noChangeArrowheads="1"/>
          </p:cNvSpPr>
          <p:nvPr/>
        </p:nvSpPr>
        <p:spPr bwMode="auto">
          <a:xfrm>
            <a:off x="7402513" y="5360988"/>
            <a:ext cx="1301750" cy="457200"/>
          </a:xfrm>
          <a:prstGeom prst="rect">
            <a:avLst/>
          </a:prstGeom>
          <a:noFill/>
          <a:ln w="9525">
            <a:noFill/>
            <a:miter lim="800000"/>
            <a:headEnd/>
            <a:tailEnd/>
          </a:ln>
          <a:effectLst/>
        </p:spPr>
        <p:txBody>
          <a:bodyPr wrap="none">
            <a:spAutoFit/>
          </a:bodyPr>
          <a:lstStyle/>
          <a:p>
            <a:r>
              <a:rPr lang="en-US" sz="2400" b="1">
                <a:solidFill>
                  <a:schemeClr val="accent2"/>
                </a:solidFill>
              </a:rPr>
              <a:t>equator</a:t>
            </a:r>
          </a:p>
        </p:txBody>
      </p:sp>
      <p:sp>
        <p:nvSpPr>
          <p:cNvPr id="54282" name="Text Box 10"/>
          <p:cNvSpPr txBox="1">
            <a:spLocks noChangeArrowheads="1"/>
          </p:cNvSpPr>
          <p:nvPr/>
        </p:nvSpPr>
        <p:spPr bwMode="auto">
          <a:xfrm>
            <a:off x="7518400" y="3862388"/>
            <a:ext cx="647700" cy="457200"/>
          </a:xfrm>
          <a:prstGeom prst="rect">
            <a:avLst/>
          </a:prstGeom>
          <a:noFill/>
          <a:ln w="9525">
            <a:noFill/>
            <a:miter lim="800000"/>
            <a:headEnd/>
            <a:tailEnd/>
          </a:ln>
          <a:effectLst/>
        </p:spPr>
        <p:txBody>
          <a:bodyPr wrap="none">
            <a:spAutoFit/>
          </a:bodyPr>
          <a:lstStyle/>
          <a:p>
            <a:r>
              <a:rPr lang="en-US" sz="2400" b="1">
                <a:solidFill>
                  <a:schemeClr val="bg1"/>
                </a:solidFill>
              </a:rPr>
              <a:t>30</a:t>
            </a:r>
            <a:r>
              <a:rPr lang="en-US" sz="2400" b="1" baseline="30000">
                <a:solidFill>
                  <a:schemeClr val="bg1"/>
                </a:solidFill>
              </a:rPr>
              <a:t>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wipe(down)">
                                      <p:cBhvr>
                                        <p:cTn id="7" dur="1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earth_l"/>
          <p:cNvPicPr>
            <a:picLocks noChangeAspect="1" noChangeArrowheads="1"/>
          </p:cNvPicPr>
          <p:nvPr/>
        </p:nvPicPr>
        <p:blipFill>
          <a:blip r:embed="rId3" cstate="print">
            <a:clrChange>
              <a:clrFrom>
                <a:srgbClr val="000000"/>
              </a:clrFrom>
              <a:clrTo>
                <a:srgbClr val="000000">
                  <a:alpha val="0"/>
                </a:srgbClr>
              </a:clrTo>
            </a:clrChange>
          </a:blip>
          <a:srcRect l="14496" r="15079" b="2948"/>
          <a:stretch>
            <a:fillRect/>
          </a:stretch>
        </p:blipFill>
        <p:spPr bwMode="auto">
          <a:xfrm>
            <a:off x="2403475" y="1365250"/>
            <a:ext cx="3917950" cy="4240213"/>
          </a:xfrm>
          <a:prstGeom prst="rect">
            <a:avLst/>
          </a:prstGeom>
          <a:noFill/>
        </p:spPr>
      </p:pic>
      <p:sp>
        <p:nvSpPr>
          <p:cNvPr id="69635" name="Freeform 3"/>
          <p:cNvSpPr>
            <a:spLocks/>
          </p:cNvSpPr>
          <p:nvPr/>
        </p:nvSpPr>
        <p:spPr bwMode="auto">
          <a:xfrm>
            <a:off x="2359025" y="2811463"/>
            <a:ext cx="177800" cy="76200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chemeClr val="tx2"/>
            </a:solidFill>
            <a:round/>
            <a:headEnd/>
            <a:tailEnd type="triangle" w="med" len="med"/>
          </a:ln>
          <a:effectLst/>
        </p:spPr>
        <p:txBody>
          <a:bodyPr/>
          <a:lstStyle/>
          <a:p>
            <a:endParaRPr lang="en-US"/>
          </a:p>
        </p:txBody>
      </p:sp>
      <p:sp>
        <p:nvSpPr>
          <p:cNvPr id="69636" name="Freeform 4"/>
          <p:cNvSpPr>
            <a:spLocks/>
          </p:cNvSpPr>
          <p:nvPr/>
        </p:nvSpPr>
        <p:spPr bwMode="auto">
          <a:xfrm>
            <a:off x="2552700" y="2208213"/>
            <a:ext cx="381000" cy="457200"/>
          </a:xfrm>
          <a:custGeom>
            <a:avLst/>
            <a:gdLst/>
            <a:ahLst/>
            <a:cxnLst>
              <a:cxn ang="0">
                <a:pos x="0" y="288"/>
              </a:cxn>
              <a:cxn ang="0">
                <a:pos x="96" y="96"/>
              </a:cxn>
              <a:cxn ang="0">
                <a:pos x="240" y="0"/>
              </a:cxn>
            </a:cxnLst>
            <a:rect l="0" t="0" r="r" b="b"/>
            <a:pathLst>
              <a:path w="240" h="288">
                <a:moveTo>
                  <a:pt x="0" y="288"/>
                </a:moveTo>
                <a:cubicBezTo>
                  <a:pt x="28" y="216"/>
                  <a:pt x="56" y="144"/>
                  <a:pt x="96" y="96"/>
                </a:cubicBezTo>
                <a:cubicBezTo>
                  <a:pt x="136" y="48"/>
                  <a:pt x="216" y="16"/>
                  <a:pt x="240" y="0"/>
                </a:cubicBezTo>
              </a:path>
            </a:pathLst>
          </a:custGeom>
          <a:noFill/>
          <a:ln w="38100">
            <a:solidFill>
              <a:srgbClr val="FF6600"/>
            </a:solidFill>
            <a:round/>
            <a:headEnd/>
            <a:tailEnd type="triangle" w="med" len="med"/>
          </a:ln>
          <a:effectLst/>
        </p:spPr>
        <p:txBody>
          <a:bodyPr/>
          <a:lstStyle/>
          <a:p>
            <a:endParaRPr lang="en-US"/>
          </a:p>
        </p:txBody>
      </p:sp>
      <p:sp>
        <p:nvSpPr>
          <p:cNvPr id="69637" name="Line 5"/>
          <p:cNvSpPr>
            <a:spLocks noChangeShapeType="1"/>
          </p:cNvSpPr>
          <p:nvPr/>
        </p:nvSpPr>
        <p:spPr bwMode="auto">
          <a:xfrm flipH="1" flipV="1">
            <a:off x="2435225" y="1693863"/>
            <a:ext cx="490538" cy="454025"/>
          </a:xfrm>
          <a:prstGeom prst="line">
            <a:avLst/>
          </a:prstGeom>
          <a:noFill/>
          <a:ln w="38100">
            <a:solidFill>
              <a:schemeClr val="folHlink"/>
            </a:solidFill>
            <a:round/>
            <a:headEnd/>
            <a:tailEnd type="triangle" w="med" len="med"/>
          </a:ln>
          <a:effectLst/>
        </p:spPr>
        <p:txBody>
          <a:bodyPr/>
          <a:lstStyle/>
          <a:p>
            <a:endParaRPr lang="en-US"/>
          </a:p>
        </p:txBody>
      </p:sp>
      <p:sp>
        <p:nvSpPr>
          <p:cNvPr id="69638" name="Line 6"/>
          <p:cNvSpPr>
            <a:spLocks noChangeShapeType="1"/>
          </p:cNvSpPr>
          <p:nvPr/>
        </p:nvSpPr>
        <p:spPr bwMode="auto">
          <a:xfrm flipH="1">
            <a:off x="1755775" y="3641725"/>
            <a:ext cx="611188" cy="0"/>
          </a:xfrm>
          <a:prstGeom prst="line">
            <a:avLst/>
          </a:prstGeom>
          <a:noFill/>
          <a:ln w="38100">
            <a:solidFill>
              <a:schemeClr val="folHlink"/>
            </a:solidFill>
            <a:round/>
            <a:headEnd/>
            <a:tailEnd type="triangle" w="med" len="med"/>
          </a:ln>
          <a:effectLst/>
        </p:spPr>
        <p:txBody>
          <a:bodyPr/>
          <a:lstStyle/>
          <a:p>
            <a:endParaRPr lang="en-US"/>
          </a:p>
        </p:txBody>
      </p:sp>
      <p:sp>
        <p:nvSpPr>
          <p:cNvPr id="69639" name="Line 7"/>
          <p:cNvSpPr>
            <a:spLocks noChangeShapeType="1"/>
          </p:cNvSpPr>
          <p:nvPr/>
        </p:nvSpPr>
        <p:spPr bwMode="auto">
          <a:xfrm flipV="1">
            <a:off x="1720850" y="2643188"/>
            <a:ext cx="168275" cy="914400"/>
          </a:xfrm>
          <a:prstGeom prst="line">
            <a:avLst/>
          </a:prstGeom>
          <a:noFill/>
          <a:ln w="38100">
            <a:solidFill>
              <a:srgbClr val="990000"/>
            </a:solidFill>
            <a:round/>
            <a:headEnd/>
            <a:tailEnd type="triangle" w="med" len="med"/>
          </a:ln>
          <a:effectLst/>
        </p:spPr>
        <p:txBody>
          <a:bodyPr/>
          <a:lstStyle/>
          <a:p>
            <a:endParaRPr lang="en-US"/>
          </a:p>
        </p:txBody>
      </p:sp>
      <p:sp>
        <p:nvSpPr>
          <p:cNvPr id="69640" name="Line 8"/>
          <p:cNvSpPr>
            <a:spLocks noChangeShapeType="1"/>
          </p:cNvSpPr>
          <p:nvPr/>
        </p:nvSpPr>
        <p:spPr bwMode="auto">
          <a:xfrm>
            <a:off x="1935163" y="2557463"/>
            <a:ext cx="541337" cy="169862"/>
          </a:xfrm>
          <a:prstGeom prst="line">
            <a:avLst/>
          </a:prstGeom>
          <a:noFill/>
          <a:ln w="38100">
            <a:solidFill>
              <a:schemeClr val="folHlink"/>
            </a:solidFill>
            <a:round/>
            <a:headEnd/>
            <a:tailEnd type="triangle" w="med" len="med"/>
          </a:ln>
          <a:effectLst/>
        </p:spPr>
        <p:txBody>
          <a:bodyPr/>
          <a:lstStyle/>
          <a:p>
            <a:endParaRPr lang="en-US"/>
          </a:p>
        </p:txBody>
      </p:sp>
      <p:sp>
        <p:nvSpPr>
          <p:cNvPr id="69641" name="Line 9"/>
          <p:cNvSpPr>
            <a:spLocks noChangeShapeType="1"/>
          </p:cNvSpPr>
          <p:nvPr/>
        </p:nvSpPr>
        <p:spPr bwMode="auto">
          <a:xfrm>
            <a:off x="3021013" y="2192338"/>
            <a:ext cx="2947987" cy="19050"/>
          </a:xfrm>
          <a:prstGeom prst="line">
            <a:avLst/>
          </a:prstGeom>
          <a:noFill/>
          <a:ln w="63500">
            <a:solidFill>
              <a:srgbClr val="FFFFFF"/>
            </a:solidFill>
            <a:round/>
            <a:headEnd/>
            <a:tailEnd/>
          </a:ln>
          <a:effectLst/>
        </p:spPr>
        <p:txBody>
          <a:bodyPr/>
          <a:lstStyle/>
          <a:p>
            <a:endParaRPr lang="en-US"/>
          </a:p>
        </p:txBody>
      </p:sp>
      <p:sp>
        <p:nvSpPr>
          <p:cNvPr id="69642" name="Line 10"/>
          <p:cNvSpPr>
            <a:spLocks noChangeShapeType="1"/>
          </p:cNvSpPr>
          <p:nvPr/>
        </p:nvSpPr>
        <p:spPr bwMode="auto">
          <a:xfrm>
            <a:off x="2522538" y="2949575"/>
            <a:ext cx="3648075" cy="17463"/>
          </a:xfrm>
          <a:prstGeom prst="line">
            <a:avLst/>
          </a:prstGeom>
          <a:noFill/>
          <a:ln w="63500">
            <a:solidFill>
              <a:srgbClr val="FFFFFF"/>
            </a:solidFill>
            <a:round/>
            <a:headEnd/>
            <a:tailEnd/>
          </a:ln>
          <a:effectLst/>
        </p:spPr>
        <p:txBody>
          <a:bodyPr/>
          <a:lstStyle/>
          <a:p>
            <a:endParaRPr lang="en-US"/>
          </a:p>
        </p:txBody>
      </p:sp>
      <p:sp>
        <p:nvSpPr>
          <p:cNvPr id="69643" name="Line 11"/>
          <p:cNvSpPr>
            <a:spLocks noChangeShapeType="1"/>
          </p:cNvSpPr>
          <p:nvPr/>
        </p:nvSpPr>
        <p:spPr bwMode="auto">
          <a:xfrm>
            <a:off x="2533650" y="3619500"/>
            <a:ext cx="3590925" cy="0"/>
          </a:xfrm>
          <a:prstGeom prst="line">
            <a:avLst/>
          </a:prstGeom>
          <a:noFill/>
          <a:ln w="63500">
            <a:solidFill>
              <a:srgbClr val="FFFFFF"/>
            </a:solidFill>
            <a:round/>
            <a:headEnd/>
            <a:tailEnd/>
          </a:ln>
          <a:effectLst/>
        </p:spPr>
        <p:txBody>
          <a:bodyPr/>
          <a:lstStyle/>
          <a:p>
            <a:endParaRPr lang="en-US"/>
          </a:p>
        </p:txBody>
      </p:sp>
      <p:sp>
        <p:nvSpPr>
          <p:cNvPr id="69644" name="Text Box 12"/>
          <p:cNvSpPr txBox="1">
            <a:spLocks noChangeArrowheads="1"/>
          </p:cNvSpPr>
          <p:nvPr/>
        </p:nvSpPr>
        <p:spPr bwMode="auto">
          <a:xfrm>
            <a:off x="6135688" y="2713038"/>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69645" name="Text Box 13"/>
          <p:cNvSpPr txBox="1">
            <a:spLocks noChangeArrowheads="1"/>
          </p:cNvSpPr>
          <p:nvPr/>
        </p:nvSpPr>
        <p:spPr bwMode="auto">
          <a:xfrm>
            <a:off x="6181725" y="3367088"/>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69646" name="Text Box 14"/>
          <p:cNvSpPr txBox="1">
            <a:spLocks noChangeArrowheads="1"/>
          </p:cNvSpPr>
          <p:nvPr/>
        </p:nvSpPr>
        <p:spPr bwMode="auto">
          <a:xfrm>
            <a:off x="6143625" y="1985963"/>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69647" name="Group 15"/>
          <p:cNvGrpSpPr>
            <a:grpSpLocks/>
          </p:cNvGrpSpPr>
          <p:nvPr/>
        </p:nvGrpSpPr>
        <p:grpSpPr bwMode="auto">
          <a:xfrm>
            <a:off x="3344863" y="2303463"/>
            <a:ext cx="1684337" cy="555625"/>
            <a:chOff x="2107" y="1451"/>
            <a:chExt cx="1061" cy="350"/>
          </a:xfrm>
        </p:grpSpPr>
        <p:sp>
          <p:nvSpPr>
            <p:cNvPr id="69648" name="Line 16"/>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69649" name="Line 17"/>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69650" name="Line 18"/>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69651" name="Line 19"/>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69652" name="Line 20"/>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69653" name="Group 21"/>
          <p:cNvGrpSpPr>
            <a:grpSpLocks/>
          </p:cNvGrpSpPr>
          <p:nvPr/>
        </p:nvGrpSpPr>
        <p:grpSpPr bwMode="auto">
          <a:xfrm>
            <a:off x="3344863" y="3055938"/>
            <a:ext cx="1658937" cy="503237"/>
            <a:chOff x="2107" y="1925"/>
            <a:chExt cx="1045" cy="317"/>
          </a:xfrm>
        </p:grpSpPr>
        <p:sp>
          <p:nvSpPr>
            <p:cNvPr id="69654" name="Line 22"/>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69655" name="Line 23"/>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69656" name="Line 24"/>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69657" name="Line 25"/>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69658" name="Line 26"/>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
        <p:nvSpPr>
          <p:cNvPr id="69659" name="Text Box 27"/>
          <p:cNvSpPr txBox="1">
            <a:spLocks noChangeArrowheads="1"/>
          </p:cNvSpPr>
          <p:nvPr/>
        </p:nvSpPr>
        <p:spPr bwMode="auto">
          <a:xfrm>
            <a:off x="2506663" y="398463"/>
            <a:ext cx="4074246" cy="519112"/>
          </a:xfrm>
          <a:prstGeom prst="rect">
            <a:avLst/>
          </a:prstGeom>
          <a:noFill/>
          <a:ln w="9525">
            <a:noFill/>
            <a:miter lim="800000"/>
            <a:headEnd/>
            <a:tailEnd/>
          </a:ln>
          <a:effectLst/>
        </p:spPr>
        <p:txBody>
          <a:bodyPr wrap="square">
            <a:spAutoFit/>
          </a:bodyPr>
          <a:lstStyle/>
          <a:p>
            <a:r>
              <a:rPr lang="en-US" sz="2800" dirty="0"/>
              <a:t>Northern Hemisphere</a:t>
            </a:r>
          </a:p>
        </p:txBody>
      </p:sp>
      <p:sp>
        <p:nvSpPr>
          <p:cNvPr id="69660" name="Line 28"/>
          <p:cNvSpPr>
            <a:spLocks noChangeShapeType="1"/>
          </p:cNvSpPr>
          <p:nvPr/>
        </p:nvSpPr>
        <p:spPr bwMode="auto">
          <a:xfrm flipH="1">
            <a:off x="1981200" y="1727200"/>
            <a:ext cx="373063" cy="693738"/>
          </a:xfrm>
          <a:prstGeom prst="line">
            <a:avLst/>
          </a:prstGeom>
          <a:noFill/>
          <a:ln w="38100">
            <a:solidFill>
              <a:srgbClr val="FF0000"/>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2000"/>
                                        <p:tgtEl>
                                          <p:spTgt spid="696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fade">
                                      <p:cBhvr>
                                        <p:cTn id="12" dur="2000"/>
                                        <p:tgtEl>
                                          <p:spTgt spid="696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53"/>
                                        </p:tgtEl>
                                        <p:attrNameLst>
                                          <p:attrName>style.visibility</p:attrName>
                                        </p:attrNameLst>
                                      </p:cBhvr>
                                      <p:to>
                                        <p:strVal val="visible"/>
                                      </p:to>
                                    </p:set>
                                    <p:animEffect transition="in" filter="fade">
                                      <p:cBhvr>
                                        <p:cTn id="17" dur="2000"/>
                                        <p:tgtEl>
                                          <p:spTgt spid="696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9"/>
                                        </p:tgtEl>
                                        <p:attrNameLst>
                                          <p:attrName>style.visibility</p:attrName>
                                        </p:attrNameLst>
                                      </p:cBhvr>
                                      <p:to>
                                        <p:strVal val="visible"/>
                                      </p:to>
                                    </p:set>
                                    <p:animEffect transition="in" filter="fade">
                                      <p:cBhvr>
                                        <p:cTn id="22" dur="2000"/>
                                        <p:tgtEl>
                                          <p:spTgt spid="69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40"/>
                                        </p:tgtEl>
                                        <p:attrNameLst>
                                          <p:attrName>style.visibility</p:attrName>
                                        </p:attrNameLst>
                                      </p:cBhvr>
                                      <p:to>
                                        <p:strVal val="visible"/>
                                      </p:to>
                                    </p:set>
                                    <p:animEffect transition="in" filter="fade">
                                      <p:cBhvr>
                                        <p:cTn id="27" dur="2000"/>
                                        <p:tgtEl>
                                          <p:spTgt spid="696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636"/>
                                        </p:tgtEl>
                                        <p:attrNameLst>
                                          <p:attrName>style.visibility</p:attrName>
                                        </p:attrNameLst>
                                      </p:cBhvr>
                                      <p:to>
                                        <p:strVal val="visible"/>
                                      </p:to>
                                    </p:set>
                                    <p:animEffect transition="in" filter="fade">
                                      <p:cBhvr>
                                        <p:cTn id="32" dur="2000"/>
                                        <p:tgtEl>
                                          <p:spTgt spid="696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647"/>
                                        </p:tgtEl>
                                        <p:attrNameLst>
                                          <p:attrName>style.visibility</p:attrName>
                                        </p:attrNameLst>
                                      </p:cBhvr>
                                      <p:to>
                                        <p:strVal val="visible"/>
                                      </p:to>
                                    </p:set>
                                    <p:animEffect transition="in" filter="fade">
                                      <p:cBhvr>
                                        <p:cTn id="37" dur="2000"/>
                                        <p:tgtEl>
                                          <p:spTgt spid="696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9637"/>
                                        </p:tgtEl>
                                        <p:attrNameLst>
                                          <p:attrName>style.visibility</p:attrName>
                                        </p:attrNameLst>
                                      </p:cBhvr>
                                      <p:to>
                                        <p:strVal val="visible"/>
                                      </p:to>
                                    </p:set>
                                    <p:animEffect transition="in" filter="fade">
                                      <p:cBhvr>
                                        <p:cTn id="42" dur="2000"/>
                                        <p:tgtEl>
                                          <p:spTgt spid="696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9660"/>
                                        </p:tgtEl>
                                        <p:attrNameLst>
                                          <p:attrName>style.visibility</p:attrName>
                                        </p:attrNameLst>
                                      </p:cBhvr>
                                      <p:to>
                                        <p:strVal val="visible"/>
                                      </p:to>
                                    </p:set>
                                    <p:animEffect transition="in" filter="fade">
                                      <p:cBhvr>
                                        <p:cTn id="47" dur="2000"/>
                                        <p:tgtEl>
                                          <p:spTgt spid="69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7" grpId="0" animBg="1"/>
      <p:bldP spid="69638" grpId="0" animBg="1"/>
      <p:bldP spid="69639" grpId="0" animBg="1"/>
      <p:bldP spid="69640" grpId="0" animBg="1"/>
      <p:bldP spid="696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2212975" y="2224088"/>
            <a:ext cx="4006850" cy="3327400"/>
            <a:chOff x="720" y="336"/>
            <a:chExt cx="3936" cy="3552"/>
          </a:xfrm>
        </p:grpSpPr>
        <p:pic>
          <p:nvPicPr>
            <p:cNvPr id="55299" name="Picture 3" descr="bare_globe"/>
            <p:cNvPicPr>
              <a:picLocks noChangeAspect="1" noChangeArrowheads="1"/>
            </p:cNvPicPr>
            <p:nvPr/>
          </p:nvPicPr>
          <p:blipFill>
            <a:blip r:embed="rId3" cstate="print"/>
            <a:srcRect/>
            <a:stretch>
              <a:fillRect/>
            </a:stretch>
          </p:blipFill>
          <p:spPr bwMode="auto">
            <a:xfrm>
              <a:off x="912" y="336"/>
              <a:ext cx="3741" cy="3552"/>
            </a:xfrm>
            <a:prstGeom prst="rect">
              <a:avLst/>
            </a:prstGeom>
            <a:noFill/>
          </p:spPr>
        </p:pic>
        <p:sp>
          <p:nvSpPr>
            <p:cNvPr id="55300" name="Line 4"/>
            <p:cNvSpPr>
              <a:spLocks noChangeShapeType="1"/>
            </p:cNvSpPr>
            <p:nvPr/>
          </p:nvSpPr>
          <p:spPr bwMode="auto">
            <a:xfrm>
              <a:off x="720" y="2112"/>
              <a:ext cx="3936" cy="0"/>
            </a:xfrm>
            <a:prstGeom prst="line">
              <a:avLst/>
            </a:prstGeom>
            <a:noFill/>
            <a:ln w="38100">
              <a:solidFill>
                <a:srgbClr val="FFFF00"/>
              </a:solidFill>
              <a:round/>
              <a:headEnd/>
              <a:tailEnd/>
            </a:ln>
            <a:effectLst/>
          </p:spPr>
          <p:txBody>
            <a:bodyPr/>
            <a:lstStyle/>
            <a:p>
              <a:endParaRPr lang="en-US"/>
            </a:p>
          </p:txBody>
        </p:sp>
        <p:sp>
          <p:nvSpPr>
            <p:cNvPr id="55301" name="Oval 5"/>
            <p:cNvSpPr>
              <a:spLocks noChangeArrowheads="1"/>
            </p:cNvSpPr>
            <p:nvPr/>
          </p:nvSpPr>
          <p:spPr bwMode="auto">
            <a:xfrm>
              <a:off x="2666" y="202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5302" name="Line 6"/>
            <p:cNvSpPr>
              <a:spLocks noChangeShapeType="1"/>
            </p:cNvSpPr>
            <p:nvPr/>
          </p:nvSpPr>
          <p:spPr bwMode="auto">
            <a:xfrm flipV="1">
              <a:off x="2762" y="1018"/>
              <a:ext cx="0" cy="1056"/>
            </a:xfrm>
            <a:prstGeom prst="line">
              <a:avLst/>
            </a:prstGeom>
            <a:noFill/>
            <a:ln w="66675">
              <a:solidFill>
                <a:srgbClr val="FFFF00"/>
              </a:solidFill>
              <a:round/>
              <a:headEnd/>
              <a:tailEnd type="triangle" w="med" len="med"/>
            </a:ln>
            <a:effectLst/>
          </p:spPr>
          <p:txBody>
            <a:bodyPr/>
            <a:lstStyle/>
            <a:p>
              <a:endParaRPr lang="en-US"/>
            </a:p>
          </p:txBody>
        </p:sp>
        <p:sp>
          <p:nvSpPr>
            <p:cNvPr id="55303" name="Freeform 7"/>
            <p:cNvSpPr>
              <a:spLocks/>
            </p:cNvSpPr>
            <p:nvPr/>
          </p:nvSpPr>
          <p:spPr bwMode="auto">
            <a:xfrm>
              <a:off x="2746" y="826"/>
              <a:ext cx="928" cy="1200"/>
            </a:xfrm>
            <a:custGeom>
              <a:avLst/>
              <a:gdLst/>
              <a:ahLst/>
              <a:cxnLst>
                <a:cxn ang="0">
                  <a:pos x="16" y="1200"/>
                </a:cxn>
                <a:cxn ang="0">
                  <a:pos x="16" y="1056"/>
                </a:cxn>
                <a:cxn ang="0">
                  <a:pos x="112" y="768"/>
                </a:cxn>
                <a:cxn ang="0">
                  <a:pos x="304" y="528"/>
                </a:cxn>
                <a:cxn ang="0">
                  <a:pos x="544" y="288"/>
                </a:cxn>
                <a:cxn ang="0">
                  <a:pos x="784" y="96"/>
                </a:cxn>
                <a:cxn ang="0">
                  <a:pos x="928" y="0"/>
                </a:cxn>
              </a:cxnLst>
              <a:rect l="0" t="0" r="r" b="b"/>
              <a:pathLst>
                <a:path w="928" h="1200">
                  <a:moveTo>
                    <a:pt x="16" y="1200"/>
                  </a:moveTo>
                  <a:cubicBezTo>
                    <a:pt x="8" y="1164"/>
                    <a:pt x="0" y="1128"/>
                    <a:pt x="16" y="1056"/>
                  </a:cubicBezTo>
                  <a:cubicBezTo>
                    <a:pt x="32" y="984"/>
                    <a:pt x="64" y="856"/>
                    <a:pt x="112" y="768"/>
                  </a:cubicBezTo>
                  <a:cubicBezTo>
                    <a:pt x="160" y="680"/>
                    <a:pt x="232" y="608"/>
                    <a:pt x="304" y="528"/>
                  </a:cubicBezTo>
                  <a:cubicBezTo>
                    <a:pt x="376" y="448"/>
                    <a:pt x="464" y="360"/>
                    <a:pt x="544" y="288"/>
                  </a:cubicBezTo>
                  <a:cubicBezTo>
                    <a:pt x="624" y="216"/>
                    <a:pt x="720" y="144"/>
                    <a:pt x="784" y="96"/>
                  </a:cubicBezTo>
                  <a:cubicBezTo>
                    <a:pt x="848" y="48"/>
                    <a:pt x="904" y="16"/>
                    <a:pt x="928" y="0"/>
                  </a:cubicBezTo>
                </a:path>
              </a:pathLst>
            </a:custGeom>
            <a:noFill/>
            <a:ln w="66675" cap="flat">
              <a:solidFill>
                <a:srgbClr val="FFFF00"/>
              </a:solidFill>
              <a:prstDash val="sysDot"/>
              <a:round/>
              <a:headEnd/>
              <a:tailEnd type="triangle" w="med" len="med"/>
            </a:ln>
            <a:effectLst/>
          </p:spPr>
          <p:txBody>
            <a:bodyPr/>
            <a:lstStyle/>
            <a:p>
              <a:endParaRPr lang="en-US"/>
            </a:p>
          </p:txBody>
        </p:sp>
      </p:grpSp>
      <p:sp>
        <p:nvSpPr>
          <p:cNvPr id="55304" name="Text Box 8"/>
          <p:cNvSpPr txBox="1">
            <a:spLocks noChangeArrowheads="1"/>
          </p:cNvSpPr>
          <p:nvPr/>
        </p:nvSpPr>
        <p:spPr bwMode="auto">
          <a:xfrm>
            <a:off x="1235075" y="901267"/>
            <a:ext cx="6010852" cy="830997"/>
          </a:xfrm>
          <a:prstGeom prst="rect">
            <a:avLst/>
          </a:prstGeom>
          <a:noFill/>
          <a:ln w="9525">
            <a:noFill/>
            <a:miter lim="800000"/>
            <a:headEnd/>
            <a:tailEnd/>
          </a:ln>
          <a:effectLst/>
        </p:spPr>
        <p:txBody>
          <a:bodyPr wrap="square">
            <a:spAutoFit/>
          </a:bodyPr>
          <a:lstStyle/>
          <a:p>
            <a:pPr algn="ctr"/>
            <a:r>
              <a:rPr lang="en-US" sz="2400" b="1"/>
              <a:t>The Coriolis force deflects objects</a:t>
            </a:r>
          </a:p>
          <a:p>
            <a:pPr algn="ctr"/>
            <a:r>
              <a:rPr lang="en-US" sz="2400" b="1"/>
              <a:t>To the right of the direction of motion.</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ap of Atlantic Ocean"/>
          <p:cNvPicPr>
            <a:picLocks noChangeAspect="1" noChangeArrowheads="1"/>
          </p:cNvPicPr>
          <p:nvPr/>
        </p:nvPicPr>
        <p:blipFill>
          <a:blip r:embed="rId3" cstate="print"/>
          <a:srcRect b="43506"/>
          <a:stretch>
            <a:fillRect/>
          </a:stretch>
        </p:blipFill>
        <p:spPr bwMode="auto">
          <a:xfrm>
            <a:off x="0" y="1855788"/>
            <a:ext cx="9144000" cy="4406900"/>
          </a:xfrm>
          <a:prstGeom prst="rect">
            <a:avLst/>
          </a:prstGeom>
          <a:noFill/>
        </p:spPr>
      </p:pic>
      <p:sp>
        <p:nvSpPr>
          <p:cNvPr id="56323" name="Line 3"/>
          <p:cNvSpPr>
            <a:spLocks noChangeShapeType="1"/>
          </p:cNvSpPr>
          <p:nvPr/>
        </p:nvSpPr>
        <p:spPr bwMode="auto">
          <a:xfrm flipH="1" flipV="1">
            <a:off x="3502025" y="5003800"/>
            <a:ext cx="982663" cy="706438"/>
          </a:xfrm>
          <a:prstGeom prst="line">
            <a:avLst/>
          </a:prstGeom>
          <a:noFill/>
          <a:ln w="50800">
            <a:solidFill>
              <a:srgbClr val="003366"/>
            </a:solidFill>
            <a:prstDash val="sysDot"/>
            <a:round/>
            <a:headEnd/>
            <a:tailEnd type="triangle" w="med" len="med"/>
          </a:ln>
          <a:effectLst/>
        </p:spPr>
        <p:txBody>
          <a:bodyPr/>
          <a:lstStyle/>
          <a:p>
            <a:endParaRPr lang="en-US"/>
          </a:p>
        </p:txBody>
      </p:sp>
      <p:sp>
        <p:nvSpPr>
          <p:cNvPr id="56324" name="Line 4"/>
          <p:cNvSpPr>
            <a:spLocks noChangeShapeType="1"/>
          </p:cNvSpPr>
          <p:nvPr/>
        </p:nvSpPr>
        <p:spPr bwMode="auto">
          <a:xfrm flipH="1" flipV="1">
            <a:off x="4572000" y="4795838"/>
            <a:ext cx="17463" cy="949325"/>
          </a:xfrm>
          <a:prstGeom prst="line">
            <a:avLst/>
          </a:prstGeom>
          <a:noFill/>
          <a:ln w="76200">
            <a:solidFill>
              <a:srgbClr val="003366"/>
            </a:solidFill>
            <a:round/>
            <a:headEnd/>
            <a:tailEnd type="triangle" w="med" len="med"/>
          </a:ln>
          <a:effectLst/>
        </p:spPr>
        <p:txBody>
          <a:bodyPr/>
          <a:lstStyle/>
          <a:p>
            <a:endParaRPr lang="en-US"/>
          </a:p>
        </p:txBody>
      </p:sp>
      <p:sp>
        <p:nvSpPr>
          <p:cNvPr id="56325" name="Line 5"/>
          <p:cNvSpPr>
            <a:spLocks noChangeShapeType="1"/>
          </p:cNvSpPr>
          <p:nvPr/>
        </p:nvSpPr>
        <p:spPr bwMode="auto">
          <a:xfrm flipH="1">
            <a:off x="5416550" y="5072063"/>
            <a:ext cx="2262188" cy="0"/>
          </a:xfrm>
          <a:prstGeom prst="line">
            <a:avLst/>
          </a:prstGeom>
          <a:noFill/>
          <a:ln w="63500">
            <a:solidFill>
              <a:schemeClr val="accent2"/>
            </a:solidFill>
            <a:round/>
            <a:headEnd/>
            <a:tailEnd type="triangle" w="med" len="med"/>
          </a:ln>
          <a:effectLst/>
        </p:spPr>
        <p:txBody>
          <a:bodyPr/>
          <a:lstStyle/>
          <a:p>
            <a:endParaRPr lang="en-US"/>
          </a:p>
        </p:txBody>
      </p:sp>
      <p:sp>
        <p:nvSpPr>
          <p:cNvPr id="56326" name="Text Box 6"/>
          <p:cNvSpPr txBox="1">
            <a:spLocks noChangeArrowheads="1"/>
          </p:cNvSpPr>
          <p:nvPr/>
        </p:nvSpPr>
        <p:spPr bwMode="auto">
          <a:xfrm>
            <a:off x="5600700" y="4495800"/>
            <a:ext cx="1944688" cy="579438"/>
          </a:xfrm>
          <a:prstGeom prst="rect">
            <a:avLst/>
          </a:prstGeom>
          <a:noFill/>
          <a:ln w="9525">
            <a:noFill/>
            <a:miter lim="800000"/>
            <a:headEnd/>
            <a:tailEnd/>
          </a:ln>
          <a:effectLst/>
        </p:spPr>
        <p:txBody>
          <a:bodyPr wrap="none">
            <a:spAutoFit/>
          </a:bodyPr>
          <a:lstStyle/>
          <a:p>
            <a:r>
              <a:rPr lang="en-US" sz="3200">
                <a:solidFill>
                  <a:schemeClr val="accent2"/>
                </a:solidFill>
              </a:rPr>
              <a:t>East wind</a:t>
            </a:r>
          </a:p>
        </p:txBody>
      </p:sp>
      <p:sp>
        <p:nvSpPr>
          <p:cNvPr id="56327" name="Freeform 7"/>
          <p:cNvSpPr>
            <a:spLocks/>
          </p:cNvSpPr>
          <p:nvPr/>
        </p:nvSpPr>
        <p:spPr bwMode="auto">
          <a:xfrm>
            <a:off x="3208338" y="4332288"/>
            <a:ext cx="1277937" cy="1377950"/>
          </a:xfrm>
          <a:custGeom>
            <a:avLst/>
            <a:gdLst/>
            <a:ahLst/>
            <a:cxnLst>
              <a:cxn ang="0">
                <a:pos x="892" y="608"/>
              </a:cxn>
              <a:cxn ang="0">
                <a:pos x="707" y="554"/>
              </a:cxn>
              <a:cxn ang="0">
                <a:pos x="511" y="500"/>
              </a:cxn>
              <a:cxn ang="0">
                <a:pos x="283" y="369"/>
              </a:cxn>
              <a:cxn ang="0">
                <a:pos x="55" y="141"/>
              </a:cxn>
              <a:cxn ang="0">
                <a:pos x="0" y="0"/>
              </a:cxn>
            </a:cxnLst>
            <a:rect l="0" t="0" r="r" b="b"/>
            <a:pathLst>
              <a:path w="892" h="608">
                <a:moveTo>
                  <a:pt x="892" y="608"/>
                </a:moveTo>
                <a:cubicBezTo>
                  <a:pt x="831" y="590"/>
                  <a:pt x="770" y="572"/>
                  <a:pt x="707" y="554"/>
                </a:cubicBezTo>
                <a:cubicBezTo>
                  <a:pt x="644" y="536"/>
                  <a:pt x="582" y="531"/>
                  <a:pt x="511" y="500"/>
                </a:cubicBezTo>
                <a:cubicBezTo>
                  <a:pt x="440" y="469"/>
                  <a:pt x="359" y="429"/>
                  <a:pt x="283" y="369"/>
                </a:cubicBezTo>
                <a:cubicBezTo>
                  <a:pt x="207" y="309"/>
                  <a:pt x="102" y="203"/>
                  <a:pt x="55" y="141"/>
                </a:cubicBezTo>
                <a:cubicBezTo>
                  <a:pt x="8" y="79"/>
                  <a:pt x="9" y="23"/>
                  <a:pt x="0" y="0"/>
                </a:cubicBezTo>
              </a:path>
            </a:pathLst>
          </a:custGeom>
          <a:noFill/>
          <a:ln w="50800" cap="flat">
            <a:solidFill>
              <a:srgbClr val="003366"/>
            </a:solidFill>
            <a:prstDash val="sysDot"/>
            <a:round/>
            <a:headEnd/>
            <a:tailEnd type="triangle" w="med" len="med"/>
          </a:ln>
          <a:effectLst/>
        </p:spPr>
        <p:txBody>
          <a:bodyPr/>
          <a:lstStyle/>
          <a:p>
            <a:endParaRPr lang="en-US"/>
          </a:p>
        </p:txBody>
      </p:sp>
      <p:sp>
        <p:nvSpPr>
          <p:cNvPr id="56328" name="Text Box 8"/>
          <p:cNvSpPr txBox="1">
            <a:spLocks noChangeArrowheads="1"/>
          </p:cNvSpPr>
          <p:nvPr/>
        </p:nvSpPr>
        <p:spPr bwMode="auto">
          <a:xfrm>
            <a:off x="249238" y="239713"/>
            <a:ext cx="5805198" cy="579437"/>
          </a:xfrm>
          <a:prstGeom prst="rect">
            <a:avLst/>
          </a:prstGeom>
          <a:noFill/>
          <a:ln w="9525">
            <a:noFill/>
            <a:miter lim="800000"/>
            <a:headEnd/>
            <a:tailEnd/>
          </a:ln>
          <a:effectLst/>
        </p:spPr>
        <p:txBody>
          <a:bodyPr wrap="square">
            <a:spAutoFit/>
          </a:bodyPr>
          <a:lstStyle/>
          <a:p>
            <a:r>
              <a:rPr lang="en-US" sz="3200" b="1" u="sng" dirty="0"/>
              <a:t>Winds plus </a:t>
            </a:r>
            <a:r>
              <a:rPr lang="en-US" sz="3200" b="1" u="sng" dirty="0" err="1"/>
              <a:t>Coriolis</a:t>
            </a:r>
            <a:r>
              <a:rPr lang="en-US" sz="3200" b="1" u="sng" dirty="0"/>
              <a:t> Force</a:t>
            </a:r>
          </a:p>
        </p:txBody>
      </p:sp>
      <p:sp>
        <p:nvSpPr>
          <p:cNvPr id="56329" name="Text Box 9"/>
          <p:cNvSpPr txBox="1">
            <a:spLocks noChangeArrowheads="1"/>
          </p:cNvSpPr>
          <p:nvPr/>
        </p:nvSpPr>
        <p:spPr bwMode="auto">
          <a:xfrm>
            <a:off x="2328862" y="1017588"/>
            <a:ext cx="4279755" cy="396875"/>
          </a:xfrm>
          <a:prstGeom prst="rect">
            <a:avLst/>
          </a:prstGeom>
          <a:noFill/>
          <a:ln w="9525">
            <a:noFill/>
            <a:miter lim="800000"/>
            <a:headEnd/>
            <a:tailEnd/>
          </a:ln>
          <a:effectLst/>
        </p:spPr>
        <p:txBody>
          <a:bodyPr wrap="square">
            <a:spAutoFit/>
          </a:bodyPr>
          <a:lstStyle/>
          <a:p>
            <a:r>
              <a:rPr lang="en-US" sz="2000" dirty="0">
                <a:solidFill>
                  <a:srgbClr val="FFFF00"/>
                </a:solidFill>
              </a:rPr>
              <a:t>East winds blow water to the west </a:t>
            </a:r>
          </a:p>
        </p:txBody>
      </p:sp>
      <p:sp>
        <p:nvSpPr>
          <p:cNvPr id="56330" name="Rectangle 10"/>
          <p:cNvSpPr>
            <a:spLocks noChangeArrowheads="1"/>
          </p:cNvSpPr>
          <p:nvPr/>
        </p:nvSpPr>
        <p:spPr bwMode="auto">
          <a:xfrm>
            <a:off x="1536700" y="1371600"/>
            <a:ext cx="5875482" cy="457200"/>
          </a:xfrm>
          <a:prstGeom prst="rect">
            <a:avLst/>
          </a:prstGeom>
          <a:noFill/>
          <a:ln w="9525">
            <a:noFill/>
            <a:miter lim="800000"/>
            <a:headEnd/>
            <a:tailEnd/>
          </a:ln>
          <a:effectLst/>
        </p:spPr>
        <p:txBody>
          <a:bodyPr wrap="square">
            <a:spAutoFit/>
          </a:bodyPr>
          <a:lstStyle/>
          <a:p>
            <a:r>
              <a:rPr lang="en-US" sz="2400" dirty="0" err="1">
                <a:solidFill>
                  <a:srgbClr val="FFFF00"/>
                </a:solidFill>
              </a:rPr>
              <a:t>Coriolis</a:t>
            </a:r>
            <a:r>
              <a:rPr lang="en-US" sz="2400" dirty="0">
                <a:solidFill>
                  <a:srgbClr val="FFFF00"/>
                </a:solidFill>
              </a:rPr>
              <a:t> deflects water to the right (east).</a:t>
            </a:r>
          </a:p>
        </p:txBody>
      </p:sp>
      <p:sp>
        <p:nvSpPr>
          <p:cNvPr id="56331" name="Text Box 11"/>
          <p:cNvSpPr txBox="1">
            <a:spLocks noChangeArrowheads="1"/>
          </p:cNvSpPr>
          <p:nvPr/>
        </p:nvSpPr>
        <p:spPr bwMode="auto">
          <a:xfrm>
            <a:off x="7402513" y="5360988"/>
            <a:ext cx="1301750" cy="457200"/>
          </a:xfrm>
          <a:prstGeom prst="rect">
            <a:avLst/>
          </a:prstGeom>
          <a:noFill/>
          <a:ln w="9525">
            <a:noFill/>
            <a:miter lim="800000"/>
            <a:headEnd/>
            <a:tailEnd/>
          </a:ln>
          <a:effectLst/>
        </p:spPr>
        <p:txBody>
          <a:bodyPr wrap="none">
            <a:spAutoFit/>
          </a:bodyPr>
          <a:lstStyle/>
          <a:p>
            <a:r>
              <a:rPr lang="en-US" sz="2400" b="1">
                <a:solidFill>
                  <a:schemeClr val="accent2"/>
                </a:solidFill>
              </a:rPr>
              <a:t>equator</a:t>
            </a:r>
          </a:p>
        </p:txBody>
      </p:sp>
      <p:sp>
        <p:nvSpPr>
          <p:cNvPr id="56332" name="Text Box 12"/>
          <p:cNvSpPr txBox="1">
            <a:spLocks noChangeArrowheads="1"/>
          </p:cNvSpPr>
          <p:nvPr/>
        </p:nvSpPr>
        <p:spPr bwMode="auto">
          <a:xfrm>
            <a:off x="7537450" y="3595688"/>
            <a:ext cx="647700" cy="457200"/>
          </a:xfrm>
          <a:prstGeom prst="rect">
            <a:avLst/>
          </a:prstGeom>
          <a:noFill/>
          <a:ln w="9525">
            <a:noFill/>
            <a:miter lim="800000"/>
            <a:headEnd/>
            <a:tailEnd/>
          </a:ln>
          <a:effectLst/>
        </p:spPr>
        <p:txBody>
          <a:bodyPr wrap="none">
            <a:spAutoFit/>
          </a:bodyPr>
          <a:lstStyle/>
          <a:p>
            <a:r>
              <a:rPr lang="en-US" sz="2400" b="1">
                <a:solidFill>
                  <a:schemeClr val="accent2"/>
                </a:solidFill>
              </a:rPr>
              <a:t>30</a:t>
            </a:r>
            <a:r>
              <a:rPr lang="en-US" sz="2400" b="1" baseline="30000">
                <a:solidFill>
                  <a:schemeClr val="accent2"/>
                </a:solidFill>
              </a:rPr>
              <a:t>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fade">
                                      <p:cBhvr>
                                        <p:cTn id="7" dur="2000"/>
                                        <p:tgtEl>
                                          <p:spTgt spid="56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6323"/>
                                        </p:tgtEl>
                                      </p:cBhvr>
                                    </p:animEffect>
                                    <p:set>
                                      <p:cBhvr>
                                        <p:cTn id="12" dur="1" fill="hold">
                                          <p:stCondLst>
                                            <p:cond delay="1999"/>
                                          </p:stCondLst>
                                        </p:cTn>
                                        <p:tgtEl>
                                          <p:spTgt spid="56323"/>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6327"/>
                                        </p:tgtEl>
                                        <p:attrNameLst>
                                          <p:attrName>style.visibility</p:attrName>
                                        </p:attrNameLst>
                                      </p:cBhvr>
                                      <p:to>
                                        <p:strVal val="visible"/>
                                      </p:to>
                                    </p:set>
                                    <p:animEffect transition="in" filter="wipe(down)">
                                      <p:cBhvr>
                                        <p:cTn id="15" dur="2000"/>
                                        <p:tgtEl>
                                          <p:spTgt spid="563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330"/>
                                        </p:tgtEl>
                                        <p:attrNameLst>
                                          <p:attrName>style.visibility</p:attrName>
                                        </p:attrNameLst>
                                      </p:cBhvr>
                                      <p:to>
                                        <p:strVal val="visible"/>
                                      </p:to>
                                    </p:set>
                                    <p:animEffect transition="in" filter="fade">
                                      <p:cBhvr>
                                        <p:cTn id="18" dur="20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7" grpId="0" animBg="1"/>
      <p:bldP spid="56329" grpId="0"/>
      <p:bldP spid="563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ap of Atlantic Ocean"/>
          <p:cNvPicPr>
            <a:picLocks noChangeAspect="1" noChangeArrowheads="1"/>
          </p:cNvPicPr>
          <p:nvPr/>
        </p:nvPicPr>
        <p:blipFill>
          <a:blip r:embed="rId3" cstate="print"/>
          <a:srcRect b="43506"/>
          <a:stretch>
            <a:fillRect/>
          </a:stretch>
        </p:blipFill>
        <p:spPr bwMode="auto">
          <a:xfrm>
            <a:off x="0" y="1855788"/>
            <a:ext cx="9144000" cy="4406900"/>
          </a:xfrm>
          <a:prstGeom prst="rect">
            <a:avLst/>
          </a:prstGeom>
          <a:noFill/>
        </p:spPr>
      </p:pic>
      <p:sp>
        <p:nvSpPr>
          <p:cNvPr id="57347" name="Line 3"/>
          <p:cNvSpPr>
            <a:spLocks noChangeShapeType="1"/>
          </p:cNvSpPr>
          <p:nvPr/>
        </p:nvSpPr>
        <p:spPr bwMode="auto">
          <a:xfrm flipH="1">
            <a:off x="5416550" y="5072063"/>
            <a:ext cx="2262188" cy="0"/>
          </a:xfrm>
          <a:prstGeom prst="line">
            <a:avLst/>
          </a:prstGeom>
          <a:noFill/>
          <a:ln w="63500">
            <a:solidFill>
              <a:schemeClr val="accent2"/>
            </a:solidFill>
            <a:round/>
            <a:headEnd/>
            <a:tailEnd type="triangle" w="med" len="med"/>
          </a:ln>
          <a:effectLst/>
        </p:spPr>
        <p:txBody>
          <a:bodyPr/>
          <a:lstStyle/>
          <a:p>
            <a:endParaRPr lang="en-US"/>
          </a:p>
        </p:txBody>
      </p:sp>
      <p:sp>
        <p:nvSpPr>
          <p:cNvPr id="57348" name="Text Box 4"/>
          <p:cNvSpPr txBox="1">
            <a:spLocks noChangeArrowheads="1"/>
          </p:cNvSpPr>
          <p:nvPr/>
        </p:nvSpPr>
        <p:spPr bwMode="auto">
          <a:xfrm>
            <a:off x="5529263" y="4460875"/>
            <a:ext cx="1944687" cy="579438"/>
          </a:xfrm>
          <a:prstGeom prst="rect">
            <a:avLst/>
          </a:prstGeom>
          <a:noFill/>
          <a:ln w="9525">
            <a:noFill/>
            <a:miter lim="800000"/>
            <a:headEnd/>
            <a:tailEnd/>
          </a:ln>
          <a:effectLst/>
        </p:spPr>
        <p:txBody>
          <a:bodyPr wrap="none">
            <a:spAutoFit/>
          </a:bodyPr>
          <a:lstStyle/>
          <a:p>
            <a:r>
              <a:rPr lang="en-US" sz="3200">
                <a:solidFill>
                  <a:schemeClr val="accent2"/>
                </a:solidFill>
              </a:rPr>
              <a:t>East wind</a:t>
            </a:r>
          </a:p>
        </p:txBody>
      </p:sp>
      <p:sp>
        <p:nvSpPr>
          <p:cNvPr id="57349" name="Freeform 5"/>
          <p:cNvSpPr>
            <a:spLocks/>
          </p:cNvSpPr>
          <p:nvPr/>
        </p:nvSpPr>
        <p:spPr bwMode="auto">
          <a:xfrm>
            <a:off x="3208338" y="4589463"/>
            <a:ext cx="1277937" cy="1120775"/>
          </a:xfrm>
          <a:custGeom>
            <a:avLst/>
            <a:gdLst/>
            <a:ahLst/>
            <a:cxnLst>
              <a:cxn ang="0">
                <a:pos x="892" y="608"/>
              </a:cxn>
              <a:cxn ang="0">
                <a:pos x="707" y="554"/>
              </a:cxn>
              <a:cxn ang="0">
                <a:pos x="511" y="500"/>
              </a:cxn>
              <a:cxn ang="0">
                <a:pos x="283" y="369"/>
              </a:cxn>
              <a:cxn ang="0">
                <a:pos x="55" y="141"/>
              </a:cxn>
              <a:cxn ang="0">
                <a:pos x="0" y="0"/>
              </a:cxn>
            </a:cxnLst>
            <a:rect l="0" t="0" r="r" b="b"/>
            <a:pathLst>
              <a:path w="892" h="608">
                <a:moveTo>
                  <a:pt x="892" y="608"/>
                </a:moveTo>
                <a:cubicBezTo>
                  <a:pt x="831" y="590"/>
                  <a:pt x="770" y="572"/>
                  <a:pt x="707" y="554"/>
                </a:cubicBezTo>
                <a:cubicBezTo>
                  <a:pt x="644" y="536"/>
                  <a:pt x="582" y="531"/>
                  <a:pt x="511" y="500"/>
                </a:cubicBezTo>
                <a:cubicBezTo>
                  <a:pt x="440" y="469"/>
                  <a:pt x="359" y="429"/>
                  <a:pt x="283" y="369"/>
                </a:cubicBezTo>
                <a:cubicBezTo>
                  <a:pt x="207" y="309"/>
                  <a:pt x="102" y="203"/>
                  <a:pt x="55" y="141"/>
                </a:cubicBezTo>
                <a:cubicBezTo>
                  <a:pt x="8" y="79"/>
                  <a:pt x="9" y="23"/>
                  <a:pt x="0" y="0"/>
                </a:cubicBezTo>
              </a:path>
            </a:pathLst>
          </a:custGeom>
          <a:noFill/>
          <a:ln w="76200" cap="flat">
            <a:solidFill>
              <a:srgbClr val="003366"/>
            </a:solidFill>
            <a:prstDash val="sysDot"/>
            <a:round/>
            <a:headEnd/>
            <a:tailEnd type="triangle" w="med" len="med"/>
          </a:ln>
          <a:effectLst/>
        </p:spPr>
        <p:txBody>
          <a:bodyPr/>
          <a:lstStyle/>
          <a:p>
            <a:endParaRPr lang="en-US"/>
          </a:p>
        </p:txBody>
      </p:sp>
      <p:grpSp>
        <p:nvGrpSpPr>
          <p:cNvPr id="57350" name="Group 6"/>
          <p:cNvGrpSpPr>
            <a:grpSpLocks/>
          </p:cNvGrpSpPr>
          <p:nvPr/>
        </p:nvGrpSpPr>
        <p:grpSpPr bwMode="auto">
          <a:xfrm>
            <a:off x="1111250" y="3181350"/>
            <a:ext cx="2057400" cy="696913"/>
            <a:chOff x="700" y="2004"/>
            <a:chExt cx="1296" cy="439"/>
          </a:xfrm>
        </p:grpSpPr>
        <p:sp>
          <p:nvSpPr>
            <p:cNvPr id="57351" name="Text Box 7"/>
            <p:cNvSpPr txBox="1">
              <a:spLocks noChangeArrowheads="1"/>
            </p:cNvSpPr>
            <p:nvPr/>
          </p:nvSpPr>
          <p:spPr bwMode="auto">
            <a:xfrm>
              <a:off x="700" y="2004"/>
              <a:ext cx="1296" cy="365"/>
            </a:xfrm>
            <a:prstGeom prst="rect">
              <a:avLst/>
            </a:prstGeom>
            <a:noFill/>
            <a:ln w="9525">
              <a:noFill/>
              <a:miter lim="800000"/>
              <a:headEnd/>
              <a:tailEnd/>
            </a:ln>
            <a:effectLst/>
          </p:spPr>
          <p:txBody>
            <a:bodyPr wrap="none">
              <a:spAutoFit/>
            </a:bodyPr>
            <a:lstStyle/>
            <a:p>
              <a:r>
                <a:rPr lang="en-US" sz="3200" dirty="0">
                  <a:solidFill>
                    <a:schemeClr val="bg1">
                      <a:lumMod val="25000"/>
                    </a:schemeClr>
                  </a:solidFill>
                </a:rPr>
                <a:t>West wind</a:t>
              </a:r>
            </a:p>
          </p:txBody>
        </p:sp>
        <p:sp>
          <p:nvSpPr>
            <p:cNvPr id="57352" name="Line 8"/>
            <p:cNvSpPr>
              <a:spLocks noChangeShapeType="1"/>
            </p:cNvSpPr>
            <p:nvPr/>
          </p:nvSpPr>
          <p:spPr bwMode="auto">
            <a:xfrm>
              <a:off x="857" y="2443"/>
              <a:ext cx="987" cy="0"/>
            </a:xfrm>
            <a:prstGeom prst="line">
              <a:avLst/>
            </a:prstGeom>
            <a:noFill/>
            <a:ln w="63500">
              <a:noFill/>
              <a:round/>
              <a:headEnd/>
              <a:tailEnd type="triangle" w="med" len="med"/>
            </a:ln>
            <a:effectLst/>
          </p:spPr>
          <p:txBody>
            <a:bodyPr/>
            <a:lstStyle/>
            <a:p>
              <a:endParaRPr lang="en-US"/>
            </a:p>
          </p:txBody>
        </p:sp>
      </p:grpSp>
      <p:sp>
        <p:nvSpPr>
          <p:cNvPr id="57353" name="Freeform 9"/>
          <p:cNvSpPr>
            <a:spLocks/>
          </p:cNvSpPr>
          <p:nvPr/>
        </p:nvSpPr>
        <p:spPr bwMode="auto">
          <a:xfrm rot="7079288">
            <a:off x="3378994" y="3431381"/>
            <a:ext cx="1277938" cy="1120775"/>
          </a:xfrm>
          <a:custGeom>
            <a:avLst/>
            <a:gdLst/>
            <a:ahLst/>
            <a:cxnLst>
              <a:cxn ang="0">
                <a:pos x="892" y="608"/>
              </a:cxn>
              <a:cxn ang="0">
                <a:pos x="707" y="554"/>
              </a:cxn>
              <a:cxn ang="0">
                <a:pos x="511" y="500"/>
              </a:cxn>
              <a:cxn ang="0">
                <a:pos x="283" y="369"/>
              </a:cxn>
              <a:cxn ang="0">
                <a:pos x="55" y="141"/>
              </a:cxn>
              <a:cxn ang="0">
                <a:pos x="0" y="0"/>
              </a:cxn>
            </a:cxnLst>
            <a:rect l="0" t="0" r="r" b="b"/>
            <a:pathLst>
              <a:path w="892" h="608">
                <a:moveTo>
                  <a:pt x="892" y="608"/>
                </a:moveTo>
                <a:cubicBezTo>
                  <a:pt x="831" y="590"/>
                  <a:pt x="770" y="572"/>
                  <a:pt x="707" y="554"/>
                </a:cubicBezTo>
                <a:cubicBezTo>
                  <a:pt x="644" y="536"/>
                  <a:pt x="582" y="531"/>
                  <a:pt x="511" y="500"/>
                </a:cubicBezTo>
                <a:cubicBezTo>
                  <a:pt x="440" y="469"/>
                  <a:pt x="359" y="429"/>
                  <a:pt x="283" y="369"/>
                </a:cubicBezTo>
                <a:cubicBezTo>
                  <a:pt x="207" y="309"/>
                  <a:pt x="102" y="203"/>
                  <a:pt x="55" y="141"/>
                </a:cubicBezTo>
                <a:cubicBezTo>
                  <a:pt x="8" y="79"/>
                  <a:pt x="9" y="23"/>
                  <a:pt x="0" y="0"/>
                </a:cubicBezTo>
              </a:path>
            </a:pathLst>
          </a:custGeom>
          <a:noFill/>
          <a:ln w="76200" cap="flat">
            <a:solidFill>
              <a:srgbClr val="003366"/>
            </a:solidFill>
            <a:prstDash val="sysDot"/>
            <a:round/>
            <a:headEnd/>
            <a:tailEnd type="triangle" w="med" len="med"/>
          </a:ln>
          <a:effectLst/>
        </p:spPr>
        <p:txBody>
          <a:bodyPr/>
          <a:lstStyle/>
          <a:p>
            <a:endParaRPr lang="en-US"/>
          </a:p>
        </p:txBody>
      </p:sp>
      <p:sp>
        <p:nvSpPr>
          <p:cNvPr id="57354" name="Line 10"/>
          <p:cNvSpPr>
            <a:spLocks noChangeShapeType="1"/>
          </p:cNvSpPr>
          <p:nvPr/>
        </p:nvSpPr>
        <p:spPr bwMode="auto">
          <a:xfrm flipV="1">
            <a:off x="3206750" y="3484563"/>
            <a:ext cx="0" cy="846137"/>
          </a:xfrm>
          <a:prstGeom prst="line">
            <a:avLst/>
          </a:prstGeom>
          <a:noFill/>
          <a:ln w="76200">
            <a:solidFill>
              <a:srgbClr val="660066"/>
            </a:solidFill>
            <a:round/>
            <a:headEnd/>
            <a:tailEnd type="triangle" w="med" len="med"/>
          </a:ln>
          <a:effectLst/>
        </p:spPr>
        <p:txBody>
          <a:bodyPr/>
          <a:lstStyle/>
          <a:p>
            <a:endParaRPr lang="en-US"/>
          </a:p>
        </p:txBody>
      </p:sp>
      <p:sp>
        <p:nvSpPr>
          <p:cNvPr id="57355" name="Line 11"/>
          <p:cNvSpPr>
            <a:spLocks noChangeShapeType="1"/>
          </p:cNvSpPr>
          <p:nvPr/>
        </p:nvSpPr>
        <p:spPr bwMode="auto">
          <a:xfrm flipV="1">
            <a:off x="3186113" y="3430588"/>
            <a:ext cx="725487" cy="846137"/>
          </a:xfrm>
          <a:prstGeom prst="line">
            <a:avLst/>
          </a:prstGeom>
          <a:noFill/>
          <a:ln w="76200">
            <a:solidFill>
              <a:srgbClr val="660066"/>
            </a:solidFill>
            <a:prstDash val="sysDot"/>
            <a:round/>
            <a:headEnd/>
            <a:tailEnd type="triangle" w="med" len="med"/>
          </a:ln>
          <a:effectLst/>
        </p:spPr>
        <p:txBody>
          <a:bodyPr/>
          <a:lstStyle/>
          <a:p>
            <a:endParaRPr lang="en-US"/>
          </a:p>
        </p:txBody>
      </p:sp>
      <p:sp>
        <p:nvSpPr>
          <p:cNvPr id="57356" name="Text Box 12"/>
          <p:cNvSpPr txBox="1">
            <a:spLocks noChangeArrowheads="1"/>
          </p:cNvSpPr>
          <p:nvPr/>
        </p:nvSpPr>
        <p:spPr bwMode="auto">
          <a:xfrm>
            <a:off x="249238" y="174625"/>
            <a:ext cx="5189537" cy="579438"/>
          </a:xfrm>
          <a:prstGeom prst="rect">
            <a:avLst/>
          </a:prstGeom>
          <a:noFill/>
          <a:ln w="9525">
            <a:noFill/>
            <a:miter lim="800000"/>
            <a:headEnd/>
            <a:tailEnd/>
          </a:ln>
          <a:effectLst/>
        </p:spPr>
        <p:txBody>
          <a:bodyPr wrap="none">
            <a:spAutoFit/>
          </a:bodyPr>
          <a:lstStyle/>
          <a:p>
            <a:r>
              <a:rPr lang="en-US" sz="3200" b="1" u="sng"/>
              <a:t>Winds plus Coriolis Force</a:t>
            </a:r>
          </a:p>
        </p:txBody>
      </p:sp>
      <p:sp>
        <p:nvSpPr>
          <p:cNvPr id="57357" name="Text Box 13"/>
          <p:cNvSpPr txBox="1">
            <a:spLocks noChangeArrowheads="1"/>
          </p:cNvSpPr>
          <p:nvPr/>
        </p:nvSpPr>
        <p:spPr bwMode="auto">
          <a:xfrm>
            <a:off x="174625" y="1223963"/>
            <a:ext cx="8742363" cy="396875"/>
          </a:xfrm>
          <a:prstGeom prst="rect">
            <a:avLst/>
          </a:prstGeom>
          <a:noFill/>
          <a:ln w="9525">
            <a:noFill/>
            <a:miter lim="800000"/>
            <a:headEnd/>
            <a:tailEnd/>
          </a:ln>
          <a:effectLst/>
        </p:spPr>
        <p:txBody>
          <a:bodyPr>
            <a:spAutoFit/>
          </a:bodyPr>
          <a:lstStyle/>
          <a:p>
            <a:pPr algn="ctr"/>
            <a:r>
              <a:rPr lang="en-US" sz="2000" b="1">
                <a:solidFill>
                  <a:srgbClr val="FFFF00"/>
                </a:solidFill>
              </a:rPr>
              <a:t>Coriolis deflects water to the right in the direction of travel (east).</a:t>
            </a:r>
          </a:p>
        </p:txBody>
      </p:sp>
      <p:sp>
        <p:nvSpPr>
          <p:cNvPr id="57358" name="Text Box 14"/>
          <p:cNvSpPr txBox="1">
            <a:spLocks noChangeArrowheads="1"/>
          </p:cNvSpPr>
          <p:nvPr/>
        </p:nvSpPr>
        <p:spPr bwMode="auto">
          <a:xfrm>
            <a:off x="192088" y="819150"/>
            <a:ext cx="8742362" cy="396875"/>
          </a:xfrm>
          <a:prstGeom prst="rect">
            <a:avLst/>
          </a:prstGeom>
          <a:noFill/>
          <a:ln w="9525">
            <a:noFill/>
            <a:miter lim="800000"/>
            <a:headEnd/>
            <a:tailEnd/>
          </a:ln>
          <a:effectLst/>
        </p:spPr>
        <p:txBody>
          <a:bodyPr>
            <a:spAutoFit/>
          </a:bodyPr>
          <a:lstStyle/>
          <a:p>
            <a:pPr algn="ctr"/>
            <a:r>
              <a:rPr lang="en-US" sz="2000" b="1">
                <a:solidFill>
                  <a:srgbClr val="FFFF00"/>
                </a:solidFill>
              </a:rPr>
              <a:t>Above 30</a:t>
            </a:r>
            <a:r>
              <a:rPr lang="en-US" sz="2000" b="1" baseline="30000">
                <a:solidFill>
                  <a:srgbClr val="FFFF00"/>
                </a:solidFill>
              </a:rPr>
              <a:t>o</a:t>
            </a:r>
            <a:r>
              <a:rPr lang="en-US" sz="2000" b="1">
                <a:solidFill>
                  <a:srgbClr val="FFFF00"/>
                </a:solidFill>
              </a:rPr>
              <a:t>, westerlies push water to the east.</a:t>
            </a:r>
          </a:p>
        </p:txBody>
      </p:sp>
      <p:sp>
        <p:nvSpPr>
          <p:cNvPr id="57359" name="Text Box 15"/>
          <p:cNvSpPr txBox="1">
            <a:spLocks noChangeArrowheads="1"/>
          </p:cNvSpPr>
          <p:nvPr/>
        </p:nvSpPr>
        <p:spPr bwMode="auto">
          <a:xfrm>
            <a:off x="7402513" y="5360988"/>
            <a:ext cx="1301750" cy="457200"/>
          </a:xfrm>
          <a:prstGeom prst="rect">
            <a:avLst/>
          </a:prstGeom>
          <a:noFill/>
          <a:ln w="9525">
            <a:noFill/>
            <a:miter lim="800000"/>
            <a:headEnd/>
            <a:tailEnd/>
          </a:ln>
          <a:effectLst/>
        </p:spPr>
        <p:txBody>
          <a:bodyPr wrap="none">
            <a:spAutoFit/>
          </a:bodyPr>
          <a:lstStyle/>
          <a:p>
            <a:r>
              <a:rPr lang="en-US" sz="2400" b="1">
                <a:solidFill>
                  <a:schemeClr val="accent2"/>
                </a:solidFill>
              </a:rPr>
              <a:t>equator</a:t>
            </a:r>
          </a:p>
        </p:txBody>
      </p:sp>
      <p:sp>
        <p:nvSpPr>
          <p:cNvPr id="57360" name="Text Box 16"/>
          <p:cNvSpPr txBox="1">
            <a:spLocks noChangeArrowheads="1"/>
          </p:cNvSpPr>
          <p:nvPr/>
        </p:nvSpPr>
        <p:spPr bwMode="auto">
          <a:xfrm>
            <a:off x="7537450" y="3595688"/>
            <a:ext cx="647700" cy="457200"/>
          </a:xfrm>
          <a:prstGeom prst="rect">
            <a:avLst/>
          </a:prstGeom>
          <a:noFill/>
          <a:ln w="9525">
            <a:noFill/>
            <a:miter lim="800000"/>
            <a:headEnd/>
            <a:tailEnd/>
          </a:ln>
          <a:effectLst/>
        </p:spPr>
        <p:txBody>
          <a:bodyPr wrap="none">
            <a:spAutoFit/>
          </a:bodyPr>
          <a:lstStyle/>
          <a:p>
            <a:r>
              <a:rPr lang="en-US" sz="2400" b="1">
                <a:solidFill>
                  <a:schemeClr val="bg1"/>
                </a:solidFill>
              </a:rPr>
              <a:t>30</a:t>
            </a:r>
            <a:r>
              <a:rPr lang="en-US" sz="2400" b="1" baseline="30000">
                <a:solidFill>
                  <a:schemeClr val="bg1"/>
                </a:solidFill>
              </a:rPr>
              <a:t>o</a:t>
            </a:r>
          </a:p>
        </p:txBody>
      </p:sp>
      <p:sp>
        <p:nvSpPr>
          <p:cNvPr id="57361" name="Line 17"/>
          <p:cNvSpPr>
            <a:spLocks noChangeShapeType="1"/>
          </p:cNvSpPr>
          <p:nvPr/>
        </p:nvSpPr>
        <p:spPr bwMode="auto">
          <a:xfrm>
            <a:off x="1049338" y="3843338"/>
            <a:ext cx="1524000" cy="0"/>
          </a:xfrm>
          <a:prstGeom prst="line">
            <a:avLst/>
          </a:prstGeom>
          <a:noFill/>
          <a:ln w="85725">
            <a:solidFill>
              <a:schemeClr val="accent6"/>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fade">
                                      <p:cBhvr>
                                        <p:cTn id="7" dur="2000"/>
                                        <p:tgtEl>
                                          <p:spTgt spid="573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61"/>
                                        </p:tgtEl>
                                        <p:attrNameLst>
                                          <p:attrName>style.visibility</p:attrName>
                                        </p:attrNameLst>
                                      </p:cBhvr>
                                      <p:to>
                                        <p:strVal val="visible"/>
                                      </p:to>
                                    </p:set>
                                    <p:animEffect transition="in" filter="fade">
                                      <p:cBhvr>
                                        <p:cTn id="10" dur="2000"/>
                                        <p:tgtEl>
                                          <p:spTgt spid="573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7355"/>
                                        </p:tgtEl>
                                        <p:attrNameLst>
                                          <p:attrName>style.visibility</p:attrName>
                                        </p:attrNameLst>
                                      </p:cBhvr>
                                      <p:to>
                                        <p:strVal val="visible"/>
                                      </p:to>
                                    </p:set>
                                    <p:animEffect transition="in" filter="wipe(down)">
                                      <p:cBhvr>
                                        <p:cTn id="15" dur="1000"/>
                                        <p:tgtEl>
                                          <p:spTgt spid="573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57355"/>
                                        </p:tgtEl>
                                      </p:cBhvr>
                                    </p:animEffect>
                                    <p:set>
                                      <p:cBhvr>
                                        <p:cTn id="20" dur="1" fill="hold">
                                          <p:stCondLst>
                                            <p:cond delay="1999"/>
                                          </p:stCondLst>
                                        </p:cTn>
                                        <p:tgtEl>
                                          <p:spTgt spid="57355"/>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57353"/>
                                        </p:tgtEl>
                                        <p:attrNameLst>
                                          <p:attrName>style.visibility</p:attrName>
                                        </p:attrNameLst>
                                      </p:cBhvr>
                                      <p:to>
                                        <p:strVal val="visible"/>
                                      </p:to>
                                    </p:set>
                                    <p:animEffect transition="in" filter="wipe(down)">
                                      <p:cBhvr>
                                        <p:cTn id="23" dur="10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p:bldP spid="57355" grpId="0" animBg="1"/>
      <p:bldP spid="57355" grpId="1" animBg="1"/>
      <p:bldP spid="573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p of Atlantic Ocean"/>
          <p:cNvPicPr>
            <a:picLocks noChangeAspect="1" noChangeArrowheads="1"/>
          </p:cNvPicPr>
          <p:nvPr/>
        </p:nvPicPr>
        <p:blipFill>
          <a:blip r:embed="rId4" cstate="print"/>
          <a:srcRect b="43506"/>
          <a:stretch>
            <a:fillRect/>
          </a:stretch>
        </p:blipFill>
        <p:spPr bwMode="auto">
          <a:xfrm>
            <a:off x="0" y="1855788"/>
            <a:ext cx="9144000" cy="4406900"/>
          </a:xfrm>
          <a:prstGeom prst="rect">
            <a:avLst/>
          </a:prstGeom>
          <a:noFill/>
        </p:spPr>
      </p:pic>
      <p:sp>
        <p:nvSpPr>
          <p:cNvPr id="58371" name="Line 3"/>
          <p:cNvSpPr>
            <a:spLocks noChangeShapeType="1"/>
          </p:cNvSpPr>
          <p:nvPr/>
        </p:nvSpPr>
        <p:spPr bwMode="auto">
          <a:xfrm flipH="1">
            <a:off x="5416550" y="5072063"/>
            <a:ext cx="2262188" cy="0"/>
          </a:xfrm>
          <a:prstGeom prst="line">
            <a:avLst/>
          </a:prstGeom>
          <a:noFill/>
          <a:ln w="63500">
            <a:solidFill>
              <a:schemeClr val="accent2"/>
            </a:solidFill>
            <a:round/>
            <a:headEnd/>
            <a:tailEnd type="triangle" w="med" len="med"/>
          </a:ln>
          <a:effectLst/>
        </p:spPr>
        <p:txBody>
          <a:bodyPr/>
          <a:lstStyle/>
          <a:p>
            <a:endParaRPr lang="en-US"/>
          </a:p>
        </p:txBody>
      </p:sp>
      <p:sp>
        <p:nvSpPr>
          <p:cNvPr id="58372" name="Text Box 4"/>
          <p:cNvSpPr txBox="1">
            <a:spLocks noChangeArrowheads="1"/>
          </p:cNvSpPr>
          <p:nvPr/>
        </p:nvSpPr>
        <p:spPr bwMode="auto">
          <a:xfrm>
            <a:off x="5618163" y="4394200"/>
            <a:ext cx="2223510" cy="579438"/>
          </a:xfrm>
          <a:prstGeom prst="rect">
            <a:avLst/>
          </a:prstGeom>
          <a:noFill/>
          <a:ln w="9525">
            <a:noFill/>
            <a:miter lim="800000"/>
            <a:headEnd/>
            <a:tailEnd/>
          </a:ln>
          <a:effectLst/>
        </p:spPr>
        <p:txBody>
          <a:bodyPr wrap="square">
            <a:spAutoFit/>
          </a:bodyPr>
          <a:lstStyle/>
          <a:p>
            <a:r>
              <a:rPr lang="en-US" sz="3200" dirty="0">
                <a:solidFill>
                  <a:schemeClr val="accent2"/>
                </a:solidFill>
              </a:rPr>
              <a:t>East wind</a:t>
            </a:r>
          </a:p>
        </p:txBody>
      </p:sp>
      <p:sp>
        <p:nvSpPr>
          <p:cNvPr id="58373" name="Freeform 5"/>
          <p:cNvSpPr>
            <a:spLocks/>
          </p:cNvSpPr>
          <p:nvPr/>
        </p:nvSpPr>
        <p:spPr bwMode="auto">
          <a:xfrm>
            <a:off x="3068638" y="4589463"/>
            <a:ext cx="1277937" cy="1120775"/>
          </a:xfrm>
          <a:custGeom>
            <a:avLst/>
            <a:gdLst/>
            <a:ahLst/>
            <a:cxnLst>
              <a:cxn ang="0">
                <a:pos x="892" y="608"/>
              </a:cxn>
              <a:cxn ang="0">
                <a:pos x="707" y="554"/>
              </a:cxn>
              <a:cxn ang="0">
                <a:pos x="511" y="500"/>
              </a:cxn>
              <a:cxn ang="0">
                <a:pos x="283" y="369"/>
              </a:cxn>
              <a:cxn ang="0">
                <a:pos x="55" y="141"/>
              </a:cxn>
              <a:cxn ang="0">
                <a:pos x="0" y="0"/>
              </a:cxn>
            </a:cxnLst>
            <a:rect l="0" t="0" r="r" b="b"/>
            <a:pathLst>
              <a:path w="892" h="608">
                <a:moveTo>
                  <a:pt x="892" y="608"/>
                </a:moveTo>
                <a:cubicBezTo>
                  <a:pt x="831" y="590"/>
                  <a:pt x="770" y="572"/>
                  <a:pt x="707" y="554"/>
                </a:cubicBezTo>
                <a:cubicBezTo>
                  <a:pt x="644" y="536"/>
                  <a:pt x="582" y="531"/>
                  <a:pt x="511" y="500"/>
                </a:cubicBezTo>
                <a:cubicBezTo>
                  <a:pt x="440" y="469"/>
                  <a:pt x="359" y="429"/>
                  <a:pt x="283" y="369"/>
                </a:cubicBezTo>
                <a:cubicBezTo>
                  <a:pt x="207" y="309"/>
                  <a:pt x="102" y="203"/>
                  <a:pt x="55" y="141"/>
                </a:cubicBezTo>
                <a:cubicBezTo>
                  <a:pt x="8" y="79"/>
                  <a:pt x="9" y="23"/>
                  <a:pt x="0" y="0"/>
                </a:cubicBezTo>
              </a:path>
            </a:pathLst>
          </a:custGeom>
          <a:noFill/>
          <a:ln w="76200" cap="flat">
            <a:solidFill>
              <a:srgbClr val="800000"/>
            </a:solidFill>
            <a:prstDash val="sysDot"/>
            <a:round/>
            <a:headEnd/>
            <a:tailEnd type="triangle" w="med" len="med"/>
          </a:ln>
          <a:effectLst/>
        </p:spPr>
        <p:txBody>
          <a:bodyPr/>
          <a:lstStyle/>
          <a:p>
            <a:endParaRPr lang="en-US"/>
          </a:p>
        </p:txBody>
      </p:sp>
      <p:grpSp>
        <p:nvGrpSpPr>
          <p:cNvPr id="58374" name="Group 6"/>
          <p:cNvGrpSpPr>
            <a:grpSpLocks/>
          </p:cNvGrpSpPr>
          <p:nvPr/>
        </p:nvGrpSpPr>
        <p:grpSpPr bwMode="auto">
          <a:xfrm>
            <a:off x="1060450" y="3232150"/>
            <a:ext cx="2057400" cy="696913"/>
            <a:chOff x="700" y="2004"/>
            <a:chExt cx="1296" cy="439"/>
          </a:xfrm>
        </p:grpSpPr>
        <p:sp>
          <p:nvSpPr>
            <p:cNvPr id="58375" name="Text Box 7"/>
            <p:cNvSpPr txBox="1">
              <a:spLocks noChangeArrowheads="1"/>
            </p:cNvSpPr>
            <p:nvPr/>
          </p:nvSpPr>
          <p:spPr bwMode="auto">
            <a:xfrm>
              <a:off x="700" y="2004"/>
              <a:ext cx="1296" cy="365"/>
            </a:xfrm>
            <a:prstGeom prst="rect">
              <a:avLst/>
            </a:prstGeom>
            <a:noFill/>
            <a:ln w="9525">
              <a:noFill/>
              <a:miter lim="800000"/>
              <a:headEnd/>
              <a:tailEnd/>
            </a:ln>
            <a:effectLst/>
          </p:spPr>
          <p:txBody>
            <a:bodyPr wrap="none">
              <a:spAutoFit/>
            </a:bodyPr>
            <a:lstStyle/>
            <a:p>
              <a:r>
                <a:rPr lang="en-US" sz="3200" dirty="0">
                  <a:solidFill>
                    <a:schemeClr val="bg1">
                      <a:lumMod val="25000"/>
                    </a:schemeClr>
                  </a:solidFill>
                </a:rPr>
                <a:t>West wind</a:t>
              </a:r>
            </a:p>
          </p:txBody>
        </p:sp>
        <p:sp>
          <p:nvSpPr>
            <p:cNvPr id="58376" name="Line 8"/>
            <p:cNvSpPr>
              <a:spLocks noChangeShapeType="1"/>
            </p:cNvSpPr>
            <p:nvPr/>
          </p:nvSpPr>
          <p:spPr bwMode="auto">
            <a:xfrm>
              <a:off x="857" y="2443"/>
              <a:ext cx="987" cy="0"/>
            </a:xfrm>
            <a:prstGeom prst="line">
              <a:avLst/>
            </a:prstGeom>
            <a:noFill/>
            <a:ln w="63500">
              <a:solidFill>
                <a:schemeClr val="bg2"/>
              </a:solidFill>
              <a:round/>
              <a:headEnd/>
              <a:tailEnd type="triangle" w="med" len="med"/>
            </a:ln>
            <a:effectLst/>
          </p:spPr>
          <p:txBody>
            <a:bodyPr/>
            <a:lstStyle/>
            <a:p>
              <a:endParaRPr lang="en-US"/>
            </a:p>
          </p:txBody>
        </p:sp>
      </p:grpSp>
      <p:sp>
        <p:nvSpPr>
          <p:cNvPr id="58377" name="Freeform 9"/>
          <p:cNvSpPr>
            <a:spLocks/>
          </p:cNvSpPr>
          <p:nvPr/>
        </p:nvSpPr>
        <p:spPr bwMode="auto">
          <a:xfrm rot="7079288">
            <a:off x="3239294" y="3431381"/>
            <a:ext cx="1277938" cy="1120775"/>
          </a:xfrm>
          <a:custGeom>
            <a:avLst/>
            <a:gdLst/>
            <a:ahLst/>
            <a:cxnLst>
              <a:cxn ang="0">
                <a:pos x="892" y="608"/>
              </a:cxn>
              <a:cxn ang="0">
                <a:pos x="707" y="554"/>
              </a:cxn>
              <a:cxn ang="0">
                <a:pos x="511" y="500"/>
              </a:cxn>
              <a:cxn ang="0">
                <a:pos x="283" y="369"/>
              </a:cxn>
              <a:cxn ang="0">
                <a:pos x="55" y="141"/>
              </a:cxn>
              <a:cxn ang="0">
                <a:pos x="0" y="0"/>
              </a:cxn>
            </a:cxnLst>
            <a:rect l="0" t="0" r="r" b="b"/>
            <a:pathLst>
              <a:path w="892" h="608">
                <a:moveTo>
                  <a:pt x="892" y="608"/>
                </a:moveTo>
                <a:cubicBezTo>
                  <a:pt x="831" y="590"/>
                  <a:pt x="770" y="572"/>
                  <a:pt x="707" y="554"/>
                </a:cubicBezTo>
                <a:cubicBezTo>
                  <a:pt x="644" y="536"/>
                  <a:pt x="582" y="531"/>
                  <a:pt x="511" y="500"/>
                </a:cubicBezTo>
                <a:cubicBezTo>
                  <a:pt x="440" y="469"/>
                  <a:pt x="359" y="429"/>
                  <a:pt x="283" y="369"/>
                </a:cubicBezTo>
                <a:cubicBezTo>
                  <a:pt x="207" y="309"/>
                  <a:pt x="102" y="203"/>
                  <a:pt x="55" y="141"/>
                </a:cubicBezTo>
                <a:cubicBezTo>
                  <a:pt x="8" y="79"/>
                  <a:pt x="9" y="23"/>
                  <a:pt x="0" y="0"/>
                </a:cubicBezTo>
              </a:path>
            </a:pathLst>
          </a:custGeom>
          <a:noFill/>
          <a:ln w="76200" cap="flat">
            <a:solidFill>
              <a:srgbClr val="800000"/>
            </a:solidFill>
            <a:prstDash val="sysDot"/>
            <a:round/>
            <a:headEnd/>
            <a:tailEnd type="triangle" w="med" len="med"/>
          </a:ln>
          <a:effectLst/>
        </p:spPr>
        <p:txBody>
          <a:bodyPr/>
          <a:lstStyle/>
          <a:p>
            <a:endParaRPr lang="en-US"/>
          </a:p>
        </p:txBody>
      </p:sp>
      <p:sp>
        <p:nvSpPr>
          <p:cNvPr id="58378" name="Freeform 10"/>
          <p:cNvSpPr>
            <a:spLocks/>
          </p:cNvSpPr>
          <p:nvPr/>
        </p:nvSpPr>
        <p:spPr bwMode="auto">
          <a:xfrm rot="11762661">
            <a:off x="4703763" y="3689350"/>
            <a:ext cx="563562" cy="1092200"/>
          </a:xfrm>
          <a:custGeom>
            <a:avLst/>
            <a:gdLst/>
            <a:ahLst/>
            <a:cxnLst>
              <a:cxn ang="0">
                <a:pos x="892" y="608"/>
              </a:cxn>
              <a:cxn ang="0">
                <a:pos x="707" y="554"/>
              </a:cxn>
              <a:cxn ang="0">
                <a:pos x="511" y="500"/>
              </a:cxn>
              <a:cxn ang="0">
                <a:pos x="283" y="369"/>
              </a:cxn>
              <a:cxn ang="0">
                <a:pos x="55" y="141"/>
              </a:cxn>
              <a:cxn ang="0">
                <a:pos x="0" y="0"/>
              </a:cxn>
            </a:cxnLst>
            <a:rect l="0" t="0" r="r" b="b"/>
            <a:pathLst>
              <a:path w="892" h="608">
                <a:moveTo>
                  <a:pt x="892" y="608"/>
                </a:moveTo>
                <a:cubicBezTo>
                  <a:pt x="831" y="590"/>
                  <a:pt x="770" y="572"/>
                  <a:pt x="707" y="554"/>
                </a:cubicBezTo>
                <a:cubicBezTo>
                  <a:pt x="644" y="536"/>
                  <a:pt x="582" y="531"/>
                  <a:pt x="511" y="500"/>
                </a:cubicBezTo>
                <a:cubicBezTo>
                  <a:pt x="440" y="469"/>
                  <a:pt x="359" y="429"/>
                  <a:pt x="283" y="369"/>
                </a:cubicBezTo>
                <a:cubicBezTo>
                  <a:pt x="207" y="309"/>
                  <a:pt x="102" y="203"/>
                  <a:pt x="55" y="141"/>
                </a:cubicBezTo>
                <a:cubicBezTo>
                  <a:pt x="8" y="79"/>
                  <a:pt x="9" y="23"/>
                  <a:pt x="0" y="0"/>
                </a:cubicBezTo>
              </a:path>
            </a:pathLst>
          </a:custGeom>
          <a:noFill/>
          <a:ln w="76200" cap="flat">
            <a:solidFill>
              <a:srgbClr val="660066"/>
            </a:solidFill>
            <a:prstDash val="sysDot"/>
            <a:round/>
            <a:headEnd/>
            <a:tailEnd type="triangle" w="med" len="med"/>
          </a:ln>
          <a:effectLst/>
        </p:spPr>
        <p:txBody>
          <a:bodyPr/>
          <a:lstStyle/>
          <a:p>
            <a:endParaRPr lang="en-US"/>
          </a:p>
        </p:txBody>
      </p:sp>
      <p:sp>
        <p:nvSpPr>
          <p:cNvPr id="58379" name="Freeform 11"/>
          <p:cNvSpPr>
            <a:spLocks/>
          </p:cNvSpPr>
          <p:nvPr/>
        </p:nvSpPr>
        <p:spPr bwMode="auto">
          <a:xfrm rot="353904">
            <a:off x="4537075" y="4951413"/>
            <a:ext cx="500063" cy="677862"/>
          </a:xfrm>
          <a:custGeom>
            <a:avLst/>
            <a:gdLst/>
            <a:ahLst/>
            <a:cxnLst>
              <a:cxn ang="0">
                <a:pos x="315" y="0"/>
              </a:cxn>
              <a:cxn ang="0">
                <a:pos x="304" y="98"/>
              </a:cxn>
              <a:cxn ang="0">
                <a:pos x="261" y="206"/>
              </a:cxn>
              <a:cxn ang="0">
                <a:pos x="141" y="391"/>
              </a:cxn>
              <a:cxn ang="0">
                <a:pos x="0" y="424"/>
              </a:cxn>
            </a:cxnLst>
            <a:rect l="0" t="0" r="r" b="b"/>
            <a:pathLst>
              <a:path w="315" h="427">
                <a:moveTo>
                  <a:pt x="315" y="0"/>
                </a:moveTo>
                <a:cubicBezTo>
                  <a:pt x="314" y="32"/>
                  <a:pt x="313" y="64"/>
                  <a:pt x="304" y="98"/>
                </a:cubicBezTo>
                <a:cubicBezTo>
                  <a:pt x="295" y="132"/>
                  <a:pt x="288" y="157"/>
                  <a:pt x="261" y="206"/>
                </a:cubicBezTo>
                <a:cubicBezTo>
                  <a:pt x="234" y="255"/>
                  <a:pt x="184" y="355"/>
                  <a:pt x="141" y="391"/>
                </a:cubicBezTo>
                <a:cubicBezTo>
                  <a:pt x="98" y="427"/>
                  <a:pt x="24" y="418"/>
                  <a:pt x="0" y="424"/>
                </a:cubicBezTo>
              </a:path>
            </a:pathLst>
          </a:custGeom>
          <a:noFill/>
          <a:ln w="69850" cap="flat">
            <a:solidFill>
              <a:srgbClr val="660066"/>
            </a:solidFill>
            <a:prstDash val="sysDot"/>
            <a:round/>
            <a:headEnd/>
            <a:tailEnd type="triangle" w="med" len="med"/>
          </a:ln>
          <a:effectLst/>
        </p:spPr>
        <p:txBody>
          <a:bodyPr/>
          <a:lstStyle/>
          <a:p>
            <a:endParaRPr lang="en-US"/>
          </a:p>
        </p:txBody>
      </p:sp>
      <p:sp>
        <p:nvSpPr>
          <p:cNvPr id="58380" name="Line 12"/>
          <p:cNvSpPr>
            <a:spLocks noChangeShapeType="1"/>
          </p:cNvSpPr>
          <p:nvPr/>
        </p:nvSpPr>
        <p:spPr bwMode="auto">
          <a:xfrm flipV="1">
            <a:off x="4675188" y="3243263"/>
            <a:ext cx="396875" cy="276225"/>
          </a:xfrm>
          <a:prstGeom prst="line">
            <a:avLst/>
          </a:prstGeom>
          <a:noFill/>
          <a:ln w="38100">
            <a:solidFill>
              <a:schemeClr val="bg2"/>
            </a:solidFill>
            <a:prstDash val="sysDot"/>
            <a:round/>
            <a:headEnd/>
            <a:tailEnd type="triangle" w="med" len="med"/>
          </a:ln>
          <a:effectLst/>
        </p:spPr>
        <p:txBody>
          <a:bodyPr/>
          <a:lstStyle/>
          <a:p>
            <a:endParaRPr lang="en-US"/>
          </a:p>
        </p:txBody>
      </p:sp>
      <p:sp>
        <p:nvSpPr>
          <p:cNvPr id="58381" name="Text Box 13"/>
          <p:cNvSpPr txBox="1">
            <a:spLocks noChangeArrowheads="1"/>
          </p:cNvSpPr>
          <p:nvPr/>
        </p:nvSpPr>
        <p:spPr bwMode="auto">
          <a:xfrm>
            <a:off x="534987" y="350838"/>
            <a:ext cx="7874721" cy="701675"/>
          </a:xfrm>
          <a:prstGeom prst="rect">
            <a:avLst/>
          </a:prstGeom>
          <a:noFill/>
          <a:ln w="9525">
            <a:noFill/>
            <a:miter lim="800000"/>
            <a:headEnd/>
            <a:tailEnd/>
          </a:ln>
          <a:effectLst/>
        </p:spPr>
        <p:txBody>
          <a:bodyPr wrap="square">
            <a:spAutoFit/>
          </a:bodyPr>
          <a:lstStyle/>
          <a:p>
            <a:r>
              <a:rPr lang="en-US" sz="2000" dirty="0"/>
              <a:t>      Water encounters land and is deflected north and south.</a:t>
            </a:r>
          </a:p>
          <a:p>
            <a:r>
              <a:rPr lang="en-US" sz="2000" dirty="0"/>
              <a:t>The bulk is deflected to the south, and </a:t>
            </a:r>
            <a:r>
              <a:rPr lang="en-US" sz="2000" dirty="0" err="1"/>
              <a:t>Coriolis</a:t>
            </a:r>
            <a:r>
              <a:rPr lang="en-US" sz="2000" dirty="0"/>
              <a:t> deflects it to the right</a:t>
            </a:r>
          </a:p>
        </p:txBody>
      </p:sp>
      <p:sp>
        <p:nvSpPr>
          <p:cNvPr id="58382" name="Text Box 14"/>
          <p:cNvSpPr txBox="1">
            <a:spLocks noChangeArrowheads="1"/>
          </p:cNvSpPr>
          <p:nvPr/>
        </p:nvSpPr>
        <p:spPr bwMode="auto">
          <a:xfrm>
            <a:off x="427038" y="1212850"/>
            <a:ext cx="8509144" cy="396875"/>
          </a:xfrm>
          <a:prstGeom prst="rect">
            <a:avLst/>
          </a:prstGeom>
          <a:noFill/>
          <a:ln w="9525">
            <a:noFill/>
            <a:miter lim="800000"/>
            <a:headEnd/>
            <a:tailEnd/>
          </a:ln>
          <a:effectLst/>
        </p:spPr>
        <p:txBody>
          <a:bodyPr wrap="square">
            <a:spAutoFit/>
          </a:bodyPr>
          <a:lstStyle/>
          <a:p>
            <a:r>
              <a:rPr lang="en-US" sz="2000" dirty="0">
                <a:solidFill>
                  <a:srgbClr val="FFFF00"/>
                </a:solidFill>
              </a:rPr>
              <a:t>Below 30</a:t>
            </a:r>
            <a:r>
              <a:rPr lang="en-US" sz="2000" baseline="30000" dirty="0">
                <a:solidFill>
                  <a:srgbClr val="FFFF00"/>
                </a:solidFill>
              </a:rPr>
              <a:t>o</a:t>
            </a:r>
            <a:r>
              <a:rPr lang="en-US" sz="2000" dirty="0">
                <a:solidFill>
                  <a:srgbClr val="FFFF00"/>
                </a:solidFill>
              </a:rPr>
              <a:t>, moving water encounters east wind and is moved to the west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wipe(up)">
                                      <p:cBhvr>
                                        <p:cTn id="7" dur="1000"/>
                                        <p:tgtEl>
                                          <p:spTgt spid="583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380"/>
                                        </p:tgtEl>
                                        <p:attrNameLst>
                                          <p:attrName>style.visibility</p:attrName>
                                        </p:attrNameLst>
                                      </p:cBhvr>
                                      <p:to>
                                        <p:strVal val="visible"/>
                                      </p:to>
                                    </p:set>
                                    <p:animEffect transition="in" filter="fade">
                                      <p:cBhvr>
                                        <p:cTn id="10" dur="2000"/>
                                        <p:tgtEl>
                                          <p:spTgt spid="583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382"/>
                                        </p:tgtEl>
                                        <p:attrNameLst>
                                          <p:attrName>style.visibility</p:attrName>
                                        </p:attrNameLst>
                                      </p:cBhvr>
                                      <p:to>
                                        <p:strVal val="visible"/>
                                      </p:to>
                                    </p:set>
                                    <p:animEffect transition="in" filter="fade">
                                      <p:cBhvr>
                                        <p:cTn id="13" dur="2000"/>
                                        <p:tgtEl>
                                          <p:spTgt spid="5838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8379"/>
                                        </p:tgtEl>
                                        <p:attrNameLst>
                                          <p:attrName>style.visibility</p:attrName>
                                        </p:attrNameLst>
                                      </p:cBhvr>
                                      <p:to>
                                        <p:strVal val="visible"/>
                                      </p:to>
                                    </p:set>
                                    <p:animEffect transition="in" filter="wipe(up)">
                                      <p:cBhvr>
                                        <p:cTn id="18" dur="10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79" grpId="0" animBg="1"/>
      <p:bldP spid="58380" grpId="0" animBg="1"/>
      <p:bldP spid="583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tlantic_currents"/>
          <p:cNvPicPr>
            <a:picLocks noChangeAspect="1" noChangeArrowheads="1"/>
          </p:cNvPicPr>
          <p:nvPr/>
        </p:nvPicPr>
        <p:blipFill>
          <a:blip r:embed="rId3" cstate="print">
            <a:lum bright="-6000"/>
          </a:blip>
          <a:srcRect/>
          <a:stretch>
            <a:fillRect/>
          </a:stretch>
        </p:blipFill>
        <p:spPr bwMode="auto">
          <a:xfrm>
            <a:off x="1143000" y="623888"/>
            <a:ext cx="6629400" cy="5303837"/>
          </a:xfrm>
          <a:prstGeom prst="rect">
            <a:avLst/>
          </a:prstGeom>
          <a:noFill/>
        </p:spPr>
      </p:pic>
      <p:sp>
        <p:nvSpPr>
          <p:cNvPr id="60419" name="Text Box 3"/>
          <p:cNvSpPr txBox="1">
            <a:spLocks noChangeArrowheads="1"/>
          </p:cNvSpPr>
          <p:nvPr/>
        </p:nvSpPr>
        <p:spPr bwMode="auto">
          <a:xfrm>
            <a:off x="3495674" y="3424238"/>
            <a:ext cx="2849707" cy="579437"/>
          </a:xfrm>
          <a:prstGeom prst="rect">
            <a:avLst/>
          </a:prstGeom>
          <a:noFill/>
          <a:ln w="9525">
            <a:noFill/>
            <a:miter lim="800000"/>
            <a:headEnd/>
            <a:tailEnd/>
          </a:ln>
          <a:effectLst/>
        </p:spPr>
        <p:txBody>
          <a:bodyPr wrap="square">
            <a:spAutoFit/>
          </a:bodyPr>
          <a:lstStyle/>
          <a:p>
            <a:r>
              <a:rPr lang="en-US" sz="3200" dirty="0">
                <a:solidFill>
                  <a:schemeClr val="bg1"/>
                </a:solidFill>
              </a:rPr>
              <a:t>Atlantic Gyre</a:t>
            </a: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7312" y="133350"/>
            <a:ext cx="7020069" cy="641350"/>
          </a:xfrm>
          <a:prstGeom prst="rect">
            <a:avLst/>
          </a:prstGeom>
          <a:noFill/>
          <a:ln w="9525">
            <a:noFill/>
            <a:miter lim="800000"/>
            <a:headEnd/>
            <a:tailEnd/>
          </a:ln>
          <a:effectLst/>
        </p:spPr>
        <p:txBody>
          <a:bodyPr wrap="square">
            <a:spAutoFit/>
          </a:bodyPr>
          <a:lstStyle/>
          <a:p>
            <a:r>
              <a:rPr lang="en-US" sz="3600" b="1" u="sng"/>
              <a:t>Temperature/Energy Transfer</a:t>
            </a:r>
          </a:p>
        </p:txBody>
      </p:sp>
      <p:pic>
        <p:nvPicPr>
          <p:cNvPr id="61443" name="Picture 3" descr="surfacetemps"/>
          <p:cNvPicPr>
            <a:picLocks noChangeAspect="1" noChangeArrowheads="1"/>
          </p:cNvPicPr>
          <p:nvPr/>
        </p:nvPicPr>
        <p:blipFill>
          <a:blip r:embed="rId3" cstate="print"/>
          <a:srcRect l="3333" t="6667" r="4167" b="6667"/>
          <a:stretch>
            <a:fillRect/>
          </a:stretch>
        </p:blipFill>
        <p:spPr bwMode="auto">
          <a:xfrm>
            <a:off x="327025" y="1263650"/>
            <a:ext cx="8458200" cy="4953000"/>
          </a:xfrm>
          <a:prstGeom prst="rect">
            <a:avLst/>
          </a:prstGeom>
          <a:noFill/>
        </p:spPr>
      </p:pic>
      <p:sp>
        <p:nvSpPr>
          <p:cNvPr id="61444" name="Text Box 4"/>
          <p:cNvSpPr txBox="1">
            <a:spLocks noChangeArrowheads="1"/>
          </p:cNvSpPr>
          <p:nvPr/>
        </p:nvSpPr>
        <p:spPr bwMode="auto">
          <a:xfrm>
            <a:off x="5324475" y="4922838"/>
            <a:ext cx="838200" cy="519112"/>
          </a:xfrm>
          <a:prstGeom prst="rect">
            <a:avLst/>
          </a:prstGeom>
          <a:noFill/>
          <a:ln w="9525">
            <a:noFill/>
            <a:miter lim="800000"/>
            <a:headEnd/>
            <a:tailEnd/>
          </a:ln>
          <a:effectLst/>
        </p:spPr>
        <p:txBody>
          <a:bodyPr wrap="none">
            <a:spAutoFit/>
          </a:bodyPr>
          <a:lstStyle/>
          <a:p>
            <a:r>
              <a:rPr lang="en-US" sz="2800"/>
              <a:t>cool</a:t>
            </a:r>
          </a:p>
        </p:txBody>
      </p:sp>
      <p:sp>
        <p:nvSpPr>
          <p:cNvPr id="61445" name="Text Box 5"/>
          <p:cNvSpPr txBox="1">
            <a:spLocks noChangeArrowheads="1"/>
          </p:cNvSpPr>
          <p:nvPr/>
        </p:nvSpPr>
        <p:spPr bwMode="auto">
          <a:xfrm>
            <a:off x="5303838" y="3613150"/>
            <a:ext cx="1055687" cy="519113"/>
          </a:xfrm>
          <a:prstGeom prst="rect">
            <a:avLst/>
          </a:prstGeom>
          <a:noFill/>
          <a:ln w="9525">
            <a:noFill/>
            <a:miter lim="800000"/>
            <a:headEnd/>
            <a:tailEnd/>
          </a:ln>
          <a:effectLst/>
        </p:spPr>
        <p:txBody>
          <a:bodyPr wrap="none">
            <a:spAutoFit/>
          </a:bodyPr>
          <a:lstStyle/>
          <a:p>
            <a:r>
              <a:rPr lang="en-US" sz="2800">
                <a:solidFill>
                  <a:schemeClr val="accent2"/>
                </a:solidFill>
              </a:rPr>
              <a:t>warm</a:t>
            </a:r>
          </a:p>
        </p:txBody>
      </p:sp>
      <p:sp>
        <p:nvSpPr>
          <p:cNvPr id="61446" name="Text Box 6"/>
          <p:cNvSpPr txBox="1">
            <a:spLocks noChangeArrowheads="1"/>
          </p:cNvSpPr>
          <p:nvPr/>
        </p:nvSpPr>
        <p:spPr bwMode="auto">
          <a:xfrm>
            <a:off x="4598988" y="2489200"/>
            <a:ext cx="838200" cy="519113"/>
          </a:xfrm>
          <a:prstGeom prst="rect">
            <a:avLst/>
          </a:prstGeom>
          <a:noFill/>
          <a:ln w="9525">
            <a:noFill/>
            <a:miter lim="800000"/>
            <a:headEnd/>
            <a:tailEnd/>
          </a:ln>
          <a:effectLst/>
        </p:spPr>
        <p:txBody>
          <a:bodyPr wrap="none">
            <a:spAutoFit/>
          </a:bodyPr>
          <a:lstStyle/>
          <a:p>
            <a:r>
              <a:rPr lang="en-US" sz="2800">
                <a:solidFill>
                  <a:schemeClr val="accent2"/>
                </a:solidFill>
              </a:rPr>
              <a:t>cool</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World"/>
          <p:cNvPicPr>
            <a:picLocks noChangeAspect="1" noChangeArrowheads="1"/>
          </p:cNvPicPr>
          <p:nvPr/>
        </p:nvPicPr>
        <p:blipFill>
          <a:blip r:embed="rId3" cstate="print"/>
          <a:srcRect l="13837" t="14099" r="32126" b="21042"/>
          <a:stretch>
            <a:fillRect/>
          </a:stretch>
        </p:blipFill>
        <p:spPr bwMode="auto">
          <a:xfrm>
            <a:off x="1555750" y="1604963"/>
            <a:ext cx="5913438" cy="4549775"/>
          </a:xfrm>
          <a:prstGeom prst="rect">
            <a:avLst/>
          </a:prstGeom>
          <a:noFill/>
        </p:spPr>
      </p:pic>
      <p:sp>
        <p:nvSpPr>
          <p:cNvPr id="62467" name="Line 3"/>
          <p:cNvSpPr>
            <a:spLocks noChangeShapeType="1"/>
          </p:cNvSpPr>
          <p:nvPr/>
        </p:nvSpPr>
        <p:spPr bwMode="auto">
          <a:xfrm flipH="1">
            <a:off x="3811588" y="2501900"/>
            <a:ext cx="1604962" cy="0"/>
          </a:xfrm>
          <a:prstGeom prst="line">
            <a:avLst/>
          </a:prstGeom>
          <a:noFill/>
          <a:ln w="63500">
            <a:solidFill>
              <a:schemeClr val="bg1"/>
            </a:solidFill>
            <a:prstDash val="sysDot"/>
            <a:round/>
            <a:headEnd/>
            <a:tailEnd/>
          </a:ln>
          <a:effectLst/>
        </p:spPr>
        <p:txBody>
          <a:bodyPr/>
          <a:lstStyle/>
          <a:p>
            <a:endParaRPr lang="en-US"/>
          </a:p>
        </p:txBody>
      </p:sp>
      <p:sp>
        <p:nvSpPr>
          <p:cNvPr id="62468" name="Line 4"/>
          <p:cNvSpPr>
            <a:spLocks noChangeShapeType="1"/>
          </p:cNvSpPr>
          <p:nvPr/>
        </p:nvSpPr>
        <p:spPr bwMode="auto">
          <a:xfrm flipH="1">
            <a:off x="3635375" y="2894013"/>
            <a:ext cx="1604963" cy="0"/>
          </a:xfrm>
          <a:prstGeom prst="line">
            <a:avLst/>
          </a:prstGeom>
          <a:noFill/>
          <a:ln w="63500">
            <a:solidFill>
              <a:schemeClr val="bg1"/>
            </a:solidFill>
            <a:prstDash val="sysDot"/>
            <a:round/>
            <a:headEnd/>
            <a:tailEnd/>
          </a:ln>
          <a:effectLst/>
        </p:spPr>
        <p:txBody>
          <a:bodyPr/>
          <a:lstStyle/>
          <a:p>
            <a:endParaRPr lang="en-US"/>
          </a:p>
        </p:txBody>
      </p:sp>
      <p:sp>
        <p:nvSpPr>
          <p:cNvPr id="62469" name="Text Box 5"/>
          <p:cNvSpPr txBox="1">
            <a:spLocks noChangeArrowheads="1"/>
          </p:cNvSpPr>
          <p:nvPr/>
        </p:nvSpPr>
        <p:spPr bwMode="auto">
          <a:xfrm>
            <a:off x="1143000" y="660400"/>
            <a:ext cx="6920345" cy="579438"/>
          </a:xfrm>
          <a:prstGeom prst="rect">
            <a:avLst/>
          </a:prstGeom>
          <a:noFill/>
          <a:ln w="9525">
            <a:noFill/>
            <a:miter lim="800000"/>
            <a:headEnd/>
            <a:tailEnd/>
          </a:ln>
          <a:effectLst/>
        </p:spPr>
        <p:txBody>
          <a:bodyPr wrap="square">
            <a:spAutoFit/>
          </a:bodyPr>
          <a:lstStyle/>
          <a:p>
            <a:r>
              <a:rPr lang="en-US" sz="3200" dirty="0"/>
              <a:t>Unusual Example of Heat Transport</a:t>
            </a: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tlantic_currents"/>
          <p:cNvPicPr>
            <a:picLocks noChangeAspect="1" noChangeArrowheads="1"/>
          </p:cNvPicPr>
          <p:nvPr/>
        </p:nvPicPr>
        <p:blipFill>
          <a:blip r:embed="rId4" cstate="print">
            <a:lum bright="-6000"/>
          </a:blip>
          <a:srcRect/>
          <a:stretch>
            <a:fillRect/>
          </a:stretch>
        </p:blipFill>
        <p:spPr bwMode="auto">
          <a:xfrm>
            <a:off x="877888" y="796925"/>
            <a:ext cx="6629400" cy="5303838"/>
          </a:xfrm>
          <a:prstGeom prst="rect">
            <a:avLst/>
          </a:prstGeom>
          <a:noFill/>
        </p:spPr>
      </p:pic>
      <p:sp>
        <p:nvSpPr>
          <p:cNvPr id="63491" name="Text Box 3"/>
          <p:cNvSpPr txBox="1">
            <a:spLocks noChangeArrowheads="1"/>
          </p:cNvSpPr>
          <p:nvPr/>
        </p:nvSpPr>
        <p:spPr bwMode="auto">
          <a:xfrm>
            <a:off x="4887913" y="207963"/>
            <a:ext cx="2574925" cy="457200"/>
          </a:xfrm>
          <a:prstGeom prst="rect">
            <a:avLst/>
          </a:prstGeom>
          <a:noFill/>
          <a:ln w="9525">
            <a:noFill/>
            <a:miter lim="800000"/>
            <a:headEnd/>
            <a:tailEnd/>
          </a:ln>
          <a:effectLst/>
        </p:spPr>
        <p:txBody>
          <a:bodyPr wrap="none">
            <a:spAutoFit/>
          </a:bodyPr>
          <a:lstStyle/>
          <a:p>
            <a:r>
              <a:rPr lang="en-US" sz="2400"/>
              <a:t>Ireland    England</a:t>
            </a:r>
          </a:p>
        </p:txBody>
      </p:sp>
      <p:sp>
        <p:nvSpPr>
          <p:cNvPr id="63492" name="Line 4"/>
          <p:cNvSpPr>
            <a:spLocks noChangeShapeType="1"/>
          </p:cNvSpPr>
          <p:nvPr/>
        </p:nvSpPr>
        <p:spPr bwMode="auto">
          <a:xfrm>
            <a:off x="5721350" y="638175"/>
            <a:ext cx="517525" cy="517525"/>
          </a:xfrm>
          <a:prstGeom prst="line">
            <a:avLst/>
          </a:prstGeom>
          <a:noFill/>
          <a:ln w="9525">
            <a:solidFill>
              <a:schemeClr val="tx1"/>
            </a:solidFill>
            <a:round/>
            <a:headEnd/>
            <a:tailEnd type="triangle" w="med" len="med"/>
          </a:ln>
          <a:effectLst/>
        </p:spPr>
        <p:txBody>
          <a:bodyPr/>
          <a:lstStyle/>
          <a:p>
            <a:endParaRPr lang="en-US"/>
          </a:p>
        </p:txBody>
      </p:sp>
      <p:sp>
        <p:nvSpPr>
          <p:cNvPr id="63493" name="Text Box 5"/>
          <p:cNvSpPr txBox="1">
            <a:spLocks noChangeArrowheads="1"/>
          </p:cNvSpPr>
          <p:nvPr/>
        </p:nvSpPr>
        <p:spPr bwMode="auto">
          <a:xfrm>
            <a:off x="7561263" y="504825"/>
            <a:ext cx="1049337" cy="457200"/>
          </a:xfrm>
          <a:prstGeom prst="rect">
            <a:avLst/>
          </a:prstGeom>
          <a:noFill/>
          <a:ln w="9525">
            <a:noFill/>
            <a:miter lim="800000"/>
            <a:headEnd/>
            <a:tailEnd/>
          </a:ln>
          <a:effectLst/>
        </p:spPr>
        <p:txBody>
          <a:bodyPr wrap="none">
            <a:spAutoFit/>
          </a:bodyPr>
          <a:lstStyle/>
          <a:p>
            <a:r>
              <a:rPr lang="en-US" sz="2400"/>
              <a:t>Spain </a:t>
            </a:r>
          </a:p>
        </p:txBody>
      </p:sp>
      <p:sp>
        <p:nvSpPr>
          <p:cNvPr id="63494" name="Line 6"/>
          <p:cNvSpPr>
            <a:spLocks noChangeShapeType="1"/>
          </p:cNvSpPr>
          <p:nvPr/>
        </p:nvSpPr>
        <p:spPr bwMode="auto">
          <a:xfrm flipH="1">
            <a:off x="7067550" y="914400"/>
            <a:ext cx="741363" cy="1190625"/>
          </a:xfrm>
          <a:prstGeom prst="line">
            <a:avLst/>
          </a:prstGeom>
          <a:noFill/>
          <a:ln w="9525">
            <a:solidFill>
              <a:schemeClr val="tx1"/>
            </a:solidFill>
            <a:round/>
            <a:headEnd/>
            <a:tailEnd type="triangle" w="med" len="med"/>
          </a:ln>
          <a:effectLst/>
        </p:spPr>
        <p:txBody>
          <a:bodyPr/>
          <a:lstStyle/>
          <a:p>
            <a:endParaRPr lang="en-US"/>
          </a:p>
        </p:txBody>
      </p:sp>
      <p:sp>
        <p:nvSpPr>
          <p:cNvPr id="63495" name="Line 7"/>
          <p:cNvSpPr>
            <a:spLocks noChangeShapeType="1"/>
          </p:cNvSpPr>
          <p:nvPr/>
        </p:nvSpPr>
        <p:spPr bwMode="auto">
          <a:xfrm flipH="1">
            <a:off x="6688138" y="673100"/>
            <a:ext cx="34925" cy="327025"/>
          </a:xfrm>
          <a:prstGeom prst="line">
            <a:avLst/>
          </a:prstGeom>
          <a:noFill/>
          <a:ln w="9525">
            <a:solidFill>
              <a:schemeClr val="tx1"/>
            </a:solidFill>
            <a:round/>
            <a:headEnd/>
            <a:tailEnd type="triangle" w="med" len="med"/>
          </a:ln>
          <a:effectLst/>
        </p:spPr>
        <p:txBody>
          <a:bodyPr/>
          <a:lstStyle/>
          <a:p>
            <a:endParaRPr lang="en-US"/>
          </a:p>
        </p:txBody>
      </p:sp>
      <p:pic>
        <p:nvPicPr>
          <p:cNvPr id="63498" name="Picture 10" descr="gulf-stream"/>
          <p:cNvPicPr>
            <a:picLocks noChangeAspect="1" noChangeArrowheads="1"/>
          </p:cNvPicPr>
          <p:nvPr/>
        </p:nvPicPr>
        <p:blipFill>
          <a:blip r:embed="rId5" cstate="print"/>
          <a:srcRect/>
          <a:stretch>
            <a:fillRect/>
          </a:stretch>
        </p:blipFill>
        <p:spPr bwMode="auto">
          <a:xfrm>
            <a:off x="728663" y="346075"/>
            <a:ext cx="2782887" cy="2087563"/>
          </a:xfrm>
          <a:prstGeom prst="rect">
            <a:avLst/>
          </a:prstGeom>
          <a:noFill/>
        </p:spPr>
      </p:pic>
      <p:sp>
        <p:nvSpPr>
          <p:cNvPr id="63496" name="Text Box 8"/>
          <p:cNvSpPr txBox="1">
            <a:spLocks noChangeArrowheads="1"/>
          </p:cNvSpPr>
          <p:nvPr/>
        </p:nvSpPr>
        <p:spPr bwMode="auto">
          <a:xfrm>
            <a:off x="2074863" y="1320800"/>
            <a:ext cx="1219200" cy="822325"/>
          </a:xfrm>
          <a:prstGeom prst="rect">
            <a:avLst/>
          </a:prstGeom>
          <a:noFill/>
          <a:ln w="9525">
            <a:noFill/>
            <a:miter lim="800000"/>
            <a:headEnd/>
            <a:tailEnd/>
          </a:ln>
          <a:effectLst/>
        </p:spPr>
        <p:txBody>
          <a:bodyPr wrap="none">
            <a:spAutoFit/>
          </a:bodyPr>
          <a:lstStyle/>
          <a:p>
            <a:r>
              <a:rPr lang="en-US" sz="2400" b="1">
                <a:solidFill>
                  <a:srgbClr val="FFFF00"/>
                </a:solidFill>
              </a:rPr>
              <a:t>Gulf </a:t>
            </a:r>
          </a:p>
          <a:p>
            <a:r>
              <a:rPr lang="en-US" sz="2400" b="1">
                <a:solidFill>
                  <a:srgbClr val="FFFF00"/>
                </a:solidFill>
              </a:rPr>
              <a:t>Stream</a:t>
            </a:r>
          </a:p>
        </p:txBody>
      </p:sp>
      <p:sp>
        <p:nvSpPr>
          <p:cNvPr id="63497" name="Line 9"/>
          <p:cNvSpPr>
            <a:spLocks noChangeShapeType="1"/>
          </p:cNvSpPr>
          <p:nvPr/>
        </p:nvSpPr>
        <p:spPr bwMode="auto">
          <a:xfrm flipH="1" flipV="1">
            <a:off x="1592263" y="1458913"/>
            <a:ext cx="509587" cy="31750"/>
          </a:xfrm>
          <a:prstGeom prst="line">
            <a:avLst/>
          </a:prstGeom>
          <a:noFill/>
          <a:ln w="9525">
            <a:solidFill>
              <a:srgbClr val="FFFF00"/>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tlantic_currents"/>
          <p:cNvPicPr>
            <a:picLocks noChangeAspect="1" noChangeArrowheads="1"/>
          </p:cNvPicPr>
          <p:nvPr/>
        </p:nvPicPr>
        <p:blipFill>
          <a:blip r:embed="rId4" cstate="print">
            <a:lum bright="-6000"/>
          </a:blip>
          <a:srcRect/>
          <a:stretch>
            <a:fillRect/>
          </a:stretch>
        </p:blipFill>
        <p:spPr bwMode="auto">
          <a:xfrm>
            <a:off x="487363" y="796925"/>
            <a:ext cx="6629400" cy="5303838"/>
          </a:xfrm>
          <a:prstGeom prst="rect">
            <a:avLst/>
          </a:prstGeom>
          <a:noFill/>
        </p:spPr>
      </p:pic>
      <p:pic>
        <p:nvPicPr>
          <p:cNvPr id="65539" name="Picture 3" descr="English Counties">
            <a:hlinkClick r:id="rId5" tooltip="English Counties"/>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953539">
            <a:off x="7018338" y="1443038"/>
            <a:ext cx="1905000" cy="2352675"/>
          </a:xfrm>
          <a:prstGeom prst="rect">
            <a:avLst/>
          </a:prstGeom>
          <a:noFill/>
        </p:spPr>
      </p:pic>
      <p:sp>
        <p:nvSpPr>
          <p:cNvPr id="65540" name="Text Box 4"/>
          <p:cNvSpPr txBox="1">
            <a:spLocks noChangeArrowheads="1"/>
          </p:cNvSpPr>
          <p:nvPr/>
        </p:nvSpPr>
        <p:spPr bwMode="auto">
          <a:xfrm>
            <a:off x="4497388" y="207963"/>
            <a:ext cx="2574925" cy="457200"/>
          </a:xfrm>
          <a:prstGeom prst="rect">
            <a:avLst/>
          </a:prstGeom>
          <a:noFill/>
          <a:ln w="9525">
            <a:noFill/>
            <a:miter lim="800000"/>
            <a:headEnd/>
            <a:tailEnd/>
          </a:ln>
          <a:effectLst/>
        </p:spPr>
        <p:txBody>
          <a:bodyPr wrap="none">
            <a:spAutoFit/>
          </a:bodyPr>
          <a:lstStyle/>
          <a:p>
            <a:r>
              <a:rPr lang="en-US" sz="2400"/>
              <a:t>Ireland    England</a:t>
            </a:r>
          </a:p>
        </p:txBody>
      </p:sp>
      <p:sp>
        <p:nvSpPr>
          <p:cNvPr id="65541" name="Line 5"/>
          <p:cNvSpPr>
            <a:spLocks noChangeShapeType="1"/>
          </p:cNvSpPr>
          <p:nvPr/>
        </p:nvSpPr>
        <p:spPr bwMode="auto">
          <a:xfrm>
            <a:off x="5330825" y="638175"/>
            <a:ext cx="517525" cy="517525"/>
          </a:xfrm>
          <a:prstGeom prst="line">
            <a:avLst/>
          </a:prstGeom>
          <a:noFill/>
          <a:ln w="9525">
            <a:solidFill>
              <a:schemeClr val="tx1"/>
            </a:solidFill>
            <a:round/>
            <a:headEnd/>
            <a:tailEnd type="triangle" w="med" len="med"/>
          </a:ln>
          <a:effectLst/>
        </p:spPr>
        <p:txBody>
          <a:bodyPr/>
          <a:lstStyle/>
          <a:p>
            <a:endParaRPr lang="en-US"/>
          </a:p>
        </p:txBody>
      </p:sp>
      <p:sp>
        <p:nvSpPr>
          <p:cNvPr id="65542" name="Text Box 6"/>
          <p:cNvSpPr txBox="1">
            <a:spLocks noChangeArrowheads="1"/>
          </p:cNvSpPr>
          <p:nvPr/>
        </p:nvSpPr>
        <p:spPr bwMode="auto">
          <a:xfrm>
            <a:off x="7170738" y="504825"/>
            <a:ext cx="1049337" cy="457200"/>
          </a:xfrm>
          <a:prstGeom prst="rect">
            <a:avLst/>
          </a:prstGeom>
          <a:noFill/>
          <a:ln w="9525">
            <a:noFill/>
            <a:miter lim="800000"/>
            <a:headEnd/>
            <a:tailEnd/>
          </a:ln>
          <a:effectLst/>
        </p:spPr>
        <p:txBody>
          <a:bodyPr wrap="none">
            <a:spAutoFit/>
          </a:bodyPr>
          <a:lstStyle/>
          <a:p>
            <a:r>
              <a:rPr lang="en-US" sz="2400"/>
              <a:t>Spain </a:t>
            </a:r>
          </a:p>
        </p:txBody>
      </p:sp>
      <p:sp>
        <p:nvSpPr>
          <p:cNvPr id="65543" name="Line 7"/>
          <p:cNvSpPr>
            <a:spLocks noChangeShapeType="1"/>
          </p:cNvSpPr>
          <p:nvPr/>
        </p:nvSpPr>
        <p:spPr bwMode="auto">
          <a:xfrm flipH="1">
            <a:off x="6677025" y="914400"/>
            <a:ext cx="741363" cy="1190625"/>
          </a:xfrm>
          <a:prstGeom prst="line">
            <a:avLst/>
          </a:prstGeom>
          <a:noFill/>
          <a:ln w="9525">
            <a:solidFill>
              <a:schemeClr val="tx1"/>
            </a:solidFill>
            <a:round/>
            <a:headEnd/>
            <a:tailEnd type="triangle" w="med" len="med"/>
          </a:ln>
          <a:effectLst/>
        </p:spPr>
        <p:txBody>
          <a:bodyPr/>
          <a:lstStyle/>
          <a:p>
            <a:endParaRPr lang="en-US"/>
          </a:p>
        </p:txBody>
      </p:sp>
      <p:sp>
        <p:nvSpPr>
          <p:cNvPr id="65544" name="Text Box 8"/>
          <p:cNvSpPr txBox="1">
            <a:spLocks noChangeArrowheads="1"/>
          </p:cNvSpPr>
          <p:nvPr/>
        </p:nvSpPr>
        <p:spPr bwMode="auto">
          <a:xfrm>
            <a:off x="7378700" y="3921125"/>
            <a:ext cx="1304925" cy="457200"/>
          </a:xfrm>
          <a:prstGeom prst="rect">
            <a:avLst/>
          </a:prstGeom>
          <a:noFill/>
          <a:ln w="9525">
            <a:noFill/>
            <a:miter lim="800000"/>
            <a:headEnd/>
            <a:tailEnd/>
          </a:ln>
          <a:effectLst/>
        </p:spPr>
        <p:txBody>
          <a:bodyPr wrap="none">
            <a:spAutoFit/>
          </a:bodyPr>
          <a:lstStyle/>
          <a:p>
            <a:r>
              <a:rPr lang="en-US" sz="2400"/>
              <a:t>cornwall</a:t>
            </a:r>
          </a:p>
        </p:txBody>
      </p:sp>
      <p:pic>
        <p:nvPicPr>
          <p:cNvPr id="65545" name="Picture 9" descr="palm"/>
          <p:cNvPicPr>
            <a:picLocks noChangeAspect="1" noChangeArrowheads="1"/>
          </p:cNvPicPr>
          <p:nvPr/>
        </p:nvPicPr>
        <p:blipFill>
          <a:blip r:embed="rId7" cstate="print"/>
          <a:srcRect/>
          <a:stretch>
            <a:fillRect/>
          </a:stretch>
        </p:blipFill>
        <p:spPr bwMode="auto">
          <a:xfrm>
            <a:off x="3806825" y="4359275"/>
            <a:ext cx="3806825" cy="2379663"/>
          </a:xfrm>
          <a:prstGeom prst="rect">
            <a:avLst/>
          </a:prstGeom>
          <a:noFill/>
        </p:spPr>
      </p:pic>
      <p:sp>
        <p:nvSpPr>
          <p:cNvPr id="65546" name="Line 10"/>
          <p:cNvSpPr>
            <a:spLocks noChangeShapeType="1"/>
          </p:cNvSpPr>
          <p:nvPr/>
        </p:nvSpPr>
        <p:spPr bwMode="auto">
          <a:xfrm flipH="1">
            <a:off x="6297613" y="673100"/>
            <a:ext cx="34925" cy="327025"/>
          </a:xfrm>
          <a:prstGeom prst="line">
            <a:avLst/>
          </a:prstGeom>
          <a:noFill/>
          <a:ln w="9525">
            <a:solidFill>
              <a:schemeClr val="tx1"/>
            </a:solidFill>
            <a:round/>
            <a:headEnd/>
            <a:tailEnd type="triangle" w="med" len="med"/>
          </a:ln>
          <a:effectLst/>
        </p:spPr>
        <p:txBody>
          <a:bodyPr/>
          <a:lstStyle/>
          <a:p>
            <a:endParaRPr lang="en-US"/>
          </a:p>
        </p:txBody>
      </p:sp>
      <p:pic>
        <p:nvPicPr>
          <p:cNvPr id="65547" name="Picture 11" descr="gulf-stream"/>
          <p:cNvPicPr>
            <a:picLocks noChangeAspect="1" noChangeArrowheads="1"/>
          </p:cNvPicPr>
          <p:nvPr/>
        </p:nvPicPr>
        <p:blipFill>
          <a:blip r:embed="rId8" cstate="print"/>
          <a:srcRect/>
          <a:stretch>
            <a:fillRect/>
          </a:stretch>
        </p:blipFill>
        <p:spPr bwMode="auto">
          <a:xfrm>
            <a:off x="396875" y="227013"/>
            <a:ext cx="2251075" cy="16891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5"/>
                                        </p:tgtEl>
                                        <p:attrNameLst>
                                          <p:attrName>style.visibility</p:attrName>
                                        </p:attrNameLst>
                                      </p:cBhvr>
                                      <p:to>
                                        <p:strVal val="visible"/>
                                      </p:to>
                                    </p:set>
                                    <p:animEffect transition="in" filter="fade">
                                      <p:cBhvr>
                                        <p:cTn id="7" dur="2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2039937" y="2282825"/>
            <a:ext cx="5704753" cy="579438"/>
          </a:xfrm>
          <a:prstGeom prst="rect">
            <a:avLst/>
          </a:prstGeom>
          <a:noFill/>
          <a:ln w="9525">
            <a:noFill/>
            <a:miter lim="800000"/>
            <a:headEnd/>
            <a:tailEnd/>
          </a:ln>
          <a:effectLst/>
        </p:spPr>
        <p:txBody>
          <a:bodyPr wrap="square">
            <a:spAutoFit/>
          </a:bodyPr>
          <a:lstStyle/>
          <a:p>
            <a:r>
              <a:rPr lang="en-US" sz="3200" dirty="0"/>
              <a:t>Next: Ocean Fundamentals</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arth_l"/>
          <p:cNvPicPr>
            <a:picLocks noChangeAspect="1" noChangeArrowheads="1"/>
          </p:cNvPicPr>
          <p:nvPr/>
        </p:nvPicPr>
        <p:blipFill>
          <a:blip r:embed="rId3" cstate="print">
            <a:clrChange>
              <a:clrFrom>
                <a:srgbClr val="000000"/>
              </a:clrFrom>
              <a:clrTo>
                <a:srgbClr val="000000">
                  <a:alpha val="0"/>
                </a:srgbClr>
              </a:clrTo>
            </a:clrChange>
          </a:blip>
          <a:srcRect l="14496" r="15079" b="2948"/>
          <a:stretch>
            <a:fillRect/>
          </a:stretch>
        </p:blipFill>
        <p:spPr bwMode="auto">
          <a:xfrm>
            <a:off x="3943350" y="1263650"/>
            <a:ext cx="3917950" cy="4240213"/>
          </a:xfrm>
          <a:prstGeom prst="rect">
            <a:avLst/>
          </a:prstGeom>
          <a:noFill/>
        </p:spPr>
      </p:pic>
      <p:sp>
        <p:nvSpPr>
          <p:cNvPr id="7171" name="Line 3"/>
          <p:cNvSpPr>
            <a:spLocks noChangeShapeType="1"/>
          </p:cNvSpPr>
          <p:nvPr/>
        </p:nvSpPr>
        <p:spPr bwMode="auto">
          <a:xfrm>
            <a:off x="4560888" y="2090738"/>
            <a:ext cx="2947987" cy="19050"/>
          </a:xfrm>
          <a:prstGeom prst="line">
            <a:avLst/>
          </a:prstGeom>
          <a:noFill/>
          <a:ln w="63500">
            <a:solidFill>
              <a:srgbClr val="FFFFFF"/>
            </a:solidFill>
            <a:round/>
            <a:headEnd/>
            <a:tailEnd/>
          </a:ln>
          <a:effectLst/>
        </p:spPr>
        <p:txBody>
          <a:bodyPr/>
          <a:lstStyle/>
          <a:p>
            <a:endParaRPr lang="en-US"/>
          </a:p>
        </p:txBody>
      </p:sp>
      <p:sp>
        <p:nvSpPr>
          <p:cNvPr id="7172" name="Line 4"/>
          <p:cNvSpPr>
            <a:spLocks noChangeShapeType="1"/>
          </p:cNvSpPr>
          <p:nvPr/>
        </p:nvSpPr>
        <p:spPr bwMode="auto">
          <a:xfrm>
            <a:off x="4062413" y="2847975"/>
            <a:ext cx="3648075" cy="17463"/>
          </a:xfrm>
          <a:prstGeom prst="line">
            <a:avLst/>
          </a:prstGeom>
          <a:noFill/>
          <a:ln w="63500">
            <a:solidFill>
              <a:srgbClr val="FFFFFF"/>
            </a:solidFill>
            <a:round/>
            <a:headEnd/>
            <a:tailEnd/>
          </a:ln>
          <a:effectLst/>
        </p:spPr>
        <p:txBody>
          <a:bodyPr/>
          <a:lstStyle/>
          <a:p>
            <a:endParaRPr lang="en-US"/>
          </a:p>
        </p:txBody>
      </p:sp>
      <p:sp>
        <p:nvSpPr>
          <p:cNvPr id="7173" name="Line 5"/>
          <p:cNvSpPr>
            <a:spLocks noChangeShapeType="1"/>
          </p:cNvSpPr>
          <p:nvPr/>
        </p:nvSpPr>
        <p:spPr bwMode="auto">
          <a:xfrm>
            <a:off x="4073525" y="3517900"/>
            <a:ext cx="3590925" cy="0"/>
          </a:xfrm>
          <a:prstGeom prst="line">
            <a:avLst/>
          </a:prstGeom>
          <a:noFill/>
          <a:ln w="63500">
            <a:solidFill>
              <a:srgbClr val="FFFFFF"/>
            </a:solidFill>
            <a:round/>
            <a:headEnd/>
            <a:tailEnd/>
          </a:ln>
          <a:effectLst/>
        </p:spPr>
        <p:txBody>
          <a:bodyPr/>
          <a:lstStyle/>
          <a:p>
            <a:endParaRPr lang="en-US"/>
          </a:p>
        </p:txBody>
      </p:sp>
      <p:sp>
        <p:nvSpPr>
          <p:cNvPr id="7174" name="Text Box 6"/>
          <p:cNvSpPr txBox="1">
            <a:spLocks noChangeArrowheads="1"/>
          </p:cNvSpPr>
          <p:nvPr/>
        </p:nvSpPr>
        <p:spPr bwMode="auto">
          <a:xfrm>
            <a:off x="7675563" y="2611438"/>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7175" name="Text Box 7"/>
          <p:cNvSpPr txBox="1">
            <a:spLocks noChangeArrowheads="1"/>
          </p:cNvSpPr>
          <p:nvPr/>
        </p:nvSpPr>
        <p:spPr bwMode="auto">
          <a:xfrm>
            <a:off x="7721600" y="3265488"/>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7176" name="Text Box 8"/>
          <p:cNvSpPr txBox="1">
            <a:spLocks noChangeArrowheads="1"/>
          </p:cNvSpPr>
          <p:nvPr/>
        </p:nvSpPr>
        <p:spPr bwMode="auto">
          <a:xfrm>
            <a:off x="7683500" y="1884363"/>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7178" name="Group 10"/>
          <p:cNvGrpSpPr>
            <a:grpSpLocks/>
          </p:cNvGrpSpPr>
          <p:nvPr/>
        </p:nvGrpSpPr>
        <p:grpSpPr bwMode="auto">
          <a:xfrm>
            <a:off x="4884738" y="2201863"/>
            <a:ext cx="1684337" cy="555625"/>
            <a:chOff x="2107" y="1451"/>
            <a:chExt cx="1061" cy="350"/>
          </a:xfrm>
        </p:grpSpPr>
        <p:sp>
          <p:nvSpPr>
            <p:cNvPr id="7179" name="Line 11"/>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7180" name="Line 12"/>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7181" name="Line 13"/>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7182" name="Line 14"/>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7183" name="Line 15"/>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7184" name="Group 16"/>
          <p:cNvGrpSpPr>
            <a:grpSpLocks/>
          </p:cNvGrpSpPr>
          <p:nvPr/>
        </p:nvGrpSpPr>
        <p:grpSpPr bwMode="auto">
          <a:xfrm>
            <a:off x="4884738" y="2954338"/>
            <a:ext cx="1658937" cy="503237"/>
            <a:chOff x="2107" y="1925"/>
            <a:chExt cx="1045" cy="317"/>
          </a:xfrm>
        </p:grpSpPr>
        <p:sp>
          <p:nvSpPr>
            <p:cNvPr id="7185" name="Line 17"/>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7186" name="Line 18"/>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7187" name="Line 19"/>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7188" name="Line 20"/>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7189" name="Line 21"/>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
        <p:nvSpPr>
          <p:cNvPr id="7190" name="Text Box 22"/>
          <p:cNvSpPr txBox="1">
            <a:spLocks noChangeArrowheads="1"/>
          </p:cNvSpPr>
          <p:nvPr/>
        </p:nvSpPr>
        <p:spPr bwMode="auto">
          <a:xfrm>
            <a:off x="2506663" y="398463"/>
            <a:ext cx="3592512" cy="519112"/>
          </a:xfrm>
          <a:prstGeom prst="rect">
            <a:avLst/>
          </a:prstGeom>
          <a:noFill/>
          <a:ln w="9525">
            <a:noFill/>
            <a:miter lim="800000"/>
            <a:headEnd/>
            <a:tailEnd/>
          </a:ln>
          <a:effectLst/>
        </p:spPr>
        <p:txBody>
          <a:bodyPr wrap="none">
            <a:spAutoFit/>
          </a:bodyPr>
          <a:lstStyle/>
          <a:p>
            <a:r>
              <a:rPr lang="en-US" sz="2800"/>
              <a:t>Northern Hemisphere</a:t>
            </a:r>
          </a:p>
        </p:txBody>
      </p:sp>
      <p:sp>
        <p:nvSpPr>
          <p:cNvPr id="7191" name="Text Box 23"/>
          <p:cNvSpPr txBox="1">
            <a:spLocks noChangeArrowheads="1"/>
          </p:cNvSpPr>
          <p:nvPr/>
        </p:nvSpPr>
        <p:spPr bwMode="auto">
          <a:xfrm>
            <a:off x="1381124" y="5926138"/>
            <a:ext cx="6502111" cy="579437"/>
          </a:xfrm>
          <a:prstGeom prst="rect">
            <a:avLst/>
          </a:prstGeom>
          <a:noFill/>
          <a:ln w="9525">
            <a:noFill/>
            <a:miter lim="800000"/>
            <a:headEnd/>
            <a:tailEnd/>
          </a:ln>
          <a:effectLst/>
        </p:spPr>
        <p:txBody>
          <a:bodyPr wrap="square">
            <a:spAutoFit/>
          </a:bodyPr>
          <a:lstStyle/>
          <a:p>
            <a:r>
              <a:rPr lang="en-US" sz="3200" dirty="0">
                <a:solidFill>
                  <a:srgbClr val="FFFF66"/>
                </a:solidFill>
              </a:rPr>
              <a:t>Something is redirecting the wind</a:t>
            </a:r>
          </a:p>
        </p:txBody>
      </p:sp>
      <p:sp>
        <p:nvSpPr>
          <p:cNvPr id="7192" name="Text Box 24"/>
          <p:cNvSpPr txBox="1">
            <a:spLocks noChangeArrowheads="1"/>
          </p:cNvSpPr>
          <p:nvPr/>
        </p:nvSpPr>
        <p:spPr bwMode="auto">
          <a:xfrm>
            <a:off x="2160588" y="2994025"/>
            <a:ext cx="1744662" cy="457200"/>
          </a:xfrm>
          <a:prstGeom prst="rect">
            <a:avLst/>
          </a:prstGeom>
          <a:noFill/>
          <a:ln w="9525">
            <a:noFill/>
            <a:miter lim="800000"/>
            <a:headEnd/>
            <a:tailEnd/>
          </a:ln>
          <a:effectLst/>
        </p:spPr>
        <p:txBody>
          <a:bodyPr wrap="none">
            <a:spAutoFit/>
          </a:bodyPr>
          <a:lstStyle/>
          <a:p>
            <a:r>
              <a:rPr lang="en-US" sz="2400">
                <a:solidFill>
                  <a:srgbClr val="00FF00"/>
                </a:solidFill>
              </a:rPr>
              <a:t>Hurricanes </a:t>
            </a:r>
          </a:p>
        </p:txBody>
      </p:sp>
      <p:sp>
        <p:nvSpPr>
          <p:cNvPr id="7193" name="Line 25"/>
          <p:cNvSpPr>
            <a:spLocks noChangeShapeType="1"/>
          </p:cNvSpPr>
          <p:nvPr/>
        </p:nvSpPr>
        <p:spPr bwMode="auto">
          <a:xfrm flipH="1">
            <a:off x="1358900" y="3217863"/>
            <a:ext cx="746125" cy="0"/>
          </a:xfrm>
          <a:prstGeom prst="line">
            <a:avLst/>
          </a:prstGeom>
          <a:noFill/>
          <a:ln w="50800">
            <a:solidFill>
              <a:schemeClr val="tx1"/>
            </a:solidFill>
            <a:round/>
            <a:headEnd/>
            <a:tailEnd type="triangle" w="med" len="med"/>
          </a:ln>
          <a:effectLst/>
        </p:spPr>
        <p:txBody>
          <a:bodyPr/>
          <a:lstStyle/>
          <a:p>
            <a:endParaRPr lang="en-US"/>
          </a:p>
        </p:txBody>
      </p:sp>
      <p:sp>
        <p:nvSpPr>
          <p:cNvPr id="7194" name="Text Box 26"/>
          <p:cNvSpPr txBox="1">
            <a:spLocks noChangeArrowheads="1"/>
          </p:cNvSpPr>
          <p:nvPr/>
        </p:nvSpPr>
        <p:spPr bwMode="auto">
          <a:xfrm>
            <a:off x="1449388" y="2147888"/>
            <a:ext cx="1047750" cy="457200"/>
          </a:xfrm>
          <a:prstGeom prst="rect">
            <a:avLst/>
          </a:prstGeom>
          <a:noFill/>
          <a:ln w="9525">
            <a:noFill/>
            <a:miter lim="800000"/>
            <a:headEnd/>
            <a:tailEnd/>
          </a:ln>
          <a:effectLst/>
        </p:spPr>
        <p:txBody>
          <a:bodyPr wrap="none">
            <a:spAutoFit/>
          </a:bodyPr>
          <a:lstStyle/>
          <a:p>
            <a:r>
              <a:rPr lang="en-US" sz="2400">
                <a:solidFill>
                  <a:srgbClr val="00FF00"/>
                </a:solidFill>
              </a:rPr>
              <a:t>Fronts</a:t>
            </a:r>
          </a:p>
        </p:txBody>
      </p:sp>
      <p:sp>
        <p:nvSpPr>
          <p:cNvPr id="7195" name="Line 27"/>
          <p:cNvSpPr>
            <a:spLocks noChangeShapeType="1"/>
          </p:cNvSpPr>
          <p:nvPr/>
        </p:nvSpPr>
        <p:spPr bwMode="auto">
          <a:xfrm>
            <a:off x="2506663" y="2405063"/>
            <a:ext cx="1184275" cy="0"/>
          </a:xfrm>
          <a:prstGeom prst="line">
            <a:avLst/>
          </a:prstGeom>
          <a:noFill/>
          <a:ln w="50800">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0" y="517525"/>
            <a:ext cx="4876800" cy="641350"/>
          </a:xfrm>
          <a:prstGeom prst="rect">
            <a:avLst/>
          </a:prstGeom>
          <a:noFill/>
          <a:ln w="9525">
            <a:noFill/>
            <a:miter lim="800000"/>
            <a:headEnd/>
            <a:tailEnd/>
          </a:ln>
          <a:effectLst/>
        </p:spPr>
        <p:txBody>
          <a:bodyPr wrap="square">
            <a:spAutoFit/>
          </a:bodyPr>
          <a:lstStyle/>
          <a:p>
            <a:r>
              <a:rPr lang="en-US" sz="3600" b="1" dirty="0"/>
              <a:t>The </a:t>
            </a:r>
            <a:r>
              <a:rPr lang="en-US" sz="3600" b="1" dirty="0" err="1"/>
              <a:t>Coriolis</a:t>
            </a:r>
            <a:r>
              <a:rPr lang="en-US" sz="3600" b="1" dirty="0"/>
              <a:t> Effect</a:t>
            </a:r>
          </a:p>
        </p:txBody>
      </p:sp>
      <p:sp>
        <p:nvSpPr>
          <p:cNvPr id="10243" name="Text Box 3"/>
          <p:cNvSpPr txBox="1">
            <a:spLocks noChangeArrowheads="1"/>
          </p:cNvSpPr>
          <p:nvPr/>
        </p:nvSpPr>
        <p:spPr bwMode="auto">
          <a:xfrm>
            <a:off x="2293938" y="1373188"/>
            <a:ext cx="4771880" cy="366712"/>
          </a:xfrm>
          <a:prstGeom prst="rect">
            <a:avLst/>
          </a:prstGeom>
          <a:noFill/>
          <a:ln w="9525">
            <a:noFill/>
            <a:miter lim="800000"/>
            <a:headEnd/>
            <a:tailEnd/>
          </a:ln>
          <a:effectLst/>
        </p:spPr>
        <p:txBody>
          <a:bodyPr wrap="square">
            <a:spAutoFit/>
          </a:bodyPr>
          <a:lstStyle/>
          <a:p>
            <a:r>
              <a:rPr lang="en-US" b="1" dirty="0">
                <a:solidFill>
                  <a:srgbClr val="FFFF00"/>
                </a:solidFill>
              </a:rPr>
              <a:t>Due to the rotation of a spherical earth</a:t>
            </a:r>
          </a:p>
        </p:txBody>
      </p:sp>
      <p:sp>
        <p:nvSpPr>
          <p:cNvPr id="10244" name="Text Box 4"/>
          <p:cNvSpPr txBox="1">
            <a:spLocks noChangeArrowheads="1"/>
          </p:cNvSpPr>
          <p:nvPr/>
        </p:nvSpPr>
        <p:spPr bwMode="auto">
          <a:xfrm>
            <a:off x="533400" y="2117725"/>
            <a:ext cx="4197350" cy="366713"/>
          </a:xfrm>
          <a:prstGeom prst="rect">
            <a:avLst/>
          </a:prstGeom>
          <a:noFill/>
          <a:ln w="9525">
            <a:noFill/>
            <a:miter lim="800000"/>
            <a:headEnd/>
            <a:tailEnd/>
          </a:ln>
          <a:effectLst/>
        </p:spPr>
        <p:txBody>
          <a:bodyPr wrap="none">
            <a:spAutoFit/>
          </a:bodyPr>
          <a:lstStyle/>
          <a:p>
            <a:r>
              <a:rPr lang="en-US">
                <a:solidFill>
                  <a:srgbClr val="FFFF00"/>
                </a:solidFill>
              </a:rPr>
              <a:t>What is the circumference of the Earth?</a:t>
            </a:r>
          </a:p>
        </p:txBody>
      </p:sp>
      <p:sp>
        <p:nvSpPr>
          <p:cNvPr id="10245" name="Text Box 5"/>
          <p:cNvSpPr txBox="1">
            <a:spLocks noChangeArrowheads="1"/>
          </p:cNvSpPr>
          <p:nvPr/>
        </p:nvSpPr>
        <p:spPr bwMode="auto">
          <a:xfrm>
            <a:off x="4876799" y="2117725"/>
            <a:ext cx="2008909" cy="366713"/>
          </a:xfrm>
          <a:prstGeom prst="rect">
            <a:avLst/>
          </a:prstGeom>
          <a:noFill/>
          <a:ln w="9525">
            <a:noFill/>
            <a:miter lim="800000"/>
            <a:headEnd/>
            <a:tailEnd/>
          </a:ln>
          <a:effectLst/>
        </p:spPr>
        <p:txBody>
          <a:bodyPr wrap="square">
            <a:spAutoFit/>
          </a:bodyPr>
          <a:lstStyle/>
          <a:p>
            <a:r>
              <a:rPr lang="en-US" b="1" dirty="0">
                <a:cs typeface="Arial" charset="0"/>
              </a:rPr>
              <a:t>~ </a:t>
            </a:r>
            <a:r>
              <a:rPr lang="en-US" b="1" dirty="0"/>
              <a:t>25,000 miles</a:t>
            </a:r>
          </a:p>
        </p:txBody>
      </p:sp>
      <p:sp>
        <p:nvSpPr>
          <p:cNvPr id="10246" name="Text Box 6"/>
          <p:cNvSpPr txBox="1">
            <a:spLocks noChangeArrowheads="1"/>
          </p:cNvSpPr>
          <p:nvPr/>
        </p:nvSpPr>
        <p:spPr bwMode="auto">
          <a:xfrm>
            <a:off x="593725" y="2611438"/>
            <a:ext cx="6000750" cy="366712"/>
          </a:xfrm>
          <a:prstGeom prst="rect">
            <a:avLst/>
          </a:prstGeom>
          <a:noFill/>
          <a:ln w="9525">
            <a:noFill/>
            <a:miter lim="800000"/>
            <a:headEnd/>
            <a:tailEnd/>
          </a:ln>
          <a:effectLst/>
        </p:spPr>
        <p:txBody>
          <a:bodyPr wrap="none">
            <a:spAutoFit/>
          </a:bodyPr>
          <a:lstStyle/>
          <a:p>
            <a:r>
              <a:rPr lang="en-US">
                <a:solidFill>
                  <a:srgbClr val="FFFF00"/>
                </a:solidFill>
              </a:rPr>
              <a:t>How long does it take for the earth to make one rotation? </a:t>
            </a:r>
          </a:p>
        </p:txBody>
      </p:sp>
      <p:sp>
        <p:nvSpPr>
          <p:cNvPr id="10247" name="Text Box 7"/>
          <p:cNvSpPr txBox="1">
            <a:spLocks noChangeArrowheads="1"/>
          </p:cNvSpPr>
          <p:nvPr/>
        </p:nvSpPr>
        <p:spPr bwMode="auto">
          <a:xfrm>
            <a:off x="6711949" y="2589213"/>
            <a:ext cx="1489941" cy="366712"/>
          </a:xfrm>
          <a:prstGeom prst="rect">
            <a:avLst/>
          </a:prstGeom>
          <a:noFill/>
          <a:ln w="9525">
            <a:noFill/>
            <a:miter lim="800000"/>
            <a:headEnd/>
            <a:tailEnd/>
          </a:ln>
          <a:effectLst/>
        </p:spPr>
        <p:txBody>
          <a:bodyPr wrap="square">
            <a:spAutoFit/>
          </a:bodyPr>
          <a:lstStyle/>
          <a:p>
            <a:r>
              <a:rPr lang="en-US" b="1" dirty="0"/>
              <a:t>24 hours</a:t>
            </a:r>
          </a:p>
        </p:txBody>
      </p:sp>
      <p:pic>
        <p:nvPicPr>
          <p:cNvPr id="10248" name="Picture 8" descr="bare_globe"/>
          <p:cNvPicPr>
            <a:picLocks noChangeAspect="1" noChangeArrowheads="1"/>
          </p:cNvPicPr>
          <p:nvPr/>
        </p:nvPicPr>
        <p:blipFill>
          <a:blip r:embed="rId4" cstate="print"/>
          <a:srcRect/>
          <a:stretch>
            <a:fillRect/>
          </a:stretch>
        </p:blipFill>
        <p:spPr bwMode="auto">
          <a:xfrm>
            <a:off x="3276600" y="3489325"/>
            <a:ext cx="2592388" cy="2667000"/>
          </a:xfrm>
          <a:prstGeom prst="rect">
            <a:avLst/>
          </a:prstGeom>
          <a:noFill/>
        </p:spPr>
      </p:pic>
      <p:grpSp>
        <p:nvGrpSpPr>
          <p:cNvPr id="10249" name="Group 9"/>
          <p:cNvGrpSpPr>
            <a:grpSpLocks/>
          </p:cNvGrpSpPr>
          <p:nvPr/>
        </p:nvGrpSpPr>
        <p:grpSpPr bwMode="auto">
          <a:xfrm>
            <a:off x="4389438" y="4591050"/>
            <a:ext cx="715962" cy="228600"/>
            <a:chOff x="2765" y="3046"/>
            <a:chExt cx="451" cy="144"/>
          </a:xfrm>
        </p:grpSpPr>
        <p:sp>
          <p:nvSpPr>
            <p:cNvPr id="10250" name="Oval 10"/>
            <p:cNvSpPr>
              <a:spLocks noChangeArrowheads="1"/>
            </p:cNvSpPr>
            <p:nvPr/>
          </p:nvSpPr>
          <p:spPr bwMode="auto">
            <a:xfrm>
              <a:off x="2765" y="3046"/>
              <a:ext cx="144" cy="144"/>
            </a:xfrm>
            <a:prstGeom prst="ellipse">
              <a:avLst/>
            </a:prstGeom>
            <a:solidFill>
              <a:schemeClr val="accent1"/>
            </a:solidFill>
            <a:ln w="9525">
              <a:solidFill>
                <a:schemeClr val="tx2"/>
              </a:solidFill>
              <a:round/>
              <a:headEnd/>
              <a:tailEnd/>
            </a:ln>
            <a:effectLst/>
          </p:spPr>
          <p:txBody>
            <a:bodyPr wrap="none" anchor="ctr"/>
            <a:lstStyle/>
            <a:p>
              <a:endParaRPr lang="en-US"/>
            </a:p>
          </p:txBody>
        </p:sp>
        <p:sp>
          <p:nvSpPr>
            <p:cNvPr id="10251" name="Line 11"/>
            <p:cNvSpPr>
              <a:spLocks noChangeShapeType="1"/>
            </p:cNvSpPr>
            <p:nvPr/>
          </p:nvSpPr>
          <p:spPr bwMode="auto">
            <a:xfrm>
              <a:off x="2976" y="3120"/>
              <a:ext cx="240" cy="0"/>
            </a:xfrm>
            <a:prstGeom prst="line">
              <a:avLst/>
            </a:prstGeom>
            <a:noFill/>
            <a:ln w="9525">
              <a:solidFill>
                <a:schemeClr val="tx2"/>
              </a:solidFill>
              <a:round/>
              <a:headEnd/>
              <a:tailEnd type="triangle" w="med" len="med"/>
            </a:ln>
            <a:effectLst/>
          </p:spPr>
          <p:txBody>
            <a:bodyPr/>
            <a:lstStyle/>
            <a:p>
              <a:endParaRPr lang="en-US"/>
            </a:p>
          </p:txBody>
        </p:sp>
      </p:grpSp>
      <p:sp>
        <p:nvSpPr>
          <p:cNvPr id="10252" name="Text Box 12"/>
          <p:cNvSpPr txBox="1">
            <a:spLocks noChangeArrowheads="1"/>
          </p:cNvSpPr>
          <p:nvPr/>
        </p:nvSpPr>
        <p:spPr bwMode="auto">
          <a:xfrm>
            <a:off x="617538" y="4454525"/>
            <a:ext cx="2998498" cy="366713"/>
          </a:xfrm>
          <a:prstGeom prst="rect">
            <a:avLst/>
          </a:prstGeom>
          <a:noFill/>
          <a:ln w="9525">
            <a:noFill/>
            <a:miter lim="800000"/>
            <a:headEnd/>
            <a:tailEnd/>
          </a:ln>
          <a:effectLst/>
        </p:spPr>
        <p:txBody>
          <a:bodyPr wrap="square">
            <a:spAutoFit/>
          </a:bodyPr>
          <a:lstStyle/>
          <a:p>
            <a:r>
              <a:rPr lang="en-US" dirty="0"/>
              <a:t>25,000 mi at 0</a:t>
            </a:r>
            <a:r>
              <a:rPr lang="en-US" baseline="30000" dirty="0"/>
              <a:t>o</a:t>
            </a:r>
            <a:r>
              <a:rPr lang="en-US" dirty="0"/>
              <a:t> latitude</a:t>
            </a:r>
          </a:p>
        </p:txBody>
      </p:sp>
      <p:sp>
        <p:nvSpPr>
          <p:cNvPr id="10253" name="Text Box 13"/>
          <p:cNvSpPr txBox="1">
            <a:spLocks noChangeArrowheads="1"/>
          </p:cNvSpPr>
          <p:nvPr/>
        </p:nvSpPr>
        <p:spPr bwMode="auto">
          <a:xfrm>
            <a:off x="1925638" y="4833938"/>
            <a:ext cx="1676544" cy="366712"/>
          </a:xfrm>
          <a:prstGeom prst="rect">
            <a:avLst/>
          </a:prstGeom>
          <a:noFill/>
          <a:ln w="9525">
            <a:noFill/>
            <a:miter lim="800000"/>
            <a:headEnd/>
            <a:tailEnd/>
          </a:ln>
          <a:effectLst/>
        </p:spPr>
        <p:txBody>
          <a:bodyPr wrap="square">
            <a:spAutoFit/>
          </a:bodyPr>
          <a:lstStyle/>
          <a:p>
            <a:r>
              <a:rPr lang="en-US">
                <a:solidFill>
                  <a:srgbClr val="FFFF00"/>
                </a:solidFill>
              </a:rPr>
              <a:t>1042 mi/hr</a:t>
            </a:r>
          </a:p>
        </p:txBody>
      </p:sp>
      <p:sp>
        <p:nvSpPr>
          <p:cNvPr id="10254" name="Oval 14"/>
          <p:cNvSpPr>
            <a:spLocks noChangeArrowheads="1"/>
          </p:cNvSpPr>
          <p:nvPr/>
        </p:nvSpPr>
        <p:spPr bwMode="auto">
          <a:xfrm>
            <a:off x="4383088" y="3446463"/>
            <a:ext cx="185737" cy="1873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255" name="Text Box 15"/>
          <p:cNvSpPr txBox="1">
            <a:spLocks noChangeArrowheads="1"/>
          </p:cNvSpPr>
          <p:nvPr/>
        </p:nvSpPr>
        <p:spPr bwMode="auto">
          <a:xfrm>
            <a:off x="4056062" y="3059113"/>
            <a:ext cx="1471901" cy="366712"/>
          </a:xfrm>
          <a:prstGeom prst="rect">
            <a:avLst/>
          </a:prstGeom>
          <a:noFill/>
          <a:ln w="9525">
            <a:noFill/>
            <a:miter lim="800000"/>
            <a:headEnd/>
            <a:tailEnd/>
          </a:ln>
          <a:effectLst/>
        </p:spPr>
        <p:txBody>
          <a:bodyPr wrap="square">
            <a:spAutoFit/>
          </a:bodyPr>
          <a:lstStyle/>
          <a:p>
            <a:r>
              <a:rPr lang="en-US" dirty="0"/>
              <a:t>0 mi/hr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fade">
                                      <p:cBhvr>
                                        <p:cTn id="12" dur="20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fade">
                                      <p:cBhvr>
                                        <p:cTn id="17" dur="2000"/>
                                        <p:tgtEl>
                                          <p:spTgt spid="102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52"/>
                                        </p:tgtEl>
                                        <p:attrNameLst>
                                          <p:attrName>style.visibility</p:attrName>
                                        </p:attrNameLst>
                                      </p:cBhvr>
                                      <p:to>
                                        <p:strVal val="visible"/>
                                      </p:to>
                                    </p:set>
                                    <p:animEffect transition="in" filter="fade">
                                      <p:cBhvr>
                                        <p:cTn id="22" dur="2000"/>
                                        <p:tgtEl>
                                          <p:spTgt spid="10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3"/>
                                        </p:tgtEl>
                                        <p:attrNameLst>
                                          <p:attrName>style.visibility</p:attrName>
                                        </p:attrNameLst>
                                      </p:cBhvr>
                                      <p:to>
                                        <p:strVal val="visible"/>
                                      </p:to>
                                    </p:set>
                                    <p:animEffect transition="in" filter="fade">
                                      <p:cBhvr>
                                        <p:cTn id="27" dur="2000"/>
                                        <p:tgtEl>
                                          <p:spTgt spid="102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54"/>
                                        </p:tgtEl>
                                        <p:attrNameLst>
                                          <p:attrName>style.visibility</p:attrName>
                                        </p:attrNameLst>
                                      </p:cBhvr>
                                      <p:to>
                                        <p:strVal val="visible"/>
                                      </p:to>
                                    </p:set>
                                    <p:animEffect transition="in" filter="fade">
                                      <p:cBhvr>
                                        <p:cTn id="32" dur="2000"/>
                                        <p:tgtEl>
                                          <p:spTgt spid="102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55"/>
                                        </p:tgtEl>
                                        <p:attrNameLst>
                                          <p:attrName>style.visibility</p:attrName>
                                        </p:attrNameLst>
                                      </p:cBhvr>
                                      <p:to>
                                        <p:strVal val="visible"/>
                                      </p:to>
                                    </p:set>
                                    <p:animEffect transition="in" filter="fade">
                                      <p:cBhvr>
                                        <p:cTn id="37" dur="2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7" grpId="0"/>
      <p:bldP spid="10252" grpId="0"/>
      <p:bldP spid="10253" grpId="0"/>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arth_at_Equinox_Rotation_Animation"/>
          <p:cNvPicPr>
            <a:picLocks noChangeAspect="1" noChangeArrowheads="1" noCrop="1"/>
          </p:cNvPicPr>
          <p:nvPr/>
        </p:nvPicPr>
        <p:blipFill>
          <a:blip r:embed="rId4" cstate="print"/>
          <a:srcRect/>
          <a:stretch>
            <a:fillRect/>
          </a:stretch>
        </p:blipFill>
        <p:spPr bwMode="auto">
          <a:xfrm>
            <a:off x="2493963" y="1725613"/>
            <a:ext cx="3548062" cy="3548062"/>
          </a:xfrm>
          <a:prstGeom prst="rect">
            <a:avLst/>
          </a:prstGeom>
          <a:noFill/>
        </p:spPr>
      </p:pic>
      <p:sp>
        <p:nvSpPr>
          <p:cNvPr id="13315" name="Line 3"/>
          <p:cNvSpPr>
            <a:spLocks noChangeShapeType="1"/>
          </p:cNvSpPr>
          <p:nvPr/>
        </p:nvSpPr>
        <p:spPr bwMode="auto">
          <a:xfrm>
            <a:off x="4303713" y="1720850"/>
            <a:ext cx="0" cy="1847850"/>
          </a:xfrm>
          <a:prstGeom prst="line">
            <a:avLst/>
          </a:prstGeom>
          <a:noFill/>
          <a:ln w="76200">
            <a:solidFill>
              <a:schemeClr val="tx2"/>
            </a:solidFill>
            <a:prstDash val="sysDot"/>
            <a:round/>
            <a:headEnd/>
            <a:tailEnd/>
          </a:ln>
          <a:effectLst/>
        </p:spPr>
        <p:txBody>
          <a:bodyPr/>
          <a:lstStyle/>
          <a:p>
            <a:endParaRPr lang="en-US"/>
          </a:p>
        </p:txBody>
      </p:sp>
      <p:sp>
        <p:nvSpPr>
          <p:cNvPr id="13316" name="Text Box 4"/>
          <p:cNvSpPr txBox="1">
            <a:spLocks noChangeArrowheads="1"/>
          </p:cNvSpPr>
          <p:nvPr/>
        </p:nvSpPr>
        <p:spPr bwMode="auto">
          <a:xfrm>
            <a:off x="3781425" y="360363"/>
            <a:ext cx="1065213" cy="336550"/>
          </a:xfrm>
          <a:prstGeom prst="rect">
            <a:avLst/>
          </a:prstGeom>
          <a:noFill/>
          <a:ln w="9525">
            <a:noFill/>
            <a:miter lim="800000"/>
            <a:headEnd/>
            <a:tailEnd/>
          </a:ln>
          <a:effectLst/>
        </p:spPr>
        <p:txBody>
          <a:bodyPr wrap="none">
            <a:spAutoFit/>
          </a:bodyPr>
          <a:lstStyle/>
          <a:p>
            <a:r>
              <a:rPr lang="en-US" sz="1600"/>
              <a:t>stationary</a:t>
            </a:r>
          </a:p>
        </p:txBody>
      </p:sp>
      <p:sp>
        <p:nvSpPr>
          <p:cNvPr id="13317" name="Text Box 5"/>
          <p:cNvSpPr txBox="1">
            <a:spLocks noChangeArrowheads="1"/>
          </p:cNvSpPr>
          <p:nvPr/>
        </p:nvSpPr>
        <p:spPr bwMode="auto">
          <a:xfrm>
            <a:off x="4713288" y="3292475"/>
            <a:ext cx="1263650" cy="366713"/>
          </a:xfrm>
          <a:prstGeom prst="rect">
            <a:avLst/>
          </a:prstGeom>
          <a:noFill/>
          <a:ln w="9525">
            <a:noFill/>
            <a:miter lim="800000"/>
            <a:headEnd/>
            <a:tailEnd/>
          </a:ln>
          <a:effectLst/>
        </p:spPr>
        <p:txBody>
          <a:bodyPr wrap="none">
            <a:spAutoFit/>
          </a:bodyPr>
          <a:lstStyle/>
          <a:p>
            <a:r>
              <a:rPr lang="en-US">
                <a:solidFill>
                  <a:srgbClr val="FFFF00"/>
                </a:solidFill>
              </a:rPr>
              <a:t>1042 mi/hr</a:t>
            </a:r>
          </a:p>
        </p:txBody>
      </p:sp>
      <p:sp>
        <p:nvSpPr>
          <p:cNvPr id="13318" name="Line 6"/>
          <p:cNvSpPr>
            <a:spLocks noChangeShapeType="1"/>
          </p:cNvSpPr>
          <p:nvPr/>
        </p:nvSpPr>
        <p:spPr bwMode="auto">
          <a:xfrm>
            <a:off x="5967413" y="3478213"/>
            <a:ext cx="430212" cy="0"/>
          </a:xfrm>
          <a:prstGeom prst="line">
            <a:avLst/>
          </a:prstGeom>
          <a:noFill/>
          <a:ln w="9525">
            <a:solidFill>
              <a:schemeClr val="tx1"/>
            </a:solidFill>
            <a:round/>
            <a:headEnd/>
            <a:tailEnd type="triangle" w="med" len="med"/>
          </a:ln>
          <a:effectLst/>
        </p:spPr>
        <p:txBody>
          <a:bodyPr/>
          <a:lstStyle/>
          <a:p>
            <a:endParaRPr lang="en-US"/>
          </a:p>
        </p:txBody>
      </p:sp>
      <p:pic>
        <p:nvPicPr>
          <p:cNvPr id="13319" name="Picture 7" descr="softball%20throw"/>
          <p:cNvPicPr>
            <a:picLocks noChangeAspect="1" noChangeArrowheads="1"/>
          </p:cNvPicPr>
          <p:nvPr/>
        </p:nvPicPr>
        <p:blipFill>
          <a:blip r:embed="rId5" cstate="print">
            <a:lum bright="-24000"/>
          </a:blip>
          <a:srcRect/>
          <a:stretch>
            <a:fillRect/>
          </a:stretch>
        </p:blipFill>
        <p:spPr bwMode="auto">
          <a:xfrm>
            <a:off x="4010025" y="750888"/>
            <a:ext cx="584200" cy="896937"/>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up)">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860925" y="950913"/>
            <a:ext cx="184150" cy="366712"/>
          </a:xfrm>
          <a:prstGeom prst="rect">
            <a:avLst/>
          </a:prstGeom>
          <a:noFill/>
          <a:ln w="9525">
            <a:noFill/>
            <a:miter lim="800000"/>
            <a:headEnd/>
            <a:tailEnd/>
          </a:ln>
          <a:effectLst/>
        </p:spPr>
        <p:txBody>
          <a:bodyPr wrap="none">
            <a:spAutoFit/>
          </a:bodyPr>
          <a:lstStyle/>
          <a:p>
            <a:endParaRPr lang="en-US"/>
          </a:p>
        </p:txBody>
      </p:sp>
      <p:sp>
        <p:nvSpPr>
          <p:cNvPr id="15363" name="Text Box 3"/>
          <p:cNvSpPr txBox="1">
            <a:spLocks noChangeArrowheads="1"/>
          </p:cNvSpPr>
          <p:nvPr/>
        </p:nvSpPr>
        <p:spPr bwMode="auto">
          <a:xfrm>
            <a:off x="2263774" y="336550"/>
            <a:ext cx="4843607" cy="641350"/>
          </a:xfrm>
          <a:prstGeom prst="rect">
            <a:avLst/>
          </a:prstGeom>
          <a:noFill/>
          <a:ln w="9525">
            <a:noFill/>
            <a:miter lim="800000"/>
            <a:headEnd/>
            <a:tailEnd/>
          </a:ln>
          <a:effectLst/>
        </p:spPr>
        <p:txBody>
          <a:bodyPr wrap="square">
            <a:spAutoFit/>
          </a:bodyPr>
          <a:lstStyle/>
          <a:p>
            <a:r>
              <a:rPr lang="en-US" sz="3600" b="1" dirty="0"/>
              <a:t>The </a:t>
            </a:r>
            <a:r>
              <a:rPr lang="en-US" sz="3600" b="1" dirty="0" err="1"/>
              <a:t>Coriolis</a:t>
            </a:r>
            <a:r>
              <a:rPr lang="en-US" sz="3600" b="1" dirty="0"/>
              <a:t> Effect</a:t>
            </a:r>
          </a:p>
        </p:txBody>
      </p:sp>
      <p:sp>
        <p:nvSpPr>
          <p:cNvPr id="15364" name="Text Box 4"/>
          <p:cNvSpPr txBox="1">
            <a:spLocks noChangeArrowheads="1"/>
          </p:cNvSpPr>
          <p:nvPr/>
        </p:nvSpPr>
        <p:spPr bwMode="auto">
          <a:xfrm>
            <a:off x="803274" y="1566863"/>
            <a:ext cx="2812761" cy="366712"/>
          </a:xfrm>
          <a:prstGeom prst="rect">
            <a:avLst/>
          </a:prstGeom>
          <a:noFill/>
          <a:ln w="9525">
            <a:noFill/>
            <a:miter lim="800000"/>
            <a:headEnd/>
            <a:tailEnd/>
          </a:ln>
          <a:effectLst/>
        </p:spPr>
        <p:txBody>
          <a:bodyPr wrap="square">
            <a:spAutoFit/>
          </a:bodyPr>
          <a:lstStyle/>
          <a:p>
            <a:r>
              <a:rPr lang="en-US" dirty="0">
                <a:solidFill>
                  <a:srgbClr val="FFFF00"/>
                </a:solidFill>
              </a:rPr>
              <a:t>Velocity at 90</a:t>
            </a:r>
            <a:r>
              <a:rPr lang="en-US" baseline="30000" dirty="0">
                <a:solidFill>
                  <a:srgbClr val="FFFF00"/>
                </a:solidFill>
              </a:rPr>
              <a:t>o</a:t>
            </a:r>
            <a:r>
              <a:rPr lang="en-US" dirty="0">
                <a:solidFill>
                  <a:srgbClr val="FFFF00"/>
                </a:solidFill>
              </a:rPr>
              <a:t> latitude</a:t>
            </a:r>
          </a:p>
        </p:txBody>
      </p:sp>
      <p:sp>
        <p:nvSpPr>
          <p:cNvPr id="15365" name="Text Box 5"/>
          <p:cNvSpPr txBox="1">
            <a:spLocks noChangeArrowheads="1"/>
          </p:cNvSpPr>
          <p:nvPr/>
        </p:nvSpPr>
        <p:spPr bwMode="auto">
          <a:xfrm>
            <a:off x="1649413" y="1989138"/>
            <a:ext cx="628650" cy="366712"/>
          </a:xfrm>
          <a:prstGeom prst="rect">
            <a:avLst/>
          </a:prstGeom>
          <a:noFill/>
          <a:ln w="9525">
            <a:noFill/>
            <a:miter lim="800000"/>
            <a:headEnd/>
            <a:tailEnd/>
          </a:ln>
          <a:effectLst/>
        </p:spPr>
        <p:txBody>
          <a:bodyPr wrap="none">
            <a:spAutoFit/>
          </a:bodyPr>
          <a:lstStyle/>
          <a:p>
            <a:r>
              <a:rPr lang="en-US">
                <a:solidFill>
                  <a:srgbClr val="FFFF00"/>
                </a:solidFill>
              </a:rPr>
              <a:t>zero</a:t>
            </a:r>
          </a:p>
        </p:txBody>
      </p:sp>
      <p:pic>
        <p:nvPicPr>
          <p:cNvPr id="15366" name="Picture 6" descr="bare_globe"/>
          <p:cNvPicPr>
            <a:picLocks noChangeAspect="1" noChangeArrowheads="1"/>
          </p:cNvPicPr>
          <p:nvPr/>
        </p:nvPicPr>
        <p:blipFill>
          <a:blip r:embed="rId4" cstate="print"/>
          <a:srcRect/>
          <a:stretch>
            <a:fillRect/>
          </a:stretch>
        </p:blipFill>
        <p:spPr bwMode="auto">
          <a:xfrm>
            <a:off x="3867150" y="1296988"/>
            <a:ext cx="4151313" cy="3990975"/>
          </a:xfrm>
          <a:prstGeom prst="rect">
            <a:avLst/>
          </a:prstGeom>
          <a:noFill/>
        </p:spPr>
      </p:pic>
      <p:sp>
        <p:nvSpPr>
          <p:cNvPr id="15367" name="Line 7"/>
          <p:cNvSpPr>
            <a:spLocks noChangeShapeType="1"/>
          </p:cNvSpPr>
          <p:nvPr/>
        </p:nvSpPr>
        <p:spPr bwMode="auto">
          <a:xfrm flipV="1">
            <a:off x="2708275" y="1460500"/>
            <a:ext cx="3081338" cy="677863"/>
          </a:xfrm>
          <a:prstGeom prst="line">
            <a:avLst/>
          </a:prstGeom>
          <a:noFill/>
          <a:ln w="25400">
            <a:solidFill>
              <a:schemeClr val="tx1"/>
            </a:solidFill>
            <a:round/>
            <a:headEnd/>
            <a:tailEnd type="triangle" w="med" len="med"/>
          </a:ln>
          <a:effectLst/>
        </p:spPr>
        <p:txBody>
          <a:bodyPr/>
          <a:lstStyle/>
          <a:p>
            <a:endParaRPr lang="en-US"/>
          </a:p>
        </p:txBody>
      </p:sp>
      <p:sp>
        <p:nvSpPr>
          <p:cNvPr id="15368" name="Text Box 8"/>
          <p:cNvSpPr txBox="1">
            <a:spLocks noChangeArrowheads="1"/>
          </p:cNvSpPr>
          <p:nvPr/>
        </p:nvSpPr>
        <p:spPr bwMode="auto">
          <a:xfrm>
            <a:off x="904875" y="2817813"/>
            <a:ext cx="2461780" cy="915987"/>
          </a:xfrm>
          <a:prstGeom prst="rect">
            <a:avLst/>
          </a:prstGeom>
          <a:noFill/>
          <a:ln w="9525">
            <a:noFill/>
            <a:miter lim="800000"/>
            <a:headEnd/>
            <a:tailEnd/>
          </a:ln>
          <a:effectLst/>
        </p:spPr>
        <p:txBody>
          <a:bodyPr wrap="square">
            <a:spAutoFit/>
          </a:bodyPr>
          <a:lstStyle/>
          <a:p>
            <a:r>
              <a:rPr lang="en-US">
                <a:solidFill>
                  <a:srgbClr val="FFFF00"/>
                </a:solidFill>
              </a:rPr>
              <a:t>Velocity at equator</a:t>
            </a:r>
          </a:p>
          <a:p>
            <a:endParaRPr lang="en-US">
              <a:solidFill>
                <a:srgbClr val="FFFF00"/>
              </a:solidFill>
            </a:endParaRPr>
          </a:p>
          <a:p>
            <a:r>
              <a:rPr lang="en-US">
                <a:solidFill>
                  <a:srgbClr val="FFFF00"/>
                </a:solidFill>
              </a:rPr>
              <a:t>         1042 mi hr</a:t>
            </a:r>
          </a:p>
        </p:txBody>
      </p:sp>
      <p:sp>
        <p:nvSpPr>
          <p:cNvPr id="15369" name="Line 9"/>
          <p:cNvSpPr>
            <a:spLocks noChangeShapeType="1"/>
          </p:cNvSpPr>
          <p:nvPr/>
        </p:nvSpPr>
        <p:spPr bwMode="auto">
          <a:xfrm>
            <a:off x="3554413" y="3206750"/>
            <a:ext cx="4810125" cy="0"/>
          </a:xfrm>
          <a:prstGeom prst="line">
            <a:avLst/>
          </a:prstGeom>
          <a:noFill/>
          <a:ln w="25400">
            <a:solidFill>
              <a:schemeClr val="tx1"/>
            </a:solidFill>
            <a:round/>
            <a:headEnd/>
            <a:tailEnd/>
          </a:ln>
          <a:effectLst/>
        </p:spPr>
        <p:txBody>
          <a:bodyPr/>
          <a:lstStyle/>
          <a:p>
            <a:endParaRPr lang="en-US"/>
          </a:p>
        </p:txBody>
      </p:sp>
      <p:sp>
        <p:nvSpPr>
          <p:cNvPr id="15370" name="Line 10"/>
          <p:cNvSpPr>
            <a:spLocks noChangeShapeType="1"/>
          </p:cNvSpPr>
          <p:nvPr/>
        </p:nvSpPr>
        <p:spPr bwMode="auto">
          <a:xfrm>
            <a:off x="5891213" y="1444625"/>
            <a:ext cx="0" cy="1778000"/>
          </a:xfrm>
          <a:prstGeom prst="line">
            <a:avLst/>
          </a:prstGeom>
          <a:noFill/>
          <a:ln w="50800">
            <a:solidFill>
              <a:schemeClr val="tx2"/>
            </a:solidFill>
            <a:prstDash val="sysDot"/>
            <a:round/>
            <a:headEnd/>
            <a:tailEnd/>
          </a:ln>
          <a:effectLst/>
        </p:spPr>
        <p:txBody>
          <a:bodyPr/>
          <a:lstStyle/>
          <a:p>
            <a:endParaRPr lang="en-US"/>
          </a:p>
        </p:txBody>
      </p:sp>
      <p:sp>
        <p:nvSpPr>
          <p:cNvPr id="15371" name="Freeform 11"/>
          <p:cNvSpPr>
            <a:spLocks/>
          </p:cNvSpPr>
          <p:nvPr/>
        </p:nvSpPr>
        <p:spPr bwMode="auto">
          <a:xfrm>
            <a:off x="4656138" y="1427163"/>
            <a:ext cx="1235075" cy="1744662"/>
          </a:xfrm>
          <a:custGeom>
            <a:avLst/>
            <a:gdLst/>
            <a:ahLst/>
            <a:cxnLst>
              <a:cxn ang="0">
                <a:pos x="778" y="0"/>
              </a:cxn>
              <a:cxn ang="0">
                <a:pos x="725" y="192"/>
              </a:cxn>
              <a:cxn ang="0">
                <a:pos x="565" y="565"/>
              </a:cxn>
              <a:cxn ang="0">
                <a:pos x="277" y="864"/>
              </a:cxn>
              <a:cxn ang="0">
                <a:pos x="0" y="1099"/>
              </a:cxn>
            </a:cxnLst>
            <a:rect l="0" t="0" r="r" b="b"/>
            <a:pathLst>
              <a:path w="778" h="1099">
                <a:moveTo>
                  <a:pt x="778" y="0"/>
                </a:moveTo>
                <a:cubicBezTo>
                  <a:pt x="769" y="49"/>
                  <a:pt x="760" y="98"/>
                  <a:pt x="725" y="192"/>
                </a:cubicBezTo>
                <a:cubicBezTo>
                  <a:pt x="690" y="286"/>
                  <a:pt x="640" y="453"/>
                  <a:pt x="565" y="565"/>
                </a:cubicBezTo>
                <a:cubicBezTo>
                  <a:pt x="490" y="677"/>
                  <a:pt x="371" y="775"/>
                  <a:pt x="277" y="864"/>
                </a:cubicBezTo>
                <a:cubicBezTo>
                  <a:pt x="183" y="953"/>
                  <a:pt x="46" y="1060"/>
                  <a:pt x="0" y="1099"/>
                </a:cubicBezTo>
              </a:path>
            </a:pathLst>
          </a:custGeom>
          <a:noFill/>
          <a:ln w="50800" cap="flat">
            <a:solidFill>
              <a:srgbClr val="FFFF00"/>
            </a:solidFill>
            <a:prstDash val="sysDot"/>
            <a:round/>
            <a:headEnd/>
            <a:tailEnd/>
          </a:ln>
          <a:effectLst/>
        </p:spPr>
        <p:txBody>
          <a:bodyPr/>
          <a:lstStyle/>
          <a:p>
            <a:endParaRPr lang="en-US"/>
          </a:p>
        </p:txBody>
      </p:sp>
      <p:sp>
        <p:nvSpPr>
          <p:cNvPr id="15372" name="Text Box 12"/>
          <p:cNvSpPr txBox="1">
            <a:spLocks noChangeArrowheads="1"/>
          </p:cNvSpPr>
          <p:nvPr/>
        </p:nvSpPr>
        <p:spPr bwMode="auto">
          <a:xfrm>
            <a:off x="0" y="5815013"/>
            <a:ext cx="9144000" cy="366712"/>
          </a:xfrm>
          <a:prstGeom prst="rect">
            <a:avLst/>
          </a:prstGeom>
          <a:noFill/>
          <a:ln w="9525">
            <a:noFill/>
            <a:miter lim="800000"/>
            <a:headEnd/>
            <a:tailEnd/>
          </a:ln>
          <a:effectLst/>
        </p:spPr>
        <p:txBody>
          <a:bodyPr wrap="square">
            <a:spAutoFit/>
          </a:bodyPr>
          <a:lstStyle/>
          <a:p>
            <a:r>
              <a:rPr lang="en-US" dirty="0">
                <a:solidFill>
                  <a:srgbClr val="FFFF00"/>
                </a:solidFill>
              </a:rPr>
              <a:t>Objects moving in the northern hemisphere deflect to the right of the direction of travel.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wipe(up)">
                                      <p:cBhvr>
                                        <p:cTn id="7" dur="20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wipe(up)">
                                      <p:cBhvr>
                                        <p:cTn id="12" dur="20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860925" y="950913"/>
            <a:ext cx="184150" cy="366712"/>
          </a:xfrm>
          <a:prstGeom prst="rect">
            <a:avLst/>
          </a:prstGeom>
          <a:noFill/>
          <a:ln w="9525">
            <a:noFill/>
            <a:miter lim="800000"/>
            <a:headEnd/>
            <a:tailEnd/>
          </a:ln>
          <a:effectLst/>
        </p:spPr>
        <p:txBody>
          <a:bodyPr wrap="none">
            <a:spAutoFit/>
          </a:bodyPr>
          <a:lstStyle/>
          <a:p>
            <a:endParaRPr lang="en-US"/>
          </a:p>
        </p:txBody>
      </p:sp>
      <p:sp>
        <p:nvSpPr>
          <p:cNvPr id="17411" name="Text Box 3"/>
          <p:cNvSpPr txBox="1">
            <a:spLocks noChangeArrowheads="1"/>
          </p:cNvSpPr>
          <p:nvPr/>
        </p:nvSpPr>
        <p:spPr bwMode="auto">
          <a:xfrm>
            <a:off x="2263774" y="336550"/>
            <a:ext cx="4635789" cy="641350"/>
          </a:xfrm>
          <a:prstGeom prst="rect">
            <a:avLst/>
          </a:prstGeom>
          <a:noFill/>
          <a:ln w="9525">
            <a:noFill/>
            <a:miter lim="800000"/>
            <a:headEnd/>
            <a:tailEnd/>
          </a:ln>
          <a:effectLst/>
        </p:spPr>
        <p:txBody>
          <a:bodyPr wrap="square">
            <a:spAutoFit/>
          </a:bodyPr>
          <a:lstStyle/>
          <a:p>
            <a:r>
              <a:rPr lang="en-US" sz="3600" b="1"/>
              <a:t>The Coriolis Effect</a:t>
            </a:r>
          </a:p>
        </p:txBody>
      </p:sp>
      <p:sp>
        <p:nvSpPr>
          <p:cNvPr id="17412" name="Text Box 4"/>
          <p:cNvSpPr txBox="1">
            <a:spLocks noChangeArrowheads="1"/>
          </p:cNvSpPr>
          <p:nvPr/>
        </p:nvSpPr>
        <p:spPr bwMode="auto">
          <a:xfrm>
            <a:off x="820738" y="1854200"/>
            <a:ext cx="2864571" cy="366713"/>
          </a:xfrm>
          <a:prstGeom prst="rect">
            <a:avLst/>
          </a:prstGeom>
          <a:noFill/>
          <a:ln w="9525">
            <a:noFill/>
            <a:miter lim="800000"/>
            <a:headEnd/>
            <a:tailEnd/>
          </a:ln>
          <a:effectLst/>
        </p:spPr>
        <p:txBody>
          <a:bodyPr wrap="square">
            <a:spAutoFit/>
          </a:bodyPr>
          <a:lstStyle/>
          <a:p>
            <a:r>
              <a:rPr lang="en-US">
                <a:solidFill>
                  <a:srgbClr val="FFFF00"/>
                </a:solidFill>
              </a:rPr>
              <a:t>Velocity at 90</a:t>
            </a:r>
            <a:r>
              <a:rPr lang="en-US" baseline="30000">
                <a:solidFill>
                  <a:srgbClr val="FFFF00"/>
                </a:solidFill>
              </a:rPr>
              <a:t>o</a:t>
            </a:r>
            <a:r>
              <a:rPr lang="en-US">
                <a:solidFill>
                  <a:srgbClr val="FFFF00"/>
                </a:solidFill>
              </a:rPr>
              <a:t> latitude</a:t>
            </a:r>
          </a:p>
        </p:txBody>
      </p:sp>
      <p:sp>
        <p:nvSpPr>
          <p:cNvPr id="17413" name="Text Box 5"/>
          <p:cNvSpPr txBox="1">
            <a:spLocks noChangeArrowheads="1"/>
          </p:cNvSpPr>
          <p:nvPr/>
        </p:nvSpPr>
        <p:spPr bwMode="auto">
          <a:xfrm>
            <a:off x="1666875" y="2276475"/>
            <a:ext cx="628650" cy="366713"/>
          </a:xfrm>
          <a:prstGeom prst="rect">
            <a:avLst/>
          </a:prstGeom>
          <a:noFill/>
          <a:ln w="9525">
            <a:noFill/>
            <a:miter lim="800000"/>
            <a:headEnd/>
            <a:tailEnd/>
          </a:ln>
          <a:effectLst/>
        </p:spPr>
        <p:txBody>
          <a:bodyPr wrap="none">
            <a:spAutoFit/>
          </a:bodyPr>
          <a:lstStyle/>
          <a:p>
            <a:r>
              <a:rPr lang="en-US">
                <a:solidFill>
                  <a:srgbClr val="FFFF00"/>
                </a:solidFill>
              </a:rPr>
              <a:t>zero</a:t>
            </a:r>
          </a:p>
        </p:txBody>
      </p:sp>
      <p:pic>
        <p:nvPicPr>
          <p:cNvPr id="17414" name="Picture 6" descr="bare_globe"/>
          <p:cNvPicPr>
            <a:picLocks noChangeAspect="1" noChangeArrowheads="1"/>
          </p:cNvPicPr>
          <p:nvPr/>
        </p:nvPicPr>
        <p:blipFill>
          <a:blip r:embed="rId4" cstate="print"/>
          <a:srcRect/>
          <a:stretch>
            <a:fillRect/>
          </a:stretch>
        </p:blipFill>
        <p:spPr bwMode="auto">
          <a:xfrm>
            <a:off x="3884613" y="1547813"/>
            <a:ext cx="4151312" cy="3990975"/>
          </a:xfrm>
          <a:prstGeom prst="rect">
            <a:avLst/>
          </a:prstGeom>
          <a:noFill/>
        </p:spPr>
      </p:pic>
      <p:sp>
        <p:nvSpPr>
          <p:cNvPr id="17415" name="Text Box 7"/>
          <p:cNvSpPr txBox="1">
            <a:spLocks noChangeArrowheads="1"/>
          </p:cNvSpPr>
          <p:nvPr/>
        </p:nvSpPr>
        <p:spPr bwMode="auto">
          <a:xfrm>
            <a:off x="922338" y="3105150"/>
            <a:ext cx="2485880" cy="915988"/>
          </a:xfrm>
          <a:prstGeom prst="rect">
            <a:avLst/>
          </a:prstGeom>
          <a:noFill/>
          <a:ln w="9525">
            <a:noFill/>
            <a:miter lim="800000"/>
            <a:headEnd/>
            <a:tailEnd/>
          </a:ln>
          <a:effectLst/>
        </p:spPr>
        <p:txBody>
          <a:bodyPr wrap="square">
            <a:spAutoFit/>
          </a:bodyPr>
          <a:lstStyle/>
          <a:p>
            <a:r>
              <a:rPr lang="en-US" dirty="0">
                <a:solidFill>
                  <a:srgbClr val="FFFF00"/>
                </a:solidFill>
              </a:rPr>
              <a:t>Velocity at equator</a:t>
            </a:r>
          </a:p>
          <a:p>
            <a:endParaRPr lang="en-US" dirty="0">
              <a:solidFill>
                <a:srgbClr val="FFFF00"/>
              </a:solidFill>
            </a:endParaRPr>
          </a:p>
          <a:p>
            <a:r>
              <a:rPr lang="en-US" dirty="0">
                <a:solidFill>
                  <a:srgbClr val="FFFF00"/>
                </a:solidFill>
              </a:rPr>
              <a:t>         1042 mi hr</a:t>
            </a:r>
          </a:p>
        </p:txBody>
      </p:sp>
      <p:sp>
        <p:nvSpPr>
          <p:cNvPr id="17416" name="Line 8"/>
          <p:cNvSpPr>
            <a:spLocks noChangeShapeType="1"/>
          </p:cNvSpPr>
          <p:nvPr/>
        </p:nvSpPr>
        <p:spPr bwMode="auto">
          <a:xfrm>
            <a:off x="3571875" y="3494088"/>
            <a:ext cx="4810125" cy="0"/>
          </a:xfrm>
          <a:prstGeom prst="line">
            <a:avLst/>
          </a:prstGeom>
          <a:noFill/>
          <a:ln w="25400">
            <a:solidFill>
              <a:schemeClr val="tx1"/>
            </a:solidFill>
            <a:round/>
            <a:headEnd/>
            <a:tailEnd/>
          </a:ln>
          <a:effectLst/>
        </p:spPr>
        <p:txBody>
          <a:bodyPr/>
          <a:lstStyle/>
          <a:p>
            <a:endParaRPr lang="en-US"/>
          </a:p>
        </p:txBody>
      </p:sp>
      <p:sp>
        <p:nvSpPr>
          <p:cNvPr id="17417" name="Line 9"/>
          <p:cNvSpPr>
            <a:spLocks noChangeShapeType="1"/>
          </p:cNvSpPr>
          <p:nvPr/>
        </p:nvSpPr>
        <p:spPr bwMode="auto">
          <a:xfrm>
            <a:off x="5908675" y="1731963"/>
            <a:ext cx="0" cy="1778000"/>
          </a:xfrm>
          <a:prstGeom prst="line">
            <a:avLst/>
          </a:prstGeom>
          <a:noFill/>
          <a:ln w="50800">
            <a:solidFill>
              <a:schemeClr val="tx2"/>
            </a:solidFill>
            <a:prstDash val="sysDot"/>
            <a:round/>
            <a:headEnd/>
            <a:tailEnd/>
          </a:ln>
          <a:effectLst/>
        </p:spPr>
        <p:txBody>
          <a:bodyPr/>
          <a:lstStyle/>
          <a:p>
            <a:endParaRPr lang="en-US"/>
          </a:p>
        </p:txBody>
      </p:sp>
      <p:sp>
        <p:nvSpPr>
          <p:cNvPr id="17418" name="Text Box 10"/>
          <p:cNvSpPr txBox="1">
            <a:spLocks noChangeArrowheads="1"/>
          </p:cNvSpPr>
          <p:nvPr/>
        </p:nvSpPr>
        <p:spPr bwMode="auto">
          <a:xfrm>
            <a:off x="0" y="5872163"/>
            <a:ext cx="9144000" cy="366712"/>
          </a:xfrm>
          <a:prstGeom prst="rect">
            <a:avLst/>
          </a:prstGeom>
          <a:noFill/>
          <a:ln w="9525">
            <a:noFill/>
            <a:miter lim="800000"/>
            <a:headEnd/>
            <a:tailEnd/>
          </a:ln>
          <a:effectLst/>
        </p:spPr>
        <p:txBody>
          <a:bodyPr wrap="square">
            <a:spAutoFit/>
          </a:bodyPr>
          <a:lstStyle/>
          <a:p>
            <a:r>
              <a:rPr lang="en-US" dirty="0">
                <a:solidFill>
                  <a:srgbClr val="FFFF00"/>
                </a:solidFill>
              </a:rPr>
              <a:t>Objects moving in the northern hemisphere deflect to the right of the direction of travel.</a:t>
            </a:r>
          </a:p>
        </p:txBody>
      </p:sp>
      <p:sp>
        <p:nvSpPr>
          <p:cNvPr id="17419" name="Text Box 11"/>
          <p:cNvSpPr txBox="1">
            <a:spLocks noChangeArrowheads="1"/>
          </p:cNvSpPr>
          <p:nvPr/>
        </p:nvSpPr>
        <p:spPr bwMode="auto">
          <a:xfrm>
            <a:off x="6029325" y="3589338"/>
            <a:ext cx="1507548" cy="366712"/>
          </a:xfrm>
          <a:prstGeom prst="rect">
            <a:avLst/>
          </a:prstGeom>
          <a:noFill/>
          <a:ln w="9525">
            <a:noFill/>
            <a:miter lim="800000"/>
            <a:headEnd/>
            <a:tailEnd/>
          </a:ln>
          <a:effectLst/>
        </p:spPr>
        <p:txBody>
          <a:bodyPr wrap="square">
            <a:spAutoFit/>
          </a:bodyPr>
          <a:lstStyle/>
          <a:p>
            <a:r>
              <a:rPr lang="en-US" dirty="0">
                <a:solidFill>
                  <a:srgbClr val="FFFF00"/>
                </a:solidFill>
              </a:rPr>
              <a:t>1042 mi/hr</a:t>
            </a:r>
          </a:p>
        </p:txBody>
      </p:sp>
      <p:sp>
        <p:nvSpPr>
          <p:cNvPr id="17420" name="Line 12"/>
          <p:cNvSpPr>
            <a:spLocks noChangeShapeType="1"/>
          </p:cNvSpPr>
          <p:nvPr/>
        </p:nvSpPr>
        <p:spPr bwMode="auto">
          <a:xfrm>
            <a:off x="7315633" y="3747365"/>
            <a:ext cx="430212" cy="0"/>
          </a:xfrm>
          <a:prstGeom prst="line">
            <a:avLst/>
          </a:prstGeom>
          <a:noFill/>
          <a:ln w="9525">
            <a:solidFill>
              <a:schemeClr val="tx1"/>
            </a:solidFill>
            <a:round/>
            <a:headEnd/>
            <a:tailEnd type="triangle" w="med" len="med"/>
          </a:ln>
          <a:effectLst/>
        </p:spPr>
        <p:txBody>
          <a:bodyPr/>
          <a:lstStyle/>
          <a:p>
            <a:endParaRPr lang="en-US"/>
          </a:p>
        </p:txBody>
      </p:sp>
      <p:sp>
        <p:nvSpPr>
          <p:cNvPr id="17421" name="Text Box 13"/>
          <p:cNvSpPr txBox="1">
            <a:spLocks noChangeArrowheads="1"/>
          </p:cNvSpPr>
          <p:nvPr/>
        </p:nvSpPr>
        <p:spPr bwMode="auto">
          <a:xfrm>
            <a:off x="5375275" y="1301750"/>
            <a:ext cx="1607416" cy="366713"/>
          </a:xfrm>
          <a:prstGeom prst="rect">
            <a:avLst/>
          </a:prstGeom>
          <a:noFill/>
          <a:ln w="9525">
            <a:noFill/>
            <a:miter lim="800000"/>
            <a:headEnd/>
            <a:tailEnd/>
          </a:ln>
          <a:effectLst/>
        </p:spPr>
        <p:txBody>
          <a:bodyPr wrap="square">
            <a:spAutoFit/>
          </a:bodyPr>
          <a:lstStyle/>
          <a:p>
            <a:r>
              <a:rPr lang="en-US" dirty="0">
                <a:solidFill>
                  <a:srgbClr val="FFFF00"/>
                </a:solidFill>
              </a:rPr>
              <a:t>Stationary</a:t>
            </a:r>
          </a:p>
        </p:txBody>
      </p:sp>
      <p:sp>
        <p:nvSpPr>
          <p:cNvPr id="17422" name="Freeform 14"/>
          <p:cNvSpPr>
            <a:spLocks/>
          </p:cNvSpPr>
          <p:nvPr/>
        </p:nvSpPr>
        <p:spPr bwMode="auto">
          <a:xfrm flipH="1" flipV="1">
            <a:off x="5945188" y="2062163"/>
            <a:ext cx="955675" cy="1331912"/>
          </a:xfrm>
          <a:custGeom>
            <a:avLst/>
            <a:gdLst/>
            <a:ahLst/>
            <a:cxnLst>
              <a:cxn ang="0">
                <a:pos x="768" y="0"/>
              </a:cxn>
              <a:cxn ang="0">
                <a:pos x="768" y="144"/>
              </a:cxn>
              <a:cxn ang="0">
                <a:pos x="720" y="336"/>
              </a:cxn>
              <a:cxn ang="0">
                <a:pos x="624" y="480"/>
              </a:cxn>
              <a:cxn ang="0">
                <a:pos x="384" y="720"/>
              </a:cxn>
              <a:cxn ang="0">
                <a:pos x="0" y="864"/>
              </a:cxn>
            </a:cxnLst>
            <a:rect l="0" t="0" r="r" b="b"/>
            <a:pathLst>
              <a:path w="776" h="864">
                <a:moveTo>
                  <a:pt x="768" y="0"/>
                </a:moveTo>
                <a:cubicBezTo>
                  <a:pt x="772" y="44"/>
                  <a:pt x="776" y="88"/>
                  <a:pt x="768" y="144"/>
                </a:cubicBezTo>
                <a:cubicBezTo>
                  <a:pt x="760" y="200"/>
                  <a:pt x="744" y="280"/>
                  <a:pt x="720" y="336"/>
                </a:cubicBezTo>
                <a:cubicBezTo>
                  <a:pt x="696" y="392"/>
                  <a:pt x="680" y="416"/>
                  <a:pt x="624" y="480"/>
                </a:cubicBezTo>
                <a:cubicBezTo>
                  <a:pt x="568" y="544"/>
                  <a:pt x="488" y="656"/>
                  <a:pt x="384" y="720"/>
                </a:cubicBezTo>
                <a:cubicBezTo>
                  <a:pt x="280" y="784"/>
                  <a:pt x="64" y="840"/>
                  <a:pt x="0" y="864"/>
                </a:cubicBezTo>
              </a:path>
            </a:pathLst>
          </a:custGeom>
          <a:noFill/>
          <a:ln w="63500" cap="flat">
            <a:solidFill>
              <a:srgbClr val="FFFF00"/>
            </a:solidFill>
            <a:prstDash val="sysDot"/>
            <a:round/>
            <a:headEnd/>
            <a:tailEnd type="triangle" w="med" len="med"/>
          </a:ln>
          <a:effectLst/>
        </p:spPr>
        <p:txBody>
          <a:bodyPr/>
          <a:lstStyle/>
          <a:p>
            <a:endParaRPr lang="en-US"/>
          </a:p>
        </p:txBody>
      </p:sp>
      <p:pic>
        <p:nvPicPr>
          <p:cNvPr id="17423" name="Picture 15" descr="Quarterback by karlsruhde."/>
          <p:cNvPicPr>
            <a:picLocks noChangeAspect="1" noChangeArrowheads="1"/>
          </p:cNvPicPr>
          <p:nvPr/>
        </p:nvPicPr>
        <p:blipFill>
          <a:blip r:embed="rId5" cstate="print"/>
          <a:srcRect/>
          <a:stretch>
            <a:fillRect/>
          </a:stretch>
        </p:blipFill>
        <p:spPr bwMode="auto">
          <a:xfrm>
            <a:off x="5357813" y="3495675"/>
            <a:ext cx="655637" cy="528638"/>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wipe(down)">
                                      <p:cBhvr>
                                        <p:cTn id="7" dur="2000"/>
                                        <p:tgtEl>
                                          <p:spTgt spid="174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wipe(down)">
                                      <p:cBhvr>
                                        <p:cTn id="12" dur="20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arth_l"/>
          <p:cNvPicPr>
            <a:picLocks noChangeAspect="1" noChangeArrowheads="1"/>
          </p:cNvPicPr>
          <p:nvPr/>
        </p:nvPicPr>
        <p:blipFill>
          <a:blip r:embed="rId3" cstate="print">
            <a:clrChange>
              <a:clrFrom>
                <a:srgbClr val="000000"/>
              </a:clrFrom>
              <a:clrTo>
                <a:srgbClr val="000000">
                  <a:alpha val="0"/>
                </a:srgbClr>
              </a:clrTo>
            </a:clrChange>
          </a:blip>
          <a:srcRect l="14496" r="15079" b="2948"/>
          <a:stretch>
            <a:fillRect/>
          </a:stretch>
        </p:blipFill>
        <p:spPr bwMode="auto">
          <a:xfrm>
            <a:off x="2403475" y="1365250"/>
            <a:ext cx="3917950" cy="4240213"/>
          </a:xfrm>
          <a:prstGeom prst="rect">
            <a:avLst/>
          </a:prstGeom>
          <a:noFill/>
        </p:spPr>
      </p:pic>
      <p:sp>
        <p:nvSpPr>
          <p:cNvPr id="19465" name="Line 9"/>
          <p:cNvSpPr>
            <a:spLocks noChangeShapeType="1"/>
          </p:cNvSpPr>
          <p:nvPr/>
        </p:nvSpPr>
        <p:spPr bwMode="auto">
          <a:xfrm>
            <a:off x="3021013" y="2192338"/>
            <a:ext cx="2947987" cy="19050"/>
          </a:xfrm>
          <a:prstGeom prst="line">
            <a:avLst/>
          </a:prstGeom>
          <a:noFill/>
          <a:ln w="63500">
            <a:solidFill>
              <a:srgbClr val="FFFFFF"/>
            </a:solidFill>
            <a:round/>
            <a:headEnd/>
            <a:tailEnd/>
          </a:ln>
          <a:effectLst/>
        </p:spPr>
        <p:txBody>
          <a:bodyPr/>
          <a:lstStyle/>
          <a:p>
            <a:endParaRPr lang="en-US"/>
          </a:p>
        </p:txBody>
      </p:sp>
      <p:sp>
        <p:nvSpPr>
          <p:cNvPr id="19466" name="Line 10"/>
          <p:cNvSpPr>
            <a:spLocks noChangeShapeType="1"/>
          </p:cNvSpPr>
          <p:nvPr/>
        </p:nvSpPr>
        <p:spPr bwMode="auto">
          <a:xfrm>
            <a:off x="2522538" y="2949575"/>
            <a:ext cx="3648075" cy="17463"/>
          </a:xfrm>
          <a:prstGeom prst="line">
            <a:avLst/>
          </a:prstGeom>
          <a:noFill/>
          <a:ln w="63500">
            <a:solidFill>
              <a:srgbClr val="FFFFFF"/>
            </a:solidFill>
            <a:round/>
            <a:headEnd/>
            <a:tailEnd/>
          </a:ln>
          <a:effectLst/>
        </p:spPr>
        <p:txBody>
          <a:bodyPr/>
          <a:lstStyle/>
          <a:p>
            <a:endParaRPr lang="en-US"/>
          </a:p>
        </p:txBody>
      </p:sp>
      <p:sp>
        <p:nvSpPr>
          <p:cNvPr id="19467" name="Line 11"/>
          <p:cNvSpPr>
            <a:spLocks noChangeShapeType="1"/>
          </p:cNvSpPr>
          <p:nvPr/>
        </p:nvSpPr>
        <p:spPr bwMode="auto">
          <a:xfrm>
            <a:off x="2533650" y="3619500"/>
            <a:ext cx="3590925" cy="0"/>
          </a:xfrm>
          <a:prstGeom prst="line">
            <a:avLst/>
          </a:prstGeom>
          <a:noFill/>
          <a:ln w="63500">
            <a:solidFill>
              <a:srgbClr val="FFFFFF"/>
            </a:solidFill>
            <a:round/>
            <a:headEnd/>
            <a:tailEnd/>
          </a:ln>
          <a:effectLst/>
        </p:spPr>
        <p:txBody>
          <a:bodyPr/>
          <a:lstStyle/>
          <a:p>
            <a:endParaRPr lang="en-US"/>
          </a:p>
        </p:txBody>
      </p:sp>
      <p:sp>
        <p:nvSpPr>
          <p:cNvPr id="19468" name="Text Box 12"/>
          <p:cNvSpPr txBox="1">
            <a:spLocks noChangeArrowheads="1"/>
          </p:cNvSpPr>
          <p:nvPr/>
        </p:nvSpPr>
        <p:spPr bwMode="auto">
          <a:xfrm>
            <a:off x="6135688" y="2713038"/>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19469" name="Text Box 13"/>
          <p:cNvSpPr txBox="1">
            <a:spLocks noChangeArrowheads="1"/>
          </p:cNvSpPr>
          <p:nvPr/>
        </p:nvSpPr>
        <p:spPr bwMode="auto">
          <a:xfrm>
            <a:off x="6181725" y="3367088"/>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19470" name="Text Box 14"/>
          <p:cNvSpPr txBox="1">
            <a:spLocks noChangeArrowheads="1"/>
          </p:cNvSpPr>
          <p:nvPr/>
        </p:nvSpPr>
        <p:spPr bwMode="auto">
          <a:xfrm>
            <a:off x="6143625" y="1985963"/>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19471" name="Group 15"/>
          <p:cNvGrpSpPr>
            <a:grpSpLocks/>
          </p:cNvGrpSpPr>
          <p:nvPr/>
        </p:nvGrpSpPr>
        <p:grpSpPr bwMode="auto">
          <a:xfrm>
            <a:off x="3344863" y="2303463"/>
            <a:ext cx="1684337" cy="555625"/>
            <a:chOff x="2107" y="1451"/>
            <a:chExt cx="1061" cy="350"/>
          </a:xfrm>
        </p:grpSpPr>
        <p:sp>
          <p:nvSpPr>
            <p:cNvPr id="19472" name="Line 16"/>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19473" name="Line 17"/>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19474" name="Line 18"/>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19475" name="Line 19"/>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19476" name="Line 20"/>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19477" name="Group 21"/>
          <p:cNvGrpSpPr>
            <a:grpSpLocks/>
          </p:cNvGrpSpPr>
          <p:nvPr/>
        </p:nvGrpSpPr>
        <p:grpSpPr bwMode="auto">
          <a:xfrm>
            <a:off x="3344863" y="3055938"/>
            <a:ext cx="1658937" cy="503237"/>
            <a:chOff x="2107" y="1925"/>
            <a:chExt cx="1045" cy="317"/>
          </a:xfrm>
        </p:grpSpPr>
        <p:sp>
          <p:nvSpPr>
            <p:cNvPr id="19478" name="Line 22"/>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19479" name="Line 23"/>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19480" name="Line 24"/>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19481" name="Line 25"/>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19482" name="Line 26"/>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
        <p:nvSpPr>
          <p:cNvPr id="19483" name="Text Box 27"/>
          <p:cNvSpPr txBox="1">
            <a:spLocks noChangeArrowheads="1"/>
          </p:cNvSpPr>
          <p:nvPr/>
        </p:nvSpPr>
        <p:spPr bwMode="auto">
          <a:xfrm>
            <a:off x="2506663" y="398463"/>
            <a:ext cx="4323628" cy="519112"/>
          </a:xfrm>
          <a:prstGeom prst="rect">
            <a:avLst/>
          </a:prstGeom>
          <a:noFill/>
          <a:ln w="9525">
            <a:noFill/>
            <a:miter lim="800000"/>
            <a:headEnd/>
            <a:tailEnd/>
          </a:ln>
          <a:effectLst/>
        </p:spPr>
        <p:txBody>
          <a:bodyPr wrap="square">
            <a:spAutoFit/>
          </a:bodyPr>
          <a:lstStyle/>
          <a:p>
            <a:r>
              <a:rPr lang="en-US" sz="2800" dirty="0"/>
              <a:t>Northern Hemisphere</a:t>
            </a:r>
          </a:p>
        </p:txBody>
      </p:sp>
      <p:sp>
        <p:nvSpPr>
          <p:cNvPr id="19485" name="Text Box 29"/>
          <p:cNvSpPr txBox="1">
            <a:spLocks noChangeArrowheads="1"/>
          </p:cNvSpPr>
          <p:nvPr/>
        </p:nvSpPr>
        <p:spPr bwMode="auto">
          <a:xfrm>
            <a:off x="1990725" y="5807075"/>
            <a:ext cx="5601566" cy="830997"/>
          </a:xfrm>
          <a:prstGeom prst="rect">
            <a:avLst/>
          </a:prstGeom>
          <a:noFill/>
          <a:ln w="9525">
            <a:noFill/>
            <a:miter lim="800000"/>
            <a:headEnd/>
            <a:tailEnd/>
          </a:ln>
          <a:effectLst/>
        </p:spPr>
        <p:txBody>
          <a:bodyPr wrap="square">
            <a:spAutoFit/>
          </a:bodyPr>
          <a:lstStyle/>
          <a:p>
            <a:r>
              <a:rPr lang="en-US" sz="2400" dirty="0">
                <a:solidFill>
                  <a:srgbClr val="FFFF66"/>
                </a:solidFill>
              </a:rPr>
              <a:t>The </a:t>
            </a:r>
            <a:r>
              <a:rPr lang="en-US" sz="2400" dirty="0" err="1">
                <a:solidFill>
                  <a:srgbClr val="FFFF66"/>
                </a:solidFill>
              </a:rPr>
              <a:t>Coriolis</a:t>
            </a:r>
            <a:r>
              <a:rPr lang="en-US" sz="2400" dirty="0">
                <a:solidFill>
                  <a:srgbClr val="FFFF66"/>
                </a:solidFill>
              </a:rPr>
              <a:t> Effect deflects the wind </a:t>
            </a:r>
          </a:p>
          <a:p>
            <a:r>
              <a:rPr lang="en-US" sz="2400" dirty="0">
                <a:solidFill>
                  <a:srgbClr val="FFFF66"/>
                </a:solidFill>
              </a:rPr>
              <a:t> to the right of the direction of travel</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THEME_BG_IMAGE" val=""/>
  <p:tag name="MMPROD_23777PHOTO" val="/9j/4AAQSkZJRgABAQAAAQABAAD/2wBDAAMCAgMCAgMDAwMEAwMEBQgFBQQEBQoHBwYIDAoMDAsKCwsNDhIQDQ4RDgsLEBYQERMUFRUVDA8XGBYUGBIUFRT/2wBDAQMEBAUEBQkFBQkUDQsNFBQUFBQUFBQUFBQUFBQUFBQUFBQUFBQUFBQUFBQUFBQUFBQUFBQUFBQUFBQUFBQUFBT/wAARCAGw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e78Np997fZWHe+F7C5j/AH1vvrY0Txn5f7m5/eQt/wB8Vt3+iQalB51tX9J+1q0JWnp5n5byR+weI+JPD8ugX/2mx8xE/uVseE/iXe6RqHk3Mcjw/J/vJXcXFm/l+TNH5if9NK5fWPCkMsn2mz/g+8n8aV7McVSxMPZV1fzKhzQ+E9q8P31l4osftNhcb3/iT+P8q0vsaxSfPJsdP4K8i8L3EukSR3NtJ5c1eixeJItft/n/AHF7XxWLwk6M/c1iehCceQr6xsj+f/V1zclx5Unyfc31Y1SRov8Alp5lc3JqCfx16eGo+4Zc5uSf9dP89K6DR5Elj2PXJ6feJJ+5f/vutyzj+zSf+z1niIfZNecuapo6y/8AAK4/VPDf8cP+Wr0i3kST/fSo/scVz/yzrmpYqVADw/WPD6XNnIj/AH68n1zQ3tpJN9fVmseE18v5P9TLXk/iPwf5n7l4/L2V9nlmaR7nPOB4fcWflf8ATSq/2f8A66V2moeG3tvMR4/L2fx1h3Gn/wDTOvtYYiFQx5zD+z//ABDUfZ/3laklm9R/Y/8AV1085nzmX9n83/ppRJbp5nyfvK1Ps/7v5/8AgNElnRzhzmP9nSOo/IWtSSzeo/s/8Dx1rzhzmfJbp/HUf2fyq1Ps/wDf/eUv2f8A7aUc5pzmd9n/AHn/AD0SiS38r5K1Psf9+j7HRzmfOZccf/TOtGOOL/nnT/7P/v1J/Z7/AMdE5hzkf2xIo9nl/c/jqT+1JY/uR+XUkdn/AN8VJHpdY+4Z+2K/9p3H3PMk2VH5ksv35K2I9Lfy6l/suo54IftTGjj/APH6uR9auR6PVy30N5a5p1oBzFe3keX/AHK6jQ7xLKTf5f8AsVY0fQ7fy63P7LST/Ux7NlfOY3HYeEWdNLA1a8vhJPAmsaV4wt44ba48i9/hR67zw/qF1ol59jvPuf8Aj9fCfgPVNYsbe32Sf6n/AFU38e2vsL4WfEeL4g6XHpGsx+XqkSfu7z/npXxtOOLlQviY82mrX5nqY3L/AGf7yn9x6leW8WpQ7/L8x64fUI30243/ANyuws7d7e48n+P7n99HqvrGkJH9+P5HrOjU5JcvQ8U4O41OWKT/AFeyug0DULeTy/4H/uSVl3mn+Z9z95RZ6f8AvP8AV+Z/er1p8k4D5zp/ECNLB5qf8CSuA1DzY5P+eif367i3t5f3fnSeZWPrGl/ZvnSP5HrLCTjT9xhOZT8P3n7zZNXeaXcJ/qX/AOA15vbyPFJ8/wDq3/jroNPvHl+T95Hs+7TxdHn1NITO0kuHtv8AgFSWeseXJv8A9ZWH/aDyx/vv3b1H5n7yvG+r3+I15z0i3+z6lb/uf++K5vxJ4PS+j/1fzpWXpeqPbSb/ADK7jS9civY40m+//C9eXKNXCT54G/uzPB/Enhd/3n7v7n3q871TQ3ir7E1DwXZ6l86/x15v4k+E7x+Y6fvE/wCmdfU5fn1P4JuxxTpSgfM9xpflyf6v/wCzqCSz/wC2len654LltpJP3dc3/Y/l19rRx0KkfiMDk/7P/wCmtEmn11n9l1HJpePn8uun6wYnHyWf8aVH/Z9dhJpb1Xk0utIYgDk/sdSR2b10n9lv/wDE1JHp/wC8rX6yM5v+z/KqxHp9dJb6Y3l1Yj0tP+B1zSxIjk/7L/7Z1Jb6P/wCuw/sv+5ViPS/+mdZyxYHLxaR/cjkq5b6R/0z/wAtXWW+h+Z5n7v5K3NH8KfafneP5K8+rj4w3A8/j0N5JPkq5H4fb7leqW/hNP4I/LRKsSaGkfyQ/c/i/wBuvIrZzGmdNHD1K8uSJ5ePD8UXmO/8H3kjqOz09JI438uvQLjQ/MkuN/8Ax6onyp/z03Vn3Fv9m8v93/B81fBZnxPKfuU2fYYLLKVD356sx7PT4v4497/wpJVySP7N/wAs/uVTt7h5JP8AbT7tan2hJbfZ/B/C/wDGntX5niM1xHPLmk7PofRQhSXvQPl/wno/27S7eaGP/e8v/lnX0R8K/hxLHcW99D8/3K87+Gdnb6TefZrn7j/d/wB6vXI/Hlv4Xjkms5P9iVP7jL7V++08Y6mH+rYfWS0Z8tj5y+R6/q+nJa2ccz/fRK8y8YfEJLZJLR5PL3/df/aridY+Pj337l/uf+zV5n4k8Yf23J/q6zwmXOk/9pPMo4Sc5c3Q7zS/Glx/aG9/+BJXo+l+J7K58tNn36+eND+0XtxGkP33r3z4d+D5ZY43m+/XpYulSp0ueWheJpQgdpb2/wBpj3wx/cq5caf9ps5E8v8A7+V0Fnp6W0exP+BVHcf6N5myvjPrF5e6eVyHl9xo7yf8s/n/AIkrQ0ez8uSugvLNLn/ln89SW9n5UdelLF88DAk/s9LmPZ/rKp3GjpF8n/jlaFvvj/1P/Aa1INP+2x/P+8rzvbSh1Og5OON4vv1oafI8fyV1FvocUkmz95Ukngt7KPzk+5WM8ZSfuyDkmR29w8cf+srQk1iX7Psf5/8AYqn9nfzPnqP7OnmV53JCZvzyMfXNL/tLzH+z+X/1zrzvW/B/l3G/y69ws7NJPkT/AIFVu58J2upW8kM0ezf/AB124fNPqvumMqXOfMEmkeV/yz+f+5Vf+zK9U8UeC5dEvNj/AHH+69YY0fH/ACz+5X11LMoVIc8WcU4HB/2ea3ND+HOseJLeSbTrPz0SvSPDfwj1jX/LdLfy0/6af/Wr1Pw38K/EXhO4juIfL8n+5Xk47iGnQjy0prn8zpo4ec/sux4v4Y/Zu13VrS4ub+2+ybP9Un9/8q4TxJ8P9Q8L3kkN5b+X/wDE1+gekamkml/JH5c/9ySvmv4xadq+o6vJNqNvGke/915f92vByniPF4nFyhWsonXi8JCjSjKDbPAI9L/uR1cj0d/+efzvXYW+h/vK6Tw34HfVrj/V7If4q+xrZjGnHmkzx+T2hwen+E7i+ePyY/MrbtfA723z3Mckaf3K97sPCVrotv8AJb72+/V630P7b8k1nv3/AHfMr5OtxDK/u7HbDCHgVvof9o3EcMMccMKV2On+F/Lt40hj+5Xpknw7S2/ffZ/LSo7izitrfYn7v+9XnVc4jV+A6IYSf8p53JpfmyfZk+5/E9Z+uWdvbWciJXoGqaXb22lyeT9/+J64fVLN72STZJ8n31evFxeLlWUeSVlfU+my3Dxp+/I5fVI/Nt7d0/jg2f8AfNc3rH+rt3/4A1dpqFnFbW8aeZ9z51/3e9cPeXHmySf3E+69fFYufLV92R7X2Tj9Q32V5In/AANakk1CKO3/ANZ5b/I/+NHiCT+//B92uT1TUE+x73k+e3dP++W4NeTiK0QPGJPjJFFb/af3ck6fdeq1v+0BFr8my5jkjuvufaY4/kkX0evP/BfwfutSjje5jk8h69g8P/CNLby3s7P7/wDy2kr9j4fyGtUksT7dx079Ox5s/ZfFM5u41TUNWuP3MckafxeZXWaHod3exxokcn9xnrtNL+F720kc15JXpHh+z0/RI9n7v/fr9bpU6WDh8TqS7s8utj4w9ylH5lz4V/DeLTY43vI/kf59/wDcr1DWPEGmaBZ7LaSPfXmfiT4pW+k2v2a2/eT/AMKR15PrHiC91u486aT/AG68iWEq46r7Ss7LsedTpzrz1PXLj4l3ttqG9JP9167TQ/iXaarHsvP3c6/Jvr530PT73X/kh+4n8deseE/AkVl89zJ89LF4HDwh72j8i6vJT9zc9QjuIr37n7ytCz/65/PVPS9Q0q2j8mH95On/AD0rpLOS3l+dPuP916+NrVeT3eVmUcPKceYrx2cV58iR+W//AI5Wnptn9muNk3ybqqahcRabZ+clSafqH9tW8mz93dIn/fa1wTlNwv0NaVL7J0kcdvbXEe/79dBb+Ve2+zy/k/irh9LuPL8tLmT5/vo8n93/AOtXcaPcW8nlp5n+9/wKvDxHunR7Ez5PC6b98MfyJ92uX1TS3trj+4n8VeufZ/N+/wDu/wDYrn/EmjvJ8/l/I/3qxw+Nlz8siKuH5I8xzdnB5fl7PuVckt3kj2f6vfVfT91tcfZn/wCAvXQR2b+X8n7yuirU5WYwhzmFfeH1vbf7NNH5iN/H/crO8L+F00/VJLW5t99tK+//AIEtd9p+nvL9/wDjrUk0dP3fk/fSuJ4/ki6V9zb6p9s2NDs7LTbCNLaOONKNf1OKxtN7yf7qVTs7eX92iSfJVu80f7TH/wA9P9+vnrR9rzTlc9S/ue4ecXkl7qUf/LTZv+5H8ny1h+JLL7bZ+TNHJIn9/wC+9ep6f4ZfzPn/ANTSyeF9PsvMd5P+AV7MMfSoyuunY4J4erUPB9P8FvL/AMs69I0fw/FptnH+7+f+FK7PT9P0qL50kjTf91Hkq7/Z9v8Aff8Ad08Vm06/uhSwPIc3p+hpc3Hz/c/irYvPEGleG7OSa5kjj8r+OjWNS0/SIds1xGn96vB/iJ4g/t+T/RpPPtf4fL+5XzmIxcZ+7za22PUo0eQ7TxJ8XrK4+RLiORPvqn3K8j+Inx0tNI0/7TD9/wDh/uV5n401B9N8zyfMnevn/wCIGoaxqX7l/M2J96vmvruI5uSMtD0YUYnvnh/9pR9XvJLN5PLgfemySuot/iRFLZyP5ke/7lfnxH40fRLyTf8Au5Ef79ej+H/ix5kfzyff+9Xo+2qxpcvR6mcP3Z9aXniyK9s/kk+//wB91zd5cReXsSvG9L8efx+ZWx/wnEXlxv5n365qU5fb6mkpnQeJLjyvLT+P/wBlryTxp4ke28yH++myuz1DxAl7b73++j7P+AsteR+MLxJPMf8A1lcc4c8+Y15yh8N/jB9mkjh/dxo/yV9B6f8AET7Nbxun2fZN/wB8f/Y1+fnz20m9P3de5/Ce4svFOnx2H9sSR3qf8u0kn/oNfqmWYqpSnyc6in32PNmfQlx8TLK5k2fZ9k3/AEzk+T8q5vUPEH264+SSSRP7n8dZen+E9MsZP9Jkkjd/kby69M8H6Polj5fkx73/AL8lfs+WKNKHPOo5S7LY87EcsPsXOTs9Lvb3y0ttPkk/25I66zQ/ho8skc1/J/wCvRP3X8EccaVHeSPFH+5+/XfPGTlpBWPHliJS93Yj8u30C3j8r93s+9WPeeMLjzP+eaJWXqGoSyXH777/ANys+O3WS4/ffvKzjSi/j1OuEDpI/EjyCN4fv7/v/fSvYPh3rFvL5kNzcfI6fckrxez0+WWPf/q0rsPD+oRaT5e+T94/8f8Au14Ga0oez9w7aXv+4e6Ryafq3+jfx11Gl+A7TTY/tNtH5iOnyzeZXh+h+NLSLUI3STzH3/fjr2TT/F9xqUf2aH/RN/zr5n3Pmr8+x3taPLGDdnuOFLfyMfVLy3+2R+dHHvt3+ab/AGW/hrU/sd7K885I5I0+fan8e1uf0q5qHh+3k0+PUrm3j875En8z+6tU9L8UWUujx6lc6hbzvM77Uj3f98/hXkSx0IT9nzdNTolD93zR7nUaf4gS2+/+8rqLe8t9St5N/l7Hrw/XPiBpVtebLOSOdLhPv+Z+lV/D/jS4tri4ea4j2J/B/s1m6NLEU/bUZL7zOHM5ckz1zUND/uR/7tV7OR4v3Lx+W9cHefGi3tvLhS4jk87/AMc9qr2fxI824+0vJ5f+35lZU5SnHlk1oafV4wke0W9v5Uf/AMbqxv8A3ez95vrzvT/jJoltb/vrjy9/yb62Lzxg4t/OeS38t/44/wCPd0rgqQlD356eZ0ch2mnyJ/0zjp2peILfTZI0eOSR3+7sr5V+Kn7YGlfDO4js0uI7u9uH+VPM+f8A2mrn7f8Aa80/VtLkvLy4jgnT5Nn+96V5UMTh51uST079AlHkPoPxH8UtTeHUEsEjtUh+Rf43ryTxR8VL3QNQt7y8vJPIfekvmSffXbz0ryO8/a88NW15cW1zJHB53+oeOT/WN6V5v48+Nmn6lrFul/cR2Ed3B5ME1x88SM3esMZj4e9Sw0Pnb8V3PRhbkR7p4o+Nlve3EiWGqRwWqbH3/c8xW/i3Guf0f9sCLRPMRNYkv0R9jeZJvR/9pc18F/Fj4mJrdx/ZWmySfZbf5JZo/wDlo3tXndvqF3bXHnJcSfJ/BW2Eo4ydL95O+ml1r63Oec/sxufqRJ8cLfxJHcfabzZ5r7/3lV9P8aRRybPM8v79fn3Z/FzUIpLeF/uJXplv8YLX7PH/AKZ86V5c8DVhL3upnKqfXFxqmmSXG+aSORE+TZXH+KLfR7mORIY/kf7z/wAdeHx/GS0vbP8A4/I4/wDtpWXH8eNPiuJEmuP96uOeBnPozSGIMP4wfDt/tH2m2/dwf3P+eleLySXGmybPM8vZXsGsfGCy1KzuIXk8z+7Xk+qXEV9JI6fcevYwEKsI+zqR0Xczqzj8RY0/xpqFl8nmeYlbEfxEuPL+fzI64+OPyqPLr0fq8P5Tm5z0yz+Kn+h3ELyfO+z5/wDdrD1TxZ9ukk/effrj/L/v0skdZ/VKQ/amfJHUdncS2V5Hc20nkTp86vHViopLevUFznrXh/8AaQ1Oyt47bXtPj1aD7jTR/JLXo/hf40aVc3kf2OSSSCZ/kT/nm1fLXl+XRHG8XzwySRulenh8dicN/Dm0RyH6IeH/ABoniS386z8vf9z/AFlaFxZ+I72PZ9nk2f8ATOOvif4Z/HTWPAHiSzv5o47+BH/e+Z9/bX6DaH8aNT8W6Tby6aLKC1mTfA8H3PpX6FlefVcR7jgudHFVw5xtn4D1iOOS5mj8iNPnb7RWXJ4g0rTY983+vT5GSP8AvVueJLfxRq0cnnSfJ/En3K8o8WafF4bs5NVvLiOSCF9l1DHJ8+1qjNc2rUZc3Mo9NDsow933z0OPxo+rybLOPyNn/fdU7jT72WTzprj7n76vnPUPjpFZXmzRI5JNn/LaT5KsaP8AGzVfEl5svLjy3T+CP7ki18l/bOI5VGp7yvv5GnufYPsjwv4w8P8AhLzJryTzNifc/wB7pXYWfxwlvY47bTbeOTyk3xTf89It2f0r4L1D4gJbW8iXN55bwvs/efP8tZf/AA0RqdlHHDYWfzxO/lTSf3W7V5k8zrVKnvRTSDkPrz4sftKahbSR2c2oeXa/fZI/kT5a8H8WftWW+kW95pulSXMifarh4PLk/heXIr5z8SeINT8W6hJearcee7/98VkRx+XH/wA86+f+p+0qyq1JavojSPwqJ3958ePGFzefabbUJLD+Nf4/vV0Fn+1R4zto7f7TJ9re3+6/mfPXk8dnLJ9y3kk/65x1H8nl/wDTSuz6tRjpZDv5n1Jofx0t9St/7Sm1Dy9nzrDJJ/EvatDWP2rH1bR99ncfIn7n/br5L8v/AMfrQ0+T93s/8frj+ox+zJoynM+pPB/7RFpZWdxNc3nmT7P9TcfOlZeqftUaxc+XZ2fmR6Wju6pHXzvp9v5skf8At/erUuNkkknk/f37K3nD939XnJuJxzqknizxRceLdcuNSuZPn+4qf3FrDvLy4vv9dcSSf7HmVuSeE7uLT5L9/wB3B/8AE1jyW9KjClGPLTtpoX7Qy5I0qO8uJb6O3S5uJJ/K+RfMk37Fq7JHUf2YV18qNoGf9n/ufu6Ty3q55dSeXVzL5yv5f7ujy/3dWPLSOjy/3e/+/QHOV/8AYoj/AP2qseW/mVJHH+7rEznMjkj82mVt6X4X1jV7ffZ6fJPB/f8A4K2P+FV+JfL3/wBn1leH8xHv/wApx/l0ytfUPD+oaJJIl5byR1n+XVGRX8ypJI/NqT7PLJ/qY5JKuf2PfRx7/s8kdZAYlFPpldBRFJb0R2dWI+tWI+tbD5yn9j82u08L/FTxR4J0v7BpWoRx2v8Ackj3/lXL/wC/S8VrCc6fvwlZj5+f4j6D+H/xg1jxbodx/bGseXdWj7J08zZ5kXaRf92o/EmoaJbXEn2zWLaeC4TZOnmb68D+zp/20qSO3Ty6wxClX+PXzLhMuafo6X2qSJYRyTp8/leXXYeE/gXrGtyedc3H2Dyn2N/frl7O8lso/wBz99PuvXoHhP4yXum/Jf8A30T/AF0f8a+jVFadSEIwir2KhL+Y5fxp8H9Y8L6x5NnHJq0Eqb1f+OtDw3+z/wCK9bt45vs/2RHfYqSffr2S4/aQ8OaTJo/2O3k1JPI/0xJLdf3bf3f9qus/4ak8P6lof2NJLfTXidHi8uPZ8vO6vO+tVeT4H5Oxv7v8xh6H+x3rfinwv9gS38ueFN/nR/3qr6X+w/LZW/2nUpJJHR9jJJ/eVsFa9M8H/twaf4E1iOG/k+32rvsleP5/lapNL/aw8Oa/qF5cpeRxp57zRW1xJs2Lu3bTXjYHFY6lVqQrU3ytXT8ztlDD8seWXqbHgv8AZjikkt7CHT/k8hN37ujxx+xXb6J9nf8AsuOT7QjvK/l11Gn/ALfngzTZN7+XBdQ/JOkf3JF/2a7u2/bR8LeMPDhvNPvLK7ktTtlhuPvyR7vSo+tYiHvShJXOiEcJL3edHzR/wxHFc29xcpZ/P5D/AOr/AL26Nf8A2atCP9ieK2vI7b+y/MdE2M/+7X05o/7WHgePR/OS8so7qafZ5MlxF/Cw/wDiqz/E/wC1/wCGrUXk0MlnJGjpuf5fkV66YZjJJx5HJ+oTw2F+LmR876p+x35kcc0Nn5cEKbFfy9n3q871j4T+H/CVnqE3/HxdW/z7P9qvbPiB+3Al7p/k6bZyXcnz7X8z91u9a+U/EHjDUNSuLj7ZceZvff8AZo/+Wjf7VcPPisVP3Y8sfNnjYuWEp/w3zM5PxR5ttHHZpceZvd3lrk7z915myugvLO4+0b5pI9//AMVVO40t/M2PX1tGl7KNjwozOb8to/nf+P8AgrpfB/wr8UeP47x9E0e4ngtNnnv/AM81dtin/vquz+B/h+3ufGkb6l9m+xRfJK9xX6F+EvHPgTwPay614Ygt7fW1j2XmnPt8rUYP4wv+3/FXBicxdGr7OnC/me/hcN7WPtJzsj4g0v8AYn8Zyxx3N/HJHBs3y+XH86eua9A0v9gO4udP+0v9ok3pv3+Z/DX2/rH7UvgS+0cX9jqNlsuE+eGeRUdH/wCebV4Jrn7YGmaJHJZ2FxHdpvlSJPl+Tc3yflXf9ZjCMarXN5X1/A650cND7Wp89+IP2Q7TSZNj+ZHs+f8A1leB+MPB7+G/EFxpttJ9r2f88/nr6c8afFTxH4kt7j7BH5+oy/8ALaT7kf8AtGvn/wAP6wngnxhvvPL1q6uP+Pqb/nmzV59PFVZznPp0icVWNLSMdPM5e38D67cx700uTZUeqeD9Y0izkmubOSNN+zf/AL1fXmn+JLSTS9jxxxwP9168L+Nniz7dJb6bDJ9x97f8BpUcZVrS5OQKmHjCPPc+hPgX4XtLLw3Z215bxyb4PvyV3GqaHp+mxyf6PHGn+RXxxofxs8S6bHb2aSRyIjr89ex/8JxLqWn+deXH8Gxv0ryJ0atKfvdT2MPiaU4cqjseb/FzXNM/4SD7Anlv/e8uqen+F9FubeN0j+/XIePLzT7nXLj7HH8+/wDezf7VYVvqF7ZR7IbiSP8A2K9WNCfKuWR4dXEQ9q+aJ7Rb2ehaJJveOOTZXB+OPHGmRSSQ2Ecc7/8AjkdcZcape3Mfz3ElZX2f+Orhh583NOQp4r3eWEbEH2YVFJH+8qx/qql5r2jnK0fWpI5PK/5Z+ZViOP8A8c/551J5SUAV/wDc+5Sxx1P5SUv8VAEUkflyf/G6k8t6k8v/ALaVYjj8z7n8FAc5H8/36kjj83/fqXmjmgXOJ5SVHJH/AH6seYnl7KI61IhMg+z/ALuopLdJZKuyR1F5f7yg05yCOPy46T7P+83p5kb/APTOrFL/AA1d0Ze6Ps/K/j/8iVq+XaR/8tPLSsqOPzI/7iVct/8AV7/465Zxick1I3LO4fzNn+sgSo7y8e58x5vvu9Z9vJ/pEn7yrF5H5ke9P3j/AN+uT2MeYyM/zElkqTe/pUkdv5n3/wB3VyON4o9/36054wLM+ON/+mkf/XOo5JLv7n2y52J/00atjy4v3lY/meb/AOzUQfOPmZU+xpUXlxfwf991YqOP93W/Kguy5/bmqxW8kP2yTY/3vLrPjj8v56ljkpJKjlhD4UdHPOfxHafDeS71LXJHmvJJIIv+WPmfJXpnjS80LSfD8k02n20j/wAP9+vA7e8uLH57a4kgf+Ly6Li4u9Skje5uJLt0+75klefUw3PV5729Dpp4vljyWuR3En2m4kmSPy9/8FaH/CQahJZ/Y3uJPIqpH/45UkcldkoR7bGHP5lb7On/AGzo8v8Adyb6sf7dEkiffegy5zPkjT/nnVeSN4/uVqeYn/PPzKpySf36OQ0Mvy3qSONKkj60V0nQLHHSUVJHWoEdFSSf7dH+xQBHH1rV+Ty49n36pW/7qrlvJ5cmz/WI9ZGcwjjf/nnRJIn3PL+ffVjUNPeWP5P3b/8ATT5Kr2du0Xzv+83/AHvLrEzhyz94X/lnv8uk8tP4KkuJP3n+x/cqn5n8fmeR/sSVsEPhLHlv5e+o/wDbqn9seOT/AFlH9qf36DTkLlR/PLH/AKvy6j/tBPL+ej+0PMj+StTTkLEcbyR/P/3xV2zt/wDWI/3Nm9XrKt7x6uRyfu6y945pwkWP3ttJv8zzNn8dWI9QeP8A3Kpx3Dx1YjuE/wCedHxmcoSLEmqeb/y08yo5Ly4/eP8AwVH9sij+5HR5j+X/AKv/AIBWfJ5GcoB5j/8AXOiSPy46jjqST95JVi5Cv5n/AOxUb/8ALOpPLokj/d7HpmvIMpJP3lSf6yo/M/1lZchryC0/y6jjk/ebP9Y9SSSJ+7rXkFyB/q6PMeOl5pI/9usuQOWAvz//AGEdJ8/8dSSUR/7FBn7pH5dQSW/7v5460PL/AHn+rpJJEikpBznOU/y6PMqT5K6ztIKfH1qXy1+5Sf6qgOcJJP8Ax+iOjy//ANipf/IdBkSW8j20kcyfwfOtdV4Uu7S+1TU3vvLfUpbJv7MS6j3xPcjG2JmH3c/NtrlPkq5p8afbI0mjkkg/i8v78a/3h9KoxqLmiSx+ILixvJP7S0f7RND/AK1JJG+Ru+etc9JJ9pkkdP3ab/lT/nnXU6jqktl5eju8c/lb3a/jj3+fv+bdzXPXmnvbSb3/AI/44/uVgVS08r+Zqafskj+eTzP+ulaFx4f/ALWjke2t/wDdm8xfkbvn/ZrLt9H+zR/8fHz/ANyStC3uPKj2P+4T+/HHvrIifN8VMxP7L/ebEuI53/6Z0moaPd6TJ/plv5e+uo/0e+kk+028ckDp/wAs/klj9xWJqH2jy5N955iJ8myT+Otec0pVZzkYXl/u/wDcojuP3m/+CpPMqPzPKjrU6ySOTzJPkrYjkil/5Z+W6Vl2++X560LP93H89H2TCRZ/hqfzPKj2eXJI/wDDUccaSRx/vPv1Yt7e4kk3w0HNL4iC3s5fv/6up5Lf7NH/APG61LfS7iT7/wD33JVy40vR7GPfc6x591/z7Wke9PxlrnnV97/I451/e7mJb2afu08v/eqtJGnmfPWhcXlv9z/vl6qXEnm1cISLhMpSbKP9ZUnl/u6WtOQ154laSljjf76U+Pr/AMtKJJH+5/B/co5B+1I498X/AC0jjqT5P+enmPUex/WpPLrQz5yT5JP+mb1H5f8ABS/ZhT/nj/5aVnP+6Xy/zEflpHUtFFY+8aEnmfu/9ZSf9tKX5P8AgFReYnmVmBh1LHHUfFSRx11naJHR8/8AH9yj56l5qzn5xKKPMo81Kfu9zH3+xLVi31C4spN8NxJG9VvM/wCmtLVcpP8AiRtx+H7fVrOSawkjtNQ89NsMlx529W+9/D/Ose4vPsV5cWd5HHJ5T7JfL+T7tdZ8L/C8XjLxB/ZtzqFxpqeQ7rcwff3KpKr/APqqv4g+F93ZXEiW3mTzo/7395v+b3b+9WE/i5TOlWjz8lR/16nPx2cVzH/o15JH/ehk+fy6JNH1CWPeknmJ/E8f96o5NLu9JuJHf9+iP9+P5N/071qaX4gt/MjT7Hc75vvJHHv/AO+dtc/vQOycpRjzQ1M+30//AEeR/tHlunzsnzb3ok0/T/7L+0vqkn2rz9n2aOPf8v1roI9H/wBI/wBDt9VknT52SSyZPm9B1rD1Czt/tGy5jktJ0/gk+/u/3a0hL5mUKv8ANdGX5afwXFH2NJPvyf8Afuuwt/gv441Ly3s/BfiKff8AOv8AxLpf/QcVh6x4H1vw3ceTrGl3Okv/AHL+3aL+daQnGcuWNmdPtYfzFOOzSP8A5aVJHH5cexKI7N/45Kk+zvF/00rp5fI45z/vEkkn/TTy6I9Qu8fJJJRHJ/0z8tP+mdSfaEjk/wBZRL/CZcv94sfaNQvfvyeWn9z+CpJLNP47io45Ek+R9Qjj/wBj5quf2HFLHI6ahb/7lcUnyeQpWgU/s8X36jk2RSVYuLeKOT/j4jk/651XkjT7n8D0c0x+4QSbPMk2UnmpUnl1H/zz/wBitfeL5oEf+q+SpPMeSjy/4PLkk2USR+XHH+7k/wC2lX7xH7oPL/vyVJ8lR/PH9z93R5f8b3EdZ8nmXz/yoPl+/wDu6k/7aVH+6io+T/nn5dHL6lc/oSf9tKj8xPuVLs/650+O3/j8vzP+udZ+6L3iOPyql/deZ8n7yn/Z/wC5HViO38qSnyROadaRyflvR5fmSVJsf1pavkPW5xPLqXZ/00qOiOOtOSXYylKPcn+elqLy6ljjrSEJfymc5f3hPkretPB2t6jax3Vjp8k0Mqb12SL86r+NHhLTtN1PxBZ22sahHpunv/rZn2p/6ERX0Tb+IvDvhnw/DpsPxCvbPTdLkbyo7DSo5rWN3+Zv3nlSL/4/XPiJul9k8+rWqRkoxOK8G+A/C8VvZvNqniG01CWB3n8/QvNt4JfK+4Nh3N83/Aay5v2bNc1iXf4W8X2+vwJ/FcRy2T/lJ8v/AI9Xptx+0dYaHHGmm+Nb/U7WJP8AUrZaUny/7XlsN1VLj9sDyreRLbT9Ou9j71/tPSl3/dOP9TP/AErzees/fgjnX1mE+aP5Hi8n7OfxLiuNn/CL3upfwL9kuIpf/QGatLQ/gV41uX2J8NfE3n/w3P8Ax7pu9s43f99V3LftVyy21uk3g3wuqI/+uCz28v8A32Uarlr+0lrHnx+XfLBav92FPFjIifhJbUSniP5V956PPXlH3l+hwX/CL/EDSbeSG80TxNP/AM8k8zzYo+3Rt/8ADXE2/wBt0DWI7y2kuNJ1S3ffFNHbypLHKv8Ad4r3zxJ+0Je21xshvPEWiwXHzslhqKukn5xrXk/jTxhe+MbiO8S816Sf53VL+4aVNvqrghq1o+0n8SsZ0p/iTf8ACxvjBbXEkyeKPHaPN96bNym/vyxFYOqfEzxb4kt5LbVfFmo61B/FDfyK/wD6FzTh4gt7mDZrGjya6/8AC8+s3K7P51zN5cf6Zvhs47RP7kfz/rxXbCEYT2OmPLPovuRL5j//AGdSb/8ApnSeX5kf/LSjy3ik/wBXXb75y+6Sef8A9M6j+0L/ABx/fqPy38z5Kl8x/M/1n+75kdHNIOWBPHJ5n3LOSrHlv5m/7P8A7v7tqpyXDyff8v8A9Aqx/rY/9ZHWOpzzhEk/345KZ8n+fv0nzx/8tKj8yjUPdF3/APTOovkokqOqhAv5B/20qP5KkqOStSRaTf8A9M6PkpaDYSO48v8A5Zx1J9o82iO3T+OT/v3Vn/R/+ef/AKHWXJEy9rITzE+/SxyfweZHH/20pPMh/wCff/yFUySJH/yzjj/7ZrWXJAz55TJo7e3k+/ef9+46u/6PH8ieZJ/2zqt9sl/g/j/4BUkf2uX5/wD4p6z5jnnSl9qS+84/y/8ArpUnl1Hsf1ojrt5PI97m8yT/ALaUf9tKj/36kj61n/W4f1sS0n/bSo6lrS3qZzl6F3TrKLU9Qt7Z7yOx810RZp42dNzdPuAtXtHgn4HeKPCniCz1LSvE+nTXUW54F0bVfslwjL3aOeBt3+6y14zo+sXvh/ULfUtKvJLDUbf54rmD78dev/Dv4l6tJdW8d541njSbc89pBZ2yXDy/7LrBKfz2tXNiFVcfdtY5KnN9n8UdffWdhcwyQ+L5PDOoXaff/wCEkkurK4f+9sltc/8Aj0Ved2/wz8H63eeTZ6xquku33UtPK1OJN3/XRrZ9v/fVesa9+0bb+HrZEufCviS6SFP3V4kkrReV/wADhiK/+PV5/qXxm8E6v5k1n4Z8W2UbovmwwSQTJu/vbvLSvIi6nYypRqx+FNGgn7GnjfU4/tOg63p+u2v8L3+n3Nk+36PGVb/gDNXH6h8B/iBoF39mv/CGqyf3ZtMje4i/8cb+ldJ4b+LXw3037Rv1TxvpLP8A8stM8jf/AOjNrflXSR/HDQdWmt9M0H4oeL7ES/JBbatpzea+7/agbH5VnzVYS2+86Oet6/I8Wn8J67oFx/xONH1Wwf8A5ZQ3FvP/ABL/AHttc/cfaJZJH/1aP/BHI1fXf2zW9b0O8tn8cXPiy1lTY7/2reWT7enlsk0EgWvOvGvw20m8uY7m68PeKkuv9T/xKdV0y+h2r/sp5e2taWJ973xU6l5ngEd5LF/qf4/veZbrL/6HmpbfULuO485JI4JNmz9xbrEn/fI+Wvbrn4V+D9P0+T7N4F+MF1Ps3q935CW6N64hDM//AH1Xjt5B9ivJEfT7mwf/AJ43Hmo//j5r0sPP251VpRUfdRW8xJZN/mR7/wDpnHso3v6UtJ5f/XSvR5JHmh89H2dJPv0bH9ZKuR3FvFH89v5//XP/ACaJ838twI7e8ey/1Mdv/vyW6u//AI9UlxeS3P3/AC/+2capRJcW/wDBb7Kg4qLR/lF8xPMeiSR//wB3S/JH9+jijlj2Dm+ZHUVSfJRH/wBc6sYzij91/wBdKf8AP/zzo+0S/wAEfl0AR+Yn/POT/tpUkd55X/LOOo/9Il/5Z1J9nuJP+ef/AG0oF7v2g/tR/wDpnH/2zpftn/TSST/tnUkccsX/AD7/APfurccn9yT5/wDxys+QjnjDoV45LqT7n/kSpPLu4/vyRx7Kk8t5f+XiSP8A651H/Z6f89PMrLkM+f0XyLEcl3H/AMvEdS/aH/juPMql9n83/lpJViOzij+/J5lZzhL+X8Rfuv5vwOX/AO2dLzSUeW9dp7IeYn8dLxSVLWpAnyUbH9aPko8ujlAl5rpfCPhK38U3my51rRtKRJNmzU9RWylk/wBpWeNk2/WuZqTy6nkk+rRnI+tvh74UvfAtwIfB/jrUdVtWfe9hZ/2ZqcW32n85Nn/fNaXiT/hLfEFxJ53hvVZJ3TZO+maFK7p67mhl2u/4V8weCvElxpFx5M3iC50WH763PmXnyN7eRIpX8mr2W08WeJ/FGlx2EP7RWi+IfKT91pXiHRp7j/x+7s9rV89iMLVhLm5r/L/IcY3lz6fcegQa7r3hVo2u4/iHfQpBsVE8LToyN/e2tCdq/hTNe/aP0GB7qKTQ/GOm3XyfOPDDHeu3/buIx/5DrmPAHixtS1C30fVfGFloOowxvtubvRtMt9Mkb+7HsWLd/wB9V7xpeuJ4X+ebxZoOpT/Ikt/pFxvdGbouIpXZP97868erGUJe8r+hMpQh8UT58t/2gPBV7qGzWNH1mSB02LNd6VEj7v737mRXrqJLrw7450+T/hH7uXXU/wBT+71G2uNkrf3orhRLHnty1df8QND8H6/qEkNz4wtrDyt8y3lprK7Eb/rm8hVv92vJfEfwB8P6tqSajbeK9V13yk3wW2k6VFfJub/bTdEv+7uqo8k+8SVyehV1T4J+MLmOTTYdL0GeH/lh9ruFieBeu1448h1+jV4z4t8C634OupINauNCS88z57TTdQgllj+safMlfR2j6h4r8L28dtc+E/F/iHYjuqTxxI87fw/6iN/1asD4lfD648erHeaJ8EPEnh3V9nnXN3Z3EL+ex7vEG2/X5a9LCVHCrZ2t5M1UpfDoz5y/3JKP9+rGoafd6TeXFhf2/wBkvbd9ksMn/LNl/wB2o6+p905BlSeWkv8Ay0pKZVfMB/lp/wA9KI40/wCelMpN7+lZ8n94xLHmJ/BJUckjy1H5lHmJRyRAPLf/AK50uPr/AN/Kf5f/AEzoj/65x0GvOMx9f+/lSRx1J5n/AEz/AOB+XSf9s/LoMg8ulqPfF/0z/wC/lHmw/wDPSlbzAn+f/rnRUcdxF/z0qT/V/wDLSsySTy6sf9s6r+W/l/8ALSpPs3/TWSo90xJPLeT/AJZ0eYkf34/92j7O/wDz0k2UeZL9xJPk/v8Al0vmZHMUnl0tFdh9AFFJHUn/AG0oMgoqTy6WnygRf9s6k8ylorQxCt3TrPwy8EE1zrmo2OoJtdoZNGiuIt27t+++7/wGsKn1lOHtOthnpVz8WrS5uDDqGh6N4q04v80uo+GrO3u9v/TOa38pvzrtPDetfCnxdDv0r4M+LtG8nZDc6r4T12W4fd1+aE/0rwWOR7aSN4ZJI3T7rx/wV1XhX4oeIPC0kj2/9nanv/6DWnRXvl/7rP8AMtcVbB3j7mnzsbwn/Oe6ab4V8H2smzRPGHjHwum/fP8A8Jhp8ifQ+Y0cSr+MrV01n/atzqnk23xMsvk/fSpb2VjfSzr/AN/91fPNx8bPEVz5mzT/AAzafI6f6JoUCP8AN7kE0aT8bfE+n2/kvfBYN+/ZaadpyfMv+09u7V5UsvreT9RT5J/aZ7f4i1P4ix2kn9mx22sfwRQwf2dLLJ7+U0m//gOGr58+IVr4uguPJ8Vafqtgjvv2X+nfYonb6IoR6PFvxN8S+NreS21i/iubVvk2DSrOJ9vu0cKNXKx/u49nmSbE+6n8CV6OEwkqPx2+4j3EHyUtFFesYhT6ZT6ACl5pKKDEj+f/AJ51J/2zoooNiP8A7+1JHu//AHlFS1nyGInlv/H/AOi6Wk/5Z0eWlHIAfP5f+r/9Bo/8h0tFIB/mUUeZRUchJLSfJ/0zqPzE/jqTzF/550uQCT/cqSOR6ryXCfx1JHcJ/wBNKfIY8hzlPplJHVnrElFFFa84BH1qWoqloAKfUfmVJQYhRRRWoBUtFWdH02+8Sah9g0fT7nVb1/kS2sLdrh/++UzWXtYrckrUV7Dof7J/xV1u3juZvDn9hWr/AHZtauFt/wDx3lqt6p+x38TNNtxNDb6Vqz/w21peMkr+371UFcf13D83Lzr7wPE6Ks6rpt7oeqXmm6lZ3Gm6haPsns542SVG9xVavQU09gCiiiqAKKKKAH0Uyn0AFFHmUViYhUnmVHRQBLRUVFAEnmUtRUUD5Cx5lHmpVemVnyByFv7QlL9pFU6KOQOQt+Z/20qT7RWfJI9G9/StOQOQy6KZT64+c9UloqKitCCWn1H5lEdMyJKlqKjzP46oCx/v16F8Nfgb4o+Kckc1jbxabpDuif2pqX7pH3Nt/cq2PN/9B/2q9c+C37N9lo97p+q+N7SXV9dl/fWfhZPkSB2z5f2uR1K7uNzR/wAH8dfU0kfh+90+RLa8l02yt02Sp9tV7J5fIkAHnzHzGVm+X5P/AEGvncbmvsvcpfeYc0V8Op4p4a/Zh+Hvwyk0+bxN/wAVJfSyJum1a4X7J5X/AD0EUTEbN397zK9Xvdah8N6PJ/wj2j6jBorx7IrbSdKii0+Te2F3sg2LlP4ay7PxR/ZtxHo+pWejQXVjYxIqX9utxbx71ymH+fbCfkC7fl/iovNQ8a6J/Z+palrnl/aNjrZ2G7yp51+Xygqnayru+fNfNVMRVqy9+V/66BH++Z8muafr9n9p0T7P4aT5H/sq4jW4t5GX73ybRsrLt7hNS/0m21CSC1T5/wDRPkeRl67Fdj1/3q6S3uNE8ZaPpeq/2Hp3h7yZ3SV4/k3zosg/dbfmX/gSf8DryX4jeOrfwPZx39ta3Gs2t9Pss7aDbK7yr822Urt8v/e/9CqYx55csU7lpXLfxV8C6P8AGbw5G8FvJpviS3R00y8k+5Iy/et5lP8Aq9//AI7XxxNFLaSSQ3KeRcxO8MsMn30ZWwy197eE/EEPj/VNLebQ5ILr57yKawk+RGX7lvcNwvzZ2Z/ir5l/ag+HcvgL4jfaf3sdtrafafJuI9ksE4+WRO+9D99JP4lr6PK8XyT9jMqUNfI8dooor6fnMwqWoqKOckloooo5wCiiijnAKSOpKkj8qP55vufw/wByjnMSOirn+jx/7j/P/rPko/0eT5Ifv/3/ADN9HOTzFOmVb+xpJHvh/eJTPL/v/u6OcvnK9FW/LqP7PWfOHOQUVP5aVJ9nStOcOcqUnl1c8pKX7MKOcOc5uioqlrzec9oI5KfTKT/lnWvOZchL/FSUyn/6yOtecgsR9a+h/wBmH4aIkv8Awm+r28ki2kbzadbRx+bcSKn354ox8zSFv3cf/fdeN/DjwTcfEjxdpegRXH2SO4ffc3kn3LW2X/Wy/wCH95vlr7MsfF7WDnRvAcVx4YFlO9mZbGRlbyocM0k0i/f2J/wD+6leRmGIlCPs49d2clWdvdO/8LxS2+nW2i39/pdrdX2n39reYdXuNNUQY8h7j73mf3v9v5f9muR8XXEWveKNHm0HTdvh5Ps8Ok38G54r7918v3/X+L/vquf8Uapoum+B5PE+j3F7/wAVTPcPBbanHsdIFUbl3dGUzSMu+uL0f9oO40Dwrp/g+wt449MuI5bm+SSP969yG4kSRv8AV/Imz5a+bhh5VPfj57mMD2fwT4v8JPrHh3SrxdOsb3Y+lfbJI53eaBmdvLHlygbv3m1GxXR+Mr+HUtF1zTNFNnb6hoN7DNBNaXqJLqlttZJso7fJsYbvL/4DXwX8XfF1vqt3bRWa/ZoLjdc2c6SMjQM7fJz/ALFfTVx4Y8H2/grWLbwtYadceIYdbuHZ7i3gSL7Nu8vzftE2T/rBzvZmbfRUwnJZ9/wO77HvEfjTxQ+iaxcW15cXsGnX3+v+12+x/mXMXp80fz184x/GCW2vP7Nv7OOSZ3+xy+fIqQo3m/eb/Y+bfurk/FPibWbnV9QtLzVPIa0k2RWckjbEi/gEfm/Ps2/dzXJamX1a8kkm8ueR02S+X8iPXrYfDeyhrqzrhS+4+65tU+zfufD1v9g0jT/+JrBcz2373xHtiBa42y58uHef3CffaP71eO/tEfE7SvGOlafoX7u31qyne5ltrCNfs6Ltwu9/veaV+9Xg938RPEetSf6T4g1GRHTyf+Phk/ddNvH8NOjjSOPZD+7StsLg4wq+15tjCrDk+IWn0yn17/OcYvFJ5lFFIAj60VHHUlAEtRUUygCeOiP+/UdFakchJ5j+X5P+sg379n+1RJGlM5pPLrICTzJf4JKkjvPK8tPL8t/4n+/Vfy6k+f8A56UD5Ilj5P4P3n+3S1Hs/wCmlJHH/wDt0GJJ5lSf7/3KZT/9ySs+ckl+bfSRxv8A/YVX+f8A56VJ5j+XRzgc5SR/3Kjj60Vzc59NyEtFJ/t0tHOZ8gU+PrTKfWvOZTge9fs2+F7cadr/AInv9cs/D6Pv0rSr+/3eV9pRRLIz7FcqkcbLjj/W+TX0XJrnwV+HOmy6VNbXni0a5pEviXS7hPNt3kR0SL7I23BVm+zSO2+vnv4a2GseJPhXb6PZxyR+HrR4r/WLz5fKtVM87GZv+AfL/wBs6wtY8QJ/bnhfUvL8u1RJYV8z7/lJK6/+g14talHEzfM27Pa/3HjznLnlym548+In9t3FukMclpokyf8AEs02S4aVNOtWbckKMcdK8n8Yah9ik0+5h/dpsf8A9C3YrovFmr2niDwPqG+OO01fw9qOxUt4/knsZvl/8hyp/wCRq8tvNUuLm3kR/uI++uiHuR5LWsd+Hw/2/wACGeT7RHs/gf8Ag/557q76z+Lktt4fj0pLOOD/AEV0W58xt8Evm+arKV/21rzfzKkjpHpShGfxHt8f7S1vruiXFh468A6F8QoH2fZn1Pcl3atu+YrdxbJl3D+Hd96vMo7e3jubyazs/wCzbW4ffFYfaGl8hf8Ann5j8vWbp9ukXzzf8BStD7Qn/XRK2p0ow20OSrLkXsobHLx/6yP/AGK6Czk823jrDuLd/tkkKeZI7vvVK6C3t0jjjTzPnrWkaYn4CWn0eW9R+XW/OeUSUUv8NPjj/jrXnJI/L/uUVJ5b+ZJ/6BUkkf8Aco5xc5UoqfY/rUcn7qjnNeYZSeZR5n9ymfw0ySx9pFJHcVXpY5KC+Qv/AOsqPY/rVf7RVj7Z5n/TOsjHkmSR7KJJHij/APZKkjvHj+R5PMh/651J5kUtxInl/J/fpc5HyI499SfPLSxxpH/00Sk8v/V7P3b/AN+Ss+czDy/N8v8AuPR5f7zZ5f8AwOSpfnj+f+Cn+X5nyP8A990c4uc4yn1H/t1J8nmfP9yuc+rCP+49S1F88X++n/POpPkkj+T7/wDFWkDOZJHvo+eOOSiOPzfnT+D71RzlPskif7/yVocx9Kaz8S9Sj+HXhn4c2Uf/AAj2gvoMU13bWn/MVuZoJN007H725xHtrxvWNY+3eE9LT/WSWLvMqf7+N38q1PiBrj2PiSzvLb/V28EVtEnmb9nlLHIkf/j1ed6xqEX2y4S2/d2TvvVP9lui1zwjGC2sYUaUp2lIr3GoSySXD+Z/rfklT++vXmq/mUySSovMoPUFrT0vT3lk3vH5jv8APEn/AD0pdP0O4vo47x4/9FfftSP53fbj+GtzULOKxk3/AOko77HiSSPZ/wCzNWXOc85/ZK0dukVxIj/8CST7/wCtEmyOP/no7/dqvJcS3Plv+7j3/e/g+9Wpcae+mySQ/vJH2fNNHu2frWvOc04e8uYpxx+ZbyVJH+7+/wD+Q6rx3n8Hl+ZRHceZ5m+lz++aey90seYn/TSSlj2fu/79RfJRHWvOc/six8kv36kjjT/npHH/ALFU/kj+SjzE8z5K05zP2Ui5/q/nT7if990vz+ZvTzNn8SfcqtHslqSORPuP9/8AuVnzmXsSSSN/v/vNn/XSqckf7urHzxeXvkkj/wDH0ouNn8cn3605w5JEEkdJ/wAs6l8z93/6FUUlac5oR0UUSdaOc15BlFJ/raX/ANF0c5pyCeZWhHqCR/J/BWXUsclZ84pUYzNf7RFL/wAs/n/vx0R27x/P5e/Z9793vT9Ky45P7lWbe8eL7lQck8PL7Jp+Y/8Ayx/j/wCmdSRyJ5f/AI5/F+7rLjuPM/1Mnz/3KseYlzJ8kf8A37/XpQcU6Jy8cn8f+d1R+Z+82VHH/ceT79SXGySOPf8Au3T/ANBrlPqix/6BUtvcPF9z5Nn/ADzqtHJ+8+f93v8AvVJ/y0k/2K15wLEkn2mSSa58yR3+9/vVH/q7OR/99KX/ANn+RqZNJ5do7v8AP8jJsrric04HXfETS3srfzkkkngmSK8tZpP41ZfLf/gSuNted/6yOvVvjLcT6BqF14YmjjeGGO1uY/M+R7V5bOJpk/3CxryquQrD/AiLzK2PD/h+XW5N/mR7EdPkkk2Jt/vOf4VrL8utmORI/LdP87aymbz/ALpf+zvbXnkzSR7/ALizQSb0f/dK/erQ0+OysdQuP7SjknSL732eTY+5f97iqdv4kePVJL+58u7ukT915kf8Tf7PSrGueJEvrySaw0v7BaoieVD9/wAis5c3w91ucc4y2t+Jn/aH+0SeTH5D/f2Usd5L9xJPMR/+elLca5d3skfnR+e/35/M+ff27VSuI/K+RP3ex/m/4FWn+Iv5Fu4vEvvneTzP4P3lU/tH7zfUFRR/6z/2SkaGpHJ+8qPzKLeN5ZP9io5I/wB5J/6HWwFiPf5cj1HHJ+73vS/Z/wB38nmeX/fkqOPf5lA+Qv8AmReXGifvHf8AgqSPf5e//b/36y/MeXy6uRx/u9837z+9+8oMuQseZ5knz0RyP+7RJPL/AOulRxx+Vcb0/eJS+Z/q9n7t6Ocz9kPk/wBX/wAs5KZ/6MqKT955lWJLd4/M/uVpCZnKkVKj+0irflvH/wAs6p+Wn/AK1gaB5nm0vyf8DpJNkUnySUHf+7ro5AGU+PrUnmJ5f/s9R+Ynl/8APOuKZqHmfu6k/wCWf+rqOSP/AL4So/M/7Z1mBJ5n7z5Kkjkli+R/uVH5n9+Oo/MSL7n8dAuQy44/MjkqxH+9j+f79V/L/efJUnnrRA6ST57aSPf+8T+/Vj/lpvSo5P8AVyJRbyeV/vpRyASW/wDrJE/75rubfwv/AMK+8J+HPGfiKwt77+3fP/sTR55PlnjhYK91cheVj3N+7X+P733fv8ZFJFo0tnf39n9qRtlzBY3HyJdRbv4v+mZ/8eqDxN4p1LxnrlxrGr3f2q/uPvN9xI1H3URR8qKv8K0ClBz917E/i3xlqXjbxJd61q9wZ9Qu9iSunyfKiKiD8FXbWNUVSRxy3P3I/MrUqMeSPLHoLJ/4+9bdnHax29vDcyfOm/5/mfe393AqvZ6elt87x+e/8VddoeqaboGqR380f2uO3+RUjjiff/38Hy0pnPUn7vuq5T1DQ5tE0Oz1J4/Ie4d4Xhk27/mXd79az9Gt5r7WLOGz8zfcOkO+CPf8zcdK6PxH8UItS0y40ew8Px2mlu6vBbSfvXRgzldvH3v3m2s6z0vxR4Wk/t6G3k026sX3s/y70b/cP+y9cXPPl96yfTU5oSqcj57Rk721NXxJ8Nrjw/fahE9xJJPp6edeeZH9n/dH+4T9/wCauG1C8S5uJJkkkkeb73mf3qveIdd1G7tbSxupI5LKy/49oUk3xIrf3eawZLjzfnT+D56KUKnL+8d2dOHhPl/eSuyTzKjkk/eVH/7PUcnWtDfkNiO4/v1YuJE8z5JPkesuzk8yP/crQ/1f2d6RnyFizk/0fZ5kmzZ81aml6HLqVx/o0kex03yvcSeUkfzY+Zqx7ePzbz5/3fz1oR28v2j5PL/3P46qfw7mU/7poSeH5Yo/30ccc6fwSfJ5lV5NPaO33+ZH5H9+tiz3+Xsuby2sEhd3X7Xu/hYfdVR96tq+k8H+Zef2bHqJRHfbc3ca/wCqPzb1Uc7x82d3/fNcftpQly2b+Rwe1q+pwtxH5fyf6yqckj/u3/360Li8SWST/R/L3vviT/ZrLuJP9W/l138h3wJI5Hlj2VJJcPF5iPH9/wD56VBH/wCP0/5fM+etYGk47B9oeOPZ5lWI7h/vpeeW+z/lpVOTZUcn/fyuk5+QsSR/3/LqOST/ALZ/7FHmJ/HJ/wADqT90f+AVpOY4QK8m+KlqeSP/AFf+rkSiOP8A1jvXnc5uU498dSfJL8n+rqT7P/ck+5/BJRHv+0f89KxAZ5f8CfvKTy/3n+r8uiT/AFkjp+7/ALiVY8x4o/8AWUAc/HJ5fyPUkkbxSb3+5TPk8zY9T+Y/l7H/AOA1tA1JI+tTQ3FvYyedc2/26FP+XaT7jt23f7PrVGO48qSrEn+r85/L2VpzljdW1rUPEupz6lqVxcalqE+3zJpPn6LtVf8AZUL90VD/AGfcR+X50fl7/u1cs7h5f3PmfIlbOl6XcS294n9nxzv5D7ZpI9/kf3m9N9Zy5Rc/LExrPS4vMj86TzEf73mfJVyTT3+0eTDHJOnmbF/d/wBKkuI0ttHkSa4kjnuPvTeZ8m1f+WdU9P8AGFxY2/kpH5n8dZc0zH3/ALOpo/2fcW0kf2n78PyND/H9KfcWcVtcSP5n2Syhk+V5Pnlfb97b/DVXWPiBq/iCSTeLe0hlgihWG0t1REVP/Zvesm41i9vbe3hubiSdLRPJgSST7i7s4FOM5WXNo/UOSX2joI/EFppMkc1tHJJepv8A33mbEjbbj5etZt54g1PUo7OGa4/cWm/yIf4EZ/vH8cVi+Y8lFackeY09lEkkkf8AjqOPrRJ1plBZP5jyf8AqOT/V0VJ9neWOtQCz/wBbWpb/ALyP5Kz7ePy7iOtSz/1cif7FLkImWPL8qTY/l73/AOedSR6h/q0f50/uVU8z95/sUnmPbSfJRyGfIdBcXj3NvJvkjk3vvV7j7+5feq8eoeV5if69E/77qvZ3Fv8AZ5POj8x3/wCAbKr2ciR+Z/y0+5trOEDJQ3NjVNUTUv8Al3tk2fd8uNv8a5//AC1aF5eRS3Hz28cf+xBHsqpJ5Pmf7Hz1pCPJE0hHkIo5P46kk2SyR1HH/rJNlElaAEn7v5Kjk/1lH/LOP/bqP/lpRzmvIS/xUnmUykjrP4wLPmJ5nySfcqf/AJZ7PM8yqf8Az0o8t605PdMiT7Qn8cdEcn7v5Kj8x6syf8e8aJ+831nOAFLzPNj+f59lWPk8uPZ+7qDy/wB5spP9t/4K5QM+TbLHvo8z/vuoI5KfQdPIEn9+rlvcebHJ+7+RKrxyeZUn2eX/AJY/vNn3vLoMyz5n2by3ePfsT5Uj+Sp7zXL25t7eFJPufwR1nxyeX/y08ydP4PvpJUfzx/J/q/71bByEn2eW5k86b94j/eepP7Lf7n8b/OtWI40lj8mtHzIo7eSzS4++6Oz/AO7WouYwrePzZNj/AHKJLPy7j5P46kuJEjuN6fc31Yt4/tP3Pv8A9yshmfHH5cmx/uVH5flyVsXFnL5cdz9n+T+/VOSP/SI/7j0AV/L/AHf+5Ufl1cjkf7j/AO41EkaVkAy3jSWSOrfmJH8lR6fb/vJEf/fWq8n+srXnDnCST/SK0f8Alp8n8dZV5H5VxWhJH/o8c3/fVHOBLb7PM+f7lJcSJ5m/+Co7ONJbzyfL8vf92pLi3+zSSf8ALTZ97/eo5w5wt5IvL/5ab6jjkT7P/wA9Hot5IvM3v5mxP+edMt/3kfyR/PWXOZFuS8f7n8FR/aPLk+f7n3KjkjzJ8/7v/rnRJQBJHI9Ekj/cqOPfF/33R/y1krX3jUPM/eR1J5dLHs/du/3Ki/2/++a1LJKjjqPzUqWO4/uUucB/mL5dRyUSf6uiPf8AfrQCx5iXMke+pf3XmSf6zZVL5v8A4mjzH8v/AJ6UTI5AuI/7kn3/AJ6jkklijj/d/I/8dEkn9/8A74ojuP4PM8t3rimBmU+PrTKfH+6ogdMw8vypN7/crQs/Kj+R/MkR/wDWpH9/b7VT/wBbUkcb+Z5P8Fa8hzTJJLiKO4k8mOSP5/l8yTf+tWZJEvfn/dwO/wDB/BVLy3++n7upLO8+zeZs8v5/kZ5I/wCVAEl5bpbSSIkkc+z7zx/3vSrGl6fLeyf8s4/+un92oLO4+03n777jv81W9Qt/sNxJD+8/2qAILjT/AO/9+orOSW2jkTzNj/w1YjuH/d/8tPK/gkqPzPN/z/C1agWLfVEijkT7PHsdPlT/AGvWq8dwksceyPy3T7/+9VeO3SP/AIA+9aLiNI5N6fu99ZAEeyW4ouI6kjkTzKkvI3j8xP8AvmgCv/q5I3SSiT95VfzP3ez/AFdWLf8Adx0AaGoRpLZxv/q9iVH9nlkt49n7zf8Ad8ujzPK0+4/eeX/sf31qTS7x7azuE8zy/O2f6usTIryR+Xcf7laEdmn2OT95/t/79SWen3er3kdtbeXO7uiL5kn8W73q7eaXLbSXFsnlyeS+ydP9pf7tPnjzcvUg56S38uOTZ5kb/JUflpFJInmeZWrceVLJceT5kf8Asf7NY3/Lx8lamkCx/wAtKLj935lEn7qSRP7lR3kiVqaEscnmyR0+T+5VeP8Adyf7dFx/rKALEcb1H5lR+Z+8qT/lnJ/f30AR/J+73/f+/Uf2dovuf8CqST/Wf7lEcnm/9M6AJaSP/V76LiN/3e+OSPf860eY/lxpQWHl0Sb6j8yo5JP+2dAFiONJI/8AppWfcfuvuVYkkf8Aj/eVH5j/AHHrKZBnx9alopI6ygdMyTzPL+5Vj/ln5z1Tkojk/efPWplyFi4vPMjpf3vlx7/+A1FcR+XJ/sUR/vf/AGWgRJ/qv+WdS/aJZZJHmk8x3/jkqOOR5I/n++lRR/vY/wDboINCP/Wf7f8AFVe4t3jk/wDjf92mRyVPJ+9j2eZ86fdf/ZoAI5P3cb/xpRJ/cqvHJ5VEkn+rdKACT93Js/uVoR3HmWce/wC+lU5P9Jj3/wDfVRxyeV8lAEkkf7vfUsf+rjf/AIA1RR/8tEf/AIFRb/6uRKANDS44pdQt0mj8xHqhcf8AIQk2f36sR/6z/lpG+/78dJJb/wDEwkh/1n93+/WIGhp/2eW4kSaTy/k+V/6VoR65b3OnxwvbxxvCnkq8f3/l5FU7i3t/s+npbXHmTfflST5P4qjks/7NuLiG5j/f7/kSP+Cp92ZkU7i4eXzHqv8AP+7etS30/wA3zE8v/bV5P9mq/wBjl8zYkn/A5JKvmALz/Wf76b6p3n+s2VcvI2i8tH/uVTkk/ef8DrUCSSP95/wCq/mfvJN9Wf4qi+T95QakkeySSOjzKr2/7qSR3qP7Y9AEkcn7yT/bqWORJZN9VreTzf8AfqTzP7lAFy4vJZP3L/vET5Fokk8uT56p2/72rHmebHIlagL/AORKiuLd6jj3x/JViSR5JN9AFeTfF5aeZJR9n/jT7lS+Z5nyf+OVWk3xx/7FZTAp+ZUvmfvP9XVLzKseZXFCZ6U6RJ5nmVH8n8dFHmfu605zPk/lLFvcJ9x4/MSiSP8Aufcqn5n7yrlnIknlpN9ytOcxnS5CT/psn30+9UdxH/Gn3HqOSTy7j5P3cdSRyf6xP9Wj0c5nykccn9+pJN8cn+5UdxH9m8t0+4/3aPM82P8A20o5zTk+0SealFvJ/BVfzP3lL/FT9qHsi3byeVJs/geo7j91JUf/ALPUkn72P/xylzmfIElx5txvf95vqxH/AKz5P46Le38yPfWzo+lvc3lvDDH5/wA/3P8Ano3as51fdM5mfZ/vbiPf9+tfVNP+zW8d+/8Ax6y/I3l/3l7Uah9rudUkS/j8udNif3HTb60apqksmn29h5ck8Hn71/vxs3UVlKrLQy+0Z/2z+0pJJnk+dK1NQs7iOSO5f7P5F2nypH/s/wAVU9H0e4+2XCfu96I77K2PElxp8n9lw237ueGDY38HvWc6vvRjEfJuV7O8T+z5Ll7f5E+SVI5Kw9Qjhjk3p5nkfweZWxqFn5VvGnmfI9YeoW8sflp5fmJ/f/grWFX3ghAs3Gy2kj/1fzp8tVry3l+0fPH9+i42eXbun/Akqv8AbJY/nST7/wB6tfamkIBJJ5dxIn9z+CT/AGaJJFi+5VOSR5LiR/M+++/fJSy/6yOr5zTkLfmJJHJVeSPy6g+eWSp/M/d0c5XIRp/rDUkn+qjplvH5smynySfvNlHOVKHvFi33xR76ljjpJJPKt9lU/Mf79HOc/IXJJEkj2PUdv/q9lV/MqSORKftTTkLlU5JE8ypPk/jot44pZP8AWVlOYQgf/9k="/>
  <p:tag name="MMPROD_23777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ZmFsc2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mZhbHN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Lecture 8 Winds and Coriolis&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C:\Classes\SWS 2007 Summer 2010\Lecture 8 Winds and Ocean Currents&quot;/&gt;&lt;property id=&quot;20250&quot; value=&quot;0&quot;/&gt;&lt;property id=&quot;20251&quot; value=&quot;0&quot;/&gt;&lt;property id=&quot;20259&quot; value=&quot;0&quot;/&gt;&lt;object type=&quot;8&quot; unique_id=&quot;21771&quot;&gt;&lt;/object&gt;&lt;object type=&quot;2&quot; unique_id=&quot;21772&quot;&gt;&lt;object type=&quot;3&quot; unique_id=&quot;21774&quot;&gt;&lt;property id=&quot;20148&quot; value=&quot;5&quot;/&gt;&lt;property id=&quot;20300&quot; value=&quot;Slide 4&quot;/&gt;&lt;property id=&quot;20303&quot; value=&quot;James Bonczek&quot;/&gt;&lt;property id=&quot;20307&quot; value=&quot;257&quot;/&gt;&lt;property id=&quot;20309&quot; value=&quot;23777&quot;/&gt;&lt;/object&gt;&lt;object type=&quot;3&quot; unique_id=&quot;21776&quot;&gt;&lt;property id=&quot;20148&quot; value=&quot;5&quot;/&gt;&lt;property id=&quot;20300&quot; value=&quot;Slide 5&quot;/&gt;&lt;property id=&quot;20303&quot; value=&quot;James Bonczek&quot;/&gt;&lt;property id=&quot;20307&quot; value=&quot;260&quot;/&gt;&lt;property id=&quot;20309&quot; value=&quot;23777&quot;/&gt;&lt;/object&gt;&lt;object type=&quot;3&quot; unique_id=&quot;21777&quot;&gt;&lt;property id=&quot;20148&quot; value=&quot;5&quot;/&gt;&lt;property id=&quot;20300&quot; value=&quot;Slide 6&quot;/&gt;&lt;property id=&quot;20303&quot; value=&quot;James Bonczek&quot;/&gt;&lt;property id=&quot;20307&quot; value=&quot;261&quot;/&gt;&lt;property id=&quot;20309&quot; value=&quot;23777&quot;/&gt;&lt;/object&gt;&lt;object type=&quot;3&quot; unique_id=&quot;21778&quot;&gt;&lt;property id=&quot;20148&quot; value=&quot;5&quot;/&gt;&lt;property id=&quot;20300&quot; value=&quot;Slide 7&quot;/&gt;&lt;property id=&quot;20303&quot; value=&quot;James Bonczek&quot;/&gt;&lt;property id=&quot;20307&quot; value=&quot;262&quot;/&gt;&lt;property id=&quot;20309&quot; value=&quot;23777&quot;/&gt;&lt;/object&gt;&lt;object type=&quot;3&quot; unique_id=&quot;21779&quot;&gt;&lt;property id=&quot;20148&quot; value=&quot;5&quot;/&gt;&lt;property id=&quot;20300&quot; value=&quot;Slide 8&quot;/&gt;&lt;property id=&quot;20303&quot; value=&quot;James Bonczek&quot;/&gt;&lt;property id=&quot;20307&quot; value=&quot;263&quot;/&gt;&lt;property id=&quot;20309&quot; value=&quot;23777&quot;/&gt;&lt;/object&gt;&lt;object type=&quot;3&quot; unique_id=&quot;21780&quot;&gt;&lt;property id=&quot;20148&quot; value=&quot;5&quot;/&gt;&lt;property id=&quot;20300&quot; value=&quot;Slide 9&quot;/&gt;&lt;property id=&quot;20303&quot; value=&quot;James Bonczek&quot;/&gt;&lt;property id=&quot;20307&quot; value=&quot;264&quot;/&gt;&lt;property id=&quot;20309&quot; value=&quot;23777&quot;/&gt;&lt;/object&gt;&lt;object type=&quot;3&quot; unique_id=&quot;21781&quot;&gt;&lt;property id=&quot;20148&quot; value=&quot;5&quot;/&gt;&lt;property id=&quot;20300&quot; value=&quot;Slide 10&quot;/&gt;&lt;property id=&quot;20303&quot; value=&quot;James Bonczek&quot;/&gt;&lt;property id=&quot;20307&quot; value=&quot;265&quot;/&gt;&lt;property id=&quot;20309&quot; value=&quot;23777&quot;/&gt;&lt;/object&gt;&lt;object type=&quot;3&quot; unique_id=&quot;21782&quot;&gt;&lt;property id=&quot;20148&quot; value=&quot;5&quot;/&gt;&lt;property id=&quot;20300&quot; value=&quot;Slide 11&quot;/&gt;&lt;property id=&quot;20303&quot; value=&quot;James Bonczek&quot;/&gt;&lt;property id=&quot;20307&quot; value=&quot;266&quot;/&gt;&lt;property id=&quot;20309&quot; value=&quot;23777&quot;/&gt;&lt;/object&gt;&lt;object type=&quot;3&quot; unique_id=&quot;21783&quot;&gt;&lt;property id=&quot;20148&quot; value=&quot;5&quot;/&gt;&lt;property id=&quot;20300&quot; value=&quot;Slide 12&quot;/&gt;&lt;property id=&quot;20303&quot; value=&quot;James Bonczek&quot;/&gt;&lt;property id=&quot;20307&quot; value=&quot;267&quot;/&gt;&lt;property id=&quot;20309&quot; value=&quot;23777&quot;/&gt;&lt;/object&gt;&lt;object type=&quot;3&quot; unique_id=&quot;21784&quot;&gt;&lt;property id=&quot;20148&quot; value=&quot;5&quot;/&gt;&lt;property id=&quot;20300&quot; value=&quot;Slide 13&quot;/&gt;&lt;property id=&quot;20303&quot; value=&quot;James Bonczek&quot;/&gt;&lt;property id=&quot;20307&quot; value=&quot;268&quot;/&gt;&lt;property id=&quot;20309&quot; value=&quot;23777&quot;/&gt;&lt;/object&gt;&lt;object type=&quot;3&quot; unique_id=&quot;21785&quot;&gt;&lt;property id=&quot;20148&quot; value=&quot;5&quot;/&gt;&lt;property id=&quot;20300&quot; value=&quot;Slide 14&quot;/&gt;&lt;property id=&quot;20303&quot; value=&quot;James Bonczek&quot;/&gt;&lt;property id=&quot;20307&quot; value=&quot;269&quot;/&gt;&lt;property id=&quot;20309&quot; value=&quot;23777&quot;/&gt;&lt;/object&gt;&lt;object type=&quot;3&quot; unique_id=&quot;21786&quot;&gt;&lt;property id=&quot;20148&quot; value=&quot;5&quot;/&gt;&lt;property id=&quot;20300&quot; value=&quot;Slide 15&quot;/&gt;&lt;property id=&quot;20303&quot; value=&quot;James Bonczek&quot;/&gt;&lt;property id=&quot;20307&quot; value=&quot;270&quot;/&gt;&lt;property id=&quot;20309&quot; value=&quot;23777&quot;/&gt;&lt;/object&gt;&lt;object type=&quot;3&quot; unique_id=&quot;21787&quot;&gt;&lt;property id=&quot;20148&quot; value=&quot;5&quot;/&gt;&lt;property id=&quot;20300&quot; value=&quot;Slide 16&quot;/&gt;&lt;property id=&quot;20303&quot; value=&quot;James Bonczek&quot;/&gt;&lt;property id=&quot;20307&quot; value=&quot;271&quot;/&gt;&lt;property id=&quot;20309&quot; value=&quot;23777&quot;/&gt;&lt;/object&gt;&lt;object type=&quot;3&quot; unique_id=&quot;21788&quot;&gt;&lt;property id=&quot;20148&quot; value=&quot;5&quot;/&gt;&lt;property id=&quot;20300&quot; value=&quot;Slide 17&quot;/&gt;&lt;property id=&quot;20303&quot; value=&quot;James Bonczek&quot;/&gt;&lt;property id=&quot;20307&quot; value=&quot;272&quot;/&gt;&lt;property id=&quot;20309&quot; value=&quot;23777&quot;/&gt;&lt;/object&gt;&lt;object type=&quot;3&quot; unique_id=&quot;21789&quot;&gt;&lt;property id=&quot;20148&quot; value=&quot;5&quot;/&gt;&lt;property id=&quot;20300&quot; value=&quot;Slide 18&quot;/&gt;&lt;property id=&quot;20303&quot; value=&quot;James Bonczek&quot;/&gt;&lt;property id=&quot;20307&quot; value=&quot;273&quot;/&gt;&lt;property id=&quot;20309&quot; value=&quot;23777&quot;/&gt;&lt;/object&gt;&lt;object type=&quot;3&quot; unique_id=&quot;21790&quot;&gt;&lt;property id=&quot;20148&quot; value=&quot;5&quot;/&gt;&lt;property id=&quot;20300&quot; value=&quot;Slide 19&quot;/&gt;&lt;property id=&quot;20303&quot; value=&quot;James Bonczek&quot;/&gt;&lt;property id=&quot;20307&quot; value=&quot;274&quot;/&gt;&lt;property id=&quot;20309&quot; value=&quot;23777&quot;/&gt;&lt;/object&gt;&lt;object type=&quot;3&quot; unique_id=&quot;21791&quot;&gt;&lt;property id=&quot;20148&quot; value=&quot;5&quot;/&gt;&lt;property id=&quot;20300&quot; value=&quot;Slide 20&quot;/&gt;&lt;property id=&quot;20303&quot; value=&quot;James Bonczek&quot;/&gt;&lt;property id=&quot;20307&quot; value=&quot;275&quot;/&gt;&lt;property id=&quot;20309&quot; value=&quot;23777&quot;/&gt;&lt;/object&gt;&lt;object type=&quot;3&quot; unique_id=&quot;21793&quot;&gt;&lt;property id=&quot;20148&quot; value=&quot;5&quot;/&gt;&lt;property id=&quot;20300&quot; value=&quot;Slide 21&quot;/&gt;&lt;property id=&quot;20303&quot; value=&quot;James Bonczek&quot;/&gt;&lt;property id=&quot;20307&quot; value=&quot;277&quot;/&gt;&lt;property id=&quot;20309&quot; value=&quot;23777&quot;/&gt;&lt;/object&gt;&lt;object type=&quot;3&quot; unique_id=&quot;21794&quot;&gt;&lt;property id=&quot;20148&quot; value=&quot;5&quot;/&gt;&lt;property id=&quot;20300&quot; value=&quot;Slide 22&quot;/&gt;&lt;property id=&quot;20303&quot; value=&quot;James Bonczek&quot;/&gt;&lt;property id=&quot;20307&quot; value=&quot;278&quot;/&gt;&lt;property id=&quot;20309&quot; value=&quot;23777&quot;/&gt;&lt;/object&gt;&lt;object type=&quot;3&quot; unique_id=&quot;21795&quot;&gt;&lt;property id=&quot;20148&quot; value=&quot;5&quot;/&gt;&lt;property id=&quot;20300&quot; value=&quot;Slide 23&quot;/&gt;&lt;property id=&quot;20303&quot; value=&quot;James Bonczek&quot;/&gt;&lt;property id=&quot;20307&quot; value=&quot;279&quot;/&gt;&lt;property id=&quot;20309&quot; value=&quot;23777&quot;/&gt;&lt;/object&gt;&lt;object type=&quot;3&quot; unique_id=&quot;21796&quot;&gt;&lt;property id=&quot;20148&quot; value=&quot;5&quot;/&gt;&lt;property id=&quot;20300&quot; value=&quot;Slide 24&quot;/&gt;&lt;property id=&quot;20303&quot; value=&quot;James Bonczek&quot;/&gt;&lt;property id=&quot;20307&quot; value=&quot;280&quot;/&gt;&lt;property id=&quot;20309&quot; value=&quot;23777&quot;/&gt;&lt;/object&gt;&lt;object type=&quot;3&quot; unique_id=&quot;21797&quot;&gt;&lt;property id=&quot;20148&quot; value=&quot;5&quot;/&gt;&lt;property id=&quot;20300&quot; value=&quot;Slide 25&quot;/&gt;&lt;property id=&quot;20303&quot; value=&quot;James Bonczek&quot;/&gt;&lt;property id=&quot;20307&quot; value=&quot;281&quot;/&gt;&lt;property id=&quot;20309&quot; value=&quot;23777&quot;/&gt;&lt;/object&gt;&lt;object type=&quot;3&quot; unique_id=&quot;21798&quot;&gt;&lt;property id=&quot;20148&quot; value=&quot;5&quot;/&gt;&lt;property id=&quot;20300&quot; value=&quot;Slide 26&quot;/&gt;&lt;property id=&quot;20303&quot; value=&quot;James Bonczek&quot;/&gt;&lt;property id=&quot;20307&quot; value=&quot;282&quot;/&gt;&lt;property id=&quot;20309&quot; value=&quot;23777&quot;/&gt;&lt;/object&gt;&lt;object type=&quot;3&quot; unique_id=&quot;21799&quot;&gt;&lt;property id=&quot;20148&quot; value=&quot;5&quot;/&gt;&lt;property id=&quot;20300&quot; value=&quot;Slide 27&quot;/&gt;&lt;property id=&quot;20303&quot; value=&quot;James Bonczek&quot;/&gt;&lt;property id=&quot;20307&quot; value=&quot;283&quot;/&gt;&lt;property id=&quot;20309&quot; value=&quot;23777&quot;/&gt;&lt;/object&gt;&lt;object type=&quot;3&quot; unique_id=&quot;21800&quot;&gt;&lt;property id=&quot;20148&quot; value=&quot;5&quot;/&gt;&lt;property id=&quot;20300&quot; value=&quot;Slide 28&quot;/&gt;&lt;property id=&quot;20303&quot; value=&quot;James Bonczek&quot;/&gt;&lt;property id=&quot;20307&quot; value=&quot;284&quot;/&gt;&lt;property id=&quot;20309&quot; value=&quot;23777&quot;/&gt;&lt;/object&gt;&lt;object type=&quot;3&quot; unique_id=&quot;21801&quot;&gt;&lt;property id=&quot;20148&quot; value=&quot;5&quot;/&gt;&lt;property id=&quot;20300&quot; value=&quot;Slide 29&quot;/&gt;&lt;property id=&quot;20303&quot; value=&quot;James Bonczek&quot;/&gt;&lt;property id=&quot;20307&quot; value=&quot;285&quot;/&gt;&lt;property id=&quot;20309&quot; value=&quot;23777&quot;/&gt;&lt;/object&gt;&lt;object type=&quot;3&quot; unique_id=&quot;21802&quot;&gt;&lt;property id=&quot;20148&quot; value=&quot;5&quot;/&gt;&lt;property id=&quot;20300&quot; value=&quot;Slide 30&quot;/&gt;&lt;property id=&quot;20303&quot; value=&quot;James Bonczek&quot;/&gt;&lt;property id=&quot;20307&quot; value=&quot;286&quot;/&gt;&lt;property id=&quot;20309&quot; value=&quot;23777&quot;/&gt;&lt;/object&gt;&lt;object type=&quot;3&quot; unique_id=&quot;21803&quot;&gt;&lt;property id=&quot;20148&quot; value=&quot;5&quot;/&gt;&lt;property id=&quot;20300&quot; value=&quot;Slide 31&quot;/&gt;&lt;property id=&quot;20303&quot; value=&quot;James Bonczek&quot;/&gt;&lt;property id=&quot;20307&quot; value=&quot;287&quot;/&gt;&lt;property id=&quot;20309&quot; value=&quot;23777&quot;/&gt;&lt;/object&gt;&lt;object type=&quot;3&quot; unique_id=&quot;21804&quot;&gt;&lt;property id=&quot;20148&quot; value=&quot;5&quot;/&gt;&lt;property id=&quot;20300&quot; value=&quot;Slide 32&quot;/&gt;&lt;property id=&quot;20303&quot; value=&quot;James Bonczek&quot;/&gt;&lt;property id=&quot;20307&quot; value=&quot;288&quot;/&gt;&lt;property id=&quot;20309&quot; value=&quot;23777&quot;/&gt;&lt;/object&gt;&lt;object type=&quot;3&quot; unique_id=&quot;21805&quot;&gt;&lt;property id=&quot;20148&quot; value=&quot;5&quot;/&gt;&lt;property id=&quot;20300&quot; value=&quot;Slide 33&quot;/&gt;&lt;property id=&quot;20303&quot; value=&quot;James Bonczek&quot;/&gt;&lt;property id=&quot;20307&quot; value=&quot;289&quot;/&gt;&lt;property id=&quot;20309&quot; value=&quot;23777&quot;/&gt;&lt;/object&gt;&lt;object type=&quot;3&quot; unique_id=&quot;21806&quot;&gt;&lt;property id=&quot;20148&quot; value=&quot;5&quot;/&gt;&lt;property id=&quot;20300&quot; value=&quot;Slide 34&quot;/&gt;&lt;property id=&quot;20303&quot; value=&quot;James Bonczek&quot;/&gt;&lt;property id=&quot;20307&quot; value=&quot;290&quot;/&gt;&lt;property id=&quot;20309&quot; value=&quot;23777&quot;/&gt;&lt;/object&gt;&lt;object type=&quot;3&quot; unique_id=&quot;21807&quot;&gt;&lt;property id=&quot;20148&quot; value=&quot;5&quot;/&gt;&lt;property id=&quot;20300&quot; value=&quot;Slide 35&quot;/&gt;&lt;property id=&quot;20303&quot; value=&quot;James Bonczek&quot;/&gt;&lt;property id=&quot;20307&quot; value=&quot;291&quot;/&gt;&lt;property id=&quot;20309&quot; value=&quot;23777&quot;/&gt;&lt;/object&gt;&lt;object type=&quot;3&quot; unique_id=&quot;21808&quot;&gt;&lt;property id=&quot;20148&quot; value=&quot;5&quot;/&gt;&lt;property id=&quot;20300&quot; value=&quot;Slide 36&quot;/&gt;&lt;property id=&quot;20303&quot; value=&quot;James Bonczek&quot;/&gt;&lt;property id=&quot;20307&quot; value=&quot;292&quot;/&gt;&lt;property id=&quot;20309&quot; value=&quot;23777&quot;/&gt;&lt;/object&gt;&lt;object type=&quot;3&quot; unique_id=&quot;21809&quot;&gt;&lt;property id=&quot;20148&quot; value=&quot;5&quot;/&gt;&lt;property id=&quot;20300&quot; value=&quot;Slide 37&quot;/&gt;&lt;property id=&quot;20303&quot; value=&quot;James Bonczek&quot;/&gt;&lt;property id=&quot;20307&quot; value=&quot;293&quot;/&gt;&lt;property id=&quot;20309&quot; value=&quot;23777&quot;/&gt;&lt;/object&gt;&lt;object type=&quot;3&quot; unique_id=&quot;21810&quot;&gt;&lt;property id=&quot;20148&quot; value=&quot;5&quot;/&gt;&lt;property id=&quot;20300&quot; value=&quot;Slide 38&quot;/&gt;&lt;property id=&quot;20303&quot; value=&quot;James Bonczek&quot;/&gt;&lt;property id=&quot;20307&quot; value=&quot;294&quot;/&gt;&lt;property id=&quot;20309&quot; value=&quot;23777&quot;/&gt;&lt;/object&gt;&lt;object type=&quot;3&quot; unique_id=&quot;21811&quot;&gt;&lt;property id=&quot;20148&quot; value=&quot;5&quot;/&gt;&lt;property id=&quot;20300&quot; value=&quot;Slide 39&quot;/&gt;&lt;property id=&quot;20303&quot; value=&quot;James Bonczek&quot;/&gt;&lt;property id=&quot;20307&quot; value=&quot;295&quot;/&gt;&lt;property id=&quot;20309&quot; value=&quot;23777&quot;/&gt;&lt;/object&gt;&lt;object type=&quot;3&quot; unique_id=&quot;22345&quot;&gt;&lt;property id=&quot;20148&quot; value=&quot;5&quot;/&gt;&lt;property id=&quot;20300&quot; value=&quot;Slide 1&quot;/&gt;&lt;property id=&quot;20303&quot; value=&quot;James Bonczek&quot;/&gt;&lt;property id=&quot;20307&quot; value=&quot;296&quot;/&gt;&lt;property id=&quot;20309&quot; value=&quot;23777&quot;/&gt;&lt;/object&gt;&lt;object type=&quot;3&quot; unique_id=&quot;22512&quot;&gt;&lt;property id=&quot;20148&quot; value=&quot;5&quot;/&gt;&lt;property id=&quot;20300&quot; value=&quot;Slide 3&quot;/&gt;&lt;property id=&quot;20303&quot; value=&quot;James Bonczek&quot;/&gt;&lt;property id=&quot;20307&quot; value=&quot;297&quot;/&gt;&lt;property id=&quot;20309&quot; value=&quot;23777&quot;/&gt;&lt;/object&gt;&lt;object type=&quot;3&quot; unique_id=&quot;23565&quot;&gt;&lt;property id=&quot;20148&quot; value=&quot;5&quot;/&gt;&lt;property id=&quot;20300&quot; value=&quot;Slide 2&quot;/&gt;&lt;property id=&quot;20303&quot; value=&quot;James Bonczek&quot;/&gt;&lt;property id=&quot;20307&quot; value=&quot;299&quot;/&gt;&lt;property id=&quot;20309&quot; value=&quot;23777&quot;/&gt;&lt;/object&gt;&lt;/object&gt;&lt;object type=&quot;10&quot; unique_id=&quot;23773&quot;&gt;&lt;object type=&quot;11&quot; unique_id=&quot;23774&quot;&gt;&lt;property id=&quot;20180&quot; value=&quot;0&quot;/&gt;&lt;property id=&quot;20181&quot; value=&quot;0&quot;/&gt;&lt;property id=&quot;20182&quot; value=&quot;0&quot;/&gt;&lt;property id=&quot;20183&quot; value=&quot;1&quot;/&gt;&lt;/object&gt;&lt;object type=&quot;12&quot; unique_id=&quot;23776&quot;&gt;&lt;/object&gt;&lt;/object&gt;&lt;object type=&quot;4&quot; unique_id=&quot;23775&quot;&gt;&lt;object type=&quot;5&quot; unique_id=&quot;23777&quot;&gt;&lt;property id=&quot;20149&quot; value=&quot;James Bonczek&quot;/&gt;&lt;property id=&quot;20150&quot; value=&quot;Director of Undergraduate Programs&quot;/&gt;&lt;property id=&quot;20151&quot; value=&quot;manatee_lg.jpg&quot;/&gt;&lt;property id=&quot;20153&quot; value=&quot;bonczek@ufl.edu&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371963353,C:\Classes\SWS 2007 Summer 2010\PowerPoint Lectures\Lectures\Lecture 8 Winds and Coriolis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371963353,C:\Classes\SWS 2007 Summer 2010\PowerPoint Lectures\Lectures\Lecture 8 Winds and Coriolis_pptx\Media.ppcx"/>
</p:tagLst>
</file>

<file path=ppt/tags/tag12.xml><?xml version="1.0" encoding="utf-8"?>
<p:tagLst xmlns:a="http://schemas.openxmlformats.org/drawingml/2006/main" xmlns:r="http://schemas.openxmlformats.org/officeDocument/2006/relationships" xmlns:p="http://schemas.openxmlformats.org/presentationml/2006/main">
  <p:tag name="ELAPSEDTIME" val="14.375"/>
  <p:tag name="AUDIO_ID" val="268"/>
  <p:tag name="PPSNARRATION" val="11,371963353,C:\Classes\SWS 2007 Summer 2010\PowerPoint Lectures\Lectures\Lecture 8 Winds and Coriolis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371963353,C:\Classes\SWS 2007 Summer 2010\PowerPoint Lectures\Lectures\Lecture 8 Winds and Coriolis_pptx\Media.ppcx"/>
</p:tagLst>
</file>

<file path=ppt/tags/tag14.xml><?xml version="1.0" encoding="utf-8"?>
<p:tagLst xmlns:a="http://schemas.openxmlformats.org/drawingml/2006/main" xmlns:r="http://schemas.openxmlformats.org/officeDocument/2006/relationships" xmlns:p="http://schemas.openxmlformats.org/presentationml/2006/main">
  <p:tag name="TIMELINE" val="11.0/41.2"/>
  <p:tag name="ELAPSEDTIME" val="3.532"/>
  <p:tag name="AUDIO_ID" val="290"/>
  <p:tag name="PPSNARRATION" val="13,371963353,C:\Classes\SWS 2007 Summer 2010\PowerPoint Lectures\Lectures\Lecture 8 Winds and Coriolis_pptx\Media.ppcx"/>
</p:tagLst>
</file>

<file path=ppt/tags/tag15.xml><?xml version="1.0" encoding="utf-8"?>
<p:tagLst xmlns:a="http://schemas.openxmlformats.org/drawingml/2006/main" xmlns:r="http://schemas.openxmlformats.org/officeDocument/2006/relationships" xmlns:p="http://schemas.openxmlformats.org/presentationml/2006/main">
  <p:tag name="ELAPSEDTIME" val="19.719"/>
  <p:tag name="AUDIO_ID" val="265"/>
  <p:tag name="TIMELINE" val="6.6/10.0"/>
  <p:tag name="PPSNARRATION" val="14,371963353,C:\Classes\SWS 2007 Summer 2010\PowerPoint Lectures\Lectures\Lecture 8 Winds and Coriolis_pptx\Media.ppcx"/>
</p:tagLst>
</file>

<file path=ppt/tags/tag16.xml><?xml version="1.0" encoding="utf-8"?>
<p:tagLst xmlns:a="http://schemas.openxmlformats.org/drawingml/2006/main" xmlns:r="http://schemas.openxmlformats.org/officeDocument/2006/relationships" xmlns:p="http://schemas.openxmlformats.org/presentationml/2006/main">
  <p:tag name="ELAPSEDTIME" val="14.375"/>
  <p:tag name="AUDIO_ID" val="268"/>
  <p:tag name="PPSNARRATION" val="15,371963353,C:\Classes\SWS 2007 Summer 2010\PowerPoint Lectures\Lectures\Lecture 8 Winds and Coriolis_pptx\Media.ppcx"/>
</p:tagLst>
</file>

<file path=ppt/tags/tag17.xml><?xml version="1.0" encoding="utf-8"?>
<p:tagLst xmlns:a="http://schemas.openxmlformats.org/drawingml/2006/main" xmlns:r="http://schemas.openxmlformats.org/officeDocument/2006/relationships" xmlns:p="http://schemas.openxmlformats.org/presentationml/2006/main">
  <p:tag name="ELAPSEDTIME" val="14.953"/>
  <p:tag name="AUDIO_ID" val="278"/>
  <p:tag name="PPSNARRATION" val="16,371963353,C:\Classes\SWS 2007 Summer 2010\PowerPoint Lectures\Lectures\Lecture 8 Winds and Coriolis_pptx\Media.ppcx"/>
</p:tagLst>
</file>

<file path=ppt/tags/tag18.xml><?xml version="1.0" encoding="utf-8"?>
<p:tagLst xmlns:a="http://schemas.openxmlformats.org/drawingml/2006/main" xmlns:r="http://schemas.openxmlformats.org/officeDocument/2006/relationships" xmlns:p="http://schemas.openxmlformats.org/presentationml/2006/main">
  <p:tag name="ELAPSEDTIME" val="27.156"/>
  <p:tag name="AUDIO_ID" val="281"/>
  <p:tag name="PPSNARRATION" val="17,371963353,C:\Classes\SWS 2007 Summer 2010\PowerPoint Lectures\Lectures\Lecture 8 Winds and Coriolis_pptx\Media.ppcx"/>
</p:tagLst>
</file>

<file path=ppt/tags/tag19.xml><?xml version="1.0" encoding="utf-8"?>
<p:tagLst xmlns:a="http://schemas.openxmlformats.org/drawingml/2006/main" xmlns:r="http://schemas.openxmlformats.org/officeDocument/2006/relationships" xmlns:p="http://schemas.openxmlformats.org/presentationml/2006/main">
  <p:tag name="ELAPSEDTIME" val="27.703"/>
  <p:tag name="AUDIO_ID" val="283"/>
  <p:tag name="PPSNARRATION" val="18,371963353,C:\Classes\SWS 2007 Summer 2010\PowerPoint Lectures\Lectures\Lecture 8 Winds and Coriolis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371963353,C:\Classes\SWS 2007 Summer 2010\PowerPoint Lectures\Lectures\Lecture 8 Winds and Coriolis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2DCEE7-483A-4895-A23A-D55C1905B56E}&quot;/&gt;&lt;filename val=&quot;C:\Classes\SWS 2007 Summer 2010\Lecture 8 Winds and Ocean Currents\data\asimages\{032DCEE7-483A-4895-A23A-D55C1905B56E}.png&quot;/&gt;&lt;hasEffects val=&quot;1&quot;/&gt;&lt;left val=&quot;462.72&quot;/&gt;&lt;top val=&quot;225.12&quot;/&gt;&lt;width val=&quot;167.04&quot;/&gt;&lt;height val=&quot;74.64&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ELAPSEDTIME" val="51.922"/>
  <p:tag name="AUDIO_ID" val="282"/>
  <p:tag name="TIMELINE" val="17.3"/>
  <p:tag name="PPSNARRATION" val="19,371963353,C:\Classes\SWS 2007 Summer 2010\PowerPoint Lectures\Lectures\Lecture 8 Winds and Coriolis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2EA8A5-D23F-4F54-8D84-C1561E80A187}&quot;/&gt;&lt;filename val=&quot;C:\Classes\SWS 2007 Summer 2010\Lecture 8 Winds and Ocean Currents\data\asimages\{9F2EA8A5-D23F-4F54-8D84-C1561E80A187}.png&quot;/&gt;&lt;hasEffects val=&quot;1&quot;/&gt;&lt;left val=&quot;245.28&quot;/&gt;&lt;top val=&quot;243.84&quot;/&gt;&lt;width val=&quot;200.64&quot;/&gt;&lt;height val=&quot;70.08&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ELAPSEDTIME" val="90.609"/>
  <p:tag name="AUDIO_ID" val="284"/>
  <p:tag name="PPSNARRATION" val="20,371963353,C:\Classes\SWS 2007 Summer 2010\PowerPoint Lectures\Lectures\Lecture 8 Winds and Coriolis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1,371963353,C:\Classes\SWS 2007 Summer 2010\PowerPoint Lectures\Lectures\Lecture 8 Winds and Coriolis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2,371963353,C:\Classes\SWS 2007 Summer 2010\PowerPoint Lectures\Lectures\Lecture 8 Winds and Coriolis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3,371963353,C:\Classes\SWS 2007 Summer 2010\PowerPoint Lectures\Lectures\Lecture 8 Winds and Coriolis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4,371963353,C:\Classes\SWS 2007 Summer 2010\PowerPoint Lectures\Lectures\Lecture 8 Winds and Coriolis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5,371963353,C:\Classes\SWS 2007 Summer 2010\PowerPoint Lectures\Lectures\Lecture 8 Winds and Coriolis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6,371963353,C:\Classes\SWS 2007 Summer 2010\PowerPoint Lectures\Lectures\Lecture 8 Winds and Coriolis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371963353,C:\Classes\SWS 2007 Summer 2010\PowerPoint Lectures\Lectures\Lecture 8 Winds and Coriolis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7,371963353,C:\Classes\SWS 2007 Summer 2010\PowerPoint Lectures\Lectures\Lecture 8 Winds and Coriolis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28,371963353,C:\Classes\SWS 2007 Summer 2010\PowerPoint Lectures\Lectures\Lecture 8 Winds and Coriolis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29,371963353,C:\Classes\SWS 2007 Summer 2010\PowerPoint Lectures\Lectures\Lecture 8 Winds and Coriolis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0,371963353,C:\Classes\SWS 2007 Summer 2010\PowerPoint Lectures\Lectures\Lecture 8 Winds and Coriolis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1,371963353,C:\Classes\SWS 2007 Summer 2010\PowerPoint Lectures\Lectures\Lecture 8 Winds and Coriolis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2,371963353,C:\Classes\SWS 2007 Summer 2010\PowerPoint Lectures\Lectures\Lecture 8 Winds and Coriolis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3,371963353,C:\Classes\SWS 2007 Summer 2010\PowerPoint Lectures\Lectures\Lecture 8 Winds and Coriolis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4,371963353,C:\Classes\SWS 2007 Summer 2010\PowerPoint Lectures\Lectures\Lecture 8 Winds and Coriolis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5,371963353,C:\Classes\SWS 2007 Summer 2010\PowerPoint Lectures\Lectures\Lecture 8 Winds and Coriolis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6,371963353,C:\Classes\SWS 2007 Summer 2010\PowerPoint Lectures\Lectures\Lecture 8 Winds and Coriolis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371963353,C:\Classes\SWS 2007 Summer 2010\PowerPoint Lectures\Lectures\Lecture 8 Winds and Coriolis_pptx\Media.ppcx"/>
</p:tagLst>
</file>

<file path=ppt/tags/tag40.xml><?xml version="1.0" encoding="utf-8"?>
<p:tagLst xmlns:a="http://schemas.openxmlformats.org/drawingml/2006/main" xmlns:r="http://schemas.openxmlformats.org/officeDocument/2006/relationships" xmlns:p="http://schemas.openxmlformats.org/presentationml/2006/main">
  <p:tag name="PPSNARRATION" val="37,371963353,C:\Classes\SWS 2007 Summer 2010\PowerPoint Lectures\Lectures\Lecture 8 Winds and Coriolis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38,371963353,C:\Classes\SWS 2007 Summer 2010\PowerPoint Lectures\Lectures\Lecture 8 Winds and Coriolis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39,371963353,C:\Classes\SWS 2007 Summer 2010\PowerPoint Lectures\Lectures\Lecture 8 Winds and Coriolis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371963353,C:\Classes\SWS 2007 Summer 2010\PowerPoint Lectures\Lectures\Lecture 8 Winds and Coriolis_pptx\Media.ppcx"/>
</p:tagLst>
</file>

<file path=ppt/tags/tag6.xml><?xml version="1.0" encoding="utf-8"?>
<p:tagLst xmlns:a="http://schemas.openxmlformats.org/drawingml/2006/main" xmlns:r="http://schemas.openxmlformats.org/officeDocument/2006/relationships" xmlns:p="http://schemas.openxmlformats.org/presentationml/2006/main">
  <p:tag name="ELAPSEDTIME" val="86.093"/>
  <p:tag name="AUDIO_ID" val="264"/>
  <p:tag name="TIMELINE" val="8.8/12.4/17.3/20.4/34.0/39.6/42.0/46.8/58.0/64.1/73.3"/>
  <p:tag name="PPSNARRATION" val="5,371963353,C:\Classes\SWS 2007 Summer 2010\PowerPoint Lectures\Lectures\Lecture 8 Winds and Coriolis_pptx\Media.ppcx"/>
</p:tagLst>
</file>

<file path=ppt/tags/tag7.xml><?xml version="1.0" encoding="utf-8"?>
<p:tagLst xmlns:a="http://schemas.openxmlformats.org/drawingml/2006/main" xmlns:r="http://schemas.openxmlformats.org/officeDocument/2006/relationships" xmlns:p="http://schemas.openxmlformats.org/presentationml/2006/main">
  <p:tag name="TIMELINE" val="11.0/41.2"/>
  <p:tag name="ELAPSEDTIME" val="3.532"/>
  <p:tag name="AUDIO_ID" val="290"/>
  <p:tag name="PPSNARRATION" val="6,371963353,C:\Classes\SWS 2007 Summer 2010\PowerPoint Lectures\Lectures\Lecture 8 Winds and Coriolis_pptx\Media.ppcx"/>
</p:tagLst>
</file>

<file path=ppt/tags/tag8.xml><?xml version="1.0" encoding="utf-8"?>
<p:tagLst xmlns:a="http://schemas.openxmlformats.org/drawingml/2006/main" xmlns:r="http://schemas.openxmlformats.org/officeDocument/2006/relationships" xmlns:p="http://schemas.openxmlformats.org/presentationml/2006/main">
  <p:tag name="ELAPSEDTIME" val="19.719"/>
  <p:tag name="AUDIO_ID" val="265"/>
  <p:tag name="TIMELINE" val="6.6/10.0"/>
  <p:tag name="PPSNARRATION" val="7,371963353,C:\Classes\SWS 2007 Summer 2010\PowerPoint Lectures\Lectures\Lecture 8 Winds and Coriolis_pptx\Media.ppcx"/>
</p:tagLst>
</file>

<file path=ppt/tags/tag9.xml><?xml version="1.0" encoding="utf-8"?>
<p:tagLst xmlns:a="http://schemas.openxmlformats.org/drawingml/2006/main" xmlns:r="http://schemas.openxmlformats.org/officeDocument/2006/relationships" xmlns:p="http://schemas.openxmlformats.org/presentationml/2006/main">
  <p:tag name="ELAPSEDTIME" val="19.719"/>
  <p:tag name="AUDIO_ID" val="265"/>
  <p:tag name="TIMELINE" val="6.6/10.0"/>
  <p:tag name="PPSNARRATION" val="8,371963353,C:\Classes\SWS 2007 Summer 2010\PowerPoint Lectures\Lectures\Lecture 8 Winds and Coriolis_pptx\Media.ppcx"/>
</p:tagLst>
</file>

<file path=ppt/theme/theme1.xml><?xml version="1.0" encoding="utf-8"?>
<a:theme xmlns:a="http://schemas.openxmlformats.org/drawingml/2006/main" name="Blue and green balls design template">
  <a:themeElements>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fontScheme name="Blue and green bal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clrMap bg1="dk2" tx1="lt1" bg2="dk1" tx2="lt2" accent1="accent1" accent2="accent2" accent3="accent3" accent4="accent4" accent5="accent5" accent6="accent6" hlink="hlink" folHlink="folHlink"/>
    </a:extraClrScheme>
    <a:extraClrScheme>
      <a:clrScheme name="Blue and green balls design template 2">
        <a:dk1>
          <a:srgbClr val="336699"/>
        </a:dk1>
        <a:lt1>
          <a:srgbClr val="FFFFFF"/>
        </a:lt1>
        <a:dk2>
          <a:srgbClr val="00B4F5"/>
        </a:dk2>
        <a:lt2>
          <a:srgbClr val="E3EBF1"/>
        </a:lt2>
        <a:accent1>
          <a:srgbClr val="003399"/>
        </a:accent1>
        <a:accent2>
          <a:srgbClr val="468A4B"/>
        </a:accent2>
        <a:accent3>
          <a:srgbClr val="AAD6F9"/>
        </a:accent3>
        <a:accent4>
          <a:srgbClr val="DADADA"/>
        </a:accent4>
        <a:accent5>
          <a:srgbClr val="AAADCA"/>
        </a:accent5>
        <a:accent6>
          <a:srgbClr val="3F7D43"/>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and green balls design template 3">
        <a:dk1>
          <a:srgbClr val="336699"/>
        </a:dk1>
        <a:lt1>
          <a:srgbClr val="FFFFFF"/>
        </a:lt1>
        <a:dk2>
          <a:srgbClr val="006699"/>
        </a:dk2>
        <a:lt2>
          <a:srgbClr val="E3EBF1"/>
        </a:lt2>
        <a:accent1>
          <a:srgbClr val="033497"/>
        </a:accent1>
        <a:accent2>
          <a:srgbClr val="00CC66"/>
        </a:accent2>
        <a:accent3>
          <a:srgbClr val="AAB8CA"/>
        </a:accent3>
        <a:accent4>
          <a:srgbClr val="DADADA"/>
        </a:accent4>
        <a:accent5>
          <a:srgbClr val="AAAEC9"/>
        </a:accent5>
        <a:accent6>
          <a:srgbClr val="00B95C"/>
        </a:accent6>
        <a:hlink>
          <a:srgbClr val="6CACFA"/>
        </a:hlink>
        <a:folHlink>
          <a:srgbClr val="FFFFCC"/>
        </a:folHlink>
      </a:clrScheme>
      <a:clrMap bg1="dk2" tx1="lt1" bg2="dk1" tx2="lt2" accent1="accent1" accent2="accent2" accent3="accent3" accent4="accent4" accent5="accent5" accent6="accent6" hlink="hlink" folHlink="folHlink"/>
    </a:extraClrScheme>
    <a:extraClrScheme>
      <a:clrScheme name="Blue and green balls design template 4">
        <a:dk1>
          <a:srgbClr val="90D697"/>
        </a:dk1>
        <a:lt1>
          <a:srgbClr val="FFFFFF"/>
        </a:lt1>
        <a:dk2>
          <a:srgbClr val="339966"/>
        </a:dk2>
        <a:lt2>
          <a:srgbClr val="969696"/>
        </a:lt2>
        <a:accent1>
          <a:srgbClr val="318DF3"/>
        </a:accent1>
        <a:accent2>
          <a:srgbClr val="CCECFF"/>
        </a:accent2>
        <a:accent3>
          <a:srgbClr val="FFFFFF"/>
        </a:accent3>
        <a:accent4>
          <a:srgbClr val="7AB780"/>
        </a:accent4>
        <a:accent5>
          <a:srgbClr val="ADC5F8"/>
        </a:accent5>
        <a:accent6>
          <a:srgbClr val="B9D6E7"/>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 and green balls design template 5">
        <a:dk1>
          <a:srgbClr val="005A58"/>
        </a:dk1>
        <a:lt1>
          <a:srgbClr val="D2FFE6"/>
        </a:lt1>
        <a:dk2>
          <a:srgbClr val="C0C0C0"/>
        </a:dk2>
        <a:lt2>
          <a:srgbClr val="CCECFF"/>
        </a:lt2>
        <a:accent1>
          <a:srgbClr val="026A4A"/>
        </a:accent1>
        <a:accent2>
          <a:srgbClr val="528FC6"/>
        </a:accent2>
        <a:accent3>
          <a:srgbClr val="DCDCDC"/>
        </a:accent3>
        <a:accent4>
          <a:srgbClr val="B3DAC4"/>
        </a:accent4>
        <a:accent5>
          <a:srgbClr val="AAB9B1"/>
        </a:accent5>
        <a:accent6>
          <a:srgbClr val="4981B3"/>
        </a:accent6>
        <a:hlink>
          <a:srgbClr val="9FDAFF"/>
        </a:hlink>
        <a:folHlink>
          <a:srgbClr val="99FFCC"/>
        </a:folHlink>
      </a:clrScheme>
      <a:clrMap bg1="dk2" tx1="lt1" bg2="dk1" tx2="lt2" accent1="accent1" accent2="accent2" accent3="accent3" accent4="accent4" accent5="accent5" accent6="accent6" hlink="hlink" folHlink="folHlink"/>
    </a:extraClrScheme>
    <a:extraClrScheme>
      <a:clrScheme name="Blue and green balls design template 6">
        <a:dk1>
          <a:srgbClr val="3E3E5C"/>
        </a:dk1>
        <a:lt1>
          <a:srgbClr val="E6E6FF"/>
        </a:lt1>
        <a:dk2>
          <a:srgbClr val="0099CC"/>
        </a:dk2>
        <a:lt2>
          <a:srgbClr val="FFFFFF"/>
        </a:lt2>
        <a:accent1>
          <a:srgbClr val="246DB0"/>
        </a:accent1>
        <a:accent2>
          <a:srgbClr val="6666FF"/>
        </a:accent2>
        <a:accent3>
          <a:srgbClr val="AACAE2"/>
        </a:accent3>
        <a:accent4>
          <a:srgbClr val="C4C4DA"/>
        </a:accent4>
        <a:accent5>
          <a:srgbClr val="ACBAD4"/>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and green balls design template 7">
        <a:dk1>
          <a:srgbClr val="C6D5E0"/>
        </a:dk1>
        <a:lt1>
          <a:srgbClr val="D7D7EB"/>
        </a:lt1>
        <a:dk2>
          <a:srgbClr val="7DC4FF"/>
        </a:dk2>
        <a:lt2>
          <a:srgbClr val="777777"/>
        </a:lt2>
        <a:accent1>
          <a:srgbClr val="2658A2"/>
        </a:accent1>
        <a:accent2>
          <a:srgbClr val="5F5FCB"/>
        </a:accent2>
        <a:accent3>
          <a:srgbClr val="E8E8F3"/>
        </a:accent3>
        <a:accent4>
          <a:srgbClr val="A9B6BF"/>
        </a:accent4>
        <a:accent5>
          <a:srgbClr val="ACB4CE"/>
        </a:accent5>
        <a:accent6>
          <a:srgbClr val="5555B8"/>
        </a:accent6>
        <a:hlink>
          <a:srgbClr val="A1E99D"/>
        </a:hlink>
        <a:folHlink>
          <a:srgbClr val="EAEAEA"/>
        </a:folHlink>
      </a:clrScheme>
      <a:clrMap bg1="lt1" tx1="dk1" bg2="lt2" tx2="dk2" accent1="accent1" accent2="accent2" accent3="accent3" accent4="accent4" accent5="accent5" accent6="accent6" hlink="hlink" folHlink="folHlink"/>
    </a:extraClrScheme>
    <a:extraClrScheme>
      <a:clrScheme name="Blue and green balls design template 8">
        <a:dk1>
          <a:srgbClr val="00B3F2"/>
        </a:dk1>
        <a:lt1>
          <a:srgbClr val="DEF6F1"/>
        </a:lt1>
        <a:dk2>
          <a:srgbClr val="CEE7FE"/>
        </a:dk2>
        <a:lt2>
          <a:srgbClr val="969696"/>
        </a:lt2>
        <a:accent1>
          <a:srgbClr val="CCECFF"/>
        </a:accent1>
        <a:accent2>
          <a:srgbClr val="8DC6FF"/>
        </a:accent2>
        <a:accent3>
          <a:srgbClr val="ECFAF7"/>
        </a:accent3>
        <a:accent4>
          <a:srgbClr val="0098CF"/>
        </a:accent4>
        <a:accent5>
          <a:srgbClr val="E2F4FF"/>
        </a:accent5>
        <a:accent6>
          <a:srgbClr val="7FB3E7"/>
        </a:accent6>
        <a:hlink>
          <a:srgbClr val="0033CC"/>
        </a:hlink>
        <a:folHlink>
          <a:srgbClr val="00A800"/>
        </a:folHlink>
      </a:clrScheme>
      <a:clrMap bg1="lt1" tx1="dk1" bg2="lt2" tx2="dk2" accent1="accent1" accent2="accent2" accent3="accent3" accent4="accent4" accent5="accent5" accent6="accent6" hlink="hlink" folHlink="folHlink"/>
    </a:extraClrScheme>
    <a:extraClrScheme>
      <a:clrScheme name="Blue and green balls design template 9">
        <a:dk1>
          <a:srgbClr val="969696"/>
        </a:dk1>
        <a:lt1>
          <a:srgbClr val="E6FFE6"/>
        </a:lt1>
        <a:dk2>
          <a:srgbClr val="9CE292"/>
        </a:dk2>
        <a:lt2>
          <a:srgbClr val="CEF1FE"/>
        </a:lt2>
        <a:accent1>
          <a:srgbClr val="EBB047"/>
        </a:accent1>
        <a:accent2>
          <a:srgbClr val="8DC6FF"/>
        </a:accent2>
        <a:accent3>
          <a:srgbClr val="CBEEC7"/>
        </a:accent3>
        <a:accent4>
          <a:srgbClr val="C4DAC4"/>
        </a:accent4>
        <a:accent5>
          <a:srgbClr val="F3D4B1"/>
        </a:accent5>
        <a:accent6>
          <a:srgbClr val="7FB3E7"/>
        </a:accent6>
        <a:hlink>
          <a:srgbClr val="0066FF"/>
        </a:hlink>
        <a:folHlink>
          <a:srgbClr val="006600"/>
        </a:folHlink>
      </a:clrScheme>
      <a:clrMap bg1="dk2" tx1="lt1" bg2="dk1" tx2="lt2" accent1="accent1" accent2="accent2" accent3="accent3" accent4="accent4" accent5="accent5" accent6="accent6" hlink="hlink" folHlink="folHlink"/>
    </a:extraClrScheme>
    <a:extraClrScheme>
      <a:clrScheme name="Blue and green balls design template 10">
        <a:dk1>
          <a:srgbClr val="DBFFD3"/>
        </a:dk1>
        <a:lt1>
          <a:srgbClr val="FFFFFF"/>
        </a:lt1>
        <a:dk2>
          <a:srgbClr val="CCECFF"/>
        </a:dk2>
        <a:lt2>
          <a:srgbClr val="808080"/>
        </a:lt2>
        <a:accent1>
          <a:srgbClr val="69B4FF"/>
        </a:accent1>
        <a:accent2>
          <a:srgbClr val="00CC00"/>
        </a:accent2>
        <a:accent3>
          <a:srgbClr val="FFFFFF"/>
        </a:accent3>
        <a:accent4>
          <a:srgbClr val="BBDAB4"/>
        </a:accent4>
        <a:accent5>
          <a:srgbClr val="B9D6FF"/>
        </a:accent5>
        <a:accent6>
          <a:srgbClr val="00B900"/>
        </a:accent6>
        <a:hlink>
          <a:srgbClr val="3333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and green balls design template</Template>
  <TotalTime>1151</TotalTime>
  <Words>1666</Words>
  <Application>Microsoft Office PowerPoint</Application>
  <PresentationFormat>On-screen Show (4:3)</PresentationFormat>
  <Paragraphs>278</Paragraphs>
  <Slides>39</Slides>
  <Notes>20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Blue and green balls design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cp:lastModifiedBy>
  <cp:revision>15</cp:revision>
  <dcterms:created xsi:type="dcterms:W3CDTF">2010-01-26T21:16:35Z</dcterms:created>
  <dcterms:modified xsi:type="dcterms:W3CDTF">2010-05-19T18:05:31Z</dcterms:modified>
</cp:coreProperties>
</file>