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sldIdLst>
    <p:sldId id="337" r:id="rId2"/>
    <p:sldId id="264" r:id="rId3"/>
    <p:sldId id="265" r:id="rId4"/>
    <p:sldId id="266" r:id="rId5"/>
    <p:sldId id="328" r:id="rId6"/>
    <p:sldId id="329" r:id="rId7"/>
    <p:sldId id="267" r:id="rId8"/>
    <p:sldId id="268" r:id="rId9"/>
    <p:sldId id="270" r:id="rId10"/>
    <p:sldId id="332" r:id="rId11"/>
    <p:sldId id="330" r:id="rId12"/>
    <p:sldId id="331" r:id="rId13"/>
    <p:sldId id="271" r:id="rId14"/>
    <p:sldId id="334" r:id="rId15"/>
    <p:sldId id="273" r:id="rId16"/>
    <p:sldId id="274" r:id="rId17"/>
    <p:sldId id="276" r:id="rId18"/>
    <p:sldId id="277" r:id="rId19"/>
    <p:sldId id="283" r:id="rId20"/>
    <p:sldId id="285" r:id="rId21"/>
    <p:sldId id="286" r:id="rId22"/>
    <p:sldId id="287" r:id="rId23"/>
    <p:sldId id="291" r:id="rId24"/>
    <p:sldId id="293" r:id="rId25"/>
    <p:sldId id="294" r:id="rId26"/>
    <p:sldId id="335" r:id="rId27"/>
    <p:sldId id="295" r:id="rId28"/>
    <p:sldId id="296" r:id="rId29"/>
    <p:sldId id="297" r:id="rId30"/>
    <p:sldId id="298" r:id="rId31"/>
    <p:sldId id="299" r:id="rId32"/>
    <p:sldId id="300" r:id="rId33"/>
    <p:sldId id="302" r:id="rId34"/>
    <p:sldId id="303" r:id="rId35"/>
    <p:sldId id="304" r:id="rId36"/>
    <p:sldId id="326" r:id="rId37"/>
    <p:sldId id="305" r:id="rId38"/>
    <p:sldId id="306" r:id="rId39"/>
    <p:sldId id="325"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Lst>
  <p:sldSz cx="9144000" cy="6858000" type="screen4x3"/>
  <p:notesSz cx="6858000" cy="9144000"/>
  <p:custDataLst>
    <p:tags r:id="rId71"/>
  </p:custData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81" autoAdjust="0"/>
  </p:normalViewPr>
  <p:slideViewPr>
    <p:cSldViewPr snapToGrid="0">
      <p:cViewPr varScale="1">
        <p:scale>
          <a:sx n="59" d="100"/>
          <a:sy n="59" d="100"/>
        </p:scale>
        <p:origin x="-14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101B72A-F33F-4B19-B5A7-EB035C4077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DDFA2-54BE-4D8D-B7C2-5518BFFBA1F0}" type="slidenum">
              <a:rPr lang="en-US"/>
              <a:pPr/>
              <a:t>10</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Once N enters the surficial aquifer it can easily move to rivers, streams and lakes because it does not interact appreciably with soil constitiuents.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7E2C4-6A85-42CB-B097-DC01D7DAB463}" type="slidenum">
              <a:rPr lang="en-US"/>
              <a:pPr/>
              <a:t>30</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39649-47D1-4AC2-BFEC-0A6430D6514F}" type="slidenum">
              <a:rPr lang="en-US"/>
              <a:pPr/>
              <a:t>31</a:t>
            </a:fld>
            <a:endParaRPr 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The SWIM of 1987 mandates a maximum phosphorus load level of 397 tons annually.</a:t>
            </a:r>
          </a:p>
          <a:p>
            <a:endParaRPr lang="en-US"/>
          </a:p>
          <a:p>
            <a:endParaRPr lang="en-US"/>
          </a:p>
          <a:p>
            <a:endParaRPr lang="en-US"/>
          </a:p>
          <a:p>
            <a:endParaRPr lang="en-US"/>
          </a:p>
          <a:p>
            <a:endParaRPr lang="en-US"/>
          </a:p>
          <a:p>
            <a:r>
              <a:rPr lang="en-US"/>
              <a:t>Water leaving the EAA receives additional treatment in one of several Stormwater Treatment Areas (STAs) before entering the Everglades. These constructed wetlands are filled with native plants and use "green" technology to further reduce phosphorus levels. More than 41,000 acres of land south of Lake Okeechobee have been converted to STAs, and an additional 18,000 acres will be added by 2010. Expansion of the STAs is part of the state's Acceler8 initiative to expedite critical restoration projects, providing for environmental benefits as soon as possible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D86C0-4002-4A5D-A6BB-81BA32D8B2A1}" type="slidenum">
              <a:rPr lang="en-US"/>
              <a:pPr/>
              <a:t>32</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 To ameliorate the impacts of livestock derived N and P inputs into lake Okeechobee and number of strategies are being employed. </a:t>
            </a:r>
            <a:br>
              <a:rPr lang="en-US"/>
            </a:br>
            <a:r>
              <a:rPr lang="en-US"/>
              <a:t>In 1987, the state passed the Dairy Rule which requires </a:t>
            </a:r>
            <a:r>
              <a:rPr lang="en-US">
                <a:solidFill>
                  <a:srgbClr val="FFFF00"/>
                </a:solidFill>
              </a:rPr>
              <a:t>creating lagoons to capture and contain dairy waste.</a:t>
            </a:r>
            <a:r>
              <a:rPr lang="en-US"/>
              <a:t> There is also a requirement for dairy farmers to implement BMPs to reduce the amount of nutrient runoff from their farms by creating </a:t>
            </a:r>
            <a:r>
              <a:rPr lang="en-US">
                <a:solidFill>
                  <a:srgbClr val="FFFF00"/>
                </a:solidFill>
              </a:rPr>
              <a:t>buffer areas around places animals congregate, eliminating phosphorus fertilization near tributaries, reducing phosphorus </a:t>
            </a:r>
          </a:p>
          <a:p>
            <a:r>
              <a:rPr lang="en-US">
                <a:solidFill>
                  <a:srgbClr val="FFFF00"/>
                </a:solidFill>
              </a:rPr>
              <a:t>imports in animal feeds, reducing animal density</a:t>
            </a:r>
            <a:r>
              <a:rPr lang="en-US"/>
              <a:t> . Following the rule caused a financial hardship for many dairymen. Out of 45 dairies that were operating in the Lake Okeechobee Basin in 1987, only 19 dairies remain. Many sold out or moved their operation to other states that do not have the same environmental concerns as South Florida.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BE817-12D1-429B-9AD3-E51EA21874E3}" type="slidenum">
              <a:rPr lang="en-US"/>
              <a:pPr/>
              <a:t>37</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the actual amount of phosphorus entering the Lake annually since 1990 has continued to increase. (These increases are believed to result from the huge internal loads of phosphorus </a:t>
            </a:r>
          </a:p>
          <a:p>
            <a:endParaRPr lang="en-US"/>
          </a:p>
          <a:p>
            <a:r>
              <a:rPr lang="en-US"/>
              <a:t>Ponds provide primary water quality improvement because dissolved phosphorus (PO4 3) combines with oxidized iron (Fe+3) to create insoluble compounds that can be buried in pond sediments. But, Fe+3 is chemically reduced to soluble Fe+2 in anoxic bottom sediments, making P mobile once more. In deeper lakes, oxygenated water below the photosynthetic zone recycles P back to the sediments. But in shallow ponds P released by sediments is taken up by photosynthetic algae blooms faster than it is returned to the sediments.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1DFAD-BE43-4AD5-ADDE-DDBC3C2B63B9}" type="slidenum">
              <a:rPr lang="en-US"/>
              <a:pPr/>
              <a:t>38</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4899C-8D3B-4F76-B89B-30C65C5FDD1F}" type="slidenum">
              <a:rPr lang="en-US"/>
              <a:pPr/>
              <a:t>40</a:t>
            </a:fld>
            <a:endParaRPr lang="en-US"/>
          </a:p>
        </p:txBody>
      </p:sp>
      <p:sp>
        <p:nvSpPr>
          <p:cNvPr id="129026" name="Rectangle 2"/>
          <p:cNvSpPr>
            <a:spLocks noRot="1" noChangeArrowheads="1" noTextEdit="1"/>
          </p:cNvSpPr>
          <p:nvPr>
            <p:ph type="sldImg"/>
          </p:nvPr>
        </p:nvSpPr>
        <p:spPr>
          <a:xfrm>
            <a:off x="1144588" y="685800"/>
            <a:ext cx="4572000" cy="3429000"/>
          </a:xfrm>
          <a:ln/>
        </p:spPr>
      </p:sp>
      <p:sp>
        <p:nvSpPr>
          <p:cNvPr id="129027" name="Rectangle 3"/>
          <p:cNvSpPr>
            <a:spLocks noGrp="1" noChangeArrowheads="1"/>
          </p:cNvSpPr>
          <p:nvPr>
            <p:ph type="body" idx="1"/>
          </p:nvPr>
        </p:nvSpPr>
        <p:spPr/>
        <p:txBody>
          <a:bodyPr/>
          <a:lstStyle/>
          <a:p>
            <a:pPr>
              <a:lnSpc>
                <a:spcPct val="90000"/>
              </a:lnSpc>
            </a:pPr>
            <a:r>
              <a:rPr lang="en-US" b="1"/>
              <a:t>Chemical Pollutants</a:t>
            </a:r>
          </a:p>
          <a:p>
            <a:pPr>
              <a:lnSpc>
                <a:spcPct val="90000"/>
              </a:lnSpc>
            </a:pPr>
            <a:r>
              <a:rPr lang="en-US" b="1"/>
              <a:t>Heavy metals</a:t>
            </a:r>
            <a:r>
              <a:rPr lang="en-US"/>
              <a:t> represent a common type of chemical pollution in water. They can be found naturally in bedrock and sediment or they may be introduced into water from industrial sources and household chemicals. Heavy metals harm humans through direct ingestion of contaminated water or through accumulation in the tissues of other organisms that are eaten by humans. The following are some common heavy metals found in water:</a:t>
            </a:r>
          </a:p>
          <a:p>
            <a:pPr>
              <a:lnSpc>
                <a:spcPct val="90000"/>
              </a:lnSpc>
            </a:pPr>
            <a:r>
              <a:rPr lang="en-US" b="1"/>
              <a:t>Mercury (Hg):</a:t>
            </a:r>
            <a:r>
              <a:rPr lang="en-US"/>
              <a:t> Enters the environment through the leaching of soil due to acid rain, coal burning, or industrial, household, and mining wastes. Causes damage to nervous system, kidneys, and vision. </a:t>
            </a:r>
          </a:p>
          <a:p>
            <a:pPr>
              <a:lnSpc>
                <a:spcPct val="90000"/>
              </a:lnSpc>
            </a:pPr>
            <a:r>
              <a:rPr lang="en-US" b="1"/>
              <a:t>Lead (Pb):</a:t>
            </a:r>
            <a:r>
              <a:rPr lang="en-US"/>
              <a:t> Sources include paint, mining wastes, incinerator ash, water from lead pipes and solder, and automobile exhaust. Causes damage to kidneys, nervous system, learning ability, ability to synthesize protein, and nerve and red blood cells. </a:t>
            </a:r>
          </a:p>
          <a:p>
            <a:pPr>
              <a:lnSpc>
                <a:spcPct val="90000"/>
              </a:lnSpc>
            </a:pPr>
            <a:r>
              <a:rPr lang="en-US" b="1"/>
              <a:t>Cadmium (Cd):</a:t>
            </a:r>
            <a:r>
              <a:rPr lang="en-US"/>
              <a:t> Sources include electroplating, mining, and plastic industries, as well as sewage. Causes kidney disease. </a:t>
            </a:r>
          </a:p>
          <a:p>
            <a:pPr>
              <a:lnSpc>
                <a:spcPct val="90000"/>
              </a:lnSpc>
            </a:pPr>
            <a:r>
              <a:rPr lang="en-US" b="1"/>
              <a:t>Arsenic (As):</a:t>
            </a:r>
            <a:r>
              <a:rPr lang="en-US"/>
              <a:t> Enters the environment through herbicides, wood preservatives, and mining industry. Causes damage to skin, eyes, gastrointestinal tract, and liver. May also cause cancer. </a:t>
            </a:r>
          </a:p>
          <a:p>
            <a:pPr>
              <a:lnSpc>
                <a:spcPct val="90000"/>
              </a:lnSpc>
            </a:pPr>
            <a:r>
              <a:rPr lang="en-US" b="1"/>
              <a:t>Aluminum (Al):</a:t>
            </a:r>
            <a:r>
              <a:rPr lang="en-US"/>
              <a:t> Enters the environment through leaching due to acid deposition. Causes anemia and loss of bone strength, and may also contribute to dementia and Alzheimer’s disease.</a:t>
            </a:r>
          </a:p>
          <a:p>
            <a:pPr>
              <a:lnSpc>
                <a:spcPct val="90000"/>
              </a:lnSpc>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6408E-62CB-445E-96D6-E62773831497}" type="slidenum">
              <a:rPr lang="en-US"/>
              <a:pPr/>
              <a:t>43</a:t>
            </a:fld>
            <a:endParaRPr lang="en-US"/>
          </a:p>
        </p:txBody>
      </p:sp>
      <p:sp>
        <p:nvSpPr>
          <p:cNvPr id="133122" name="Rectangle 2"/>
          <p:cNvSpPr>
            <a:spLocks noRot="1" noChangeArrowheads="1" noTextEdit="1"/>
          </p:cNvSpPr>
          <p:nvPr>
            <p:ph type="sldImg"/>
          </p:nvPr>
        </p:nvSpPr>
        <p:spPr>
          <a:xfrm>
            <a:off x="1144588" y="685800"/>
            <a:ext cx="4572000" cy="3429000"/>
          </a:xfrm>
          <a:ln/>
        </p:spPr>
      </p:sp>
      <p:sp>
        <p:nvSpPr>
          <p:cNvPr id="133123" name="Rectangle 3"/>
          <p:cNvSpPr>
            <a:spLocks noGrp="1" noChangeArrowheads="1"/>
          </p:cNvSpPr>
          <p:nvPr>
            <p:ph type="body" idx="1"/>
          </p:nvPr>
        </p:nvSpPr>
        <p:spPr/>
        <p:txBody>
          <a:bodyPr/>
          <a:lstStyle/>
          <a:p>
            <a:r>
              <a:rPr lang="en-US"/>
              <a:t>Mercury nitrate was used in the felting process and constant exposure to the chemical eventually caused the hatters to develop mercury poisoning. The connection between mercury poisoning and the hatters' behavior was not understood at the time, but the term "mad as a hatter" was in common usage.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AD58C4-7CB6-44DC-8AAB-216806D11706}" type="slidenum">
              <a:rPr lang="en-US"/>
              <a:pPr/>
              <a:t>45</a:t>
            </a:fld>
            <a:endParaRPr lang="en-US"/>
          </a:p>
        </p:txBody>
      </p:sp>
      <p:sp>
        <p:nvSpPr>
          <p:cNvPr id="136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152C7E1-B6BA-46C6-A79B-AD028BB2007C}" type="slidenum">
              <a:rPr lang="en-US" sz="1200"/>
              <a:pPr algn="r" eaLnBrk="1" hangingPunct="1"/>
              <a:t>45</a:t>
            </a:fld>
            <a:endParaRPr lang="en-US" sz="120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p:txBody>
          <a:bodyPr/>
          <a:lstStyle/>
          <a:p>
            <a:r>
              <a:rPr lang="en-US"/>
              <a:t>In Tamil Nadu, a state with more than 62 million people in southern India, wells are going dry almost everywhere. According to Kuppannan Palanisami of Tamil Nadu Agricultural University, falling water tables have dried up 95 percent of the wells owned by small farmers, reducing the irrigated area in the state by half over the last decade. 16</a:t>
            </a:r>
          </a:p>
          <a:p>
            <a:r>
              <a:rPr lang="en-US"/>
              <a:t>As water tables fall, well drillers are using modified oil-drilling technology to reach water, going as deep as 1,000 meters in some locations. In communities where underground water sources have dried up entirely, all agriculture is rain-fed and drinking water is trucked in. Tushaar Shah, who heads the International Water Management Institute’s groundwater station in Gujarat, says of India’s water situation, “When the balloon bursts, untold anarchy will be the lot of rural India.” 17</a:t>
            </a:r>
          </a:p>
          <a:p>
            <a:r>
              <a:rPr lang="en-US"/>
              <a:t>At this point, the harvests of wheat and rice, India’s principal food grains, are still increasing. But within the next few years, the loss of irrigation water could override technological progress and start shrinking the harvest in some areas, as it is already doing in China. 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8953AA-6A4C-4188-AD24-4E1FE9DF634A}" type="slidenum">
              <a:rPr lang="en-US"/>
              <a:pPr/>
              <a:t>54</a:t>
            </a:fld>
            <a:endParaRPr lang="en-US"/>
          </a:p>
        </p:txBody>
      </p:sp>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p:txBody>
          <a:bodyPr/>
          <a:lstStyle/>
          <a:p>
            <a:r>
              <a:rPr lang="en-US"/>
              <a:t>mining and ore processing, metallurgy,</a:t>
            </a:r>
          </a:p>
          <a:p>
            <a:r>
              <a:rPr lang="en-US"/>
              <a:t>agriculture, wood preservation, and industry.</a:t>
            </a:r>
          </a:p>
        </p:txBody>
      </p:sp>
      <p:sp>
        <p:nvSpPr>
          <p:cNvPr id="1474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C7E843F-7047-4383-852B-B0AFD91B1587}" type="slidenum">
              <a:rPr lang="en-US" sz="1200"/>
              <a:pPr algn="r" eaLnBrk="1" hangingPunct="1"/>
              <a:t>54</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6BE0E0-3530-4FEE-A2C7-DE1D48DD9D76}" type="slidenum">
              <a:rPr lang="en-US"/>
              <a:pPr/>
              <a:t>63</a:t>
            </a:fld>
            <a:endParaRPr lang="en-US"/>
          </a:p>
        </p:txBody>
      </p:sp>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p:txBody>
          <a:bodyPr/>
          <a:lstStyle/>
          <a:p>
            <a:r>
              <a:rPr lang="en-US"/>
              <a:t>Old U.S. standard was 50 ppb, but was changed to 10 ppb in 2006. This put between 35 and 38% of wells out of compliance in Arizona and California.</a:t>
            </a:r>
          </a:p>
        </p:txBody>
      </p:sp>
      <p:sp>
        <p:nvSpPr>
          <p:cNvPr id="157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F33A7BA-716B-4EA1-BAFD-699FD7D95468}" type="slidenum">
              <a:rPr lang="en-US" sz="1200"/>
              <a:pPr algn="r" eaLnBrk="1" hangingPunct="1"/>
              <a:t>63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70781-E7AC-4974-A0D4-46FD9550AE90}" type="slidenum">
              <a:rPr lang="en-US"/>
              <a:pPr/>
              <a:t>13</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F23C0-C6FA-4CEA-A007-5E8671028F83}" type="slidenum">
              <a:rPr lang="en-US"/>
              <a:pPr/>
              <a:t>21</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“The overarching objective of the Plan is the restoration, preservation, and protection of the South Florida ecosystem while providing for other water-related needs of the region, including water supply and flood protection” (WRDA 2000). Success for the natural system will be to recover and sustain those essential hydrological and biological characteristics that both defined the original pre-drainage greater Everglades and made it unique among the world’s wetlands. These defining characteristics include the great extent of naturally interconnected and interrelated wetlands, sheet flow, extremely low levels of nutrients in freshwater wetlands, high levels of estuarine productivity, and the great resilience of the plant community mosaics and abundance of many of the native wetland animals. Although the future Everglades ecosystem will be a “new” Everglades because it will be smaller than the pre-drainage system, restoration will have been successful if the new system responds to the recovery of these defining characteristics by functionally behaving as a wild Everglades system rather than as a set of managed, disconnected wetlands. Success for the human systems will be to maintain or improve current levels of water supply and flood protection in a rapidly growing human population in south Florida, consistent with the goals of the Plan for the natural system. The Plan’s greatest strength is that it integrates natural and human system objectives into a single design, and thereby re-couples an array of public interests into a common strategy for the future of south Florida.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F45C2-CF4D-484E-A39F-329E8CA3CF50}" type="slidenum">
              <a:rPr lang="en-US"/>
              <a:pPr/>
              <a:t>23</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A significant product of the drainage efforts was the creation of the Everglades Agricultural Area south of Lake Okeechobee. The EAA encompasses about 700,000 acres and is used for sugar rice and vegetable production.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B9583-25D0-400F-A1A8-6CD84D8DCE81}" type="slidenum">
              <a:rPr lang="en-US"/>
              <a:pPr/>
              <a:t>24</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These are Phosphorus recommendations for vegetable crops grown on organic soils typical of the EAA based on similar soil test indices. Many call for significant P fertilization. Note in particular the levels for sugar cane, the dominant crop in the EAA.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76F9F-A35B-454C-9118-8D95D00F818C}" type="slidenum">
              <a:rPr lang="en-US"/>
              <a:pPr/>
              <a:t>25</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Alteration of species diversity including both macrophytes and microbial communities.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EEF53-540D-4181-B190-0C6110833F47}" type="slidenum">
              <a:rPr lang="en-US"/>
              <a:pPr/>
              <a:t>27</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Another significant source of phosphorus entering the everglades ecosystem is livestock production north of Lake Okeechobee. Cattle was brought to Florida in 1520 by Ponce de Leon. Dairy and beef operations began in earnest north of the lake in 1947 and now Florda is 3</a:t>
            </a:r>
            <a:r>
              <a:rPr lang="en-US" baseline="30000"/>
              <a:t>rd</a:t>
            </a:r>
            <a:r>
              <a:rPr lang="en-US"/>
              <a:t> largest producer east of the Mississippi. Okeechobee supplies drinking water to communities around the lake, serves as reserve water for Florida's southeast coast, and provides water to the Florida everglades. The lake also serves as a recreational facility and provides some of the best sports fishing in the United States. Nutrient rich runoff from farm lands enters the lake and significant phosphorus contamination originates from the dairy and beef operations.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94049-C395-47F9-A00C-C48A0298CAD0}" type="slidenum">
              <a:rPr lang="en-US"/>
              <a:pPr/>
              <a:t>28</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Phosphorus and nitrogen play a major role in the structure and function of living cells. It is an integral component of nucleic acids, nucleotides, phospholipids, and proteins. However, much of the Phosphorus and Nitrogen consumed is excreted. For example, One cow can excrete between 40 and 60 g of phosphorus per day. Phosphorus and Nitrogen in Dairy lagoons can be as high as 7.8 and 12.0 lbs/1000 gallons of effluent, respectively. Solid manure  deposited on land and can be as high as 5.5 g/kg of waste.</a:t>
            </a:r>
          </a:p>
          <a:p>
            <a:r>
              <a:rPr lang="en-US"/>
              <a:t>Nutrients contained in livestock waste is subject to movement via runoff, stream flow, soil water movement, and groundwater movement to adjacent water bodies enriching them with limiting nutrients and leading to eutrophication. Such is the case for Lake Okeechobee.</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3A2F6-6EA2-41E8-828C-46EEBD5FEC41}" type="slidenum">
              <a:rPr lang="en-US"/>
              <a:pPr/>
              <a:t>29</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Okeechobee, Glades and Highlands counties aloneproduce approximately 328,000 head, about 19% of the state total. All cattle and calves on Florida farms and ranches, as of January 1, 2005, including dairy cattle, totaled 1,740,000, unchanged from 2004. Okeechobee county is ranked #1 for all cattle in the state. Beef cattle in Okeechobee County total 70,000 head, according to the 2005 Florida Agricultural Statistics Directory.. According to the National Cattlemen's Beef Association (NCBA), beef is the number one protein in America.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159"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64" name="Rectangle 44"/>
          <p:cNvSpPr>
            <a:spLocks noGrp="1" noChangeArrowheads="1"/>
          </p:cNvSpPr>
          <p:nvPr>
            <p:ph type="dt" sz="quarter" idx="2"/>
          </p:nvPr>
        </p:nvSpPr>
        <p:spPr/>
        <p:txBody>
          <a:bodyPr/>
          <a:lstStyle>
            <a:lvl1pPr>
              <a:defRPr/>
            </a:lvl1pPr>
          </a:lstStyle>
          <a:p>
            <a:endParaRPr lang="en-US"/>
          </a:p>
        </p:txBody>
      </p:sp>
      <p:sp>
        <p:nvSpPr>
          <p:cNvPr id="5165" name="Rectangle 45"/>
          <p:cNvSpPr>
            <a:spLocks noGrp="1" noChangeArrowheads="1"/>
          </p:cNvSpPr>
          <p:nvPr>
            <p:ph type="ftr" sz="quarter" idx="3"/>
          </p:nvPr>
        </p:nvSpPr>
        <p:spPr/>
        <p:txBody>
          <a:bodyPr/>
          <a:lstStyle>
            <a:lvl1pPr>
              <a:defRPr/>
            </a:lvl1pPr>
          </a:lstStyle>
          <a:p>
            <a:endParaRPr lang="en-US"/>
          </a:p>
        </p:txBody>
      </p:sp>
      <p:sp>
        <p:nvSpPr>
          <p:cNvPr id="5166" name="Rectangle 46"/>
          <p:cNvSpPr>
            <a:spLocks noGrp="1" noChangeArrowheads="1"/>
          </p:cNvSpPr>
          <p:nvPr>
            <p:ph type="sldNum" sz="quarter" idx="4"/>
          </p:nvPr>
        </p:nvSpPr>
        <p:spPr/>
        <p:txBody>
          <a:bodyPr/>
          <a:lstStyle>
            <a:lvl1pPr>
              <a:defRPr/>
            </a:lvl1pPr>
          </a:lstStyle>
          <a:p>
            <a:fld id="{B932D66D-B201-47FC-9AD1-010E8D4351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4E3757-9BD8-49D2-B783-B1A494F425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A60C16-A64A-4A52-9468-5A64319DDAA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34EDE9-55C2-40E1-A737-2AA9E38BAD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1CEDBB-EECF-434E-8D47-0ED4D487D68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7F31ED-DF5F-4DF3-BD8F-126F3CC5DEC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9FEAEB-A8C4-41DB-AA5E-72E28D9CD08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BDBD26-2D7B-4F4A-BB05-F4EF08F201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29659A-841E-4CE9-BF3F-9C0B3F66E83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D15344-33F7-478D-92D1-F02C71E98D3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640E5D-1FEC-45DA-B443-B9286172CE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135"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C99FB87-CC43-4DF7-BE47-CF9885B5D65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1/10/ATP_chemical_structure.png"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umanitoba.ca/institutes/fisheries/eutro.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2.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2.wmf"/><Relationship Id="rId4" Type="http://schemas.openxmlformats.org/officeDocument/2006/relationships/image" Target="../media/image31.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newark1.com/uploaded_images/smile_web_design-749546.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upload.wikimedia.org/wikipedia/commons/8/81/Ganges_River_Delta%2C_Bangladesh%2C_India.jpg" TargetMode="Externa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upload.wikimedia.org/wikipedia/commons/8/81/Ganges_River_Delta%2C_Bangladesh%2C_India.jp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2243138" y="2195513"/>
            <a:ext cx="4244975" cy="579437"/>
          </a:xfrm>
          <a:prstGeom prst="rect">
            <a:avLst/>
          </a:prstGeom>
          <a:noFill/>
          <a:ln w="9525">
            <a:noFill/>
            <a:miter lim="800000"/>
            <a:headEnd/>
            <a:tailEnd/>
          </a:ln>
          <a:effectLst/>
        </p:spPr>
        <p:txBody>
          <a:bodyPr wrap="none">
            <a:spAutoFit/>
          </a:bodyPr>
          <a:lstStyle/>
          <a:p>
            <a:r>
              <a:rPr lang="en-US" sz="3200"/>
              <a:t>Nutrients as Pollutants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9"/>
          <p:cNvGrpSpPr>
            <a:grpSpLocks/>
          </p:cNvGrpSpPr>
          <p:nvPr/>
        </p:nvGrpSpPr>
        <p:grpSpPr bwMode="auto">
          <a:xfrm>
            <a:off x="671513" y="3494088"/>
            <a:ext cx="4202112" cy="2476500"/>
            <a:chOff x="4750905" y="4193283"/>
            <a:chExt cx="4081571" cy="1220700"/>
          </a:xfrm>
        </p:grpSpPr>
        <p:pic>
          <p:nvPicPr>
            <p:cNvPr id="117763" name="Picture 2" descr="Altarcave2"/>
            <p:cNvPicPr>
              <a:picLocks noChangeAspect="1" noChangeArrowheads="1"/>
            </p:cNvPicPr>
            <p:nvPr/>
          </p:nvPicPr>
          <p:blipFill>
            <a:blip r:embed="rId3" cstate="print"/>
            <a:srcRect r="25208" b="60001"/>
            <a:stretch>
              <a:fillRect/>
            </a:stretch>
          </p:blipFill>
          <p:spPr bwMode="auto">
            <a:xfrm>
              <a:off x="4764850" y="4195976"/>
              <a:ext cx="4067626" cy="1206339"/>
            </a:xfrm>
            <a:prstGeom prst="rect">
              <a:avLst/>
            </a:prstGeom>
            <a:noFill/>
            <a:ln w="9525">
              <a:noFill/>
              <a:miter lim="800000"/>
              <a:headEnd/>
              <a:tailEnd/>
            </a:ln>
          </p:spPr>
        </p:pic>
        <p:pic>
          <p:nvPicPr>
            <p:cNvPr id="117764" name="Picture 18" descr="ocala_limestone"/>
            <p:cNvPicPr>
              <a:picLocks noChangeAspect="1" noChangeArrowheads="1"/>
            </p:cNvPicPr>
            <p:nvPr/>
          </p:nvPicPr>
          <p:blipFill>
            <a:blip r:embed="rId4" cstate="print"/>
            <a:srcRect l="31052" t="21713" r="32474" b="26712"/>
            <a:stretch>
              <a:fillRect/>
            </a:stretch>
          </p:blipFill>
          <p:spPr bwMode="auto">
            <a:xfrm>
              <a:off x="7543107" y="4203156"/>
              <a:ext cx="1285078" cy="1210827"/>
            </a:xfrm>
            <a:prstGeom prst="rect">
              <a:avLst/>
            </a:prstGeom>
            <a:noFill/>
            <a:ln w="9525">
              <a:noFill/>
              <a:miter lim="800000"/>
              <a:headEnd/>
              <a:tailEnd/>
            </a:ln>
          </p:spPr>
        </p:pic>
        <p:pic>
          <p:nvPicPr>
            <p:cNvPr id="117765" name="Picture 19" descr="ocala_limestone"/>
            <p:cNvPicPr>
              <a:picLocks noChangeAspect="1" noChangeArrowheads="1"/>
            </p:cNvPicPr>
            <p:nvPr/>
          </p:nvPicPr>
          <p:blipFill>
            <a:blip r:embed="rId4" cstate="print"/>
            <a:srcRect l="31052" t="21713" r="32474" b="26712"/>
            <a:stretch>
              <a:fillRect/>
            </a:stretch>
          </p:blipFill>
          <p:spPr bwMode="auto">
            <a:xfrm>
              <a:off x="6274119" y="4203156"/>
              <a:ext cx="1285078" cy="1210827"/>
            </a:xfrm>
            <a:prstGeom prst="rect">
              <a:avLst/>
            </a:prstGeom>
            <a:noFill/>
            <a:ln w="9525">
              <a:noFill/>
              <a:miter lim="800000"/>
              <a:headEnd/>
              <a:tailEnd/>
            </a:ln>
          </p:spPr>
        </p:pic>
        <p:pic>
          <p:nvPicPr>
            <p:cNvPr id="117766" name="Picture 20" descr="ocala_limestone"/>
            <p:cNvPicPr>
              <a:picLocks noChangeAspect="1" noChangeArrowheads="1"/>
            </p:cNvPicPr>
            <p:nvPr/>
          </p:nvPicPr>
          <p:blipFill>
            <a:blip r:embed="rId4" cstate="print"/>
            <a:srcRect l="31052" t="21713" r="32474" b="26712"/>
            <a:stretch>
              <a:fillRect/>
            </a:stretch>
          </p:blipFill>
          <p:spPr bwMode="auto">
            <a:xfrm>
              <a:off x="5014786" y="4313583"/>
              <a:ext cx="1285078" cy="1071678"/>
            </a:xfrm>
            <a:prstGeom prst="rect">
              <a:avLst/>
            </a:prstGeom>
            <a:noFill/>
            <a:ln w="9525">
              <a:noFill/>
              <a:miter lim="800000"/>
              <a:headEnd/>
              <a:tailEnd/>
            </a:ln>
          </p:spPr>
        </p:pic>
        <p:pic>
          <p:nvPicPr>
            <p:cNvPr id="117767" name="Picture 21" descr="ocala_limestone"/>
            <p:cNvPicPr>
              <a:picLocks noChangeAspect="1" noChangeArrowheads="1"/>
            </p:cNvPicPr>
            <p:nvPr/>
          </p:nvPicPr>
          <p:blipFill>
            <a:blip r:embed="rId4" cstate="print"/>
            <a:srcRect l="31052" t="21713" r="32474" b="26712"/>
            <a:stretch>
              <a:fillRect/>
            </a:stretch>
          </p:blipFill>
          <p:spPr bwMode="auto">
            <a:xfrm>
              <a:off x="4750905" y="4193283"/>
              <a:ext cx="1285078" cy="1210827"/>
            </a:xfrm>
            <a:prstGeom prst="rect">
              <a:avLst/>
            </a:prstGeom>
            <a:noFill/>
            <a:ln w="9525">
              <a:noFill/>
              <a:miter lim="800000"/>
              <a:headEnd/>
              <a:tailEnd/>
            </a:ln>
          </p:spPr>
        </p:pic>
        <p:sp>
          <p:nvSpPr>
            <p:cNvPr id="9" name="TextBox 8"/>
            <p:cNvSpPr txBox="1"/>
            <p:nvPr/>
          </p:nvSpPr>
          <p:spPr>
            <a:xfrm>
              <a:off x="5188822" y="4671390"/>
              <a:ext cx="3474038" cy="225360"/>
            </a:xfrm>
            <a:prstGeom prst="rect">
              <a:avLst/>
            </a:prstGeom>
            <a:noFill/>
          </p:spPr>
          <p:txBody>
            <a:bodyPr wrap="none">
              <a:spAutoFit/>
            </a:bodyPr>
            <a:lstStyle/>
            <a:p>
              <a:pPr>
                <a:defRPr/>
              </a:pPr>
              <a:r>
                <a:rPr lang="en-US" sz="2400" dirty="0">
                  <a:solidFill>
                    <a:schemeClr val="tx2">
                      <a:lumMod val="25000"/>
                    </a:schemeClr>
                  </a:solidFill>
                </a:rPr>
                <a:t>55 – 24 million years ago</a:t>
              </a:r>
            </a:p>
          </p:txBody>
        </p:sp>
      </p:grpSp>
      <p:sp>
        <p:nvSpPr>
          <p:cNvPr id="11" name="Rectangle 3" descr="Sand"/>
          <p:cNvSpPr>
            <a:spLocks noChangeArrowheads="1"/>
          </p:cNvSpPr>
          <p:nvPr/>
        </p:nvSpPr>
        <p:spPr bwMode="auto">
          <a:xfrm>
            <a:off x="671513" y="2292350"/>
            <a:ext cx="4202112" cy="1360488"/>
          </a:xfrm>
          <a:prstGeom prst="rect">
            <a:avLst/>
          </a:prstGeom>
          <a:blipFill dpi="0" rotWithShape="1">
            <a:blip r:embed="rId5" cstate="print"/>
            <a:srcRect/>
            <a:tile tx="0" ty="0" sx="100000" sy="100000" flip="none" algn="tl"/>
          </a:blipFill>
          <a:ln w="9525">
            <a:noFill/>
            <a:miter lim="800000"/>
            <a:headEnd/>
            <a:tailEnd/>
          </a:ln>
        </p:spPr>
        <p:txBody>
          <a:bodyPr wrap="none" anchor="ctr"/>
          <a:lstStyle/>
          <a:p>
            <a:endParaRPr lang="en-US" sz="1600"/>
          </a:p>
        </p:txBody>
      </p:sp>
      <p:sp>
        <p:nvSpPr>
          <p:cNvPr id="12" name="Rectangle 6"/>
          <p:cNvSpPr>
            <a:spLocks noChangeArrowheads="1"/>
          </p:cNvSpPr>
          <p:nvPr/>
        </p:nvSpPr>
        <p:spPr bwMode="auto">
          <a:xfrm>
            <a:off x="1033463" y="2581275"/>
            <a:ext cx="3371850" cy="822325"/>
          </a:xfrm>
          <a:prstGeom prst="rect">
            <a:avLst/>
          </a:prstGeom>
          <a:noFill/>
          <a:ln w="9525">
            <a:noFill/>
            <a:miter lim="800000"/>
            <a:headEnd/>
            <a:tailEnd/>
          </a:ln>
        </p:spPr>
        <p:txBody>
          <a:bodyPr>
            <a:spAutoFit/>
          </a:bodyPr>
          <a:lstStyle/>
          <a:p>
            <a:r>
              <a:rPr lang="en-US" sz="2400" b="1">
                <a:solidFill>
                  <a:schemeClr val="bg2"/>
                </a:solidFill>
              </a:rPr>
              <a:t>    Miocene Clays</a:t>
            </a:r>
            <a:endParaRPr lang="en-US" sz="2400">
              <a:solidFill>
                <a:schemeClr val="bg2"/>
              </a:solidFill>
            </a:endParaRPr>
          </a:p>
          <a:p>
            <a:r>
              <a:rPr lang="en-US" sz="2400">
                <a:solidFill>
                  <a:schemeClr val="bg2"/>
                </a:solidFill>
              </a:rPr>
              <a:t>(Hawthorne Formation)</a:t>
            </a:r>
          </a:p>
        </p:txBody>
      </p:sp>
      <p:sp>
        <p:nvSpPr>
          <p:cNvPr id="15" name="Rectangle 4" descr="Cork"/>
          <p:cNvSpPr>
            <a:spLocks noChangeArrowheads="1"/>
          </p:cNvSpPr>
          <p:nvPr/>
        </p:nvSpPr>
        <p:spPr bwMode="auto">
          <a:xfrm>
            <a:off x="671513" y="1071563"/>
            <a:ext cx="4195762" cy="1295400"/>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pPr algn="ctr"/>
            <a:r>
              <a:rPr lang="en-US" sz="1800" b="1">
                <a:solidFill>
                  <a:srgbClr val="000066"/>
                </a:solidFill>
              </a:rPr>
              <a:t>Sandy Materials</a:t>
            </a:r>
          </a:p>
        </p:txBody>
      </p:sp>
      <p:sp>
        <p:nvSpPr>
          <p:cNvPr id="117772" name="Text Box 12"/>
          <p:cNvSpPr txBox="1">
            <a:spLocks noChangeArrowheads="1"/>
          </p:cNvSpPr>
          <p:nvPr/>
        </p:nvSpPr>
        <p:spPr bwMode="auto">
          <a:xfrm>
            <a:off x="5310188" y="3979863"/>
            <a:ext cx="3490912" cy="1552575"/>
          </a:xfrm>
          <a:prstGeom prst="rect">
            <a:avLst/>
          </a:prstGeom>
          <a:noFill/>
          <a:ln w="9525">
            <a:noFill/>
            <a:miter lim="800000"/>
            <a:headEnd/>
            <a:tailEnd/>
          </a:ln>
          <a:effectLst/>
        </p:spPr>
        <p:txBody>
          <a:bodyPr wrap="none">
            <a:spAutoFit/>
          </a:bodyPr>
          <a:lstStyle/>
          <a:p>
            <a:r>
              <a:rPr lang="en-US" sz="2400">
                <a:solidFill>
                  <a:srgbClr val="66FF33"/>
                </a:solidFill>
              </a:rPr>
              <a:t>The Floridan aquifer </a:t>
            </a:r>
          </a:p>
          <a:p>
            <a:r>
              <a:rPr lang="en-US" sz="2400">
                <a:solidFill>
                  <a:srgbClr val="66FF33"/>
                </a:solidFill>
              </a:rPr>
              <a:t>is a </a:t>
            </a:r>
            <a:r>
              <a:rPr lang="en-US" sz="2400">
                <a:solidFill>
                  <a:srgbClr val="FFFF00"/>
                </a:solidFill>
              </a:rPr>
              <a:t>confined aquifer.</a:t>
            </a:r>
          </a:p>
          <a:p>
            <a:r>
              <a:rPr lang="en-US" sz="2400">
                <a:solidFill>
                  <a:srgbClr val="66FF33"/>
                </a:solidFill>
              </a:rPr>
              <a:t>The water-bearing unit</a:t>
            </a:r>
          </a:p>
          <a:p>
            <a:r>
              <a:rPr lang="en-US" sz="2400">
                <a:solidFill>
                  <a:srgbClr val="66FF33"/>
                </a:solidFill>
              </a:rPr>
              <a:t>is permeable limestone. </a:t>
            </a:r>
          </a:p>
        </p:txBody>
      </p:sp>
      <p:sp>
        <p:nvSpPr>
          <p:cNvPr id="117773" name="Text Box 13"/>
          <p:cNvSpPr txBox="1">
            <a:spLocks noChangeArrowheads="1"/>
          </p:cNvSpPr>
          <p:nvPr/>
        </p:nvSpPr>
        <p:spPr bwMode="auto">
          <a:xfrm>
            <a:off x="5359400" y="2519363"/>
            <a:ext cx="2805113" cy="1006475"/>
          </a:xfrm>
          <a:prstGeom prst="rect">
            <a:avLst/>
          </a:prstGeom>
          <a:noFill/>
          <a:ln w="9525">
            <a:noFill/>
            <a:miter lim="800000"/>
            <a:headEnd/>
            <a:tailEnd/>
          </a:ln>
          <a:effectLst/>
        </p:spPr>
        <p:txBody>
          <a:bodyPr wrap="none">
            <a:spAutoFit/>
          </a:bodyPr>
          <a:lstStyle/>
          <a:p>
            <a:r>
              <a:rPr lang="en-US" sz="2000">
                <a:solidFill>
                  <a:srgbClr val="FFFF00"/>
                </a:solidFill>
              </a:rPr>
              <a:t>Low Permeability</a:t>
            </a:r>
          </a:p>
          <a:p>
            <a:r>
              <a:rPr lang="en-US" sz="2000">
                <a:solidFill>
                  <a:srgbClr val="FFFF00"/>
                </a:solidFill>
              </a:rPr>
              <a:t>Confining Unit</a:t>
            </a:r>
          </a:p>
          <a:p>
            <a:r>
              <a:rPr lang="en-US" sz="2000">
                <a:solidFill>
                  <a:srgbClr val="FFFF00"/>
                </a:solidFill>
              </a:rPr>
              <a:t>(poor water movement)</a:t>
            </a:r>
          </a:p>
        </p:txBody>
      </p:sp>
      <p:sp>
        <p:nvSpPr>
          <p:cNvPr id="117774" name="Text Box 14"/>
          <p:cNvSpPr txBox="1">
            <a:spLocks noChangeArrowheads="1"/>
          </p:cNvSpPr>
          <p:nvPr/>
        </p:nvSpPr>
        <p:spPr bwMode="auto">
          <a:xfrm>
            <a:off x="5392738" y="1182688"/>
            <a:ext cx="2779712" cy="1006475"/>
          </a:xfrm>
          <a:prstGeom prst="rect">
            <a:avLst/>
          </a:prstGeom>
          <a:noFill/>
          <a:ln w="9525">
            <a:noFill/>
            <a:miter lim="800000"/>
            <a:headEnd/>
            <a:tailEnd/>
          </a:ln>
          <a:effectLst/>
        </p:spPr>
        <p:txBody>
          <a:bodyPr wrap="none">
            <a:spAutoFit/>
          </a:bodyPr>
          <a:lstStyle/>
          <a:p>
            <a:r>
              <a:rPr lang="en-US" sz="2000" b="1">
                <a:solidFill>
                  <a:srgbClr val="FFFF66"/>
                </a:solidFill>
              </a:rPr>
              <a:t>Unconfined aquifer is</a:t>
            </a:r>
          </a:p>
          <a:p>
            <a:r>
              <a:rPr lang="en-US" sz="2000" b="1">
                <a:solidFill>
                  <a:srgbClr val="FFFF66"/>
                </a:solidFill>
              </a:rPr>
              <a:t>extensive throughout</a:t>
            </a:r>
          </a:p>
          <a:p>
            <a:r>
              <a:rPr lang="en-US" sz="2000" b="1">
                <a:solidFill>
                  <a:srgbClr val="FFFF66"/>
                </a:solidFill>
              </a:rPr>
              <a:t>the state of Florida</a:t>
            </a:r>
          </a:p>
        </p:txBody>
      </p:sp>
      <p:sp>
        <p:nvSpPr>
          <p:cNvPr id="117775" name="Rectangle 15" descr="Horizontal brick"/>
          <p:cNvSpPr>
            <a:spLocks noChangeArrowheads="1"/>
          </p:cNvSpPr>
          <p:nvPr/>
        </p:nvSpPr>
        <p:spPr bwMode="auto">
          <a:xfrm>
            <a:off x="676275" y="5946775"/>
            <a:ext cx="4198938" cy="474663"/>
          </a:xfrm>
          <a:prstGeom prst="rect">
            <a:avLst/>
          </a:prstGeom>
          <a:pattFill prst="horzBrick">
            <a:fgClr>
              <a:schemeClr val="tx2"/>
            </a:fgClr>
            <a:bgClr>
              <a:srgbClr val="5F5F5F"/>
            </a:bgClr>
          </a:pattFill>
          <a:ln w="9525">
            <a:noFill/>
            <a:miter lim="800000"/>
            <a:headEnd/>
            <a:tailEnd/>
          </a:ln>
          <a:effectLst/>
        </p:spPr>
        <p:txBody>
          <a:bodyPr wrap="none" anchor="ctr"/>
          <a:lstStyle/>
          <a:p>
            <a:endParaRPr lang="en-US"/>
          </a:p>
        </p:txBody>
      </p:sp>
      <p:sp>
        <p:nvSpPr>
          <p:cNvPr id="117776" name="Text Box 16"/>
          <p:cNvSpPr txBox="1">
            <a:spLocks noChangeArrowheads="1"/>
          </p:cNvSpPr>
          <p:nvPr/>
        </p:nvSpPr>
        <p:spPr bwMode="auto">
          <a:xfrm>
            <a:off x="5248275" y="5957888"/>
            <a:ext cx="3895725" cy="396875"/>
          </a:xfrm>
          <a:prstGeom prst="rect">
            <a:avLst/>
          </a:prstGeom>
          <a:noFill/>
          <a:ln w="9525">
            <a:noFill/>
            <a:miter lim="800000"/>
            <a:headEnd/>
            <a:tailEnd/>
          </a:ln>
          <a:effectLst/>
        </p:spPr>
        <p:txBody>
          <a:bodyPr wrap="none">
            <a:spAutoFit/>
          </a:bodyPr>
          <a:lstStyle/>
          <a:p>
            <a:r>
              <a:rPr lang="en-US" sz="2000"/>
              <a:t>Low permeability rock (confining)</a:t>
            </a:r>
          </a:p>
        </p:txBody>
      </p:sp>
      <p:sp>
        <p:nvSpPr>
          <p:cNvPr id="117777" name="Rectangle 17"/>
          <p:cNvSpPr>
            <a:spLocks noChangeArrowheads="1"/>
          </p:cNvSpPr>
          <p:nvPr/>
        </p:nvSpPr>
        <p:spPr bwMode="auto">
          <a:xfrm>
            <a:off x="681038" y="1793875"/>
            <a:ext cx="4178300" cy="573088"/>
          </a:xfrm>
          <a:prstGeom prst="rect">
            <a:avLst/>
          </a:prstGeom>
          <a:solidFill>
            <a:schemeClr val="accent1">
              <a:alpha val="58000"/>
            </a:schemeClr>
          </a:solidFill>
          <a:ln w="9525">
            <a:noFill/>
            <a:miter lim="800000"/>
            <a:headEnd/>
            <a:tailEnd/>
          </a:ln>
          <a:effectLst/>
        </p:spPr>
        <p:txBody>
          <a:bodyPr wrap="none" anchor="ctr"/>
          <a:lstStyle/>
          <a:p>
            <a:endParaRPr lang="en-US"/>
          </a:p>
        </p:txBody>
      </p:sp>
      <p:sp>
        <p:nvSpPr>
          <p:cNvPr id="117778" name="Text Box 18"/>
          <p:cNvSpPr txBox="1">
            <a:spLocks noChangeArrowheads="1"/>
          </p:cNvSpPr>
          <p:nvPr/>
        </p:nvSpPr>
        <p:spPr bwMode="auto">
          <a:xfrm>
            <a:off x="2471738" y="344488"/>
            <a:ext cx="3392487" cy="519112"/>
          </a:xfrm>
          <a:prstGeom prst="rect">
            <a:avLst/>
          </a:prstGeom>
          <a:noFill/>
          <a:ln w="9525">
            <a:noFill/>
            <a:miter lim="800000"/>
            <a:headEnd/>
            <a:tailEnd/>
          </a:ln>
          <a:effectLst/>
        </p:spPr>
        <p:txBody>
          <a:bodyPr wrap="none">
            <a:spAutoFit/>
          </a:bodyPr>
          <a:lstStyle/>
          <a:p>
            <a:r>
              <a:rPr lang="en-US"/>
              <a:t>Unconfined Aquifers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777"/>
                                        </p:tgtEl>
                                        <p:attrNameLst>
                                          <p:attrName>style.visibility</p:attrName>
                                        </p:attrNameLst>
                                      </p:cBhvr>
                                      <p:to>
                                        <p:strVal val="visible"/>
                                      </p:to>
                                    </p:set>
                                    <p:animEffect transition="in" filter="wipe(down)">
                                      <p:cBhvr>
                                        <p:cTn id="7" dur="2000"/>
                                        <p:tgtEl>
                                          <p:spTgt spid="117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G059"/>
          <p:cNvPicPr>
            <a:picLocks noChangeAspect="1" noChangeArrowheads="1"/>
          </p:cNvPicPr>
          <p:nvPr/>
        </p:nvPicPr>
        <p:blipFill>
          <a:blip r:embed="rId2" cstate="print"/>
          <a:srcRect l="40840" t="42926" b="22510"/>
          <a:stretch>
            <a:fillRect/>
          </a:stretch>
        </p:blipFill>
        <p:spPr bwMode="auto">
          <a:xfrm>
            <a:off x="1574800" y="1292225"/>
            <a:ext cx="5870575" cy="4392613"/>
          </a:xfrm>
          <a:prstGeom prst="rect">
            <a:avLst/>
          </a:prstGeom>
          <a:noFill/>
        </p:spPr>
      </p:pic>
      <p:pic>
        <p:nvPicPr>
          <p:cNvPr id="115716" name="Picture 4" descr="florida-satellite-image-m"/>
          <p:cNvPicPr>
            <a:picLocks noChangeAspect="1" noChangeArrowheads="1"/>
          </p:cNvPicPr>
          <p:nvPr/>
        </p:nvPicPr>
        <p:blipFill>
          <a:blip r:embed="rId3" cstate="print"/>
          <a:srcRect/>
          <a:stretch>
            <a:fillRect/>
          </a:stretch>
        </p:blipFill>
        <p:spPr bwMode="auto">
          <a:xfrm>
            <a:off x="1484313" y="1146175"/>
            <a:ext cx="6064250" cy="4614863"/>
          </a:xfrm>
          <a:prstGeom prst="rect">
            <a:avLst/>
          </a:prstGeom>
          <a:noFill/>
        </p:spPr>
      </p:pic>
      <p:sp>
        <p:nvSpPr>
          <p:cNvPr id="115717" name="Oval 5"/>
          <p:cNvSpPr>
            <a:spLocks noChangeArrowheads="1"/>
          </p:cNvSpPr>
          <p:nvPr/>
        </p:nvSpPr>
        <p:spPr bwMode="auto">
          <a:xfrm rot="-1082711">
            <a:off x="5883275" y="1841500"/>
            <a:ext cx="768350" cy="2170113"/>
          </a:xfrm>
          <a:prstGeom prst="ellipse">
            <a:avLst/>
          </a:prstGeom>
          <a:solidFill>
            <a:schemeClr val="accent1">
              <a:alpha val="32001"/>
            </a:schemeClr>
          </a:solidFill>
          <a:ln w="9525">
            <a:solidFill>
              <a:schemeClr val="tx1"/>
            </a:solidFill>
            <a:round/>
            <a:headEnd/>
            <a:tailEnd/>
          </a:ln>
          <a:effectLst/>
        </p:spPr>
        <p:txBody>
          <a:bodyPr wrap="none" anchor="ctr"/>
          <a:lstStyle/>
          <a:p>
            <a:endParaRPr lang="en-US"/>
          </a:p>
        </p:txBody>
      </p:sp>
      <p:grpSp>
        <p:nvGrpSpPr>
          <p:cNvPr id="115718" name="Group 6"/>
          <p:cNvGrpSpPr>
            <a:grpSpLocks/>
          </p:cNvGrpSpPr>
          <p:nvPr/>
        </p:nvGrpSpPr>
        <p:grpSpPr bwMode="auto">
          <a:xfrm>
            <a:off x="912813" y="4246563"/>
            <a:ext cx="2706687" cy="2286000"/>
            <a:chOff x="3414" y="1942"/>
            <a:chExt cx="2346" cy="1973"/>
          </a:xfrm>
        </p:grpSpPr>
        <p:sp>
          <p:nvSpPr>
            <p:cNvPr id="115719" name="Rectangle 7"/>
            <p:cNvSpPr>
              <a:spLocks noChangeArrowheads="1"/>
            </p:cNvSpPr>
            <p:nvPr/>
          </p:nvSpPr>
          <p:spPr bwMode="auto">
            <a:xfrm>
              <a:off x="3414" y="1942"/>
              <a:ext cx="2346" cy="1973"/>
            </a:xfrm>
            <a:prstGeom prst="rect">
              <a:avLst/>
            </a:prstGeom>
            <a:solidFill>
              <a:srgbClr val="99CCFF"/>
            </a:solidFill>
            <a:ln w="9525">
              <a:solidFill>
                <a:schemeClr val="tx1"/>
              </a:solidFill>
              <a:miter lim="800000"/>
              <a:headEnd/>
              <a:tailEnd/>
            </a:ln>
            <a:effectLst/>
          </p:spPr>
          <p:txBody>
            <a:bodyPr wrap="none" anchor="ctr"/>
            <a:lstStyle/>
            <a:p>
              <a:endParaRPr lang="en-US"/>
            </a:p>
          </p:txBody>
        </p:sp>
        <p:pic>
          <p:nvPicPr>
            <p:cNvPr id="115720" name="Picture 8" descr="Florida-highlands"/>
            <p:cNvPicPr>
              <a:picLocks noChangeAspect="1" noChangeArrowheads="1"/>
            </p:cNvPicPr>
            <p:nvPr/>
          </p:nvPicPr>
          <p:blipFill>
            <a:blip r:embed="rId4" cstate="print">
              <a:clrChange>
                <a:clrFrom>
                  <a:srgbClr val="99CCCC"/>
                </a:clrFrom>
                <a:clrTo>
                  <a:srgbClr val="99CCCC">
                    <a:alpha val="0"/>
                  </a:srgbClr>
                </a:clrTo>
              </a:clrChange>
            </a:blip>
            <a:srcRect/>
            <a:stretch>
              <a:fillRect/>
            </a:stretch>
          </p:blipFill>
          <p:spPr bwMode="auto">
            <a:xfrm>
              <a:off x="3481" y="1986"/>
              <a:ext cx="2130" cy="1765"/>
            </a:xfrm>
            <a:prstGeom prst="rect">
              <a:avLst/>
            </a:prstGeom>
            <a:noFill/>
          </p:spPr>
        </p:pic>
      </p:grpSp>
      <p:grpSp>
        <p:nvGrpSpPr>
          <p:cNvPr id="115721" name="Group 9"/>
          <p:cNvGrpSpPr>
            <a:grpSpLocks/>
          </p:cNvGrpSpPr>
          <p:nvPr/>
        </p:nvGrpSpPr>
        <p:grpSpPr bwMode="auto">
          <a:xfrm>
            <a:off x="5408613" y="2363788"/>
            <a:ext cx="1606550" cy="1422400"/>
            <a:chOff x="3328" y="1184"/>
            <a:chExt cx="1012" cy="896"/>
          </a:xfrm>
        </p:grpSpPr>
        <p:sp>
          <p:nvSpPr>
            <p:cNvPr id="115722" name="Line 10"/>
            <p:cNvSpPr>
              <a:spLocks noChangeShapeType="1"/>
            </p:cNvSpPr>
            <p:nvPr/>
          </p:nvSpPr>
          <p:spPr bwMode="auto">
            <a:xfrm flipH="1">
              <a:off x="3381" y="1365"/>
              <a:ext cx="278" cy="22"/>
            </a:xfrm>
            <a:prstGeom prst="line">
              <a:avLst/>
            </a:prstGeom>
            <a:noFill/>
            <a:ln w="38100">
              <a:solidFill>
                <a:srgbClr val="FFFFFF"/>
              </a:solidFill>
              <a:round/>
              <a:headEnd/>
              <a:tailEnd type="triangle" w="med" len="med"/>
            </a:ln>
            <a:effectLst/>
          </p:spPr>
          <p:txBody>
            <a:bodyPr/>
            <a:lstStyle/>
            <a:p>
              <a:endParaRPr lang="en-US"/>
            </a:p>
          </p:txBody>
        </p:sp>
        <p:sp>
          <p:nvSpPr>
            <p:cNvPr id="115723" name="Line 11"/>
            <p:cNvSpPr>
              <a:spLocks noChangeShapeType="1"/>
            </p:cNvSpPr>
            <p:nvPr/>
          </p:nvSpPr>
          <p:spPr bwMode="auto">
            <a:xfrm flipH="1">
              <a:off x="3435" y="1557"/>
              <a:ext cx="278" cy="22"/>
            </a:xfrm>
            <a:prstGeom prst="line">
              <a:avLst/>
            </a:prstGeom>
            <a:noFill/>
            <a:ln w="38100">
              <a:solidFill>
                <a:srgbClr val="FFFFFF"/>
              </a:solidFill>
              <a:round/>
              <a:headEnd/>
              <a:tailEnd type="triangle" w="med" len="med"/>
            </a:ln>
            <a:effectLst/>
          </p:spPr>
          <p:txBody>
            <a:bodyPr/>
            <a:lstStyle/>
            <a:p>
              <a:endParaRPr lang="en-US"/>
            </a:p>
          </p:txBody>
        </p:sp>
        <p:sp>
          <p:nvSpPr>
            <p:cNvPr id="115724" name="Line 12"/>
            <p:cNvSpPr>
              <a:spLocks noChangeShapeType="1"/>
            </p:cNvSpPr>
            <p:nvPr/>
          </p:nvSpPr>
          <p:spPr bwMode="auto">
            <a:xfrm flipH="1">
              <a:off x="3509" y="1717"/>
              <a:ext cx="278" cy="96"/>
            </a:xfrm>
            <a:prstGeom prst="line">
              <a:avLst/>
            </a:prstGeom>
            <a:noFill/>
            <a:ln w="38100">
              <a:solidFill>
                <a:srgbClr val="FFFFFF"/>
              </a:solidFill>
              <a:round/>
              <a:headEnd/>
              <a:tailEnd type="triangle" w="med" len="med"/>
            </a:ln>
            <a:effectLst/>
          </p:spPr>
          <p:txBody>
            <a:bodyPr/>
            <a:lstStyle/>
            <a:p>
              <a:endParaRPr lang="en-US"/>
            </a:p>
          </p:txBody>
        </p:sp>
        <p:sp>
          <p:nvSpPr>
            <p:cNvPr id="115725" name="Line 13"/>
            <p:cNvSpPr>
              <a:spLocks noChangeShapeType="1"/>
            </p:cNvSpPr>
            <p:nvPr/>
          </p:nvSpPr>
          <p:spPr bwMode="auto">
            <a:xfrm flipH="1">
              <a:off x="3328" y="1184"/>
              <a:ext cx="278" cy="22"/>
            </a:xfrm>
            <a:prstGeom prst="line">
              <a:avLst/>
            </a:prstGeom>
            <a:noFill/>
            <a:ln w="38100">
              <a:solidFill>
                <a:srgbClr val="FFFFFF"/>
              </a:solidFill>
              <a:round/>
              <a:headEnd/>
              <a:tailEnd type="triangle" w="med" len="med"/>
            </a:ln>
            <a:effectLst/>
          </p:spPr>
          <p:txBody>
            <a:bodyPr/>
            <a:lstStyle/>
            <a:p>
              <a:endParaRPr lang="en-US"/>
            </a:p>
          </p:txBody>
        </p:sp>
        <p:sp>
          <p:nvSpPr>
            <p:cNvPr id="115726" name="Line 14"/>
            <p:cNvSpPr>
              <a:spLocks noChangeShapeType="1"/>
            </p:cNvSpPr>
            <p:nvPr/>
          </p:nvSpPr>
          <p:spPr bwMode="auto">
            <a:xfrm flipH="1">
              <a:off x="3606" y="1866"/>
              <a:ext cx="214" cy="214"/>
            </a:xfrm>
            <a:prstGeom prst="line">
              <a:avLst/>
            </a:prstGeom>
            <a:noFill/>
            <a:ln w="38100">
              <a:solidFill>
                <a:srgbClr val="FFFFFF"/>
              </a:solidFill>
              <a:round/>
              <a:headEnd/>
              <a:tailEnd type="triangle" w="med" len="med"/>
            </a:ln>
            <a:effectLst/>
          </p:spPr>
          <p:txBody>
            <a:bodyPr/>
            <a:lstStyle/>
            <a:p>
              <a:endParaRPr lang="en-US"/>
            </a:p>
          </p:txBody>
        </p:sp>
        <p:sp>
          <p:nvSpPr>
            <p:cNvPr id="115727" name="Line 15"/>
            <p:cNvSpPr>
              <a:spLocks noChangeShapeType="1"/>
            </p:cNvSpPr>
            <p:nvPr/>
          </p:nvSpPr>
          <p:spPr bwMode="auto">
            <a:xfrm>
              <a:off x="3797" y="1184"/>
              <a:ext cx="287" cy="44"/>
            </a:xfrm>
            <a:prstGeom prst="line">
              <a:avLst/>
            </a:prstGeom>
            <a:noFill/>
            <a:ln w="38100">
              <a:solidFill>
                <a:srgbClr val="FFFFFF"/>
              </a:solidFill>
              <a:round/>
              <a:headEnd/>
              <a:tailEnd type="triangle" w="med" len="med"/>
            </a:ln>
            <a:effectLst/>
          </p:spPr>
          <p:txBody>
            <a:bodyPr/>
            <a:lstStyle/>
            <a:p>
              <a:endParaRPr lang="en-US"/>
            </a:p>
          </p:txBody>
        </p:sp>
        <p:sp>
          <p:nvSpPr>
            <p:cNvPr id="115728" name="Line 16"/>
            <p:cNvSpPr>
              <a:spLocks noChangeShapeType="1"/>
            </p:cNvSpPr>
            <p:nvPr/>
          </p:nvSpPr>
          <p:spPr bwMode="auto">
            <a:xfrm>
              <a:off x="4053" y="1910"/>
              <a:ext cx="287" cy="44"/>
            </a:xfrm>
            <a:prstGeom prst="line">
              <a:avLst/>
            </a:prstGeom>
            <a:noFill/>
            <a:ln w="38100">
              <a:solidFill>
                <a:srgbClr val="FFFFFF"/>
              </a:solidFill>
              <a:round/>
              <a:headEnd/>
              <a:tailEnd type="triangle" w="med" len="med"/>
            </a:ln>
            <a:effectLst/>
          </p:spPr>
          <p:txBody>
            <a:bodyPr/>
            <a:lstStyle/>
            <a:p>
              <a:endParaRPr lang="en-US"/>
            </a:p>
          </p:txBody>
        </p:sp>
        <p:sp>
          <p:nvSpPr>
            <p:cNvPr id="115729" name="Line 17"/>
            <p:cNvSpPr>
              <a:spLocks noChangeShapeType="1"/>
            </p:cNvSpPr>
            <p:nvPr/>
          </p:nvSpPr>
          <p:spPr bwMode="auto">
            <a:xfrm flipV="1">
              <a:off x="3903" y="1398"/>
              <a:ext cx="245" cy="0"/>
            </a:xfrm>
            <a:prstGeom prst="line">
              <a:avLst/>
            </a:prstGeom>
            <a:noFill/>
            <a:ln w="38100">
              <a:solidFill>
                <a:srgbClr val="FFFFFF"/>
              </a:solidFill>
              <a:round/>
              <a:headEnd/>
              <a:tailEnd type="triangle" w="med" len="med"/>
            </a:ln>
            <a:effectLst/>
          </p:spPr>
          <p:txBody>
            <a:bodyPr/>
            <a:lstStyle/>
            <a:p>
              <a:endParaRPr lang="en-US"/>
            </a:p>
          </p:txBody>
        </p:sp>
        <p:sp>
          <p:nvSpPr>
            <p:cNvPr id="115730" name="Line 18"/>
            <p:cNvSpPr>
              <a:spLocks noChangeShapeType="1"/>
            </p:cNvSpPr>
            <p:nvPr/>
          </p:nvSpPr>
          <p:spPr bwMode="auto">
            <a:xfrm flipV="1">
              <a:off x="3925" y="1559"/>
              <a:ext cx="287" cy="20"/>
            </a:xfrm>
            <a:prstGeom prst="line">
              <a:avLst/>
            </a:prstGeom>
            <a:noFill/>
            <a:ln w="38100">
              <a:solidFill>
                <a:srgbClr val="FFFFFF"/>
              </a:solidFill>
              <a:round/>
              <a:headEnd/>
              <a:tailEnd type="triangle" w="med" len="med"/>
            </a:ln>
            <a:effectLst/>
          </p:spPr>
          <p:txBody>
            <a:bodyPr/>
            <a:lstStyle/>
            <a:p>
              <a:endParaRPr lang="en-US"/>
            </a:p>
          </p:txBody>
        </p:sp>
        <p:sp>
          <p:nvSpPr>
            <p:cNvPr id="115731" name="Line 19"/>
            <p:cNvSpPr>
              <a:spLocks noChangeShapeType="1"/>
            </p:cNvSpPr>
            <p:nvPr/>
          </p:nvSpPr>
          <p:spPr bwMode="auto">
            <a:xfrm>
              <a:off x="3989" y="1718"/>
              <a:ext cx="287" cy="44"/>
            </a:xfrm>
            <a:prstGeom prst="line">
              <a:avLst/>
            </a:prstGeom>
            <a:noFill/>
            <a:ln w="38100">
              <a:solidFill>
                <a:srgbClr val="FFFFFF"/>
              </a:solidFill>
              <a:round/>
              <a:headEnd/>
              <a:tailEnd type="triangle" w="med" len="med"/>
            </a:ln>
            <a:effectLst/>
          </p:spPr>
          <p:txBody>
            <a:bodyPr/>
            <a:lstStyle/>
            <a:p>
              <a:endParaRPr lang="en-US"/>
            </a:p>
          </p:txBody>
        </p:sp>
      </p:grpSp>
      <p:sp>
        <p:nvSpPr>
          <p:cNvPr id="115732" name="Text Box 20"/>
          <p:cNvSpPr txBox="1">
            <a:spLocks noChangeArrowheads="1"/>
          </p:cNvSpPr>
          <p:nvPr/>
        </p:nvSpPr>
        <p:spPr bwMode="auto">
          <a:xfrm>
            <a:off x="3386138" y="360363"/>
            <a:ext cx="1730375" cy="519112"/>
          </a:xfrm>
          <a:prstGeom prst="rect">
            <a:avLst/>
          </a:prstGeom>
          <a:noFill/>
          <a:ln w="9525">
            <a:noFill/>
            <a:miter lim="800000"/>
            <a:headEnd/>
            <a:tailEnd/>
          </a:ln>
          <a:effectLst/>
        </p:spPr>
        <p:txBody>
          <a:bodyPr wrap="none">
            <a:spAutoFit/>
          </a:bodyPr>
          <a:lstStyle/>
          <a:p>
            <a:r>
              <a:rPr lang="en-US"/>
              <a:t>Recharge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lorida_springs_map"/>
          <p:cNvPicPr>
            <a:picLocks noChangeAspect="1" noChangeArrowheads="1"/>
          </p:cNvPicPr>
          <p:nvPr/>
        </p:nvPicPr>
        <p:blipFill>
          <a:blip r:embed="rId2" cstate="print"/>
          <a:srcRect/>
          <a:stretch>
            <a:fillRect/>
          </a:stretch>
        </p:blipFill>
        <p:spPr bwMode="auto">
          <a:xfrm>
            <a:off x="1447800" y="1068388"/>
            <a:ext cx="6553200" cy="4987925"/>
          </a:xfrm>
          <a:prstGeom prst="rect">
            <a:avLst/>
          </a:prstGeom>
          <a:noFill/>
        </p:spPr>
      </p:pic>
      <p:pic>
        <p:nvPicPr>
          <p:cNvPr id="116739" name="Picture 2"/>
          <p:cNvPicPr>
            <a:picLocks noChangeAspect="1" noChangeArrowheads="1"/>
          </p:cNvPicPr>
          <p:nvPr/>
        </p:nvPicPr>
        <p:blipFill>
          <a:blip r:embed="rId3" cstate="print"/>
          <a:srcRect l="25922" r="13365" b="49164"/>
          <a:stretch>
            <a:fillRect/>
          </a:stretch>
        </p:blipFill>
        <p:spPr bwMode="auto">
          <a:xfrm>
            <a:off x="866775" y="3141663"/>
            <a:ext cx="4498975" cy="3376612"/>
          </a:xfrm>
          <a:prstGeom prst="rect">
            <a:avLst/>
          </a:prstGeom>
          <a:noFill/>
          <a:ln w="9525">
            <a:noFill/>
            <a:miter lim="800000"/>
            <a:headEnd/>
            <a:tailEnd/>
          </a:ln>
        </p:spPr>
      </p:pic>
      <p:sp>
        <p:nvSpPr>
          <p:cNvPr id="116740" name="Rectangle 4"/>
          <p:cNvSpPr>
            <a:spLocks noChangeArrowheads="1"/>
          </p:cNvSpPr>
          <p:nvPr/>
        </p:nvSpPr>
        <p:spPr bwMode="auto">
          <a:xfrm>
            <a:off x="846138" y="4945063"/>
            <a:ext cx="2947987" cy="1574800"/>
          </a:xfrm>
          <a:prstGeom prst="rect">
            <a:avLst/>
          </a:prstGeom>
          <a:solidFill>
            <a:srgbClr val="2534A7"/>
          </a:solidFill>
          <a:ln w="9525">
            <a:noFill/>
            <a:miter lim="800000"/>
            <a:headEnd/>
            <a:tailEnd/>
          </a:ln>
          <a:effectLst/>
        </p:spPr>
        <p:txBody>
          <a:bodyPr wrap="none" anchor="ctr"/>
          <a:lstStyle/>
          <a:p>
            <a:pPr algn="ctr"/>
            <a:endParaRPr lang="en-US" sz="2400"/>
          </a:p>
        </p:txBody>
      </p:sp>
      <p:sp>
        <p:nvSpPr>
          <p:cNvPr id="116741" name="Text Box 5"/>
          <p:cNvSpPr txBox="1">
            <a:spLocks noChangeArrowheads="1"/>
          </p:cNvSpPr>
          <p:nvPr/>
        </p:nvSpPr>
        <p:spPr bwMode="auto">
          <a:xfrm>
            <a:off x="1449388" y="5295900"/>
            <a:ext cx="1497012" cy="701675"/>
          </a:xfrm>
          <a:prstGeom prst="rect">
            <a:avLst/>
          </a:prstGeom>
          <a:noFill/>
          <a:ln w="9525">
            <a:noFill/>
            <a:miter lim="800000"/>
            <a:headEnd/>
            <a:tailEnd/>
          </a:ln>
          <a:effectLst/>
        </p:spPr>
        <p:txBody>
          <a:bodyPr wrap="none">
            <a:spAutoFit/>
          </a:bodyPr>
          <a:lstStyle/>
          <a:p>
            <a:r>
              <a:rPr lang="en-US" sz="2000">
                <a:solidFill>
                  <a:srgbClr val="FFFF00"/>
                </a:solidFill>
              </a:rPr>
              <a:t>Thin sandy </a:t>
            </a:r>
          </a:p>
          <a:p>
            <a:r>
              <a:rPr lang="en-US" sz="2000">
                <a:solidFill>
                  <a:srgbClr val="FFFF00"/>
                </a:solidFill>
              </a:rPr>
              <a:t>overburden</a:t>
            </a:r>
          </a:p>
        </p:txBody>
      </p:sp>
      <p:sp>
        <p:nvSpPr>
          <p:cNvPr id="116742" name="Line 6"/>
          <p:cNvSpPr>
            <a:spLocks noChangeShapeType="1"/>
          </p:cNvSpPr>
          <p:nvPr/>
        </p:nvSpPr>
        <p:spPr bwMode="auto">
          <a:xfrm flipV="1">
            <a:off x="2659063" y="4286250"/>
            <a:ext cx="676275" cy="1016000"/>
          </a:xfrm>
          <a:prstGeom prst="line">
            <a:avLst/>
          </a:prstGeom>
          <a:noFill/>
          <a:ln w="50800">
            <a:solidFill>
              <a:srgbClr val="FF0000"/>
            </a:solidFill>
            <a:round/>
            <a:headEnd/>
            <a:tailEnd type="triangle" w="med" len="med"/>
          </a:ln>
          <a:effectLst/>
        </p:spPr>
        <p:txBody>
          <a:bodyPr/>
          <a:lstStyle/>
          <a:p>
            <a:endParaRPr lang="en-US"/>
          </a:p>
        </p:txBody>
      </p:sp>
      <p:sp>
        <p:nvSpPr>
          <p:cNvPr id="116743" name="Line 7"/>
          <p:cNvSpPr>
            <a:spLocks noChangeShapeType="1"/>
          </p:cNvSpPr>
          <p:nvPr/>
        </p:nvSpPr>
        <p:spPr bwMode="auto">
          <a:xfrm flipH="1">
            <a:off x="3743325" y="4386263"/>
            <a:ext cx="506413" cy="85725"/>
          </a:xfrm>
          <a:prstGeom prst="line">
            <a:avLst/>
          </a:prstGeom>
          <a:noFill/>
          <a:ln w="38100">
            <a:solidFill>
              <a:srgbClr val="333399"/>
            </a:solidFill>
            <a:round/>
            <a:headEnd/>
            <a:tailEnd type="triangle" w="med" len="med"/>
          </a:ln>
          <a:effectLst/>
        </p:spPr>
        <p:txBody>
          <a:bodyPr/>
          <a:lstStyle/>
          <a:p>
            <a:endParaRPr lang="en-US"/>
          </a:p>
        </p:txBody>
      </p:sp>
      <p:sp>
        <p:nvSpPr>
          <p:cNvPr id="116744" name="Line 8"/>
          <p:cNvSpPr>
            <a:spLocks noChangeShapeType="1"/>
          </p:cNvSpPr>
          <p:nvPr/>
        </p:nvSpPr>
        <p:spPr bwMode="auto">
          <a:xfrm flipH="1">
            <a:off x="3944938" y="4589463"/>
            <a:ext cx="371475" cy="203200"/>
          </a:xfrm>
          <a:prstGeom prst="line">
            <a:avLst/>
          </a:prstGeom>
          <a:noFill/>
          <a:ln w="38100">
            <a:solidFill>
              <a:srgbClr val="333399"/>
            </a:solidFill>
            <a:round/>
            <a:headEnd/>
            <a:tailEnd type="triangle" w="med" len="med"/>
          </a:ln>
          <a:effectLst/>
        </p:spPr>
        <p:txBody>
          <a:bodyPr/>
          <a:lstStyle/>
          <a:p>
            <a:endParaRPr lang="en-US"/>
          </a:p>
        </p:txBody>
      </p:sp>
      <p:sp>
        <p:nvSpPr>
          <p:cNvPr id="116745" name="Line 9"/>
          <p:cNvSpPr>
            <a:spLocks noChangeShapeType="1"/>
          </p:cNvSpPr>
          <p:nvPr/>
        </p:nvSpPr>
        <p:spPr bwMode="auto">
          <a:xfrm flipH="1">
            <a:off x="4368800" y="4759325"/>
            <a:ext cx="84138" cy="439738"/>
          </a:xfrm>
          <a:prstGeom prst="line">
            <a:avLst/>
          </a:prstGeom>
          <a:noFill/>
          <a:ln w="38100">
            <a:solidFill>
              <a:srgbClr val="333399"/>
            </a:solidFill>
            <a:round/>
            <a:headEnd/>
            <a:tailEnd type="triangle" w="med" len="med"/>
          </a:ln>
          <a:effectLst/>
        </p:spPr>
        <p:txBody>
          <a:bodyPr/>
          <a:lstStyle/>
          <a:p>
            <a:endParaRPr lang="en-US"/>
          </a:p>
        </p:txBody>
      </p:sp>
      <p:sp>
        <p:nvSpPr>
          <p:cNvPr id="116746" name="Text Box 10"/>
          <p:cNvSpPr txBox="1">
            <a:spLocks noChangeArrowheads="1"/>
          </p:cNvSpPr>
          <p:nvPr/>
        </p:nvSpPr>
        <p:spPr bwMode="auto">
          <a:xfrm>
            <a:off x="1833563" y="304800"/>
            <a:ext cx="5570537" cy="519113"/>
          </a:xfrm>
          <a:prstGeom prst="rect">
            <a:avLst/>
          </a:prstGeom>
          <a:noFill/>
          <a:ln w="9525">
            <a:noFill/>
            <a:miter lim="800000"/>
            <a:headEnd/>
            <a:tailEnd/>
          </a:ln>
          <a:effectLst/>
        </p:spPr>
        <p:txBody>
          <a:bodyPr wrap="none">
            <a:spAutoFit/>
          </a:bodyPr>
          <a:lstStyle/>
          <a:p>
            <a:r>
              <a:rPr lang="en-US" u="sng"/>
              <a:t>Where the Confining Layer is Thin</a:t>
            </a:r>
          </a:p>
        </p:txBody>
      </p:sp>
      <p:sp>
        <p:nvSpPr>
          <p:cNvPr id="116747" name="Text Box 11"/>
          <p:cNvSpPr txBox="1">
            <a:spLocks noChangeArrowheads="1"/>
          </p:cNvSpPr>
          <p:nvPr/>
        </p:nvSpPr>
        <p:spPr bwMode="auto">
          <a:xfrm>
            <a:off x="4022725" y="4354513"/>
            <a:ext cx="1208088" cy="304800"/>
          </a:xfrm>
          <a:prstGeom prst="rect">
            <a:avLst/>
          </a:prstGeom>
          <a:noFill/>
          <a:ln w="9525">
            <a:noFill/>
            <a:miter lim="800000"/>
            <a:headEnd/>
            <a:tailEnd/>
          </a:ln>
          <a:effectLst/>
        </p:spPr>
        <p:txBody>
          <a:bodyPr wrap="none">
            <a:spAutoFit/>
          </a:bodyPr>
          <a:lstStyle/>
          <a:p>
            <a:r>
              <a:rPr lang="en-US" sz="1400">
                <a:solidFill>
                  <a:schemeClr val="bg1"/>
                </a:solidFill>
              </a:rPr>
              <a:t>Groundwater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cstate="print"/>
          <a:srcRect/>
          <a:stretch>
            <a:fillRect/>
          </a:stretch>
        </p:blipFill>
        <p:spPr bwMode="auto">
          <a:xfrm>
            <a:off x="484188" y="2987675"/>
            <a:ext cx="3919537" cy="3513138"/>
          </a:xfrm>
          <a:prstGeom prst="rect">
            <a:avLst/>
          </a:prstGeom>
          <a:noFill/>
          <a:ln w="9525">
            <a:noFill/>
            <a:miter lim="800000"/>
            <a:headEnd/>
            <a:tailEnd/>
          </a:ln>
        </p:spPr>
      </p:pic>
      <p:sp>
        <p:nvSpPr>
          <p:cNvPr id="25603" name="Rectangle 3"/>
          <p:cNvSpPr>
            <a:spLocks noChangeArrowheads="1"/>
          </p:cNvSpPr>
          <p:nvPr/>
        </p:nvSpPr>
        <p:spPr bwMode="auto">
          <a:xfrm>
            <a:off x="820738" y="1111250"/>
            <a:ext cx="7953375" cy="1552575"/>
          </a:xfrm>
          <a:prstGeom prst="rect">
            <a:avLst/>
          </a:prstGeom>
          <a:noFill/>
          <a:ln w="9525">
            <a:noFill/>
            <a:miter lim="800000"/>
            <a:headEnd/>
            <a:tailEnd/>
          </a:ln>
          <a:effectLst/>
        </p:spPr>
        <p:txBody>
          <a:bodyPr wrap="none" anchor="ctr">
            <a:spAutoFit/>
          </a:bodyPr>
          <a:lstStyle/>
          <a:p>
            <a:pPr eaLnBrk="1" hangingPunct="1">
              <a:buFontTx/>
              <a:buChar char="•"/>
            </a:pPr>
            <a:r>
              <a:rPr lang="en-US" sz="2400">
                <a:solidFill>
                  <a:srgbClr val="99FF33"/>
                </a:solidFill>
              </a:rPr>
              <a:t> residential and commercial septic systems in rural areas</a:t>
            </a:r>
          </a:p>
          <a:p>
            <a:pPr eaLnBrk="1" hangingPunct="1">
              <a:buFontTx/>
              <a:buChar char="•"/>
            </a:pPr>
            <a:r>
              <a:rPr lang="en-US" sz="2400"/>
              <a:t> </a:t>
            </a:r>
            <a:r>
              <a:rPr lang="en-US" sz="2400">
                <a:solidFill>
                  <a:srgbClr val="FFFF00"/>
                </a:solidFill>
              </a:rPr>
              <a:t>about </a:t>
            </a:r>
            <a:r>
              <a:rPr lang="en-US" sz="2400" b="1">
                <a:solidFill>
                  <a:srgbClr val="FFFF00"/>
                </a:solidFill>
              </a:rPr>
              <a:t>300 row crop</a:t>
            </a:r>
            <a:r>
              <a:rPr lang="en-US" sz="2400">
                <a:solidFill>
                  <a:srgbClr val="FFFF00"/>
                </a:solidFill>
              </a:rPr>
              <a:t> and vegetable farms</a:t>
            </a:r>
          </a:p>
          <a:p>
            <a:pPr eaLnBrk="1" hangingPunct="1">
              <a:buFontTx/>
              <a:buChar char="•"/>
            </a:pPr>
            <a:r>
              <a:rPr lang="en-US" sz="2400" b="1">
                <a:solidFill>
                  <a:srgbClr val="FFFF00"/>
                </a:solidFill>
              </a:rPr>
              <a:t> </a:t>
            </a:r>
            <a:r>
              <a:rPr lang="en-US" sz="2400" b="1">
                <a:solidFill>
                  <a:srgbClr val="99FF33"/>
                </a:solidFill>
              </a:rPr>
              <a:t>44 dairies</a:t>
            </a:r>
            <a:r>
              <a:rPr lang="en-US" sz="2400"/>
              <a:t> </a:t>
            </a:r>
            <a:r>
              <a:rPr lang="en-US" sz="2400">
                <a:solidFill>
                  <a:srgbClr val="99FF33"/>
                </a:solidFill>
              </a:rPr>
              <a:t>with more than 25,000 animals</a:t>
            </a:r>
            <a:r>
              <a:rPr lang="en-US" sz="2400"/>
              <a:t> </a:t>
            </a:r>
          </a:p>
          <a:p>
            <a:pPr eaLnBrk="1" hangingPunct="1">
              <a:buFontTx/>
              <a:buChar char="•"/>
            </a:pPr>
            <a:r>
              <a:rPr lang="en-US" sz="2400" b="1">
                <a:solidFill>
                  <a:srgbClr val="FFFF00"/>
                </a:solidFill>
              </a:rPr>
              <a:t> 150 poultry</a:t>
            </a:r>
            <a:r>
              <a:rPr lang="en-US" sz="2400">
                <a:solidFill>
                  <a:srgbClr val="FFFF00"/>
                </a:solidFill>
              </a:rPr>
              <a:t> </a:t>
            </a:r>
            <a:r>
              <a:rPr lang="en-US" sz="2400" b="1">
                <a:solidFill>
                  <a:srgbClr val="FFFF00"/>
                </a:solidFill>
              </a:rPr>
              <a:t>operations</a:t>
            </a:r>
            <a:r>
              <a:rPr lang="en-US" sz="2400">
                <a:solidFill>
                  <a:srgbClr val="FFFF00"/>
                </a:solidFill>
              </a:rPr>
              <a:t> with more than 38 million birds</a:t>
            </a:r>
            <a:r>
              <a:rPr lang="en-US" sz="2400"/>
              <a:t> </a:t>
            </a:r>
          </a:p>
        </p:txBody>
      </p:sp>
      <p:pic>
        <p:nvPicPr>
          <p:cNvPr id="25604" name="Picture 4" descr="fig1"/>
          <p:cNvPicPr>
            <a:picLocks noChangeAspect="1" noChangeArrowheads="1"/>
          </p:cNvPicPr>
          <p:nvPr/>
        </p:nvPicPr>
        <p:blipFill>
          <a:blip r:embed="rId5" cstate="print"/>
          <a:srcRect/>
          <a:stretch>
            <a:fillRect/>
          </a:stretch>
        </p:blipFill>
        <p:spPr bwMode="auto">
          <a:xfrm>
            <a:off x="4564063" y="3089275"/>
            <a:ext cx="3944937" cy="3151188"/>
          </a:xfrm>
          <a:prstGeom prst="rect">
            <a:avLst/>
          </a:prstGeom>
          <a:noFill/>
        </p:spPr>
      </p:pic>
      <p:sp>
        <p:nvSpPr>
          <p:cNvPr id="25605" name="Text Box 5"/>
          <p:cNvSpPr txBox="1">
            <a:spLocks noChangeArrowheads="1"/>
          </p:cNvSpPr>
          <p:nvPr/>
        </p:nvSpPr>
        <p:spPr bwMode="auto">
          <a:xfrm>
            <a:off x="1763713" y="409575"/>
            <a:ext cx="5689600" cy="519113"/>
          </a:xfrm>
          <a:prstGeom prst="rect">
            <a:avLst/>
          </a:prstGeom>
          <a:noFill/>
          <a:ln w="9525">
            <a:noFill/>
            <a:miter lim="800000"/>
            <a:headEnd/>
            <a:tailEnd/>
          </a:ln>
          <a:effectLst/>
        </p:spPr>
        <p:txBody>
          <a:bodyPr wrap="none">
            <a:spAutoFit/>
          </a:bodyPr>
          <a:lstStyle/>
          <a:p>
            <a:r>
              <a:rPr lang="en-US" u="sng"/>
              <a:t>Lower Suwannee River Watershed</a:t>
            </a:r>
          </a:p>
        </p:txBody>
      </p:sp>
      <p:sp>
        <p:nvSpPr>
          <p:cNvPr id="25606" name="Text Box 6"/>
          <p:cNvSpPr txBox="1">
            <a:spLocks noChangeArrowheads="1"/>
          </p:cNvSpPr>
          <p:nvPr/>
        </p:nvSpPr>
        <p:spPr bwMode="auto">
          <a:xfrm>
            <a:off x="5218113" y="3330575"/>
            <a:ext cx="971550" cy="366713"/>
          </a:xfrm>
          <a:prstGeom prst="rect">
            <a:avLst/>
          </a:prstGeom>
          <a:noFill/>
          <a:ln w="9525">
            <a:noFill/>
            <a:miter lim="800000"/>
            <a:headEnd/>
            <a:tailEnd/>
          </a:ln>
          <a:effectLst/>
        </p:spPr>
        <p:txBody>
          <a:bodyPr wrap="none">
            <a:spAutoFit/>
          </a:bodyPr>
          <a:lstStyle/>
          <a:p>
            <a:r>
              <a:rPr lang="en-US" sz="1800">
                <a:solidFill>
                  <a:schemeClr val="bg1"/>
                </a:solidFill>
              </a:rPr>
              <a:t>Nitrates</a:t>
            </a:r>
          </a:p>
        </p:txBody>
      </p:sp>
      <p:sp>
        <p:nvSpPr>
          <p:cNvPr id="25607" name="Line 7"/>
          <p:cNvSpPr>
            <a:spLocks noChangeShapeType="1"/>
          </p:cNvSpPr>
          <p:nvPr/>
        </p:nvSpPr>
        <p:spPr bwMode="auto">
          <a:xfrm>
            <a:off x="5751513" y="3687763"/>
            <a:ext cx="354012" cy="1281112"/>
          </a:xfrm>
          <a:prstGeom prst="line">
            <a:avLst/>
          </a:prstGeom>
          <a:noFill/>
          <a:ln w="25400">
            <a:solidFill>
              <a:srgbClr val="FF6600"/>
            </a:solidFill>
            <a:round/>
            <a:headEnd/>
            <a:tailEnd type="triangle" w="med" len="med"/>
          </a:ln>
          <a:effectLst/>
        </p:spPr>
        <p:txBody>
          <a:bodyPr/>
          <a:lstStyle/>
          <a:p>
            <a:endParaRPr lang="en-US"/>
          </a:p>
        </p:txBody>
      </p:sp>
      <p:sp>
        <p:nvSpPr>
          <p:cNvPr id="25608" name="Line 8"/>
          <p:cNvSpPr>
            <a:spLocks noChangeShapeType="1"/>
          </p:cNvSpPr>
          <p:nvPr/>
        </p:nvSpPr>
        <p:spPr bwMode="auto">
          <a:xfrm flipV="1">
            <a:off x="6430963" y="4600575"/>
            <a:ext cx="1268412" cy="531813"/>
          </a:xfrm>
          <a:prstGeom prst="line">
            <a:avLst/>
          </a:prstGeom>
          <a:noFill/>
          <a:ln w="25400">
            <a:solidFill>
              <a:srgbClr val="FF6600"/>
            </a:solidFill>
            <a:round/>
            <a:headEnd/>
            <a:tailEnd type="triangle" w="med" len="med"/>
          </a:ln>
          <a:effectLst/>
        </p:spPr>
        <p:txBody>
          <a:bodyPr/>
          <a:lstStyle/>
          <a:p>
            <a:endParaRPr lang="en-US"/>
          </a:p>
        </p:txBody>
      </p:sp>
      <p:sp>
        <p:nvSpPr>
          <p:cNvPr id="25609" name="Text Box 9"/>
          <p:cNvSpPr txBox="1">
            <a:spLocks noChangeArrowheads="1"/>
          </p:cNvSpPr>
          <p:nvPr/>
        </p:nvSpPr>
        <p:spPr bwMode="auto">
          <a:xfrm>
            <a:off x="4594225" y="6296025"/>
            <a:ext cx="3976688" cy="366713"/>
          </a:xfrm>
          <a:prstGeom prst="rect">
            <a:avLst/>
          </a:prstGeom>
          <a:noFill/>
          <a:ln w="9525">
            <a:noFill/>
            <a:miter lim="800000"/>
            <a:headEnd/>
            <a:tailEnd/>
          </a:ln>
          <a:effectLst/>
        </p:spPr>
        <p:txBody>
          <a:bodyPr wrap="none">
            <a:spAutoFit/>
          </a:bodyPr>
          <a:lstStyle/>
          <a:p>
            <a:r>
              <a:rPr lang="en-US" sz="1800"/>
              <a:t>NO</a:t>
            </a:r>
            <a:r>
              <a:rPr lang="en-US" sz="1800" baseline="-25000"/>
              <a:t>3</a:t>
            </a:r>
            <a:r>
              <a:rPr lang="en-US" sz="1800"/>
              <a:t> Drinking water standard: 10 ppm</a:t>
            </a:r>
          </a:p>
        </p:txBody>
      </p:sp>
      <p:sp>
        <p:nvSpPr>
          <p:cNvPr id="25610" name="Line 10"/>
          <p:cNvSpPr>
            <a:spLocks noChangeShapeType="1"/>
          </p:cNvSpPr>
          <p:nvPr/>
        </p:nvSpPr>
        <p:spPr bwMode="auto">
          <a:xfrm flipH="1" flipV="1">
            <a:off x="2982913" y="3887788"/>
            <a:ext cx="1843087" cy="666750"/>
          </a:xfrm>
          <a:prstGeom prst="line">
            <a:avLst/>
          </a:prstGeom>
          <a:noFill/>
          <a:ln w="38100">
            <a:solidFill>
              <a:srgbClr val="FF6600"/>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Text Box 5"/>
          <p:cNvSpPr txBox="1">
            <a:spLocks noChangeArrowheads="1"/>
          </p:cNvSpPr>
          <p:nvPr/>
        </p:nvSpPr>
        <p:spPr bwMode="auto">
          <a:xfrm>
            <a:off x="1806575" y="701675"/>
            <a:ext cx="5532438" cy="519113"/>
          </a:xfrm>
          <a:prstGeom prst="rect">
            <a:avLst/>
          </a:prstGeom>
          <a:noFill/>
          <a:ln w="9525">
            <a:noFill/>
            <a:miter lim="800000"/>
            <a:headEnd/>
            <a:tailEnd/>
          </a:ln>
          <a:effectLst/>
        </p:spPr>
        <p:txBody>
          <a:bodyPr wrap="none">
            <a:spAutoFit/>
          </a:bodyPr>
          <a:lstStyle/>
          <a:p>
            <a:r>
              <a:rPr lang="en-US" u="sng"/>
              <a:t>Environmental and </a:t>
            </a:r>
            <a:r>
              <a:rPr lang="en-US" u="sng">
                <a:solidFill>
                  <a:srgbClr val="00FF00"/>
                </a:solidFill>
              </a:rPr>
              <a:t>Health Hazard</a:t>
            </a:r>
          </a:p>
        </p:txBody>
      </p:sp>
      <p:sp>
        <p:nvSpPr>
          <p:cNvPr id="119815" name="Rectangle 7"/>
          <p:cNvSpPr>
            <a:spLocks noChangeArrowheads="1"/>
          </p:cNvSpPr>
          <p:nvPr/>
        </p:nvSpPr>
        <p:spPr bwMode="auto">
          <a:xfrm>
            <a:off x="2466975" y="1681163"/>
            <a:ext cx="3494088" cy="519112"/>
          </a:xfrm>
          <a:prstGeom prst="rect">
            <a:avLst/>
          </a:prstGeom>
          <a:noFill/>
          <a:ln w="9525">
            <a:noFill/>
            <a:miter lim="800000"/>
            <a:headEnd/>
            <a:tailEnd/>
          </a:ln>
          <a:effectLst/>
        </p:spPr>
        <p:txBody>
          <a:bodyPr wrap="none" anchor="ctr">
            <a:spAutoFit/>
          </a:bodyPr>
          <a:lstStyle/>
          <a:p>
            <a:pPr eaLnBrk="1" hangingPunct="1"/>
            <a:r>
              <a:rPr lang="en-US">
                <a:solidFill>
                  <a:srgbClr val="FFFF66"/>
                </a:solidFill>
              </a:rPr>
              <a:t>Methemoglobinemia </a:t>
            </a:r>
          </a:p>
        </p:txBody>
      </p:sp>
      <p:sp>
        <p:nvSpPr>
          <p:cNvPr id="119816" name="Text Box 8"/>
          <p:cNvSpPr txBox="1">
            <a:spLocks noChangeArrowheads="1"/>
          </p:cNvSpPr>
          <p:nvPr/>
        </p:nvSpPr>
        <p:spPr bwMode="auto">
          <a:xfrm>
            <a:off x="315913" y="2441575"/>
            <a:ext cx="8775700" cy="519113"/>
          </a:xfrm>
          <a:prstGeom prst="rect">
            <a:avLst/>
          </a:prstGeom>
          <a:noFill/>
          <a:ln w="9525">
            <a:noFill/>
            <a:miter lim="800000"/>
            <a:headEnd/>
            <a:tailEnd/>
          </a:ln>
          <a:effectLst/>
        </p:spPr>
        <p:txBody>
          <a:bodyPr wrap="none">
            <a:spAutoFit/>
          </a:bodyPr>
          <a:lstStyle/>
          <a:p>
            <a:r>
              <a:rPr lang="en-US">
                <a:solidFill>
                  <a:srgbClr val="00FF00"/>
                </a:solidFill>
              </a:rPr>
              <a:t>Nitrate is converted to nitrite in infants (pH, organisms)</a:t>
            </a:r>
          </a:p>
        </p:txBody>
      </p:sp>
      <p:sp>
        <p:nvSpPr>
          <p:cNvPr id="119817" name="Rectangle 9"/>
          <p:cNvSpPr>
            <a:spLocks noChangeArrowheads="1"/>
          </p:cNvSpPr>
          <p:nvPr/>
        </p:nvSpPr>
        <p:spPr bwMode="auto">
          <a:xfrm>
            <a:off x="706438" y="3197225"/>
            <a:ext cx="7780337" cy="822325"/>
          </a:xfrm>
          <a:prstGeom prst="rect">
            <a:avLst/>
          </a:prstGeom>
          <a:noFill/>
          <a:ln w="9525">
            <a:noFill/>
            <a:miter lim="800000"/>
            <a:headEnd/>
            <a:tailEnd/>
          </a:ln>
          <a:effectLst/>
        </p:spPr>
        <p:txBody>
          <a:bodyPr wrap="none" anchor="ctr">
            <a:spAutoFit/>
          </a:bodyPr>
          <a:lstStyle/>
          <a:p>
            <a:pPr algn="ctr" eaLnBrk="1" hangingPunct="1"/>
            <a:r>
              <a:rPr lang="en-US" sz="2400">
                <a:solidFill>
                  <a:srgbClr val="FFFF66"/>
                </a:solidFill>
              </a:rPr>
              <a:t>Nitrite converts iron in the hemoglobin of red blood cells </a:t>
            </a:r>
          </a:p>
          <a:p>
            <a:pPr algn="ctr" eaLnBrk="1" hangingPunct="1"/>
            <a:r>
              <a:rPr lang="en-US" sz="2400">
                <a:solidFill>
                  <a:srgbClr val="FFFF66"/>
                </a:solidFill>
              </a:rPr>
              <a:t>to form methemoglobin which cannot bind oxygen</a:t>
            </a:r>
          </a:p>
        </p:txBody>
      </p:sp>
      <p:sp>
        <p:nvSpPr>
          <p:cNvPr id="119818" name="Text Box 10"/>
          <p:cNvSpPr txBox="1">
            <a:spLocks noChangeArrowheads="1"/>
          </p:cNvSpPr>
          <p:nvPr/>
        </p:nvSpPr>
        <p:spPr bwMode="auto">
          <a:xfrm>
            <a:off x="641350" y="4373563"/>
            <a:ext cx="7726363" cy="457200"/>
          </a:xfrm>
          <a:prstGeom prst="rect">
            <a:avLst/>
          </a:prstGeom>
          <a:noFill/>
          <a:ln w="9525">
            <a:noFill/>
            <a:miter lim="800000"/>
            <a:headEnd/>
            <a:tailEnd/>
          </a:ln>
          <a:effectLst/>
        </p:spPr>
        <p:txBody>
          <a:bodyPr wrap="none">
            <a:spAutoFit/>
          </a:bodyPr>
          <a:lstStyle/>
          <a:p>
            <a:r>
              <a:rPr lang="en-US" sz="2400">
                <a:solidFill>
                  <a:srgbClr val="00FF00"/>
                </a:solidFill>
              </a:rPr>
              <a:t>Adults possess an enzyme that reverses the conversion</a:t>
            </a:r>
          </a:p>
        </p:txBody>
      </p:sp>
      <p:sp>
        <p:nvSpPr>
          <p:cNvPr id="119819" name="Text Box 11"/>
          <p:cNvSpPr txBox="1">
            <a:spLocks noChangeArrowheads="1"/>
          </p:cNvSpPr>
          <p:nvPr/>
        </p:nvSpPr>
        <p:spPr bwMode="auto">
          <a:xfrm>
            <a:off x="1109663" y="5237163"/>
            <a:ext cx="6535737" cy="519112"/>
          </a:xfrm>
          <a:prstGeom prst="rect">
            <a:avLst/>
          </a:prstGeom>
          <a:noFill/>
          <a:ln w="9525">
            <a:noFill/>
            <a:miter lim="800000"/>
            <a:headEnd/>
            <a:tailEnd/>
          </a:ln>
          <a:effectLst/>
        </p:spPr>
        <p:txBody>
          <a:bodyPr wrap="none">
            <a:spAutoFit/>
          </a:bodyPr>
          <a:lstStyle/>
          <a:p>
            <a:r>
              <a:rPr lang="en-US"/>
              <a:t>Infants possess 60% less of the enzyme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141663" y="2386013"/>
            <a:ext cx="2349500" cy="579437"/>
          </a:xfrm>
          <a:prstGeom prst="rect">
            <a:avLst/>
          </a:prstGeom>
          <a:noFill/>
          <a:ln w="9525">
            <a:noFill/>
            <a:miter lim="800000"/>
            <a:headEnd/>
            <a:tailEnd/>
          </a:ln>
          <a:effectLst/>
        </p:spPr>
        <p:txBody>
          <a:bodyPr wrap="none">
            <a:spAutoFit/>
          </a:bodyPr>
          <a:lstStyle/>
          <a:p>
            <a:r>
              <a:rPr lang="en-US" sz="3200"/>
              <a:t>Phosphorus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55588" y="0"/>
            <a:ext cx="8229600" cy="1143000"/>
          </a:xfrm>
        </p:spPr>
        <p:txBody>
          <a:bodyPr/>
          <a:lstStyle/>
          <a:p>
            <a:r>
              <a:rPr lang="en-US" u="sng"/>
              <a:t>Phosphorus</a:t>
            </a:r>
          </a:p>
        </p:txBody>
      </p:sp>
      <p:pic>
        <p:nvPicPr>
          <p:cNvPr id="30723" name="Picture 3" descr="Presentation1"/>
          <p:cNvPicPr>
            <a:picLocks noChangeAspect="1" noChangeArrowheads="1"/>
          </p:cNvPicPr>
          <p:nvPr/>
        </p:nvPicPr>
        <p:blipFill>
          <a:blip r:embed="rId2" cstate="print"/>
          <a:srcRect l="29884" t="9195" r="13792" b="15709"/>
          <a:stretch>
            <a:fillRect/>
          </a:stretch>
        </p:blipFill>
        <p:spPr bwMode="auto">
          <a:xfrm>
            <a:off x="6084888" y="2058988"/>
            <a:ext cx="2057400" cy="2057400"/>
          </a:xfrm>
          <a:prstGeom prst="rect">
            <a:avLst/>
          </a:prstGeom>
          <a:noFill/>
        </p:spPr>
      </p:pic>
      <p:sp>
        <p:nvSpPr>
          <p:cNvPr id="30724" name="Text Box 4"/>
          <p:cNvSpPr txBox="1">
            <a:spLocks noChangeArrowheads="1"/>
          </p:cNvSpPr>
          <p:nvPr/>
        </p:nvSpPr>
        <p:spPr bwMode="auto">
          <a:xfrm>
            <a:off x="406400" y="1714500"/>
            <a:ext cx="5573713" cy="457200"/>
          </a:xfrm>
          <a:prstGeom prst="rect">
            <a:avLst/>
          </a:prstGeom>
          <a:noFill/>
          <a:ln w="9525">
            <a:noFill/>
            <a:miter lim="800000"/>
            <a:headEnd/>
            <a:tailEnd/>
          </a:ln>
          <a:effectLst/>
        </p:spPr>
        <p:txBody>
          <a:bodyPr wrap="none">
            <a:spAutoFit/>
          </a:bodyPr>
          <a:lstStyle/>
          <a:p>
            <a:pPr eaLnBrk="1" hangingPunct="1"/>
            <a:r>
              <a:rPr lang="en-US" sz="2400">
                <a:solidFill>
                  <a:srgbClr val="99FF33"/>
                </a:solidFill>
              </a:rPr>
              <a:t>Limiting Element to Primary Productivity</a:t>
            </a:r>
          </a:p>
        </p:txBody>
      </p:sp>
      <p:sp>
        <p:nvSpPr>
          <p:cNvPr id="30725" name="Text Box 5"/>
          <p:cNvSpPr txBox="1">
            <a:spLocks noChangeArrowheads="1"/>
          </p:cNvSpPr>
          <p:nvPr/>
        </p:nvSpPr>
        <p:spPr bwMode="auto">
          <a:xfrm>
            <a:off x="1625600" y="2332038"/>
            <a:ext cx="2085975" cy="1187450"/>
          </a:xfrm>
          <a:prstGeom prst="rect">
            <a:avLst/>
          </a:prstGeom>
          <a:noFill/>
          <a:ln w="9525">
            <a:noFill/>
            <a:miter lim="800000"/>
            <a:headEnd/>
            <a:tailEnd/>
          </a:ln>
          <a:effectLst/>
        </p:spPr>
        <p:txBody>
          <a:bodyPr wrap="none">
            <a:spAutoFit/>
          </a:bodyPr>
          <a:lstStyle/>
          <a:p>
            <a:pPr eaLnBrk="1" hangingPunct="1"/>
            <a:r>
              <a:rPr lang="en-US" sz="2400">
                <a:solidFill>
                  <a:srgbClr val="FFFF00"/>
                </a:solidFill>
              </a:rPr>
              <a:t>Chlorophyll</a:t>
            </a:r>
          </a:p>
          <a:p>
            <a:pPr eaLnBrk="1" hangingPunct="1"/>
            <a:r>
              <a:rPr lang="en-US" sz="2400">
                <a:solidFill>
                  <a:srgbClr val="FFFF00"/>
                </a:solidFill>
              </a:rPr>
              <a:t>ATP</a:t>
            </a:r>
          </a:p>
          <a:p>
            <a:pPr eaLnBrk="1" hangingPunct="1"/>
            <a:r>
              <a:rPr lang="en-US" sz="2400">
                <a:solidFill>
                  <a:srgbClr val="FFFF00"/>
                </a:solidFill>
              </a:rPr>
              <a:t>Phospholipids</a:t>
            </a:r>
          </a:p>
        </p:txBody>
      </p:sp>
      <p:pic>
        <p:nvPicPr>
          <p:cNvPr id="30726" name="Picture 6" descr="800px-ATP_chemical_structure">
            <a:hlinkClick r:id="rId3"/>
          </p:cNvPr>
          <p:cNvPicPr>
            <a:picLocks noChangeAspect="1" noChangeArrowheads="1"/>
          </p:cNvPicPr>
          <p:nvPr/>
        </p:nvPicPr>
        <p:blipFill>
          <a:blip r:embed="rId4" cstate="print"/>
          <a:srcRect/>
          <a:stretch>
            <a:fillRect/>
          </a:stretch>
        </p:blipFill>
        <p:spPr bwMode="auto">
          <a:xfrm>
            <a:off x="5173663" y="4478338"/>
            <a:ext cx="3124200" cy="1738312"/>
          </a:xfrm>
          <a:prstGeom prst="rect">
            <a:avLst/>
          </a:prstGeom>
          <a:noFill/>
        </p:spPr>
      </p:pic>
      <p:sp>
        <p:nvSpPr>
          <p:cNvPr id="30727" name="Text Box 7"/>
          <p:cNvSpPr txBox="1">
            <a:spLocks noChangeArrowheads="1"/>
          </p:cNvSpPr>
          <p:nvPr/>
        </p:nvSpPr>
        <p:spPr bwMode="auto">
          <a:xfrm>
            <a:off x="4191000" y="5005388"/>
            <a:ext cx="776288" cy="457200"/>
          </a:xfrm>
          <a:prstGeom prst="rect">
            <a:avLst/>
          </a:prstGeom>
          <a:noFill/>
          <a:ln w="9525">
            <a:noFill/>
            <a:miter lim="800000"/>
            <a:headEnd/>
            <a:tailEnd/>
          </a:ln>
          <a:effectLst/>
        </p:spPr>
        <p:txBody>
          <a:bodyPr wrap="none">
            <a:spAutoFit/>
          </a:bodyPr>
          <a:lstStyle/>
          <a:p>
            <a:pPr eaLnBrk="1" hangingPunct="1"/>
            <a:r>
              <a:rPr lang="en-US" sz="2400"/>
              <a:t>ATP</a:t>
            </a:r>
          </a:p>
        </p:txBody>
      </p:sp>
      <p:pic>
        <p:nvPicPr>
          <p:cNvPr id="30728" name="Picture 8" descr="CB"/>
          <p:cNvPicPr>
            <a:picLocks noChangeAspect="1" noChangeArrowheads="1"/>
          </p:cNvPicPr>
          <p:nvPr/>
        </p:nvPicPr>
        <p:blipFill>
          <a:blip r:embed="rId5" cstate="print"/>
          <a:srcRect/>
          <a:stretch>
            <a:fillRect/>
          </a:stretch>
        </p:blipFill>
        <p:spPr bwMode="auto">
          <a:xfrm>
            <a:off x="1184275" y="4346575"/>
            <a:ext cx="2239963" cy="2239963"/>
          </a:xfrm>
          <a:prstGeom prst="rect">
            <a:avLst/>
          </a:prstGeom>
          <a:noFill/>
        </p:spPr>
      </p:pic>
      <p:sp>
        <p:nvSpPr>
          <p:cNvPr id="30729" name="Text Box 9"/>
          <p:cNvSpPr txBox="1">
            <a:spLocks noChangeArrowheads="1"/>
          </p:cNvSpPr>
          <p:nvPr/>
        </p:nvSpPr>
        <p:spPr bwMode="auto">
          <a:xfrm>
            <a:off x="430213" y="3633788"/>
            <a:ext cx="5033962" cy="519112"/>
          </a:xfrm>
          <a:prstGeom prst="rect">
            <a:avLst/>
          </a:prstGeom>
          <a:noFill/>
          <a:ln w="9525">
            <a:noFill/>
            <a:miter lim="800000"/>
            <a:headEnd/>
            <a:tailEnd/>
          </a:ln>
          <a:effectLst/>
        </p:spPr>
        <p:txBody>
          <a:bodyPr wrap="none">
            <a:spAutoFit/>
          </a:bodyPr>
          <a:lstStyle/>
          <a:p>
            <a:r>
              <a:rPr lang="en-US">
                <a:solidFill>
                  <a:srgbClr val="00FF00"/>
                </a:solidFill>
              </a:rPr>
              <a:t>Additions increase Productivity</a:t>
            </a:r>
          </a:p>
        </p:txBody>
      </p:sp>
      <p:sp>
        <p:nvSpPr>
          <p:cNvPr id="30730" name="Rectangle 10"/>
          <p:cNvSpPr>
            <a:spLocks noChangeArrowheads="1"/>
          </p:cNvSpPr>
          <p:nvPr/>
        </p:nvSpPr>
        <p:spPr bwMode="auto">
          <a:xfrm>
            <a:off x="1420813" y="1071563"/>
            <a:ext cx="5672137" cy="396875"/>
          </a:xfrm>
          <a:prstGeom prst="rect">
            <a:avLst/>
          </a:prstGeom>
          <a:noFill/>
          <a:ln w="9525">
            <a:noFill/>
            <a:miter lim="800000"/>
            <a:headEnd/>
            <a:tailEnd/>
          </a:ln>
          <a:effectLst/>
        </p:spPr>
        <p:txBody>
          <a:bodyPr wrap="none">
            <a:spAutoFit/>
          </a:bodyPr>
          <a:lstStyle/>
          <a:p>
            <a:r>
              <a:rPr lang="en-US" sz="2000">
                <a:solidFill>
                  <a:srgbClr val="FFFF00"/>
                </a:solidFill>
              </a:rPr>
              <a:t>Present in Fertilizers, animal wastes, wastewater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88925" y="0"/>
            <a:ext cx="8229600" cy="1143000"/>
          </a:xfrm>
        </p:spPr>
        <p:txBody>
          <a:bodyPr/>
          <a:lstStyle/>
          <a:p>
            <a:r>
              <a:rPr lang="en-US" u="sng"/>
              <a:t>Fertility</a:t>
            </a:r>
          </a:p>
        </p:txBody>
      </p:sp>
      <p:sp>
        <p:nvSpPr>
          <p:cNvPr id="32771" name="Text Box 3"/>
          <p:cNvSpPr txBox="1">
            <a:spLocks noChangeArrowheads="1"/>
          </p:cNvSpPr>
          <p:nvPr/>
        </p:nvSpPr>
        <p:spPr bwMode="auto">
          <a:xfrm>
            <a:off x="0" y="1958975"/>
            <a:ext cx="8713788" cy="1704975"/>
          </a:xfrm>
          <a:prstGeom prst="rect">
            <a:avLst/>
          </a:prstGeom>
          <a:noFill/>
          <a:ln w="9525">
            <a:noFill/>
            <a:miter lim="800000"/>
            <a:headEnd/>
            <a:tailEnd/>
          </a:ln>
          <a:effectLst/>
        </p:spPr>
        <p:txBody>
          <a:bodyPr wrap="none">
            <a:spAutoFit/>
          </a:bodyPr>
          <a:lstStyle/>
          <a:p>
            <a:pPr eaLnBrk="1" hangingPunct="1"/>
            <a:r>
              <a:rPr lang="en-US" sz="2400">
                <a:solidFill>
                  <a:srgbClr val="00FF00"/>
                </a:solidFill>
              </a:rPr>
              <a:t>Only 10-15% of applied fertilizer phosphorous is used by plants</a:t>
            </a:r>
          </a:p>
          <a:p>
            <a:pPr eaLnBrk="1" hangingPunct="1"/>
            <a:r>
              <a:rPr lang="en-US" sz="2400">
                <a:solidFill>
                  <a:srgbClr val="00FF00"/>
                </a:solidFill>
              </a:rPr>
              <a:t>The rest is </a:t>
            </a:r>
            <a:r>
              <a:rPr lang="en-US" sz="2400">
                <a:solidFill>
                  <a:srgbClr val="FFFF66"/>
                </a:solidFill>
              </a:rPr>
              <a:t>bound to soil particles or forms insoluble solids</a:t>
            </a:r>
            <a:r>
              <a:rPr lang="en-US" sz="2400">
                <a:solidFill>
                  <a:srgbClr val="00FF00"/>
                </a:solidFill>
              </a:rPr>
              <a:t> </a:t>
            </a:r>
          </a:p>
          <a:p>
            <a:pPr eaLnBrk="1" hangingPunct="1"/>
            <a:endParaRPr lang="en-US" sz="1000">
              <a:solidFill>
                <a:srgbClr val="00FF00"/>
              </a:solidFill>
            </a:endParaRPr>
          </a:p>
          <a:p>
            <a:pPr eaLnBrk="1" hangingPunct="1"/>
            <a:r>
              <a:rPr lang="en-US" sz="2400">
                <a:solidFill>
                  <a:srgbClr val="00FF00"/>
                </a:solidFill>
              </a:rPr>
              <a:t>	</a:t>
            </a:r>
          </a:p>
          <a:p>
            <a:pPr eaLnBrk="1" hangingPunct="1"/>
            <a:r>
              <a:rPr lang="en-US" sz="2400">
                <a:solidFill>
                  <a:srgbClr val="00FF00"/>
                </a:solidFill>
              </a:rPr>
              <a:t>	</a:t>
            </a:r>
          </a:p>
        </p:txBody>
      </p:sp>
      <p:sp>
        <p:nvSpPr>
          <p:cNvPr id="32772" name="Text Box 4"/>
          <p:cNvSpPr txBox="1">
            <a:spLocks noChangeArrowheads="1"/>
          </p:cNvSpPr>
          <p:nvPr/>
        </p:nvSpPr>
        <p:spPr bwMode="auto">
          <a:xfrm>
            <a:off x="996950" y="1176338"/>
            <a:ext cx="6621463" cy="519112"/>
          </a:xfrm>
          <a:prstGeom prst="rect">
            <a:avLst/>
          </a:prstGeom>
          <a:noFill/>
          <a:ln w="9525">
            <a:noFill/>
            <a:miter lim="800000"/>
            <a:headEnd/>
            <a:tailEnd/>
          </a:ln>
          <a:effectLst/>
        </p:spPr>
        <p:txBody>
          <a:bodyPr wrap="none">
            <a:spAutoFit/>
          </a:bodyPr>
          <a:lstStyle/>
          <a:p>
            <a:pPr eaLnBrk="1" hangingPunct="1"/>
            <a:r>
              <a:rPr lang="en-US">
                <a:solidFill>
                  <a:srgbClr val="FFFF00"/>
                </a:solidFill>
              </a:rPr>
              <a:t>Most phosphorus is unavailable to plants</a:t>
            </a:r>
          </a:p>
        </p:txBody>
      </p:sp>
      <p:sp>
        <p:nvSpPr>
          <p:cNvPr id="32773" name="Rectangle 5"/>
          <p:cNvSpPr>
            <a:spLocks noChangeArrowheads="1"/>
          </p:cNvSpPr>
          <p:nvPr/>
        </p:nvSpPr>
        <p:spPr bwMode="auto">
          <a:xfrm>
            <a:off x="1738313" y="3067050"/>
            <a:ext cx="5213350" cy="519113"/>
          </a:xfrm>
          <a:prstGeom prst="rect">
            <a:avLst/>
          </a:prstGeom>
          <a:noFill/>
          <a:ln w="9525">
            <a:noFill/>
            <a:miter lim="800000"/>
            <a:headEnd/>
            <a:tailEnd/>
          </a:ln>
          <a:effectLst/>
        </p:spPr>
        <p:txBody>
          <a:bodyPr wrap="none">
            <a:spAutoFit/>
          </a:bodyPr>
          <a:lstStyle/>
          <a:p>
            <a:r>
              <a:rPr lang="en-US">
                <a:solidFill>
                  <a:srgbClr val="00FF00"/>
                </a:solidFill>
              </a:rPr>
              <a:t>This leads to excess application</a:t>
            </a:r>
          </a:p>
        </p:txBody>
      </p:sp>
      <p:pic>
        <p:nvPicPr>
          <p:cNvPr id="32775" name="Picture 7" descr="IMG_0056"/>
          <p:cNvPicPr>
            <a:picLocks noChangeAspect="1" noChangeArrowheads="1"/>
          </p:cNvPicPr>
          <p:nvPr/>
        </p:nvPicPr>
        <p:blipFill>
          <a:blip r:embed="rId2" cstate="print"/>
          <a:srcRect/>
          <a:stretch>
            <a:fillRect/>
          </a:stretch>
        </p:blipFill>
        <p:spPr bwMode="auto">
          <a:xfrm>
            <a:off x="2447925" y="3792538"/>
            <a:ext cx="3925888" cy="2616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80988" y="1033463"/>
            <a:ext cx="8229600" cy="1143000"/>
          </a:xfrm>
        </p:spPr>
        <p:txBody>
          <a:bodyPr/>
          <a:lstStyle/>
          <a:p>
            <a:r>
              <a:rPr lang="en-US" sz="3200" u="sng"/>
              <a:t>Plant Availablity and pH</a:t>
            </a:r>
          </a:p>
        </p:txBody>
      </p:sp>
      <p:sp>
        <p:nvSpPr>
          <p:cNvPr id="33795" name="Text Box 3"/>
          <p:cNvSpPr txBox="1">
            <a:spLocks noChangeArrowheads="1"/>
          </p:cNvSpPr>
          <p:nvPr/>
        </p:nvSpPr>
        <p:spPr bwMode="auto">
          <a:xfrm>
            <a:off x="2192338" y="2682875"/>
            <a:ext cx="1304925" cy="519113"/>
          </a:xfrm>
          <a:prstGeom prst="rect">
            <a:avLst/>
          </a:prstGeom>
          <a:noFill/>
          <a:ln w="9525">
            <a:noFill/>
            <a:miter lim="800000"/>
            <a:headEnd/>
            <a:tailEnd/>
          </a:ln>
          <a:effectLst/>
        </p:spPr>
        <p:txBody>
          <a:bodyPr wrap="none">
            <a:spAutoFit/>
          </a:bodyPr>
          <a:lstStyle/>
          <a:p>
            <a:pPr eaLnBrk="1" hangingPunct="1"/>
            <a:r>
              <a:rPr lang="en-US">
                <a:solidFill>
                  <a:srgbClr val="00FF00"/>
                </a:solidFill>
              </a:rPr>
              <a:t>H</a:t>
            </a:r>
            <a:r>
              <a:rPr lang="en-US" baseline="-25000">
                <a:solidFill>
                  <a:srgbClr val="00FF00"/>
                </a:solidFill>
              </a:rPr>
              <a:t>2</a:t>
            </a:r>
            <a:r>
              <a:rPr lang="en-US">
                <a:solidFill>
                  <a:srgbClr val="00FF00"/>
                </a:solidFill>
              </a:rPr>
              <a:t>PO</a:t>
            </a:r>
            <a:r>
              <a:rPr lang="en-US" baseline="-25000">
                <a:solidFill>
                  <a:srgbClr val="00FF00"/>
                </a:solidFill>
              </a:rPr>
              <a:t>4</a:t>
            </a:r>
            <a:r>
              <a:rPr lang="en-US" baseline="30000">
                <a:solidFill>
                  <a:srgbClr val="00FF00"/>
                </a:solidFill>
              </a:rPr>
              <a:t>-</a:t>
            </a:r>
            <a:endParaRPr lang="en-US" baseline="-25000">
              <a:solidFill>
                <a:srgbClr val="00FF00"/>
              </a:solidFill>
            </a:endParaRPr>
          </a:p>
        </p:txBody>
      </p:sp>
      <p:sp>
        <p:nvSpPr>
          <p:cNvPr id="33796" name="Text Box 4"/>
          <p:cNvSpPr txBox="1">
            <a:spLocks noChangeArrowheads="1"/>
          </p:cNvSpPr>
          <p:nvPr/>
        </p:nvSpPr>
        <p:spPr bwMode="auto">
          <a:xfrm>
            <a:off x="5365750" y="2682875"/>
            <a:ext cx="1304925" cy="519113"/>
          </a:xfrm>
          <a:prstGeom prst="rect">
            <a:avLst/>
          </a:prstGeom>
          <a:noFill/>
          <a:ln w="9525">
            <a:noFill/>
            <a:miter lim="800000"/>
            <a:headEnd/>
            <a:tailEnd/>
          </a:ln>
          <a:effectLst/>
        </p:spPr>
        <p:txBody>
          <a:bodyPr wrap="none">
            <a:spAutoFit/>
          </a:bodyPr>
          <a:lstStyle/>
          <a:p>
            <a:pPr eaLnBrk="1" hangingPunct="1"/>
            <a:r>
              <a:rPr lang="en-US">
                <a:solidFill>
                  <a:srgbClr val="00FF00"/>
                </a:solidFill>
              </a:rPr>
              <a:t>HPO</a:t>
            </a:r>
            <a:r>
              <a:rPr lang="en-US" baseline="-25000">
                <a:solidFill>
                  <a:srgbClr val="00FF00"/>
                </a:solidFill>
              </a:rPr>
              <a:t>4</a:t>
            </a:r>
            <a:r>
              <a:rPr lang="en-US" baseline="30000">
                <a:solidFill>
                  <a:srgbClr val="00FF00"/>
                </a:solidFill>
              </a:rPr>
              <a:t>-2</a:t>
            </a:r>
            <a:endParaRPr lang="en-US" baseline="-25000">
              <a:solidFill>
                <a:srgbClr val="00FF00"/>
              </a:solidFill>
            </a:endParaRPr>
          </a:p>
        </p:txBody>
      </p:sp>
      <p:sp>
        <p:nvSpPr>
          <p:cNvPr id="33797" name="Line 5"/>
          <p:cNvSpPr>
            <a:spLocks noChangeShapeType="1"/>
          </p:cNvSpPr>
          <p:nvPr/>
        </p:nvSpPr>
        <p:spPr bwMode="auto">
          <a:xfrm>
            <a:off x="3640138" y="2989263"/>
            <a:ext cx="1600200" cy="0"/>
          </a:xfrm>
          <a:prstGeom prst="line">
            <a:avLst/>
          </a:prstGeom>
          <a:noFill/>
          <a:ln w="25400">
            <a:solidFill>
              <a:schemeClr val="tx1"/>
            </a:solidFill>
            <a:round/>
            <a:headEnd type="triangle" w="med" len="med"/>
            <a:tailEnd type="triangle" w="med" len="med"/>
          </a:ln>
          <a:effectLst/>
        </p:spPr>
        <p:txBody>
          <a:bodyPr wrap="none"/>
          <a:lstStyle/>
          <a:p>
            <a:endParaRPr lang="en-US"/>
          </a:p>
        </p:txBody>
      </p:sp>
      <p:sp>
        <p:nvSpPr>
          <p:cNvPr id="33798" name="Text Box 6"/>
          <p:cNvSpPr txBox="1">
            <a:spLocks noChangeArrowheads="1"/>
          </p:cNvSpPr>
          <p:nvPr/>
        </p:nvSpPr>
        <p:spPr bwMode="auto">
          <a:xfrm>
            <a:off x="2143125" y="3409950"/>
            <a:ext cx="1100138" cy="457200"/>
          </a:xfrm>
          <a:prstGeom prst="rect">
            <a:avLst/>
          </a:prstGeom>
          <a:noFill/>
          <a:ln w="9525">
            <a:noFill/>
            <a:miter lim="800000"/>
            <a:headEnd/>
            <a:tailEnd/>
          </a:ln>
          <a:effectLst/>
        </p:spPr>
        <p:txBody>
          <a:bodyPr wrap="none">
            <a:spAutoFit/>
          </a:bodyPr>
          <a:lstStyle/>
          <a:p>
            <a:pPr eaLnBrk="1" hangingPunct="1"/>
            <a:r>
              <a:rPr lang="en-US" sz="2400">
                <a:solidFill>
                  <a:srgbClr val="FFFF00"/>
                </a:solidFill>
              </a:rPr>
              <a:t>pH 3-6</a:t>
            </a:r>
          </a:p>
        </p:txBody>
      </p:sp>
      <p:sp>
        <p:nvSpPr>
          <p:cNvPr id="33799" name="Text Box 7"/>
          <p:cNvSpPr txBox="1">
            <a:spLocks noChangeArrowheads="1"/>
          </p:cNvSpPr>
          <p:nvPr/>
        </p:nvSpPr>
        <p:spPr bwMode="auto">
          <a:xfrm>
            <a:off x="5316538" y="3409950"/>
            <a:ext cx="1270000" cy="457200"/>
          </a:xfrm>
          <a:prstGeom prst="rect">
            <a:avLst/>
          </a:prstGeom>
          <a:noFill/>
          <a:ln w="9525">
            <a:noFill/>
            <a:miter lim="800000"/>
            <a:headEnd/>
            <a:tailEnd/>
          </a:ln>
          <a:effectLst/>
        </p:spPr>
        <p:txBody>
          <a:bodyPr wrap="none">
            <a:spAutoFit/>
          </a:bodyPr>
          <a:lstStyle/>
          <a:p>
            <a:pPr eaLnBrk="1" hangingPunct="1"/>
            <a:r>
              <a:rPr lang="en-US" sz="2400">
                <a:solidFill>
                  <a:srgbClr val="FFFF00"/>
                </a:solidFill>
              </a:rPr>
              <a:t>pH 8-11</a:t>
            </a:r>
          </a:p>
        </p:txBody>
      </p:sp>
      <p:sp>
        <p:nvSpPr>
          <p:cNvPr id="33800" name="Text Box 8"/>
          <p:cNvSpPr txBox="1">
            <a:spLocks noChangeArrowheads="1"/>
          </p:cNvSpPr>
          <p:nvPr/>
        </p:nvSpPr>
        <p:spPr bwMode="auto">
          <a:xfrm>
            <a:off x="3868738" y="3105150"/>
            <a:ext cx="1100137" cy="457200"/>
          </a:xfrm>
          <a:prstGeom prst="rect">
            <a:avLst/>
          </a:prstGeom>
          <a:noFill/>
          <a:ln w="9525">
            <a:noFill/>
            <a:miter lim="800000"/>
            <a:headEnd/>
            <a:tailEnd/>
          </a:ln>
          <a:effectLst/>
        </p:spPr>
        <p:txBody>
          <a:bodyPr wrap="none">
            <a:spAutoFit/>
          </a:bodyPr>
          <a:lstStyle/>
          <a:p>
            <a:pPr eaLnBrk="1" hangingPunct="1"/>
            <a:r>
              <a:rPr lang="en-US" sz="2400">
                <a:solidFill>
                  <a:srgbClr val="00FF00"/>
                </a:solidFill>
              </a:rPr>
              <a:t>pH 6-8</a:t>
            </a:r>
          </a:p>
        </p:txBody>
      </p:sp>
      <p:sp>
        <p:nvSpPr>
          <p:cNvPr id="33801" name="Text Box 9"/>
          <p:cNvSpPr txBox="1">
            <a:spLocks noChangeArrowheads="1"/>
          </p:cNvSpPr>
          <p:nvPr/>
        </p:nvSpPr>
        <p:spPr bwMode="auto">
          <a:xfrm>
            <a:off x="1427163" y="4351338"/>
            <a:ext cx="6211887" cy="519112"/>
          </a:xfrm>
          <a:prstGeom prst="rect">
            <a:avLst/>
          </a:prstGeom>
          <a:noFill/>
          <a:ln w="9525">
            <a:noFill/>
            <a:miter lim="800000"/>
            <a:headEnd/>
            <a:tailEnd/>
          </a:ln>
          <a:effectLst/>
        </p:spPr>
        <p:txBody>
          <a:bodyPr wrap="none">
            <a:spAutoFit/>
          </a:bodyPr>
          <a:lstStyle/>
          <a:p>
            <a:r>
              <a:rPr lang="en-US">
                <a:solidFill>
                  <a:srgbClr val="FFFF00"/>
                </a:solidFill>
              </a:rPr>
              <a:t>Optimum pH = 6.5 for plant availability</a:t>
            </a:r>
          </a:p>
        </p:txBody>
      </p:sp>
      <p:sp>
        <p:nvSpPr>
          <p:cNvPr id="33802" name="Text Box 10"/>
          <p:cNvSpPr txBox="1">
            <a:spLocks noChangeArrowheads="1"/>
          </p:cNvSpPr>
          <p:nvPr/>
        </p:nvSpPr>
        <p:spPr bwMode="auto">
          <a:xfrm>
            <a:off x="3632200" y="2593975"/>
            <a:ext cx="1503363" cy="336550"/>
          </a:xfrm>
          <a:prstGeom prst="rect">
            <a:avLst/>
          </a:prstGeom>
          <a:noFill/>
          <a:ln w="9525">
            <a:noFill/>
            <a:miter lim="800000"/>
            <a:headEnd/>
            <a:tailEnd/>
          </a:ln>
          <a:effectLst/>
        </p:spPr>
        <p:txBody>
          <a:bodyPr wrap="none">
            <a:spAutoFit/>
          </a:bodyPr>
          <a:lstStyle/>
          <a:p>
            <a:r>
              <a:rPr lang="en-US" sz="1600">
                <a:solidFill>
                  <a:srgbClr val="FFFF00"/>
                </a:solidFill>
              </a:rPr>
              <a:t>Most Available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88925" y="261938"/>
            <a:ext cx="8229600" cy="1143000"/>
          </a:xfrm>
        </p:spPr>
        <p:txBody>
          <a:bodyPr/>
          <a:lstStyle/>
          <a:p>
            <a:r>
              <a:rPr lang="en-US" u="sng"/>
              <a:t> Binding of Phosphorus</a:t>
            </a:r>
          </a:p>
        </p:txBody>
      </p:sp>
      <p:sp>
        <p:nvSpPr>
          <p:cNvPr id="39939" name="Text Box 3"/>
          <p:cNvSpPr txBox="1">
            <a:spLocks noChangeArrowheads="1"/>
          </p:cNvSpPr>
          <p:nvPr/>
        </p:nvSpPr>
        <p:spPr bwMode="auto">
          <a:xfrm>
            <a:off x="1698625" y="1743075"/>
            <a:ext cx="5308600" cy="579438"/>
          </a:xfrm>
          <a:prstGeom prst="rect">
            <a:avLst/>
          </a:prstGeom>
          <a:noFill/>
          <a:ln w="9525">
            <a:noFill/>
            <a:miter lim="800000"/>
            <a:headEnd/>
            <a:tailEnd/>
          </a:ln>
          <a:effectLst/>
        </p:spPr>
        <p:txBody>
          <a:bodyPr wrap="none">
            <a:spAutoFit/>
          </a:bodyPr>
          <a:lstStyle/>
          <a:p>
            <a:pPr eaLnBrk="1" hangingPunct="1"/>
            <a:r>
              <a:rPr lang="en-US" sz="3200">
                <a:solidFill>
                  <a:srgbClr val="FFFF00"/>
                </a:solidFill>
              </a:rPr>
              <a:t>Low pH   			High pH</a:t>
            </a:r>
          </a:p>
        </p:txBody>
      </p:sp>
      <p:sp>
        <p:nvSpPr>
          <p:cNvPr id="39940" name="Text Box 4"/>
          <p:cNvSpPr txBox="1">
            <a:spLocks noChangeArrowheads="1"/>
          </p:cNvSpPr>
          <p:nvPr/>
        </p:nvSpPr>
        <p:spPr bwMode="auto">
          <a:xfrm>
            <a:off x="1106488" y="2503488"/>
            <a:ext cx="2744787" cy="822325"/>
          </a:xfrm>
          <a:prstGeom prst="rect">
            <a:avLst/>
          </a:prstGeom>
          <a:noFill/>
          <a:ln w="9525">
            <a:noFill/>
            <a:miter lim="800000"/>
            <a:headEnd/>
            <a:tailEnd/>
          </a:ln>
          <a:effectLst/>
        </p:spPr>
        <p:txBody>
          <a:bodyPr wrap="none">
            <a:spAutoFit/>
          </a:bodyPr>
          <a:lstStyle/>
          <a:p>
            <a:pPr eaLnBrk="1" hangingPunct="1"/>
            <a:r>
              <a:rPr lang="en-US" sz="2400"/>
              <a:t>Aluminum and Iron</a:t>
            </a:r>
          </a:p>
          <a:p>
            <a:pPr eaLnBrk="1" hangingPunct="1"/>
            <a:r>
              <a:rPr lang="en-US" sz="2400"/>
              <a:t>      phosphates</a:t>
            </a:r>
          </a:p>
        </p:txBody>
      </p:sp>
      <p:sp>
        <p:nvSpPr>
          <p:cNvPr id="39941" name="Text Box 5"/>
          <p:cNvSpPr txBox="1">
            <a:spLocks noChangeArrowheads="1"/>
          </p:cNvSpPr>
          <p:nvPr/>
        </p:nvSpPr>
        <p:spPr bwMode="auto">
          <a:xfrm>
            <a:off x="4932363" y="2614613"/>
            <a:ext cx="2982912" cy="457200"/>
          </a:xfrm>
          <a:prstGeom prst="rect">
            <a:avLst/>
          </a:prstGeom>
          <a:noFill/>
          <a:ln w="9525">
            <a:noFill/>
            <a:miter lim="800000"/>
            <a:headEnd/>
            <a:tailEnd/>
          </a:ln>
          <a:effectLst/>
        </p:spPr>
        <p:txBody>
          <a:bodyPr wrap="none">
            <a:spAutoFit/>
          </a:bodyPr>
          <a:lstStyle/>
          <a:p>
            <a:pPr eaLnBrk="1" hangingPunct="1"/>
            <a:r>
              <a:rPr lang="en-US" sz="2400"/>
              <a:t>Calcium Phosphates</a:t>
            </a:r>
          </a:p>
        </p:txBody>
      </p:sp>
      <p:sp>
        <p:nvSpPr>
          <p:cNvPr id="39942" name="Text Box 6"/>
          <p:cNvSpPr txBox="1">
            <a:spLocks noChangeArrowheads="1"/>
          </p:cNvSpPr>
          <p:nvPr/>
        </p:nvSpPr>
        <p:spPr bwMode="auto">
          <a:xfrm>
            <a:off x="2054225" y="3590925"/>
            <a:ext cx="4719638" cy="946150"/>
          </a:xfrm>
          <a:prstGeom prst="rect">
            <a:avLst/>
          </a:prstGeom>
          <a:noFill/>
          <a:ln w="9525">
            <a:noFill/>
            <a:miter lim="800000"/>
            <a:headEnd/>
            <a:tailEnd/>
          </a:ln>
          <a:effectLst/>
        </p:spPr>
        <p:txBody>
          <a:bodyPr wrap="none">
            <a:spAutoFit/>
          </a:bodyPr>
          <a:lstStyle/>
          <a:p>
            <a:r>
              <a:rPr lang="en-US">
                <a:solidFill>
                  <a:srgbClr val="00FF00"/>
                </a:solidFill>
              </a:rPr>
              <a:t>Formation of Insoluble solids</a:t>
            </a:r>
          </a:p>
          <a:p>
            <a:r>
              <a:rPr lang="en-US">
                <a:solidFill>
                  <a:srgbClr val="00FF00"/>
                </a:solidFill>
              </a:rPr>
              <a:t>Reaction with soil particles</a:t>
            </a:r>
          </a:p>
        </p:txBody>
      </p:sp>
      <p:sp>
        <p:nvSpPr>
          <p:cNvPr id="39943" name="Text Box 7"/>
          <p:cNvSpPr txBox="1">
            <a:spLocks noChangeArrowheads="1"/>
          </p:cNvSpPr>
          <p:nvPr/>
        </p:nvSpPr>
        <p:spPr bwMode="auto">
          <a:xfrm>
            <a:off x="958850" y="4913313"/>
            <a:ext cx="7016750" cy="457200"/>
          </a:xfrm>
          <a:prstGeom prst="rect">
            <a:avLst/>
          </a:prstGeom>
          <a:noFill/>
          <a:ln w="9525">
            <a:noFill/>
            <a:miter lim="800000"/>
            <a:headEnd/>
            <a:tailEnd/>
          </a:ln>
          <a:effectLst/>
        </p:spPr>
        <p:txBody>
          <a:bodyPr wrap="none">
            <a:spAutoFit/>
          </a:bodyPr>
          <a:lstStyle/>
          <a:p>
            <a:r>
              <a:rPr lang="en-US" sz="2400">
                <a:solidFill>
                  <a:srgbClr val="FFFF00"/>
                </a:solidFill>
              </a:rPr>
              <a:t>There is a finite capacity to immobilize phosphorus</a:t>
            </a:r>
          </a:p>
        </p:txBody>
      </p:sp>
      <p:sp>
        <p:nvSpPr>
          <p:cNvPr id="39944" name="Text Box 8"/>
          <p:cNvSpPr txBox="1">
            <a:spLocks noChangeArrowheads="1"/>
          </p:cNvSpPr>
          <p:nvPr/>
        </p:nvSpPr>
        <p:spPr bwMode="auto">
          <a:xfrm>
            <a:off x="234950" y="5348288"/>
            <a:ext cx="8626475" cy="457200"/>
          </a:xfrm>
          <a:prstGeom prst="rect">
            <a:avLst/>
          </a:prstGeom>
          <a:noFill/>
          <a:ln w="9525">
            <a:noFill/>
            <a:miter lim="800000"/>
            <a:headEnd/>
            <a:tailEnd/>
          </a:ln>
          <a:effectLst/>
        </p:spPr>
        <p:txBody>
          <a:bodyPr wrap="none">
            <a:spAutoFit/>
          </a:bodyPr>
          <a:lstStyle/>
          <a:p>
            <a:r>
              <a:rPr lang="en-US" sz="2400">
                <a:solidFill>
                  <a:srgbClr val="FFFF00"/>
                </a:solidFill>
              </a:rPr>
              <a:t>If the capacity is exceeded, phosphorus becomes more mobile</a:t>
            </a:r>
          </a:p>
        </p:txBody>
      </p:sp>
      <p:sp>
        <p:nvSpPr>
          <p:cNvPr id="39945" name="Text Box 9"/>
          <p:cNvSpPr txBox="1">
            <a:spLocks noChangeArrowheads="1"/>
          </p:cNvSpPr>
          <p:nvPr/>
        </p:nvSpPr>
        <p:spPr bwMode="auto">
          <a:xfrm>
            <a:off x="298450" y="5921375"/>
            <a:ext cx="8545513" cy="457200"/>
          </a:xfrm>
          <a:prstGeom prst="rect">
            <a:avLst/>
          </a:prstGeom>
          <a:noFill/>
          <a:ln w="9525">
            <a:noFill/>
            <a:miter lim="800000"/>
            <a:headEnd/>
            <a:tailEnd/>
          </a:ln>
          <a:effectLst/>
        </p:spPr>
        <p:txBody>
          <a:bodyPr wrap="none">
            <a:spAutoFit/>
          </a:bodyPr>
          <a:lstStyle/>
          <a:p>
            <a:r>
              <a:rPr lang="en-US" sz="2400">
                <a:solidFill>
                  <a:srgbClr val="FFFF00"/>
                </a:solidFill>
              </a:rPr>
              <a:t>Mobile phosphorus can contaminate surface and groundwater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fade">
                                      <p:cBhvr>
                                        <p:cTn id="7" dur="2000"/>
                                        <p:tgtEl>
                                          <p:spTgt spid="399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fade">
                                      <p:cBhvr>
                                        <p:cTn id="10" dur="2000"/>
                                        <p:tgtEl>
                                          <p:spTgt spid="399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45"/>
                                        </p:tgtEl>
                                        <p:attrNameLst>
                                          <p:attrName>style.visibility</p:attrName>
                                        </p:attrNameLst>
                                      </p:cBhvr>
                                      <p:to>
                                        <p:strVal val="visible"/>
                                      </p:to>
                                    </p:set>
                                    <p:animEffect transition="in" filter="fade">
                                      <p:cBhvr>
                                        <p:cTn id="13" dur="20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399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66750" y="1030288"/>
            <a:ext cx="7842250" cy="946150"/>
          </a:xfrm>
          <a:prstGeom prst="rect">
            <a:avLst/>
          </a:prstGeom>
          <a:noFill/>
          <a:ln w="25400">
            <a:noFill/>
            <a:miter lim="800000"/>
            <a:headEnd/>
            <a:tailEnd/>
          </a:ln>
          <a:effectLst/>
        </p:spPr>
        <p:txBody>
          <a:bodyPr wrap="none">
            <a:spAutoFit/>
          </a:bodyPr>
          <a:lstStyle/>
          <a:p>
            <a:pPr algn="ctr"/>
            <a:r>
              <a:rPr lang="en-US"/>
              <a:t>Major Determinants of Water Quality</a:t>
            </a:r>
          </a:p>
          <a:p>
            <a:pPr algn="ctr"/>
            <a:r>
              <a:rPr lang="en-US"/>
              <a:t>and the Impact or Availability of Water Pollutants</a:t>
            </a:r>
          </a:p>
        </p:txBody>
      </p:sp>
      <p:sp>
        <p:nvSpPr>
          <p:cNvPr id="17411" name="Text Box 3"/>
          <p:cNvSpPr txBox="1">
            <a:spLocks noChangeArrowheads="1"/>
          </p:cNvSpPr>
          <p:nvPr/>
        </p:nvSpPr>
        <p:spPr bwMode="auto">
          <a:xfrm>
            <a:off x="3763963" y="2198688"/>
            <a:ext cx="1906587" cy="1800225"/>
          </a:xfrm>
          <a:prstGeom prst="rect">
            <a:avLst/>
          </a:prstGeom>
          <a:noFill/>
          <a:ln w="25400">
            <a:noFill/>
            <a:miter lim="800000"/>
            <a:headEnd/>
            <a:tailEnd/>
          </a:ln>
          <a:effectLst/>
        </p:spPr>
        <p:txBody>
          <a:bodyPr wrap="none">
            <a:spAutoFit/>
          </a:bodyPr>
          <a:lstStyle/>
          <a:p>
            <a:pPr algn="ctr"/>
            <a:r>
              <a:rPr lang="en-US">
                <a:solidFill>
                  <a:srgbClr val="FFFF00"/>
                </a:solidFill>
              </a:rPr>
              <a:t>Organisms</a:t>
            </a:r>
          </a:p>
          <a:p>
            <a:pPr algn="ctr"/>
            <a:r>
              <a:rPr lang="en-US">
                <a:solidFill>
                  <a:srgbClr val="FFFF00"/>
                </a:solidFill>
              </a:rPr>
              <a:t>Solubility</a:t>
            </a:r>
          </a:p>
          <a:p>
            <a:pPr algn="ctr"/>
            <a:r>
              <a:rPr lang="en-US">
                <a:solidFill>
                  <a:srgbClr val="FFFF00"/>
                </a:solidFill>
              </a:rPr>
              <a:t>Oxygen</a:t>
            </a:r>
          </a:p>
          <a:p>
            <a:pPr algn="ctr"/>
            <a:r>
              <a:rPr lang="en-US">
                <a:solidFill>
                  <a:srgbClr val="FFFF00"/>
                </a:solidFill>
              </a:rPr>
              <a:t>pH</a:t>
            </a:r>
          </a:p>
        </p:txBody>
      </p:sp>
      <p:sp>
        <p:nvSpPr>
          <p:cNvPr id="17412" name="Text Box 4"/>
          <p:cNvSpPr txBox="1">
            <a:spLocks noChangeArrowheads="1"/>
          </p:cNvSpPr>
          <p:nvPr/>
        </p:nvSpPr>
        <p:spPr bwMode="auto">
          <a:xfrm>
            <a:off x="2106613" y="4745038"/>
            <a:ext cx="4999037" cy="1187450"/>
          </a:xfrm>
          <a:prstGeom prst="rect">
            <a:avLst/>
          </a:prstGeom>
          <a:noFill/>
          <a:ln w="9525">
            <a:noFill/>
            <a:miter lim="800000"/>
            <a:headEnd/>
            <a:tailEnd/>
          </a:ln>
          <a:effectLst/>
        </p:spPr>
        <p:txBody>
          <a:bodyPr wrap="none">
            <a:spAutoFit/>
          </a:bodyPr>
          <a:lstStyle/>
          <a:p>
            <a:pPr algn="ctr"/>
            <a:r>
              <a:rPr lang="en-US" sz="2400">
                <a:solidFill>
                  <a:srgbClr val="00FF00"/>
                </a:solidFill>
              </a:rPr>
              <a:t>Nutrients (N, P)</a:t>
            </a:r>
          </a:p>
          <a:p>
            <a:pPr algn="ctr"/>
            <a:r>
              <a:rPr lang="en-US" sz="2400">
                <a:solidFill>
                  <a:srgbClr val="00FF00"/>
                </a:solidFill>
              </a:rPr>
              <a:t>Metals (Hg, Pb, As)</a:t>
            </a:r>
          </a:p>
          <a:p>
            <a:pPr algn="ctr"/>
            <a:r>
              <a:rPr lang="en-US" sz="2400">
                <a:solidFill>
                  <a:srgbClr val="00FF00"/>
                </a:solidFill>
              </a:rPr>
              <a:t>Organic Chemicals (PCBs, Dioxins)</a:t>
            </a:r>
          </a:p>
        </p:txBody>
      </p:sp>
      <p:sp>
        <p:nvSpPr>
          <p:cNvPr id="17413" name="Line 5"/>
          <p:cNvSpPr>
            <a:spLocks noChangeShapeType="1"/>
          </p:cNvSpPr>
          <p:nvPr/>
        </p:nvSpPr>
        <p:spPr bwMode="auto">
          <a:xfrm>
            <a:off x="4706938" y="4046538"/>
            <a:ext cx="17462" cy="525462"/>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994">
            <a:hlinkClick r:id="rId2"/>
          </p:cNvPr>
          <p:cNvPicPr>
            <a:picLocks noChangeAspect="1" noChangeArrowheads="1"/>
          </p:cNvPicPr>
          <p:nvPr/>
        </p:nvPicPr>
        <p:blipFill>
          <a:blip r:embed="rId3" cstate="print">
            <a:lum contrast="12000"/>
          </a:blip>
          <a:srcRect/>
          <a:stretch>
            <a:fillRect/>
          </a:stretch>
        </p:blipFill>
        <p:spPr bwMode="auto">
          <a:xfrm>
            <a:off x="352425" y="887413"/>
            <a:ext cx="8466138" cy="5027612"/>
          </a:xfrm>
          <a:prstGeom prst="rect">
            <a:avLst/>
          </a:prstGeom>
          <a:noFill/>
        </p:spPr>
      </p:pic>
      <p:sp>
        <p:nvSpPr>
          <p:cNvPr id="43011" name="Text Box 3"/>
          <p:cNvSpPr txBox="1">
            <a:spLocks noChangeArrowheads="1"/>
          </p:cNvSpPr>
          <p:nvPr/>
        </p:nvSpPr>
        <p:spPr bwMode="auto">
          <a:xfrm>
            <a:off x="2836863" y="4041775"/>
            <a:ext cx="1727200" cy="457200"/>
          </a:xfrm>
          <a:prstGeom prst="rect">
            <a:avLst/>
          </a:prstGeom>
          <a:noFill/>
          <a:ln w="9525">
            <a:noFill/>
            <a:miter lim="800000"/>
            <a:headEnd/>
            <a:tailEnd/>
          </a:ln>
          <a:effectLst/>
        </p:spPr>
        <p:txBody>
          <a:bodyPr wrap="none">
            <a:spAutoFit/>
          </a:bodyPr>
          <a:lstStyle/>
          <a:p>
            <a:r>
              <a:rPr lang="en-US" sz="2400"/>
              <a:t>P-impacted</a:t>
            </a:r>
          </a:p>
        </p:txBody>
      </p:sp>
      <p:sp>
        <p:nvSpPr>
          <p:cNvPr id="43012" name="Text Box 4"/>
          <p:cNvSpPr txBox="1">
            <a:spLocks noChangeArrowheads="1"/>
          </p:cNvSpPr>
          <p:nvPr/>
        </p:nvSpPr>
        <p:spPr bwMode="auto">
          <a:xfrm>
            <a:off x="4502150" y="1154113"/>
            <a:ext cx="1812925" cy="457200"/>
          </a:xfrm>
          <a:prstGeom prst="rect">
            <a:avLst/>
          </a:prstGeom>
          <a:noFill/>
          <a:ln w="9525">
            <a:noFill/>
            <a:miter lim="800000"/>
            <a:headEnd/>
            <a:tailEnd/>
          </a:ln>
          <a:effectLst/>
        </p:spPr>
        <p:txBody>
          <a:bodyPr wrap="none">
            <a:spAutoFit/>
          </a:bodyPr>
          <a:lstStyle/>
          <a:p>
            <a:r>
              <a:rPr lang="en-US" sz="2400"/>
              <a:t>Unimpacted</a:t>
            </a:r>
          </a:p>
        </p:txBody>
      </p:sp>
      <p:sp>
        <p:nvSpPr>
          <p:cNvPr id="43013" name="Text Box 5"/>
          <p:cNvSpPr txBox="1">
            <a:spLocks noChangeArrowheads="1"/>
          </p:cNvSpPr>
          <p:nvPr/>
        </p:nvSpPr>
        <p:spPr bwMode="auto">
          <a:xfrm>
            <a:off x="4140200" y="6097588"/>
            <a:ext cx="322263" cy="519112"/>
          </a:xfrm>
          <a:prstGeom prst="rect">
            <a:avLst/>
          </a:prstGeom>
          <a:noFill/>
          <a:ln w="9525">
            <a:noFill/>
            <a:miter lim="800000"/>
            <a:headEnd/>
            <a:tailEnd/>
          </a:ln>
          <a:effectLst/>
        </p:spPr>
        <p:txBody>
          <a:bodyPr wrap="none">
            <a:spAutoFit/>
          </a:bodyPr>
          <a:lstStyle/>
          <a:p>
            <a:r>
              <a:rPr lang="en-US"/>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052638" y="2324100"/>
            <a:ext cx="4997450" cy="519113"/>
          </a:xfrm>
          <a:prstGeom prst="rect">
            <a:avLst/>
          </a:prstGeom>
          <a:noFill/>
          <a:ln w="9525">
            <a:noFill/>
            <a:miter lim="800000"/>
            <a:headEnd/>
            <a:tailEnd/>
          </a:ln>
          <a:effectLst/>
        </p:spPr>
        <p:txBody>
          <a:bodyPr wrap="none">
            <a:spAutoFit/>
          </a:bodyPr>
          <a:lstStyle/>
          <a:p>
            <a:r>
              <a:rPr lang="en-US"/>
              <a:t>South Florida and Phosphorus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871538" y="450850"/>
            <a:ext cx="7191375" cy="519113"/>
          </a:xfrm>
          <a:prstGeom prst="rect">
            <a:avLst/>
          </a:prstGeom>
          <a:noFill/>
          <a:ln w="9525">
            <a:noFill/>
            <a:miter lim="800000"/>
            <a:headEnd/>
            <a:tailEnd/>
          </a:ln>
          <a:effectLst/>
        </p:spPr>
        <p:txBody>
          <a:bodyPr wrap="none">
            <a:spAutoFit/>
          </a:bodyPr>
          <a:lstStyle/>
          <a:p>
            <a:r>
              <a:rPr lang="en-US">
                <a:solidFill>
                  <a:srgbClr val="FFFF00"/>
                </a:solidFill>
              </a:rPr>
              <a:t>Phosphorus loading to S. Florida Ecosystem</a:t>
            </a:r>
          </a:p>
        </p:txBody>
      </p:sp>
      <p:pic>
        <p:nvPicPr>
          <p:cNvPr id="46083" name="Picture 3" descr="topleft"/>
          <p:cNvPicPr>
            <a:picLocks noChangeAspect="1" noChangeArrowheads="1"/>
          </p:cNvPicPr>
          <p:nvPr/>
        </p:nvPicPr>
        <p:blipFill>
          <a:blip r:embed="rId2" cstate="print"/>
          <a:srcRect l="7480" t="4187"/>
          <a:stretch>
            <a:fillRect/>
          </a:stretch>
        </p:blipFill>
        <p:spPr bwMode="auto">
          <a:xfrm>
            <a:off x="1838325" y="1428750"/>
            <a:ext cx="2667000" cy="4619625"/>
          </a:xfrm>
          <a:prstGeom prst="rect">
            <a:avLst/>
          </a:prstGeom>
          <a:noFill/>
        </p:spPr>
      </p:pic>
      <p:sp>
        <p:nvSpPr>
          <p:cNvPr id="46084" name="Line 4"/>
          <p:cNvSpPr>
            <a:spLocks noChangeShapeType="1"/>
          </p:cNvSpPr>
          <p:nvPr/>
        </p:nvSpPr>
        <p:spPr bwMode="auto">
          <a:xfrm>
            <a:off x="2643188" y="1870075"/>
            <a:ext cx="392112" cy="1063625"/>
          </a:xfrm>
          <a:prstGeom prst="line">
            <a:avLst/>
          </a:prstGeom>
          <a:noFill/>
          <a:ln w="63500">
            <a:solidFill>
              <a:srgbClr val="FFFF00"/>
            </a:solidFill>
            <a:round/>
            <a:headEnd/>
            <a:tailEnd type="triangle" w="med" len="med"/>
          </a:ln>
          <a:effectLst/>
        </p:spPr>
        <p:txBody>
          <a:bodyPr/>
          <a:lstStyle/>
          <a:p>
            <a:endParaRPr lang="en-US"/>
          </a:p>
        </p:txBody>
      </p:sp>
      <p:sp>
        <p:nvSpPr>
          <p:cNvPr id="46085" name="Line 5"/>
          <p:cNvSpPr>
            <a:spLocks noChangeShapeType="1"/>
          </p:cNvSpPr>
          <p:nvPr/>
        </p:nvSpPr>
        <p:spPr bwMode="auto">
          <a:xfrm flipH="1">
            <a:off x="3297238" y="3848100"/>
            <a:ext cx="185737" cy="1195388"/>
          </a:xfrm>
          <a:prstGeom prst="line">
            <a:avLst/>
          </a:prstGeom>
          <a:noFill/>
          <a:ln w="63500">
            <a:solidFill>
              <a:srgbClr val="FFFF00"/>
            </a:solidFill>
            <a:round/>
            <a:headEnd/>
            <a:tailEnd type="triangle" w="med" len="med"/>
          </a:ln>
          <a:effectLst/>
        </p:spPr>
        <p:txBody>
          <a:bodyPr/>
          <a:lstStyle/>
          <a:p>
            <a:endParaRPr lang="en-US"/>
          </a:p>
        </p:txBody>
      </p:sp>
      <p:sp>
        <p:nvSpPr>
          <p:cNvPr id="46086" name="Text Box 6"/>
          <p:cNvSpPr txBox="1">
            <a:spLocks noChangeArrowheads="1"/>
          </p:cNvSpPr>
          <p:nvPr/>
        </p:nvSpPr>
        <p:spPr bwMode="auto">
          <a:xfrm>
            <a:off x="4714875" y="2727325"/>
            <a:ext cx="2303463" cy="1373188"/>
          </a:xfrm>
          <a:prstGeom prst="rect">
            <a:avLst/>
          </a:prstGeom>
          <a:noFill/>
          <a:ln w="9525">
            <a:noFill/>
            <a:miter lim="800000"/>
            <a:headEnd/>
            <a:tailEnd/>
          </a:ln>
          <a:effectLst/>
        </p:spPr>
        <p:txBody>
          <a:bodyPr wrap="none">
            <a:spAutoFit/>
          </a:bodyPr>
          <a:lstStyle/>
          <a:p>
            <a:r>
              <a:rPr lang="en-US"/>
              <a:t>Inputs North</a:t>
            </a:r>
          </a:p>
          <a:p>
            <a:r>
              <a:rPr lang="en-US"/>
              <a:t>and South of</a:t>
            </a:r>
          </a:p>
          <a:p>
            <a:r>
              <a:rPr lang="en-US"/>
              <a:t>Okeechobee </a:t>
            </a:r>
          </a:p>
        </p:txBody>
      </p:sp>
      <p:sp>
        <p:nvSpPr>
          <p:cNvPr id="46087" name="Text Box 7"/>
          <p:cNvSpPr txBox="1">
            <a:spLocks noChangeArrowheads="1"/>
          </p:cNvSpPr>
          <p:nvPr/>
        </p:nvSpPr>
        <p:spPr bwMode="auto">
          <a:xfrm>
            <a:off x="4865688" y="1930400"/>
            <a:ext cx="1846262" cy="519113"/>
          </a:xfrm>
          <a:prstGeom prst="rect">
            <a:avLst/>
          </a:prstGeom>
          <a:noFill/>
          <a:ln w="9525">
            <a:noFill/>
            <a:miter lim="800000"/>
            <a:headEnd/>
            <a:tailEnd/>
          </a:ln>
          <a:effectLst/>
        </p:spPr>
        <p:txBody>
          <a:bodyPr wrap="none">
            <a:spAutoFit/>
          </a:bodyPr>
          <a:lstStyle/>
          <a:p>
            <a:r>
              <a:rPr lang="en-US">
                <a:solidFill>
                  <a:srgbClr val="00FF00"/>
                </a:solidFill>
              </a:rPr>
              <a:t>Dairy/Beef</a:t>
            </a:r>
          </a:p>
        </p:txBody>
      </p:sp>
      <p:sp>
        <p:nvSpPr>
          <p:cNvPr id="46088" name="Text Box 8"/>
          <p:cNvSpPr txBox="1">
            <a:spLocks noChangeArrowheads="1"/>
          </p:cNvSpPr>
          <p:nvPr/>
        </p:nvSpPr>
        <p:spPr bwMode="auto">
          <a:xfrm>
            <a:off x="4702175" y="4365625"/>
            <a:ext cx="2720975" cy="519113"/>
          </a:xfrm>
          <a:prstGeom prst="rect">
            <a:avLst/>
          </a:prstGeom>
          <a:noFill/>
          <a:ln w="9525">
            <a:noFill/>
            <a:miter lim="800000"/>
            <a:headEnd/>
            <a:tailEnd/>
          </a:ln>
          <a:effectLst/>
        </p:spPr>
        <p:txBody>
          <a:bodyPr wrap="none">
            <a:spAutoFit/>
          </a:bodyPr>
          <a:lstStyle/>
          <a:p>
            <a:r>
              <a:rPr lang="en-US">
                <a:solidFill>
                  <a:srgbClr val="00FF00"/>
                </a:solidFill>
              </a:rPr>
              <a:t>Crop production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38163" y="5099050"/>
            <a:ext cx="2973387" cy="519113"/>
          </a:xfrm>
          <a:prstGeom prst="rect">
            <a:avLst/>
          </a:prstGeom>
          <a:noFill/>
          <a:ln w="9525">
            <a:noFill/>
            <a:miter lim="800000"/>
            <a:headEnd/>
            <a:tailEnd/>
          </a:ln>
          <a:effectLst/>
        </p:spPr>
        <p:txBody>
          <a:bodyPr wrap="none">
            <a:spAutoFit/>
          </a:bodyPr>
          <a:lstStyle/>
          <a:p>
            <a:r>
              <a:rPr lang="en-US"/>
              <a:t>Sugar, Rice, Veg.</a:t>
            </a:r>
          </a:p>
        </p:txBody>
      </p:sp>
      <p:pic>
        <p:nvPicPr>
          <p:cNvPr id="51203" name="Picture 3" descr="eaa_map"/>
          <p:cNvPicPr>
            <a:picLocks noChangeAspect="1" noChangeArrowheads="1"/>
          </p:cNvPicPr>
          <p:nvPr/>
        </p:nvPicPr>
        <p:blipFill>
          <a:blip r:embed="rId4" cstate="print"/>
          <a:srcRect/>
          <a:stretch>
            <a:fillRect/>
          </a:stretch>
        </p:blipFill>
        <p:spPr bwMode="auto">
          <a:xfrm>
            <a:off x="658813" y="2208213"/>
            <a:ext cx="2381250" cy="2647950"/>
          </a:xfrm>
          <a:prstGeom prst="rect">
            <a:avLst/>
          </a:prstGeom>
          <a:noFill/>
        </p:spPr>
      </p:pic>
      <p:sp>
        <p:nvSpPr>
          <p:cNvPr id="51204" name="Rectangle 4"/>
          <p:cNvSpPr>
            <a:spLocks noChangeArrowheads="1"/>
          </p:cNvSpPr>
          <p:nvPr/>
        </p:nvSpPr>
        <p:spPr bwMode="auto">
          <a:xfrm>
            <a:off x="820738" y="5637213"/>
            <a:ext cx="2066925" cy="519112"/>
          </a:xfrm>
          <a:prstGeom prst="rect">
            <a:avLst/>
          </a:prstGeom>
          <a:noFill/>
          <a:ln w="9525">
            <a:noFill/>
            <a:miter lim="800000"/>
            <a:headEnd/>
            <a:tailEnd/>
          </a:ln>
          <a:effectLst/>
        </p:spPr>
        <p:txBody>
          <a:bodyPr wrap="none" anchor="ctr">
            <a:spAutoFit/>
          </a:bodyPr>
          <a:lstStyle/>
          <a:p>
            <a:pPr eaLnBrk="1" hangingPunct="1"/>
            <a:r>
              <a:rPr lang="en-US" b="1">
                <a:solidFill>
                  <a:srgbClr val="FFFF00"/>
                </a:solidFill>
              </a:rPr>
              <a:t>700,000 ac </a:t>
            </a:r>
          </a:p>
        </p:txBody>
      </p:sp>
      <p:sp>
        <p:nvSpPr>
          <p:cNvPr id="51205" name="Text Box 5"/>
          <p:cNvSpPr txBox="1">
            <a:spLocks noChangeArrowheads="1"/>
          </p:cNvSpPr>
          <p:nvPr/>
        </p:nvSpPr>
        <p:spPr bwMode="auto">
          <a:xfrm>
            <a:off x="1263650" y="1306513"/>
            <a:ext cx="998538" cy="579437"/>
          </a:xfrm>
          <a:prstGeom prst="rect">
            <a:avLst/>
          </a:prstGeom>
          <a:noFill/>
          <a:ln w="9525">
            <a:noFill/>
            <a:miter lim="800000"/>
            <a:headEnd/>
            <a:tailEnd/>
          </a:ln>
          <a:effectLst/>
        </p:spPr>
        <p:txBody>
          <a:bodyPr wrap="none">
            <a:spAutoFit/>
          </a:bodyPr>
          <a:lstStyle/>
          <a:p>
            <a:r>
              <a:rPr lang="en-US" sz="3200" u="sng">
                <a:solidFill>
                  <a:srgbClr val="99FF33"/>
                </a:solidFill>
              </a:rPr>
              <a:t>EAA</a:t>
            </a:r>
          </a:p>
        </p:txBody>
      </p:sp>
      <p:pic>
        <p:nvPicPr>
          <p:cNvPr id="51206" name="Picture 6" descr="topleft"/>
          <p:cNvPicPr>
            <a:picLocks noChangeAspect="1" noChangeArrowheads="1"/>
          </p:cNvPicPr>
          <p:nvPr/>
        </p:nvPicPr>
        <p:blipFill>
          <a:blip r:embed="rId5" cstate="print"/>
          <a:srcRect l="33400" t="31133" r="7106" b="28508"/>
          <a:stretch>
            <a:fillRect/>
          </a:stretch>
        </p:blipFill>
        <p:spPr bwMode="auto">
          <a:xfrm>
            <a:off x="3922713" y="1306513"/>
            <a:ext cx="3910012" cy="4437062"/>
          </a:xfrm>
          <a:prstGeom prst="rect">
            <a:avLst/>
          </a:prstGeom>
          <a:noFill/>
        </p:spPr>
      </p:pic>
      <p:sp>
        <p:nvSpPr>
          <p:cNvPr id="51207" name="Line 7"/>
          <p:cNvSpPr>
            <a:spLocks noChangeShapeType="1"/>
          </p:cNvSpPr>
          <p:nvPr/>
        </p:nvSpPr>
        <p:spPr bwMode="auto">
          <a:xfrm flipV="1">
            <a:off x="3440113" y="3846513"/>
            <a:ext cx="2405062" cy="1546225"/>
          </a:xfrm>
          <a:prstGeom prst="line">
            <a:avLst/>
          </a:prstGeom>
          <a:noFill/>
          <a:ln w="34925">
            <a:solidFill>
              <a:srgbClr val="FFFF00"/>
            </a:solidFill>
            <a:round/>
            <a:headEnd/>
            <a:tailEnd type="triangle" w="med" len="med"/>
          </a:ln>
          <a:effectLst/>
        </p:spPr>
        <p:txBody>
          <a:bodyPr/>
          <a:lstStyle/>
          <a:p>
            <a:endParaRPr lang="en-US"/>
          </a:p>
        </p:txBody>
      </p:sp>
      <p:sp>
        <p:nvSpPr>
          <p:cNvPr id="51208" name="Text Box 8"/>
          <p:cNvSpPr txBox="1">
            <a:spLocks noChangeArrowheads="1"/>
          </p:cNvSpPr>
          <p:nvPr/>
        </p:nvSpPr>
        <p:spPr bwMode="auto">
          <a:xfrm>
            <a:off x="1419225" y="336550"/>
            <a:ext cx="5945188" cy="519113"/>
          </a:xfrm>
          <a:prstGeom prst="rect">
            <a:avLst/>
          </a:prstGeom>
          <a:noFill/>
          <a:ln w="9525">
            <a:noFill/>
            <a:miter lim="800000"/>
            <a:headEnd/>
            <a:tailEnd/>
          </a:ln>
          <a:effectLst/>
        </p:spPr>
        <p:txBody>
          <a:bodyPr wrap="none">
            <a:spAutoFit/>
          </a:bodyPr>
          <a:lstStyle/>
          <a:p>
            <a:r>
              <a:rPr lang="en-US" u="sng"/>
              <a:t>Crops:  Everglades Agricultural Area</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a:off x="3016250" y="1500188"/>
            <a:ext cx="0" cy="0"/>
          </a:xfrm>
          <a:prstGeom prst="line">
            <a:avLst/>
          </a:prstGeom>
          <a:noFill/>
          <a:ln w="9525" cap="rnd">
            <a:solidFill>
              <a:srgbClr val="000000"/>
            </a:solidFill>
            <a:round/>
            <a:headEnd/>
            <a:tailEnd/>
          </a:ln>
          <a:effectLst/>
        </p:spPr>
        <p:txBody>
          <a:bodyPr/>
          <a:lstStyle/>
          <a:p>
            <a:endParaRPr lang="en-US"/>
          </a:p>
        </p:txBody>
      </p:sp>
      <p:sp>
        <p:nvSpPr>
          <p:cNvPr id="55299" name="Line 3"/>
          <p:cNvSpPr>
            <a:spLocks noChangeShapeType="1"/>
          </p:cNvSpPr>
          <p:nvPr/>
        </p:nvSpPr>
        <p:spPr bwMode="auto">
          <a:xfrm>
            <a:off x="3754438" y="1500188"/>
            <a:ext cx="0" cy="0"/>
          </a:xfrm>
          <a:prstGeom prst="line">
            <a:avLst/>
          </a:prstGeom>
          <a:noFill/>
          <a:ln w="9525" cap="rnd">
            <a:solidFill>
              <a:srgbClr val="000000"/>
            </a:solidFill>
            <a:round/>
            <a:headEnd/>
            <a:tailEnd/>
          </a:ln>
          <a:effectLst/>
        </p:spPr>
        <p:txBody>
          <a:bodyPr/>
          <a:lstStyle/>
          <a:p>
            <a:endParaRPr lang="en-US"/>
          </a:p>
        </p:txBody>
      </p:sp>
      <p:graphicFrame>
        <p:nvGraphicFramePr>
          <p:cNvPr id="55419" name="Group 123"/>
          <p:cNvGraphicFramePr>
            <a:graphicFrameLocks noGrp="1"/>
          </p:cNvGraphicFramePr>
          <p:nvPr/>
        </p:nvGraphicFramePr>
        <p:xfrm>
          <a:off x="493713" y="2098675"/>
          <a:ext cx="8169275" cy="4360863"/>
        </p:xfrm>
        <a:graphic>
          <a:graphicData uri="http://schemas.openxmlformats.org/drawingml/2006/table">
            <a:tbl>
              <a:tblPr/>
              <a:tblGrid>
                <a:gridCol w="1804987"/>
                <a:gridCol w="757238"/>
                <a:gridCol w="757237"/>
                <a:gridCol w="755650"/>
                <a:gridCol w="757238"/>
                <a:gridCol w="758825"/>
                <a:gridCol w="603250"/>
                <a:gridCol w="606425"/>
                <a:gridCol w="603250"/>
                <a:gridCol w="765175"/>
              </a:tblGrid>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Celery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260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140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80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Endive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r h="766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Escarole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Lettuce (Head)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100</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Radish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40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Romaine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100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75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25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0 </a:t>
                      </a:r>
                      <a:br>
                        <a:rPr kumimoji="0" lang="en-US" sz="1600" b="0" i="0" u="none" strike="noStrike" cap="none" normalizeH="0" baseline="0" smtClean="0">
                          <a:ln>
                            <a:noFill/>
                          </a:ln>
                          <a:solidFill>
                            <a:schemeClr val="bg1"/>
                          </a:solidFill>
                          <a:effectLst/>
                          <a:latin typeface="Arial" charset="0"/>
                        </a:rPr>
                      </a:b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Sugar Cane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120</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100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80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40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20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0 </a:t>
                      </a:r>
                      <a:br>
                        <a:rPr kumimoji="0" lang="en-US" sz="1800" b="1" i="0" u="none" strike="noStrike" cap="none" normalizeH="0" baseline="0" smtClean="0">
                          <a:ln>
                            <a:noFill/>
                          </a:ln>
                          <a:solidFill>
                            <a:srgbClr val="660033"/>
                          </a:solidFill>
                          <a:effectLst/>
                          <a:latin typeface="Arial" charset="0"/>
                        </a:rPr>
                      </a:br>
                      <a:endParaRPr kumimoji="0" lang="en-US" sz="1800" b="1" i="0" u="none" strike="noStrike" cap="none" normalizeH="0" baseline="0" smtClean="0">
                        <a:ln>
                          <a:noFill/>
                        </a:ln>
                        <a:solidFill>
                          <a:srgbClr val="660033"/>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660033"/>
                          </a:solidFill>
                          <a:effectLst/>
                          <a:latin typeface="Arial" charset="0"/>
                        </a:rPr>
                        <a:t>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solidFill>
                  </a:tcPr>
                </a:tc>
              </a:tr>
            </a:tbl>
          </a:graphicData>
        </a:graphic>
      </p:graphicFrame>
      <p:sp>
        <p:nvSpPr>
          <p:cNvPr id="55415" name="Text Box 119"/>
          <p:cNvSpPr txBox="1">
            <a:spLocks noChangeArrowheads="1"/>
          </p:cNvSpPr>
          <p:nvPr/>
        </p:nvSpPr>
        <p:spPr bwMode="auto">
          <a:xfrm>
            <a:off x="1962150" y="268288"/>
            <a:ext cx="5273675" cy="519112"/>
          </a:xfrm>
          <a:prstGeom prst="rect">
            <a:avLst/>
          </a:prstGeom>
          <a:noFill/>
          <a:ln w="9525">
            <a:noFill/>
            <a:miter lim="800000"/>
            <a:headEnd/>
            <a:tailEnd/>
          </a:ln>
          <a:effectLst/>
        </p:spPr>
        <p:txBody>
          <a:bodyPr wrap="none">
            <a:spAutoFit/>
          </a:bodyPr>
          <a:lstStyle/>
          <a:p>
            <a:r>
              <a:rPr lang="en-US"/>
              <a:t>Phosphorus Fertilization (lbs/ac)</a:t>
            </a:r>
          </a:p>
        </p:txBody>
      </p:sp>
      <p:sp>
        <p:nvSpPr>
          <p:cNvPr id="55416" name="Text Box 120"/>
          <p:cNvSpPr txBox="1">
            <a:spLocks noChangeArrowheads="1"/>
          </p:cNvSpPr>
          <p:nvPr/>
        </p:nvSpPr>
        <p:spPr bwMode="auto">
          <a:xfrm>
            <a:off x="2054225" y="1574800"/>
            <a:ext cx="1263650" cy="366713"/>
          </a:xfrm>
          <a:prstGeom prst="rect">
            <a:avLst/>
          </a:prstGeom>
          <a:noFill/>
          <a:ln w="9525">
            <a:noFill/>
            <a:miter lim="800000"/>
            <a:headEnd/>
            <a:tailEnd/>
          </a:ln>
          <a:effectLst/>
        </p:spPr>
        <p:txBody>
          <a:bodyPr wrap="none">
            <a:spAutoFit/>
          </a:bodyPr>
          <a:lstStyle/>
          <a:p>
            <a:r>
              <a:rPr lang="en-US" sz="1800">
                <a:solidFill>
                  <a:srgbClr val="FFFF00"/>
                </a:solidFill>
              </a:rPr>
              <a:t>Low Soil P</a:t>
            </a:r>
          </a:p>
        </p:txBody>
      </p:sp>
      <p:sp>
        <p:nvSpPr>
          <p:cNvPr id="55417" name="Text Box 121"/>
          <p:cNvSpPr txBox="1">
            <a:spLocks noChangeArrowheads="1"/>
          </p:cNvSpPr>
          <p:nvPr/>
        </p:nvSpPr>
        <p:spPr bwMode="auto">
          <a:xfrm>
            <a:off x="7083425" y="1524000"/>
            <a:ext cx="1593850" cy="366713"/>
          </a:xfrm>
          <a:prstGeom prst="rect">
            <a:avLst/>
          </a:prstGeom>
          <a:noFill/>
          <a:ln w="9525">
            <a:noFill/>
            <a:miter lim="800000"/>
            <a:headEnd/>
            <a:tailEnd/>
          </a:ln>
          <a:effectLst/>
        </p:spPr>
        <p:txBody>
          <a:bodyPr wrap="none">
            <a:spAutoFit/>
          </a:bodyPr>
          <a:lstStyle/>
          <a:p>
            <a:r>
              <a:rPr lang="en-US" sz="1800">
                <a:solidFill>
                  <a:srgbClr val="FFFF00"/>
                </a:solidFill>
              </a:rPr>
              <a:t>V. High Soil P</a:t>
            </a:r>
          </a:p>
        </p:txBody>
      </p:sp>
      <p:sp>
        <p:nvSpPr>
          <p:cNvPr id="55418" name="Text Box 122"/>
          <p:cNvSpPr txBox="1">
            <a:spLocks noChangeArrowheads="1"/>
          </p:cNvSpPr>
          <p:nvPr/>
        </p:nvSpPr>
        <p:spPr bwMode="auto">
          <a:xfrm>
            <a:off x="1790700" y="895350"/>
            <a:ext cx="5643563" cy="457200"/>
          </a:xfrm>
          <a:prstGeom prst="rect">
            <a:avLst/>
          </a:prstGeom>
          <a:noFill/>
          <a:ln w="9525">
            <a:noFill/>
            <a:miter lim="800000"/>
            <a:headEnd/>
            <a:tailEnd/>
          </a:ln>
          <a:effectLst/>
        </p:spPr>
        <p:txBody>
          <a:bodyPr wrap="none">
            <a:spAutoFit/>
          </a:bodyPr>
          <a:lstStyle/>
          <a:p>
            <a:r>
              <a:rPr lang="en-US" sz="2400">
                <a:solidFill>
                  <a:srgbClr val="00FF00"/>
                </a:solidFill>
              </a:rPr>
              <a:t>Based on how much P is already in soils</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871538" y="450850"/>
            <a:ext cx="7191375" cy="519113"/>
          </a:xfrm>
          <a:prstGeom prst="rect">
            <a:avLst/>
          </a:prstGeom>
          <a:noFill/>
          <a:ln w="9525">
            <a:noFill/>
            <a:miter lim="800000"/>
            <a:headEnd/>
            <a:tailEnd/>
          </a:ln>
          <a:effectLst/>
        </p:spPr>
        <p:txBody>
          <a:bodyPr wrap="none">
            <a:spAutoFit/>
          </a:bodyPr>
          <a:lstStyle/>
          <a:p>
            <a:r>
              <a:rPr lang="en-US">
                <a:solidFill>
                  <a:srgbClr val="FFFF00"/>
                </a:solidFill>
              </a:rPr>
              <a:t>Phosphorus loading to S. Florida Ecosystem</a:t>
            </a:r>
          </a:p>
        </p:txBody>
      </p:sp>
      <p:pic>
        <p:nvPicPr>
          <p:cNvPr id="57347" name="Picture 3" descr="topleft"/>
          <p:cNvPicPr>
            <a:picLocks noChangeAspect="1" noChangeArrowheads="1"/>
          </p:cNvPicPr>
          <p:nvPr/>
        </p:nvPicPr>
        <p:blipFill>
          <a:blip r:embed="rId3" cstate="print"/>
          <a:srcRect l="7480" t="4187"/>
          <a:stretch>
            <a:fillRect/>
          </a:stretch>
        </p:blipFill>
        <p:spPr bwMode="auto">
          <a:xfrm>
            <a:off x="2789238" y="1374775"/>
            <a:ext cx="2667000" cy="4457700"/>
          </a:xfrm>
          <a:prstGeom prst="rect">
            <a:avLst/>
          </a:prstGeom>
          <a:noFill/>
        </p:spPr>
      </p:pic>
      <p:sp>
        <p:nvSpPr>
          <p:cNvPr id="57349" name="Line 5"/>
          <p:cNvSpPr>
            <a:spLocks noChangeShapeType="1"/>
          </p:cNvSpPr>
          <p:nvPr/>
        </p:nvSpPr>
        <p:spPr bwMode="auto">
          <a:xfrm flipH="1">
            <a:off x="4284663" y="3703638"/>
            <a:ext cx="185737" cy="1195387"/>
          </a:xfrm>
          <a:prstGeom prst="line">
            <a:avLst/>
          </a:prstGeom>
          <a:noFill/>
          <a:ln w="63500">
            <a:solidFill>
              <a:srgbClr val="FFFF00"/>
            </a:solidFill>
            <a:round/>
            <a:headEnd/>
            <a:tailEnd type="triangle" w="med" len="med"/>
          </a:ln>
          <a:effectLst/>
        </p:spPr>
        <p:txBody>
          <a:bodyPr/>
          <a:lstStyle/>
          <a:p>
            <a:endParaRPr lang="en-US"/>
          </a:p>
        </p:txBody>
      </p:sp>
      <p:sp>
        <p:nvSpPr>
          <p:cNvPr id="57352" name="Text Box 8"/>
          <p:cNvSpPr txBox="1">
            <a:spLocks noChangeArrowheads="1"/>
          </p:cNvSpPr>
          <p:nvPr/>
        </p:nvSpPr>
        <p:spPr bwMode="auto">
          <a:xfrm>
            <a:off x="5834063" y="3308350"/>
            <a:ext cx="1887537" cy="519113"/>
          </a:xfrm>
          <a:prstGeom prst="rect">
            <a:avLst/>
          </a:prstGeom>
          <a:noFill/>
          <a:ln w="9525">
            <a:noFill/>
            <a:miter lim="800000"/>
            <a:headEnd/>
            <a:tailEnd/>
          </a:ln>
          <a:effectLst/>
        </p:spPr>
        <p:txBody>
          <a:bodyPr wrap="none">
            <a:spAutoFit/>
          </a:bodyPr>
          <a:lstStyle/>
          <a:p>
            <a:r>
              <a:rPr lang="en-US">
                <a:solidFill>
                  <a:srgbClr val="00FF00"/>
                </a:solidFill>
              </a:rPr>
              <a:t>Agriculture</a:t>
            </a:r>
          </a:p>
        </p:txBody>
      </p:sp>
      <p:sp>
        <p:nvSpPr>
          <p:cNvPr id="57355" name="Text Box 11"/>
          <p:cNvSpPr txBox="1">
            <a:spLocks noChangeArrowheads="1"/>
          </p:cNvSpPr>
          <p:nvPr/>
        </p:nvSpPr>
        <p:spPr bwMode="auto">
          <a:xfrm>
            <a:off x="1198563" y="6099175"/>
            <a:ext cx="6242050" cy="519113"/>
          </a:xfrm>
          <a:prstGeom prst="rect">
            <a:avLst/>
          </a:prstGeom>
          <a:noFill/>
          <a:ln w="9525">
            <a:noFill/>
            <a:miter lim="800000"/>
            <a:headEnd/>
            <a:tailEnd/>
          </a:ln>
          <a:effectLst/>
        </p:spPr>
        <p:txBody>
          <a:bodyPr wrap="none">
            <a:spAutoFit/>
          </a:bodyPr>
          <a:lstStyle/>
          <a:p>
            <a:r>
              <a:rPr lang="en-US"/>
              <a:t>Overstimulation of primary productivity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2824163" y="2249488"/>
            <a:ext cx="2540000" cy="519112"/>
          </a:xfrm>
          <a:prstGeom prst="rect">
            <a:avLst/>
          </a:prstGeom>
          <a:noFill/>
          <a:ln w="9525">
            <a:noFill/>
            <a:miter lim="800000"/>
            <a:headEnd/>
            <a:tailEnd/>
          </a:ln>
          <a:effectLst/>
        </p:spPr>
        <p:txBody>
          <a:bodyPr wrap="none">
            <a:spAutoFit/>
          </a:bodyPr>
          <a:lstStyle/>
          <a:p>
            <a:r>
              <a:rPr lang="en-US"/>
              <a:t>Dairy and Beef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ection11"/>
          <p:cNvPicPr>
            <a:picLocks noChangeAspect="1" noChangeArrowheads="1"/>
          </p:cNvPicPr>
          <p:nvPr/>
        </p:nvPicPr>
        <p:blipFill>
          <a:blip r:embed="rId4" cstate="print"/>
          <a:srcRect/>
          <a:stretch>
            <a:fillRect/>
          </a:stretch>
        </p:blipFill>
        <p:spPr bwMode="auto">
          <a:xfrm>
            <a:off x="4273550" y="1231900"/>
            <a:ext cx="4294188" cy="4752975"/>
          </a:xfrm>
          <a:prstGeom prst="rect">
            <a:avLst/>
          </a:prstGeom>
          <a:noFill/>
        </p:spPr>
      </p:pic>
      <p:sp>
        <p:nvSpPr>
          <p:cNvPr id="58371" name="Text Box 3"/>
          <p:cNvSpPr txBox="1">
            <a:spLocks noChangeArrowheads="1"/>
          </p:cNvSpPr>
          <p:nvPr/>
        </p:nvSpPr>
        <p:spPr bwMode="auto">
          <a:xfrm>
            <a:off x="366713" y="673100"/>
            <a:ext cx="2540000" cy="519113"/>
          </a:xfrm>
          <a:prstGeom prst="rect">
            <a:avLst/>
          </a:prstGeom>
          <a:noFill/>
          <a:ln w="9525">
            <a:noFill/>
            <a:miter lim="800000"/>
            <a:headEnd/>
            <a:tailEnd/>
          </a:ln>
          <a:effectLst/>
        </p:spPr>
        <p:txBody>
          <a:bodyPr wrap="none">
            <a:spAutoFit/>
          </a:bodyPr>
          <a:lstStyle/>
          <a:p>
            <a:r>
              <a:rPr lang="en-US">
                <a:solidFill>
                  <a:srgbClr val="FFFF00"/>
                </a:solidFill>
              </a:rPr>
              <a:t>Dairy and Beef</a:t>
            </a:r>
          </a:p>
        </p:txBody>
      </p:sp>
      <p:sp>
        <p:nvSpPr>
          <p:cNvPr id="58372" name="Line 4"/>
          <p:cNvSpPr>
            <a:spLocks noChangeShapeType="1"/>
          </p:cNvSpPr>
          <p:nvPr/>
        </p:nvSpPr>
        <p:spPr bwMode="auto">
          <a:xfrm>
            <a:off x="2940050" y="1012825"/>
            <a:ext cx="2995613" cy="639763"/>
          </a:xfrm>
          <a:prstGeom prst="line">
            <a:avLst/>
          </a:prstGeom>
          <a:noFill/>
          <a:ln w="34925">
            <a:solidFill>
              <a:srgbClr val="FFFF00"/>
            </a:solidFill>
            <a:round/>
            <a:headEnd/>
            <a:tailEnd type="triangle" w="med" len="med"/>
          </a:ln>
          <a:effectLst/>
        </p:spPr>
        <p:txBody>
          <a:bodyPr/>
          <a:lstStyle/>
          <a:p>
            <a:endParaRPr lang="en-US"/>
          </a:p>
        </p:txBody>
      </p:sp>
      <p:sp>
        <p:nvSpPr>
          <p:cNvPr id="58373" name="Rectangle 5"/>
          <p:cNvSpPr>
            <a:spLocks noChangeArrowheads="1"/>
          </p:cNvSpPr>
          <p:nvPr/>
        </p:nvSpPr>
        <p:spPr bwMode="auto">
          <a:xfrm>
            <a:off x="4176713" y="641350"/>
            <a:ext cx="4579937" cy="396875"/>
          </a:xfrm>
          <a:prstGeom prst="rect">
            <a:avLst/>
          </a:prstGeom>
          <a:noFill/>
          <a:ln w="9525">
            <a:noFill/>
            <a:miter lim="800000"/>
            <a:headEnd/>
            <a:tailEnd/>
          </a:ln>
          <a:effectLst/>
        </p:spPr>
        <p:txBody>
          <a:bodyPr wrap="none" anchor="ctr">
            <a:spAutoFit/>
          </a:bodyPr>
          <a:lstStyle/>
          <a:p>
            <a:pPr eaLnBrk="1" hangingPunct="1"/>
            <a:r>
              <a:rPr lang="en-US" sz="2000"/>
              <a:t>Kissimmee drainage basin 12,000 km</a:t>
            </a:r>
            <a:r>
              <a:rPr lang="en-US" sz="2000" baseline="30000"/>
              <a:t>2</a:t>
            </a:r>
            <a:r>
              <a:rPr lang="en-US" sz="2000"/>
              <a:t> </a:t>
            </a:r>
          </a:p>
        </p:txBody>
      </p:sp>
      <p:sp>
        <p:nvSpPr>
          <p:cNvPr id="58374" name="Rectangle 6"/>
          <p:cNvSpPr>
            <a:spLocks noChangeArrowheads="1"/>
          </p:cNvSpPr>
          <p:nvPr/>
        </p:nvSpPr>
        <p:spPr bwMode="auto">
          <a:xfrm>
            <a:off x="269875" y="1892300"/>
            <a:ext cx="3116263" cy="1006475"/>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In 1521 Ponce de Leon </a:t>
            </a:r>
          </a:p>
          <a:p>
            <a:pPr eaLnBrk="1" hangingPunct="1"/>
            <a:r>
              <a:rPr lang="en-US" sz="2000">
                <a:solidFill>
                  <a:srgbClr val="FFFF00"/>
                </a:solidFill>
              </a:rPr>
              <a:t>brought horses and cattle </a:t>
            </a:r>
          </a:p>
          <a:p>
            <a:pPr eaLnBrk="1" hangingPunct="1"/>
            <a:r>
              <a:rPr lang="en-US" sz="2000">
                <a:solidFill>
                  <a:srgbClr val="FFFF00"/>
                </a:solidFill>
              </a:rPr>
              <a:t>to Florida.</a:t>
            </a:r>
          </a:p>
        </p:txBody>
      </p:sp>
      <p:sp>
        <p:nvSpPr>
          <p:cNvPr id="58375" name="Rectangle 7"/>
          <p:cNvSpPr>
            <a:spLocks noChangeArrowheads="1"/>
          </p:cNvSpPr>
          <p:nvPr/>
        </p:nvSpPr>
        <p:spPr bwMode="auto">
          <a:xfrm>
            <a:off x="0" y="3259138"/>
            <a:ext cx="3913188" cy="1006475"/>
          </a:xfrm>
          <a:prstGeom prst="rect">
            <a:avLst/>
          </a:prstGeom>
          <a:noFill/>
          <a:ln w="9525">
            <a:noFill/>
            <a:miter lim="800000"/>
            <a:headEnd/>
            <a:tailEnd/>
          </a:ln>
          <a:effectLst/>
        </p:spPr>
        <p:txBody>
          <a:bodyPr wrap="none" anchor="ctr">
            <a:spAutoFit/>
          </a:bodyPr>
          <a:lstStyle/>
          <a:p>
            <a:pPr eaLnBrk="1" hangingPunct="1"/>
            <a:r>
              <a:rPr lang="en-US" sz="2000">
                <a:solidFill>
                  <a:srgbClr val="00FF00"/>
                </a:solidFill>
              </a:rPr>
              <a:t>No other part of our country </a:t>
            </a:r>
          </a:p>
          <a:p>
            <a:pPr eaLnBrk="1" hangingPunct="1"/>
            <a:r>
              <a:rPr lang="en-US" sz="2000">
                <a:solidFill>
                  <a:srgbClr val="00FF00"/>
                </a:solidFill>
              </a:rPr>
              <a:t>had cattle until the Pilgrims </a:t>
            </a:r>
          </a:p>
          <a:p>
            <a:pPr eaLnBrk="1" hangingPunct="1"/>
            <a:r>
              <a:rPr lang="en-US" sz="2000">
                <a:solidFill>
                  <a:srgbClr val="00FF00"/>
                </a:solidFill>
              </a:rPr>
              <a:t>brought cattle in the early 1600's </a:t>
            </a:r>
          </a:p>
        </p:txBody>
      </p:sp>
      <p:sp>
        <p:nvSpPr>
          <p:cNvPr id="58376" name="Rectangle 8"/>
          <p:cNvSpPr>
            <a:spLocks noChangeArrowheads="1"/>
          </p:cNvSpPr>
          <p:nvPr/>
        </p:nvSpPr>
        <p:spPr bwMode="auto">
          <a:xfrm>
            <a:off x="58738" y="4740275"/>
            <a:ext cx="3492500" cy="1311275"/>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Florida's ranchers now raise </a:t>
            </a:r>
          </a:p>
          <a:p>
            <a:pPr eaLnBrk="1" hangingPunct="1"/>
            <a:r>
              <a:rPr lang="en-US" sz="2000">
                <a:solidFill>
                  <a:srgbClr val="FFFF00"/>
                </a:solidFill>
              </a:rPr>
              <a:t>the third largest number of </a:t>
            </a:r>
          </a:p>
          <a:p>
            <a:pPr eaLnBrk="1" hangingPunct="1"/>
            <a:r>
              <a:rPr lang="en-US" sz="2000">
                <a:solidFill>
                  <a:srgbClr val="FFFF00"/>
                </a:solidFill>
              </a:rPr>
              <a:t>cattle of any state east of the </a:t>
            </a:r>
          </a:p>
          <a:p>
            <a:pPr eaLnBrk="1" hangingPunct="1"/>
            <a:r>
              <a:rPr lang="en-US" sz="2000">
                <a:solidFill>
                  <a:srgbClr val="FFFF00"/>
                </a:solidFill>
              </a:rPr>
              <a:t>Mississippi </a:t>
            </a:r>
          </a:p>
        </p:txBody>
      </p:sp>
      <p:sp>
        <p:nvSpPr>
          <p:cNvPr id="58377" name="Text Box 9"/>
          <p:cNvSpPr txBox="1">
            <a:spLocks noChangeArrowheads="1"/>
          </p:cNvSpPr>
          <p:nvPr/>
        </p:nvSpPr>
        <p:spPr bwMode="auto">
          <a:xfrm>
            <a:off x="4803775" y="2032000"/>
            <a:ext cx="1066800" cy="457200"/>
          </a:xfrm>
          <a:prstGeom prst="rect">
            <a:avLst/>
          </a:prstGeom>
          <a:noFill/>
          <a:ln w="9525">
            <a:noFill/>
            <a:miter lim="800000"/>
            <a:headEnd/>
            <a:tailEnd/>
          </a:ln>
          <a:effectLst/>
        </p:spPr>
        <p:txBody>
          <a:bodyPr wrap="none">
            <a:spAutoFit/>
          </a:bodyPr>
          <a:lstStyle/>
          <a:p>
            <a:r>
              <a:rPr lang="en-US" sz="2400" b="1">
                <a:solidFill>
                  <a:schemeClr val="bg2"/>
                </a:solidFill>
              </a:rPr>
              <a:t>(1947)</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airy_lagoon3"/>
          <p:cNvPicPr>
            <a:picLocks noChangeAspect="1" noChangeArrowheads="1"/>
          </p:cNvPicPr>
          <p:nvPr/>
        </p:nvPicPr>
        <p:blipFill>
          <a:blip r:embed="rId4" cstate="print"/>
          <a:srcRect/>
          <a:stretch>
            <a:fillRect/>
          </a:stretch>
        </p:blipFill>
        <p:spPr bwMode="auto">
          <a:xfrm>
            <a:off x="4700588" y="928688"/>
            <a:ext cx="4138612" cy="2711450"/>
          </a:xfrm>
          <a:prstGeom prst="rect">
            <a:avLst/>
          </a:prstGeom>
          <a:noFill/>
        </p:spPr>
      </p:pic>
      <p:sp>
        <p:nvSpPr>
          <p:cNvPr id="60419" name="Text Box 3"/>
          <p:cNvSpPr txBox="1">
            <a:spLocks noChangeArrowheads="1"/>
          </p:cNvSpPr>
          <p:nvPr/>
        </p:nvSpPr>
        <p:spPr bwMode="auto">
          <a:xfrm>
            <a:off x="985838" y="741363"/>
            <a:ext cx="2260600" cy="519112"/>
          </a:xfrm>
          <a:prstGeom prst="rect">
            <a:avLst/>
          </a:prstGeom>
          <a:noFill/>
          <a:ln w="9525">
            <a:noFill/>
            <a:miter lim="800000"/>
            <a:headEnd/>
            <a:tailEnd/>
          </a:ln>
          <a:effectLst/>
        </p:spPr>
        <p:txBody>
          <a:bodyPr wrap="none">
            <a:spAutoFit/>
          </a:bodyPr>
          <a:lstStyle/>
          <a:p>
            <a:r>
              <a:rPr lang="en-US" b="1" u="sng"/>
              <a:t>Phosphorus</a:t>
            </a:r>
          </a:p>
        </p:txBody>
      </p:sp>
      <p:sp>
        <p:nvSpPr>
          <p:cNvPr id="60420" name="Rectangle 4"/>
          <p:cNvSpPr>
            <a:spLocks noChangeArrowheads="1"/>
          </p:cNvSpPr>
          <p:nvPr/>
        </p:nvSpPr>
        <p:spPr bwMode="auto">
          <a:xfrm>
            <a:off x="511175" y="1868488"/>
            <a:ext cx="4073525" cy="822325"/>
          </a:xfrm>
          <a:prstGeom prst="rect">
            <a:avLst/>
          </a:prstGeom>
          <a:noFill/>
          <a:ln w="9525">
            <a:noFill/>
            <a:miter lim="800000"/>
            <a:headEnd/>
            <a:tailEnd/>
          </a:ln>
          <a:effectLst/>
        </p:spPr>
        <p:txBody>
          <a:bodyPr wrap="none" anchor="ctr">
            <a:spAutoFit/>
          </a:bodyPr>
          <a:lstStyle/>
          <a:p>
            <a:pPr eaLnBrk="1" hangingPunct="1"/>
            <a:r>
              <a:rPr lang="en-US" sz="2400" b="1">
                <a:solidFill>
                  <a:srgbClr val="FFFF00"/>
                </a:solidFill>
              </a:rPr>
              <a:t>Solid Manure: </a:t>
            </a:r>
          </a:p>
          <a:p>
            <a:pPr eaLnBrk="1" hangingPunct="1"/>
            <a:r>
              <a:rPr lang="en-US" sz="2400" b="1">
                <a:solidFill>
                  <a:srgbClr val="FFFF00"/>
                </a:solidFill>
              </a:rPr>
              <a:t>5.5 g / kg total Phosphorus</a:t>
            </a:r>
          </a:p>
        </p:txBody>
      </p:sp>
      <p:pic>
        <p:nvPicPr>
          <p:cNvPr id="60421" name="Picture 5" descr="feedlot"/>
          <p:cNvPicPr>
            <a:picLocks noChangeAspect="1" noChangeArrowheads="1"/>
          </p:cNvPicPr>
          <p:nvPr/>
        </p:nvPicPr>
        <p:blipFill>
          <a:blip r:embed="rId5" cstate="print"/>
          <a:srcRect/>
          <a:stretch>
            <a:fillRect/>
          </a:stretch>
        </p:blipFill>
        <p:spPr bwMode="auto">
          <a:xfrm>
            <a:off x="474663" y="3297238"/>
            <a:ext cx="3614737" cy="2709862"/>
          </a:xfrm>
          <a:prstGeom prst="rect">
            <a:avLst/>
          </a:prstGeom>
          <a:noFill/>
        </p:spPr>
      </p:pic>
      <p:sp>
        <p:nvSpPr>
          <p:cNvPr id="60422" name="Rectangle 6"/>
          <p:cNvSpPr>
            <a:spLocks noChangeArrowheads="1"/>
          </p:cNvSpPr>
          <p:nvPr/>
        </p:nvSpPr>
        <p:spPr bwMode="auto">
          <a:xfrm>
            <a:off x="4556125" y="3933825"/>
            <a:ext cx="4019550" cy="701675"/>
          </a:xfrm>
          <a:prstGeom prst="rect">
            <a:avLst/>
          </a:prstGeom>
          <a:noFill/>
          <a:ln w="9525">
            <a:noFill/>
            <a:miter lim="800000"/>
            <a:headEnd/>
            <a:tailEnd/>
          </a:ln>
          <a:effectLst/>
        </p:spPr>
        <p:txBody>
          <a:bodyPr wrap="none">
            <a:spAutoFit/>
          </a:bodyPr>
          <a:lstStyle/>
          <a:p>
            <a:r>
              <a:rPr lang="en-US" sz="2000">
                <a:solidFill>
                  <a:srgbClr val="00FF00"/>
                </a:solidFill>
              </a:rPr>
              <a:t>One cow can excrete between 40 </a:t>
            </a:r>
          </a:p>
          <a:p>
            <a:r>
              <a:rPr lang="en-US" sz="2000">
                <a:solidFill>
                  <a:srgbClr val="00FF00"/>
                </a:solidFill>
              </a:rPr>
              <a:t>and 60 g of phosphorus per day</a:t>
            </a:r>
          </a:p>
        </p:txBody>
      </p:sp>
      <p:sp>
        <p:nvSpPr>
          <p:cNvPr id="60423" name="Rectangle 7"/>
          <p:cNvSpPr>
            <a:spLocks noChangeArrowheads="1"/>
          </p:cNvSpPr>
          <p:nvPr/>
        </p:nvSpPr>
        <p:spPr bwMode="auto">
          <a:xfrm>
            <a:off x="4525963" y="4922838"/>
            <a:ext cx="4664075" cy="1006475"/>
          </a:xfrm>
          <a:prstGeom prst="rect">
            <a:avLst/>
          </a:prstGeom>
          <a:noFill/>
          <a:ln w="9525">
            <a:noFill/>
            <a:miter lim="800000"/>
            <a:headEnd/>
            <a:tailEnd/>
          </a:ln>
          <a:effectLst/>
        </p:spPr>
        <p:txBody>
          <a:bodyPr wrap="none">
            <a:spAutoFit/>
          </a:bodyPr>
          <a:lstStyle/>
          <a:p>
            <a:r>
              <a:rPr lang="en-US" sz="2000">
                <a:solidFill>
                  <a:srgbClr val="00FF00"/>
                </a:solidFill>
              </a:rPr>
              <a:t>Subject to movement via runoff, stream </a:t>
            </a:r>
          </a:p>
          <a:p>
            <a:r>
              <a:rPr lang="en-US" sz="2000">
                <a:solidFill>
                  <a:srgbClr val="00FF00"/>
                </a:solidFill>
              </a:rPr>
              <a:t>flow, soil water movement, and </a:t>
            </a:r>
          </a:p>
          <a:p>
            <a:r>
              <a:rPr lang="en-US" sz="2000">
                <a:solidFill>
                  <a:srgbClr val="00FF00"/>
                </a:solidFill>
              </a:rPr>
              <a:t>groundwater movement</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4" cstate="print"/>
          <a:srcRect/>
          <a:stretch>
            <a:fillRect/>
          </a:stretch>
        </p:blipFill>
        <p:spPr bwMode="auto">
          <a:xfrm>
            <a:off x="344488" y="898525"/>
            <a:ext cx="3967162" cy="5135563"/>
          </a:xfrm>
          <a:prstGeom prst="rect">
            <a:avLst/>
          </a:prstGeom>
          <a:noFill/>
          <a:ln w="9525">
            <a:noFill/>
            <a:miter lim="800000"/>
            <a:headEnd/>
            <a:tailEnd/>
          </a:ln>
          <a:effectLst/>
        </p:spPr>
      </p:pic>
      <p:sp>
        <p:nvSpPr>
          <p:cNvPr id="62467" name="Text Box 3"/>
          <p:cNvSpPr txBox="1">
            <a:spLocks noChangeArrowheads="1"/>
          </p:cNvSpPr>
          <p:nvPr/>
        </p:nvSpPr>
        <p:spPr bwMode="auto">
          <a:xfrm>
            <a:off x="823913" y="303213"/>
            <a:ext cx="2371725" cy="457200"/>
          </a:xfrm>
          <a:prstGeom prst="rect">
            <a:avLst/>
          </a:prstGeom>
          <a:noFill/>
          <a:ln w="9525">
            <a:noFill/>
            <a:miter lim="800000"/>
            <a:headEnd/>
            <a:tailEnd/>
          </a:ln>
          <a:effectLst/>
        </p:spPr>
        <p:txBody>
          <a:bodyPr wrap="none">
            <a:spAutoFit/>
          </a:bodyPr>
          <a:lstStyle/>
          <a:p>
            <a:r>
              <a:rPr lang="en-US" sz="2400"/>
              <a:t>Cattle and Dairy</a:t>
            </a:r>
          </a:p>
        </p:txBody>
      </p:sp>
      <p:pic>
        <p:nvPicPr>
          <p:cNvPr id="62468" name="Picture 4" descr="Map of Florida Counties"/>
          <p:cNvPicPr>
            <a:picLocks noChangeAspect="1" noChangeArrowheads="1"/>
          </p:cNvPicPr>
          <p:nvPr/>
        </p:nvPicPr>
        <p:blipFill>
          <a:blip r:embed="rId5" cstate="print"/>
          <a:srcRect l="66835" t="42801" r="1439" b="16524"/>
          <a:stretch>
            <a:fillRect/>
          </a:stretch>
        </p:blipFill>
        <p:spPr bwMode="auto">
          <a:xfrm>
            <a:off x="4957763" y="692150"/>
            <a:ext cx="3438525" cy="4141788"/>
          </a:xfrm>
          <a:prstGeom prst="rect">
            <a:avLst/>
          </a:prstGeom>
          <a:noFill/>
        </p:spPr>
      </p:pic>
      <p:sp>
        <p:nvSpPr>
          <p:cNvPr id="62469" name="Rectangle 5"/>
          <p:cNvSpPr>
            <a:spLocks noChangeArrowheads="1"/>
          </p:cNvSpPr>
          <p:nvPr/>
        </p:nvSpPr>
        <p:spPr bwMode="auto">
          <a:xfrm>
            <a:off x="4687888" y="5091113"/>
            <a:ext cx="4456112" cy="701675"/>
          </a:xfrm>
          <a:prstGeom prst="rect">
            <a:avLst/>
          </a:prstGeom>
          <a:noFill/>
          <a:ln w="9525">
            <a:noFill/>
            <a:miter lim="800000"/>
            <a:headEnd/>
            <a:tailEnd/>
          </a:ln>
          <a:effectLst/>
        </p:spPr>
        <p:txBody>
          <a:bodyPr wrap="none">
            <a:spAutoFit/>
          </a:bodyPr>
          <a:lstStyle/>
          <a:p>
            <a:r>
              <a:rPr lang="en-US" sz="2000">
                <a:solidFill>
                  <a:srgbClr val="FFFF00"/>
                </a:solidFill>
              </a:rPr>
              <a:t>Okeechobee, Highlands, and Glades </a:t>
            </a:r>
          </a:p>
          <a:p>
            <a:r>
              <a:rPr lang="en-US" sz="2000">
                <a:solidFill>
                  <a:srgbClr val="FFFF00"/>
                </a:solidFill>
              </a:rPr>
              <a:t>Counties: 328,000 head (19% of total)</a:t>
            </a:r>
          </a:p>
        </p:txBody>
      </p:sp>
      <p:sp>
        <p:nvSpPr>
          <p:cNvPr id="62470" name="Oval 6"/>
          <p:cNvSpPr>
            <a:spLocks noChangeArrowheads="1"/>
          </p:cNvSpPr>
          <p:nvPr/>
        </p:nvSpPr>
        <p:spPr bwMode="auto">
          <a:xfrm rot="2575798">
            <a:off x="6208713" y="1624013"/>
            <a:ext cx="639762" cy="1200150"/>
          </a:xfrm>
          <a:prstGeom prst="ellipse">
            <a:avLst/>
          </a:prstGeom>
          <a:solidFill>
            <a:srgbClr val="339966">
              <a:alpha val="32001"/>
            </a:srgbClr>
          </a:solidFill>
          <a:ln w="9525">
            <a:solidFill>
              <a:schemeClr val="tx1"/>
            </a:solidFill>
            <a:round/>
            <a:headEnd/>
            <a:tailEnd/>
          </a:ln>
          <a:effectLst/>
        </p:spPr>
        <p:txBody>
          <a:bodyPr wrap="none" anchor="ctr"/>
          <a:lstStyle/>
          <a:p>
            <a:endParaRPr lang="en-US"/>
          </a:p>
        </p:txBody>
      </p:sp>
      <p:sp>
        <p:nvSpPr>
          <p:cNvPr id="62471" name="Rectangle 7"/>
          <p:cNvSpPr>
            <a:spLocks noChangeArrowheads="1"/>
          </p:cNvSpPr>
          <p:nvPr/>
        </p:nvSpPr>
        <p:spPr bwMode="auto">
          <a:xfrm>
            <a:off x="544513" y="6167438"/>
            <a:ext cx="7699375" cy="396875"/>
          </a:xfrm>
          <a:prstGeom prst="rect">
            <a:avLst/>
          </a:prstGeom>
          <a:noFill/>
          <a:ln w="9525">
            <a:noFill/>
            <a:miter lim="800000"/>
            <a:headEnd/>
            <a:tailEnd/>
          </a:ln>
          <a:effectLst/>
        </p:spPr>
        <p:txBody>
          <a:bodyPr wrap="none">
            <a:spAutoFit/>
          </a:bodyPr>
          <a:lstStyle/>
          <a:p>
            <a:r>
              <a:rPr lang="en-US" sz="2000"/>
              <a:t>Okeechobee County is ranked number one for all cattle in the state</a:t>
            </a:r>
          </a:p>
        </p:txBody>
      </p:sp>
      <p:sp>
        <p:nvSpPr>
          <p:cNvPr id="62472" name="Oval 8"/>
          <p:cNvSpPr>
            <a:spLocks noChangeArrowheads="1"/>
          </p:cNvSpPr>
          <p:nvPr/>
        </p:nvSpPr>
        <p:spPr bwMode="auto">
          <a:xfrm rot="-1693446">
            <a:off x="447675" y="1419225"/>
            <a:ext cx="2892425" cy="1266825"/>
          </a:xfrm>
          <a:prstGeom prst="ellipse">
            <a:avLst/>
          </a:prstGeom>
          <a:solidFill>
            <a:schemeClr val="accent1">
              <a:alpha val="28999"/>
            </a:schemeClr>
          </a:solidFill>
          <a:ln w="9525">
            <a:solidFill>
              <a:schemeClr val="tx1"/>
            </a:solid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77925" y="2319338"/>
            <a:ext cx="6634163" cy="579437"/>
          </a:xfrm>
          <a:prstGeom prst="rect">
            <a:avLst/>
          </a:prstGeom>
          <a:noFill/>
          <a:ln w="9525">
            <a:noFill/>
            <a:miter lim="800000"/>
            <a:headEnd/>
            <a:tailEnd/>
          </a:ln>
          <a:effectLst/>
        </p:spPr>
        <p:txBody>
          <a:bodyPr wrap="none">
            <a:spAutoFit/>
          </a:bodyPr>
          <a:lstStyle/>
          <a:p>
            <a:r>
              <a:rPr lang="en-US" sz="3200"/>
              <a:t>Nutrients: Nitrogen and Phosphorus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419100" y="2962275"/>
            <a:ext cx="4572000" cy="1552575"/>
          </a:xfrm>
          <a:prstGeom prst="rect">
            <a:avLst/>
          </a:prstGeom>
          <a:noFill/>
          <a:ln w="9525">
            <a:noFill/>
            <a:miter lim="800000"/>
            <a:headEnd/>
            <a:tailEnd/>
          </a:ln>
          <a:effectLst/>
        </p:spPr>
        <p:txBody>
          <a:bodyPr>
            <a:spAutoFit/>
          </a:bodyPr>
          <a:lstStyle/>
          <a:p>
            <a:r>
              <a:rPr lang="en-US" sz="2400">
                <a:solidFill>
                  <a:srgbClr val="00FF00"/>
                </a:solidFill>
              </a:rPr>
              <a:t>The Kissimmee river alone contributes about 20% of the phosphorus flowing into</a:t>
            </a:r>
          </a:p>
          <a:p>
            <a:r>
              <a:rPr lang="en-US" sz="2400">
                <a:solidFill>
                  <a:srgbClr val="00FF00"/>
                </a:solidFill>
              </a:rPr>
              <a:t>Lake Okeechobee</a:t>
            </a:r>
          </a:p>
        </p:txBody>
      </p:sp>
      <p:sp>
        <p:nvSpPr>
          <p:cNvPr id="64515" name="Rectangle 3"/>
          <p:cNvSpPr>
            <a:spLocks noChangeArrowheads="1"/>
          </p:cNvSpPr>
          <p:nvPr/>
        </p:nvSpPr>
        <p:spPr bwMode="auto">
          <a:xfrm>
            <a:off x="990600" y="1447800"/>
            <a:ext cx="7010400" cy="1187450"/>
          </a:xfrm>
          <a:prstGeom prst="rect">
            <a:avLst/>
          </a:prstGeom>
          <a:noFill/>
          <a:ln w="9525">
            <a:noFill/>
            <a:miter lim="800000"/>
            <a:headEnd/>
            <a:tailEnd/>
          </a:ln>
          <a:effectLst/>
        </p:spPr>
        <p:txBody>
          <a:bodyPr>
            <a:spAutoFit/>
          </a:bodyPr>
          <a:lstStyle/>
          <a:p>
            <a:r>
              <a:rPr lang="en-US" sz="2400">
                <a:solidFill>
                  <a:srgbClr val="FFFF00"/>
                </a:solidFill>
              </a:rPr>
              <a:t>The Lower Kissimmee River Basin is among largest sources of external phosphorus loading to Lake Okeechobee</a:t>
            </a:r>
          </a:p>
        </p:txBody>
      </p:sp>
      <p:sp>
        <p:nvSpPr>
          <p:cNvPr id="64516" name="Text Box 4"/>
          <p:cNvSpPr txBox="1">
            <a:spLocks noChangeArrowheads="1"/>
          </p:cNvSpPr>
          <p:nvPr/>
        </p:nvSpPr>
        <p:spPr bwMode="auto">
          <a:xfrm>
            <a:off x="1066800" y="609600"/>
            <a:ext cx="6440488" cy="519113"/>
          </a:xfrm>
          <a:prstGeom prst="rect">
            <a:avLst/>
          </a:prstGeom>
          <a:noFill/>
          <a:ln w="9525">
            <a:noFill/>
            <a:miter lim="800000"/>
            <a:headEnd/>
            <a:tailEnd/>
          </a:ln>
          <a:effectLst/>
        </p:spPr>
        <p:txBody>
          <a:bodyPr wrap="none">
            <a:spAutoFit/>
          </a:bodyPr>
          <a:lstStyle/>
          <a:p>
            <a:r>
              <a:rPr lang="en-US" u="sng"/>
              <a:t>Kissimmee – Okeechobee - Everglades</a:t>
            </a:r>
          </a:p>
        </p:txBody>
      </p:sp>
      <p:pic>
        <p:nvPicPr>
          <p:cNvPr id="64517" name="Picture 5" descr="topleft"/>
          <p:cNvPicPr>
            <a:picLocks noChangeAspect="1" noChangeArrowheads="1"/>
          </p:cNvPicPr>
          <p:nvPr/>
        </p:nvPicPr>
        <p:blipFill>
          <a:blip r:embed="rId4" cstate="print"/>
          <a:srcRect l="7564" t="3012" r="4202"/>
          <a:stretch>
            <a:fillRect/>
          </a:stretch>
        </p:blipFill>
        <p:spPr bwMode="auto">
          <a:xfrm>
            <a:off x="5116513" y="2870200"/>
            <a:ext cx="2003425" cy="3686175"/>
          </a:xfrm>
          <a:prstGeom prst="rect">
            <a:avLst/>
          </a:prstGeom>
          <a:noFill/>
        </p:spPr>
      </p:pic>
      <p:pic>
        <p:nvPicPr>
          <p:cNvPr id="64518" name="Picture 6" descr="feedlot"/>
          <p:cNvPicPr>
            <a:picLocks noChangeAspect="1" noChangeArrowheads="1"/>
          </p:cNvPicPr>
          <p:nvPr/>
        </p:nvPicPr>
        <p:blipFill>
          <a:blip r:embed="rId5" cstate="print"/>
          <a:srcRect/>
          <a:stretch>
            <a:fillRect/>
          </a:stretch>
        </p:blipFill>
        <p:spPr bwMode="auto">
          <a:xfrm>
            <a:off x="6742113" y="2552700"/>
            <a:ext cx="1592262" cy="1193800"/>
          </a:xfrm>
          <a:prstGeom prst="rect">
            <a:avLst/>
          </a:prstGeom>
          <a:noFill/>
        </p:spPr>
      </p:pic>
      <p:sp>
        <p:nvSpPr>
          <p:cNvPr id="64519" name="Text Box 7"/>
          <p:cNvSpPr txBox="1">
            <a:spLocks noChangeArrowheads="1"/>
          </p:cNvSpPr>
          <p:nvPr/>
        </p:nvSpPr>
        <p:spPr bwMode="auto">
          <a:xfrm>
            <a:off x="431800" y="4903788"/>
            <a:ext cx="4575175" cy="822325"/>
          </a:xfrm>
          <a:prstGeom prst="rect">
            <a:avLst/>
          </a:prstGeom>
          <a:noFill/>
          <a:ln w="9525">
            <a:noFill/>
            <a:miter lim="800000"/>
            <a:headEnd/>
            <a:tailEnd/>
          </a:ln>
          <a:effectLst/>
        </p:spPr>
        <p:txBody>
          <a:bodyPr wrap="none">
            <a:spAutoFit/>
          </a:bodyPr>
          <a:lstStyle/>
          <a:p>
            <a:r>
              <a:rPr lang="en-US" sz="2400">
                <a:solidFill>
                  <a:srgbClr val="FFFF00"/>
                </a:solidFill>
              </a:rPr>
              <a:t>Okeechobee, in turn, is a source</a:t>
            </a:r>
          </a:p>
          <a:p>
            <a:r>
              <a:rPr lang="en-US" sz="2400">
                <a:solidFill>
                  <a:srgbClr val="FFFF00"/>
                </a:solidFill>
              </a:rPr>
              <a:t>of phosphorus to the Everglades</a:t>
            </a:r>
          </a:p>
        </p:txBody>
      </p:sp>
      <p:pic>
        <p:nvPicPr>
          <p:cNvPr id="64520" name="Picture 8"/>
          <p:cNvPicPr>
            <a:picLocks noChangeAspect="1" noChangeArrowheads="1"/>
          </p:cNvPicPr>
          <p:nvPr/>
        </p:nvPicPr>
        <p:blipFill>
          <a:blip r:embed="rId6" cstate="print"/>
          <a:srcRect/>
          <a:stretch>
            <a:fillRect/>
          </a:stretch>
        </p:blipFill>
        <p:spPr bwMode="auto">
          <a:xfrm>
            <a:off x="6484938" y="4821238"/>
            <a:ext cx="2406650" cy="1804987"/>
          </a:xfrm>
          <a:prstGeom prst="rect">
            <a:avLst/>
          </a:prstGeom>
          <a:noFill/>
          <a:ln w="9525">
            <a:noFill/>
            <a:miter lim="800000"/>
            <a:headEnd/>
            <a:tailEnd/>
          </a:ln>
          <a:effectLst/>
        </p:spPr>
      </p:pic>
      <p:sp>
        <p:nvSpPr>
          <p:cNvPr id="64521" name="Text Box 9"/>
          <p:cNvSpPr txBox="1">
            <a:spLocks noChangeArrowheads="1"/>
          </p:cNvSpPr>
          <p:nvPr/>
        </p:nvSpPr>
        <p:spPr bwMode="auto">
          <a:xfrm>
            <a:off x="5195888" y="3051175"/>
            <a:ext cx="1096962" cy="519113"/>
          </a:xfrm>
          <a:prstGeom prst="rect">
            <a:avLst/>
          </a:prstGeom>
          <a:noFill/>
          <a:ln w="9525">
            <a:noFill/>
            <a:miter lim="800000"/>
            <a:headEnd/>
            <a:tailEnd/>
          </a:ln>
          <a:effectLst/>
        </p:spPr>
        <p:txBody>
          <a:bodyPr wrap="none">
            <a:spAutoFit/>
          </a:bodyPr>
          <a:lstStyle/>
          <a:p>
            <a:r>
              <a:rPr lang="en-US"/>
              <a:t>urban</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42925" y="633413"/>
            <a:ext cx="7466013" cy="457200"/>
          </a:xfrm>
          <a:prstGeom prst="rect">
            <a:avLst/>
          </a:prstGeom>
          <a:noFill/>
          <a:ln w="9525">
            <a:noFill/>
            <a:miter lim="800000"/>
            <a:headEnd/>
            <a:tailEnd/>
          </a:ln>
          <a:effectLst/>
        </p:spPr>
        <p:txBody>
          <a:bodyPr wrap="none" anchor="ctr">
            <a:spAutoFit/>
          </a:bodyPr>
          <a:lstStyle/>
          <a:p>
            <a:pPr eaLnBrk="1" hangingPunct="1"/>
            <a:r>
              <a:rPr lang="en-US" sz="2400" u="sng"/>
              <a:t>Surface Water Improvement Management Act: SWIM </a:t>
            </a:r>
          </a:p>
        </p:txBody>
      </p:sp>
      <p:grpSp>
        <p:nvGrpSpPr>
          <p:cNvPr id="66563" name="Group 3"/>
          <p:cNvGrpSpPr>
            <a:grpSpLocks/>
          </p:cNvGrpSpPr>
          <p:nvPr/>
        </p:nvGrpSpPr>
        <p:grpSpPr bwMode="auto">
          <a:xfrm>
            <a:off x="781050" y="1606550"/>
            <a:ext cx="3194050" cy="4905375"/>
            <a:chOff x="758" y="625"/>
            <a:chExt cx="2012" cy="3090"/>
          </a:xfrm>
        </p:grpSpPr>
        <p:pic>
          <p:nvPicPr>
            <p:cNvPr id="66564" name="Picture 4"/>
            <p:cNvPicPr>
              <a:picLocks noChangeAspect="1" noChangeArrowheads="1"/>
            </p:cNvPicPr>
            <p:nvPr/>
          </p:nvPicPr>
          <p:blipFill>
            <a:blip r:embed="rId4" cstate="print"/>
            <a:srcRect/>
            <a:stretch>
              <a:fillRect/>
            </a:stretch>
          </p:blipFill>
          <p:spPr bwMode="auto">
            <a:xfrm>
              <a:off x="765" y="625"/>
              <a:ext cx="2005" cy="1549"/>
            </a:xfrm>
            <a:prstGeom prst="rect">
              <a:avLst/>
            </a:prstGeom>
            <a:noFill/>
            <a:ln w="9525">
              <a:noFill/>
              <a:miter lim="800000"/>
              <a:headEnd/>
              <a:tailEnd/>
            </a:ln>
            <a:effectLst/>
          </p:spPr>
        </p:pic>
        <p:pic>
          <p:nvPicPr>
            <p:cNvPr id="66565" name="Picture 5"/>
            <p:cNvPicPr>
              <a:picLocks noChangeAspect="1" noChangeArrowheads="1"/>
            </p:cNvPicPr>
            <p:nvPr/>
          </p:nvPicPr>
          <p:blipFill>
            <a:blip r:embed="rId5" cstate="print"/>
            <a:srcRect/>
            <a:stretch>
              <a:fillRect/>
            </a:stretch>
          </p:blipFill>
          <p:spPr bwMode="auto">
            <a:xfrm>
              <a:off x="758" y="2163"/>
              <a:ext cx="2010" cy="1552"/>
            </a:xfrm>
            <a:prstGeom prst="rect">
              <a:avLst/>
            </a:prstGeom>
            <a:noFill/>
            <a:ln w="9525">
              <a:noFill/>
              <a:miter lim="800000"/>
              <a:headEnd/>
              <a:tailEnd/>
            </a:ln>
            <a:effectLst/>
          </p:spPr>
        </p:pic>
      </p:grpSp>
      <p:sp>
        <p:nvSpPr>
          <p:cNvPr id="66566" name="Oval 6"/>
          <p:cNvSpPr>
            <a:spLocks noChangeArrowheads="1"/>
          </p:cNvSpPr>
          <p:nvPr/>
        </p:nvSpPr>
        <p:spPr bwMode="auto">
          <a:xfrm rot="-2462241">
            <a:off x="2020888" y="3527425"/>
            <a:ext cx="615950" cy="1152525"/>
          </a:xfrm>
          <a:prstGeom prst="ellipse">
            <a:avLst/>
          </a:prstGeom>
          <a:solidFill>
            <a:schemeClr val="accent1">
              <a:alpha val="27000"/>
            </a:schemeClr>
          </a:solidFill>
          <a:ln w="9525">
            <a:solidFill>
              <a:schemeClr val="tx1"/>
            </a:solidFill>
            <a:round/>
            <a:headEnd/>
            <a:tailEnd/>
          </a:ln>
          <a:effectLst/>
        </p:spPr>
        <p:txBody>
          <a:bodyPr wrap="none" anchor="ctr"/>
          <a:lstStyle/>
          <a:p>
            <a:endParaRPr lang="en-US"/>
          </a:p>
        </p:txBody>
      </p:sp>
      <p:sp>
        <p:nvSpPr>
          <p:cNvPr id="66567" name="Rectangle 7"/>
          <p:cNvSpPr>
            <a:spLocks noChangeArrowheads="1"/>
          </p:cNvSpPr>
          <p:nvPr/>
        </p:nvSpPr>
        <p:spPr bwMode="auto">
          <a:xfrm>
            <a:off x="4687888" y="3632200"/>
            <a:ext cx="2863850" cy="366713"/>
          </a:xfrm>
          <a:prstGeom prst="rect">
            <a:avLst/>
          </a:prstGeom>
          <a:noFill/>
          <a:ln w="9525">
            <a:noFill/>
            <a:miter lim="800000"/>
            <a:headEnd/>
            <a:tailEnd/>
          </a:ln>
          <a:effectLst/>
        </p:spPr>
        <p:txBody>
          <a:bodyPr wrap="none" anchor="ctr">
            <a:spAutoFit/>
          </a:bodyPr>
          <a:lstStyle/>
          <a:p>
            <a:pPr eaLnBrk="1" hangingPunct="1"/>
            <a:r>
              <a:rPr lang="en-US" sz="1800">
                <a:solidFill>
                  <a:srgbClr val="FFFF00"/>
                </a:solidFill>
              </a:rPr>
              <a:t>SWIM Plan priority basins </a:t>
            </a:r>
          </a:p>
        </p:txBody>
      </p:sp>
      <p:sp>
        <p:nvSpPr>
          <p:cNvPr id="66568" name="Line 8"/>
          <p:cNvSpPr>
            <a:spLocks noChangeShapeType="1"/>
          </p:cNvSpPr>
          <p:nvPr/>
        </p:nvSpPr>
        <p:spPr bwMode="auto">
          <a:xfrm flipH="1">
            <a:off x="2497138" y="3779838"/>
            <a:ext cx="2163762" cy="404812"/>
          </a:xfrm>
          <a:prstGeom prst="line">
            <a:avLst/>
          </a:prstGeom>
          <a:noFill/>
          <a:ln w="25400">
            <a:solidFill>
              <a:srgbClr val="FF6600"/>
            </a:solidFill>
            <a:round/>
            <a:headEnd/>
            <a:tailEnd type="triangle" w="med" len="med"/>
          </a:ln>
          <a:effectLst/>
        </p:spPr>
        <p:txBody>
          <a:bodyPr/>
          <a:lstStyle/>
          <a:p>
            <a:endParaRPr lang="en-US"/>
          </a:p>
        </p:txBody>
      </p:sp>
      <p:sp>
        <p:nvSpPr>
          <p:cNvPr id="66569" name="Rectangle 9"/>
          <p:cNvSpPr>
            <a:spLocks noChangeArrowheads="1"/>
          </p:cNvSpPr>
          <p:nvPr/>
        </p:nvSpPr>
        <p:spPr bwMode="auto">
          <a:xfrm>
            <a:off x="4246563" y="1716088"/>
            <a:ext cx="4997450" cy="366712"/>
          </a:xfrm>
          <a:prstGeom prst="rect">
            <a:avLst/>
          </a:prstGeom>
          <a:noFill/>
          <a:ln w="9525">
            <a:noFill/>
            <a:miter lim="800000"/>
            <a:headEnd/>
            <a:tailEnd/>
          </a:ln>
          <a:effectLst/>
        </p:spPr>
        <p:txBody>
          <a:bodyPr wrap="none" anchor="ctr">
            <a:spAutoFit/>
          </a:bodyPr>
          <a:lstStyle/>
          <a:p>
            <a:pPr eaLnBrk="1" hangingPunct="1"/>
            <a:r>
              <a:rPr lang="en-US" sz="1800">
                <a:solidFill>
                  <a:srgbClr val="FFFF00"/>
                </a:solidFill>
              </a:rPr>
              <a:t>Mandated phosphorus load level of 397 tons/yr </a:t>
            </a:r>
          </a:p>
        </p:txBody>
      </p:sp>
      <p:sp>
        <p:nvSpPr>
          <p:cNvPr id="66570" name="Rectangle 10"/>
          <p:cNvSpPr>
            <a:spLocks noChangeArrowheads="1"/>
          </p:cNvSpPr>
          <p:nvPr/>
        </p:nvSpPr>
        <p:spPr bwMode="auto">
          <a:xfrm>
            <a:off x="4217988" y="2171700"/>
            <a:ext cx="3981450" cy="915988"/>
          </a:xfrm>
          <a:prstGeom prst="rect">
            <a:avLst/>
          </a:prstGeom>
          <a:noFill/>
          <a:ln w="9525">
            <a:noFill/>
            <a:miter lim="800000"/>
            <a:headEnd/>
            <a:tailEnd/>
          </a:ln>
          <a:effectLst/>
        </p:spPr>
        <p:txBody>
          <a:bodyPr wrap="none" anchor="ctr">
            <a:spAutoFit/>
          </a:bodyPr>
          <a:lstStyle/>
          <a:p>
            <a:pPr eaLnBrk="1" hangingPunct="1"/>
            <a:r>
              <a:rPr lang="en-US" sz="1800">
                <a:solidFill>
                  <a:srgbClr val="FFFF00"/>
                </a:solidFill>
              </a:rPr>
              <a:t>Clean Water act:  154.3 tons per year</a:t>
            </a:r>
          </a:p>
          <a:p>
            <a:pPr eaLnBrk="1" hangingPunct="1"/>
            <a:endParaRPr lang="en-US" sz="1800">
              <a:solidFill>
                <a:srgbClr val="FFFF00"/>
              </a:solidFill>
            </a:endParaRPr>
          </a:p>
          <a:p>
            <a:pPr eaLnBrk="1" hangingPunct="1"/>
            <a:r>
              <a:rPr lang="en-US" sz="1800">
                <a:solidFill>
                  <a:srgbClr val="FFFF00"/>
                </a:solidFill>
              </a:rPr>
              <a:t>DEP: 140 tons per year </a:t>
            </a:r>
          </a:p>
        </p:txBody>
      </p:sp>
      <p:sp>
        <p:nvSpPr>
          <p:cNvPr id="66572" name="Text Box 12"/>
          <p:cNvSpPr txBox="1">
            <a:spLocks noChangeArrowheads="1"/>
          </p:cNvSpPr>
          <p:nvPr/>
        </p:nvSpPr>
        <p:spPr bwMode="auto">
          <a:xfrm>
            <a:off x="4902200" y="4827588"/>
            <a:ext cx="846138" cy="457200"/>
          </a:xfrm>
          <a:prstGeom prst="rect">
            <a:avLst/>
          </a:prstGeom>
          <a:noFill/>
          <a:ln w="9525">
            <a:noFill/>
            <a:miter lim="800000"/>
            <a:headEnd/>
            <a:tailEnd/>
          </a:ln>
          <a:effectLst/>
        </p:spPr>
        <p:txBody>
          <a:bodyPr wrap="none">
            <a:spAutoFit/>
          </a:bodyPr>
          <a:lstStyle/>
          <a:p>
            <a:r>
              <a:rPr lang="en-US" sz="2400">
                <a:solidFill>
                  <a:srgbClr val="00FF00"/>
                </a:solidFill>
              </a:rPr>
              <a:t>Lake</a:t>
            </a:r>
          </a:p>
        </p:txBody>
      </p:sp>
      <p:sp>
        <p:nvSpPr>
          <p:cNvPr id="66573" name="Line 13"/>
          <p:cNvSpPr>
            <a:spLocks noChangeShapeType="1"/>
          </p:cNvSpPr>
          <p:nvPr/>
        </p:nvSpPr>
        <p:spPr bwMode="auto">
          <a:xfrm flipH="1" flipV="1">
            <a:off x="2743200" y="4975225"/>
            <a:ext cx="2111375" cy="17463"/>
          </a:xfrm>
          <a:prstGeom prst="line">
            <a:avLst/>
          </a:prstGeom>
          <a:noFill/>
          <a:ln w="25400">
            <a:solidFill>
              <a:srgbClr val="FF6600"/>
            </a:solidFill>
            <a:round/>
            <a:headEnd/>
            <a:tailEnd type="triangle" w="med" len="med"/>
          </a:ln>
          <a:effectLst/>
        </p:spPr>
        <p:txBody>
          <a:bodyPr/>
          <a:lstStyle/>
          <a:p>
            <a:endParaRPr lang="en-US"/>
          </a:p>
        </p:txBody>
      </p:sp>
      <p:sp>
        <p:nvSpPr>
          <p:cNvPr id="66575" name="Text Box 15"/>
          <p:cNvSpPr txBox="1">
            <a:spLocks noChangeArrowheads="1"/>
          </p:cNvSpPr>
          <p:nvPr/>
        </p:nvSpPr>
        <p:spPr bwMode="auto">
          <a:xfrm>
            <a:off x="4778375" y="5748338"/>
            <a:ext cx="3630613" cy="946150"/>
          </a:xfrm>
          <a:prstGeom prst="rect">
            <a:avLst/>
          </a:prstGeom>
          <a:noFill/>
          <a:ln w="9525">
            <a:noFill/>
            <a:miter lim="800000"/>
            <a:headEnd/>
            <a:tailEnd/>
          </a:ln>
          <a:effectLst/>
        </p:spPr>
        <p:txBody>
          <a:bodyPr wrap="none">
            <a:spAutoFit/>
          </a:bodyPr>
          <a:lstStyle/>
          <a:p>
            <a:r>
              <a:rPr lang="en-US">
                <a:solidFill>
                  <a:srgbClr val="FFFF00"/>
                </a:solidFill>
              </a:rPr>
              <a:t>Target level of 40 ppb</a:t>
            </a:r>
          </a:p>
          <a:p>
            <a:r>
              <a:rPr lang="en-US">
                <a:solidFill>
                  <a:srgbClr val="FFFF00"/>
                </a:solidFill>
              </a:rPr>
              <a:t>in Lake Okeechobee </a:t>
            </a:r>
          </a:p>
        </p:txBody>
      </p:sp>
      <p:sp>
        <p:nvSpPr>
          <p:cNvPr id="66576" name="Text Box 16"/>
          <p:cNvSpPr txBox="1">
            <a:spLocks noChangeArrowheads="1"/>
          </p:cNvSpPr>
          <p:nvPr/>
        </p:nvSpPr>
        <p:spPr bwMode="auto">
          <a:xfrm>
            <a:off x="1163638" y="1998663"/>
            <a:ext cx="965200" cy="457200"/>
          </a:xfrm>
          <a:prstGeom prst="rect">
            <a:avLst/>
          </a:prstGeom>
          <a:noFill/>
          <a:ln w="9525">
            <a:noFill/>
            <a:miter lim="800000"/>
            <a:headEnd/>
            <a:tailEnd/>
          </a:ln>
          <a:effectLst/>
        </p:spPr>
        <p:txBody>
          <a:bodyPr wrap="none">
            <a:spAutoFit/>
          </a:bodyPr>
          <a:lstStyle/>
          <a:p>
            <a:r>
              <a:rPr lang="en-US" sz="2400">
                <a:solidFill>
                  <a:schemeClr val="bg1"/>
                </a:solidFill>
              </a:rPr>
              <a:t>urban</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19150" y="1050925"/>
            <a:ext cx="2835275" cy="396875"/>
          </a:xfrm>
          <a:prstGeom prst="rect">
            <a:avLst/>
          </a:prstGeom>
          <a:noFill/>
          <a:ln w="9525">
            <a:noFill/>
            <a:miter lim="800000"/>
            <a:headEnd/>
            <a:tailEnd/>
          </a:ln>
          <a:effectLst/>
        </p:spPr>
        <p:txBody>
          <a:bodyPr wrap="none" anchor="ctr">
            <a:spAutoFit/>
          </a:bodyPr>
          <a:lstStyle/>
          <a:p>
            <a:pPr eaLnBrk="1" hangingPunct="1"/>
            <a:r>
              <a:rPr lang="en-US" sz="2000" b="1">
                <a:solidFill>
                  <a:srgbClr val="00FF00"/>
                </a:solidFill>
              </a:rPr>
              <a:t>The Dairy Rule (1987) </a:t>
            </a:r>
          </a:p>
        </p:txBody>
      </p:sp>
      <p:sp>
        <p:nvSpPr>
          <p:cNvPr id="68611" name="Rectangle 3"/>
          <p:cNvSpPr>
            <a:spLocks noChangeArrowheads="1"/>
          </p:cNvSpPr>
          <p:nvPr/>
        </p:nvSpPr>
        <p:spPr bwMode="auto">
          <a:xfrm>
            <a:off x="1204913" y="1470025"/>
            <a:ext cx="5467350" cy="366713"/>
          </a:xfrm>
          <a:prstGeom prst="rect">
            <a:avLst/>
          </a:prstGeom>
          <a:noFill/>
          <a:ln w="9525">
            <a:noFill/>
            <a:miter lim="800000"/>
            <a:headEnd/>
            <a:tailEnd/>
          </a:ln>
          <a:effectLst/>
        </p:spPr>
        <p:txBody>
          <a:bodyPr wrap="none" anchor="ctr">
            <a:spAutoFit/>
          </a:bodyPr>
          <a:lstStyle/>
          <a:p>
            <a:pPr eaLnBrk="1" hangingPunct="1"/>
            <a:r>
              <a:rPr lang="en-US" sz="1800">
                <a:solidFill>
                  <a:srgbClr val="FFFF00"/>
                </a:solidFill>
              </a:rPr>
              <a:t>creating lagoons to capture and contain dairy waste </a:t>
            </a:r>
          </a:p>
        </p:txBody>
      </p:sp>
      <p:sp>
        <p:nvSpPr>
          <p:cNvPr id="68612" name="Rectangle 4"/>
          <p:cNvSpPr>
            <a:spLocks noChangeArrowheads="1"/>
          </p:cNvSpPr>
          <p:nvPr/>
        </p:nvSpPr>
        <p:spPr bwMode="auto">
          <a:xfrm>
            <a:off x="817563" y="4481513"/>
            <a:ext cx="3074987" cy="396875"/>
          </a:xfrm>
          <a:prstGeom prst="rect">
            <a:avLst/>
          </a:prstGeom>
          <a:noFill/>
          <a:ln w="9525">
            <a:noFill/>
            <a:miter lim="800000"/>
            <a:headEnd/>
            <a:tailEnd/>
          </a:ln>
          <a:effectLst/>
        </p:spPr>
        <p:txBody>
          <a:bodyPr wrap="none" anchor="ctr">
            <a:spAutoFit/>
          </a:bodyPr>
          <a:lstStyle/>
          <a:p>
            <a:pPr eaLnBrk="1" hangingPunct="1"/>
            <a:r>
              <a:rPr lang="en-US" sz="2000" b="1">
                <a:solidFill>
                  <a:srgbClr val="00FF00"/>
                </a:solidFill>
              </a:rPr>
              <a:t>Dairy Buy-Out Program </a:t>
            </a:r>
          </a:p>
        </p:txBody>
      </p:sp>
      <p:sp>
        <p:nvSpPr>
          <p:cNvPr id="68613" name="Rectangle 5"/>
          <p:cNvSpPr>
            <a:spLocks noChangeArrowheads="1"/>
          </p:cNvSpPr>
          <p:nvPr/>
        </p:nvSpPr>
        <p:spPr bwMode="auto">
          <a:xfrm>
            <a:off x="1179513" y="4935538"/>
            <a:ext cx="6432550" cy="366712"/>
          </a:xfrm>
          <a:prstGeom prst="rect">
            <a:avLst/>
          </a:prstGeom>
          <a:noFill/>
          <a:ln w="9525">
            <a:noFill/>
            <a:miter lim="800000"/>
            <a:headEnd/>
            <a:tailEnd/>
          </a:ln>
          <a:effectLst/>
        </p:spPr>
        <p:txBody>
          <a:bodyPr wrap="none" anchor="ctr">
            <a:spAutoFit/>
          </a:bodyPr>
          <a:lstStyle/>
          <a:p>
            <a:pPr eaLnBrk="1" hangingPunct="1"/>
            <a:r>
              <a:rPr lang="en-US" sz="1800">
                <a:solidFill>
                  <a:srgbClr val="FFFF00"/>
                </a:solidFill>
              </a:rPr>
              <a:t>to facilitate removal of animals from dairies not able to comply</a:t>
            </a:r>
          </a:p>
        </p:txBody>
      </p:sp>
      <p:sp>
        <p:nvSpPr>
          <p:cNvPr id="68614" name="Rectangle 6"/>
          <p:cNvSpPr>
            <a:spLocks noChangeArrowheads="1"/>
          </p:cNvSpPr>
          <p:nvPr/>
        </p:nvSpPr>
        <p:spPr bwMode="auto">
          <a:xfrm>
            <a:off x="862013" y="3540125"/>
            <a:ext cx="3354387" cy="396875"/>
          </a:xfrm>
          <a:prstGeom prst="rect">
            <a:avLst/>
          </a:prstGeom>
          <a:noFill/>
          <a:ln w="9525">
            <a:noFill/>
            <a:miter lim="800000"/>
            <a:headEnd/>
            <a:tailEnd/>
          </a:ln>
          <a:effectLst/>
        </p:spPr>
        <p:txBody>
          <a:bodyPr wrap="none" anchor="ctr">
            <a:spAutoFit/>
          </a:bodyPr>
          <a:lstStyle/>
          <a:p>
            <a:pPr eaLnBrk="1" hangingPunct="1"/>
            <a:r>
              <a:rPr lang="en-US" sz="2000" b="1">
                <a:solidFill>
                  <a:srgbClr val="00FF00"/>
                </a:solidFill>
              </a:rPr>
              <a:t>Works of the District Rule </a:t>
            </a:r>
          </a:p>
        </p:txBody>
      </p:sp>
      <p:sp>
        <p:nvSpPr>
          <p:cNvPr id="68615" name="Rectangle 7"/>
          <p:cNvSpPr>
            <a:spLocks noChangeArrowheads="1"/>
          </p:cNvSpPr>
          <p:nvPr/>
        </p:nvSpPr>
        <p:spPr bwMode="auto">
          <a:xfrm>
            <a:off x="1338263" y="3954463"/>
            <a:ext cx="5594350" cy="366712"/>
          </a:xfrm>
          <a:prstGeom prst="rect">
            <a:avLst/>
          </a:prstGeom>
          <a:noFill/>
          <a:ln w="9525">
            <a:noFill/>
            <a:miter lim="800000"/>
            <a:headEnd/>
            <a:tailEnd/>
          </a:ln>
          <a:effectLst/>
        </p:spPr>
        <p:txBody>
          <a:bodyPr wrap="none">
            <a:spAutoFit/>
          </a:bodyPr>
          <a:lstStyle/>
          <a:p>
            <a:r>
              <a:rPr lang="en-US" sz="1800">
                <a:solidFill>
                  <a:srgbClr val="FFFF00"/>
                </a:solidFill>
              </a:rPr>
              <a:t>permits are required for all discharges into waterways</a:t>
            </a:r>
          </a:p>
        </p:txBody>
      </p:sp>
      <p:sp>
        <p:nvSpPr>
          <p:cNvPr id="68616" name="Rectangle 8"/>
          <p:cNvSpPr>
            <a:spLocks noChangeArrowheads="1"/>
          </p:cNvSpPr>
          <p:nvPr/>
        </p:nvSpPr>
        <p:spPr bwMode="auto">
          <a:xfrm>
            <a:off x="782638" y="1995488"/>
            <a:ext cx="5908675" cy="396875"/>
          </a:xfrm>
          <a:prstGeom prst="rect">
            <a:avLst/>
          </a:prstGeom>
          <a:noFill/>
          <a:ln w="9525">
            <a:noFill/>
            <a:miter lim="800000"/>
            <a:headEnd/>
            <a:tailEnd/>
          </a:ln>
          <a:effectLst/>
        </p:spPr>
        <p:txBody>
          <a:bodyPr wrap="none" anchor="ctr">
            <a:spAutoFit/>
          </a:bodyPr>
          <a:lstStyle/>
          <a:p>
            <a:pPr eaLnBrk="1" hangingPunct="1"/>
            <a:r>
              <a:rPr lang="en-US" sz="2000" b="1">
                <a:solidFill>
                  <a:srgbClr val="00FF00"/>
                </a:solidFill>
              </a:rPr>
              <a:t>Implement Best Management Practices (BMPs) </a:t>
            </a:r>
          </a:p>
        </p:txBody>
      </p:sp>
      <p:sp>
        <p:nvSpPr>
          <p:cNvPr id="68617" name="Rectangle 9"/>
          <p:cNvSpPr>
            <a:spLocks noChangeArrowheads="1"/>
          </p:cNvSpPr>
          <p:nvPr/>
        </p:nvSpPr>
        <p:spPr bwMode="auto">
          <a:xfrm>
            <a:off x="1249363" y="2466975"/>
            <a:ext cx="6381750" cy="915988"/>
          </a:xfrm>
          <a:prstGeom prst="rect">
            <a:avLst/>
          </a:prstGeom>
          <a:noFill/>
          <a:ln w="9525">
            <a:noFill/>
            <a:miter lim="800000"/>
            <a:headEnd/>
            <a:tailEnd/>
          </a:ln>
          <a:effectLst/>
        </p:spPr>
        <p:txBody>
          <a:bodyPr wrap="none" anchor="ctr">
            <a:spAutoFit/>
          </a:bodyPr>
          <a:lstStyle/>
          <a:p>
            <a:pPr eaLnBrk="1" hangingPunct="1"/>
            <a:r>
              <a:rPr lang="en-US" sz="1800">
                <a:solidFill>
                  <a:srgbClr val="FFFF00"/>
                </a:solidFill>
              </a:rPr>
              <a:t>buffer areas around places animals congregate, eliminating </a:t>
            </a:r>
          </a:p>
          <a:p>
            <a:pPr eaLnBrk="1" hangingPunct="1"/>
            <a:r>
              <a:rPr lang="en-US" sz="1800">
                <a:solidFill>
                  <a:srgbClr val="FFFF00"/>
                </a:solidFill>
              </a:rPr>
              <a:t>phosphorus fertilization near tributaries to the lake, reducing</a:t>
            </a:r>
          </a:p>
          <a:p>
            <a:pPr eaLnBrk="1" hangingPunct="1"/>
            <a:r>
              <a:rPr lang="en-US" sz="1800">
                <a:solidFill>
                  <a:srgbClr val="FFFF00"/>
                </a:solidFill>
              </a:rPr>
              <a:t>phosphorus imports in animal feeds, reducing animal density </a:t>
            </a:r>
          </a:p>
        </p:txBody>
      </p:sp>
      <p:sp>
        <p:nvSpPr>
          <p:cNvPr id="68618" name="Text Box 10"/>
          <p:cNvSpPr txBox="1">
            <a:spLocks noChangeArrowheads="1"/>
          </p:cNvSpPr>
          <p:nvPr/>
        </p:nvSpPr>
        <p:spPr bwMode="auto">
          <a:xfrm>
            <a:off x="3143250" y="314325"/>
            <a:ext cx="3184525" cy="579438"/>
          </a:xfrm>
          <a:prstGeom prst="rect">
            <a:avLst/>
          </a:prstGeom>
          <a:noFill/>
          <a:ln w="9525">
            <a:noFill/>
            <a:miter lim="800000"/>
            <a:headEnd/>
            <a:tailEnd/>
          </a:ln>
          <a:effectLst/>
        </p:spPr>
        <p:txBody>
          <a:bodyPr wrap="none">
            <a:spAutoFit/>
          </a:bodyPr>
          <a:lstStyle/>
          <a:p>
            <a:r>
              <a:rPr lang="en-US" sz="3200" u="sng"/>
              <a:t>Some Strategies</a:t>
            </a:r>
          </a:p>
        </p:txBody>
      </p:sp>
      <p:sp>
        <p:nvSpPr>
          <p:cNvPr id="68619" name="Text Box 11"/>
          <p:cNvSpPr txBox="1">
            <a:spLocks noChangeArrowheads="1"/>
          </p:cNvSpPr>
          <p:nvPr/>
        </p:nvSpPr>
        <p:spPr bwMode="auto">
          <a:xfrm>
            <a:off x="2565400" y="5726113"/>
            <a:ext cx="3606800" cy="457200"/>
          </a:xfrm>
          <a:prstGeom prst="rect">
            <a:avLst/>
          </a:prstGeom>
          <a:noFill/>
          <a:ln w="9525">
            <a:noFill/>
            <a:miter lim="800000"/>
            <a:headEnd/>
            <a:tailEnd/>
          </a:ln>
          <a:effectLst/>
        </p:spPr>
        <p:txBody>
          <a:bodyPr wrap="none">
            <a:spAutoFit/>
          </a:bodyPr>
          <a:lstStyle/>
          <a:p>
            <a:r>
              <a:rPr lang="en-US" sz="2400" b="1">
                <a:solidFill>
                  <a:srgbClr val="00FF00"/>
                </a:solidFill>
              </a:rPr>
              <a:t>19 of 45 Dairies Remain</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t="9706"/>
          <a:stretch>
            <a:fillRect/>
          </a:stretch>
        </p:blipFill>
        <p:spPr bwMode="auto">
          <a:xfrm>
            <a:off x="1365250" y="1563688"/>
            <a:ext cx="6557963" cy="4171950"/>
          </a:xfrm>
          <a:prstGeom prst="rect">
            <a:avLst/>
          </a:prstGeom>
          <a:noFill/>
          <a:ln w="9525">
            <a:noFill/>
            <a:miter lim="800000"/>
            <a:headEnd/>
            <a:tailEnd/>
          </a:ln>
          <a:effectLst/>
        </p:spPr>
      </p:pic>
      <p:sp>
        <p:nvSpPr>
          <p:cNvPr id="72707" name="Rectangle 3"/>
          <p:cNvSpPr>
            <a:spLocks noChangeArrowheads="1"/>
          </p:cNvSpPr>
          <p:nvPr/>
        </p:nvSpPr>
        <p:spPr bwMode="auto">
          <a:xfrm>
            <a:off x="955675" y="6215063"/>
            <a:ext cx="7391400" cy="396875"/>
          </a:xfrm>
          <a:prstGeom prst="rect">
            <a:avLst/>
          </a:prstGeom>
          <a:noFill/>
          <a:ln w="9525">
            <a:noFill/>
            <a:miter lim="800000"/>
            <a:headEnd/>
            <a:tailEnd/>
          </a:ln>
          <a:effectLst/>
        </p:spPr>
        <p:txBody>
          <a:bodyPr wrap="none">
            <a:spAutoFit/>
          </a:bodyPr>
          <a:lstStyle/>
          <a:p>
            <a:r>
              <a:rPr lang="en-US" sz="2000">
                <a:solidFill>
                  <a:srgbClr val="FFFF00"/>
                </a:solidFill>
              </a:rPr>
              <a:t>Phosphorus concentrations in the Lake remain at about 117 ppb</a:t>
            </a:r>
          </a:p>
        </p:txBody>
      </p:sp>
      <p:sp>
        <p:nvSpPr>
          <p:cNvPr id="72709" name="Text Box 5"/>
          <p:cNvSpPr txBox="1">
            <a:spLocks noChangeArrowheads="1"/>
          </p:cNvSpPr>
          <p:nvPr/>
        </p:nvSpPr>
        <p:spPr bwMode="auto">
          <a:xfrm>
            <a:off x="558800" y="406400"/>
            <a:ext cx="8166100" cy="519113"/>
          </a:xfrm>
          <a:prstGeom prst="rect">
            <a:avLst/>
          </a:prstGeom>
          <a:noFill/>
          <a:ln w="9525">
            <a:noFill/>
            <a:miter lim="800000"/>
            <a:headEnd/>
            <a:tailEnd/>
          </a:ln>
          <a:effectLst/>
        </p:spPr>
        <p:txBody>
          <a:bodyPr wrap="none">
            <a:spAutoFit/>
          </a:bodyPr>
          <a:lstStyle/>
          <a:p>
            <a:r>
              <a:rPr lang="en-US">
                <a:solidFill>
                  <a:srgbClr val="FFFF00"/>
                </a:solidFill>
              </a:rPr>
              <a:t>2007: 146 ton reduction of P entering Okeechobee</a:t>
            </a:r>
          </a:p>
        </p:txBody>
      </p:sp>
      <p:sp>
        <p:nvSpPr>
          <p:cNvPr id="72710" name="Rectangle 6"/>
          <p:cNvSpPr>
            <a:spLocks noChangeArrowheads="1"/>
          </p:cNvSpPr>
          <p:nvPr/>
        </p:nvSpPr>
        <p:spPr bwMode="auto">
          <a:xfrm>
            <a:off x="4124325" y="4178300"/>
            <a:ext cx="2312988" cy="177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2708" name="Text Box 4"/>
          <p:cNvSpPr txBox="1">
            <a:spLocks noChangeArrowheads="1"/>
          </p:cNvSpPr>
          <p:nvPr/>
        </p:nvSpPr>
        <p:spPr bwMode="auto">
          <a:xfrm>
            <a:off x="3965575" y="4149725"/>
            <a:ext cx="2813050" cy="366713"/>
          </a:xfrm>
          <a:prstGeom prst="rect">
            <a:avLst/>
          </a:prstGeom>
          <a:noFill/>
          <a:ln w="9525">
            <a:noFill/>
            <a:miter lim="800000"/>
            <a:headEnd/>
            <a:tailEnd/>
          </a:ln>
          <a:effectLst/>
        </p:spPr>
        <p:txBody>
          <a:bodyPr wrap="none">
            <a:spAutoFit/>
          </a:bodyPr>
          <a:lstStyle/>
          <a:p>
            <a:r>
              <a:rPr lang="en-US" sz="1800">
                <a:solidFill>
                  <a:schemeClr val="bg1"/>
                </a:solidFill>
              </a:rPr>
              <a:t>The target level is 40 ppb.</a:t>
            </a:r>
          </a:p>
        </p:txBody>
      </p:sp>
      <p:sp>
        <p:nvSpPr>
          <p:cNvPr id="72711" name="Text Box 7"/>
          <p:cNvSpPr txBox="1">
            <a:spLocks noChangeArrowheads="1"/>
          </p:cNvSpPr>
          <p:nvPr/>
        </p:nvSpPr>
        <p:spPr bwMode="auto">
          <a:xfrm>
            <a:off x="2309813" y="931863"/>
            <a:ext cx="4302125" cy="457200"/>
          </a:xfrm>
          <a:prstGeom prst="rect">
            <a:avLst/>
          </a:prstGeom>
          <a:noFill/>
          <a:ln w="9525">
            <a:noFill/>
            <a:miter lim="800000"/>
            <a:headEnd/>
            <a:tailEnd/>
          </a:ln>
          <a:effectLst/>
        </p:spPr>
        <p:txBody>
          <a:bodyPr wrap="none">
            <a:spAutoFit/>
          </a:bodyPr>
          <a:lstStyle/>
          <a:p>
            <a:r>
              <a:rPr lang="en-US" sz="2400">
                <a:solidFill>
                  <a:srgbClr val="00FF00"/>
                </a:solidFill>
              </a:rPr>
              <a:t>From a baseline of 433 tons/yr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07"/>
                                        </p:tgtEl>
                                        <p:attrNameLst>
                                          <p:attrName>style.visibility</p:attrName>
                                        </p:attrNameLst>
                                      </p:cBhvr>
                                      <p:to>
                                        <p:strVal val="visible"/>
                                      </p:to>
                                    </p:set>
                                    <p:animEffect transition="in" filter="fade">
                                      <p:cBhvr>
                                        <p:cTn id="10" dur="2000"/>
                                        <p:tgtEl>
                                          <p:spTgt spid="727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2000"/>
                                        <p:tgtEl>
                                          <p:spTgt spid="727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708"/>
                                        </p:tgtEl>
                                        <p:attrNameLst>
                                          <p:attrName>style.visibility</p:attrName>
                                        </p:attrNameLst>
                                      </p:cBhvr>
                                      <p:to>
                                        <p:strVal val="visible"/>
                                      </p:to>
                                    </p:set>
                                    <p:animEffect transition="in" filter="fade">
                                      <p:cBhvr>
                                        <p:cTn id="16" dur="2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10" grpId="0" animBg="1"/>
      <p:bldP spid="727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616200" y="695325"/>
            <a:ext cx="3092450" cy="579438"/>
          </a:xfrm>
          <a:prstGeom prst="rect">
            <a:avLst/>
          </a:prstGeom>
          <a:noFill/>
          <a:ln w="9525">
            <a:noFill/>
            <a:miter lim="800000"/>
            <a:headEnd/>
            <a:tailEnd/>
          </a:ln>
          <a:effectLst/>
        </p:spPr>
        <p:txBody>
          <a:bodyPr wrap="none">
            <a:spAutoFit/>
          </a:bodyPr>
          <a:lstStyle/>
          <a:p>
            <a:r>
              <a:rPr lang="en-US" sz="3200" u="sng"/>
              <a:t>Internal Loading</a:t>
            </a:r>
          </a:p>
        </p:txBody>
      </p:sp>
      <p:sp>
        <p:nvSpPr>
          <p:cNvPr id="73732" name="Text Box 4"/>
          <p:cNvSpPr txBox="1">
            <a:spLocks noChangeArrowheads="1"/>
          </p:cNvSpPr>
          <p:nvPr/>
        </p:nvSpPr>
        <p:spPr bwMode="auto">
          <a:xfrm>
            <a:off x="598488" y="2743200"/>
            <a:ext cx="7929562" cy="946150"/>
          </a:xfrm>
          <a:prstGeom prst="rect">
            <a:avLst/>
          </a:prstGeom>
          <a:noFill/>
          <a:ln w="9525">
            <a:noFill/>
            <a:miter lim="800000"/>
            <a:headEnd/>
            <a:tailEnd/>
          </a:ln>
          <a:effectLst/>
        </p:spPr>
        <p:txBody>
          <a:bodyPr wrap="none">
            <a:spAutoFit/>
          </a:bodyPr>
          <a:lstStyle/>
          <a:p>
            <a:r>
              <a:rPr lang="en-US">
                <a:solidFill>
                  <a:srgbClr val="00FF00"/>
                </a:solidFill>
              </a:rPr>
              <a:t>Decomposition of submerged aquatic vegetation</a:t>
            </a:r>
          </a:p>
          <a:p>
            <a:r>
              <a:rPr lang="en-US">
                <a:solidFill>
                  <a:srgbClr val="00FF00"/>
                </a:solidFill>
              </a:rPr>
              <a:t>releasing phosphorus back into the water column</a:t>
            </a:r>
          </a:p>
        </p:txBody>
      </p:sp>
      <p:sp>
        <p:nvSpPr>
          <p:cNvPr id="73733" name="Text Box 5"/>
          <p:cNvSpPr txBox="1">
            <a:spLocks noChangeArrowheads="1"/>
          </p:cNvSpPr>
          <p:nvPr/>
        </p:nvSpPr>
        <p:spPr bwMode="auto">
          <a:xfrm>
            <a:off x="598488" y="4068763"/>
            <a:ext cx="7710487" cy="946150"/>
          </a:xfrm>
          <a:prstGeom prst="rect">
            <a:avLst/>
          </a:prstGeom>
          <a:noFill/>
          <a:ln w="9525">
            <a:noFill/>
            <a:miter lim="800000"/>
            <a:headEnd/>
            <a:tailEnd/>
          </a:ln>
          <a:effectLst/>
        </p:spPr>
        <p:txBody>
          <a:bodyPr wrap="none">
            <a:spAutoFit/>
          </a:bodyPr>
          <a:lstStyle/>
          <a:p>
            <a:r>
              <a:rPr lang="en-US">
                <a:solidFill>
                  <a:srgbClr val="00FF00"/>
                </a:solidFill>
              </a:rPr>
              <a:t>Dissolution of Iron and Aluminum compounds </a:t>
            </a:r>
          </a:p>
          <a:p>
            <a:r>
              <a:rPr lang="en-US">
                <a:solidFill>
                  <a:srgbClr val="00FF00"/>
                </a:solidFill>
              </a:rPr>
              <a:t>in sediments which bind and store phosphorus. </a:t>
            </a:r>
          </a:p>
        </p:txBody>
      </p:sp>
      <p:sp>
        <p:nvSpPr>
          <p:cNvPr id="73734" name="Text Box 6"/>
          <p:cNvSpPr txBox="1">
            <a:spLocks noChangeArrowheads="1"/>
          </p:cNvSpPr>
          <p:nvPr/>
        </p:nvSpPr>
        <p:spPr bwMode="auto">
          <a:xfrm>
            <a:off x="2905125" y="1809750"/>
            <a:ext cx="2552700" cy="579438"/>
          </a:xfrm>
          <a:prstGeom prst="rect">
            <a:avLst/>
          </a:prstGeom>
          <a:noFill/>
          <a:ln w="9525">
            <a:noFill/>
            <a:miter lim="800000"/>
            <a:headEnd/>
            <a:tailEnd/>
          </a:ln>
          <a:effectLst/>
        </p:spPr>
        <p:txBody>
          <a:bodyPr wrap="none">
            <a:spAutoFit/>
          </a:bodyPr>
          <a:lstStyle/>
          <a:p>
            <a:r>
              <a:rPr lang="en-US" sz="3200">
                <a:solidFill>
                  <a:srgbClr val="FFFF66"/>
                </a:solidFill>
              </a:rPr>
              <a:t>Two Sources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228850" y="1481138"/>
            <a:ext cx="3949700" cy="579437"/>
          </a:xfrm>
          <a:prstGeom prst="rect">
            <a:avLst/>
          </a:prstGeom>
          <a:noFill/>
          <a:ln w="9525">
            <a:noFill/>
            <a:miter lim="800000"/>
            <a:headEnd/>
            <a:tailEnd/>
          </a:ln>
          <a:effectLst/>
        </p:spPr>
        <p:txBody>
          <a:bodyPr wrap="none">
            <a:spAutoFit/>
          </a:bodyPr>
          <a:lstStyle/>
          <a:p>
            <a:r>
              <a:rPr lang="en-US" sz="3200">
                <a:solidFill>
                  <a:srgbClr val="FFFF00"/>
                </a:solidFill>
              </a:rPr>
              <a:t>Phosphorus and Iron</a:t>
            </a:r>
          </a:p>
        </p:txBody>
      </p:sp>
      <p:sp>
        <p:nvSpPr>
          <p:cNvPr id="74755" name="Text Box 3"/>
          <p:cNvSpPr txBox="1">
            <a:spLocks noChangeArrowheads="1"/>
          </p:cNvSpPr>
          <p:nvPr/>
        </p:nvSpPr>
        <p:spPr bwMode="auto">
          <a:xfrm>
            <a:off x="1663700" y="2584450"/>
            <a:ext cx="5573713" cy="457200"/>
          </a:xfrm>
          <a:prstGeom prst="rect">
            <a:avLst/>
          </a:prstGeom>
          <a:noFill/>
          <a:ln w="9525">
            <a:noFill/>
            <a:miter lim="800000"/>
            <a:headEnd/>
            <a:tailEnd/>
          </a:ln>
          <a:effectLst/>
        </p:spPr>
        <p:txBody>
          <a:bodyPr wrap="none">
            <a:spAutoFit/>
          </a:bodyPr>
          <a:lstStyle/>
          <a:p>
            <a:r>
              <a:rPr lang="en-US" sz="2400">
                <a:solidFill>
                  <a:srgbClr val="99FF33"/>
                </a:solidFill>
              </a:rPr>
              <a:t>Phosphorus has a strong affinity for iron</a:t>
            </a:r>
          </a:p>
        </p:txBody>
      </p:sp>
      <p:sp>
        <p:nvSpPr>
          <p:cNvPr id="74756" name="Text Box 4"/>
          <p:cNvSpPr txBox="1">
            <a:spLocks noChangeArrowheads="1"/>
          </p:cNvSpPr>
          <p:nvPr/>
        </p:nvSpPr>
        <p:spPr bwMode="auto">
          <a:xfrm>
            <a:off x="3551238" y="3430588"/>
            <a:ext cx="1247775" cy="519112"/>
          </a:xfrm>
          <a:prstGeom prst="rect">
            <a:avLst/>
          </a:prstGeom>
          <a:noFill/>
          <a:ln w="9525">
            <a:noFill/>
            <a:miter lim="800000"/>
            <a:headEnd/>
            <a:tailEnd/>
          </a:ln>
          <a:effectLst/>
        </p:spPr>
        <p:txBody>
          <a:bodyPr wrap="none">
            <a:spAutoFit/>
          </a:bodyPr>
          <a:lstStyle/>
          <a:p>
            <a:r>
              <a:rPr lang="en-US"/>
              <a:t>FePO</a:t>
            </a:r>
            <a:r>
              <a:rPr lang="en-US" baseline="-25000"/>
              <a:t>4</a:t>
            </a:r>
          </a:p>
        </p:txBody>
      </p:sp>
      <p:sp>
        <p:nvSpPr>
          <p:cNvPr id="74757" name="Text Box 5"/>
          <p:cNvSpPr txBox="1">
            <a:spLocks noChangeArrowheads="1"/>
          </p:cNvSpPr>
          <p:nvPr/>
        </p:nvSpPr>
        <p:spPr bwMode="auto">
          <a:xfrm>
            <a:off x="3257550" y="4027488"/>
            <a:ext cx="1835150" cy="366712"/>
          </a:xfrm>
          <a:prstGeom prst="rect">
            <a:avLst/>
          </a:prstGeom>
          <a:noFill/>
          <a:ln w="9525">
            <a:noFill/>
            <a:miter lim="800000"/>
            <a:headEnd/>
            <a:tailEnd/>
          </a:ln>
          <a:effectLst/>
        </p:spPr>
        <p:txBody>
          <a:bodyPr wrap="none">
            <a:spAutoFit/>
          </a:bodyPr>
          <a:lstStyle/>
          <a:p>
            <a:r>
              <a:rPr lang="en-US" sz="1800">
                <a:solidFill>
                  <a:srgbClr val="FFFF00"/>
                </a:solidFill>
              </a:rPr>
              <a:t>Solid Precipitate</a:t>
            </a:r>
          </a:p>
        </p:txBody>
      </p:sp>
      <p:sp>
        <p:nvSpPr>
          <p:cNvPr id="74758" name="Text Box 6"/>
          <p:cNvSpPr txBox="1">
            <a:spLocks noChangeArrowheads="1"/>
          </p:cNvSpPr>
          <p:nvPr/>
        </p:nvSpPr>
        <p:spPr bwMode="auto">
          <a:xfrm>
            <a:off x="2047875" y="4852988"/>
            <a:ext cx="4565650" cy="366712"/>
          </a:xfrm>
          <a:prstGeom prst="rect">
            <a:avLst/>
          </a:prstGeom>
          <a:noFill/>
          <a:ln w="9525">
            <a:noFill/>
            <a:miter lim="800000"/>
            <a:headEnd/>
            <a:tailEnd/>
          </a:ln>
          <a:effectLst/>
        </p:spPr>
        <p:txBody>
          <a:bodyPr wrap="none">
            <a:spAutoFit/>
          </a:bodyPr>
          <a:lstStyle/>
          <a:p>
            <a:r>
              <a:rPr lang="en-US" sz="1800"/>
              <a:t>Readily incorporates into bottom sediments</a:t>
            </a:r>
          </a:p>
        </p:txBody>
      </p:sp>
      <p:sp>
        <p:nvSpPr>
          <p:cNvPr id="74759" name="Text Box 7"/>
          <p:cNvSpPr txBox="1">
            <a:spLocks noChangeArrowheads="1"/>
          </p:cNvSpPr>
          <p:nvPr/>
        </p:nvSpPr>
        <p:spPr bwMode="auto">
          <a:xfrm>
            <a:off x="2841625" y="471488"/>
            <a:ext cx="3092450" cy="579437"/>
          </a:xfrm>
          <a:prstGeom prst="rect">
            <a:avLst/>
          </a:prstGeom>
          <a:noFill/>
          <a:ln w="9525">
            <a:noFill/>
            <a:miter lim="800000"/>
            <a:headEnd/>
            <a:tailEnd/>
          </a:ln>
          <a:effectLst/>
        </p:spPr>
        <p:txBody>
          <a:bodyPr wrap="none">
            <a:spAutoFit/>
          </a:bodyPr>
          <a:lstStyle/>
          <a:p>
            <a:r>
              <a:rPr lang="en-US" sz="3200" u="sng"/>
              <a:t>Internal Loading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896938" y="2463800"/>
            <a:ext cx="2647950" cy="457200"/>
          </a:xfrm>
          <a:prstGeom prst="rect">
            <a:avLst/>
          </a:prstGeom>
          <a:noFill/>
          <a:ln w="9525">
            <a:noFill/>
            <a:miter lim="800000"/>
            <a:headEnd/>
            <a:tailEnd/>
          </a:ln>
          <a:effectLst/>
        </p:spPr>
        <p:txBody>
          <a:bodyPr wrap="none">
            <a:spAutoFit/>
          </a:bodyPr>
          <a:lstStyle/>
          <a:p>
            <a:r>
              <a:rPr lang="en-US" sz="2400" b="1">
                <a:solidFill>
                  <a:srgbClr val="00FF00"/>
                </a:solidFill>
              </a:rPr>
              <a:t>Fe</a:t>
            </a:r>
            <a:r>
              <a:rPr lang="en-US" sz="2400" b="1" baseline="30000">
                <a:solidFill>
                  <a:srgbClr val="00FF00"/>
                </a:solidFill>
              </a:rPr>
              <a:t>3+</a:t>
            </a:r>
            <a:r>
              <a:rPr lang="en-US" sz="2400" b="1">
                <a:solidFill>
                  <a:srgbClr val="00FF00"/>
                </a:solidFill>
              </a:rPr>
              <a:t> high oxygen</a:t>
            </a:r>
          </a:p>
        </p:txBody>
      </p:sp>
      <p:sp>
        <p:nvSpPr>
          <p:cNvPr id="109573" name="Text Box 5"/>
          <p:cNvSpPr txBox="1">
            <a:spLocks noChangeArrowheads="1"/>
          </p:cNvSpPr>
          <p:nvPr/>
        </p:nvSpPr>
        <p:spPr bwMode="auto">
          <a:xfrm>
            <a:off x="5191125" y="2474913"/>
            <a:ext cx="2513013" cy="457200"/>
          </a:xfrm>
          <a:prstGeom prst="rect">
            <a:avLst/>
          </a:prstGeom>
          <a:noFill/>
          <a:ln w="9525">
            <a:noFill/>
            <a:miter lim="800000"/>
            <a:headEnd/>
            <a:tailEnd/>
          </a:ln>
          <a:effectLst/>
        </p:spPr>
        <p:txBody>
          <a:bodyPr wrap="none">
            <a:spAutoFit/>
          </a:bodyPr>
          <a:lstStyle/>
          <a:p>
            <a:r>
              <a:rPr lang="en-US" sz="2400" b="1">
                <a:solidFill>
                  <a:srgbClr val="00FF00"/>
                </a:solidFill>
              </a:rPr>
              <a:t>Fe</a:t>
            </a:r>
            <a:r>
              <a:rPr lang="en-US" sz="2400" b="1" baseline="30000">
                <a:solidFill>
                  <a:srgbClr val="00FF00"/>
                </a:solidFill>
              </a:rPr>
              <a:t>2+</a:t>
            </a:r>
            <a:r>
              <a:rPr lang="en-US" sz="2400" b="1">
                <a:solidFill>
                  <a:srgbClr val="00FF00"/>
                </a:solidFill>
              </a:rPr>
              <a:t> low oxygen</a:t>
            </a:r>
          </a:p>
        </p:txBody>
      </p:sp>
      <p:sp>
        <p:nvSpPr>
          <p:cNvPr id="109574" name="Text Box 6"/>
          <p:cNvSpPr txBox="1">
            <a:spLocks noChangeArrowheads="1"/>
          </p:cNvSpPr>
          <p:nvPr/>
        </p:nvSpPr>
        <p:spPr bwMode="auto">
          <a:xfrm>
            <a:off x="1397000" y="808038"/>
            <a:ext cx="5545138" cy="946150"/>
          </a:xfrm>
          <a:prstGeom prst="rect">
            <a:avLst/>
          </a:prstGeom>
          <a:noFill/>
          <a:ln w="9525">
            <a:noFill/>
            <a:miter lim="800000"/>
            <a:headEnd/>
            <a:tailEnd/>
          </a:ln>
          <a:effectLst/>
        </p:spPr>
        <p:txBody>
          <a:bodyPr wrap="none">
            <a:spAutoFit/>
          </a:bodyPr>
          <a:lstStyle/>
          <a:p>
            <a:r>
              <a:rPr lang="en-US"/>
              <a:t>Iron Exists in Two Different Forms</a:t>
            </a:r>
          </a:p>
          <a:p>
            <a:r>
              <a:rPr lang="en-US"/>
              <a:t> Depending on Oxygen Content</a:t>
            </a:r>
          </a:p>
        </p:txBody>
      </p:sp>
      <p:sp>
        <p:nvSpPr>
          <p:cNvPr id="109575" name="Line 7"/>
          <p:cNvSpPr>
            <a:spLocks noChangeShapeType="1"/>
          </p:cNvSpPr>
          <p:nvPr/>
        </p:nvSpPr>
        <p:spPr bwMode="auto">
          <a:xfrm>
            <a:off x="2116138" y="3011488"/>
            <a:ext cx="0" cy="896937"/>
          </a:xfrm>
          <a:prstGeom prst="line">
            <a:avLst/>
          </a:prstGeom>
          <a:noFill/>
          <a:ln w="9525">
            <a:solidFill>
              <a:schemeClr val="tx1"/>
            </a:solidFill>
            <a:round/>
            <a:headEnd/>
            <a:tailEnd type="triangle" w="med" len="med"/>
          </a:ln>
          <a:effectLst/>
        </p:spPr>
        <p:txBody>
          <a:bodyPr/>
          <a:lstStyle/>
          <a:p>
            <a:endParaRPr lang="en-US"/>
          </a:p>
        </p:txBody>
      </p:sp>
      <p:sp>
        <p:nvSpPr>
          <p:cNvPr id="109576" name="Text Box 8"/>
          <p:cNvSpPr txBox="1">
            <a:spLocks noChangeArrowheads="1"/>
          </p:cNvSpPr>
          <p:nvPr/>
        </p:nvSpPr>
        <p:spPr bwMode="auto">
          <a:xfrm>
            <a:off x="301625" y="4197350"/>
            <a:ext cx="4070350" cy="366713"/>
          </a:xfrm>
          <a:prstGeom prst="rect">
            <a:avLst/>
          </a:prstGeom>
          <a:noFill/>
          <a:ln w="9525">
            <a:noFill/>
            <a:miter lim="800000"/>
            <a:headEnd/>
            <a:tailEnd/>
          </a:ln>
          <a:effectLst/>
        </p:spPr>
        <p:txBody>
          <a:bodyPr wrap="none">
            <a:spAutoFit/>
          </a:bodyPr>
          <a:lstStyle/>
          <a:p>
            <a:r>
              <a:rPr lang="en-US" sz="1800">
                <a:solidFill>
                  <a:srgbClr val="FFFF66"/>
                </a:solidFill>
              </a:rPr>
              <a:t>Forms insoluble solids with Phosphate</a:t>
            </a:r>
          </a:p>
        </p:txBody>
      </p:sp>
      <p:sp>
        <p:nvSpPr>
          <p:cNvPr id="109578" name="Text Box 10"/>
          <p:cNvSpPr txBox="1">
            <a:spLocks noChangeArrowheads="1"/>
          </p:cNvSpPr>
          <p:nvPr/>
        </p:nvSpPr>
        <p:spPr bwMode="auto">
          <a:xfrm>
            <a:off x="4710113" y="4178300"/>
            <a:ext cx="4311650" cy="366713"/>
          </a:xfrm>
          <a:prstGeom prst="rect">
            <a:avLst/>
          </a:prstGeom>
          <a:noFill/>
          <a:ln w="9525">
            <a:noFill/>
            <a:miter lim="800000"/>
            <a:headEnd/>
            <a:tailEnd/>
          </a:ln>
          <a:effectLst/>
        </p:spPr>
        <p:txBody>
          <a:bodyPr wrap="none">
            <a:spAutoFit/>
          </a:bodyPr>
          <a:lstStyle/>
          <a:p>
            <a:r>
              <a:rPr lang="en-US" sz="1800">
                <a:solidFill>
                  <a:srgbClr val="FFFF66"/>
                </a:solidFill>
              </a:rPr>
              <a:t>Phosphorus compounds become soluble</a:t>
            </a:r>
          </a:p>
        </p:txBody>
      </p:sp>
      <p:sp>
        <p:nvSpPr>
          <p:cNvPr id="109579" name="Line 11"/>
          <p:cNvSpPr>
            <a:spLocks noChangeShapeType="1"/>
          </p:cNvSpPr>
          <p:nvPr/>
        </p:nvSpPr>
        <p:spPr bwMode="auto">
          <a:xfrm flipH="1">
            <a:off x="6149975" y="3030538"/>
            <a:ext cx="17463" cy="966787"/>
          </a:xfrm>
          <a:prstGeom prst="line">
            <a:avLst/>
          </a:prstGeom>
          <a:noFill/>
          <a:ln w="9525">
            <a:solidFill>
              <a:schemeClr val="tx1"/>
            </a:solidFill>
            <a:round/>
            <a:headEnd/>
            <a:tailEnd type="triangle" w="med" len="med"/>
          </a:ln>
          <a:effectLst/>
        </p:spPr>
        <p:txBody>
          <a:bodyPr/>
          <a:lstStyle/>
          <a:p>
            <a:endParaRPr lang="en-US"/>
          </a:p>
        </p:txBody>
      </p:sp>
      <p:sp>
        <p:nvSpPr>
          <p:cNvPr id="109580" name="Text Box 12"/>
          <p:cNvSpPr txBox="1">
            <a:spLocks noChangeArrowheads="1"/>
          </p:cNvSpPr>
          <p:nvPr/>
        </p:nvSpPr>
        <p:spPr bwMode="auto">
          <a:xfrm>
            <a:off x="500063" y="4860925"/>
            <a:ext cx="3711575" cy="519113"/>
          </a:xfrm>
          <a:prstGeom prst="rect">
            <a:avLst/>
          </a:prstGeom>
          <a:noFill/>
          <a:ln w="9525">
            <a:noFill/>
            <a:miter lim="800000"/>
            <a:headEnd/>
            <a:tailEnd/>
          </a:ln>
          <a:effectLst/>
        </p:spPr>
        <p:txBody>
          <a:bodyPr wrap="none">
            <a:spAutoFit/>
          </a:bodyPr>
          <a:lstStyle/>
          <a:p>
            <a:r>
              <a:rPr lang="en-US">
                <a:solidFill>
                  <a:srgbClr val="00FF00"/>
                </a:solidFill>
              </a:rPr>
              <a:t>Fe</a:t>
            </a:r>
            <a:r>
              <a:rPr lang="en-US" baseline="30000">
                <a:solidFill>
                  <a:srgbClr val="00FF00"/>
                </a:solidFill>
              </a:rPr>
              <a:t>3+</a:t>
            </a:r>
            <a:r>
              <a:rPr lang="en-US">
                <a:solidFill>
                  <a:srgbClr val="00FF00"/>
                </a:solidFill>
              </a:rPr>
              <a:t> +  PO</a:t>
            </a:r>
            <a:r>
              <a:rPr lang="en-US" baseline="-25000">
                <a:solidFill>
                  <a:srgbClr val="00FF00"/>
                </a:solidFill>
              </a:rPr>
              <a:t>4</a:t>
            </a:r>
            <a:r>
              <a:rPr lang="en-US" baseline="30000">
                <a:solidFill>
                  <a:srgbClr val="00FF00"/>
                </a:solidFill>
              </a:rPr>
              <a:t>3-</a:t>
            </a:r>
            <a:r>
              <a:rPr lang="en-US">
                <a:solidFill>
                  <a:srgbClr val="00FF00"/>
                </a:solidFill>
              </a:rPr>
              <a:t> = FePO</a:t>
            </a:r>
            <a:r>
              <a:rPr lang="en-US" baseline="-25000">
                <a:solidFill>
                  <a:srgbClr val="00FF00"/>
                </a:solidFill>
              </a:rPr>
              <a:t>4</a:t>
            </a:r>
          </a:p>
        </p:txBody>
      </p:sp>
      <p:sp>
        <p:nvSpPr>
          <p:cNvPr id="109581" name="Text Box 13"/>
          <p:cNvSpPr txBox="1">
            <a:spLocks noChangeArrowheads="1"/>
          </p:cNvSpPr>
          <p:nvPr/>
        </p:nvSpPr>
        <p:spPr bwMode="auto">
          <a:xfrm>
            <a:off x="3046413" y="5292725"/>
            <a:ext cx="917575" cy="519113"/>
          </a:xfrm>
          <a:prstGeom prst="rect">
            <a:avLst/>
          </a:prstGeom>
          <a:noFill/>
          <a:ln w="9525">
            <a:noFill/>
            <a:miter lim="800000"/>
            <a:headEnd/>
            <a:tailEnd/>
          </a:ln>
          <a:effectLst/>
        </p:spPr>
        <p:txBody>
          <a:bodyPr wrap="none">
            <a:spAutoFit/>
          </a:bodyPr>
          <a:lstStyle/>
          <a:p>
            <a:r>
              <a:rPr lang="en-US"/>
              <a:t>solid</a:t>
            </a:r>
          </a:p>
        </p:txBody>
      </p:sp>
      <p:sp>
        <p:nvSpPr>
          <p:cNvPr id="109582" name="Line 14"/>
          <p:cNvSpPr>
            <a:spLocks noChangeShapeType="1"/>
          </p:cNvSpPr>
          <p:nvPr/>
        </p:nvSpPr>
        <p:spPr bwMode="auto">
          <a:xfrm flipV="1">
            <a:off x="4141788" y="4714875"/>
            <a:ext cx="2187575" cy="86042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93738" y="358775"/>
            <a:ext cx="3092450" cy="579438"/>
          </a:xfrm>
          <a:prstGeom prst="rect">
            <a:avLst/>
          </a:prstGeom>
          <a:noFill/>
          <a:ln w="9525">
            <a:noFill/>
            <a:miter lim="800000"/>
            <a:headEnd/>
            <a:tailEnd/>
          </a:ln>
          <a:effectLst/>
        </p:spPr>
        <p:txBody>
          <a:bodyPr wrap="none">
            <a:spAutoFit/>
          </a:bodyPr>
          <a:lstStyle/>
          <a:p>
            <a:r>
              <a:rPr lang="en-US" sz="3200" u="sng"/>
              <a:t>Internal Loading</a:t>
            </a:r>
          </a:p>
        </p:txBody>
      </p:sp>
      <p:sp>
        <p:nvSpPr>
          <p:cNvPr id="75779" name="Text Box 3"/>
          <p:cNvSpPr txBox="1">
            <a:spLocks noChangeArrowheads="1"/>
          </p:cNvSpPr>
          <p:nvPr/>
        </p:nvSpPr>
        <p:spPr bwMode="auto">
          <a:xfrm>
            <a:off x="758825" y="1819275"/>
            <a:ext cx="7866063" cy="701675"/>
          </a:xfrm>
          <a:prstGeom prst="rect">
            <a:avLst/>
          </a:prstGeom>
          <a:noFill/>
          <a:ln w="9525">
            <a:noFill/>
            <a:miter lim="800000"/>
            <a:headEnd/>
            <a:tailEnd/>
          </a:ln>
          <a:effectLst/>
        </p:spPr>
        <p:txBody>
          <a:bodyPr>
            <a:spAutoFit/>
          </a:bodyPr>
          <a:lstStyle/>
          <a:p>
            <a:r>
              <a:rPr lang="en-US" sz="2000">
                <a:solidFill>
                  <a:srgbClr val="FFFF00"/>
                </a:solidFill>
              </a:rPr>
              <a:t>Dissolved phosphorus combines with oxidized iron (Fe</a:t>
            </a:r>
            <a:r>
              <a:rPr lang="en-US" sz="2000" baseline="30000">
                <a:solidFill>
                  <a:srgbClr val="FFFF00"/>
                </a:solidFill>
              </a:rPr>
              <a:t>3+</a:t>
            </a:r>
            <a:r>
              <a:rPr lang="en-US" sz="2000">
                <a:solidFill>
                  <a:srgbClr val="FFFF00"/>
                </a:solidFill>
              </a:rPr>
              <a:t>) to create </a:t>
            </a:r>
          </a:p>
          <a:p>
            <a:r>
              <a:rPr lang="en-US" sz="2000">
                <a:solidFill>
                  <a:srgbClr val="FFFF00"/>
                </a:solidFill>
              </a:rPr>
              <a:t>an insoluble compound that becomes buried in lake sediments.</a:t>
            </a:r>
          </a:p>
        </p:txBody>
      </p:sp>
      <p:sp>
        <p:nvSpPr>
          <p:cNvPr id="75780" name="Text Box 4"/>
          <p:cNvSpPr txBox="1">
            <a:spLocks noChangeArrowheads="1"/>
          </p:cNvSpPr>
          <p:nvPr/>
        </p:nvSpPr>
        <p:spPr bwMode="auto">
          <a:xfrm>
            <a:off x="604838" y="3609975"/>
            <a:ext cx="7932737" cy="671513"/>
          </a:xfrm>
          <a:prstGeom prst="rect">
            <a:avLst/>
          </a:prstGeom>
          <a:noFill/>
          <a:ln w="9525">
            <a:noFill/>
            <a:miter lim="800000"/>
            <a:headEnd/>
            <a:tailEnd/>
          </a:ln>
          <a:effectLst/>
        </p:spPr>
        <p:txBody>
          <a:bodyPr wrap="none">
            <a:spAutoFit/>
          </a:bodyPr>
          <a:lstStyle/>
          <a:p>
            <a:pPr algn="ctr"/>
            <a:r>
              <a:rPr lang="en-US" sz="1800">
                <a:solidFill>
                  <a:srgbClr val="FFFF00"/>
                </a:solidFill>
              </a:rPr>
              <a:t>If oxygen contents are reduced (anoxic bottom sediments) the</a:t>
            </a:r>
          </a:p>
          <a:p>
            <a:pPr algn="ctr"/>
            <a:r>
              <a:rPr lang="en-US" sz="2000">
                <a:solidFill>
                  <a:srgbClr val="00FF00"/>
                </a:solidFill>
              </a:rPr>
              <a:t>Fe</a:t>
            </a:r>
            <a:r>
              <a:rPr lang="en-US" sz="2000" baseline="30000">
                <a:solidFill>
                  <a:srgbClr val="00FF00"/>
                </a:solidFill>
              </a:rPr>
              <a:t>3+</a:t>
            </a:r>
            <a:r>
              <a:rPr lang="en-US" sz="2000">
                <a:solidFill>
                  <a:srgbClr val="00FF00"/>
                </a:solidFill>
              </a:rPr>
              <a:t> converts to Fe</a:t>
            </a:r>
            <a:r>
              <a:rPr lang="en-US" sz="2000" baseline="30000">
                <a:solidFill>
                  <a:srgbClr val="00FF00"/>
                </a:solidFill>
              </a:rPr>
              <a:t>2+</a:t>
            </a:r>
            <a:r>
              <a:rPr lang="en-US" sz="1800">
                <a:solidFill>
                  <a:srgbClr val="FFFF00"/>
                </a:solidFill>
              </a:rPr>
              <a:t> which solubilizes the compound returning P to water.</a:t>
            </a:r>
          </a:p>
        </p:txBody>
      </p:sp>
      <p:sp>
        <p:nvSpPr>
          <p:cNvPr id="75781" name="Rectangle 5"/>
          <p:cNvSpPr>
            <a:spLocks noChangeArrowheads="1"/>
          </p:cNvSpPr>
          <p:nvPr/>
        </p:nvSpPr>
        <p:spPr bwMode="auto">
          <a:xfrm>
            <a:off x="1419225" y="5614988"/>
            <a:ext cx="5759450" cy="641350"/>
          </a:xfrm>
          <a:prstGeom prst="rect">
            <a:avLst/>
          </a:prstGeom>
          <a:noFill/>
          <a:ln w="9525">
            <a:noFill/>
            <a:miter lim="800000"/>
            <a:headEnd/>
            <a:tailEnd/>
          </a:ln>
          <a:effectLst/>
        </p:spPr>
        <p:txBody>
          <a:bodyPr wrap="none">
            <a:spAutoFit/>
          </a:bodyPr>
          <a:lstStyle/>
          <a:p>
            <a:r>
              <a:rPr lang="en-US" sz="1800">
                <a:solidFill>
                  <a:srgbClr val="FFFF00"/>
                </a:solidFill>
              </a:rPr>
              <a:t>P released by sediments is taken up by photosynthetic </a:t>
            </a:r>
          </a:p>
          <a:p>
            <a:r>
              <a:rPr lang="en-US" sz="1800">
                <a:solidFill>
                  <a:srgbClr val="FFFF00"/>
                </a:solidFill>
              </a:rPr>
              <a:t>algae faster than it can be returned to the sediments</a:t>
            </a:r>
          </a:p>
        </p:txBody>
      </p:sp>
      <p:sp>
        <p:nvSpPr>
          <p:cNvPr id="75782" name="Text Box 6"/>
          <p:cNvSpPr txBox="1">
            <a:spLocks noChangeArrowheads="1"/>
          </p:cNvSpPr>
          <p:nvPr/>
        </p:nvSpPr>
        <p:spPr bwMode="auto">
          <a:xfrm>
            <a:off x="3189288" y="2730500"/>
            <a:ext cx="3813175" cy="457200"/>
          </a:xfrm>
          <a:prstGeom prst="rect">
            <a:avLst/>
          </a:prstGeom>
          <a:noFill/>
          <a:ln w="9525">
            <a:noFill/>
            <a:miter lim="800000"/>
            <a:headEnd/>
            <a:tailEnd/>
          </a:ln>
          <a:effectLst/>
        </p:spPr>
        <p:txBody>
          <a:bodyPr wrap="none">
            <a:spAutoFit/>
          </a:bodyPr>
          <a:lstStyle/>
          <a:p>
            <a:r>
              <a:rPr lang="en-US" sz="2400" b="1"/>
              <a:t>Fe</a:t>
            </a:r>
            <a:r>
              <a:rPr lang="en-US" sz="2400" b="1" baseline="30000"/>
              <a:t>3+</a:t>
            </a:r>
            <a:r>
              <a:rPr lang="en-US" sz="2400" b="1"/>
              <a:t>  +  PO</a:t>
            </a:r>
            <a:r>
              <a:rPr lang="en-US" sz="2400" b="1" baseline="-25000"/>
              <a:t>4</a:t>
            </a:r>
            <a:r>
              <a:rPr lang="en-US" sz="2400" b="1" baseline="30000"/>
              <a:t>3-</a:t>
            </a:r>
            <a:r>
              <a:rPr lang="en-US" sz="2400" b="1"/>
              <a:t>   =   Fe(PO</a:t>
            </a:r>
            <a:r>
              <a:rPr lang="en-US" sz="2400" b="1" baseline="-25000"/>
              <a:t>4</a:t>
            </a:r>
            <a:r>
              <a:rPr lang="en-US" sz="2400" b="1"/>
              <a:t>)</a:t>
            </a:r>
          </a:p>
        </p:txBody>
      </p:sp>
      <p:sp>
        <p:nvSpPr>
          <p:cNvPr id="75783" name="Text Box 7"/>
          <p:cNvSpPr txBox="1">
            <a:spLocks noChangeArrowheads="1"/>
          </p:cNvSpPr>
          <p:nvPr/>
        </p:nvSpPr>
        <p:spPr bwMode="auto">
          <a:xfrm>
            <a:off x="5969000" y="3205163"/>
            <a:ext cx="654050" cy="366712"/>
          </a:xfrm>
          <a:prstGeom prst="rect">
            <a:avLst/>
          </a:prstGeom>
          <a:noFill/>
          <a:ln w="9525">
            <a:noFill/>
            <a:miter lim="800000"/>
            <a:headEnd/>
            <a:tailEnd/>
          </a:ln>
          <a:effectLst/>
        </p:spPr>
        <p:txBody>
          <a:bodyPr wrap="none">
            <a:spAutoFit/>
          </a:bodyPr>
          <a:lstStyle/>
          <a:p>
            <a:r>
              <a:rPr lang="en-US" sz="1800"/>
              <a:t>solid</a:t>
            </a:r>
          </a:p>
        </p:txBody>
      </p:sp>
      <p:sp>
        <p:nvSpPr>
          <p:cNvPr id="75784" name="Text Box 8"/>
          <p:cNvSpPr txBox="1">
            <a:spLocks noChangeArrowheads="1"/>
          </p:cNvSpPr>
          <p:nvPr/>
        </p:nvSpPr>
        <p:spPr bwMode="auto">
          <a:xfrm>
            <a:off x="4097338" y="4781550"/>
            <a:ext cx="939800" cy="457200"/>
          </a:xfrm>
          <a:prstGeom prst="rect">
            <a:avLst/>
          </a:prstGeom>
          <a:noFill/>
          <a:ln w="9525">
            <a:noFill/>
            <a:miter lim="800000"/>
            <a:headEnd/>
            <a:tailEnd/>
          </a:ln>
          <a:effectLst/>
        </p:spPr>
        <p:txBody>
          <a:bodyPr wrap="none">
            <a:spAutoFit/>
          </a:bodyPr>
          <a:lstStyle/>
          <a:p>
            <a:r>
              <a:rPr lang="en-US" sz="2400" b="1"/>
              <a:t>(PO</a:t>
            </a:r>
            <a:r>
              <a:rPr lang="en-US" sz="2400" b="1" baseline="-25000"/>
              <a:t>4</a:t>
            </a:r>
            <a:r>
              <a:rPr lang="en-US" sz="2400" b="1"/>
              <a:t>)</a:t>
            </a:r>
          </a:p>
        </p:txBody>
      </p:sp>
      <p:sp>
        <p:nvSpPr>
          <p:cNvPr id="75785" name="Text Box 9"/>
          <p:cNvSpPr txBox="1">
            <a:spLocks noChangeArrowheads="1"/>
          </p:cNvSpPr>
          <p:nvPr/>
        </p:nvSpPr>
        <p:spPr bwMode="auto">
          <a:xfrm>
            <a:off x="3729038" y="4781550"/>
            <a:ext cx="539750" cy="457200"/>
          </a:xfrm>
          <a:prstGeom prst="rect">
            <a:avLst/>
          </a:prstGeom>
          <a:noFill/>
          <a:ln w="9525">
            <a:noFill/>
            <a:miter lim="800000"/>
            <a:headEnd/>
            <a:tailEnd/>
          </a:ln>
          <a:effectLst/>
        </p:spPr>
        <p:txBody>
          <a:bodyPr wrap="none">
            <a:spAutoFit/>
          </a:bodyPr>
          <a:lstStyle/>
          <a:p>
            <a:r>
              <a:rPr lang="en-US" sz="2400" b="1"/>
              <a:t>Fe</a:t>
            </a:r>
          </a:p>
        </p:txBody>
      </p:sp>
      <p:sp>
        <p:nvSpPr>
          <p:cNvPr id="75786" name="Rectangle 10"/>
          <p:cNvSpPr>
            <a:spLocks noChangeArrowheads="1"/>
          </p:cNvSpPr>
          <p:nvPr/>
        </p:nvSpPr>
        <p:spPr bwMode="auto">
          <a:xfrm>
            <a:off x="6342063" y="4933950"/>
            <a:ext cx="1268412" cy="457200"/>
          </a:xfrm>
          <a:prstGeom prst="rect">
            <a:avLst/>
          </a:prstGeom>
          <a:noFill/>
          <a:ln w="9525">
            <a:noFill/>
            <a:miter lim="800000"/>
            <a:headEnd/>
            <a:tailEnd/>
          </a:ln>
          <a:effectLst/>
        </p:spPr>
        <p:txBody>
          <a:bodyPr wrap="none">
            <a:spAutoFit/>
          </a:bodyPr>
          <a:lstStyle/>
          <a:p>
            <a:r>
              <a:rPr lang="en-US" sz="2400">
                <a:solidFill>
                  <a:srgbClr val="FFFF00"/>
                </a:solidFill>
              </a:rPr>
              <a:t>to water</a:t>
            </a:r>
          </a:p>
        </p:txBody>
      </p:sp>
      <p:sp>
        <p:nvSpPr>
          <p:cNvPr id="75787" name="Text Box 11"/>
          <p:cNvSpPr txBox="1">
            <a:spLocks noChangeArrowheads="1"/>
          </p:cNvSpPr>
          <p:nvPr/>
        </p:nvSpPr>
        <p:spPr bwMode="auto">
          <a:xfrm>
            <a:off x="3952875" y="4613275"/>
            <a:ext cx="415925" cy="336550"/>
          </a:xfrm>
          <a:prstGeom prst="rect">
            <a:avLst/>
          </a:prstGeom>
          <a:noFill/>
          <a:ln w="9525">
            <a:noFill/>
            <a:miter lim="800000"/>
            <a:headEnd/>
            <a:tailEnd/>
          </a:ln>
          <a:effectLst/>
        </p:spPr>
        <p:txBody>
          <a:bodyPr wrap="none">
            <a:spAutoFit/>
          </a:bodyPr>
          <a:lstStyle/>
          <a:p>
            <a:r>
              <a:rPr lang="en-US" sz="1600"/>
              <a:t>2+</a:t>
            </a:r>
          </a:p>
        </p:txBody>
      </p:sp>
      <p:sp>
        <p:nvSpPr>
          <p:cNvPr id="75788" name="Text Box 12"/>
          <p:cNvSpPr txBox="1">
            <a:spLocks noChangeArrowheads="1"/>
          </p:cNvSpPr>
          <p:nvPr/>
        </p:nvSpPr>
        <p:spPr bwMode="auto">
          <a:xfrm>
            <a:off x="1506538" y="1190625"/>
            <a:ext cx="2647950" cy="457200"/>
          </a:xfrm>
          <a:prstGeom prst="rect">
            <a:avLst/>
          </a:prstGeom>
          <a:noFill/>
          <a:ln w="9525">
            <a:noFill/>
            <a:miter lim="800000"/>
            <a:headEnd/>
            <a:tailEnd/>
          </a:ln>
          <a:effectLst/>
        </p:spPr>
        <p:txBody>
          <a:bodyPr wrap="none">
            <a:spAutoFit/>
          </a:bodyPr>
          <a:lstStyle/>
          <a:p>
            <a:r>
              <a:rPr lang="en-US" sz="2400" b="1">
                <a:solidFill>
                  <a:srgbClr val="00FF00"/>
                </a:solidFill>
              </a:rPr>
              <a:t>Fe</a:t>
            </a:r>
            <a:r>
              <a:rPr lang="en-US" sz="2400" b="1" baseline="30000">
                <a:solidFill>
                  <a:srgbClr val="00FF00"/>
                </a:solidFill>
              </a:rPr>
              <a:t>3+</a:t>
            </a:r>
            <a:r>
              <a:rPr lang="en-US" sz="2400" b="1">
                <a:solidFill>
                  <a:srgbClr val="00FF00"/>
                </a:solidFill>
              </a:rPr>
              <a:t> high oxygen</a:t>
            </a:r>
          </a:p>
        </p:txBody>
      </p:sp>
      <p:sp>
        <p:nvSpPr>
          <p:cNvPr id="75789" name="Text Box 13"/>
          <p:cNvSpPr txBox="1">
            <a:spLocks noChangeArrowheads="1"/>
          </p:cNvSpPr>
          <p:nvPr/>
        </p:nvSpPr>
        <p:spPr bwMode="auto">
          <a:xfrm>
            <a:off x="4957763" y="1201738"/>
            <a:ext cx="2513012" cy="457200"/>
          </a:xfrm>
          <a:prstGeom prst="rect">
            <a:avLst/>
          </a:prstGeom>
          <a:noFill/>
          <a:ln w="9525">
            <a:noFill/>
            <a:miter lim="800000"/>
            <a:headEnd/>
            <a:tailEnd/>
          </a:ln>
          <a:effectLst/>
        </p:spPr>
        <p:txBody>
          <a:bodyPr wrap="none">
            <a:spAutoFit/>
          </a:bodyPr>
          <a:lstStyle/>
          <a:p>
            <a:r>
              <a:rPr lang="en-US" sz="2400" b="1">
                <a:solidFill>
                  <a:srgbClr val="00FF00"/>
                </a:solidFill>
              </a:rPr>
              <a:t>Fe</a:t>
            </a:r>
            <a:r>
              <a:rPr lang="en-US" sz="2400" b="1" baseline="30000">
                <a:solidFill>
                  <a:srgbClr val="00FF00"/>
                </a:solidFill>
              </a:rPr>
              <a:t>2+</a:t>
            </a:r>
            <a:r>
              <a:rPr lang="en-US" sz="2400" b="1">
                <a:solidFill>
                  <a:srgbClr val="00FF00"/>
                </a:solidFill>
              </a:rPr>
              <a:t> low oxygen</a:t>
            </a:r>
          </a:p>
        </p:txBody>
      </p:sp>
      <p:sp>
        <p:nvSpPr>
          <p:cNvPr id="75790" name="Text Box 14"/>
          <p:cNvSpPr txBox="1">
            <a:spLocks noChangeArrowheads="1"/>
          </p:cNvSpPr>
          <p:nvPr/>
        </p:nvSpPr>
        <p:spPr bwMode="auto">
          <a:xfrm>
            <a:off x="6040438" y="4665663"/>
            <a:ext cx="365125" cy="336550"/>
          </a:xfrm>
          <a:prstGeom prst="rect">
            <a:avLst/>
          </a:prstGeom>
          <a:noFill/>
          <a:ln w="9525">
            <a:noFill/>
            <a:miter lim="800000"/>
            <a:headEnd/>
            <a:tailEnd/>
          </a:ln>
          <a:effectLst/>
        </p:spPr>
        <p:txBody>
          <a:bodyPr wrap="none">
            <a:spAutoFit/>
          </a:bodyPr>
          <a:lstStyle/>
          <a:p>
            <a:r>
              <a:rPr lang="en-US" sz="1600"/>
              <a:t>3-</a:t>
            </a:r>
          </a:p>
        </p:txBody>
      </p:sp>
      <p:sp>
        <p:nvSpPr>
          <p:cNvPr id="75791" name="Text Box 15"/>
          <p:cNvSpPr txBox="1">
            <a:spLocks noChangeArrowheads="1"/>
          </p:cNvSpPr>
          <p:nvPr/>
        </p:nvSpPr>
        <p:spPr bwMode="auto">
          <a:xfrm>
            <a:off x="1771650" y="2771775"/>
            <a:ext cx="1427163" cy="396875"/>
          </a:xfrm>
          <a:prstGeom prst="rect">
            <a:avLst/>
          </a:prstGeom>
          <a:noFill/>
          <a:ln w="9525">
            <a:noFill/>
            <a:miter lim="800000"/>
            <a:headEnd/>
            <a:tailEnd/>
          </a:ln>
          <a:effectLst/>
        </p:spPr>
        <p:txBody>
          <a:bodyPr wrap="none">
            <a:spAutoFit/>
          </a:bodyPr>
          <a:lstStyle/>
          <a:p>
            <a:r>
              <a:rPr lang="en-US" sz="2000">
                <a:solidFill>
                  <a:srgbClr val="99FF33"/>
                </a:solidFill>
              </a:rPr>
              <a:t>Simplified: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20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87"/>
                                        </p:tgtEl>
                                        <p:attrNameLst>
                                          <p:attrName>style.visibility</p:attrName>
                                        </p:attrNameLst>
                                      </p:cBhvr>
                                      <p:to>
                                        <p:strVal val="visible"/>
                                      </p:to>
                                    </p:set>
                                    <p:animEffect transition="in" filter="fade">
                                      <p:cBhvr>
                                        <p:cTn id="12" dur="2000"/>
                                        <p:tgtEl>
                                          <p:spTgt spid="75787"/>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4.72222E-6 -2.22222E-6 L -0.24184 -0.03009 " pathEditMode="relative" rAng="0" ptsTypes="AA">
                                      <p:cBhvr>
                                        <p:cTn id="16" dur="2000" fill="hold"/>
                                        <p:tgtEl>
                                          <p:spTgt spid="75787"/>
                                        </p:tgtEl>
                                        <p:attrNameLst>
                                          <p:attrName>ppt_x</p:attrName>
                                          <p:attrName>ppt_y</p:attrName>
                                        </p:attrNameLst>
                                      </p:cBhvr>
                                      <p:rCtr x="-121" y="-15"/>
                                    </p:animMotion>
                                  </p:childTnLst>
                                </p:cTn>
                              </p:par>
                              <p:par>
                                <p:cTn id="17" presetID="35" presetClass="path" presetSubtype="0" accel="50000" decel="50000" fill="hold" grpId="0" nodeType="withEffect">
                                  <p:stCondLst>
                                    <p:cond delay="0"/>
                                  </p:stCondLst>
                                  <p:childTnLst>
                                    <p:animMotion origin="layout" path="M 3.61111E-6 4.44444E-6 L -0.23872 -0.03241 " pathEditMode="relative" rAng="0" ptsTypes="AA">
                                      <p:cBhvr>
                                        <p:cTn id="18" dur="2000" fill="hold"/>
                                        <p:tgtEl>
                                          <p:spTgt spid="75785"/>
                                        </p:tgtEl>
                                        <p:attrNameLst>
                                          <p:attrName>ppt_x</p:attrName>
                                          <p:attrName>ppt_y</p:attrName>
                                        </p:attrNameLst>
                                      </p:cBhvr>
                                      <p:rCtr x="-119" y="-16"/>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8.33333E-7 4.44444E-6 L 0.13073 -0.0088 " pathEditMode="relative" rAng="0" ptsTypes="AA">
                                      <p:cBhvr>
                                        <p:cTn id="22" dur="2000" fill="hold"/>
                                        <p:tgtEl>
                                          <p:spTgt spid="75784"/>
                                        </p:tgtEl>
                                        <p:attrNameLst>
                                          <p:attrName>ppt_x</p:attrName>
                                          <p:attrName>ppt_y</p:attrName>
                                        </p:attrNameLst>
                                      </p:cBhvr>
                                      <p:rCtr x="65" y="-4"/>
                                    </p:animMotion>
                                  </p:childTnLst>
                                </p:cTn>
                              </p:par>
                              <p:par>
                                <p:cTn id="23" presetID="10" presetClass="entr" presetSubtype="0" fill="hold" grpId="0" nodeType="withEffect">
                                  <p:stCondLst>
                                    <p:cond delay="0"/>
                                  </p:stCondLst>
                                  <p:childTnLst>
                                    <p:set>
                                      <p:cBhvr>
                                        <p:cTn id="24" dur="1" fill="hold">
                                          <p:stCondLst>
                                            <p:cond delay="0"/>
                                          </p:stCondLst>
                                        </p:cTn>
                                        <p:tgtEl>
                                          <p:spTgt spid="75790"/>
                                        </p:tgtEl>
                                        <p:attrNameLst>
                                          <p:attrName>style.visibility</p:attrName>
                                        </p:attrNameLst>
                                      </p:cBhvr>
                                      <p:to>
                                        <p:strVal val="visible"/>
                                      </p:to>
                                    </p:set>
                                    <p:animEffect transition="in" filter="fade">
                                      <p:cBhvr>
                                        <p:cTn id="25" dur="2000"/>
                                        <p:tgtEl>
                                          <p:spTgt spid="7579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5786"/>
                                        </p:tgtEl>
                                        <p:attrNameLst>
                                          <p:attrName>style.visibility</p:attrName>
                                        </p:attrNameLst>
                                      </p:cBhvr>
                                      <p:to>
                                        <p:strVal val="visible"/>
                                      </p:to>
                                    </p:set>
                                    <p:animEffect transition="in" filter="fade">
                                      <p:cBhvr>
                                        <p:cTn id="29" dur="2000"/>
                                        <p:tgtEl>
                                          <p:spTgt spid="757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5781"/>
                                        </p:tgtEl>
                                        <p:attrNameLst>
                                          <p:attrName>style.visibility</p:attrName>
                                        </p:attrNameLst>
                                      </p:cBhvr>
                                      <p:to>
                                        <p:strVal val="visible"/>
                                      </p:to>
                                    </p:set>
                                    <p:animEffect transition="in" filter="fade">
                                      <p:cBhvr>
                                        <p:cTn id="32" dur="2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P spid="75784" grpId="0"/>
      <p:bldP spid="75785" grpId="0"/>
      <p:bldP spid="75786" grpId="0"/>
      <p:bldP spid="75787" grpId="0"/>
      <p:bldP spid="75787" grpId="1"/>
      <p:bldP spid="757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263650" y="2932113"/>
            <a:ext cx="7140575" cy="2014537"/>
          </a:xfrm>
          <a:prstGeom prst="rect">
            <a:avLst/>
          </a:prstGeom>
          <a:noFill/>
          <a:ln w="9525">
            <a:noFill/>
            <a:miter lim="800000"/>
            <a:headEnd/>
            <a:tailEnd/>
          </a:ln>
          <a:effectLst/>
        </p:spPr>
        <p:txBody>
          <a:bodyPr>
            <a:spAutoFit/>
          </a:bodyPr>
          <a:lstStyle/>
          <a:p>
            <a:r>
              <a:rPr lang="en-US" sz="1800" b="1">
                <a:solidFill>
                  <a:srgbClr val="00FF00"/>
                </a:solidFill>
              </a:rPr>
              <a:t>RECOMMENDATION – Control Internal Phosphorus Loading. </a:t>
            </a:r>
          </a:p>
          <a:p>
            <a:endParaRPr lang="en-US" sz="1800" b="1">
              <a:solidFill>
                <a:srgbClr val="00FF00"/>
              </a:solidFill>
            </a:endParaRPr>
          </a:p>
          <a:p>
            <a:r>
              <a:rPr lang="en-US" sz="1800">
                <a:solidFill>
                  <a:srgbClr val="00FF00"/>
                </a:solidFill>
              </a:rPr>
              <a:t>Phosphorus-rich mud sediments need to be removed from the lake to the maximum extent that is practical, in order to reduce internal phosphorus loading. Unless this internal loading is substantially reduced, it may take as long as </a:t>
            </a:r>
            <a:r>
              <a:rPr lang="en-US" sz="1800">
                <a:solidFill>
                  <a:srgbClr val="FFFF00"/>
                </a:solidFill>
              </a:rPr>
              <a:t>100 years for the lake to respond to watershed phosphorus control programs.</a:t>
            </a:r>
          </a:p>
        </p:txBody>
      </p:sp>
      <p:sp>
        <p:nvSpPr>
          <p:cNvPr id="77827" name="Rectangle 3"/>
          <p:cNvSpPr>
            <a:spLocks noChangeArrowheads="1"/>
          </p:cNvSpPr>
          <p:nvPr/>
        </p:nvSpPr>
        <p:spPr bwMode="auto">
          <a:xfrm>
            <a:off x="1635125" y="887413"/>
            <a:ext cx="5854700" cy="915987"/>
          </a:xfrm>
          <a:prstGeom prst="rect">
            <a:avLst/>
          </a:prstGeom>
          <a:noFill/>
          <a:ln w="9525">
            <a:noFill/>
            <a:miter lim="800000"/>
            <a:headEnd/>
            <a:tailEnd/>
          </a:ln>
          <a:effectLst/>
        </p:spPr>
        <p:txBody>
          <a:bodyPr>
            <a:spAutoFit/>
          </a:bodyPr>
          <a:lstStyle/>
          <a:p>
            <a:pPr algn="ctr"/>
            <a:r>
              <a:rPr lang="en-US" sz="1800" b="1"/>
              <a:t>Lake Okeechobee Action Plan</a:t>
            </a:r>
          </a:p>
          <a:p>
            <a:pPr algn="ctr"/>
            <a:r>
              <a:rPr lang="en-US" sz="1800" b="1">
                <a:solidFill>
                  <a:srgbClr val="FFFF00"/>
                </a:solidFill>
              </a:rPr>
              <a:t>Developed by the Lake Okeechobee Issue Team</a:t>
            </a:r>
          </a:p>
          <a:p>
            <a:pPr algn="ctr"/>
            <a:r>
              <a:rPr lang="en-US" sz="1800" b="1"/>
              <a:t>December 6, 1999</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Text Box 6"/>
          <p:cNvSpPr txBox="1">
            <a:spLocks noChangeArrowheads="1"/>
          </p:cNvSpPr>
          <p:nvPr/>
        </p:nvSpPr>
        <p:spPr bwMode="auto">
          <a:xfrm>
            <a:off x="1755775" y="2314575"/>
            <a:ext cx="5270500" cy="519113"/>
          </a:xfrm>
          <a:prstGeom prst="rect">
            <a:avLst/>
          </a:prstGeom>
          <a:noFill/>
          <a:ln w="9525">
            <a:noFill/>
            <a:miter lim="800000"/>
            <a:headEnd/>
            <a:tailEnd/>
          </a:ln>
          <a:effectLst/>
        </p:spPr>
        <p:txBody>
          <a:bodyPr wrap="none">
            <a:spAutoFit/>
          </a:bodyPr>
          <a:lstStyle/>
          <a:p>
            <a:r>
              <a:rPr lang="en-US"/>
              <a:t>Next: Arsenic, Fluoride, Mercury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28713" y="660400"/>
            <a:ext cx="6634162" cy="579438"/>
          </a:xfrm>
          <a:prstGeom prst="rect">
            <a:avLst/>
          </a:prstGeom>
          <a:noFill/>
          <a:ln w="9525">
            <a:noFill/>
            <a:miter lim="800000"/>
            <a:headEnd/>
            <a:tailEnd/>
          </a:ln>
          <a:effectLst/>
        </p:spPr>
        <p:txBody>
          <a:bodyPr wrap="none">
            <a:spAutoFit/>
          </a:bodyPr>
          <a:lstStyle/>
          <a:p>
            <a:r>
              <a:rPr lang="en-US" sz="3200" u="sng"/>
              <a:t>Nutrients: Nitrogen and Phosphorus</a:t>
            </a:r>
          </a:p>
        </p:txBody>
      </p:sp>
      <p:sp>
        <p:nvSpPr>
          <p:cNvPr id="19459" name="Text Box 3"/>
          <p:cNvSpPr txBox="1">
            <a:spLocks noChangeArrowheads="1"/>
          </p:cNvSpPr>
          <p:nvPr/>
        </p:nvSpPr>
        <p:spPr bwMode="auto">
          <a:xfrm>
            <a:off x="1720850" y="4240213"/>
            <a:ext cx="5438775" cy="457200"/>
          </a:xfrm>
          <a:prstGeom prst="rect">
            <a:avLst/>
          </a:prstGeom>
          <a:noFill/>
          <a:ln w="9525">
            <a:noFill/>
            <a:miter lim="800000"/>
            <a:headEnd/>
            <a:tailEnd/>
          </a:ln>
          <a:effectLst/>
        </p:spPr>
        <p:txBody>
          <a:bodyPr wrap="none">
            <a:spAutoFit/>
          </a:bodyPr>
          <a:lstStyle/>
          <a:p>
            <a:r>
              <a:rPr lang="en-US" sz="2400">
                <a:solidFill>
                  <a:srgbClr val="FFFF00"/>
                </a:solidFill>
              </a:rPr>
              <a:t>Both are limiting to primary productivity</a:t>
            </a:r>
          </a:p>
        </p:txBody>
      </p:sp>
      <p:sp>
        <p:nvSpPr>
          <p:cNvPr id="19460" name="Text Box 4"/>
          <p:cNvSpPr txBox="1">
            <a:spLocks noChangeArrowheads="1"/>
          </p:cNvSpPr>
          <p:nvPr/>
        </p:nvSpPr>
        <p:spPr bwMode="auto">
          <a:xfrm>
            <a:off x="893763" y="5026025"/>
            <a:ext cx="7664450" cy="519113"/>
          </a:xfrm>
          <a:prstGeom prst="rect">
            <a:avLst/>
          </a:prstGeom>
          <a:noFill/>
          <a:ln w="9525">
            <a:noFill/>
            <a:miter lim="800000"/>
            <a:headEnd/>
            <a:tailEnd/>
          </a:ln>
          <a:effectLst/>
        </p:spPr>
        <p:txBody>
          <a:bodyPr wrap="none">
            <a:spAutoFit/>
          </a:bodyPr>
          <a:lstStyle/>
          <a:p>
            <a:r>
              <a:rPr lang="en-US">
                <a:solidFill>
                  <a:srgbClr val="00FF00"/>
                </a:solidFill>
              </a:rPr>
              <a:t>Excess amounts can severely alter ecosystems</a:t>
            </a:r>
          </a:p>
        </p:txBody>
      </p:sp>
      <p:sp>
        <p:nvSpPr>
          <p:cNvPr id="19461" name="Text Box 5"/>
          <p:cNvSpPr txBox="1">
            <a:spLocks noChangeArrowheads="1"/>
          </p:cNvSpPr>
          <p:nvPr/>
        </p:nvSpPr>
        <p:spPr bwMode="auto">
          <a:xfrm>
            <a:off x="1322388" y="2128838"/>
            <a:ext cx="6340475" cy="1674812"/>
          </a:xfrm>
          <a:prstGeom prst="rect">
            <a:avLst/>
          </a:prstGeom>
          <a:noFill/>
          <a:ln w="9525">
            <a:noFill/>
            <a:miter lim="800000"/>
            <a:headEnd/>
            <a:tailEnd/>
          </a:ln>
          <a:effectLst/>
        </p:spPr>
        <p:txBody>
          <a:bodyPr wrap="none">
            <a:spAutoFit/>
          </a:bodyPr>
          <a:lstStyle/>
          <a:p>
            <a:pPr algn="ctr"/>
            <a:r>
              <a:rPr lang="en-US" sz="2400">
                <a:solidFill>
                  <a:srgbClr val="FFFF00"/>
                </a:solidFill>
              </a:rPr>
              <a:t>Availability in the environment is controlled by</a:t>
            </a:r>
          </a:p>
          <a:p>
            <a:pPr algn="ctr"/>
            <a:endParaRPr lang="en-US" sz="800">
              <a:solidFill>
                <a:srgbClr val="FFFF00"/>
              </a:solidFill>
            </a:endParaRPr>
          </a:p>
          <a:p>
            <a:pPr algn="ctr"/>
            <a:r>
              <a:rPr lang="en-US" sz="2400" b="1">
                <a:solidFill>
                  <a:srgbClr val="FFFF00"/>
                </a:solidFill>
              </a:rPr>
              <a:t>Oxygen</a:t>
            </a:r>
          </a:p>
          <a:p>
            <a:pPr algn="ctr"/>
            <a:r>
              <a:rPr lang="en-US" sz="2400" b="1">
                <a:solidFill>
                  <a:srgbClr val="FFFF00"/>
                </a:solidFill>
              </a:rPr>
              <a:t>pH</a:t>
            </a:r>
          </a:p>
          <a:p>
            <a:pPr algn="ctr"/>
            <a:r>
              <a:rPr lang="en-US" sz="2400" b="1">
                <a:solidFill>
                  <a:srgbClr val="FFFF00"/>
                </a:solidFill>
              </a:rPr>
              <a:t>Organisms</a:t>
            </a:r>
          </a:p>
        </p:txBody>
      </p:sp>
      <p:sp>
        <p:nvSpPr>
          <p:cNvPr id="19462" name="Text Box 6"/>
          <p:cNvSpPr txBox="1">
            <a:spLocks noChangeArrowheads="1"/>
          </p:cNvSpPr>
          <p:nvPr/>
        </p:nvSpPr>
        <p:spPr bwMode="auto">
          <a:xfrm>
            <a:off x="958850" y="1392238"/>
            <a:ext cx="7167563" cy="457200"/>
          </a:xfrm>
          <a:prstGeom prst="rect">
            <a:avLst/>
          </a:prstGeom>
          <a:noFill/>
          <a:ln w="9525">
            <a:noFill/>
            <a:miter lim="800000"/>
            <a:headEnd/>
            <a:tailEnd/>
          </a:ln>
          <a:effectLst/>
        </p:spPr>
        <p:txBody>
          <a:bodyPr wrap="none">
            <a:spAutoFit/>
          </a:bodyPr>
          <a:lstStyle/>
          <a:p>
            <a:r>
              <a:rPr lang="en-US" sz="2400">
                <a:solidFill>
                  <a:srgbClr val="FFFF00"/>
                </a:solidFill>
              </a:rPr>
              <a:t>Sources: fertilizers, manures, wastewater discharge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286000" y="2133600"/>
            <a:ext cx="4062413" cy="579438"/>
          </a:xfrm>
          <a:prstGeom prst="rect">
            <a:avLst/>
          </a:prstGeom>
          <a:noFill/>
          <a:ln w="9525">
            <a:noFill/>
            <a:miter lim="800000"/>
            <a:headEnd/>
            <a:tailEnd/>
          </a:ln>
          <a:effectLst/>
        </p:spPr>
        <p:txBody>
          <a:bodyPr wrap="none">
            <a:spAutoFit/>
          </a:bodyPr>
          <a:lstStyle/>
          <a:p>
            <a:r>
              <a:rPr lang="en-US" sz="3200" b="1"/>
              <a:t>Chemical Pollutants</a:t>
            </a:r>
          </a:p>
        </p:txBody>
      </p:sp>
      <p:sp>
        <p:nvSpPr>
          <p:cNvPr id="128003" name="Text Box 3"/>
          <p:cNvSpPr txBox="1">
            <a:spLocks noChangeArrowheads="1"/>
          </p:cNvSpPr>
          <p:nvPr/>
        </p:nvSpPr>
        <p:spPr bwMode="auto">
          <a:xfrm>
            <a:off x="2514600" y="2819400"/>
            <a:ext cx="3321050" cy="457200"/>
          </a:xfrm>
          <a:prstGeom prst="rect">
            <a:avLst/>
          </a:prstGeom>
          <a:noFill/>
          <a:ln w="9525">
            <a:noFill/>
            <a:miter lim="800000"/>
            <a:headEnd/>
            <a:tailEnd/>
          </a:ln>
          <a:effectLst/>
        </p:spPr>
        <p:txBody>
          <a:bodyPr wrap="none">
            <a:spAutoFit/>
          </a:bodyPr>
          <a:lstStyle/>
          <a:p>
            <a:r>
              <a:rPr lang="en-US" sz="2400">
                <a:solidFill>
                  <a:srgbClr val="FFFF66"/>
                </a:solidFill>
              </a:rPr>
              <a:t>Metals and Non-metals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1016000" y="1882775"/>
            <a:ext cx="6635750" cy="3743325"/>
          </a:xfrm>
          <a:prstGeom prst="rect">
            <a:avLst/>
          </a:prstGeom>
          <a:noFill/>
          <a:ln w="9525">
            <a:noFill/>
            <a:miter lim="800000"/>
            <a:headEnd/>
            <a:tailEnd/>
          </a:ln>
          <a:effectLst/>
        </p:spPr>
        <p:txBody>
          <a:bodyPr anchor="ctr">
            <a:spAutoFit/>
          </a:bodyPr>
          <a:lstStyle/>
          <a:p>
            <a:pPr eaLnBrk="1" hangingPunct="1"/>
            <a:r>
              <a:rPr lang="en-US" sz="2400" b="1"/>
              <a:t>Lead</a:t>
            </a:r>
            <a:r>
              <a:rPr lang="en-US" sz="2400" b="1">
                <a:solidFill>
                  <a:srgbClr val="FFFF00"/>
                </a:solidFill>
              </a:rPr>
              <a:t> found in blood sample from 1 of 10 Washingtonians</a:t>
            </a:r>
          </a:p>
          <a:p>
            <a:pPr eaLnBrk="1" hangingPunct="1"/>
            <a:endParaRPr lang="en-US" sz="2400" b="1">
              <a:solidFill>
                <a:srgbClr val="FFFF00"/>
              </a:solidFill>
            </a:endParaRPr>
          </a:p>
          <a:p>
            <a:pPr eaLnBrk="1" hangingPunct="1"/>
            <a:r>
              <a:rPr lang="en-US" sz="2400" b="1"/>
              <a:t>Arsenic</a:t>
            </a:r>
            <a:r>
              <a:rPr lang="en-US" sz="2400" b="1">
                <a:solidFill>
                  <a:srgbClr val="FFFF00"/>
                </a:solidFill>
              </a:rPr>
              <a:t> found in urine samples from 4 of 10 Washingtonians</a:t>
            </a:r>
            <a:br>
              <a:rPr lang="en-US" sz="2400" b="1">
                <a:solidFill>
                  <a:srgbClr val="FFFF00"/>
                </a:solidFill>
              </a:rPr>
            </a:br>
            <a:endParaRPr lang="en-US" sz="2400" b="1">
              <a:solidFill>
                <a:srgbClr val="FFFF00"/>
              </a:solidFill>
            </a:endParaRPr>
          </a:p>
          <a:p>
            <a:pPr eaLnBrk="1" hangingPunct="1"/>
            <a:r>
              <a:rPr lang="en-US" sz="2400" b="1"/>
              <a:t>Mercury</a:t>
            </a:r>
            <a:r>
              <a:rPr lang="en-US" sz="2400" b="1">
                <a:solidFill>
                  <a:srgbClr val="FFFF00"/>
                </a:solidFill>
              </a:rPr>
              <a:t> found in hair samples from 10 of 10 Washingtonians</a:t>
            </a:r>
            <a:br>
              <a:rPr lang="en-US" sz="2400" b="1">
                <a:solidFill>
                  <a:srgbClr val="FFFF00"/>
                </a:solidFill>
              </a:rPr>
            </a:br>
            <a:endParaRPr lang="en-US" sz="2400" b="1">
              <a:solidFill>
                <a:srgbClr val="FFFF00"/>
              </a:solidFill>
            </a:endParaRPr>
          </a:p>
          <a:p>
            <a:pPr eaLnBrk="1" hangingPunct="1"/>
            <a:endParaRPr lang="en-US" sz="2400" b="1">
              <a:solidFill>
                <a:srgbClr val="FFFF00"/>
              </a:solidFill>
            </a:endParaRPr>
          </a:p>
        </p:txBody>
      </p:sp>
      <p:sp>
        <p:nvSpPr>
          <p:cNvPr id="130051" name="Text Box 3"/>
          <p:cNvSpPr txBox="1">
            <a:spLocks noChangeArrowheads="1"/>
          </p:cNvSpPr>
          <p:nvPr/>
        </p:nvSpPr>
        <p:spPr bwMode="auto">
          <a:xfrm>
            <a:off x="1219200" y="685800"/>
            <a:ext cx="5772150" cy="641350"/>
          </a:xfrm>
          <a:prstGeom prst="rect">
            <a:avLst/>
          </a:prstGeom>
          <a:noFill/>
          <a:ln w="9525">
            <a:noFill/>
            <a:miter lim="800000"/>
            <a:headEnd/>
            <a:tailEnd/>
          </a:ln>
          <a:effectLst/>
        </p:spPr>
        <p:txBody>
          <a:bodyPr wrap="none">
            <a:spAutoFit/>
          </a:bodyPr>
          <a:lstStyle/>
          <a:p>
            <a:r>
              <a:rPr lang="en-US" sz="3600" u="sng"/>
              <a:t>Mercury, Arsenic, and Lead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498600" y="-203200"/>
            <a:ext cx="184150" cy="565150"/>
          </a:xfrm>
          <a:prstGeom prst="rect">
            <a:avLst/>
          </a:prstGeom>
          <a:noFill/>
          <a:ln w="9525">
            <a:noFill/>
            <a:miter lim="800000"/>
            <a:headEnd/>
            <a:tailEnd/>
          </a:ln>
          <a:effectLst/>
        </p:spPr>
        <p:txBody>
          <a:bodyPr wrap="none" anchor="ctr">
            <a:spAutoFit/>
          </a:bodyPr>
          <a:lstStyle/>
          <a:p>
            <a:pPr eaLnBrk="1" hangingPunct="1"/>
            <a:endParaRPr lang="en-US" sz="1300" b="1"/>
          </a:p>
          <a:p>
            <a:endParaRPr lang="en-US" sz="1800"/>
          </a:p>
        </p:txBody>
      </p:sp>
      <p:graphicFrame>
        <p:nvGraphicFramePr>
          <p:cNvPr id="131075" name="Group 3"/>
          <p:cNvGraphicFramePr>
            <a:graphicFrameLocks noGrp="1"/>
          </p:cNvGraphicFramePr>
          <p:nvPr/>
        </p:nvGraphicFramePr>
        <p:xfrm>
          <a:off x="468313" y="138113"/>
          <a:ext cx="6102350" cy="6597650"/>
        </p:xfrm>
        <a:graphic>
          <a:graphicData uri="http://schemas.openxmlformats.org/drawingml/2006/table">
            <a:tbl>
              <a:tblPr/>
              <a:tblGrid>
                <a:gridCol w="1487487"/>
                <a:gridCol w="4614863"/>
              </a:tblGrid>
              <a:tr h="833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Common Health Effects</a:t>
                      </a:r>
                      <a:br>
                        <a:rPr kumimoji="0" lang="en-US" sz="2400" b="1" i="0" u="none" strike="noStrike" cap="none" normalizeH="0" baseline="0" smtClean="0">
                          <a:ln>
                            <a:noFill/>
                          </a:ln>
                          <a:solidFill>
                            <a:srgbClr val="FFFF00"/>
                          </a:solidFill>
                          <a:effectLst/>
                          <a:latin typeface="Arial" charset="0"/>
                        </a:rPr>
                      </a:br>
                      <a:endParaRPr kumimoji="0" lang="en-US" sz="2400" b="0" i="0" u="none" strike="noStrike" cap="none" normalizeH="0" baseline="0" smtClean="0">
                        <a:ln>
                          <a:noFill/>
                        </a:ln>
                        <a:solidFill>
                          <a:srgbClr val="FFFF00"/>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194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Arial" charset="0"/>
                        </a:rPr>
                        <a:t>Lead</a:t>
                      </a:r>
                      <a:endParaRPr kumimoji="0" lang="en-US" sz="1800" b="0" i="0" u="none" strike="noStrike" cap="none" normalizeH="0" baseline="0" smtClean="0">
                        <a:ln>
                          <a:noFill/>
                        </a:ln>
                        <a:solidFill>
                          <a:srgbClr val="FFFF00"/>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behavioral problems</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high blood pressure, anemia</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kidney damage</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memory and learning difficulties</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miscarriage, decreased sperm production</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rgbClr val="FFFF00"/>
                          </a:solidFill>
                          <a:effectLst/>
                          <a:latin typeface="Arial" charset="0"/>
                        </a:rPr>
                        <a:t>reduced IQ</a:t>
                      </a: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465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Arial" charset="0"/>
                        </a:rPr>
                        <a:t>Mercury</a:t>
                      </a:r>
                      <a:r>
                        <a:rPr kumimoji="0" lang="en-US" sz="1800" b="0" i="0" u="none" strike="noStrike" cap="none" normalizeH="0" baseline="0" smtClean="0">
                          <a:ln>
                            <a:noFill/>
                          </a:ln>
                          <a:solidFill>
                            <a:schemeClr val="tx1"/>
                          </a:solidFill>
                          <a:effectLst/>
                          <a:latin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blindness and deafness brain damage</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digestive problems</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kidney damage</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lack of coordination</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rgbClr val="FFFF00"/>
                          </a:solidFill>
                          <a:effectLst/>
                          <a:latin typeface="Arial" charset="0"/>
                        </a:rPr>
                        <a:t>cognitive degeneration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charset="0"/>
                      </a:endParaRPr>
                    </a:p>
                  </a:txBody>
                  <a:tcPr anchor="ctr" horzOverflow="overflow">
                    <a:lnL>
                      <a:noFill/>
                    </a:lnL>
                    <a:lnR cap="flat">
                      <a:noFill/>
                    </a:lnR>
                    <a:lnT>
                      <a:noFill/>
                    </a:lnT>
                    <a:lnB>
                      <a:noFill/>
                    </a:lnB>
                    <a:lnTlToBr>
                      <a:noFill/>
                    </a:lnTlToBr>
                    <a:lnBlToTr>
                      <a:noFill/>
                    </a:lnBlToTr>
                    <a:noFill/>
                  </a:tcPr>
                </a:tc>
              </a:tr>
              <a:tr h="173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Arial" charset="0"/>
                        </a:rPr>
                        <a:t>Arsenic</a:t>
                      </a:r>
                      <a:endParaRPr kumimoji="0" lang="en-US" sz="1800" b="0" i="0" u="none" strike="noStrike" cap="none" normalizeH="0" baseline="0" smtClean="0">
                        <a:ln>
                          <a:noFill/>
                        </a:ln>
                        <a:solidFill>
                          <a:srgbClr val="FFFF00"/>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breathing problems</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death if exposed to high levels</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rgbClr val="FFFF00"/>
                          </a:solidFill>
                          <a:effectLst/>
                          <a:latin typeface="Arial" charset="0"/>
                        </a:rPr>
                        <a:t>decreased intelligence</a:t>
                      </a:r>
                      <a:br>
                        <a:rPr kumimoji="0" lang="en-US" sz="1800" b="0" i="0" u="none" strike="noStrike" cap="none" normalizeH="0" baseline="0" smtClean="0">
                          <a:ln>
                            <a:noFill/>
                          </a:ln>
                          <a:solidFill>
                            <a:srgbClr val="FFFF00"/>
                          </a:solidFill>
                          <a:effectLst/>
                          <a:latin typeface="Arial" charset="0"/>
                        </a:rPr>
                      </a:br>
                      <a:r>
                        <a:rPr kumimoji="0" lang="en-US" sz="1800" b="0" i="0" u="none" strike="noStrike" cap="none" normalizeH="0" baseline="0" smtClean="0">
                          <a:ln>
                            <a:noFill/>
                          </a:ln>
                          <a:solidFill>
                            <a:schemeClr val="tx1"/>
                          </a:solidFill>
                          <a:effectLst/>
                          <a:latin typeface="Arial" charset="0"/>
                        </a:rPr>
                        <a:t>known human carcinogen: lung and skin cancer</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nausea, diarrhea, vomiting</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peripheral nervous system problems</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131088" name="Picture 16" descr="wheaties"/>
          <p:cNvPicPr>
            <a:picLocks noChangeAspect="1" noChangeArrowheads="1"/>
          </p:cNvPicPr>
          <p:nvPr/>
        </p:nvPicPr>
        <p:blipFill>
          <a:blip r:embed="rId2" cstate="print"/>
          <a:srcRect/>
          <a:stretch>
            <a:fillRect/>
          </a:stretch>
        </p:blipFill>
        <p:spPr bwMode="auto">
          <a:xfrm>
            <a:off x="6608763" y="1866900"/>
            <a:ext cx="2225675" cy="3344863"/>
          </a:xfrm>
          <a:prstGeom prst="rect">
            <a:avLst/>
          </a:prstGeom>
          <a:noFill/>
        </p:spPr>
      </p:pic>
      <p:sp>
        <p:nvSpPr>
          <p:cNvPr id="131089" name="AutoShape 17"/>
          <p:cNvSpPr>
            <a:spLocks noChangeArrowheads="1"/>
          </p:cNvSpPr>
          <p:nvPr/>
        </p:nvSpPr>
        <p:spPr bwMode="auto">
          <a:xfrm rot="4947353">
            <a:off x="7134225" y="1758950"/>
            <a:ext cx="1198563" cy="2138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6600"/>
          </a:solidFill>
          <a:ln w="9525">
            <a:noFill/>
            <a:miter lim="800000"/>
            <a:headEnd/>
            <a:tailEnd/>
          </a:ln>
          <a:effectLst/>
        </p:spPr>
        <p:txBody>
          <a:bodyPr wrap="none" anchor="ctr"/>
          <a:lstStyle/>
          <a:p>
            <a:endParaRPr lang="en-US"/>
          </a:p>
        </p:txBody>
      </p:sp>
      <p:sp>
        <p:nvSpPr>
          <p:cNvPr id="131090" name="WordArt 18"/>
          <p:cNvSpPr>
            <a:spLocks noChangeArrowheads="1" noChangeShapeType="1" noTextEdit="1"/>
          </p:cNvSpPr>
          <p:nvPr/>
        </p:nvSpPr>
        <p:spPr bwMode="auto">
          <a:xfrm>
            <a:off x="6951663" y="2354263"/>
            <a:ext cx="1562100" cy="87471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chemeClr val="tx2"/>
                    </a:gs>
                    <a:gs pos="100000">
                      <a:srgbClr val="FE3E02"/>
                    </a:gs>
                  </a:gsLst>
                  <a:lin ang="5400000" scaled="1"/>
                </a:gradFill>
                <a:latin typeface="Impact"/>
              </a:rPr>
              <a:t>Mercury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Madhat"/>
          <p:cNvPicPr>
            <a:picLocks noChangeAspect="1" noChangeArrowheads="1"/>
          </p:cNvPicPr>
          <p:nvPr/>
        </p:nvPicPr>
        <p:blipFill>
          <a:blip r:embed="rId3" cstate="print"/>
          <a:srcRect/>
          <a:stretch>
            <a:fillRect/>
          </a:stretch>
        </p:blipFill>
        <p:spPr bwMode="auto">
          <a:xfrm>
            <a:off x="779463" y="769938"/>
            <a:ext cx="1552575" cy="2238375"/>
          </a:xfrm>
          <a:prstGeom prst="rect">
            <a:avLst/>
          </a:prstGeom>
          <a:noFill/>
        </p:spPr>
      </p:pic>
      <p:sp>
        <p:nvSpPr>
          <p:cNvPr id="132099" name="Rectangle 3"/>
          <p:cNvSpPr>
            <a:spLocks noChangeArrowheads="1"/>
          </p:cNvSpPr>
          <p:nvPr/>
        </p:nvSpPr>
        <p:spPr bwMode="auto">
          <a:xfrm>
            <a:off x="1106488" y="4749800"/>
            <a:ext cx="6919912" cy="1552575"/>
          </a:xfrm>
          <a:prstGeom prst="rect">
            <a:avLst/>
          </a:prstGeom>
          <a:noFill/>
          <a:ln w="9525">
            <a:noFill/>
            <a:miter lim="800000"/>
            <a:headEnd/>
            <a:tailEnd/>
          </a:ln>
          <a:effectLst/>
        </p:spPr>
        <p:txBody>
          <a:bodyPr anchor="ctr">
            <a:spAutoFit/>
          </a:bodyPr>
          <a:lstStyle/>
          <a:p>
            <a:pPr eaLnBrk="1" hangingPunct="1"/>
            <a:r>
              <a:rPr lang="en-US" sz="2400"/>
              <a:t>Mercury Nitrate</a:t>
            </a:r>
          </a:p>
          <a:p>
            <a:pPr eaLnBrk="1" hangingPunct="1"/>
            <a:endParaRPr lang="en-US" sz="2400"/>
          </a:p>
          <a:p>
            <a:pPr eaLnBrk="1" hangingPunct="1"/>
            <a:r>
              <a:rPr lang="en-US" sz="2400">
                <a:solidFill>
                  <a:srgbClr val="FFFF00"/>
                </a:solidFill>
              </a:rPr>
              <a:t>Symptoms included tremors, emotional instability, insomnia, dementia and hallucinations </a:t>
            </a:r>
          </a:p>
        </p:txBody>
      </p:sp>
      <p:pic>
        <p:nvPicPr>
          <p:cNvPr id="132100" name="Picture 4" descr="1055505918_adAsHatter"/>
          <p:cNvPicPr>
            <a:picLocks noChangeAspect="1" noChangeArrowheads="1"/>
          </p:cNvPicPr>
          <p:nvPr/>
        </p:nvPicPr>
        <p:blipFill>
          <a:blip r:embed="rId4" cstate="print"/>
          <a:srcRect/>
          <a:stretch>
            <a:fillRect/>
          </a:stretch>
        </p:blipFill>
        <p:spPr bwMode="auto">
          <a:xfrm>
            <a:off x="2757488" y="2330450"/>
            <a:ext cx="2524125" cy="2232025"/>
          </a:xfrm>
          <a:prstGeom prst="rect">
            <a:avLst/>
          </a:prstGeom>
          <a:noFill/>
        </p:spPr>
      </p:pic>
      <p:pic>
        <p:nvPicPr>
          <p:cNvPr id="132101" name="Picture 5" descr="teap"/>
          <p:cNvPicPr>
            <a:picLocks noChangeAspect="1" noChangeArrowheads="1"/>
          </p:cNvPicPr>
          <p:nvPr/>
        </p:nvPicPr>
        <p:blipFill>
          <a:blip r:embed="rId5" cstate="print"/>
          <a:srcRect/>
          <a:stretch>
            <a:fillRect/>
          </a:stretch>
        </p:blipFill>
        <p:spPr bwMode="auto">
          <a:xfrm>
            <a:off x="5786438" y="2038350"/>
            <a:ext cx="2986087" cy="2286000"/>
          </a:xfrm>
          <a:prstGeom prst="rect">
            <a:avLst/>
          </a:prstGeom>
          <a:noFill/>
        </p:spPr>
      </p:pic>
      <p:sp>
        <p:nvSpPr>
          <p:cNvPr id="132102" name="Text Box 6"/>
          <p:cNvSpPr txBox="1">
            <a:spLocks noChangeArrowheads="1"/>
          </p:cNvSpPr>
          <p:nvPr/>
        </p:nvSpPr>
        <p:spPr bwMode="auto">
          <a:xfrm>
            <a:off x="4079875" y="728663"/>
            <a:ext cx="2647950" cy="641350"/>
          </a:xfrm>
          <a:prstGeom prst="rect">
            <a:avLst/>
          </a:prstGeom>
          <a:noFill/>
          <a:ln w="9525">
            <a:noFill/>
            <a:miter lim="800000"/>
            <a:headEnd/>
            <a:tailEnd/>
          </a:ln>
          <a:effectLst/>
        </p:spPr>
        <p:txBody>
          <a:bodyPr wrap="none">
            <a:spAutoFit/>
          </a:bodyPr>
          <a:lstStyle/>
          <a:p>
            <a:r>
              <a:rPr lang="en-US" sz="3600" u="sng"/>
              <a:t>Wonderland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fade">
                                      <p:cBhvr>
                                        <p:cTn id="7" dur="20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Box 1"/>
          <p:cNvSpPr txBox="1">
            <a:spLocks noChangeArrowheads="1"/>
          </p:cNvSpPr>
          <p:nvPr/>
        </p:nvSpPr>
        <p:spPr bwMode="auto">
          <a:xfrm>
            <a:off x="1720850" y="2371725"/>
            <a:ext cx="5843588" cy="522288"/>
          </a:xfrm>
          <a:prstGeom prst="rect">
            <a:avLst/>
          </a:prstGeom>
          <a:noFill/>
          <a:ln w="9525">
            <a:noFill/>
            <a:miter lim="800000"/>
            <a:headEnd/>
            <a:tailEnd/>
          </a:ln>
        </p:spPr>
        <p:txBody>
          <a:bodyPr wrap="none">
            <a:spAutoFit/>
          </a:bodyPr>
          <a:lstStyle/>
          <a:p>
            <a:r>
              <a:rPr lang="en-US"/>
              <a:t>Natural Groundwater Contaminants</a:t>
            </a:r>
          </a:p>
        </p:txBody>
      </p:sp>
      <p:sp>
        <p:nvSpPr>
          <p:cNvPr id="134147" name="Text Box 3"/>
          <p:cNvSpPr txBox="1">
            <a:spLocks noChangeArrowheads="1"/>
          </p:cNvSpPr>
          <p:nvPr/>
        </p:nvSpPr>
        <p:spPr bwMode="auto">
          <a:xfrm>
            <a:off x="2895600" y="3048000"/>
            <a:ext cx="2982913" cy="457200"/>
          </a:xfrm>
          <a:prstGeom prst="rect">
            <a:avLst/>
          </a:prstGeom>
          <a:noFill/>
          <a:ln w="9525">
            <a:noFill/>
            <a:miter lim="800000"/>
            <a:headEnd/>
            <a:tailEnd/>
          </a:ln>
          <a:effectLst/>
        </p:spPr>
        <p:txBody>
          <a:bodyPr wrap="none">
            <a:spAutoFit/>
          </a:bodyPr>
          <a:lstStyle/>
          <a:p>
            <a:r>
              <a:rPr lang="en-US" sz="2400">
                <a:solidFill>
                  <a:srgbClr val="FFFF00"/>
                </a:solidFill>
              </a:rPr>
              <a:t>Fluoride and Arsenic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map-ind"/>
          <p:cNvPicPr>
            <a:picLocks noChangeAspect="1" noChangeArrowheads="1"/>
          </p:cNvPicPr>
          <p:nvPr/>
        </p:nvPicPr>
        <p:blipFill>
          <a:blip r:embed="rId3" cstate="print"/>
          <a:srcRect/>
          <a:stretch>
            <a:fillRect/>
          </a:stretch>
        </p:blipFill>
        <p:spPr bwMode="auto">
          <a:xfrm>
            <a:off x="4648200" y="762000"/>
            <a:ext cx="3937000" cy="4100513"/>
          </a:xfrm>
          <a:prstGeom prst="rect">
            <a:avLst/>
          </a:prstGeom>
          <a:noFill/>
          <a:ln w="9525">
            <a:noFill/>
            <a:miter lim="800000"/>
            <a:headEnd/>
            <a:tailEnd/>
          </a:ln>
        </p:spPr>
      </p:pic>
      <p:sp>
        <p:nvSpPr>
          <p:cNvPr id="135171" name="Oval 5"/>
          <p:cNvSpPr>
            <a:spLocks noChangeArrowheads="1"/>
          </p:cNvSpPr>
          <p:nvPr/>
        </p:nvSpPr>
        <p:spPr bwMode="auto">
          <a:xfrm>
            <a:off x="5741988" y="3890963"/>
            <a:ext cx="790575" cy="930275"/>
          </a:xfrm>
          <a:prstGeom prst="ellipse">
            <a:avLst/>
          </a:prstGeom>
          <a:solidFill>
            <a:schemeClr val="accent1">
              <a:alpha val="23921"/>
            </a:schemeClr>
          </a:solidFill>
          <a:ln w="9525">
            <a:solidFill>
              <a:srgbClr val="000000"/>
            </a:solidFill>
            <a:round/>
            <a:headEnd/>
            <a:tailEnd/>
          </a:ln>
        </p:spPr>
        <p:txBody>
          <a:bodyPr wrap="none" anchor="ctr"/>
          <a:lstStyle/>
          <a:p>
            <a:endParaRPr lang="en-US" sz="1800"/>
          </a:p>
        </p:txBody>
      </p:sp>
      <p:sp>
        <p:nvSpPr>
          <p:cNvPr id="135172" name="Oval 10"/>
          <p:cNvSpPr>
            <a:spLocks noChangeArrowheads="1"/>
          </p:cNvSpPr>
          <p:nvPr/>
        </p:nvSpPr>
        <p:spPr bwMode="auto">
          <a:xfrm>
            <a:off x="5516563" y="1314450"/>
            <a:ext cx="387350" cy="485775"/>
          </a:xfrm>
          <a:prstGeom prst="ellipse">
            <a:avLst/>
          </a:prstGeom>
          <a:solidFill>
            <a:schemeClr val="accent1">
              <a:alpha val="34901"/>
            </a:schemeClr>
          </a:solidFill>
          <a:ln w="9525">
            <a:solidFill>
              <a:schemeClr val="tx1"/>
            </a:solidFill>
            <a:round/>
            <a:headEnd/>
            <a:tailEnd/>
          </a:ln>
        </p:spPr>
        <p:txBody>
          <a:bodyPr wrap="none" anchor="ctr"/>
          <a:lstStyle/>
          <a:p>
            <a:endParaRPr lang="en-US" sz="1800"/>
          </a:p>
        </p:txBody>
      </p:sp>
      <p:sp>
        <p:nvSpPr>
          <p:cNvPr id="112651" name="Rectangle 11"/>
          <p:cNvSpPr>
            <a:spLocks noChangeArrowheads="1"/>
          </p:cNvSpPr>
          <p:nvPr/>
        </p:nvSpPr>
        <p:spPr bwMode="auto">
          <a:xfrm>
            <a:off x="1752600" y="5334000"/>
            <a:ext cx="4470400" cy="396875"/>
          </a:xfrm>
          <a:prstGeom prst="rect">
            <a:avLst/>
          </a:prstGeom>
          <a:noFill/>
          <a:ln w="9525">
            <a:noFill/>
            <a:miter lim="800000"/>
            <a:headEnd/>
            <a:tailEnd/>
          </a:ln>
        </p:spPr>
        <p:txBody>
          <a:bodyPr wrap="none">
            <a:spAutoFit/>
          </a:bodyPr>
          <a:lstStyle/>
          <a:p>
            <a:r>
              <a:rPr lang="en-US" sz="2000">
                <a:solidFill>
                  <a:srgbClr val="FFFF00"/>
                </a:solidFill>
              </a:rPr>
              <a:t>water tables falling by 20 feet per year</a:t>
            </a:r>
          </a:p>
        </p:txBody>
      </p:sp>
      <p:sp>
        <p:nvSpPr>
          <p:cNvPr id="112653" name="Text Box 13"/>
          <p:cNvSpPr txBox="1">
            <a:spLocks noChangeArrowheads="1"/>
          </p:cNvSpPr>
          <p:nvPr/>
        </p:nvSpPr>
        <p:spPr bwMode="auto">
          <a:xfrm>
            <a:off x="0" y="2209800"/>
            <a:ext cx="4238625" cy="457200"/>
          </a:xfrm>
          <a:prstGeom prst="rect">
            <a:avLst/>
          </a:prstGeom>
          <a:noFill/>
          <a:ln w="9525">
            <a:noFill/>
            <a:miter lim="800000"/>
            <a:headEnd/>
            <a:tailEnd/>
          </a:ln>
        </p:spPr>
        <p:txBody>
          <a:bodyPr wrap="none">
            <a:spAutoFit/>
          </a:bodyPr>
          <a:lstStyle/>
          <a:p>
            <a:r>
              <a:rPr lang="en-US" sz="2400">
                <a:solidFill>
                  <a:srgbClr val="FFFF00"/>
                </a:solidFill>
              </a:rPr>
              <a:t>21 million backyard tube wells</a:t>
            </a:r>
          </a:p>
        </p:txBody>
      </p:sp>
      <p:sp>
        <p:nvSpPr>
          <p:cNvPr id="112654" name="Text Box 14"/>
          <p:cNvSpPr txBox="1">
            <a:spLocks noChangeArrowheads="1"/>
          </p:cNvSpPr>
          <p:nvPr/>
        </p:nvSpPr>
        <p:spPr bwMode="auto">
          <a:xfrm>
            <a:off x="533400" y="1066800"/>
            <a:ext cx="3217863" cy="822325"/>
          </a:xfrm>
          <a:prstGeom prst="rect">
            <a:avLst/>
          </a:prstGeom>
          <a:noFill/>
          <a:ln w="9525">
            <a:noFill/>
            <a:miter lim="800000"/>
            <a:headEnd/>
            <a:tailEnd/>
          </a:ln>
        </p:spPr>
        <p:txBody>
          <a:bodyPr wrap="none">
            <a:spAutoFit/>
          </a:bodyPr>
          <a:lstStyle/>
          <a:p>
            <a:r>
              <a:rPr lang="en-US" sz="2400">
                <a:solidFill>
                  <a:srgbClr val="00FF00"/>
                </a:solidFill>
              </a:rPr>
              <a:t>Failure of 246 surface </a:t>
            </a:r>
          </a:p>
          <a:p>
            <a:r>
              <a:rPr lang="en-US" sz="2400">
                <a:solidFill>
                  <a:srgbClr val="00FF00"/>
                </a:solidFill>
              </a:rPr>
              <a:t>water quality projects</a:t>
            </a:r>
          </a:p>
        </p:txBody>
      </p:sp>
      <p:sp>
        <p:nvSpPr>
          <p:cNvPr id="112655" name="Text Box 15"/>
          <p:cNvSpPr txBox="1">
            <a:spLocks noChangeArrowheads="1"/>
          </p:cNvSpPr>
          <p:nvPr/>
        </p:nvSpPr>
        <p:spPr bwMode="auto">
          <a:xfrm>
            <a:off x="527050" y="2922588"/>
            <a:ext cx="2914650" cy="822325"/>
          </a:xfrm>
          <a:prstGeom prst="rect">
            <a:avLst/>
          </a:prstGeom>
          <a:noFill/>
          <a:ln w="9525">
            <a:noFill/>
            <a:miter lim="800000"/>
            <a:headEnd/>
            <a:tailEnd/>
          </a:ln>
        </p:spPr>
        <p:txBody>
          <a:bodyPr wrap="none">
            <a:spAutoFit/>
          </a:bodyPr>
          <a:lstStyle/>
          <a:p>
            <a:r>
              <a:rPr lang="en-US" sz="2400"/>
              <a:t>$600 </a:t>
            </a:r>
            <a:r>
              <a:rPr lang="en-US" sz="2400">
                <a:solidFill>
                  <a:srgbClr val="00FF00"/>
                </a:solidFill>
              </a:rPr>
              <a:t>electric</a:t>
            </a:r>
            <a:r>
              <a:rPr lang="en-US" sz="2400"/>
              <a:t> pumps</a:t>
            </a:r>
          </a:p>
          <a:p>
            <a:r>
              <a:rPr lang="en-US" sz="2400"/>
              <a:t>    (1% of GDP)</a:t>
            </a:r>
          </a:p>
        </p:txBody>
      </p:sp>
      <p:sp>
        <p:nvSpPr>
          <p:cNvPr id="135177" name="Text Box 17"/>
          <p:cNvSpPr txBox="1">
            <a:spLocks noChangeArrowheads="1"/>
          </p:cNvSpPr>
          <p:nvPr/>
        </p:nvSpPr>
        <p:spPr bwMode="auto">
          <a:xfrm>
            <a:off x="1524000" y="381000"/>
            <a:ext cx="957263" cy="519113"/>
          </a:xfrm>
          <a:prstGeom prst="rect">
            <a:avLst/>
          </a:prstGeom>
          <a:noFill/>
          <a:ln w="9525">
            <a:noFill/>
            <a:miter lim="800000"/>
            <a:headEnd/>
            <a:tailEnd/>
          </a:ln>
        </p:spPr>
        <p:txBody>
          <a:bodyPr wrap="none">
            <a:spAutoFit/>
          </a:bodyPr>
          <a:lstStyle/>
          <a:p>
            <a:r>
              <a:rPr lang="en-US" u="sng"/>
              <a:t>India</a:t>
            </a:r>
          </a:p>
        </p:txBody>
      </p:sp>
      <p:sp>
        <p:nvSpPr>
          <p:cNvPr id="135178" name="Oval 18"/>
          <p:cNvSpPr>
            <a:spLocks noChangeArrowheads="1"/>
          </p:cNvSpPr>
          <p:nvPr/>
        </p:nvSpPr>
        <p:spPr bwMode="auto">
          <a:xfrm>
            <a:off x="4889500" y="2459038"/>
            <a:ext cx="641350" cy="485775"/>
          </a:xfrm>
          <a:prstGeom prst="ellipse">
            <a:avLst/>
          </a:prstGeom>
          <a:solidFill>
            <a:schemeClr val="accent1">
              <a:alpha val="34901"/>
            </a:schemeClr>
          </a:solidFill>
          <a:ln w="9525">
            <a:solidFill>
              <a:schemeClr val="tx1"/>
            </a:solidFill>
            <a:round/>
            <a:headEnd/>
            <a:tailEnd/>
          </a:ln>
        </p:spPr>
        <p:txBody>
          <a:bodyPr wrap="none" anchor="ctr"/>
          <a:lstStyle/>
          <a:p>
            <a:endParaRPr lang="en-US" sz="1800"/>
          </a:p>
        </p:txBody>
      </p:sp>
      <p:pic>
        <p:nvPicPr>
          <p:cNvPr id="43022" name="Picture 21" descr="shallow_well"/>
          <p:cNvPicPr>
            <a:picLocks noChangeAspect="1" noChangeArrowheads="1"/>
          </p:cNvPicPr>
          <p:nvPr/>
        </p:nvPicPr>
        <p:blipFill>
          <a:blip r:embed="rId4" cstate="print"/>
          <a:srcRect/>
          <a:stretch>
            <a:fillRect/>
          </a:stretch>
        </p:blipFill>
        <p:spPr bwMode="auto">
          <a:xfrm>
            <a:off x="1295400" y="3810000"/>
            <a:ext cx="1273175" cy="992188"/>
          </a:xfrm>
          <a:prstGeom prst="rect">
            <a:avLst/>
          </a:prstGeom>
          <a:noFill/>
          <a:ln w="9525">
            <a:noFill/>
            <a:miter lim="800000"/>
            <a:headEnd/>
            <a:tailEnd/>
          </a:ln>
        </p:spPr>
      </p:pic>
      <p:sp>
        <p:nvSpPr>
          <p:cNvPr id="15" name="Rectangle 14"/>
          <p:cNvSpPr/>
          <p:nvPr/>
        </p:nvSpPr>
        <p:spPr>
          <a:xfrm>
            <a:off x="6518275" y="4129088"/>
            <a:ext cx="1093788" cy="519112"/>
          </a:xfrm>
          <a:prstGeom prst="rect">
            <a:avLst/>
          </a:prstGeom>
        </p:spPr>
        <p:txBody>
          <a:bodyPr wrap="none">
            <a:spAutoFit/>
          </a:bodyPr>
          <a:lstStyle/>
          <a:p>
            <a:pPr>
              <a:defRPr/>
            </a:pPr>
            <a:r>
              <a:rPr lang="en-US" dirty="0">
                <a:solidFill>
                  <a:schemeClr val="bg2">
                    <a:lumMod val="75000"/>
                  </a:schemeClr>
                </a:solidFill>
              </a:rPr>
              <a:t>95 % </a:t>
            </a:r>
          </a:p>
        </p:txBody>
      </p:sp>
      <p:sp>
        <p:nvSpPr>
          <p:cNvPr id="135181" name="Oval 13"/>
          <p:cNvSpPr>
            <a:spLocks noChangeArrowheads="1"/>
          </p:cNvSpPr>
          <p:nvPr/>
        </p:nvSpPr>
        <p:spPr bwMode="auto">
          <a:xfrm>
            <a:off x="7237413" y="1512888"/>
            <a:ext cx="1550987" cy="1116012"/>
          </a:xfrm>
          <a:prstGeom prst="ellipse">
            <a:avLst/>
          </a:prstGeom>
          <a:solidFill>
            <a:srgbClr val="008000">
              <a:alpha val="23000"/>
            </a:srgbClr>
          </a:solidFill>
          <a:ln w="9525">
            <a:solidFill>
              <a:schemeClr val="tx1"/>
            </a:solidFill>
            <a:round/>
            <a:headEnd/>
            <a:tailEnd/>
          </a:ln>
          <a:effectLst/>
        </p:spPr>
        <p:txBody>
          <a:bodyPr wrap="none" anchor="ctr"/>
          <a:lstStyle/>
          <a:p>
            <a:endParaRPr lang="en-US"/>
          </a:p>
        </p:txBody>
      </p:sp>
      <p:sp>
        <p:nvSpPr>
          <p:cNvPr id="135182" name="Text Box 14"/>
          <p:cNvSpPr txBox="1">
            <a:spLocks noChangeArrowheads="1"/>
          </p:cNvSpPr>
          <p:nvPr/>
        </p:nvSpPr>
        <p:spPr bwMode="auto">
          <a:xfrm>
            <a:off x="1371600" y="5943600"/>
            <a:ext cx="6184900" cy="457200"/>
          </a:xfrm>
          <a:prstGeom prst="rect">
            <a:avLst/>
          </a:prstGeom>
          <a:noFill/>
          <a:ln w="9525">
            <a:noFill/>
            <a:miter lim="800000"/>
            <a:headEnd/>
            <a:tailEnd/>
          </a:ln>
          <a:effectLst/>
        </p:spPr>
        <p:txBody>
          <a:bodyPr wrap="none">
            <a:spAutoFit/>
          </a:bodyPr>
          <a:lstStyle/>
          <a:p>
            <a:r>
              <a:rPr lang="en-US" sz="2400"/>
              <a:t>What do you do when your water table falls?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5182"/>
                                        </p:tgtEl>
                                        <p:attrNameLst>
                                          <p:attrName>style.visibility</p:attrName>
                                        </p:attrNameLst>
                                      </p:cBhvr>
                                      <p:to>
                                        <p:strVal val="visible"/>
                                      </p:to>
                                    </p:set>
                                    <p:animEffect transition="in" filter="fade">
                                      <p:cBhvr>
                                        <p:cTn id="7" dur="2000"/>
                                        <p:tgtEl>
                                          <p:spTgt spid="13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4"/>
          <p:cNvSpPr txBox="1">
            <a:spLocks noChangeArrowheads="1"/>
          </p:cNvSpPr>
          <p:nvPr/>
        </p:nvSpPr>
        <p:spPr bwMode="auto">
          <a:xfrm>
            <a:off x="504825" y="534988"/>
            <a:ext cx="5100638" cy="579437"/>
          </a:xfrm>
          <a:prstGeom prst="rect">
            <a:avLst/>
          </a:prstGeom>
          <a:noFill/>
          <a:ln w="9525">
            <a:noFill/>
            <a:miter lim="800000"/>
            <a:headEnd/>
            <a:tailEnd/>
          </a:ln>
        </p:spPr>
        <p:txBody>
          <a:bodyPr wrap="none">
            <a:spAutoFit/>
          </a:bodyPr>
          <a:lstStyle/>
          <a:p>
            <a:r>
              <a:rPr lang="en-US" sz="3200" u="sng"/>
              <a:t>Deeper Wells and Fluoride </a:t>
            </a:r>
          </a:p>
        </p:txBody>
      </p:sp>
      <p:sp>
        <p:nvSpPr>
          <p:cNvPr id="137219" name="Text Box 5"/>
          <p:cNvSpPr txBox="1">
            <a:spLocks noChangeArrowheads="1"/>
          </p:cNvSpPr>
          <p:nvPr/>
        </p:nvSpPr>
        <p:spPr bwMode="auto">
          <a:xfrm>
            <a:off x="1717675" y="1468438"/>
            <a:ext cx="5305425" cy="822325"/>
          </a:xfrm>
          <a:prstGeom prst="rect">
            <a:avLst/>
          </a:prstGeom>
          <a:noFill/>
          <a:ln w="9525">
            <a:noFill/>
            <a:miter lim="800000"/>
            <a:headEnd/>
            <a:tailEnd/>
          </a:ln>
        </p:spPr>
        <p:txBody>
          <a:bodyPr wrap="none">
            <a:spAutoFit/>
          </a:bodyPr>
          <a:lstStyle/>
          <a:p>
            <a:r>
              <a:rPr lang="en-US" sz="2400">
                <a:solidFill>
                  <a:srgbClr val="FFFF00"/>
                </a:solidFill>
              </a:rPr>
              <a:t>Naturally occurring element in Granite</a:t>
            </a:r>
          </a:p>
          <a:p>
            <a:r>
              <a:rPr lang="en-US" sz="2400">
                <a:solidFill>
                  <a:srgbClr val="FFFF00"/>
                </a:solidFill>
              </a:rPr>
              <a:t>which dissolves into the groundwater</a:t>
            </a:r>
          </a:p>
        </p:txBody>
      </p:sp>
      <p:sp>
        <p:nvSpPr>
          <p:cNvPr id="137220" name="Text Box 6"/>
          <p:cNvSpPr txBox="1">
            <a:spLocks noChangeArrowheads="1"/>
          </p:cNvSpPr>
          <p:nvPr/>
        </p:nvSpPr>
        <p:spPr bwMode="auto">
          <a:xfrm>
            <a:off x="1066800" y="2667000"/>
            <a:ext cx="6421438" cy="457200"/>
          </a:xfrm>
          <a:prstGeom prst="rect">
            <a:avLst/>
          </a:prstGeom>
          <a:noFill/>
          <a:ln w="9525">
            <a:noFill/>
            <a:miter lim="800000"/>
            <a:headEnd/>
            <a:tailEnd/>
          </a:ln>
        </p:spPr>
        <p:txBody>
          <a:bodyPr wrap="none">
            <a:spAutoFit/>
          </a:bodyPr>
          <a:lstStyle/>
          <a:p>
            <a:r>
              <a:rPr lang="en-US" sz="2400"/>
              <a:t>Water near the surface is generally unaffected</a:t>
            </a:r>
          </a:p>
        </p:txBody>
      </p:sp>
      <p:sp>
        <p:nvSpPr>
          <p:cNvPr id="129033" name="Text Box 9"/>
          <p:cNvSpPr txBox="1">
            <a:spLocks noChangeArrowheads="1"/>
          </p:cNvSpPr>
          <p:nvPr/>
        </p:nvSpPr>
        <p:spPr bwMode="auto">
          <a:xfrm>
            <a:off x="1425575" y="3530600"/>
            <a:ext cx="5213350" cy="457200"/>
          </a:xfrm>
          <a:prstGeom prst="rect">
            <a:avLst/>
          </a:prstGeom>
          <a:noFill/>
          <a:ln w="9525">
            <a:noFill/>
            <a:miter lim="800000"/>
            <a:headEnd/>
            <a:tailEnd/>
          </a:ln>
        </p:spPr>
        <p:txBody>
          <a:bodyPr wrap="none">
            <a:spAutoFit/>
          </a:bodyPr>
          <a:lstStyle/>
          <a:p>
            <a:r>
              <a:rPr lang="en-US" sz="2400">
                <a:solidFill>
                  <a:srgbClr val="FFFF00"/>
                </a:solidFill>
              </a:rPr>
              <a:t>Lowering water tables = deeper wells</a:t>
            </a:r>
          </a:p>
        </p:txBody>
      </p:sp>
      <p:sp>
        <p:nvSpPr>
          <p:cNvPr id="129034" name="Text Box 10"/>
          <p:cNvSpPr txBox="1">
            <a:spLocks noChangeArrowheads="1"/>
          </p:cNvSpPr>
          <p:nvPr/>
        </p:nvSpPr>
        <p:spPr bwMode="auto">
          <a:xfrm>
            <a:off x="609600" y="4343400"/>
            <a:ext cx="8229600" cy="457200"/>
          </a:xfrm>
          <a:prstGeom prst="rect">
            <a:avLst/>
          </a:prstGeom>
          <a:noFill/>
          <a:ln w="9525">
            <a:noFill/>
            <a:miter lim="800000"/>
            <a:headEnd/>
            <a:tailEnd/>
          </a:ln>
        </p:spPr>
        <p:txBody>
          <a:bodyPr>
            <a:spAutoFit/>
          </a:bodyPr>
          <a:lstStyle/>
          <a:p>
            <a:r>
              <a:rPr lang="en-US" sz="2400"/>
              <a:t>Deep wells can penetrate granite with high fluoride levels</a:t>
            </a:r>
          </a:p>
        </p:txBody>
      </p:sp>
      <p:sp>
        <p:nvSpPr>
          <p:cNvPr id="129035" name="Rectangle 11"/>
          <p:cNvSpPr>
            <a:spLocks noChangeArrowheads="1"/>
          </p:cNvSpPr>
          <p:nvPr/>
        </p:nvSpPr>
        <p:spPr bwMode="auto">
          <a:xfrm>
            <a:off x="838200" y="5181600"/>
            <a:ext cx="7235825" cy="519113"/>
          </a:xfrm>
          <a:prstGeom prst="rect">
            <a:avLst/>
          </a:prstGeom>
          <a:noFill/>
          <a:ln w="9525">
            <a:noFill/>
            <a:miter lim="800000"/>
            <a:headEnd/>
            <a:tailEnd/>
          </a:ln>
        </p:spPr>
        <p:txBody>
          <a:bodyPr wrap="none" anchor="ctr">
            <a:spAutoFit/>
          </a:bodyPr>
          <a:lstStyle/>
          <a:p>
            <a:pPr eaLnBrk="1" hangingPunct="1"/>
            <a:r>
              <a:rPr lang="en-US">
                <a:solidFill>
                  <a:srgbClr val="FFFF00"/>
                </a:solidFill>
              </a:rPr>
              <a:t>Fluoride in water can be a cumulative poison</a:t>
            </a:r>
          </a:p>
        </p:txBody>
      </p:sp>
      <p:sp>
        <p:nvSpPr>
          <p:cNvPr id="137224" name="Text Box 8"/>
          <p:cNvSpPr txBox="1">
            <a:spLocks noChangeArrowheads="1"/>
          </p:cNvSpPr>
          <p:nvPr/>
        </p:nvSpPr>
        <p:spPr bwMode="auto">
          <a:xfrm>
            <a:off x="1447800" y="5867400"/>
            <a:ext cx="5248275" cy="519113"/>
          </a:xfrm>
          <a:prstGeom prst="rect">
            <a:avLst/>
          </a:prstGeom>
          <a:noFill/>
          <a:ln w="9525">
            <a:noFill/>
            <a:miter lim="800000"/>
            <a:headEnd/>
            <a:tailEnd/>
          </a:ln>
          <a:effectLst/>
        </p:spPr>
        <p:txBody>
          <a:bodyPr wrap="none">
            <a:spAutoFit/>
          </a:bodyPr>
          <a:lstStyle/>
          <a:p>
            <a:r>
              <a:rPr lang="en-US" b="1"/>
              <a:t>What’s the obvious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33"/>
                                        </p:tgtEl>
                                        <p:attrNameLst>
                                          <p:attrName>style.visibility</p:attrName>
                                        </p:attrNameLst>
                                      </p:cBhvr>
                                      <p:to>
                                        <p:strVal val="visible"/>
                                      </p:to>
                                    </p:set>
                                    <p:animEffect transition="in" filter="fade">
                                      <p:cBhvr>
                                        <p:cTn id="7" dur="2000"/>
                                        <p:tgtEl>
                                          <p:spTgt spid="1290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9034"/>
                                        </p:tgtEl>
                                        <p:attrNameLst>
                                          <p:attrName>style.visibility</p:attrName>
                                        </p:attrNameLst>
                                      </p:cBhvr>
                                      <p:to>
                                        <p:strVal val="visible"/>
                                      </p:to>
                                    </p:set>
                                    <p:animEffect transition="in" filter="fade">
                                      <p:cBhvr>
                                        <p:cTn id="10" dur="2000"/>
                                        <p:tgtEl>
                                          <p:spTgt spid="1290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9035"/>
                                        </p:tgtEl>
                                        <p:attrNameLst>
                                          <p:attrName>style.visibility</p:attrName>
                                        </p:attrNameLst>
                                      </p:cBhvr>
                                      <p:to>
                                        <p:strVal val="visible"/>
                                      </p:to>
                                    </p:set>
                                    <p:animEffect transition="in" filter="fade">
                                      <p:cBhvr>
                                        <p:cTn id="13" dur="2000"/>
                                        <p:tgtEl>
                                          <p:spTgt spid="1290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7224"/>
                                        </p:tgtEl>
                                        <p:attrNameLst>
                                          <p:attrName>style.visibility</p:attrName>
                                        </p:attrNameLst>
                                      </p:cBhvr>
                                      <p:to>
                                        <p:strVal val="visible"/>
                                      </p:to>
                                    </p:set>
                                    <p:animEffect transition="in" filter="fade">
                                      <p:cBhvr>
                                        <p:cTn id="18" dur="20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p:bldP spid="129034" grpId="0"/>
      <p:bldP spid="129035" grpId="0"/>
      <p:bldP spid="1372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4"/>
          <p:cNvSpPr txBox="1">
            <a:spLocks noChangeArrowheads="1"/>
          </p:cNvSpPr>
          <p:nvPr/>
        </p:nvSpPr>
        <p:spPr bwMode="auto">
          <a:xfrm>
            <a:off x="609600" y="696913"/>
            <a:ext cx="7046913" cy="523875"/>
          </a:xfrm>
          <a:prstGeom prst="rect">
            <a:avLst/>
          </a:prstGeom>
          <a:noFill/>
          <a:ln w="9525">
            <a:noFill/>
            <a:miter lim="800000"/>
            <a:headEnd/>
            <a:tailEnd/>
          </a:ln>
        </p:spPr>
        <p:txBody>
          <a:bodyPr wrap="none">
            <a:spAutoFit/>
          </a:bodyPr>
          <a:lstStyle/>
          <a:p>
            <a:r>
              <a:rPr lang="en-US" u="sng"/>
              <a:t>Intentional Fluoridation of Water in the U.S.</a:t>
            </a:r>
          </a:p>
        </p:txBody>
      </p:sp>
      <p:sp>
        <p:nvSpPr>
          <p:cNvPr id="138243" name="Rectangle 6"/>
          <p:cNvSpPr>
            <a:spLocks noChangeArrowheads="1"/>
          </p:cNvSpPr>
          <p:nvPr/>
        </p:nvSpPr>
        <p:spPr bwMode="auto">
          <a:xfrm>
            <a:off x="658813" y="1939925"/>
            <a:ext cx="7646987" cy="3046413"/>
          </a:xfrm>
          <a:prstGeom prst="rect">
            <a:avLst/>
          </a:prstGeom>
          <a:noFill/>
          <a:ln w="9525">
            <a:noFill/>
            <a:miter lim="800000"/>
            <a:headEnd/>
            <a:tailEnd/>
          </a:ln>
        </p:spPr>
        <p:txBody>
          <a:bodyPr wrap="none" anchor="ctr">
            <a:spAutoFit/>
          </a:bodyPr>
          <a:lstStyle/>
          <a:p>
            <a:r>
              <a:rPr lang="en-US" sz="2400">
                <a:solidFill>
                  <a:srgbClr val="FFFF00"/>
                </a:solidFill>
              </a:rPr>
              <a:t>Fluoridation became an official policy of the U.S. </a:t>
            </a:r>
          </a:p>
          <a:p>
            <a:r>
              <a:rPr lang="en-US" sz="2400">
                <a:solidFill>
                  <a:srgbClr val="FFFF00"/>
                </a:solidFill>
              </a:rPr>
              <a:t>Public Health Service in 1951.</a:t>
            </a:r>
          </a:p>
          <a:p>
            <a:endParaRPr lang="en-US" sz="2400">
              <a:solidFill>
                <a:srgbClr val="FFFF00"/>
              </a:solidFill>
            </a:endParaRPr>
          </a:p>
          <a:p>
            <a:r>
              <a:rPr lang="en-US" sz="2400">
                <a:solidFill>
                  <a:srgbClr val="FFFF00"/>
                </a:solidFill>
              </a:rPr>
              <a:t>By 1960 water fluoridation had become widely used </a:t>
            </a:r>
          </a:p>
          <a:p>
            <a:r>
              <a:rPr lang="en-US" sz="2400">
                <a:solidFill>
                  <a:srgbClr val="FFFF00"/>
                </a:solidFill>
              </a:rPr>
              <a:t>in the U.S. reaching about 50 million people. </a:t>
            </a:r>
          </a:p>
          <a:p>
            <a:endParaRPr lang="en-US" sz="2400">
              <a:solidFill>
                <a:srgbClr val="FFFF00"/>
              </a:solidFill>
            </a:endParaRPr>
          </a:p>
          <a:p>
            <a:r>
              <a:rPr lang="en-US" sz="2400">
                <a:solidFill>
                  <a:srgbClr val="FFFF00"/>
                </a:solidFill>
              </a:rPr>
              <a:t>By 2006, 69.2% of the U.S. population on public water </a:t>
            </a:r>
          </a:p>
          <a:p>
            <a:r>
              <a:rPr lang="en-US" sz="2400">
                <a:solidFill>
                  <a:srgbClr val="FFFF00"/>
                </a:solidFill>
              </a:rPr>
              <a:t>systems were receiving fluoridated water.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4"/>
          <p:cNvSpPr txBox="1">
            <a:spLocks noChangeArrowheads="1"/>
          </p:cNvSpPr>
          <p:nvPr/>
        </p:nvSpPr>
        <p:spPr bwMode="auto">
          <a:xfrm>
            <a:off x="2378075" y="527050"/>
            <a:ext cx="3500438" cy="579438"/>
          </a:xfrm>
          <a:prstGeom prst="rect">
            <a:avLst/>
          </a:prstGeom>
          <a:noFill/>
          <a:ln w="9525">
            <a:noFill/>
            <a:miter lim="800000"/>
            <a:headEnd/>
            <a:tailEnd/>
          </a:ln>
        </p:spPr>
        <p:txBody>
          <a:bodyPr wrap="none">
            <a:spAutoFit/>
          </a:bodyPr>
          <a:lstStyle/>
          <a:p>
            <a:r>
              <a:rPr lang="en-US" sz="3200" u="sng"/>
              <a:t>How does it work?</a:t>
            </a:r>
          </a:p>
        </p:txBody>
      </p:sp>
      <p:sp>
        <p:nvSpPr>
          <p:cNvPr id="139267" name="Text Box 5"/>
          <p:cNvSpPr txBox="1">
            <a:spLocks noChangeArrowheads="1"/>
          </p:cNvSpPr>
          <p:nvPr/>
        </p:nvSpPr>
        <p:spPr bwMode="auto">
          <a:xfrm>
            <a:off x="401638" y="1528763"/>
            <a:ext cx="8377237" cy="457200"/>
          </a:xfrm>
          <a:prstGeom prst="rect">
            <a:avLst/>
          </a:prstGeom>
          <a:noFill/>
          <a:ln w="9525">
            <a:noFill/>
            <a:miter lim="800000"/>
            <a:headEnd/>
            <a:tailEnd/>
          </a:ln>
        </p:spPr>
        <p:txBody>
          <a:bodyPr wrap="none">
            <a:spAutoFit/>
          </a:bodyPr>
          <a:lstStyle/>
          <a:p>
            <a:r>
              <a:rPr lang="en-US" sz="2400" b="1">
                <a:solidFill>
                  <a:srgbClr val="FFFF00"/>
                </a:solidFill>
              </a:rPr>
              <a:t>Tooth enamel is made of a mineral called hydroxyapatite</a:t>
            </a:r>
          </a:p>
        </p:txBody>
      </p:sp>
      <p:sp>
        <p:nvSpPr>
          <p:cNvPr id="139268" name="Text Box 6"/>
          <p:cNvSpPr txBox="1">
            <a:spLocks noChangeArrowheads="1"/>
          </p:cNvSpPr>
          <p:nvPr/>
        </p:nvSpPr>
        <p:spPr bwMode="auto">
          <a:xfrm>
            <a:off x="2935288" y="2362200"/>
            <a:ext cx="2613025" cy="579438"/>
          </a:xfrm>
          <a:prstGeom prst="rect">
            <a:avLst/>
          </a:prstGeom>
          <a:noFill/>
          <a:ln w="9525">
            <a:noFill/>
            <a:miter lim="800000"/>
            <a:headEnd/>
            <a:tailEnd/>
          </a:ln>
        </p:spPr>
        <p:txBody>
          <a:bodyPr wrap="none">
            <a:spAutoFit/>
          </a:bodyPr>
          <a:lstStyle/>
          <a:p>
            <a:r>
              <a:rPr lang="en-US" sz="3200"/>
              <a:t>Ca</a:t>
            </a:r>
            <a:r>
              <a:rPr lang="en-US" sz="3200" baseline="-25000"/>
              <a:t>5</a:t>
            </a:r>
            <a:r>
              <a:rPr lang="en-US" sz="3200"/>
              <a:t>(PO</a:t>
            </a:r>
            <a:r>
              <a:rPr lang="en-US" sz="3200" baseline="-25000"/>
              <a:t>4</a:t>
            </a:r>
            <a:r>
              <a:rPr lang="en-US" sz="3200"/>
              <a:t>)</a:t>
            </a:r>
            <a:r>
              <a:rPr lang="en-US" sz="3200" baseline="-25000"/>
              <a:t>3</a:t>
            </a:r>
            <a:r>
              <a:rPr lang="en-US" sz="3200"/>
              <a:t>OH</a:t>
            </a:r>
          </a:p>
        </p:txBody>
      </p:sp>
      <p:sp>
        <p:nvSpPr>
          <p:cNvPr id="142343" name="Text Box 7"/>
          <p:cNvSpPr txBox="1">
            <a:spLocks noChangeArrowheads="1"/>
          </p:cNvSpPr>
          <p:nvPr/>
        </p:nvSpPr>
        <p:spPr bwMode="auto">
          <a:xfrm>
            <a:off x="354013" y="4094163"/>
            <a:ext cx="8461375" cy="519112"/>
          </a:xfrm>
          <a:prstGeom prst="rect">
            <a:avLst/>
          </a:prstGeom>
          <a:noFill/>
          <a:ln w="9525">
            <a:noFill/>
            <a:miter lim="800000"/>
            <a:headEnd/>
            <a:tailEnd/>
          </a:ln>
        </p:spPr>
        <p:txBody>
          <a:bodyPr wrap="none">
            <a:spAutoFit/>
          </a:bodyPr>
          <a:lstStyle/>
          <a:p>
            <a:r>
              <a:rPr lang="en-US">
                <a:solidFill>
                  <a:srgbClr val="00FF00"/>
                </a:solidFill>
              </a:rPr>
              <a:t>Hydroxyapatite is subject to dissolution by acids (H</a:t>
            </a:r>
            <a:r>
              <a:rPr lang="en-US" baseline="30000">
                <a:solidFill>
                  <a:srgbClr val="00FF00"/>
                </a:solidFill>
              </a:rPr>
              <a:t>+</a:t>
            </a:r>
            <a:r>
              <a:rPr lang="en-US">
                <a:solidFill>
                  <a:srgbClr val="00FF00"/>
                </a:solidFill>
              </a:rPr>
              <a:t>)</a:t>
            </a:r>
          </a:p>
        </p:txBody>
      </p:sp>
      <p:sp>
        <p:nvSpPr>
          <p:cNvPr id="142344" name="Text Box 8"/>
          <p:cNvSpPr txBox="1">
            <a:spLocks noChangeArrowheads="1"/>
          </p:cNvSpPr>
          <p:nvPr/>
        </p:nvSpPr>
        <p:spPr bwMode="auto">
          <a:xfrm>
            <a:off x="638175" y="5199063"/>
            <a:ext cx="7929563" cy="822325"/>
          </a:xfrm>
          <a:prstGeom prst="rect">
            <a:avLst/>
          </a:prstGeom>
          <a:noFill/>
          <a:ln w="9525">
            <a:noFill/>
            <a:miter lim="800000"/>
            <a:headEnd/>
            <a:tailEnd/>
          </a:ln>
        </p:spPr>
        <p:txBody>
          <a:bodyPr>
            <a:spAutoFit/>
          </a:bodyPr>
          <a:lstStyle/>
          <a:p>
            <a:pPr algn="ctr"/>
            <a:r>
              <a:rPr lang="en-US" sz="2400">
                <a:solidFill>
                  <a:srgbClr val="FFFF00"/>
                </a:solidFill>
              </a:rPr>
              <a:t>Fluoridation changes the chemical composition of</a:t>
            </a:r>
          </a:p>
          <a:p>
            <a:pPr algn="ctr"/>
            <a:r>
              <a:rPr lang="en-US" sz="2400">
                <a:solidFill>
                  <a:srgbClr val="FFFF00"/>
                </a:solidFill>
              </a:rPr>
              <a:t>hydroxyapatite to a crystal less subject to acid dissolution</a:t>
            </a:r>
          </a:p>
        </p:txBody>
      </p:sp>
      <p:sp>
        <p:nvSpPr>
          <p:cNvPr id="142345" name="Text Box 9"/>
          <p:cNvSpPr txBox="1">
            <a:spLocks noChangeArrowheads="1"/>
          </p:cNvSpPr>
          <p:nvPr/>
        </p:nvSpPr>
        <p:spPr bwMode="auto">
          <a:xfrm>
            <a:off x="1638300" y="3336925"/>
            <a:ext cx="5421313" cy="457200"/>
          </a:xfrm>
          <a:prstGeom prst="rect">
            <a:avLst/>
          </a:prstGeom>
          <a:noFill/>
          <a:ln w="9525">
            <a:noFill/>
            <a:miter lim="800000"/>
            <a:headEnd/>
            <a:tailEnd/>
          </a:ln>
        </p:spPr>
        <p:txBody>
          <a:bodyPr wrap="none">
            <a:spAutoFit/>
          </a:bodyPr>
          <a:lstStyle/>
          <a:p>
            <a:r>
              <a:rPr lang="en-US" sz="2400">
                <a:solidFill>
                  <a:srgbClr val="FFFF00"/>
                </a:solidFill>
              </a:rPr>
              <a:t>Bacteria in the mouth create acids (H</a:t>
            </a:r>
            <a:r>
              <a:rPr lang="en-US" sz="2400" baseline="30000">
                <a:solidFill>
                  <a:srgbClr val="FFFF00"/>
                </a:solidFill>
              </a:rPr>
              <a:t>+</a:t>
            </a:r>
            <a:r>
              <a:rPr lang="en-US" sz="24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fade">
                                      <p:cBhvr>
                                        <p:cTn id="7" dur="2000"/>
                                        <p:tgtEl>
                                          <p:spTgt spid="1423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345"/>
                                        </p:tgtEl>
                                        <p:attrNameLst>
                                          <p:attrName>style.visibility</p:attrName>
                                        </p:attrNameLst>
                                      </p:cBhvr>
                                      <p:to>
                                        <p:strVal val="visible"/>
                                      </p:to>
                                    </p:set>
                                    <p:animEffect transition="in" filter="fade">
                                      <p:cBhvr>
                                        <p:cTn id="10" dur="2000"/>
                                        <p:tgtEl>
                                          <p:spTgt spid="1423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2344"/>
                                        </p:tgtEl>
                                        <p:attrNameLst>
                                          <p:attrName>style.visibility</p:attrName>
                                        </p:attrNameLst>
                                      </p:cBhvr>
                                      <p:to>
                                        <p:strVal val="visible"/>
                                      </p:to>
                                    </p:set>
                                    <p:animEffect transition="in" filter="fade">
                                      <p:cBhvr>
                                        <p:cTn id="13" dur="20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p:bldP spid="142344" grpId="0"/>
      <p:bldP spid="14234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p:cNvSpPr txBox="1">
            <a:spLocks noChangeArrowheads="1"/>
          </p:cNvSpPr>
          <p:nvPr/>
        </p:nvSpPr>
        <p:spPr bwMode="auto">
          <a:xfrm>
            <a:off x="2897188" y="4841875"/>
            <a:ext cx="2003425" cy="579438"/>
          </a:xfrm>
          <a:prstGeom prst="rect">
            <a:avLst/>
          </a:prstGeom>
          <a:noFill/>
          <a:ln w="9525">
            <a:noFill/>
            <a:miter lim="800000"/>
            <a:headEnd/>
            <a:tailEnd/>
          </a:ln>
        </p:spPr>
        <p:txBody>
          <a:bodyPr wrap="none">
            <a:spAutoFit/>
          </a:bodyPr>
          <a:lstStyle/>
          <a:p>
            <a:r>
              <a:rPr lang="en-US" sz="3200">
                <a:solidFill>
                  <a:srgbClr val="FFFF00"/>
                </a:solidFill>
              </a:rPr>
              <a:t>Ca</a:t>
            </a:r>
            <a:r>
              <a:rPr lang="en-US" sz="3200" baseline="-25000">
                <a:solidFill>
                  <a:srgbClr val="FFFF00"/>
                </a:solidFill>
              </a:rPr>
              <a:t>5</a:t>
            </a:r>
            <a:r>
              <a:rPr lang="en-US" sz="3200">
                <a:solidFill>
                  <a:srgbClr val="FFFF00"/>
                </a:solidFill>
              </a:rPr>
              <a:t>(PO</a:t>
            </a:r>
            <a:r>
              <a:rPr lang="en-US" sz="3200" baseline="-25000">
                <a:solidFill>
                  <a:srgbClr val="FFFF00"/>
                </a:solidFill>
              </a:rPr>
              <a:t>4</a:t>
            </a:r>
            <a:r>
              <a:rPr lang="en-US" sz="3200">
                <a:solidFill>
                  <a:srgbClr val="FFFF00"/>
                </a:solidFill>
              </a:rPr>
              <a:t>)</a:t>
            </a:r>
            <a:r>
              <a:rPr lang="en-US" sz="3200" baseline="-25000">
                <a:solidFill>
                  <a:srgbClr val="FFFF00"/>
                </a:solidFill>
              </a:rPr>
              <a:t>3</a:t>
            </a:r>
            <a:endParaRPr lang="en-US" sz="3200">
              <a:solidFill>
                <a:srgbClr val="FFFF00"/>
              </a:solidFill>
            </a:endParaRPr>
          </a:p>
        </p:txBody>
      </p:sp>
      <p:sp>
        <p:nvSpPr>
          <p:cNvPr id="140291" name="Rectangle 5"/>
          <p:cNvSpPr>
            <a:spLocks noChangeArrowheads="1"/>
          </p:cNvSpPr>
          <p:nvPr/>
        </p:nvSpPr>
        <p:spPr bwMode="auto">
          <a:xfrm>
            <a:off x="1752600" y="90488"/>
            <a:ext cx="5165725" cy="519112"/>
          </a:xfrm>
          <a:prstGeom prst="rect">
            <a:avLst/>
          </a:prstGeom>
          <a:noFill/>
          <a:ln w="9525">
            <a:noFill/>
            <a:miter lim="800000"/>
            <a:headEnd/>
            <a:tailEnd/>
          </a:ln>
        </p:spPr>
        <p:txBody>
          <a:bodyPr wrap="none" anchor="ctr">
            <a:spAutoFit/>
          </a:bodyPr>
          <a:lstStyle/>
          <a:p>
            <a:r>
              <a:rPr lang="en-US"/>
              <a:t>Sodium fluorosilicate (Na</a:t>
            </a:r>
            <a:r>
              <a:rPr lang="en-US" baseline="-25000"/>
              <a:t>2</a:t>
            </a:r>
            <a:r>
              <a:rPr lang="en-US"/>
              <a:t>SiF</a:t>
            </a:r>
            <a:r>
              <a:rPr lang="en-US" baseline="-25000"/>
              <a:t>6</a:t>
            </a:r>
            <a:r>
              <a:rPr lang="en-US"/>
              <a:t>) </a:t>
            </a:r>
          </a:p>
        </p:txBody>
      </p:sp>
      <p:sp>
        <p:nvSpPr>
          <p:cNvPr id="140292" name="Rectangle 6"/>
          <p:cNvSpPr>
            <a:spLocks noChangeArrowheads="1"/>
          </p:cNvSpPr>
          <p:nvPr/>
        </p:nvSpPr>
        <p:spPr bwMode="auto">
          <a:xfrm>
            <a:off x="2179638" y="704850"/>
            <a:ext cx="4024312" cy="519113"/>
          </a:xfrm>
          <a:prstGeom prst="rect">
            <a:avLst/>
          </a:prstGeom>
          <a:noFill/>
          <a:ln w="9525">
            <a:noFill/>
            <a:miter lim="800000"/>
            <a:headEnd/>
            <a:tailEnd/>
          </a:ln>
        </p:spPr>
        <p:txBody>
          <a:bodyPr anchor="ctr">
            <a:spAutoFit/>
          </a:bodyPr>
          <a:lstStyle/>
          <a:p>
            <a:r>
              <a:rPr lang="en-US"/>
              <a:t>Sodium fluoride (NaF) </a:t>
            </a:r>
          </a:p>
        </p:txBody>
      </p:sp>
      <p:grpSp>
        <p:nvGrpSpPr>
          <p:cNvPr id="2" name="Group 9"/>
          <p:cNvGrpSpPr>
            <a:grpSpLocks/>
          </p:cNvGrpSpPr>
          <p:nvPr/>
        </p:nvGrpSpPr>
        <p:grpSpPr bwMode="auto">
          <a:xfrm>
            <a:off x="2435225" y="1349375"/>
            <a:ext cx="3509963" cy="519113"/>
            <a:chOff x="1351" y="1309"/>
            <a:chExt cx="2211" cy="327"/>
          </a:xfrm>
        </p:grpSpPr>
        <p:sp>
          <p:nvSpPr>
            <p:cNvPr id="140294" name="Text Box 7"/>
            <p:cNvSpPr txBox="1">
              <a:spLocks noChangeArrowheads="1"/>
            </p:cNvSpPr>
            <p:nvPr/>
          </p:nvSpPr>
          <p:spPr bwMode="auto">
            <a:xfrm>
              <a:off x="1351" y="1309"/>
              <a:ext cx="2211" cy="327"/>
            </a:xfrm>
            <a:prstGeom prst="rect">
              <a:avLst/>
            </a:prstGeom>
            <a:noFill/>
            <a:ln w="9525">
              <a:noFill/>
              <a:miter lim="800000"/>
              <a:headEnd/>
              <a:tailEnd/>
            </a:ln>
          </p:spPr>
          <p:txBody>
            <a:bodyPr wrap="none">
              <a:spAutoFit/>
            </a:bodyPr>
            <a:lstStyle/>
            <a:p>
              <a:r>
                <a:rPr lang="en-US">
                  <a:solidFill>
                    <a:srgbClr val="FFFF00"/>
                  </a:solidFill>
                </a:rPr>
                <a:t>NaF		Na</a:t>
              </a:r>
              <a:r>
                <a:rPr lang="en-US" baseline="30000">
                  <a:solidFill>
                    <a:srgbClr val="FFFF00"/>
                  </a:solidFill>
                </a:rPr>
                <a:t>+</a:t>
              </a:r>
              <a:r>
                <a:rPr lang="en-US">
                  <a:solidFill>
                    <a:srgbClr val="FFFF00"/>
                  </a:solidFill>
                </a:rPr>
                <a:t>  +  F</a:t>
              </a:r>
              <a:r>
                <a:rPr lang="en-US" baseline="30000">
                  <a:solidFill>
                    <a:srgbClr val="FFFF00"/>
                  </a:solidFill>
                </a:rPr>
                <a:t>-</a:t>
              </a:r>
            </a:p>
          </p:txBody>
        </p:sp>
        <p:sp>
          <p:nvSpPr>
            <p:cNvPr id="140295" name="Line 8"/>
            <p:cNvSpPr>
              <a:spLocks noChangeShapeType="1"/>
            </p:cNvSpPr>
            <p:nvPr/>
          </p:nvSpPr>
          <p:spPr bwMode="auto">
            <a:xfrm>
              <a:off x="1961" y="1495"/>
              <a:ext cx="466" cy="0"/>
            </a:xfrm>
            <a:prstGeom prst="line">
              <a:avLst/>
            </a:prstGeom>
            <a:noFill/>
            <a:ln w="9525">
              <a:solidFill>
                <a:schemeClr val="tx1"/>
              </a:solidFill>
              <a:round/>
              <a:headEnd/>
              <a:tailEnd type="triangle" w="med" len="med"/>
            </a:ln>
          </p:spPr>
          <p:txBody>
            <a:bodyPr/>
            <a:lstStyle/>
            <a:p>
              <a:endParaRPr lang="en-US"/>
            </a:p>
          </p:txBody>
        </p:sp>
      </p:grpSp>
      <p:sp>
        <p:nvSpPr>
          <p:cNvPr id="143370" name="Rectangle 10"/>
          <p:cNvSpPr>
            <a:spLocks noChangeArrowheads="1"/>
          </p:cNvSpPr>
          <p:nvPr/>
        </p:nvSpPr>
        <p:spPr bwMode="auto">
          <a:xfrm>
            <a:off x="4856163" y="4862513"/>
            <a:ext cx="793750" cy="579437"/>
          </a:xfrm>
          <a:prstGeom prst="rect">
            <a:avLst/>
          </a:prstGeom>
          <a:noFill/>
          <a:ln w="9525">
            <a:noFill/>
            <a:miter lim="800000"/>
            <a:headEnd/>
            <a:tailEnd/>
          </a:ln>
        </p:spPr>
        <p:txBody>
          <a:bodyPr wrap="none">
            <a:spAutoFit/>
          </a:bodyPr>
          <a:lstStyle/>
          <a:p>
            <a:r>
              <a:rPr lang="en-US" sz="3200">
                <a:solidFill>
                  <a:srgbClr val="FFFF00"/>
                </a:solidFill>
              </a:rPr>
              <a:t>OH</a:t>
            </a:r>
          </a:p>
        </p:txBody>
      </p:sp>
      <p:sp>
        <p:nvSpPr>
          <p:cNvPr id="143371" name="Text Box 11"/>
          <p:cNvSpPr txBox="1">
            <a:spLocks noChangeArrowheads="1"/>
          </p:cNvSpPr>
          <p:nvPr/>
        </p:nvSpPr>
        <p:spPr bwMode="auto">
          <a:xfrm>
            <a:off x="1573213" y="2200275"/>
            <a:ext cx="5575300" cy="822325"/>
          </a:xfrm>
          <a:prstGeom prst="rect">
            <a:avLst/>
          </a:prstGeom>
          <a:noFill/>
          <a:ln w="9525">
            <a:noFill/>
            <a:miter lim="800000"/>
            <a:headEnd/>
            <a:tailEnd/>
          </a:ln>
        </p:spPr>
        <p:txBody>
          <a:bodyPr wrap="none">
            <a:spAutoFit/>
          </a:bodyPr>
          <a:lstStyle/>
          <a:p>
            <a:pPr algn="ctr"/>
            <a:r>
              <a:rPr lang="en-US" sz="2400">
                <a:solidFill>
                  <a:srgbClr val="00FF00"/>
                </a:solidFill>
              </a:rPr>
              <a:t>Ingestion of fluoridated water increases </a:t>
            </a:r>
          </a:p>
          <a:p>
            <a:pPr algn="ctr"/>
            <a:r>
              <a:rPr lang="en-US" sz="2400">
                <a:solidFill>
                  <a:srgbClr val="00FF00"/>
                </a:solidFill>
              </a:rPr>
              <a:t>the F</a:t>
            </a:r>
            <a:r>
              <a:rPr lang="en-US" sz="2400" baseline="30000">
                <a:solidFill>
                  <a:srgbClr val="00FF00"/>
                </a:solidFill>
              </a:rPr>
              <a:t>-</a:t>
            </a:r>
            <a:r>
              <a:rPr lang="en-US" sz="2400">
                <a:solidFill>
                  <a:srgbClr val="00FF00"/>
                </a:solidFill>
              </a:rPr>
              <a:t> concentration in saliva</a:t>
            </a:r>
          </a:p>
        </p:txBody>
      </p:sp>
      <p:sp>
        <p:nvSpPr>
          <p:cNvPr id="143372" name="Text Box 12"/>
          <p:cNvSpPr txBox="1">
            <a:spLocks noChangeArrowheads="1"/>
          </p:cNvSpPr>
          <p:nvPr/>
        </p:nvSpPr>
        <p:spPr bwMode="auto">
          <a:xfrm>
            <a:off x="406400" y="3317875"/>
            <a:ext cx="8661400" cy="519113"/>
          </a:xfrm>
          <a:prstGeom prst="rect">
            <a:avLst/>
          </a:prstGeom>
          <a:noFill/>
          <a:ln w="9525">
            <a:noFill/>
            <a:miter lim="800000"/>
            <a:headEnd/>
            <a:tailEnd/>
          </a:ln>
        </p:spPr>
        <p:txBody>
          <a:bodyPr wrap="none">
            <a:spAutoFit/>
          </a:bodyPr>
          <a:lstStyle/>
          <a:p>
            <a:r>
              <a:rPr lang="en-US">
                <a:solidFill>
                  <a:srgbClr val="FFFF00"/>
                </a:solidFill>
              </a:rPr>
              <a:t>F</a:t>
            </a:r>
            <a:r>
              <a:rPr lang="en-US" baseline="30000">
                <a:solidFill>
                  <a:srgbClr val="FFFF00"/>
                </a:solidFill>
              </a:rPr>
              <a:t>-</a:t>
            </a:r>
            <a:r>
              <a:rPr lang="en-US">
                <a:solidFill>
                  <a:srgbClr val="FFFF00"/>
                </a:solidFill>
              </a:rPr>
              <a:t> replaces OH in hydroxyapatite making fluoroapatite</a:t>
            </a:r>
          </a:p>
        </p:txBody>
      </p:sp>
      <p:sp>
        <p:nvSpPr>
          <p:cNvPr id="143373" name="Text Box 13"/>
          <p:cNvSpPr txBox="1">
            <a:spLocks noChangeArrowheads="1"/>
          </p:cNvSpPr>
          <p:nvPr/>
        </p:nvSpPr>
        <p:spPr bwMode="auto">
          <a:xfrm>
            <a:off x="4108450" y="3984625"/>
            <a:ext cx="520700" cy="579438"/>
          </a:xfrm>
          <a:prstGeom prst="rect">
            <a:avLst/>
          </a:prstGeom>
          <a:noFill/>
          <a:ln w="9525">
            <a:noFill/>
            <a:miter lim="800000"/>
            <a:headEnd/>
            <a:tailEnd/>
          </a:ln>
        </p:spPr>
        <p:txBody>
          <a:bodyPr wrap="none">
            <a:spAutoFit/>
          </a:bodyPr>
          <a:lstStyle/>
          <a:p>
            <a:r>
              <a:rPr lang="en-US" sz="3200">
                <a:solidFill>
                  <a:srgbClr val="00FF00"/>
                </a:solidFill>
              </a:rPr>
              <a:t>F</a:t>
            </a:r>
            <a:r>
              <a:rPr lang="en-US" sz="3200" baseline="30000">
                <a:solidFill>
                  <a:srgbClr val="00FF00"/>
                </a:solidFill>
              </a:rPr>
              <a:t>-</a:t>
            </a:r>
          </a:p>
        </p:txBody>
      </p:sp>
      <p:sp>
        <p:nvSpPr>
          <p:cNvPr id="143374" name="Rectangle 14"/>
          <p:cNvSpPr>
            <a:spLocks noChangeArrowheads="1"/>
          </p:cNvSpPr>
          <p:nvPr/>
        </p:nvSpPr>
        <p:spPr bwMode="auto">
          <a:xfrm>
            <a:off x="225425" y="5657850"/>
            <a:ext cx="8918575" cy="519113"/>
          </a:xfrm>
          <a:prstGeom prst="rect">
            <a:avLst/>
          </a:prstGeom>
          <a:noFill/>
          <a:ln w="9525">
            <a:noFill/>
            <a:miter lim="800000"/>
            <a:headEnd/>
            <a:tailEnd/>
          </a:ln>
        </p:spPr>
        <p:txBody>
          <a:bodyPr wrap="none">
            <a:spAutoFit/>
          </a:bodyPr>
          <a:lstStyle/>
          <a:p>
            <a:r>
              <a:rPr lang="en-US">
                <a:solidFill>
                  <a:srgbClr val="FFFF00"/>
                </a:solidFill>
              </a:rPr>
              <a:t>Fluoroapatite is less soluble in acid than hydroxyapatite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72"/>
                                        </p:tgtEl>
                                        <p:attrNameLst>
                                          <p:attrName>style.visibility</p:attrName>
                                        </p:attrNameLst>
                                      </p:cBhvr>
                                      <p:to>
                                        <p:strVal val="visible"/>
                                      </p:to>
                                    </p:set>
                                    <p:animEffect transition="in" filter="fade">
                                      <p:cBhvr>
                                        <p:cTn id="7" dur="2000"/>
                                        <p:tgtEl>
                                          <p:spTgt spid="143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0"/>
                                        </p:tgtEl>
                                        <p:attrNameLst>
                                          <p:attrName>style.visibility</p:attrName>
                                        </p:attrNameLst>
                                      </p:cBhvr>
                                      <p:to>
                                        <p:strVal val="visible"/>
                                      </p:to>
                                    </p:set>
                                    <p:animEffect transition="in" filter="fade">
                                      <p:cBhvr>
                                        <p:cTn id="12" dur="2000"/>
                                        <p:tgtEl>
                                          <p:spTgt spid="140290"/>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43370"/>
                                        </p:tgtEl>
                                        <p:attrNameLst>
                                          <p:attrName>style.visibility</p:attrName>
                                        </p:attrNameLst>
                                      </p:cBhvr>
                                      <p:to>
                                        <p:strVal val="visible"/>
                                      </p:to>
                                    </p:set>
                                    <p:animEffect transition="in" filter="fade">
                                      <p:cBhvr>
                                        <p:cTn id="15" dur="2000"/>
                                        <p:tgtEl>
                                          <p:spTgt spid="1433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43373"/>
                                        </p:tgtEl>
                                        <p:attrNameLst>
                                          <p:attrName>style.visibility</p:attrName>
                                        </p:attrNameLst>
                                      </p:cBhvr>
                                      <p:to>
                                        <p:strVal val="visible"/>
                                      </p:to>
                                    </p:set>
                                    <p:animEffect transition="in" filter="fade">
                                      <p:cBhvr>
                                        <p:cTn id="20" dur="2000"/>
                                        <p:tgtEl>
                                          <p:spTgt spid="143373"/>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1.11111E-6 -3.35645E-6 L 0.07552 0.1276 " pathEditMode="relative" rAng="0" ptsTypes="AA">
                                      <p:cBhvr>
                                        <p:cTn id="24" dur="2000" fill="hold"/>
                                        <p:tgtEl>
                                          <p:spTgt spid="143373"/>
                                        </p:tgtEl>
                                        <p:attrNameLst>
                                          <p:attrName>ppt_x</p:attrName>
                                          <p:attrName>ppt_y</p:attrName>
                                        </p:attrNameLst>
                                      </p:cBhvr>
                                      <p:rCtr x="38" y="64"/>
                                    </p:animMotion>
                                  </p:childTnLst>
                                </p:cTn>
                              </p:par>
                              <p:par>
                                <p:cTn id="25" presetID="2" presetClass="exit" presetSubtype="2" fill="hold" grpId="0" nodeType="withEffect">
                                  <p:stCondLst>
                                    <p:cond delay="0"/>
                                  </p:stCondLst>
                                  <p:childTnLst>
                                    <p:anim calcmode="lin" valueType="num">
                                      <p:cBhvr additive="base">
                                        <p:cTn id="26" dur="2000"/>
                                        <p:tgtEl>
                                          <p:spTgt spid="143370"/>
                                        </p:tgtEl>
                                        <p:attrNameLst>
                                          <p:attrName>ppt_x</p:attrName>
                                        </p:attrNameLst>
                                      </p:cBhvr>
                                      <p:tavLst>
                                        <p:tav tm="0">
                                          <p:val>
                                            <p:strVal val="ppt_x"/>
                                          </p:val>
                                        </p:tav>
                                        <p:tav tm="100000">
                                          <p:val>
                                            <p:strVal val="1+ppt_w/2"/>
                                          </p:val>
                                        </p:tav>
                                      </p:tavLst>
                                    </p:anim>
                                    <p:anim calcmode="lin" valueType="num">
                                      <p:cBhvr additive="base">
                                        <p:cTn id="27" dur="2000"/>
                                        <p:tgtEl>
                                          <p:spTgt spid="143370"/>
                                        </p:tgtEl>
                                        <p:attrNameLst>
                                          <p:attrName>ppt_y</p:attrName>
                                        </p:attrNameLst>
                                      </p:cBhvr>
                                      <p:tavLst>
                                        <p:tav tm="0">
                                          <p:val>
                                            <p:strVal val="ppt_y"/>
                                          </p:val>
                                        </p:tav>
                                        <p:tav tm="100000">
                                          <p:val>
                                            <p:strVal val="ppt_y"/>
                                          </p:val>
                                        </p:tav>
                                      </p:tavLst>
                                    </p:anim>
                                    <p:set>
                                      <p:cBhvr>
                                        <p:cTn id="28" dur="1" fill="hold">
                                          <p:stCondLst>
                                            <p:cond delay="1999"/>
                                          </p:stCondLst>
                                        </p:cTn>
                                        <p:tgtEl>
                                          <p:spTgt spid="14337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3374"/>
                                        </p:tgtEl>
                                        <p:attrNameLst>
                                          <p:attrName>style.visibility</p:attrName>
                                        </p:attrNameLst>
                                      </p:cBhvr>
                                      <p:to>
                                        <p:strVal val="visible"/>
                                      </p:to>
                                    </p:set>
                                    <p:animEffect transition="in" filter="fade">
                                      <p:cBhvr>
                                        <p:cTn id="33" dur="2000"/>
                                        <p:tgtEl>
                                          <p:spTgt spid="143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3370" grpId="0"/>
      <p:bldP spid="143370" grpId="1"/>
      <p:bldP spid="143372" grpId="0"/>
      <p:bldP spid="143373" grpId="0"/>
      <p:bldP spid="143373" grpId="1"/>
      <p:bldP spid="1433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700338" y="398463"/>
            <a:ext cx="2462212" cy="519112"/>
          </a:xfrm>
          <a:prstGeom prst="rect">
            <a:avLst/>
          </a:prstGeom>
          <a:noFill/>
          <a:ln w="25400">
            <a:noFill/>
            <a:miter lim="800000"/>
            <a:headEnd/>
            <a:tailEnd/>
          </a:ln>
          <a:effectLst/>
        </p:spPr>
        <p:txBody>
          <a:bodyPr wrap="none">
            <a:spAutoFit/>
          </a:bodyPr>
          <a:lstStyle/>
          <a:p>
            <a:r>
              <a:rPr lang="en-US"/>
              <a:t>Eutrophication</a:t>
            </a:r>
          </a:p>
        </p:txBody>
      </p:sp>
      <p:pic>
        <p:nvPicPr>
          <p:cNvPr id="111619" name="Picture 3" descr="lakelayers"/>
          <p:cNvPicPr>
            <a:picLocks noChangeAspect="1" noChangeArrowheads="1"/>
          </p:cNvPicPr>
          <p:nvPr/>
        </p:nvPicPr>
        <p:blipFill>
          <a:blip r:embed="rId2" cstate="print"/>
          <a:srcRect/>
          <a:stretch>
            <a:fillRect/>
          </a:stretch>
        </p:blipFill>
        <p:spPr bwMode="auto">
          <a:xfrm>
            <a:off x="254000" y="1458913"/>
            <a:ext cx="4445000" cy="3321050"/>
          </a:xfrm>
          <a:prstGeom prst="rect">
            <a:avLst/>
          </a:prstGeom>
          <a:noFill/>
        </p:spPr>
      </p:pic>
      <p:sp>
        <p:nvSpPr>
          <p:cNvPr id="111620" name="Rectangle 4"/>
          <p:cNvSpPr>
            <a:spLocks noChangeArrowheads="1"/>
          </p:cNvSpPr>
          <p:nvPr/>
        </p:nvSpPr>
        <p:spPr bwMode="auto">
          <a:xfrm>
            <a:off x="873125" y="2182813"/>
            <a:ext cx="3324225" cy="157162"/>
          </a:xfrm>
          <a:prstGeom prst="rect">
            <a:avLst/>
          </a:prstGeom>
          <a:solidFill>
            <a:srgbClr val="808000"/>
          </a:solidFill>
          <a:ln w="9525">
            <a:noFill/>
            <a:miter lim="800000"/>
            <a:headEnd/>
            <a:tailEnd/>
          </a:ln>
          <a:effectLst/>
        </p:spPr>
        <p:txBody>
          <a:bodyPr wrap="none" anchor="ctr"/>
          <a:lstStyle/>
          <a:p>
            <a:endParaRPr lang="en-US"/>
          </a:p>
        </p:txBody>
      </p:sp>
      <p:sp>
        <p:nvSpPr>
          <p:cNvPr id="111621" name="Rectangle 5"/>
          <p:cNvSpPr>
            <a:spLocks noChangeArrowheads="1"/>
          </p:cNvSpPr>
          <p:nvPr/>
        </p:nvSpPr>
        <p:spPr bwMode="auto">
          <a:xfrm>
            <a:off x="711200" y="1582738"/>
            <a:ext cx="3897313" cy="290512"/>
          </a:xfrm>
          <a:prstGeom prst="rect">
            <a:avLst/>
          </a:prstGeom>
          <a:solidFill>
            <a:schemeClr val="tx1"/>
          </a:solidFill>
          <a:ln w="9525">
            <a:noFill/>
            <a:miter lim="800000"/>
            <a:headEnd/>
            <a:tailEnd/>
          </a:ln>
          <a:effectLst/>
        </p:spPr>
        <p:txBody>
          <a:bodyPr wrap="none" anchor="ctr"/>
          <a:lstStyle/>
          <a:p>
            <a:pPr algn="ctr"/>
            <a:endParaRPr lang="en-US" sz="2400"/>
          </a:p>
        </p:txBody>
      </p:sp>
      <p:sp>
        <p:nvSpPr>
          <p:cNvPr id="111622" name="Rectangle 6"/>
          <p:cNvSpPr>
            <a:spLocks noChangeArrowheads="1"/>
          </p:cNvSpPr>
          <p:nvPr/>
        </p:nvSpPr>
        <p:spPr bwMode="auto">
          <a:xfrm>
            <a:off x="1846263" y="2420938"/>
            <a:ext cx="1219200" cy="271462"/>
          </a:xfrm>
          <a:prstGeom prst="rect">
            <a:avLst/>
          </a:prstGeom>
          <a:solidFill>
            <a:srgbClr val="00FFFF"/>
          </a:solidFill>
          <a:ln w="25400">
            <a:noFill/>
            <a:miter lim="800000"/>
            <a:headEnd/>
            <a:tailEnd/>
          </a:ln>
          <a:effectLst/>
        </p:spPr>
        <p:txBody>
          <a:bodyPr wrap="none" anchor="ctr"/>
          <a:lstStyle/>
          <a:p>
            <a:endParaRPr lang="en-US"/>
          </a:p>
        </p:txBody>
      </p:sp>
      <p:sp>
        <p:nvSpPr>
          <p:cNvPr id="111623" name="Rectangle 7"/>
          <p:cNvSpPr>
            <a:spLocks noChangeArrowheads="1"/>
          </p:cNvSpPr>
          <p:nvPr/>
        </p:nvSpPr>
        <p:spPr bwMode="auto">
          <a:xfrm>
            <a:off x="1828800" y="3167063"/>
            <a:ext cx="1338263" cy="320675"/>
          </a:xfrm>
          <a:prstGeom prst="rect">
            <a:avLst/>
          </a:prstGeom>
          <a:solidFill>
            <a:srgbClr val="00CCFF"/>
          </a:solidFill>
          <a:ln w="25400">
            <a:noFill/>
            <a:miter lim="800000"/>
            <a:headEnd/>
            <a:tailEnd/>
          </a:ln>
          <a:effectLst/>
        </p:spPr>
        <p:txBody>
          <a:bodyPr wrap="none" anchor="ctr"/>
          <a:lstStyle/>
          <a:p>
            <a:endParaRPr lang="en-US"/>
          </a:p>
        </p:txBody>
      </p:sp>
      <p:sp>
        <p:nvSpPr>
          <p:cNvPr id="111624" name="Rectangle 8"/>
          <p:cNvSpPr>
            <a:spLocks noChangeArrowheads="1"/>
          </p:cNvSpPr>
          <p:nvPr/>
        </p:nvSpPr>
        <p:spPr bwMode="auto">
          <a:xfrm>
            <a:off x="1914525" y="3606800"/>
            <a:ext cx="1166813" cy="269875"/>
          </a:xfrm>
          <a:prstGeom prst="rect">
            <a:avLst/>
          </a:prstGeom>
          <a:solidFill>
            <a:srgbClr val="00CCFF"/>
          </a:solidFill>
          <a:ln w="25400">
            <a:noFill/>
            <a:miter lim="800000"/>
            <a:headEnd/>
            <a:tailEnd/>
          </a:ln>
          <a:effectLst/>
        </p:spPr>
        <p:txBody>
          <a:bodyPr wrap="none" anchor="ctr"/>
          <a:lstStyle/>
          <a:p>
            <a:endParaRPr lang="en-US"/>
          </a:p>
        </p:txBody>
      </p:sp>
      <p:sp>
        <p:nvSpPr>
          <p:cNvPr id="111625" name="Freeform 9" descr="90%"/>
          <p:cNvSpPr>
            <a:spLocks/>
          </p:cNvSpPr>
          <p:nvPr/>
        </p:nvSpPr>
        <p:spPr bwMode="auto">
          <a:xfrm>
            <a:off x="884238" y="2273300"/>
            <a:ext cx="3206750" cy="1970088"/>
          </a:xfrm>
          <a:custGeom>
            <a:avLst/>
            <a:gdLst/>
            <a:ahLst/>
            <a:cxnLst>
              <a:cxn ang="0">
                <a:pos x="0" y="0"/>
              </a:cxn>
              <a:cxn ang="0">
                <a:pos x="2528" y="0"/>
              </a:cxn>
              <a:cxn ang="0">
                <a:pos x="2516" y="47"/>
              </a:cxn>
              <a:cxn ang="0">
                <a:pos x="2445" y="71"/>
              </a:cxn>
              <a:cxn ang="0">
                <a:pos x="2387" y="200"/>
              </a:cxn>
              <a:cxn ang="0">
                <a:pos x="2328" y="259"/>
              </a:cxn>
              <a:cxn ang="0">
                <a:pos x="2269" y="318"/>
              </a:cxn>
              <a:cxn ang="0">
                <a:pos x="2222" y="377"/>
              </a:cxn>
              <a:cxn ang="0">
                <a:pos x="2175" y="447"/>
              </a:cxn>
              <a:cxn ang="0">
                <a:pos x="2034" y="647"/>
              </a:cxn>
              <a:cxn ang="0">
                <a:pos x="1999" y="753"/>
              </a:cxn>
              <a:cxn ang="0">
                <a:pos x="1928" y="894"/>
              </a:cxn>
              <a:cxn ang="0">
                <a:pos x="1869" y="988"/>
              </a:cxn>
              <a:cxn ang="0">
                <a:pos x="1799" y="1164"/>
              </a:cxn>
              <a:cxn ang="0">
                <a:pos x="1740" y="1223"/>
              </a:cxn>
              <a:cxn ang="0">
                <a:pos x="1681" y="1282"/>
              </a:cxn>
              <a:cxn ang="0">
                <a:pos x="1423" y="1446"/>
              </a:cxn>
              <a:cxn ang="0">
                <a:pos x="1094" y="1435"/>
              </a:cxn>
              <a:cxn ang="0">
                <a:pos x="917" y="1341"/>
              </a:cxn>
              <a:cxn ang="0">
                <a:pos x="847" y="1294"/>
              </a:cxn>
              <a:cxn ang="0">
                <a:pos x="812" y="1270"/>
              </a:cxn>
              <a:cxn ang="0">
                <a:pos x="741" y="1176"/>
              </a:cxn>
              <a:cxn ang="0">
                <a:pos x="717" y="1141"/>
              </a:cxn>
              <a:cxn ang="0">
                <a:pos x="682" y="1117"/>
              </a:cxn>
              <a:cxn ang="0">
                <a:pos x="635" y="1047"/>
              </a:cxn>
              <a:cxn ang="0">
                <a:pos x="565" y="941"/>
              </a:cxn>
              <a:cxn ang="0">
                <a:pos x="529" y="870"/>
              </a:cxn>
              <a:cxn ang="0">
                <a:pos x="494" y="847"/>
              </a:cxn>
              <a:cxn ang="0">
                <a:pos x="400" y="718"/>
              </a:cxn>
              <a:cxn ang="0">
                <a:pos x="353" y="659"/>
              </a:cxn>
              <a:cxn ang="0">
                <a:pos x="330" y="588"/>
              </a:cxn>
              <a:cxn ang="0">
                <a:pos x="212" y="412"/>
              </a:cxn>
              <a:cxn ang="0">
                <a:pos x="165" y="341"/>
              </a:cxn>
              <a:cxn ang="0">
                <a:pos x="47" y="94"/>
              </a:cxn>
              <a:cxn ang="0">
                <a:pos x="0" y="0"/>
              </a:cxn>
            </a:cxnLst>
            <a:rect l="0" t="0" r="r" b="b"/>
            <a:pathLst>
              <a:path w="2528" h="1446">
                <a:moveTo>
                  <a:pt x="0" y="0"/>
                </a:moveTo>
                <a:cubicBezTo>
                  <a:pt x="843" y="0"/>
                  <a:pt x="1685" y="0"/>
                  <a:pt x="2528" y="0"/>
                </a:cubicBezTo>
                <a:cubicBezTo>
                  <a:pt x="2524" y="16"/>
                  <a:pt x="2528" y="36"/>
                  <a:pt x="2516" y="47"/>
                </a:cubicBezTo>
                <a:cubicBezTo>
                  <a:pt x="2497" y="63"/>
                  <a:pt x="2445" y="71"/>
                  <a:pt x="2445" y="71"/>
                </a:cubicBezTo>
                <a:cubicBezTo>
                  <a:pt x="2424" y="137"/>
                  <a:pt x="2450" y="159"/>
                  <a:pt x="2387" y="200"/>
                </a:cubicBezTo>
                <a:cubicBezTo>
                  <a:pt x="2325" y="294"/>
                  <a:pt x="2405" y="184"/>
                  <a:pt x="2328" y="259"/>
                </a:cubicBezTo>
                <a:cubicBezTo>
                  <a:pt x="2245" y="341"/>
                  <a:pt x="2367" y="251"/>
                  <a:pt x="2269" y="318"/>
                </a:cubicBezTo>
                <a:cubicBezTo>
                  <a:pt x="2242" y="396"/>
                  <a:pt x="2279" y="312"/>
                  <a:pt x="2222" y="377"/>
                </a:cubicBezTo>
                <a:cubicBezTo>
                  <a:pt x="2204" y="398"/>
                  <a:pt x="2191" y="424"/>
                  <a:pt x="2175" y="447"/>
                </a:cubicBezTo>
                <a:cubicBezTo>
                  <a:pt x="2129" y="517"/>
                  <a:pt x="2106" y="598"/>
                  <a:pt x="2034" y="647"/>
                </a:cubicBezTo>
                <a:cubicBezTo>
                  <a:pt x="1994" y="709"/>
                  <a:pt x="2021" y="657"/>
                  <a:pt x="1999" y="753"/>
                </a:cubicBezTo>
                <a:cubicBezTo>
                  <a:pt x="1990" y="795"/>
                  <a:pt x="1952" y="858"/>
                  <a:pt x="1928" y="894"/>
                </a:cubicBezTo>
                <a:cubicBezTo>
                  <a:pt x="1900" y="978"/>
                  <a:pt x="1925" y="950"/>
                  <a:pt x="1869" y="988"/>
                </a:cubicBezTo>
                <a:cubicBezTo>
                  <a:pt x="1844" y="1066"/>
                  <a:pt x="1870" y="1117"/>
                  <a:pt x="1799" y="1164"/>
                </a:cubicBezTo>
                <a:cubicBezTo>
                  <a:pt x="1732" y="1262"/>
                  <a:pt x="1822" y="1140"/>
                  <a:pt x="1740" y="1223"/>
                </a:cubicBezTo>
                <a:cubicBezTo>
                  <a:pt x="1665" y="1300"/>
                  <a:pt x="1775" y="1220"/>
                  <a:pt x="1681" y="1282"/>
                </a:cubicBezTo>
                <a:cubicBezTo>
                  <a:pt x="1608" y="1390"/>
                  <a:pt x="1549" y="1426"/>
                  <a:pt x="1423" y="1446"/>
                </a:cubicBezTo>
                <a:cubicBezTo>
                  <a:pt x="1313" y="1442"/>
                  <a:pt x="1203" y="1445"/>
                  <a:pt x="1094" y="1435"/>
                </a:cubicBezTo>
                <a:cubicBezTo>
                  <a:pt x="1014" y="1428"/>
                  <a:pt x="986" y="1362"/>
                  <a:pt x="917" y="1341"/>
                </a:cubicBezTo>
                <a:cubicBezTo>
                  <a:pt x="894" y="1325"/>
                  <a:pt x="870" y="1310"/>
                  <a:pt x="847" y="1294"/>
                </a:cubicBezTo>
                <a:cubicBezTo>
                  <a:pt x="835" y="1286"/>
                  <a:pt x="812" y="1270"/>
                  <a:pt x="812" y="1270"/>
                </a:cubicBezTo>
                <a:cubicBezTo>
                  <a:pt x="796" y="1224"/>
                  <a:pt x="782" y="1203"/>
                  <a:pt x="741" y="1176"/>
                </a:cubicBezTo>
                <a:cubicBezTo>
                  <a:pt x="733" y="1164"/>
                  <a:pt x="727" y="1151"/>
                  <a:pt x="717" y="1141"/>
                </a:cubicBezTo>
                <a:cubicBezTo>
                  <a:pt x="707" y="1131"/>
                  <a:pt x="691" y="1128"/>
                  <a:pt x="682" y="1117"/>
                </a:cubicBezTo>
                <a:cubicBezTo>
                  <a:pt x="664" y="1096"/>
                  <a:pt x="650" y="1070"/>
                  <a:pt x="635" y="1047"/>
                </a:cubicBezTo>
                <a:cubicBezTo>
                  <a:pt x="615" y="1016"/>
                  <a:pt x="577" y="976"/>
                  <a:pt x="565" y="941"/>
                </a:cubicBezTo>
                <a:cubicBezTo>
                  <a:pt x="555" y="912"/>
                  <a:pt x="552" y="893"/>
                  <a:pt x="529" y="870"/>
                </a:cubicBezTo>
                <a:cubicBezTo>
                  <a:pt x="519" y="860"/>
                  <a:pt x="506" y="855"/>
                  <a:pt x="494" y="847"/>
                </a:cubicBezTo>
                <a:cubicBezTo>
                  <a:pt x="474" y="790"/>
                  <a:pt x="449" y="750"/>
                  <a:pt x="400" y="718"/>
                </a:cubicBezTo>
                <a:cubicBezTo>
                  <a:pt x="355" y="582"/>
                  <a:pt x="430" y="784"/>
                  <a:pt x="353" y="659"/>
                </a:cubicBezTo>
                <a:cubicBezTo>
                  <a:pt x="340" y="638"/>
                  <a:pt x="344" y="609"/>
                  <a:pt x="330" y="588"/>
                </a:cubicBezTo>
                <a:cubicBezTo>
                  <a:pt x="291" y="529"/>
                  <a:pt x="251" y="471"/>
                  <a:pt x="212" y="412"/>
                </a:cubicBezTo>
                <a:cubicBezTo>
                  <a:pt x="196" y="388"/>
                  <a:pt x="174" y="368"/>
                  <a:pt x="165" y="341"/>
                </a:cubicBezTo>
                <a:cubicBezTo>
                  <a:pt x="135" y="253"/>
                  <a:pt x="98" y="171"/>
                  <a:pt x="47" y="94"/>
                </a:cubicBezTo>
                <a:cubicBezTo>
                  <a:pt x="36" y="58"/>
                  <a:pt x="17" y="33"/>
                  <a:pt x="0" y="0"/>
                </a:cubicBezTo>
                <a:close/>
              </a:path>
            </a:pathLst>
          </a:custGeom>
          <a:pattFill prst="pct90">
            <a:fgClr>
              <a:srgbClr val="808080"/>
            </a:fgClr>
            <a:bgClr>
              <a:srgbClr val="99CC00"/>
            </a:bgClr>
          </a:pattFill>
          <a:ln w="9525">
            <a:solidFill>
              <a:schemeClr val="tx1"/>
            </a:solidFill>
            <a:round/>
            <a:headEnd/>
            <a:tailEnd/>
          </a:ln>
          <a:effectLst/>
        </p:spPr>
        <p:txBody>
          <a:bodyPr/>
          <a:lstStyle/>
          <a:p>
            <a:endParaRPr lang="en-US"/>
          </a:p>
        </p:txBody>
      </p:sp>
      <p:grpSp>
        <p:nvGrpSpPr>
          <p:cNvPr id="111626" name="Group 10"/>
          <p:cNvGrpSpPr>
            <a:grpSpLocks/>
          </p:cNvGrpSpPr>
          <p:nvPr/>
        </p:nvGrpSpPr>
        <p:grpSpPr bwMode="auto">
          <a:xfrm>
            <a:off x="1390650" y="2490788"/>
            <a:ext cx="2244725" cy="700087"/>
            <a:chOff x="865" y="1825"/>
            <a:chExt cx="1414" cy="441"/>
          </a:xfrm>
        </p:grpSpPr>
        <p:sp>
          <p:nvSpPr>
            <p:cNvPr id="111627" name="Text Box 11"/>
            <p:cNvSpPr txBox="1">
              <a:spLocks noChangeArrowheads="1"/>
            </p:cNvSpPr>
            <p:nvPr/>
          </p:nvSpPr>
          <p:spPr bwMode="auto">
            <a:xfrm>
              <a:off x="865" y="1825"/>
              <a:ext cx="1414" cy="250"/>
            </a:xfrm>
            <a:prstGeom prst="rect">
              <a:avLst/>
            </a:prstGeom>
            <a:noFill/>
            <a:ln w="9525">
              <a:noFill/>
              <a:miter lim="800000"/>
              <a:headEnd/>
              <a:tailEnd/>
            </a:ln>
            <a:effectLst/>
          </p:spPr>
          <p:txBody>
            <a:bodyPr wrap="none">
              <a:spAutoFit/>
            </a:bodyPr>
            <a:lstStyle/>
            <a:p>
              <a:r>
                <a:rPr lang="en-US" sz="2000"/>
                <a:t>Photosynthetic life</a:t>
              </a:r>
            </a:p>
          </p:txBody>
        </p:sp>
        <p:sp>
          <p:nvSpPr>
            <p:cNvPr id="111628" name="Line 12"/>
            <p:cNvSpPr>
              <a:spLocks noChangeShapeType="1"/>
            </p:cNvSpPr>
            <p:nvPr/>
          </p:nvSpPr>
          <p:spPr bwMode="auto">
            <a:xfrm>
              <a:off x="1555" y="2077"/>
              <a:ext cx="0" cy="189"/>
            </a:xfrm>
            <a:prstGeom prst="line">
              <a:avLst/>
            </a:prstGeom>
            <a:noFill/>
            <a:ln w="9525">
              <a:solidFill>
                <a:schemeClr val="tx1"/>
              </a:solidFill>
              <a:round/>
              <a:headEnd/>
              <a:tailEnd type="triangle" w="med" len="med"/>
            </a:ln>
            <a:effectLst/>
          </p:spPr>
          <p:txBody>
            <a:bodyPr/>
            <a:lstStyle/>
            <a:p>
              <a:endParaRPr lang="en-US"/>
            </a:p>
          </p:txBody>
        </p:sp>
      </p:grpSp>
      <p:grpSp>
        <p:nvGrpSpPr>
          <p:cNvPr id="111629" name="Group 13"/>
          <p:cNvGrpSpPr>
            <a:grpSpLocks/>
          </p:cNvGrpSpPr>
          <p:nvPr/>
        </p:nvGrpSpPr>
        <p:grpSpPr bwMode="auto">
          <a:xfrm>
            <a:off x="2503488" y="3416300"/>
            <a:ext cx="725487" cy="396875"/>
            <a:chOff x="2868" y="2483"/>
            <a:chExt cx="573" cy="327"/>
          </a:xfrm>
        </p:grpSpPr>
        <p:sp>
          <p:nvSpPr>
            <p:cNvPr id="111630" name="Text Box 14"/>
            <p:cNvSpPr txBox="1">
              <a:spLocks noChangeArrowheads="1"/>
            </p:cNvSpPr>
            <p:nvPr/>
          </p:nvSpPr>
          <p:spPr bwMode="auto">
            <a:xfrm>
              <a:off x="3067" y="2483"/>
              <a:ext cx="374" cy="327"/>
            </a:xfrm>
            <a:prstGeom prst="rect">
              <a:avLst/>
            </a:prstGeom>
            <a:noFill/>
            <a:ln w="9525">
              <a:noFill/>
              <a:miter lim="800000"/>
              <a:headEnd/>
              <a:tailEnd/>
            </a:ln>
            <a:effectLst/>
          </p:spPr>
          <p:txBody>
            <a:bodyPr wrap="none">
              <a:spAutoFit/>
            </a:bodyPr>
            <a:lstStyle/>
            <a:p>
              <a:r>
                <a:rPr lang="en-US" sz="2000"/>
                <a:t>O</a:t>
              </a:r>
              <a:r>
                <a:rPr lang="en-US" sz="2000" baseline="-25000"/>
                <a:t>2</a:t>
              </a:r>
            </a:p>
          </p:txBody>
        </p:sp>
        <p:sp>
          <p:nvSpPr>
            <p:cNvPr id="111631" name="Line 15"/>
            <p:cNvSpPr>
              <a:spLocks noChangeShapeType="1"/>
            </p:cNvSpPr>
            <p:nvPr/>
          </p:nvSpPr>
          <p:spPr bwMode="auto">
            <a:xfrm flipH="1">
              <a:off x="2868" y="2633"/>
              <a:ext cx="212" cy="129"/>
            </a:xfrm>
            <a:prstGeom prst="line">
              <a:avLst/>
            </a:prstGeom>
            <a:noFill/>
            <a:ln w="9525">
              <a:solidFill>
                <a:schemeClr val="tx1"/>
              </a:solidFill>
              <a:round/>
              <a:headEnd/>
              <a:tailEnd type="triangle" w="med" len="med"/>
            </a:ln>
            <a:effectLst/>
          </p:spPr>
          <p:txBody>
            <a:bodyPr/>
            <a:lstStyle/>
            <a:p>
              <a:endParaRPr lang="en-US"/>
            </a:p>
          </p:txBody>
        </p:sp>
      </p:grpSp>
      <p:sp>
        <p:nvSpPr>
          <p:cNvPr id="111632" name="Text Box 16"/>
          <p:cNvSpPr txBox="1">
            <a:spLocks noChangeArrowheads="1"/>
          </p:cNvSpPr>
          <p:nvPr/>
        </p:nvSpPr>
        <p:spPr bwMode="auto">
          <a:xfrm>
            <a:off x="2009775" y="3808413"/>
            <a:ext cx="1087438" cy="396875"/>
          </a:xfrm>
          <a:prstGeom prst="rect">
            <a:avLst/>
          </a:prstGeom>
          <a:noFill/>
          <a:ln w="9525">
            <a:noFill/>
            <a:miter lim="800000"/>
            <a:headEnd/>
            <a:tailEnd/>
          </a:ln>
          <a:effectLst/>
        </p:spPr>
        <p:txBody>
          <a:bodyPr wrap="none">
            <a:spAutoFit/>
          </a:bodyPr>
          <a:lstStyle/>
          <a:p>
            <a:r>
              <a:rPr lang="en-US" sz="2000"/>
              <a:t>bacteria</a:t>
            </a:r>
          </a:p>
        </p:txBody>
      </p:sp>
      <p:grpSp>
        <p:nvGrpSpPr>
          <p:cNvPr id="111633" name="Group 17"/>
          <p:cNvGrpSpPr>
            <a:grpSpLocks/>
          </p:cNvGrpSpPr>
          <p:nvPr/>
        </p:nvGrpSpPr>
        <p:grpSpPr bwMode="auto">
          <a:xfrm>
            <a:off x="1093788" y="1470025"/>
            <a:ext cx="2592387" cy="663575"/>
            <a:chOff x="678" y="1182"/>
            <a:chExt cx="1633" cy="418"/>
          </a:xfrm>
        </p:grpSpPr>
        <p:sp>
          <p:nvSpPr>
            <p:cNvPr id="111634" name="Text Box 18"/>
            <p:cNvSpPr txBox="1">
              <a:spLocks noChangeArrowheads="1"/>
            </p:cNvSpPr>
            <p:nvPr/>
          </p:nvSpPr>
          <p:spPr bwMode="auto">
            <a:xfrm>
              <a:off x="678" y="1182"/>
              <a:ext cx="1633" cy="288"/>
            </a:xfrm>
            <a:prstGeom prst="rect">
              <a:avLst/>
            </a:prstGeom>
            <a:noFill/>
            <a:ln w="25400">
              <a:noFill/>
              <a:miter lim="800000"/>
              <a:headEnd/>
              <a:tailEnd/>
            </a:ln>
            <a:effectLst/>
          </p:spPr>
          <p:txBody>
            <a:bodyPr wrap="none">
              <a:spAutoFit/>
            </a:bodyPr>
            <a:lstStyle/>
            <a:p>
              <a:r>
                <a:rPr lang="en-US" sz="2400">
                  <a:solidFill>
                    <a:schemeClr val="bg1"/>
                  </a:solidFill>
                </a:rPr>
                <a:t>Nutrient Additions</a:t>
              </a:r>
            </a:p>
          </p:txBody>
        </p:sp>
        <p:sp>
          <p:nvSpPr>
            <p:cNvPr id="111635" name="Line 19"/>
            <p:cNvSpPr>
              <a:spLocks noChangeShapeType="1"/>
            </p:cNvSpPr>
            <p:nvPr/>
          </p:nvSpPr>
          <p:spPr bwMode="auto">
            <a:xfrm flipH="1">
              <a:off x="1472" y="1419"/>
              <a:ext cx="11" cy="181"/>
            </a:xfrm>
            <a:prstGeom prst="line">
              <a:avLst/>
            </a:prstGeom>
            <a:noFill/>
            <a:ln w="25400">
              <a:solidFill>
                <a:srgbClr val="FF6600"/>
              </a:solidFill>
              <a:round/>
              <a:headEnd/>
              <a:tailEnd type="triangle" w="med" len="med"/>
            </a:ln>
            <a:effectLst/>
          </p:spPr>
          <p:txBody>
            <a:bodyPr/>
            <a:lstStyle/>
            <a:p>
              <a:endParaRPr lang="en-US"/>
            </a:p>
          </p:txBody>
        </p:sp>
      </p:grpSp>
      <p:sp>
        <p:nvSpPr>
          <p:cNvPr id="111636" name="Text Box 20"/>
          <p:cNvSpPr txBox="1">
            <a:spLocks noChangeArrowheads="1"/>
          </p:cNvSpPr>
          <p:nvPr/>
        </p:nvSpPr>
        <p:spPr bwMode="auto">
          <a:xfrm>
            <a:off x="4970463" y="1331913"/>
            <a:ext cx="3244850" cy="701675"/>
          </a:xfrm>
          <a:prstGeom prst="rect">
            <a:avLst/>
          </a:prstGeom>
          <a:noFill/>
          <a:ln w="25400">
            <a:noFill/>
            <a:miter lim="800000"/>
            <a:headEnd/>
            <a:tailEnd/>
          </a:ln>
          <a:effectLst/>
        </p:spPr>
        <p:txBody>
          <a:bodyPr wrap="none">
            <a:spAutoFit/>
          </a:bodyPr>
          <a:lstStyle/>
          <a:p>
            <a:r>
              <a:rPr lang="en-US" sz="2000">
                <a:solidFill>
                  <a:srgbClr val="FFFF00"/>
                </a:solidFill>
              </a:rPr>
              <a:t>Nutrient addition increases</a:t>
            </a:r>
          </a:p>
          <a:p>
            <a:r>
              <a:rPr lang="en-US" sz="2000">
                <a:solidFill>
                  <a:srgbClr val="FFFF00"/>
                </a:solidFill>
              </a:rPr>
              <a:t>primary productivity (algae)</a:t>
            </a:r>
          </a:p>
        </p:txBody>
      </p:sp>
      <p:sp>
        <p:nvSpPr>
          <p:cNvPr id="111637" name="Text Box 21"/>
          <p:cNvSpPr txBox="1">
            <a:spLocks noChangeArrowheads="1"/>
          </p:cNvSpPr>
          <p:nvPr/>
        </p:nvSpPr>
        <p:spPr bwMode="auto">
          <a:xfrm>
            <a:off x="4965700" y="2144713"/>
            <a:ext cx="4021138" cy="396875"/>
          </a:xfrm>
          <a:prstGeom prst="rect">
            <a:avLst/>
          </a:prstGeom>
          <a:noFill/>
          <a:ln w="25400">
            <a:noFill/>
            <a:miter lim="800000"/>
            <a:headEnd/>
            <a:tailEnd/>
          </a:ln>
          <a:effectLst/>
        </p:spPr>
        <p:txBody>
          <a:bodyPr wrap="none">
            <a:spAutoFit/>
          </a:bodyPr>
          <a:lstStyle/>
          <a:p>
            <a:r>
              <a:rPr lang="en-US" sz="2000">
                <a:solidFill>
                  <a:srgbClr val="00FF00"/>
                </a:solidFill>
              </a:rPr>
              <a:t>Sunlight is limited at greater depth</a:t>
            </a:r>
          </a:p>
        </p:txBody>
      </p:sp>
      <p:sp>
        <p:nvSpPr>
          <p:cNvPr id="111638" name="Text Box 22"/>
          <p:cNvSpPr txBox="1">
            <a:spLocks noChangeArrowheads="1"/>
          </p:cNvSpPr>
          <p:nvPr/>
        </p:nvSpPr>
        <p:spPr bwMode="auto">
          <a:xfrm>
            <a:off x="4987925" y="2686050"/>
            <a:ext cx="3922713" cy="701675"/>
          </a:xfrm>
          <a:prstGeom prst="rect">
            <a:avLst/>
          </a:prstGeom>
          <a:noFill/>
          <a:ln w="25400">
            <a:noFill/>
            <a:miter lim="800000"/>
            <a:headEnd/>
            <a:tailEnd/>
          </a:ln>
          <a:effectLst/>
        </p:spPr>
        <p:txBody>
          <a:bodyPr wrap="none">
            <a:spAutoFit/>
          </a:bodyPr>
          <a:lstStyle/>
          <a:p>
            <a:r>
              <a:rPr lang="en-US" sz="2000">
                <a:solidFill>
                  <a:srgbClr val="FFFF00"/>
                </a:solidFill>
              </a:rPr>
              <a:t>Photoautotrophs die and become</a:t>
            </a:r>
          </a:p>
          <a:p>
            <a:r>
              <a:rPr lang="en-US" sz="2000">
                <a:solidFill>
                  <a:srgbClr val="FFFF00"/>
                </a:solidFill>
              </a:rPr>
              <a:t>food for aerobic heterotrophs</a:t>
            </a:r>
          </a:p>
        </p:txBody>
      </p:sp>
      <p:sp>
        <p:nvSpPr>
          <p:cNvPr id="111639" name="Text Box 23"/>
          <p:cNvSpPr txBox="1">
            <a:spLocks noChangeArrowheads="1"/>
          </p:cNvSpPr>
          <p:nvPr/>
        </p:nvSpPr>
        <p:spPr bwMode="auto">
          <a:xfrm>
            <a:off x="4983163" y="3482975"/>
            <a:ext cx="4160837" cy="701675"/>
          </a:xfrm>
          <a:prstGeom prst="rect">
            <a:avLst/>
          </a:prstGeom>
          <a:noFill/>
          <a:ln w="25400">
            <a:noFill/>
            <a:miter lim="800000"/>
            <a:headEnd/>
            <a:tailEnd/>
          </a:ln>
          <a:effectLst/>
        </p:spPr>
        <p:txBody>
          <a:bodyPr wrap="none">
            <a:spAutoFit/>
          </a:bodyPr>
          <a:lstStyle/>
          <a:p>
            <a:r>
              <a:rPr lang="en-US" sz="2000">
                <a:solidFill>
                  <a:srgbClr val="00FF00"/>
                </a:solidFill>
              </a:rPr>
              <a:t>Aerobic autotrophs consume O</a:t>
            </a:r>
            <a:r>
              <a:rPr lang="en-US" sz="2000" baseline="-25000">
                <a:solidFill>
                  <a:srgbClr val="00FF00"/>
                </a:solidFill>
              </a:rPr>
              <a:t>2</a:t>
            </a:r>
          </a:p>
          <a:p>
            <a:r>
              <a:rPr lang="en-US" sz="2000">
                <a:solidFill>
                  <a:srgbClr val="00FF00"/>
                </a:solidFill>
              </a:rPr>
              <a:t>Oxygen content in water is reduced</a:t>
            </a:r>
          </a:p>
        </p:txBody>
      </p:sp>
      <p:pic>
        <p:nvPicPr>
          <p:cNvPr id="111640" name="Picture 24" descr="227_305.jpg by appropedia."/>
          <p:cNvPicPr>
            <a:picLocks noChangeAspect="1" noChangeArrowheads="1"/>
          </p:cNvPicPr>
          <p:nvPr/>
        </p:nvPicPr>
        <p:blipFill>
          <a:blip r:embed="rId3" cstate="print"/>
          <a:srcRect/>
          <a:stretch>
            <a:fillRect/>
          </a:stretch>
        </p:blipFill>
        <p:spPr bwMode="auto">
          <a:xfrm>
            <a:off x="1728788" y="4460875"/>
            <a:ext cx="3122612" cy="1854200"/>
          </a:xfrm>
          <a:prstGeom prst="rect">
            <a:avLst/>
          </a:prstGeom>
          <a:noFill/>
        </p:spPr>
      </p:pic>
      <p:sp>
        <p:nvSpPr>
          <p:cNvPr id="111641" name="Text Box 25"/>
          <p:cNvSpPr txBox="1">
            <a:spLocks noChangeArrowheads="1"/>
          </p:cNvSpPr>
          <p:nvPr/>
        </p:nvSpPr>
        <p:spPr bwMode="auto">
          <a:xfrm>
            <a:off x="4927600" y="4260850"/>
            <a:ext cx="4006850" cy="1006475"/>
          </a:xfrm>
          <a:prstGeom prst="rect">
            <a:avLst/>
          </a:prstGeom>
          <a:noFill/>
          <a:ln w="25400">
            <a:noFill/>
            <a:miter lim="800000"/>
            <a:headEnd/>
            <a:tailEnd/>
          </a:ln>
          <a:effectLst/>
        </p:spPr>
        <p:txBody>
          <a:bodyPr wrap="none">
            <a:spAutoFit/>
          </a:bodyPr>
          <a:lstStyle/>
          <a:p>
            <a:r>
              <a:rPr lang="en-US" sz="2000"/>
              <a:t>If oxygen is reduced sufficiently,</a:t>
            </a:r>
          </a:p>
          <a:p>
            <a:r>
              <a:rPr lang="en-US" sz="2000">
                <a:solidFill>
                  <a:srgbClr val="FFFF66"/>
                </a:solidFill>
              </a:rPr>
              <a:t>aerobic</a:t>
            </a:r>
            <a:r>
              <a:rPr lang="en-US" sz="2000"/>
              <a:t> microbes cannot survive,</a:t>
            </a:r>
          </a:p>
          <a:p>
            <a:r>
              <a:rPr lang="en-US" sz="2000"/>
              <a:t>and </a:t>
            </a:r>
            <a:r>
              <a:rPr lang="en-US" sz="2000">
                <a:solidFill>
                  <a:srgbClr val="FFFF66"/>
                </a:solidFill>
              </a:rPr>
              <a:t>anaerobic</a:t>
            </a:r>
            <a:r>
              <a:rPr lang="en-US" sz="2000"/>
              <a:t> microbes take over</a:t>
            </a:r>
          </a:p>
        </p:txBody>
      </p:sp>
      <p:pic>
        <p:nvPicPr>
          <p:cNvPr id="111643" name="Picture 27" descr="wsci_01_img0017"/>
          <p:cNvPicPr>
            <a:picLocks noChangeAspect="1" noChangeArrowheads="1"/>
          </p:cNvPicPr>
          <p:nvPr/>
        </p:nvPicPr>
        <p:blipFill>
          <a:blip r:embed="rId4" cstate="print"/>
          <a:srcRect/>
          <a:stretch>
            <a:fillRect/>
          </a:stretch>
        </p:blipFill>
        <p:spPr bwMode="auto">
          <a:xfrm>
            <a:off x="52388" y="4289425"/>
            <a:ext cx="1819275" cy="1646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33"/>
                                        </p:tgtEl>
                                        <p:attrNameLst>
                                          <p:attrName>style.visibility</p:attrName>
                                        </p:attrNameLst>
                                      </p:cBhvr>
                                      <p:to>
                                        <p:strVal val="visible"/>
                                      </p:to>
                                    </p:set>
                                    <p:animEffect transition="in" filter="fade">
                                      <p:cBhvr>
                                        <p:cTn id="7" dur="2000"/>
                                        <p:tgtEl>
                                          <p:spTgt spid="1116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636"/>
                                        </p:tgtEl>
                                        <p:attrNameLst>
                                          <p:attrName>style.visibility</p:attrName>
                                        </p:attrNameLst>
                                      </p:cBhvr>
                                      <p:to>
                                        <p:strVal val="visible"/>
                                      </p:to>
                                    </p:set>
                                    <p:animEffect transition="in" filter="fade">
                                      <p:cBhvr>
                                        <p:cTn id="10" dur="2000"/>
                                        <p:tgtEl>
                                          <p:spTgt spid="11163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1620"/>
                                        </p:tgtEl>
                                        <p:attrNameLst>
                                          <p:attrName>style.visibility</p:attrName>
                                        </p:attrNameLst>
                                      </p:cBhvr>
                                      <p:to>
                                        <p:strVal val="visible"/>
                                      </p:to>
                                    </p:set>
                                    <p:animEffect transition="in" filter="fade">
                                      <p:cBhvr>
                                        <p:cTn id="14" dur="2000"/>
                                        <p:tgtEl>
                                          <p:spTgt spid="111620"/>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1640"/>
                                        </p:tgtEl>
                                        <p:attrNameLst>
                                          <p:attrName>style.visibility</p:attrName>
                                        </p:attrNameLst>
                                      </p:cBhvr>
                                      <p:to>
                                        <p:strVal val="visible"/>
                                      </p:to>
                                    </p:set>
                                    <p:animEffect transition="in" filter="fade">
                                      <p:cBhvr>
                                        <p:cTn id="18" dur="2000"/>
                                        <p:tgtEl>
                                          <p:spTgt spid="111640"/>
                                        </p:tgtEl>
                                      </p:cBhvr>
                                    </p:animEffect>
                                  </p:childTnLst>
                                </p:cTn>
                              </p:par>
                              <p:par>
                                <p:cTn id="19" presetID="10" presetClass="entr" presetSubtype="0" fill="hold" nodeType="withEffect">
                                  <p:stCondLst>
                                    <p:cond delay="0"/>
                                  </p:stCondLst>
                                  <p:childTnLst>
                                    <p:set>
                                      <p:cBhvr>
                                        <p:cTn id="20" dur="1" fill="hold">
                                          <p:stCondLst>
                                            <p:cond delay="0"/>
                                          </p:stCondLst>
                                        </p:cTn>
                                        <p:tgtEl>
                                          <p:spTgt spid="111643"/>
                                        </p:tgtEl>
                                        <p:attrNameLst>
                                          <p:attrName>style.visibility</p:attrName>
                                        </p:attrNameLst>
                                      </p:cBhvr>
                                      <p:to>
                                        <p:strVal val="visible"/>
                                      </p:to>
                                    </p:set>
                                    <p:animEffect transition="in" filter="fade">
                                      <p:cBhvr>
                                        <p:cTn id="21" dur="2000"/>
                                        <p:tgtEl>
                                          <p:spTgt spid="1116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1625"/>
                                        </p:tgtEl>
                                        <p:attrNameLst>
                                          <p:attrName>style.visibility</p:attrName>
                                        </p:attrNameLst>
                                      </p:cBhvr>
                                      <p:to>
                                        <p:strVal val="visible"/>
                                      </p:to>
                                    </p:set>
                                    <p:animEffect transition="in" filter="fade">
                                      <p:cBhvr>
                                        <p:cTn id="26" dur="2000"/>
                                        <p:tgtEl>
                                          <p:spTgt spid="1116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1637"/>
                                        </p:tgtEl>
                                        <p:attrNameLst>
                                          <p:attrName>style.visibility</p:attrName>
                                        </p:attrNameLst>
                                      </p:cBhvr>
                                      <p:to>
                                        <p:strVal val="visible"/>
                                      </p:to>
                                    </p:set>
                                    <p:animEffect transition="in" filter="fade">
                                      <p:cBhvr>
                                        <p:cTn id="29" dur="2000"/>
                                        <p:tgtEl>
                                          <p:spTgt spid="1116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1626"/>
                                        </p:tgtEl>
                                        <p:attrNameLst>
                                          <p:attrName>style.visibility</p:attrName>
                                        </p:attrNameLst>
                                      </p:cBhvr>
                                      <p:to>
                                        <p:strVal val="visible"/>
                                      </p:to>
                                    </p:set>
                                    <p:animEffect transition="in" filter="fade">
                                      <p:cBhvr>
                                        <p:cTn id="34" dur="2000"/>
                                        <p:tgtEl>
                                          <p:spTgt spid="1116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1638"/>
                                        </p:tgtEl>
                                        <p:attrNameLst>
                                          <p:attrName>style.visibility</p:attrName>
                                        </p:attrNameLst>
                                      </p:cBhvr>
                                      <p:to>
                                        <p:strVal val="visible"/>
                                      </p:to>
                                    </p:set>
                                    <p:animEffect transition="in" filter="fade">
                                      <p:cBhvr>
                                        <p:cTn id="37" dur="2000"/>
                                        <p:tgtEl>
                                          <p:spTgt spid="1116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1632"/>
                                        </p:tgtEl>
                                        <p:attrNameLst>
                                          <p:attrName>style.visibility</p:attrName>
                                        </p:attrNameLst>
                                      </p:cBhvr>
                                      <p:to>
                                        <p:strVal val="visible"/>
                                      </p:to>
                                    </p:set>
                                    <p:animEffect transition="in" filter="fade">
                                      <p:cBhvr>
                                        <p:cTn id="42" dur="2000"/>
                                        <p:tgtEl>
                                          <p:spTgt spid="1116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1629"/>
                                        </p:tgtEl>
                                        <p:attrNameLst>
                                          <p:attrName>style.visibility</p:attrName>
                                        </p:attrNameLst>
                                      </p:cBhvr>
                                      <p:to>
                                        <p:strVal val="visible"/>
                                      </p:to>
                                    </p:set>
                                    <p:animEffect transition="in" filter="fade">
                                      <p:cBhvr>
                                        <p:cTn id="47" dur="2000"/>
                                        <p:tgtEl>
                                          <p:spTgt spid="1116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1639"/>
                                        </p:tgtEl>
                                        <p:attrNameLst>
                                          <p:attrName>style.visibility</p:attrName>
                                        </p:attrNameLst>
                                      </p:cBhvr>
                                      <p:to>
                                        <p:strVal val="visible"/>
                                      </p:to>
                                    </p:set>
                                    <p:animEffect transition="in" filter="fade">
                                      <p:cBhvr>
                                        <p:cTn id="50" dur="2000"/>
                                        <p:tgtEl>
                                          <p:spTgt spid="1116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1641"/>
                                        </p:tgtEl>
                                        <p:attrNameLst>
                                          <p:attrName>style.visibility</p:attrName>
                                        </p:attrNameLst>
                                      </p:cBhvr>
                                      <p:to>
                                        <p:strVal val="visible"/>
                                      </p:to>
                                    </p:set>
                                    <p:animEffect transition="in" filter="fade">
                                      <p:cBhvr>
                                        <p:cTn id="55" dur="2000"/>
                                        <p:tgtEl>
                                          <p:spTgt spid="111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p:bldP spid="111625" grpId="0" animBg="1"/>
      <p:bldP spid="111632" grpId="0"/>
      <p:bldP spid="111636" grpId="0"/>
      <p:bldP spid="111637" grpId="0"/>
      <p:bldP spid="111638" grpId="0"/>
      <p:bldP spid="111639" grpId="0"/>
      <p:bldP spid="11164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web design with a smile">
            <a:hlinkClick r:id="rId2"/>
          </p:cNvPr>
          <p:cNvPicPr>
            <a:picLocks noChangeAspect="1" noChangeArrowheads="1"/>
          </p:cNvPicPr>
          <p:nvPr/>
        </p:nvPicPr>
        <p:blipFill>
          <a:blip r:embed="rId3" cstate="print"/>
          <a:srcRect/>
          <a:stretch>
            <a:fillRect/>
          </a:stretch>
        </p:blipFill>
        <p:spPr bwMode="auto">
          <a:xfrm>
            <a:off x="4416425" y="933450"/>
            <a:ext cx="3810000" cy="3590925"/>
          </a:xfrm>
          <a:prstGeom prst="rect">
            <a:avLst/>
          </a:prstGeom>
          <a:noFill/>
          <a:ln w="9525">
            <a:noFill/>
            <a:miter lim="800000"/>
            <a:headEnd/>
            <a:tailEnd/>
          </a:ln>
        </p:spPr>
      </p:pic>
      <p:sp>
        <p:nvSpPr>
          <p:cNvPr id="141315" name="Text Box 6"/>
          <p:cNvSpPr txBox="1">
            <a:spLocks noChangeArrowheads="1"/>
          </p:cNvSpPr>
          <p:nvPr/>
        </p:nvSpPr>
        <p:spPr bwMode="auto">
          <a:xfrm>
            <a:off x="336550" y="1611313"/>
            <a:ext cx="3889375" cy="946150"/>
          </a:xfrm>
          <a:prstGeom prst="rect">
            <a:avLst/>
          </a:prstGeom>
          <a:noFill/>
          <a:ln w="9525">
            <a:noFill/>
            <a:miter lim="800000"/>
            <a:headEnd/>
            <a:tailEnd/>
          </a:ln>
        </p:spPr>
        <p:txBody>
          <a:bodyPr wrap="none">
            <a:spAutoFit/>
          </a:bodyPr>
          <a:lstStyle/>
          <a:p>
            <a:r>
              <a:rPr lang="en-US"/>
              <a:t>Fluoride concentrations</a:t>
            </a:r>
          </a:p>
          <a:p>
            <a:r>
              <a:rPr lang="en-US"/>
              <a:t>In U.S. tap water</a:t>
            </a:r>
          </a:p>
        </p:txBody>
      </p:sp>
      <p:sp>
        <p:nvSpPr>
          <p:cNvPr id="141316" name="Text Box 7"/>
          <p:cNvSpPr txBox="1">
            <a:spLocks noChangeArrowheads="1"/>
          </p:cNvSpPr>
          <p:nvPr/>
        </p:nvSpPr>
        <p:spPr bwMode="auto">
          <a:xfrm>
            <a:off x="822325" y="3030538"/>
            <a:ext cx="2460625" cy="519112"/>
          </a:xfrm>
          <a:prstGeom prst="rect">
            <a:avLst/>
          </a:prstGeom>
          <a:noFill/>
          <a:ln w="9525">
            <a:noFill/>
            <a:miter lim="800000"/>
            <a:headEnd/>
            <a:tailEnd/>
          </a:ln>
        </p:spPr>
        <p:txBody>
          <a:bodyPr wrap="none">
            <a:spAutoFit/>
          </a:bodyPr>
          <a:lstStyle/>
          <a:p>
            <a:r>
              <a:rPr lang="en-US">
                <a:solidFill>
                  <a:srgbClr val="FFFF00"/>
                </a:solidFill>
              </a:rPr>
              <a:t>0.5 – 1.0 mg/L</a:t>
            </a:r>
          </a:p>
        </p:txBody>
      </p:sp>
      <p:sp>
        <p:nvSpPr>
          <p:cNvPr id="141317" name="Text Box 8"/>
          <p:cNvSpPr txBox="1">
            <a:spLocks noChangeArrowheads="1"/>
          </p:cNvSpPr>
          <p:nvPr/>
        </p:nvSpPr>
        <p:spPr bwMode="auto">
          <a:xfrm>
            <a:off x="1676400" y="5230813"/>
            <a:ext cx="5035550" cy="519112"/>
          </a:xfrm>
          <a:prstGeom prst="rect">
            <a:avLst/>
          </a:prstGeom>
          <a:noFill/>
          <a:ln w="9525">
            <a:noFill/>
            <a:miter lim="800000"/>
            <a:headEnd/>
            <a:tailEnd/>
          </a:ln>
        </p:spPr>
        <p:txBody>
          <a:bodyPr wrap="none">
            <a:spAutoFit/>
          </a:bodyPr>
          <a:lstStyle/>
          <a:p>
            <a:r>
              <a:rPr lang="en-US">
                <a:solidFill>
                  <a:srgbClr val="FFFF00"/>
                </a:solidFill>
              </a:rPr>
              <a:t>Lower values in warm climates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dental10"/>
          <p:cNvPicPr>
            <a:picLocks noChangeAspect="1" noChangeArrowheads="1"/>
          </p:cNvPicPr>
          <p:nvPr/>
        </p:nvPicPr>
        <p:blipFill>
          <a:blip r:embed="rId2" cstate="print"/>
          <a:srcRect/>
          <a:stretch>
            <a:fillRect/>
          </a:stretch>
        </p:blipFill>
        <p:spPr bwMode="auto">
          <a:xfrm>
            <a:off x="627063" y="2644775"/>
            <a:ext cx="2524125" cy="1647825"/>
          </a:xfrm>
          <a:prstGeom prst="rect">
            <a:avLst/>
          </a:prstGeom>
          <a:noFill/>
          <a:ln w="9525">
            <a:noFill/>
            <a:miter lim="800000"/>
            <a:headEnd/>
            <a:tailEnd/>
          </a:ln>
        </p:spPr>
      </p:pic>
      <p:pic>
        <p:nvPicPr>
          <p:cNvPr id="142339" name="Picture 8" descr="dental11"/>
          <p:cNvPicPr>
            <a:picLocks noChangeAspect="1" noChangeArrowheads="1"/>
          </p:cNvPicPr>
          <p:nvPr/>
        </p:nvPicPr>
        <p:blipFill>
          <a:blip r:embed="rId3" cstate="print"/>
          <a:srcRect/>
          <a:stretch>
            <a:fillRect/>
          </a:stretch>
        </p:blipFill>
        <p:spPr bwMode="auto">
          <a:xfrm>
            <a:off x="2009775" y="2235200"/>
            <a:ext cx="2524125" cy="1647825"/>
          </a:xfrm>
          <a:prstGeom prst="rect">
            <a:avLst/>
          </a:prstGeom>
          <a:noFill/>
          <a:ln w="9525">
            <a:noFill/>
            <a:miter lim="800000"/>
            <a:headEnd/>
            <a:tailEnd/>
          </a:ln>
        </p:spPr>
      </p:pic>
      <p:sp>
        <p:nvSpPr>
          <p:cNvPr id="142340" name="Rectangle 13"/>
          <p:cNvSpPr>
            <a:spLocks noChangeArrowheads="1"/>
          </p:cNvSpPr>
          <p:nvPr/>
        </p:nvSpPr>
        <p:spPr bwMode="auto">
          <a:xfrm>
            <a:off x="5792788" y="2655888"/>
            <a:ext cx="2622550" cy="457200"/>
          </a:xfrm>
          <a:prstGeom prst="rect">
            <a:avLst/>
          </a:prstGeom>
          <a:noFill/>
          <a:ln w="9525">
            <a:noFill/>
            <a:miter lim="800000"/>
            <a:headEnd/>
            <a:tailEnd/>
          </a:ln>
        </p:spPr>
        <p:txBody>
          <a:bodyPr wrap="none" anchor="ctr">
            <a:spAutoFit/>
          </a:bodyPr>
          <a:lstStyle/>
          <a:p>
            <a:pPr eaLnBrk="1" hangingPunct="1"/>
            <a:r>
              <a:rPr lang="en-US" sz="2400">
                <a:solidFill>
                  <a:srgbClr val="FFFF00"/>
                </a:solidFill>
              </a:rPr>
              <a:t>1.6 to 6.6 mg/day </a:t>
            </a:r>
          </a:p>
        </p:txBody>
      </p:sp>
      <p:sp>
        <p:nvSpPr>
          <p:cNvPr id="142341" name="Rectangle 11"/>
          <p:cNvSpPr>
            <a:spLocks noChangeArrowheads="1"/>
          </p:cNvSpPr>
          <p:nvPr/>
        </p:nvSpPr>
        <p:spPr bwMode="auto">
          <a:xfrm>
            <a:off x="5021263" y="3656013"/>
            <a:ext cx="2851150" cy="396875"/>
          </a:xfrm>
          <a:prstGeom prst="rect">
            <a:avLst/>
          </a:prstGeom>
          <a:noFill/>
          <a:ln w="9525">
            <a:noFill/>
            <a:miter lim="800000"/>
            <a:headEnd/>
            <a:tailEnd/>
          </a:ln>
        </p:spPr>
        <p:txBody>
          <a:bodyPr wrap="none" anchor="ctr">
            <a:spAutoFit/>
          </a:bodyPr>
          <a:lstStyle/>
          <a:p>
            <a:r>
              <a:rPr lang="en-US" sz="2000" b="1">
                <a:solidFill>
                  <a:srgbClr val="00FF00"/>
                </a:solidFill>
              </a:rPr>
              <a:t>Colorado Brown Stain</a:t>
            </a:r>
          </a:p>
        </p:txBody>
      </p:sp>
      <p:pic>
        <p:nvPicPr>
          <p:cNvPr id="142342" name="Picture 13" descr="Df"/>
          <p:cNvPicPr>
            <a:picLocks noChangeAspect="1" noChangeArrowheads="1"/>
          </p:cNvPicPr>
          <p:nvPr/>
        </p:nvPicPr>
        <p:blipFill>
          <a:blip r:embed="rId4" cstate="print"/>
          <a:srcRect/>
          <a:stretch>
            <a:fillRect/>
          </a:stretch>
        </p:blipFill>
        <p:spPr bwMode="auto">
          <a:xfrm>
            <a:off x="3759200" y="1976438"/>
            <a:ext cx="1649413" cy="1546225"/>
          </a:xfrm>
          <a:prstGeom prst="rect">
            <a:avLst/>
          </a:prstGeom>
          <a:noFill/>
          <a:ln w="9525">
            <a:noFill/>
            <a:miter lim="800000"/>
            <a:headEnd/>
            <a:tailEnd/>
          </a:ln>
        </p:spPr>
      </p:pic>
      <p:sp>
        <p:nvSpPr>
          <p:cNvPr id="142343" name="Text Box 14"/>
          <p:cNvSpPr txBox="1">
            <a:spLocks noChangeArrowheads="1"/>
          </p:cNvSpPr>
          <p:nvPr/>
        </p:nvSpPr>
        <p:spPr bwMode="auto">
          <a:xfrm>
            <a:off x="762000" y="1447800"/>
            <a:ext cx="2759075" cy="519113"/>
          </a:xfrm>
          <a:prstGeom prst="rect">
            <a:avLst/>
          </a:prstGeom>
          <a:noFill/>
          <a:ln w="9525">
            <a:noFill/>
            <a:miter lim="800000"/>
            <a:headEnd/>
            <a:tailEnd/>
          </a:ln>
        </p:spPr>
        <p:txBody>
          <a:bodyPr wrap="none">
            <a:spAutoFit/>
          </a:bodyPr>
          <a:lstStyle/>
          <a:p>
            <a:r>
              <a:rPr lang="en-US"/>
              <a:t>Dental Fluorosis</a:t>
            </a:r>
          </a:p>
        </p:txBody>
      </p:sp>
      <p:sp>
        <p:nvSpPr>
          <p:cNvPr id="142344" name="Text Box 15"/>
          <p:cNvSpPr txBox="1">
            <a:spLocks noChangeArrowheads="1"/>
          </p:cNvSpPr>
          <p:nvPr/>
        </p:nvSpPr>
        <p:spPr bwMode="auto">
          <a:xfrm>
            <a:off x="5821363" y="2181225"/>
            <a:ext cx="1252537" cy="519113"/>
          </a:xfrm>
          <a:prstGeom prst="rect">
            <a:avLst/>
          </a:prstGeom>
          <a:noFill/>
          <a:ln w="9525">
            <a:noFill/>
            <a:miter lim="800000"/>
            <a:headEnd/>
            <a:tailEnd/>
          </a:ln>
        </p:spPr>
        <p:txBody>
          <a:bodyPr wrap="none">
            <a:spAutoFit/>
          </a:bodyPr>
          <a:lstStyle/>
          <a:p>
            <a:r>
              <a:rPr lang="en-US">
                <a:solidFill>
                  <a:srgbClr val="FFFF00"/>
                </a:solidFill>
              </a:rPr>
              <a:t>Intake:</a:t>
            </a:r>
          </a:p>
        </p:txBody>
      </p:sp>
      <p:sp>
        <p:nvSpPr>
          <p:cNvPr id="142345" name="TextBox 8"/>
          <p:cNvSpPr txBox="1">
            <a:spLocks noChangeArrowheads="1"/>
          </p:cNvSpPr>
          <p:nvPr/>
        </p:nvSpPr>
        <p:spPr bwMode="auto">
          <a:xfrm>
            <a:off x="949325" y="4905375"/>
            <a:ext cx="7212013" cy="519113"/>
          </a:xfrm>
          <a:prstGeom prst="rect">
            <a:avLst/>
          </a:prstGeom>
          <a:noFill/>
          <a:ln w="9525">
            <a:noFill/>
            <a:miter lim="800000"/>
            <a:headEnd/>
            <a:tailEnd/>
          </a:ln>
        </p:spPr>
        <p:txBody>
          <a:bodyPr wrap="none">
            <a:spAutoFit/>
          </a:bodyPr>
          <a:lstStyle/>
          <a:p>
            <a:r>
              <a:rPr lang="en-US">
                <a:solidFill>
                  <a:srgbClr val="FFFF00"/>
                </a:solidFill>
              </a:rPr>
              <a:t>Permissible fluoride limit in  India is 1.2 mg/L</a:t>
            </a:r>
          </a:p>
        </p:txBody>
      </p:sp>
      <p:sp>
        <p:nvSpPr>
          <p:cNvPr id="142346" name="TextBox 9"/>
          <p:cNvSpPr txBox="1">
            <a:spLocks noChangeArrowheads="1"/>
          </p:cNvSpPr>
          <p:nvPr/>
        </p:nvSpPr>
        <p:spPr bwMode="auto">
          <a:xfrm>
            <a:off x="381000" y="5715000"/>
            <a:ext cx="8386763" cy="519113"/>
          </a:xfrm>
          <a:prstGeom prst="rect">
            <a:avLst/>
          </a:prstGeom>
          <a:noFill/>
          <a:ln w="9525">
            <a:noFill/>
            <a:miter lim="800000"/>
            <a:headEnd/>
            <a:tailEnd/>
          </a:ln>
        </p:spPr>
        <p:txBody>
          <a:bodyPr wrap="none">
            <a:spAutoFit/>
          </a:bodyPr>
          <a:lstStyle/>
          <a:p>
            <a:r>
              <a:rPr lang="en-US"/>
              <a:t>Fluoride levels between 5-25 mg/L have been found</a:t>
            </a:r>
          </a:p>
        </p:txBody>
      </p:sp>
      <p:sp>
        <p:nvSpPr>
          <p:cNvPr id="142347" name="TextBox 10"/>
          <p:cNvSpPr txBox="1">
            <a:spLocks noChangeArrowheads="1"/>
          </p:cNvSpPr>
          <p:nvPr/>
        </p:nvSpPr>
        <p:spPr bwMode="auto">
          <a:xfrm>
            <a:off x="2057400" y="457200"/>
            <a:ext cx="4273550" cy="519113"/>
          </a:xfrm>
          <a:prstGeom prst="rect">
            <a:avLst/>
          </a:prstGeom>
          <a:noFill/>
          <a:ln w="9525">
            <a:noFill/>
            <a:miter lim="800000"/>
            <a:headEnd/>
            <a:tailEnd/>
          </a:ln>
        </p:spPr>
        <p:txBody>
          <a:bodyPr wrap="none">
            <a:spAutoFit/>
          </a:bodyPr>
          <a:lstStyle/>
          <a:p>
            <a:r>
              <a:rPr lang="en-US">
                <a:solidFill>
                  <a:srgbClr val="FFFF00"/>
                </a:solidFill>
              </a:rPr>
              <a:t>Fluoride levels &gt; 1.5 mg/L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9" descr="skeletal-fluorosis"/>
          <p:cNvPicPr>
            <a:picLocks noChangeAspect="1" noChangeArrowheads="1"/>
          </p:cNvPicPr>
          <p:nvPr/>
        </p:nvPicPr>
        <p:blipFill>
          <a:blip r:embed="rId2" cstate="print"/>
          <a:srcRect/>
          <a:stretch>
            <a:fillRect/>
          </a:stretch>
        </p:blipFill>
        <p:spPr bwMode="auto">
          <a:xfrm>
            <a:off x="1301750" y="1593850"/>
            <a:ext cx="1247775" cy="2695575"/>
          </a:xfrm>
          <a:prstGeom prst="rect">
            <a:avLst/>
          </a:prstGeom>
          <a:noFill/>
          <a:ln w="9525">
            <a:noFill/>
            <a:miter lim="800000"/>
            <a:headEnd/>
            <a:tailEnd/>
          </a:ln>
        </p:spPr>
      </p:pic>
      <p:pic>
        <p:nvPicPr>
          <p:cNvPr id="143363" name="Picture 11" descr="a_cse1_picture"/>
          <p:cNvPicPr>
            <a:picLocks noChangeAspect="1" noChangeArrowheads="1"/>
          </p:cNvPicPr>
          <p:nvPr/>
        </p:nvPicPr>
        <p:blipFill>
          <a:blip r:embed="rId3" cstate="print"/>
          <a:srcRect/>
          <a:stretch>
            <a:fillRect/>
          </a:stretch>
        </p:blipFill>
        <p:spPr bwMode="auto">
          <a:xfrm>
            <a:off x="2895600" y="2286000"/>
            <a:ext cx="2389188" cy="2290763"/>
          </a:xfrm>
          <a:prstGeom prst="rect">
            <a:avLst/>
          </a:prstGeom>
          <a:noFill/>
          <a:ln w="9525">
            <a:noFill/>
            <a:miter lim="800000"/>
            <a:headEnd/>
            <a:tailEnd/>
          </a:ln>
        </p:spPr>
      </p:pic>
      <p:sp>
        <p:nvSpPr>
          <p:cNvPr id="143364" name="Rectangle 12"/>
          <p:cNvSpPr>
            <a:spLocks noChangeArrowheads="1"/>
          </p:cNvSpPr>
          <p:nvPr/>
        </p:nvSpPr>
        <p:spPr bwMode="auto">
          <a:xfrm>
            <a:off x="5410200" y="2895600"/>
            <a:ext cx="3368675" cy="457200"/>
          </a:xfrm>
          <a:prstGeom prst="rect">
            <a:avLst/>
          </a:prstGeom>
          <a:noFill/>
          <a:ln w="9525">
            <a:noFill/>
            <a:miter lim="800000"/>
            <a:headEnd/>
            <a:tailEnd/>
          </a:ln>
        </p:spPr>
        <p:txBody>
          <a:bodyPr wrap="none" anchor="ctr">
            <a:spAutoFit/>
          </a:bodyPr>
          <a:lstStyle/>
          <a:p>
            <a:pPr eaLnBrk="1" hangingPunct="1"/>
            <a:r>
              <a:rPr lang="en-US" sz="2400">
                <a:solidFill>
                  <a:srgbClr val="00FF00"/>
                </a:solidFill>
              </a:rPr>
              <a:t>9 mg/day to 12 mg/day </a:t>
            </a:r>
          </a:p>
        </p:txBody>
      </p:sp>
      <p:sp>
        <p:nvSpPr>
          <p:cNvPr id="143365" name="Rectangle 14"/>
          <p:cNvSpPr>
            <a:spLocks noChangeArrowheads="1"/>
          </p:cNvSpPr>
          <p:nvPr/>
        </p:nvSpPr>
        <p:spPr bwMode="auto">
          <a:xfrm>
            <a:off x="1012825" y="4914900"/>
            <a:ext cx="6999288" cy="822325"/>
          </a:xfrm>
          <a:prstGeom prst="rect">
            <a:avLst/>
          </a:prstGeom>
          <a:noFill/>
          <a:ln w="9525">
            <a:noFill/>
            <a:miter lim="800000"/>
            <a:headEnd/>
            <a:tailEnd/>
          </a:ln>
        </p:spPr>
        <p:txBody>
          <a:bodyPr wrap="none" anchor="ctr">
            <a:spAutoFit/>
          </a:bodyPr>
          <a:lstStyle/>
          <a:p>
            <a:pPr eaLnBrk="1" hangingPunct="1"/>
            <a:r>
              <a:rPr lang="en-US" sz="2400" b="1">
                <a:solidFill>
                  <a:srgbClr val="00FF99"/>
                </a:solidFill>
              </a:rPr>
              <a:t>Fluorosis has risen from 1 million to 25 million </a:t>
            </a:r>
          </a:p>
          <a:p>
            <a:pPr eaLnBrk="1" hangingPunct="1"/>
            <a:r>
              <a:rPr lang="en-US" sz="2400" b="1">
                <a:solidFill>
                  <a:srgbClr val="00FF99"/>
                </a:solidFill>
              </a:rPr>
              <a:t>and threatens 60 million people in India.</a:t>
            </a:r>
          </a:p>
        </p:txBody>
      </p:sp>
      <p:sp>
        <p:nvSpPr>
          <p:cNvPr id="143366" name="Text Box 8"/>
          <p:cNvSpPr txBox="1">
            <a:spLocks noChangeArrowheads="1"/>
          </p:cNvSpPr>
          <p:nvPr/>
        </p:nvSpPr>
        <p:spPr bwMode="auto">
          <a:xfrm>
            <a:off x="2819400" y="1752600"/>
            <a:ext cx="2592388" cy="457200"/>
          </a:xfrm>
          <a:prstGeom prst="rect">
            <a:avLst/>
          </a:prstGeom>
          <a:noFill/>
          <a:ln w="9525">
            <a:noFill/>
            <a:miter lim="800000"/>
            <a:headEnd/>
            <a:tailEnd/>
          </a:ln>
        </p:spPr>
        <p:txBody>
          <a:bodyPr wrap="none">
            <a:spAutoFit/>
          </a:bodyPr>
          <a:lstStyle/>
          <a:p>
            <a:r>
              <a:rPr lang="en-US" sz="2400">
                <a:solidFill>
                  <a:srgbClr val="FFFF00"/>
                </a:solidFill>
              </a:rPr>
              <a:t>Skeletal Fluorosis</a:t>
            </a:r>
          </a:p>
        </p:txBody>
      </p:sp>
      <p:sp>
        <p:nvSpPr>
          <p:cNvPr id="143367" name="Text Box 9"/>
          <p:cNvSpPr txBox="1">
            <a:spLocks noChangeArrowheads="1"/>
          </p:cNvSpPr>
          <p:nvPr/>
        </p:nvSpPr>
        <p:spPr bwMode="auto">
          <a:xfrm>
            <a:off x="6018213" y="2354263"/>
            <a:ext cx="1252537" cy="519112"/>
          </a:xfrm>
          <a:prstGeom prst="rect">
            <a:avLst/>
          </a:prstGeom>
          <a:noFill/>
          <a:ln w="9525">
            <a:noFill/>
            <a:miter lim="800000"/>
            <a:headEnd/>
            <a:tailEnd/>
          </a:ln>
        </p:spPr>
        <p:txBody>
          <a:bodyPr wrap="none">
            <a:spAutoFit/>
          </a:bodyPr>
          <a:lstStyle/>
          <a:p>
            <a:r>
              <a:rPr lang="en-US">
                <a:solidFill>
                  <a:srgbClr val="00FF00"/>
                </a:solidFill>
              </a:rPr>
              <a:t>Intake </a:t>
            </a:r>
          </a:p>
        </p:txBody>
      </p:sp>
      <p:sp>
        <p:nvSpPr>
          <p:cNvPr id="143368" name="TextBox 7"/>
          <p:cNvSpPr txBox="1">
            <a:spLocks noChangeArrowheads="1"/>
          </p:cNvSpPr>
          <p:nvPr/>
        </p:nvSpPr>
        <p:spPr bwMode="auto">
          <a:xfrm>
            <a:off x="2286000" y="533400"/>
            <a:ext cx="4175125" cy="519113"/>
          </a:xfrm>
          <a:prstGeom prst="rect">
            <a:avLst/>
          </a:prstGeom>
          <a:noFill/>
          <a:ln w="9525">
            <a:noFill/>
            <a:miter lim="800000"/>
            <a:headEnd/>
            <a:tailEnd/>
          </a:ln>
        </p:spPr>
        <p:txBody>
          <a:bodyPr wrap="none">
            <a:spAutoFit/>
          </a:bodyPr>
          <a:lstStyle/>
          <a:p>
            <a:r>
              <a:rPr lang="en-US"/>
              <a:t>Fluoride levels &gt; 10 mg/L</a:t>
            </a:r>
          </a:p>
        </p:txBody>
      </p:sp>
      <p:sp>
        <p:nvSpPr>
          <p:cNvPr id="143369" name="Text Box 9"/>
          <p:cNvSpPr txBox="1">
            <a:spLocks noChangeArrowheads="1"/>
          </p:cNvSpPr>
          <p:nvPr/>
        </p:nvSpPr>
        <p:spPr bwMode="auto">
          <a:xfrm>
            <a:off x="6324600" y="1219200"/>
            <a:ext cx="303213" cy="457200"/>
          </a:xfrm>
          <a:prstGeom prst="rect">
            <a:avLst/>
          </a:prstGeom>
          <a:noFill/>
          <a:ln w="9525">
            <a:noFill/>
            <a:miter lim="800000"/>
            <a:headEnd/>
            <a:tailEnd/>
          </a:ln>
          <a:effectLst/>
        </p:spPr>
        <p:txBody>
          <a:bodyPr wrap="none">
            <a:spAutoFit/>
          </a:bodyPr>
          <a:lstStyle/>
          <a:p>
            <a:r>
              <a:rPr lang="en-US" sz="240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2286000" y="2362200"/>
            <a:ext cx="4224338" cy="519113"/>
          </a:xfrm>
          <a:prstGeom prst="rect">
            <a:avLst/>
          </a:prstGeom>
          <a:noFill/>
          <a:ln w="9525">
            <a:noFill/>
            <a:miter lim="800000"/>
            <a:headEnd/>
            <a:tailEnd/>
          </a:ln>
        </p:spPr>
        <p:txBody>
          <a:bodyPr wrap="none">
            <a:spAutoFit/>
          </a:bodyPr>
          <a:lstStyle/>
          <a:p>
            <a:r>
              <a:rPr lang="en-US"/>
              <a:t>Groundwater and Arsenic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4"/>
          <p:cNvSpPr txBox="1">
            <a:spLocks noChangeArrowheads="1"/>
          </p:cNvSpPr>
          <p:nvPr/>
        </p:nvSpPr>
        <p:spPr bwMode="auto">
          <a:xfrm>
            <a:off x="1700213" y="687388"/>
            <a:ext cx="4973637" cy="519112"/>
          </a:xfrm>
          <a:prstGeom prst="rect">
            <a:avLst/>
          </a:prstGeom>
          <a:noFill/>
          <a:ln w="9525">
            <a:noFill/>
            <a:miter lim="800000"/>
            <a:headEnd/>
            <a:tailEnd/>
          </a:ln>
        </p:spPr>
        <p:txBody>
          <a:bodyPr wrap="none">
            <a:spAutoFit/>
          </a:bodyPr>
          <a:lstStyle/>
          <a:p>
            <a:r>
              <a:rPr lang="en-US" u="sng"/>
              <a:t>Arsenic is Naturally Occurring </a:t>
            </a:r>
          </a:p>
        </p:txBody>
      </p:sp>
      <p:sp>
        <p:nvSpPr>
          <p:cNvPr id="146435" name="Rectangle 5"/>
          <p:cNvSpPr>
            <a:spLocks noChangeArrowheads="1"/>
          </p:cNvSpPr>
          <p:nvPr/>
        </p:nvSpPr>
        <p:spPr bwMode="auto">
          <a:xfrm>
            <a:off x="1947863" y="1624013"/>
            <a:ext cx="4513262" cy="830262"/>
          </a:xfrm>
          <a:prstGeom prst="rect">
            <a:avLst/>
          </a:prstGeom>
          <a:noFill/>
          <a:ln w="9525">
            <a:noFill/>
            <a:miter lim="800000"/>
            <a:headEnd/>
            <a:tailEnd/>
          </a:ln>
        </p:spPr>
        <p:txBody>
          <a:bodyPr>
            <a:spAutoFit/>
          </a:bodyPr>
          <a:lstStyle/>
          <a:p>
            <a:r>
              <a:rPr lang="en-US" sz="2400">
                <a:solidFill>
                  <a:srgbClr val="FFFF00"/>
                </a:solidFill>
              </a:rPr>
              <a:t>occurs primarily in association with sulfur-containing minerals</a:t>
            </a:r>
          </a:p>
        </p:txBody>
      </p:sp>
      <p:sp>
        <p:nvSpPr>
          <p:cNvPr id="146436" name="Rectangle 7"/>
          <p:cNvSpPr>
            <a:spLocks noChangeArrowheads="1"/>
          </p:cNvSpPr>
          <p:nvPr/>
        </p:nvSpPr>
        <p:spPr bwMode="auto">
          <a:xfrm>
            <a:off x="76200" y="3962400"/>
            <a:ext cx="8812213" cy="1187450"/>
          </a:xfrm>
          <a:prstGeom prst="rect">
            <a:avLst/>
          </a:prstGeom>
          <a:noFill/>
          <a:ln w="9525">
            <a:noFill/>
            <a:miter lim="800000"/>
            <a:headEnd/>
            <a:tailEnd/>
          </a:ln>
        </p:spPr>
        <p:txBody>
          <a:bodyPr>
            <a:spAutoFit/>
          </a:bodyPr>
          <a:lstStyle/>
          <a:p>
            <a:pPr algn="ctr"/>
            <a:r>
              <a:rPr lang="en-US" sz="2400">
                <a:solidFill>
                  <a:srgbClr val="FFFF00"/>
                </a:solidFill>
              </a:rPr>
              <a:t>Mobilization of arsenic in the environment arises from anthropogenic activities related to </a:t>
            </a:r>
            <a:r>
              <a:rPr lang="en-US" sz="2400" b="1">
                <a:solidFill>
                  <a:srgbClr val="00FF00"/>
                </a:solidFill>
              </a:rPr>
              <a:t>mining and ore processing, metallurgy, agriculture, wood preservation, and industry</a:t>
            </a:r>
            <a:r>
              <a:rPr lang="en-US" sz="2400">
                <a:solidFill>
                  <a:srgbClr val="00FF00"/>
                </a:solidFill>
              </a:rPr>
              <a:t>.</a:t>
            </a:r>
          </a:p>
        </p:txBody>
      </p:sp>
      <p:sp>
        <p:nvSpPr>
          <p:cNvPr id="146437" name="Rectangle 8"/>
          <p:cNvSpPr>
            <a:spLocks noChangeArrowheads="1"/>
          </p:cNvSpPr>
          <p:nvPr/>
        </p:nvSpPr>
        <p:spPr bwMode="auto">
          <a:xfrm>
            <a:off x="304800" y="2971800"/>
            <a:ext cx="8531225" cy="457200"/>
          </a:xfrm>
          <a:prstGeom prst="rect">
            <a:avLst/>
          </a:prstGeom>
          <a:noFill/>
          <a:ln w="9525">
            <a:noFill/>
            <a:miter lim="800000"/>
            <a:headEnd/>
            <a:tailEnd/>
          </a:ln>
        </p:spPr>
        <p:txBody>
          <a:bodyPr>
            <a:spAutoFit/>
          </a:bodyPr>
          <a:lstStyle/>
          <a:p>
            <a:pPr algn="ctr"/>
            <a:r>
              <a:rPr lang="en-US" sz="2400"/>
              <a:t>Natural waters, in general, contain low levels of total arsenic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524000" y="381000"/>
            <a:ext cx="5145088" cy="579438"/>
          </a:xfrm>
          <a:prstGeom prst="rect">
            <a:avLst/>
          </a:prstGeom>
          <a:noFill/>
          <a:ln w="9525">
            <a:noFill/>
            <a:miter lim="800000"/>
            <a:headEnd/>
            <a:tailEnd/>
          </a:ln>
        </p:spPr>
        <p:txBody>
          <a:bodyPr wrap="none">
            <a:spAutoFit/>
          </a:bodyPr>
          <a:lstStyle/>
          <a:p>
            <a:r>
              <a:rPr lang="en-US" sz="3200" u="sng"/>
              <a:t>Inorganic Forms of Arsenic </a:t>
            </a:r>
          </a:p>
        </p:txBody>
      </p:sp>
      <p:sp>
        <p:nvSpPr>
          <p:cNvPr id="148483" name="Text Box 3"/>
          <p:cNvSpPr txBox="1">
            <a:spLocks noChangeArrowheads="1"/>
          </p:cNvSpPr>
          <p:nvPr/>
        </p:nvSpPr>
        <p:spPr bwMode="auto">
          <a:xfrm>
            <a:off x="5241925" y="1290638"/>
            <a:ext cx="1225550" cy="519112"/>
          </a:xfrm>
          <a:prstGeom prst="rect">
            <a:avLst/>
          </a:prstGeom>
          <a:noFill/>
          <a:ln w="9525">
            <a:noFill/>
            <a:miter lim="800000"/>
            <a:headEnd/>
            <a:tailEnd/>
          </a:ln>
        </p:spPr>
        <p:txBody>
          <a:bodyPr wrap="none">
            <a:spAutoFit/>
          </a:bodyPr>
          <a:lstStyle/>
          <a:p>
            <a:r>
              <a:rPr lang="en-US">
                <a:solidFill>
                  <a:srgbClr val="FFFF00"/>
                </a:solidFill>
              </a:rPr>
              <a:t>AsO</a:t>
            </a:r>
            <a:r>
              <a:rPr lang="en-US" baseline="-25000">
                <a:solidFill>
                  <a:srgbClr val="FFFF00"/>
                </a:solidFill>
              </a:rPr>
              <a:t>4</a:t>
            </a:r>
            <a:r>
              <a:rPr lang="en-US" baseline="30000">
                <a:solidFill>
                  <a:srgbClr val="FFFF00"/>
                </a:solidFill>
              </a:rPr>
              <a:t>-3</a:t>
            </a:r>
          </a:p>
        </p:txBody>
      </p:sp>
      <p:sp>
        <p:nvSpPr>
          <p:cNvPr id="148484" name="Text Box 4"/>
          <p:cNvSpPr txBox="1">
            <a:spLocks noChangeArrowheads="1"/>
          </p:cNvSpPr>
          <p:nvPr/>
        </p:nvSpPr>
        <p:spPr bwMode="auto">
          <a:xfrm>
            <a:off x="2135188" y="1306513"/>
            <a:ext cx="1225550" cy="519112"/>
          </a:xfrm>
          <a:prstGeom prst="rect">
            <a:avLst/>
          </a:prstGeom>
          <a:noFill/>
          <a:ln w="9525">
            <a:noFill/>
            <a:miter lim="800000"/>
            <a:headEnd/>
            <a:tailEnd/>
          </a:ln>
        </p:spPr>
        <p:txBody>
          <a:bodyPr wrap="none">
            <a:spAutoFit/>
          </a:bodyPr>
          <a:lstStyle/>
          <a:p>
            <a:r>
              <a:rPr lang="en-US">
                <a:solidFill>
                  <a:srgbClr val="99FF33"/>
                </a:solidFill>
              </a:rPr>
              <a:t>AsO</a:t>
            </a:r>
            <a:r>
              <a:rPr lang="en-US" baseline="-25000">
                <a:solidFill>
                  <a:srgbClr val="99FF33"/>
                </a:solidFill>
              </a:rPr>
              <a:t>3</a:t>
            </a:r>
            <a:r>
              <a:rPr lang="en-US" baseline="30000">
                <a:solidFill>
                  <a:srgbClr val="99FF33"/>
                </a:solidFill>
              </a:rPr>
              <a:t>-3</a:t>
            </a:r>
          </a:p>
        </p:txBody>
      </p:sp>
      <p:sp>
        <p:nvSpPr>
          <p:cNvPr id="148485" name="Text Box 5"/>
          <p:cNvSpPr txBox="1">
            <a:spLocks noChangeArrowheads="1"/>
          </p:cNvSpPr>
          <p:nvPr/>
        </p:nvSpPr>
        <p:spPr bwMode="auto">
          <a:xfrm>
            <a:off x="2097088" y="1906588"/>
            <a:ext cx="1022350" cy="366712"/>
          </a:xfrm>
          <a:prstGeom prst="rect">
            <a:avLst/>
          </a:prstGeom>
          <a:noFill/>
          <a:ln w="9525">
            <a:noFill/>
            <a:miter lim="800000"/>
            <a:headEnd/>
            <a:tailEnd/>
          </a:ln>
        </p:spPr>
        <p:txBody>
          <a:bodyPr wrap="none">
            <a:spAutoFit/>
          </a:bodyPr>
          <a:lstStyle/>
          <a:p>
            <a:r>
              <a:rPr lang="en-US" sz="1800"/>
              <a:t>Arsenite</a:t>
            </a:r>
          </a:p>
        </p:txBody>
      </p:sp>
      <p:sp>
        <p:nvSpPr>
          <p:cNvPr id="148486" name="Text Box 6"/>
          <p:cNvSpPr txBox="1">
            <a:spLocks noChangeArrowheads="1"/>
          </p:cNvSpPr>
          <p:nvPr/>
        </p:nvSpPr>
        <p:spPr bwMode="auto">
          <a:xfrm>
            <a:off x="5205413" y="1906588"/>
            <a:ext cx="1098550" cy="366712"/>
          </a:xfrm>
          <a:prstGeom prst="rect">
            <a:avLst/>
          </a:prstGeom>
          <a:noFill/>
          <a:ln w="9525">
            <a:noFill/>
            <a:miter lim="800000"/>
            <a:headEnd/>
            <a:tailEnd/>
          </a:ln>
        </p:spPr>
        <p:txBody>
          <a:bodyPr wrap="none">
            <a:spAutoFit/>
          </a:bodyPr>
          <a:lstStyle/>
          <a:p>
            <a:r>
              <a:rPr lang="en-US" sz="1800"/>
              <a:t>Arsenate</a:t>
            </a:r>
          </a:p>
        </p:txBody>
      </p:sp>
      <p:sp>
        <p:nvSpPr>
          <p:cNvPr id="148487" name="Text Box 7"/>
          <p:cNvSpPr txBox="1">
            <a:spLocks noChangeArrowheads="1"/>
          </p:cNvSpPr>
          <p:nvPr/>
        </p:nvSpPr>
        <p:spPr bwMode="auto">
          <a:xfrm>
            <a:off x="1641475" y="2528888"/>
            <a:ext cx="1993900" cy="457200"/>
          </a:xfrm>
          <a:prstGeom prst="rect">
            <a:avLst/>
          </a:prstGeom>
          <a:noFill/>
          <a:ln w="9525">
            <a:noFill/>
            <a:miter lim="800000"/>
            <a:headEnd/>
            <a:tailEnd/>
          </a:ln>
        </p:spPr>
        <p:txBody>
          <a:bodyPr wrap="none">
            <a:spAutoFit/>
          </a:bodyPr>
          <a:lstStyle/>
          <a:p>
            <a:r>
              <a:rPr lang="en-US" sz="2400" b="1">
                <a:solidFill>
                  <a:srgbClr val="FFFF00"/>
                </a:solidFill>
              </a:rPr>
              <a:t>Low Oxygen</a:t>
            </a:r>
          </a:p>
        </p:txBody>
      </p:sp>
      <p:sp>
        <p:nvSpPr>
          <p:cNvPr id="148488" name="Text Box 8"/>
          <p:cNvSpPr txBox="1">
            <a:spLocks noChangeArrowheads="1"/>
          </p:cNvSpPr>
          <p:nvPr/>
        </p:nvSpPr>
        <p:spPr bwMode="auto">
          <a:xfrm>
            <a:off x="4805363" y="2492375"/>
            <a:ext cx="2062162" cy="457200"/>
          </a:xfrm>
          <a:prstGeom prst="rect">
            <a:avLst/>
          </a:prstGeom>
          <a:noFill/>
          <a:ln w="9525">
            <a:noFill/>
            <a:miter lim="800000"/>
            <a:headEnd/>
            <a:tailEnd/>
          </a:ln>
        </p:spPr>
        <p:txBody>
          <a:bodyPr wrap="none">
            <a:spAutoFit/>
          </a:bodyPr>
          <a:lstStyle/>
          <a:p>
            <a:r>
              <a:rPr lang="en-US" sz="2400" b="1">
                <a:solidFill>
                  <a:srgbClr val="FFFF00"/>
                </a:solidFill>
              </a:rPr>
              <a:t>High Oxygen</a:t>
            </a:r>
          </a:p>
        </p:txBody>
      </p:sp>
      <p:sp>
        <p:nvSpPr>
          <p:cNvPr id="148489" name="Text Box 9"/>
          <p:cNvSpPr txBox="1">
            <a:spLocks noChangeArrowheads="1"/>
          </p:cNvSpPr>
          <p:nvPr/>
        </p:nvSpPr>
        <p:spPr bwMode="auto">
          <a:xfrm>
            <a:off x="695325" y="3505200"/>
            <a:ext cx="7288213" cy="822325"/>
          </a:xfrm>
          <a:prstGeom prst="rect">
            <a:avLst/>
          </a:prstGeom>
          <a:noFill/>
          <a:ln w="9525">
            <a:noFill/>
            <a:miter lim="800000"/>
            <a:headEnd/>
            <a:tailEnd/>
          </a:ln>
        </p:spPr>
        <p:txBody>
          <a:bodyPr wrap="none">
            <a:spAutoFit/>
          </a:bodyPr>
          <a:lstStyle/>
          <a:p>
            <a:r>
              <a:rPr lang="en-US" sz="2400">
                <a:solidFill>
                  <a:srgbClr val="FFFF66"/>
                </a:solidFill>
              </a:rPr>
              <a:t>Arsenite is more toxic than arsenate</a:t>
            </a:r>
            <a:r>
              <a:rPr lang="en-US" sz="2400">
                <a:solidFill>
                  <a:srgbClr val="00FF00"/>
                </a:solidFill>
              </a:rPr>
              <a:t>, interfering with</a:t>
            </a:r>
          </a:p>
          <a:p>
            <a:r>
              <a:rPr lang="en-US" sz="2400">
                <a:solidFill>
                  <a:srgbClr val="00FF00"/>
                </a:solidFill>
              </a:rPr>
              <a:t>enzyme activities which catalyze metabolic reactions</a:t>
            </a:r>
          </a:p>
        </p:txBody>
      </p:sp>
      <p:sp>
        <p:nvSpPr>
          <p:cNvPr id="148490" name="TextBox 9"/>
          <p:cNvSpPr txBox="1">
            <a:spLocks noChangeArrowheads="1"/>
          </p:cNvSpPr>
          <p:nvPr/>
        </p:nvSpPr>
        <p:spPr bwMode="auto">
          <a:xfrm>
            <a:off x="381000" y="4656138"/>
            <a:ext cx="8493125" cy="457200"/>
          </a:xfrm>
          <a:prstGeom prst="rect">
            <a:avLst/>
          </a:prstGeom>
          <a:noFill/>
          <a:ln w="9525">
            <a:noFill/>
            <a:miter lim="800000"/>
            <a:headEnd/>
            <a:tailEnd/>
          </a:ln>
        </p:spPr>
        <p:txBody>
          <a:bodyPr wrap="none">
            <a:spAutoFit/>
          </a:bodyPr>
          <a:lstStyle/>
          <a:p>
            <a:pPr algn="ctr"/>
            <a:r>
              <a:rPr lang="en-US" sz="2400">
                <a:solidFill>
                  <a:srgbClr val="FF9900"/>
                </a:solidFill>
              </a:rPr>
              <a:t>Arsenite compounds are also more mobile in the environment</a:t>
            </a:r>
          </a:p>
        </p:txBody>
      </p:sp>
      <p:sp>
        <p:nvSpPr>
          <p:cNvPr id="148491" name="Text Box 7"/>
          <p:cNvSpPr txBox="1">
            <a:spLocks noChangeArrowheads="1"/>
          </p:cNvSpPr>
          <p:nvPr/>
        </p:nvSpPr>
        <p:spPr bwMode="auto">
          <a:xfrm>
            <a:off x="990600" y="5410200"/>
            <a:ext cx="6661150" cy="366713"/>
          </a:xfrm>
          <a:prstGeom prst="rect">
            <a:avLst/>
          </a:prstGeom>
          <a:noFill/>
          <a:ln w="9525">
            <a:noFill/>
            <a:miter lim="800000"/>
            <a:headEnd/>
            <a:tailEnd/>
          </a:ln>
        </p:spPr>
        <p:txBody>
          <a:bodyPr wrap="none">
            <a:spAutoFit/>
          </a:bodyPr>
          <a:lstStyle/>
          <a:p>
            <a:r>
              <a:rPr lang="en-US" sz="1800" b="1">
                <a:solidFill>
                  <a:srgbClr val="99FF33"/>
                </a:solidFill>
              </a:rPr>
              <a:t>Both arsenate and arsenite are chronic accumulative toxins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462088" y="2333625"/>
            <a:ext cx="6321425" cy="519113"/>
          </a:xfrm>
          <a:prstGeom prst="rect">
            <a:avLst/>
          </a:prstGeom>
          <a:noFill/>
          <a:ln w="9525">
            <a:noFill/>
            <a:miter lim="800000"/>
            <a:headEnd/>
            <a:tailEnd/>
          </a:ln>
        </p:spPr>
        <p:txBody>
          <a:bodyPr wrap="none">
            <a:spAutoFit/>
          </a:bodyPr>
          <a:lstStyle/>
          <a:p>
            <a:r>
              <a:rPr lang="en-US"/>
              <a:t>“The World’s Largest Mass Poisoning”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750x750_bangladesh_m"/>
          <p:cNvPicPr>
            <a:picLocks noChangeAspect="1" noChangeArrowheads="1"/>
          </p:cNvPicPr>
          <p:nvPr/>
        </p:nvPicPr>
        <p:blipFill>
          <a:blip r:embed="rId2" cstate="print"/>
          <a:srcRect/>
          <a:stretch>
            <a:fillRect/>
          </a:stretch>
        </p:blipFill>
        <p:spPr bwMode="auto">
          <a:xfrm>
            <a:off x="1225550" y="1154113"/>
            <a:ext cx="6800850" cy="5095875"/>
          </a:xfrm>
          <a:prstGeom prst="rect">
            <a:avLst/>
          </a:prstGeom>
          <a:noFill/>
          <a:ln w="9525">
            <a:noFill/>
            <a:miter lim="800000"/>
            <a:headEnd/>
            <a:tailEnd/>
          </a:ln>
        </p:spPr>
      </p:pic>
      <p:sp>
        <p:nvSpPr>
          <p:cNvPr id="150531" name="Text Box 3"/>
          <p:cNvSpPr txBox="1">
            <a:spLocks noChangeArrowheads="1"/>
          </p:cNvSpPr>
          <p:nvPr/>
        </p:nvSpPr>
        <p:spPr bwMode="auto">
          <a:xfrm>
            <a:off x="2305050" y="358775"/>
            <a:ext cx="4164013" cy="519113"/>
          </a:xfrm>
          <a:prstGeom prst="rect">
            <a:avLst/>
          </a:prstGeom>
          <a:noFill/>
          <a:ln w="9525">
            <a:noFill/>
            <a:miter lim="800000"/>
            <a:headEnd/>
            <a:tailEnd/>
          </a:ln>
        </p:spPr>
        <p:txBody>
          <a:bodyPr wrap="none">
            <a:spAutoFit/>
          </a:bodyPr>
          <a:lstStyle/>
          <a:p>
            <a:r>
              <a:rPr lang="en-US"/>
              <a:t>Bangladesh and W. India</a:t>
            </a:r>
          </a:p>
        </p:txBody>
      </p:sp>
      <p:sp>
        <p:nvSpPr>
          <p:cNvPr id="150532" name="Rectangle 3"/>
          <p:cNvSpPr>
            <a:spLocks noChangeArrowheads="1"/>
          </p:cNvSpPr>
          <p:nvPr/>
        </p:nvSpPr>
        <p:spPr bwMode="auto">
          <a:xfrm>
            <a:off x="1222375" y="5199063"/>
            <a:ext cx="4572000" cy="954087"/>
          </a:xfrm>
          <a:prstGeom prst="rect">
            <a:avLst/>
          </a:prstGeom>
          <a:noFill/>
          <a:ln w="9525">
            <a:noFill/>
            <a:miter lim="800000"/>
            <a:headEnd/>
            <a:tailEnd/>
          </a:ln>
        </p:spPr>
        <p:txBody>
          <a:bodyPr>
            <a:spAutoFit/>
          </a:bodyPr>
          <a:lstStyle/>
          <a:p>
            <a:r>
              <a:rPr lang="en-US"/>
              <a:t>ranked among the world's 10 poorest countries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1"/>
          <p:cNvSpPr txBox="1">
            <a:spLocks noChangeArrowheads="1"/>
          </p:cNvSpPr>
          <p:nvPr/>
        </p:nvSpPr>
        <p:spPr bwMode="auto">
          <a:xfrm>
            <a:off x="609600" y="457200"/>
            <a:ext cx="4383088" cy="519113"/>
          </a:xfrm>
          <a:prstGeom prst="rect">
            <a:avLst/>
          </a:prstGeom>
          <a:noFill/>
          <a:ln w="9525">
            <a:noFill/>
            <a:miter lim="800000"/>
            <a:headEnd/>
            <a:tailEnd/>
          </a:ln>
        </p:spPr>
        <p:txBody>
          <a:bodyPr wrap="none">
            <a:spAutoFit/>
          </a:bodyPr>
          <a:lstStyle/>
          <a:p>
            <a:r>
              <a:rPr lang="en-US"/>
              <a:t>Bangladesh Prior to 1970s</a:t>
            </a:r>
          </a:p>
        </p:txBody>
      </p:sp>
      <p:sp>
        <p:nvSpPr>
          <p:cNvPr id="151555" name="TextBox 2"/>
          <p:cNvSpPr txBox="1">
            <a:spLocks noChangeArrowheads="1"/>
          </p:cNvSpPr>
          <p:nvPr/>
        </p:nvSpPr>
        <p:spPr bwMode="auto">
          <a:xfrm>
            <a:off x="684213" y="1343025"/>
            <a:ext cx="7148512" cy="822325"/>
          </a:xfrm>
          <a:prstGeom prst="rect">
            <a:avLst/>
          </a:prstGeom>
          <a:noFill/>
          <a:ln w="9525">
            <a:noFill/>
            <a:miter lim="800000"/>
            <a:headEnd/>
            <a:tailEnd/>
          </a:ln>
        </p:spPr>
        <p:txBody>
          <a:bodyPr wrap="none">
            <a:spAutoFit/>
          </a:bodyPr>
          <a:lstStyle/>
          <a:p>
            <a:r>
              <a:rPr lang="en-US" sz="2400">
                <a:solidFill>
                  <a:srgbClr val="FFFF00"/>
                </a:solidFill>
              </a:rPr>
              <a:t>One of the highest infant mortality rates in the world</a:t>
            </a:r>
          </a:p>
          <a:p>
            <a:r>
              <a:rPr lang="en-US" sz="2400">
                <a:solidFill>
                  <a:srgbClr val="FFFF00"/>
                </a:solidFill>
              </a:rPr>
              <a:t>Principally due to waterborne disease.</a:t>
            </a:r>
          </a:p>
        </p:txBody>
      </p:sp>
      <p:sp>
        <p:nvSpPr>
          <p:cNvPr id="151556" name="TextBox 3"/>
          <p:cNvSpPr txBox="1">
            <a:spLocks noChangeArrowheads="1"/>
          </p:cNvSpPr>
          <p:nvPr/>
        </p:nvSpPr>
        <p:spPr bwMode="auto">
          <a:xfrm>
            <a:off x="1449388" y="2451100"/>
            <a:ext cx="5335587" cy="822325"/>
          </a:xfrm>
          <a:prstGeom prst="rect">
            <a:avLst/>
          </a:prstGeom>
          <a:noFill/>
          <a:ln w="9525">
            <a:noFill/>
            <a:miter lim="800000"/>
            <a:headEnd/>
            <a:tailEnd/>
          </a:ln>
        </p:spPr>
        <p:txBody>
          <a:bodyPr wrap="none">
            <a:spAutoFit/>
          </a:bodyPr>
          <a:lstStyle/>
          <a:p>
            <a:r>
              <a:rPr lang="en-US" sz="2400">
                <a:solidFill>
                  <a:srgbClr val="00FF00"/>
                </a:solidFill>
              </a:rPr>
              <a:t>Ineffective water and sewage systems</a:t>
            </a:r>
          </a:p>
          <a:p>
            <a:r>
              <a:rPr lang="en-US" sz="2400">
                <a:solidFill>
                  <a:srgbClr val="00FF00"/>
                </a:solidFill>
              </a:rPr>
              <a:t>Periodic monsoons and floods</a:t>
            </a:r>
          </a:p>
        </p:txBody>
      </p:sp>
      <p:pic>
        <p:nvPicPr>
          <p:cNvPr id="151557" name="Picture 2" descr="Centre of Diarrhoeal Disease Research in Dhaka. Photos by Abdullah al-Muyid "/>
          <p:cNvPicPr>
            <a:picLocks noChangeAspect="1" noChangeArrowheads="1"/>
          </p:cNvPicPr>
          <p:nvPr/>
        </p:nvPicPr>
        <p:blipFill>
          <a:blip r:embed="rId2" cstate="print"/>
          <a:srcRect/>
          <a:stretch>
            <a:fillRect/>
          </a:stretch>
        </p:blipFill>
        <p:spPr bwMode="auto">
          <a:xfrm>
            <a:off x="1231900" y="3976688"/>
            <a:ext cx="1933575" cy="1447800"/>
          </a:xfrm>
          <a:prstGeom prst="rect">
            <a:avLst/>
          </a:prstGeom>
          <a:noFill/>
          <a:ln w="9525">
            <a:noFill/>
            <a:miter lim="800000"/>
            <a:headEnd/>
            <a:tailEnd/>
          </a:ln>
        </p:spPr>
      </p:pic>
      <p:sp>
        <p:nvSpPr>
          <p:cNvPr id="151558" name="Rectangle 5"/>
          <p:cNvSpPr>
            <a:spLocks noChangeArrowheads="1"/>
          </p:cNvSpPr>
          <p:nvPr/>
        </p:nvSpPr>
        <p:spPr bwMode="auto">
          <a:xfrm>
            <a:off x="3708400" y="4584700"/>
            <a:ext cx="3095625" cy="519113"/>
          </a:xfrm>
          <a:prstGeom prst="rect">
            <a:avLst/>
          </a:prstGeom>
          <a:noFill/>
          <a:ln w="9525">
            <a:noFill/>
            <a:miter lim="800000"/>
            <a:headEnd/>
            <a:tailEnd/>
          </a:ln>
        </p:spPr>
        <p:txBody>
          <a:bodyPr wrap="none">
            <a:spAutoFit/>
          </a:bodyPr>
          <a:lstStyle/>
          <a:p>
            <a:r>
              <a:rPr lang="en-US">
                <a:solidFill>
                  <a:srgbClr val="00FF00"/>
                </a:solidFill>
              </a:rPr>
              <a:t>cholera, dysentery</a:t>
            </a:r>
          </a:p>
        </p:txBody>
      </p:sp>
      <p:sp>
        <p:nvSpPr>
          <p:cNvPr id="151559" name="Rectangle 6"/>
          <p:cNvSpPr>
            <a:spLocks noChangeArrowheads="1"/>
          </p:cNvSpPr>
          <p:nvPr/>
        </p:nvSpPr>
        <p:spPr bwMode="auto">
          <a:xfrm>
            <a:off x="3343275" y="3984625"/>
            <a:ext cx="3851275" cy="519113"/>
          </a:xfrm>
          <a:prstGeom prst="rect">
            <a:avLst/>
          </a:prstGeom>
          <a:noFill/>
          <a:ln w="9525">
            <a:noFill/>
            <a:miter lim="800000"/>
            <a:headEnd/>
            <a:tailEnd/>
          </a:ln>
        </p:spPr>
        <p:txBody>
          <a:bodyPr wrap="none">
            <a:spAutoFit/>
          </a:bodyPr>
          <a:lstStyle/>
          <a:p>
            <a:r>
              <a:rPr lang="en-US"/>
              <a:t>water-borne pathogens</a:t>
            </a:r>
          </a:p>
        </p:txBody>
      </p:sp>
      <p:cxnSp>
        <p:nvCxnSpPr>
          <p:cNvPr id="151560" name="Straight Arrow Connector 8"/>
          <p:cNvCxnSpPr>
            <a:cxnSpLocks noChangeShapeType="1"/>
          </p:cNvCxnSpPr>
          <p:nvPr/>
        </p:nvCxnSpPr>
        <p:spPr bwMode="auto">
          <a:xfrm rot="16200000" flipH="1">
            <a:off x="4749007" y="3644106"/>
            <a:ext cx="717550" cy="17463"/>
          </a:xfrm>
          <a:prstGeom prst="straightConnector1">
            <a:avLst/>
          </a:prstGeom>
          <a:noFill/>
          <a:ln w="9525" algn="ctr">
            <a:solidFill>
              <a:schemeClr val="tx1"/>
            </a:solidFill>
            <a:round/>
            <a:headEnd/>
            <a:tailEnd type="arrow" w="med" len="med"/>
          </a:ln>
        </p:spPr>
      </p:cxnSp>
      <p:sp>
        <p:nvSpPr>
          <p:cNvPr id="151561" name="Text Box 5"/>
          <p:cNvSpPr txBox="1">
            <a:spLocks noChangeArrowheads="1"/>
          </p:cNvSpPr>
          <p:nvPr/>
        </p:nvSpPr>
        <p:spPr bwMode="auto">
          <a:xfrm>
            <a:off x="569913" y="5832475"/>
            <a:ext cx="7693025" cy="457200"/>
          </a:xfrm>
          <a:prstGeom prst="rect">
            <a:avLst/>
          </a:prstGeom>
          <a:noFill/>
          <a:ln w="9525">
            <a:noFill/>
            <a:miter lim="800000"/>
            <a:headEnd/>
            <a:tailEnd/>
          </a:ln>
        </p:spPr>
        <p:txBody>
          <a:bodyPr wrap="none">
            <a:spAutoFit/>
          </a:bodyPr>
          <a:lstStyle/>
          <a:p>
            <a:r>
              <a:rPr lang="en-US" sz="2400">
                <a:solidFill>
                  <a:srgbClr val="FFFF00"/>
                </a:solidFill>
              </a:rPr>
              <a:t>Deaths Due to Surface water contamination: 250,000/yr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5"/>
          <p:cNvSpPr txBox="1">
            <a:spLocks noChangeArrowheads="1"/>
          </p:cNvSpPr>
          <p:nvPr/>
        </p:nvSpPr>
        <p:spPr bwMode="auto">
          <a:xfrm>
            <a:off x="698500" y="696913"/>
            <a:ext cx="7693025" cy="457200"/>
          </a:xfrm>
          <a:prstGeom prst="rect">
            <a:avLst/>
          </a:prstGeom>
          <a:noFill/>
          <a:ln w="9525">
            <a:noFill/>
            <a:miter lim="800000"/>
            <a:headEnd/>
            <a:tailEnd/>
          </a:ln>
        </p:spPr>
        <p:txBody>
          <a:bodyPr wrap="none">
            <a:spAutoFit/>
          </a:bodyPr>
          <a:lstStyle/>
          <a:p>
            <a:r>
              <a:rPr lang="en-US" sz="2400">
                <a:solidFill>
                  <a:srgbClr val="99FF33"/>
                </a:solidFill>
              </a:rPr>
              <a:t>Deaths Due to </a:t>
            </a:r>
            <a:r>
              <a:rPr lang="en-US" sz="2400">
                <a:solidFill>
                  <a:srgbClr val="FFFF00"/>
                </a:solidFill>
              </a:rPr>
              <a:t>Surface water</a:t>
            </a:r>
            <a:r>
              <a:rPr lang="en-US" sz="2400">
                <a:solidFill>
                  <a:srgbClr val="99FF33"/>
                </a:solidFill>
              </a:rPr>
              <a:t> contamination: 250,000/yr</a:t>
            </a:r>
          </a:p>
        </p:txBody>
      </p:sp>
      <p:sp>
        <p:nvSpPr>
          <p:cNvPr id="152579" name="TextBox 2"/>
          <p:cNvSpPr txBox="1">
            <a:spLocks noChangeArrowheads="1"/>
          </p:cNvSpPr>
          <p:nvPr/>
        </p:nvSpPr>
        <p:spPr bwMode="auto">
          <a:xfrm>
            <a:off x="1093788" y="1528763"/>
            <a:ext cx="6759575" cy="954087"/>
          </a:xfrm>
          <a:prstGeom prst="rect">
            <a:avLst/>
          </a:prstGeom>
          <a:noFill/>
          <a:ln w="9525">
            <a:noFill/>
            <a:miter lim="800000"/>
            <a:headEnd/>
            <a:tailEnd/>
          </a:ln>
        </p:spPr>
        <p:txBody>
          <a:bodyPr wrap="none">
            <a:spAutoFit/>
          </a:bodyPr>
          <a:lstStyle/>
          <a:p>
            <a:r>
              <a:rPr lang="en-US"/>
              <a:t>The Solution: </a:t>
            </a:r>
            <a:r>
              <a:rPr lang="en-US">
                <a:solidFill>
                  <a:srgbClr val="FFFF00"/>
                </a:solidFill>
              </a:rPr>
              <a:t>Tap groundwater resources</a:t>
            </a:r>
          </a:p>
          <a:p>
            <a:endParaRPr lang="en-US"/>
          </a:p>
        </p:txBody>
      </p:sp>
      <p:sp>
        <p:nvSpPr>
          <p:cNvPr id="152580" name="TextBox 3"/>
          <p:cNvSpPr txBox="1">
            <a:spLocks noChangeArrowheads="1"/>
          </p:cNvSpPr>
          <p:nvPr/>
        </p:nvSpPr>
        <p:spPr bwMode="auto">
          <a:xfrm>
            <a:off x="2667000" y="1676400"/>
            <a:ext cx="2289175" cy="1800225"/>
          </a:xfrm>
          <a:prstGeom prst="rect">
            <a:avLst/>
          </a:prstGeom>
          <a:noFill/>
          <a:ln w="9525">
            <a:noFill/>
            <a:miter lim="800000"/>
            <a:headEnd/>
            <a:tailEnd/>
          </a:ln>
        </p:spPr>
        <p:txBody>
          <a:bodyPr wrap="none">
            <a:spAutoFit/>
          </a:bodyPr>
          <a:lstStyle/>
          <a:p>
            <a:endParaRPr lang="en-US">
              <a:solidFill>
                <a:srgbClr val="FFFF00"/>
              </a:solidFill>
            </a:endParaRPr>
          </a:p>
          <a:p>
            <a:pPr>
              <a:buFont typeface="Arial" charset="0"/>
              <a:buChar char="•"/>
            </a:pPr>
            <a:r>
              <a:rPr lang="en-US">
                <a:solidFill>
                  <a:srgbClr val="00FF00"/>
                </a:solidFill>
              </a:rPr>
              <a:t> easy</a:t>
            </a:r>
          </a:p>
          <a:p>
            <a:pPr>
              <a:buFont typeface="Arial" charset="0"/>
              <a:buChar char="•"/>
            </a:pPr>
            <a:r>
              <a:rPr lang="en-US">
                <a:solidFill>
                  <a:srgbClr val="00FF00"/>
                </a:solidFill>
              </a:rPr>
              <a:t> inexpensive</a:t>
            </a:r>
          </a:p>
          <a:p>
            <a:pPr>
              <a:buFont typeface="Arial" charset="0"/>
              <a:buChar char="•"/>
            </a:pPr>
            <a:r>
              <a:rPr lang="en-US">
                <a:solidFill>
                  <a:srgbClr val="00FF00"/>
                </a:solidFill>
              </a:rPr>
              <a:t> available</a:t>
            </a:r>
          </a:p>
        </p:txBody>
      </p:sp>
      <p:sp>
        <p:nvSpPr>
          <p:cNvPr id="5" name="Text Box 4"/>
          <p:cNvSpPr txBox="1">
            <a:spLocks noChangeArrowheads="1"/>
          </p:cNvSpPr>
          <p:nvPr/>
        </p:nvSpPr>
        <p:spPr bwMode="auto">
          <a:xfrm>
            <a:off x="762000" y="3810000"/>
            <a:ext cx="7013575" cy="1952625"/>
          </a:xfrm>
          <a:prstGeom prst="rect">
            <a:avLst/>
          </a:prstGeom>
          <a:noFill/>
          <a:ln w="9525">
            <a:noFill/>
            <a:miter lim="800000"/>
            <a:headEnd/>
            <a:tailEnd/>
          </a:ln>
        </p:spPr>
        <p:txBody>
          <a:bodyPr wrap="none">
            <a:spAutoFit/>
          </a:bodyPr>
          <a:lstStyle/>
          <a:p>
            <a:pPr algn="ctr"/>
            <a:r>
              <a:rPr lang="en-US">
                <a:solidFill>
                  <a:srgbClr val="FFFF00"/>
                </a:solidFill>
              </a:rPr>
              <a:t>First 1 million wells were sunk with aid from</a:t>
            </a:r>
          </a:p>
          <a:p>
            <a:pPr algn="ctr"/>
            <a:endParaRPr lang="en-US" sz="1000">
              <a:solidFill>
                <a:srgbClr val="FFFF00"/>
              </a:solidFill>
            </a:endParaRPr>
          </a:p>
          <a:p>
            <a:pPr algn="ctr"/>
            <a:r>
              <a:rPr lang="en-US">
                <a:solidFill>
                  <a:srgbClr val="00FF00"/>
                </a:solidFill>
              </a:rPr>
              <a:t>World Governments</a:t>
            </a:r>
          </a:p>
          <a:p>
            <a:pPr algn="ctr"/>
            <a:r>
              <a:rPr lang="en-US">
                <a:solidFill>
                  <a:srgbClr val="00FF00"/>
                </a:solidFill>
              </a:rPr>
              <a:t>UNICEF</a:t>
            </a:r>
          </a:p>
          <a:p>
            <a:pPr algn="ctr"/>
            <a:r>
              <a:rPr lang="en-US">
                <a:solidFill>
                  <a:srgbClr val="00FF00"/>
                </a:solidFill>
              </a:rPr>
              <a:t>World Bank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3421063" y="2355850"/>
            <a:ext cx="1717675" cy="579438"/>
          </a:xfrm>
          <a:prstGeom prst="rect">
            <a:avLst/>
          </a:prstGeom>
          <a:noFill/>
          <a:ln w="9525">
            <a:noFill/>
            <a:miter lim="800000"/>
            <a:headEnd/>
            <a:tailEnd/>
          </a:ln>
          <a:effectLst/>
        </p:spPr>
        <p:txBody>
          <a:bodyPr wrap="none">
            <a:spAutoFit/>
          </a:bodyPr>
          <a:lstStyle/>
          <a:p>
            <a:r>
              <a:rPr lang="en-US" sz="3200"/>
              <a:t>Nitrogen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02" name="Group 7"/>
          <p:cNvGrpSpPr>
            <a:grpSpLocks/>
          </p:cNvGrpSpPr>
          <p:nvPr/>
        </p:nvGrpSpPr>
        <p:grpSpPr bwMode="auto">
          <a:xfrm>
            <a:off x="1443038" y="558800"/>
            <a:ext cx="5827712" cy="1438275"/>
            <a:chOff x="1697949" y="558046"/>
            <a:chExt cx="5827236" cy="1438676"/>
          </a:xfrm>
        </p:grpSpPr>
        <p:sp>
          <p:nvSpPr>
            <p:cNvPr id="153603" name="Text Box 2"/>
            <p:cNvSpPr txBox="1">
              <a:spLocks noChangeArrowheads="1"/>
            </p:cNvSpPr>
            <p:nvPr/>
          </p:nvSpPr>
          <p:spPr bwMode="auto">
            <a:xfrm>
              <a:off x="1697949" y="558046"/>
              <a:ext cx="5827236" cy="523220"/>
            </a:xfrm>
            <a:prstGeom prst="rect">
              <a:avLst/>
            </a:prstGeom>
            <a:noFill/>
            <a:ln w="9525">
              <a:noFill/>
              <a:miter lim="800000"/>
              <a:headEnd/>
              <a:tailEnd/>
            </a:ln>
          </p:spPr>
          <p:txBody>
            <a:bodyPr wrap="none">
              <a:spAutoFit/>
            </a:bodyPr>
            <a:lstStyle/>
            <a:p>
              <a:r>
                <a:rPr lang="en-US"/>
                <a:t>12 million hand-operated tube wells</a:t>
              </a:r>
            </a:p>
          </p:txBody>
        </p:sp>
        <p:sp>
          <p:nvSpPr>
            <p:cNvPr id="153604" name="Rectangle 6"/>
            <p:cNvSpPr>
              <a:spLocks noChangeArrowheads="1"/>
            </p:cNvSpPr>
            <p:nvPr/>
          </p:nvSpPr>
          <p:spPr bwMode="auto">
            <a:xfrm>
              <a:off x="1746355" y="1042615"/>
              <a:ext cx="5433934" cy="954107"/>
            </a:xfrm>
            <a:prstGeom prst="rect">
              <a:avLst/>
            </a:prstGeom>
            <a:noFill/>
            <a:ln w="9525">
              <a:noFill/>
              <a:miter lim="800000"/>
              <a:headEnd/>
              <a:tailEnd/>
            </a:ln>
          </p:spPr>
          <p:txBody>
            <a:bodyPr>
              <a:spAutoFit/>
            </a:bodyPr>
            <a:lstStyle/>
            <a:p>
              <a:r>
                <a:rPr lang="en-US"/>
                <a:t>deliver water to over 80% of the rural village population</a:t>
              </a:r>
            </a:p>
          </p:txBody>
        </p:sp>
      </p:grpSp>
      <p:sp>
        <p:nvSpPr>
          <p:cNvPr id="153605" name="TextBox 8"/>
          <p:cNvSpPr txBox="1">
            <a:spLocks noChangeArrowheads="1"/>
          </p:cNvSpPr>
          <p:nvPr/>
        </p:nvSpPr>
        <p:spPr bwMode="auto">
          <a:xfrm>
            <a:off x="425450" y="2459038"/>
            <a:ext cx="8643938" cy="522287"/>
          </a:xfrm>
          <a:prstGeom prst="rect">
            <a:avLst/>
          </a:prstGeom>
          <a:noFill/>
          <a:ln w="9525">
            <a:noFill/>
            <a:miter lim="800000"/>
            <a:headEnd/>
            <a:tailEnd/>
          </a:ln>
        </p:spPr>
        <p:txBody>
          <a:bodyPr wrap="none">
            <a:spAutoFit/>
          </a:bodyPr>
          <a:lstStyle/>
          <a:p>
            <a:r>
              <a:rPr lang="en-US">
                <a:solidFill>
                  <a:srgbClr val="FFFF00"/>
                </a:solidFill>
              </a:rPr>
              <a:t>Infant mortality and diarrheal illness reduced by 50%</a:t>
            </a:r>
          </a:p>
        </p:txBody>
      </p:sp>
      <p:pic>
        <p:nvPicPr>
          <p:cNvPr id="153606" name="Picture 6" descr="1782710300_8dcd46f8d0_o"/>
          <p:cNvPicPr>
            <a:picLocks noChangeAspect="1" noChangeArrowheads="1"/>
          </p:cNvPicPr>
          <p:nvPr/>
        </p:nvPicPr>
        <p:blipFill>
          <a:blip r:embed="rId2" cstate="print"/>
          <a:srcRect/>
          <a:stretch>
            <a:fillRect/>
          </a:stretch>
        </p:blipFill>
        <p:spPr bwMode="auto">
          <a:xfrm>
            <a:off x="1900238" y="3463925"/>
            <a:ext cx="4473575" cy="251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bangladesh_rel96"/>
          <p:cNvPicPr>
            <a:picLocks noChangeAspect="1" noChangeArrowheads="1"/>
          </p:cNvPicPr>
          <p:nvPr/>
        </p:nvPicPr>
        <p:blipFill>
          <a:blip r:embed="rId2" cstate="print"/>
          <a:srcRect l="5461" t="2979" r="5836" b="3651"/>
          <a:stretch>
            <a:fillRect/>
          </a:stretch>
        </p:blipFill>
        <p:spPr bwMode="auto">
          <a:xfrm>
            <a:off x="4787900" y="985838"/>
            <a:ext cx="4087813" cy="5235575"/>
          </a:xfrm>
          <a:prstGeom prst="rect">
            <a:avLst/>
          </a:prstGeom>
          <a:noFill/>
          <a:ln w="9525">
            <a:noFill/>
            <a:miter lim="800000"/>
            <a:headEnd/>
            <a:tailEnd/>
          </a:ln>
        </p:spPr>
      </p:pic>
      <p:sp>
        <p:nvSpPr>
          <p:cNvPr id="66563" name="Line 3"/>
          <p:cNvSpPr>
            <a:spLocks noChangeShapeType="1"/>
          </p:cNvSpPr>
          <p:nvPr/>
        </p:nvSpPr>
        <p:spPr bwMode="auto">
          <a:xfrm flipH="1">
            <a:off x="6505575" y="1101725"/>
            <a:ext cx="53975" cy="2159000"/>
          </a:xfrm>
          <a:prstGeom prst="line">
            <a:avLst/>
          </a:prstGeom>
          <a:noFill/>
          <a:ln w="50800">
            <a:solidFill>
              <a:srgbClr val="993300"/>
            </a:solidFill>
            <a:round/>
            <a:headEnd/>
            <a:tailEnd type="triangle" w="med" len="med"/>
          </a:ln>
        </p:spPr>
        <p:txBody>
          <a:bodyPr/>
          <a:lstStyle/>
          <a:p>
            <a:endParaRPr lang="en-US"/>
          </a:p>
        </p:txBody>
      </p:sp>
      <p:sp>
        <p:nvSpPr>
          <p:cNvPr id="154628" name="Text Box 5"/>
          <p:cNvSpPr txBox="1">
            <a:spLocks noChangeArrowheads="1"/>
          </p:cNvSpPr>
          <p:nvPr/>
        </p:nvSpPr>
        <p:spPr bwMode="auto">
          <a:xfrm>
            <a:off x="676275" y="4222750"/>
            <a:ext cx="2859088" cy="1800225"/>
          </a:xfrm>
          <a:prstGeom prst="rect">
            <a:avLst/>
          </a:prstGeom>
          <a:noFill/>
          <a:ln w="9525">
            <a:noFill/>
            <a:miter lim="800000"/>
            <a:headEnd/>
            <a:tailEnd/>
          </a:ln>
        </p:spPr>
        <p:txBody>
          <a:bodyPr wrap="none">
            <a:spAutoFit/>
          </a:bodyPr>
          <a:lstStyle/>
          <a:p>
            <a:r>
              <a:rPr lang="en-US">
                <a:solidFill>
                  <a:srgbClr val="99FF33"/>
                </a:solidFill>
              </a:rPr>
              <a:t>Accumulation of</a:t>
            </a:r>
          </a:p>
          <a:p>
            <a:r>
              <a:rPr lang="en-US">
                <a:solidFill>
                  <a:srgbClr val="99FF33"/>
                </a:solidFill>
              </a:rPr>
              <a:t>thick muds</a:t>
            </a:r>
          </a:p>
          <a:p>
            <a:r>
              <a:rPr lang="en-US">
                <a:solidFill>
                  <a:srgbClr val="99FF33"/>
                </a:solidFill>
              </a:rPr>
              <a:t>in the floodplains</a:t>
            </a:r>
          </a:p>
          <a:p>
            <a:r>
              <a:rPr lang="en-US">
                <a:solidFill>
                  <a:srgbClr val="99FF33"/>
                </a:solidFill>
              </a:rPr>
              <a:t>and deltas</a:t>
            </a:r>
          </a:p>
        </p:txBody>
      </p:sp>
      <p:sp>
        <p:nvSpPr>
          <p:cNvPr id="66565" name="Line 6"/>
          <p:cNvSpPr>
            <a:spLocks noChangeShapeType="1"/>
          </p:cNvSpPr>
          <p:nvPr/>
        </p:nvSpPr>
        <p:spPr bwMode="auto">
          <a:xfrm>
            <a:off x="4849813" y="1849438"/>
            <a:ext cx="1117600" cy="1465262"/>
          </a:xfrm>
          <a:prstGeom prst="line">
            <a:avLst/>
          </a:prstGeom>
          <a:noFill/>
          <a:ln w="50800">
            <a:solidFill>
              <a:srgbClr val="993300"/>
            </a:solidFill>
            <a:round/>
            <a:headEnd/>
            <a:tailEnd type="triangle" w="med" len="med"/>
          </a:ln>
        </p:spPr>
        <p:txBody>
          <a:bodyPr/>
          <a:lstStyle/>
          <a:p>
            <a:endParaRPr lang="en-US"/>
          </a:p>
        </p:txBody>
      </p:sp>
      <p:sp>
        <p:nvSpPr>
          <p:cNvPr id="154630" name="TextBox 6"/>
          <p:cNvSpPr txBox="1">
            <a:spLocks noChangeArrowheads="1"/>
          </p:cNvSpPr>
          <p:nvPr/>
        </p:nvSpPr>
        <p:spPr bwMode="auto">
          <a:xfrm>
            <a:off x="338138" y="457200"/>
            <a:ext cx="3898900" cy="1200150"/>
          </a:xfrm>
          <a:prstGeom prst="rect">
            <a:avLst/>
          </a:prstGeom>
          <a:noFill/>
          <a:ln w="9525">
            <a:noFill/>
            <a:miter lim="800000"/>
            <a:headEnd/>
            <a:tailEnd/>
          </a:ln>
        </p:spPr>
        <p:txBody>
          <a:bodyPr wrap="none">
            <a:spAutoFit/>
          </a:bodyPr>
          <a:lstStyle/>
          <a:p>
            <a:r>
              <a:rPr lang="en-US" sz="2400"/>
              <a:t>Floodplain and Delta of the</a:t>
            </a:r>
          </a:p>
          <a:p>
            <a:r>
              <a:rPr lang="en-US" sz="2400"/>
              <a:t>Ganges and Brahmaputra </a:t>
            </a:r>
          </a:p>
          <a:p>
            <a:r>
              <a:rPr lang="en-US" sz="2400"/>
              <a:t>Rivers.</a:t>
            </a:r>
          </a:p>
        </p:txBody>
      </p:sp>
      <p:sp>
        <p:nvSpPr>
          <p:cNvPr id="154631" name="TextBox 7"/>
          <p:cNvSpPr txBox="1">
            <a:spLocks noChangeArrowheads="1"/>
          </p:cNvSpPr>
          <p:nvPr/>
        </p:nvSpPr>
        <p:spPr bwMode="auto">
          <a:xfrm>
            <a:off x="238125" y="1947863"/>
            <a:ext cx="3698875" cy="646112"/>
          </a:xfrm>
          <a:prstGeom prst="rect">
            <a:avLst/>
          </a:prstGeom>
          <a:noFill/>
          <a:ln w="9525">
            <a:noFill/>
            <a:miter lim="800000"/>
            <a:headEnd/>
            <a:tailEnd/>
          </a:ln>
        </p:spPr>
        <p:txBody>
          <a:bodyPr wrap="none">
            <a:spAutoFit/>
          </a:bodyPr>
          <a:lstStyle/>
          <a:p>
            <a:r>
              <a:rPr lang="en-US" sz="1800">
                <a:solidFill>
                  <a:srgbClr val="FFFF00"/>
                </a:solidFill>
              </a:rPr>
              <a:t>Floodplain: area paralleling a </a:t>
            </a:r>
          </a:p>
          <a:p>
            <a:r>
              <a:rPr lang="en-US" sz="1800">
                <a:solidFill>
                  <a:srgbClr val="FFFF00"/>
                </a:solidFill>
              </a:rPr>
              <a:t>river that is periodically inundated</a:t>
            </a:r>
          </a:p>
        </p:txBody>
      </p:sp>
      <p:sp>
        <p:nvSpPr>
          <p:cNvPr id="154632" name="Rectangle 8"/>
          <p:cNvSpPr>
            <a:spLocks noChangeArrowheads="1"/>
          </p:cNvSpPr>
          <p:nvPr/>
        </p:nvSpPr>
        <p:spPr bwMode="auto">
          <a:xfrm>
            <a:off x="258763" y="2887663"/>
            <a:ext cx="4572000" cy="923925"/>
          </a:xfrm>
          <a:prstGeom prst="rect">
            <a:avLst/>
          </a:prstGeom>
          <a:noFill/>
          <a:ln w="9525">
            <a:noFill/>
            <a:miter lim="800000"/>
            <a:headEnd/>
            <a:tailEnd/>
          </a:ln>
        </p:spPr>
        <p:txBody>
          <a:bodyPr>
            <a:spAutoFit/>
          </a:bodyPr>
          <a:lstStyle/>
          <a:p>
            <a:r>
              <a:rPr lang="en-US" sz="1800">
                <a:solidFill>
                  <a:srgbClr val="00FF00"/>
                </a:solidFill>
              </a:rPr>
              <a:t>Deltas are formed from the deposition </a:t>
            </a:r>
          </a:p>
          <a:p>
            <a:r>
              <a:rPr lang="en-US" sz="1800">
                <a:solidFill>
                  <a:srgbClr val="00FF00"/>
                </a:solidFill>
              </a:rPr>
              <a:t>of sediment carried by the river as </a:t>
            </a:r>
          </a:p>
          <a:p>
            <a:r>
              <a:rPr lang="en-US" sz="1800">
                <a:solidFill>
                  <a:srgbClr val="00FF00"/>
                </a:solidFill>
              </a:rPr>
              <a:t>the flow leaves the mouth of the river</a:t>
            </a:r>
          </a:p>
        </p:txBody>
      </p:sp>
      <p:sp>
        <p:nvSpPr>
          <p:cNvPr id="9" name="TextBox 8"/>
          <p:cNvSpPr txBox="1">
            <a:spLocks noChangeArrowheads="1"/>
          </p:cNvSpPr>
          <p:nvPr/>
        </p:nvSpPr>
        <p:spPr bwMode="auto">
          <a:xfrm>
            <a:off x="5486400" y="573088"/>
            <a:ext cx="1865313" cy="523875"/>
          </a:xfrm>
          <a:prstGeom prst="rect">
            <a:avLst/>
          </a:prstGeom>
          <a:noFill/>
          <a:ln w="9525">
            <a:noFill/>
            <a:miter lim="800000"/>
            <a:headEnd/>
            <a:tailEnd/>
          </a:ln>
        </p:spPr>
        <p:txBody>
          <a:bodyPr wrap="none">
            <a:spAutoFit/>
          </a:bodyPr>
          <a:lstStyle/>
          <a:p>
            <a:r>
              <a:rPr lang="en-US"/>
              <a:t>Himalayas</a:t>
            </a:r>
          </a:p>
        </p:txBody>
      </p:sp>
      <p:pic>
        <p:nvPicPr>
          <p:cNvPr id="10" name="Picture 2" descr="File:Ganges River Delta, Bangladesh, India.jpg">
            <a:hlinkClick r:id="rId3"/>
          </p:cNvPr>
          <p:cNvPicPr>
            <a:picLocks noChangeAspect="1" noChangeArrowheads="1"/>
          </p:cNvPicPr>
          <p:nvPr/>
        </p:nvPicPr>
        <p:blipFill>
          <a:blip r:embed="rId4" cstate="print"/>
          <a:srcRect/>
          <a:stretch>
            <a:fillRect/>
          </a:stretch>
        </p:blipFill>
        <p:spPr bwMode="auto">
          <a:xfrm>
            <a:off x="4535488" y="1279525"/>
            <a:ext cx="4389437" cy="4295775"/>
          </a:xfrm>
          <a:prstGeom prst="rect">
            <a:avLst/>
          </a:prstGeom>
          <a:noFill/>
          <a:ln w="9525">
            <a:noFill/>
            <a:miter lim="800000"/>
            <a:headEnd/>
            <a:tailEnd/>
          </a:ln>
        </p:spPr>
      </p:pic>
      <p:sp>
        <p:nvSpPr>
          <p:cNvPr id="11" name="Rectangle 2"/>
          <p:cNvSpPr>
            <a:spLocks noChangeArrowheads="1"/>
          </p:cNvSpPr>
          <p:nvPr/>
        </p:nvSpPr>
        <p:spPr bwMode="auto">
          <a:xfrm>
            <a:off x="5118100" y="2614613"/>
            <a:ext cx="3005138" cy="368300"/>
          </a:xfrm>
          <a:prstGeom prst="rect">
            <a:avLst/>
          </a:prstGeom>
          <a:noFill/>
          <a:ln w="9525">
            <a:noFill/>
            <a:miter lim="800000"/>
            <a:headEnd/>
            <a:tailEnd/>
          </a:ln>
        </p:spPr>
        <p:txBody>
          <a:bodyPr wrap="none">
            <a:spAutoFit/>
          </a:bodyPr>
          <a:lstStyle/>
          <a:p>
            <a:r>
              <a:rPr lang="en-US" sz="1800"/>
              <a:t>Ganges-Brahmaputra Delta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6562"/>
                                        </p:tgtEl>
                                      </p:cBhvr>
                                    </p:animEffect>
                                    <p:set>
                                      <p:cBhvr>
                                        <p:cTn id="7" dur="1" fill="hold">
                                          <p:stCondLst>
                                            <p:cond delay="1999"/>
                                          </p:stCondLst>
                                        </p:cTn>
                                        <p:tgtEl>
                                          <p:spTgt spid="6656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6563"/>
                                        </p:tgtEl>
                                      </p:cBhvr>
                                    </p:animEffect>
                                    <p:set>
                                      <p:cBhvr>
                                        <p:cTn id="10" dur="1" fill="hold">
                                          <p:stCondLst>
                                            <p:cond delay="1999"/>
                                          </p:stCondLst>
                                        </p:cTn>
                                        <p:tgtEl>
                                          <p:spTgt spid="6656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66565"/>
                                        </p:tgtEl>
                                      </p:cBhvr>
                                    </p:animEffect>
                                    <p:set>
                                      <p:cBhvr>
                                        <p:cTn id="13" dur="1" fill="hold">
                                          <p:stCondLst>
                                            <p:cond delay="1999"/>
                                          </p:stCondLst>
                                        </p:cTn>
                                        <p:tgtEl>
                                          <p:spTgt spid="6656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5" grpId="0" animBg="1"/>
      <p:bldP spid="9"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ile:Ganges River Delta, Bangladesh, India.jpg">
            <a:hlinkClick r:id="rId2"/>
          </p:cNvPr>
          <p:cNvPicPr>
            <a:picLocks noChangeAspect="1" noChangeArrowheads="1"/>
          </p:cNvPicPr>
          <p:nvPr/>
        </p:nvPicPr>
        <p:blipFill>
          <a:blip r:embed="rId3" cstate="print"/>
          <a:srcRect/>
          <a:stretch>
            <a:fillRect/>
          </a:stretch>
        </p:blipFill>
        <p:spPr bwMode="auto">
          <a:xfrm>
            <a:off x="4257675" y="414338"/>
            <a:ext cx="4505325" cy="3344862"/>
          </a:xfrm>
          <a:prstGeom prst="rect">
            <a:avLst/>
          </a:prstGeom>
          <a:noFill/>
          <a:ln w="9525">
            <a:noFill/>
            <a:miter lim="800000"/>
            <a:headEnd/>
            <a:tailEnd/>
          </a:ln>
        </p:spPr>
      </p:pic>
      <p:sp>
        <p:nvSpPr>
          <p:cNvPr id="155651" name="TextBox 7"/>
          <p:cNvSpPr txBox="1">
            <a:spLocks noChangeArrowheads="1"/>
          </p:cNvSpPr>
          <p:nvPr/>
        </p:nvSpPr>
        <p:spPr bwMode="auto">
          <a:xfrm>
            <a:off x="374650" y="449263"/>
            <a:ext cx="3622675" cy="954087"/>
          </a:xfrm>
          <a:prstGeom prst="rect">
            <a:avLst/>
          </a:prstGeom>
          <a:noFill/>
          <a:ln w="9525">
            <a:noFill/>
            <a:miter lim="800000"/>
            <a:headEnd/>
            <a:tailEnd/>
          </a:ln>
        </p:spPr>
        <p:txBody>
          <a:bodyPr wrap="none">
            <a:spAutoFit/>
          </a:bodyPr>
          <a:lstStyle/>
          <a:p>
            <a:r>
              <a:rPr lang="en-US"/>
              <a:t>Wells in Floodplain </a:t>
            </a:r>
          </a:p>
          <a:p>
            <a:r>
              <a:rPr lang="en-US" u="sng"/>
              <a:t>and Delta Sediments </a:t>
            </a:r>
          </a:p>
        </p:txBody>
      </p:sp>
      <p:sp>
        <p:nvSpPr>
          <p:cNvPr id="155652" name="Rectangle 4" descr="Large confetti"/>
          <p:cNvSpPr>
            <a:spLocks noChangeArrowheads="1"/>
          </p:cNvSpPr>
          <p:nvPr/>
        </p:nvSpPr>
        <p:spPr bwMode="auto">
          <a:xfrm>
            <a:off x="2032000" y="4649788"/>
            <a:ext cx="4845050" cy="346075"/>
          </a:xfrm>
          <a:prstGeom prst="rect">
            <a:avLst/>
          </a:prstGeom>
          <a:pattFill prst="lgConfetti">
            <a:fgClr>
              <a:srgbClr val="993300"/>
            </a:fgClr>
            <a:bgClr>
              <a:srgbClr val="CC6600"/>
            </a:bgClr>
          </a:pattFill>
          <a:ln w="9525">
            <a:noFill/>
            <a:miter lim="800000"/>
            <a:headEnd/>
            <a:tailEnd/>
          </a:ln>
        </p:spPr>
        <p:txBody>
          <a:bodyPr wrap="none" anchor="ctr"/>
          <a:lstStyle/>
          <a:p>
            <a:endParaRPr lang="en-US" sz="1800"/>
          </a:p>
        </p:txBody>
      </p:sp>
      <p:sp>
        <p:nvSpPr>
          <p:cNvPr id="155653" name="Rectangle 5" descr="Large confetti"/>
          <p:cNvSpPr>
            <a:spLocks noChangeArrowheads="1"/>
          </p:cNvSpPr>
          <p:nvPr/>
        </p:nvSpPr>
        <p:spPr bwMode="auto">
          <a:xfrm>
            <a:off x="2049463" y="4995863"/>
            <a:ext cx="4827587" cy="896937"/>
          </a:xfrm>
          <a:prstGeom prst="rect">
            <a:avLst/>
          </a:prstGeom>
          <a:pattFill prst="lgConfetti">
            <a:fgClr>
              <a:srgbClr val="993300"/>
            </a:fgClr>
            <a:bgClr>
              <a:schemeClr val="accent1"/>
            </a:bgClr>
          </a:pattFill>
          <a:ln w="9525">
            <a:noFill/>
            <a:miter lim="800000"/>
            <a:headEnd/>
            <a:tailEnd/>
          </a:ln>
        </p:spPr>
        <p:txBody>
          <a:bodyPr wrap="none" anchor="ctr"/>
          <a:lstStyle/>
          <a:p>
            <a:pPr algn="ctr"/>
            <a:r>
              <a:rPr lang="en-US"/>
              <a:t>Water Bearing Muds</a:t>
            </a:r>
          </a:p>
        </p:txBody>
      </p:sp>
      <p:sp>
        <p:nvSpPr>
          <p:cNvPr id="155654" name="Rectangle 6" descr="Sand"/>
          <p:cNvSpPr>
            <a:spLocks noChangeArrowheads="1"/>
          </p:cNvSpPr>
          <p:nvPr/>
        </p:nvSpPr>
        <p:spPr bwMode="auto">
          <a:xfrm>
            <a:off x="2049463" y="5872163"/>
            <a:ext cx="4810125" cy="658812"/>
          </a:xfrm>
          <a:prstGeom prst="rect">
            <a:avLst/>
          </a:prstGeom>
          <a:blipFill dpi="0" rotWithShape="1">
            <a:blip r:embed="rId4" cstate="print"/>
            <a:srcRect/>
            <a:tile tx="0" ty="0" sx="100000" sy="100000" flip="none" algn="tl"/>
          </a:blipFill>
          <a:ln w="9525">
            <a:noFill/>
            <a:miter lim="800000"/>
            <a:headEnd/>
            <a:tailEnd/>
          </a:ln>
        </p:spPr>
        <p:txBody>
          <a:bodyPr wrap="none" anchor="ctr"/>
          <a:lstStyle/>
          <a:p>
            <a:endParaRPr lang="en-US" sz="1800"/>
          </a:p>
        </p:txBody>
      </p:sp>
      <p:sp>
        <p:nvSpPr>
          <p:cNvPr id="155655" name="AutoShape 7"/>
          <p:cNvSpPr>
            <a:spLocks noChangeArrowheads="1"/>
          </p:cNvSpPr>
          <p:nvPr/>
        </p:nvSpPr>
        <p:spPr bwMode="auto">
          <a:xfrm>
            <a:off x="6254750" y="4027488"/>
            <a:ext cx="187325" cy="1682750"/>
          </a:xfrm>
          <a:prstGeom prst="can">
            <a:avLst>
              <a:gd name="adj" fmla="val 45290"/>
            </a:avLst>
          </a:prstGeom>
          <a:solidFill>
            <a:schemeClr val="accent1"/>
          </a:solidFill>
          <a:ln w="9525">
            <a:solidFill>
              <a:schemeClr val="tx1"/>
            </a:solidFill>
            <a:round/>
            <a:headEnd/>
            <a:tailEnd/>
          </a:ln>
        </p:spPr>
        <p:txBody>
          <a:bodyPr wrap="none" anchor="ctr"/>
          <a:lstStyle/>
          <a:p>
            <a:endParaRPr lang="en-US" sz="1800"/>
          </a:p>
        </p:txBody>
      </p:sp>
      <p:sp>
        <p:nvSpPr>
          <p:cNvPr id="155656" name="TextBox 15"/>
          <p:cNvSpPr txBox="1">
            <a:spLocks noChangeArrowheads="1"/>
          </p:cNvSpPr>
          <p:nvPr/>
        </p:nvSpPr>
        <p:spPr bwMode="auto">
          <a:xfrm>
            <a:off x="434975" y="1993900"/>
            <a:ext cx="3024188" cy="1384300"/>
          </a:xfrm>
          <a:prstGeom prst="rect">
            <a:avLst/>
          </a:prstGeom>
          <a:noFill/>
          <a:ln w="9525">
            <a:noFill/>
            <a:miter lim="800000"/>
            <a:headEnd/>
            <a:tailEnd/>
          </a:ln>
        </p:spPr>
        <p:txBody>
          <a:bodyPr wrap="none">
            <a:spAutoFit/>
          </a:bodyPr>
          <a:lstStyle/>
          <a:p>
            <a:r>
              <a:rPr lang="en-US">
                <a:solidFill>
                  <a:srgbClr val="FFFF00"/>
                </a:solidFill>
              </a:rPr>
              <a:t>Natural erosion of</a:t>
            </a:r>
          </a:p>
          <a:p>
            <a:r>
              <a:rPr lang="en-US" b="1">
                <a:solidFill>
                  <a:srgbClr val="00FF00"/>
                </a:solidFill>
              </a:rPr>
              <a:t>arsenic</a:t>
            </a:r>
            <a:r>
              <a:rPr lang="en-US">
                <a:solidFill>
                  <a:srgbClr val="FFFF00"/>
                </a:solidFill>
              </a:rPr>
              <a:t> to water-</a:t>
            </a:r>
          </a:p>
          <a:p>
            <a:r>
              <a:rPr lang="en-US">
                <a:solidFill>
                  <a:srgbClr val="FFFF00"/>
                </a:solidFill>
              </a:rPr>
              <a:t>bearing units.</a:t>
            </a:r>
          </a:p>
        </p:txBody>
      </p:sp>
      <p:sp>
        <p:nvSpPr>
          <p:cNvPr id="155657" name="TextBox 16"/>
          <p:cNvSpPr txBox="1">
            <a:spLocks noChangeArrowheads="1"/>
          </p:cNvSpPr>
          <p:nvPr/>
        </p:nvSpPr>
        <p:spPr bwMode="auto">
          <a:xfrm>
            <a:off x="127000" y="4062413"/>
            <a:ext cx="6118225" cy="522287"/>
          </a:xfrm>
          <a:prstGeom prst="rect">
            <a:avLst/>
          </a:prstGeom>
          <a:noFill/>
          <a:ln w="9525">
            <a:noFill/>
            <a:miter lim="800000"/>
            <a:headEnd/>
            <a:tailEnd/>
          </a:ln>
        </p:spPr>
        <p:txBody>
          <a:bodyPr wrap="none">
            <a:spAutoFit/>
          </a:bodyPr>
          <a:lstStyle/>
          <a:p>
            <a:r>
              <a:rPr lang="en-US"/>
              <a:t>Well depths between 20m and 100 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arsenicmap"/>
          <p:cNvPicPr>
            <a:picLocks noChangeAspect="1" noChangeArrowheads="1"/>
          </p:cNvPicPr>
          <p:nvPr/>
        </p:nvPicPr>
        <p:blipFill>
          <a:blip r:embed="rId3" cstate="print"/>
          <a:srcRect/>
          <a:stretch>
            <a:fillRect/>
          </a:stretch>
        </p:blipFill>
        <p:spPr bwMode="auto">
          <a:xfrm>
            <a:off x="635000" y="577850"/>
            <a:ext cx="3267075" cy="4752975"/>
          </a:xfrm>
          <a:prstGeom prst="rect">
            <a:avLst/>
          </a:prstGeom>
          <a:noFill/>
          <a:ln w="9525">
            <a:noFill/>
            <a:miter lim="800000"/>
            <a:headEnd/>
            <a:tailEnd/>
          </a:ln>
        </p:spPr>
      </p:pic>
      <p:pic>
        <p:nvPicPr>
          <p:cNvPr id="156675" name="Picture 4" descr="arsenic_map"/>
          <p:cNvPicPr>
            <a:picLocks noChangeAspect="1" noChangeArrowheads="1"/>
          </p:cNvPicPr>
          <p:nvPr/>
        </p:nvPicPr>
        <p:blipFill>
          <a:blip r:embed="rId4" cstate="print"/>
          <a:srcRect/>
          <a:stretch>
            <a:fillRect/>
          </a:stretch>
        </p:blipFill>
        <p:spPr bwMode="auto">
          <a:xfrm>
            <a:off x="4410075" y="2381250"/>
            <a:ext cx="3294063" cy="3286125"/>
          </a:xfrm>
          <a:prstGeom prst="rect">
            <a:avLst/>
          </a:prstGeom>
          <a:noFill/>
          <a:ln w="9525">
            <a:noFill/>
            <a:miter lim="800000"/>
            <a:headEnd/>
            <a:tailEnd/>
          </a:ln>
        </p:spPr>
      </p:pic>
      <p:pic>
        <p:nvPicPr>
          <p:cNvPr id="156676" name="Picture 5" descr="test01"/>
          <p:cNvPicPr>
            <a:picLocks noChangeAspect="1" noChangeArrowheads="1"/>
          </p:cNvPicPr>
          <p:nvPr/>
        </p:nvPicPr>
        <p:blipFill>
          <a:blip r:embed="rId5" cstate="print"/>
          <a:srcRect/>
          <a:stretch>
            <a:fillRect/>
          </a:stretch>
        </p:blipFill>
        <p:spPr bwMode="auto">
          <a:xfrm>
            <a:off x="6661150" y="1831975"/>
            <a:ext cx="2143125" cy="1447800"/>
          </a:xfrm>
          <a:prstGeom prst="rect">
            <a:avLst/>
          </a:prstGeom>
          <a:noFill/>
          <a:ln w="9525">
            <a:noFill/>
            <a:miter lim="800000"/>
            <a:headEnd/>
            <a:tailEnd/>
          </a:ln>
        </p:spPr>
      </p:pic>
      <p:sp>
        <p:nvSpPr>
          <p:cNvPr id="156677" name="Text Box 6"/>
          <p:cNvSpPr txBox="1">
            <a:spLocks noChangeArrowheads="1"/>
          </p:cNvSpPr>
          <p:nvPr/>
        </p:nvSpPr>
        <p:spPr bwMode="auto">
          <a:xfrm>
            <a:off x="307975" y="5999163"/>
            <a:ext cx="3943350" cy="396875"/>
          </a:xfrm>
          <a:prstGeom prst="rect">
            <a:avLst/>
          </a:prstGeom>
          <a:noFill/>
          <a:ln w="9525">
            <a:noFill/>
            <a:miter lim="800000"/>
            <a:headEnd/>
            <a:tailEnd/>
          </a:ln>
        </p:spPr>
        <p:txBody>
          <a:bodyPr wrap="none">
            <a:spAutoFit/>
          </a:bodyPr>
          <a:lstStyle/>
          <a:p>
            <a:r>
              <a:rPr lang="en-US" sz="2000">
                <a:solidFill>
                  <a:srgbClr val="00FF00"/>
                </a:solidFill>
              </a:rPr>
              <a:t>Majority of wells &gt; 50 ppb arsenic</a:t>
            </a:r>
          </a:p>
        </p:txBody>
      </p:sp>
      <p:sp>
        <p:nvSpPr>
          <p:cNvPr id="156678" name="Line 7"/>
          <p:cNvSpPr>
            <a:spLocks noChangeShapeType="1"/>
          </p:cNvSpPr>
          <p:nvPr/>
        </p:nvSpPr>
        <p:spPr bwMode="auto">
          <a:xfrm flipV="1">
            <a:off x="3419475" y="4721225"/>
            <a:ext cx="2532063" cy="1277938"/>
          </a:xfrm>
          <a:prstGeom prst="line">
            <a:avLst/>
          </a:prstGeom>
          <a:noFill/>
          <a:ln w="50800">
            <a:solidFill>
              <a:srgbClr val="FF6600"/>
            </a:solidFill>
            <a:round/>
            <a:headEnd/>
            <a:tailEnd type="triangle" w="med" len="med"/>
          </a:ln>
        </p:spPr>
        <p:txBody>
          <a:bodyPr/>
          <a:lstStyle/>
          <a:p>
            <a:endParaRPr lang="en-US"/>
          </a:p>
        </p:txBody>
      </p:sp>
      <p:sp>
        <p:nvSpPr>
          <p:cNvPr id="156679" name="Text Box 8"/>
          <p:cNvSpPr txBox="1">
            <a:spLocks noChangeArrowheads="1"/>
          </p:cNvSpPr>
          <p:nvPr/>
        </p:nvSpPr>
        <p:spPr bwMode="auto">
          <a:xfrm>
            <a:off x="4595813" y="5921375"/>
            <a:ext cx="4149725" cy="396875"/>
          </a:xfrm>
          <a:prstGeom prst="rect">
            <a:avLst/>
          </a:prstGeom>
          <a:noFill/>
          <a:ln w="9525">
            <a:noFill/>
            <a:miter lim="800000"/>
            <a:headEnd/>
            <a:tailEnd/>
          </a:ln>
        </p:spPr>
        <p:txBody>
          <a:bodyPr wrap="none">
            <a:spAutoFit/>
          </a:bodyPr>
          <a:lstStyle/>
          <a:p>
            <a:r>
              <a:rPr lang="en-US" sz="2000">
                <a:solidFill>
                  <a:srgbClr val="FFFF00"/>
                </a:solidFill>
              </a:rPr>
              <a:t>Some wells contain 500 - 1000 ppb</a:t>
            </a:r>
          </a:p>
        </p:txBody>
      </p:sp>
      <p:sp>
        <p:nvSpPr>
          <p:cNvPr id="156680" name="TextBox 8"/>
          <p:cNvSpPr txBox="1">
            <a:spLocks noChangeArrowheads="1"/>
          </p:cNvSpPr>
          <p:nvPr/>
        </p:nvSpPr>
        <p:spPr bwMode="auto">
          <a:xfrm>
            <a:off x="4392613" y="539750"/>
            <a:ext cx="4124325" cy="954088"/>
          </a:xfrm>
          <a:prstGeom prst="rect">
            <a:avLst/>
          </a:prstGeom>
          <a:noFill/>
          <a:ln w="9525">
            <a:noFill/>
            <a:miter lim="800000"/>
            <a:headEnd/>
            <a:tailEnd/>
          </a:ln>
        </p:spPr>
        <p:txBody>
          <a:bodyPr wrap="none">
            <a:spAutoFit/>
          </a:bodyPr>
          <a:lstStyle/>
          <a:p>
            <a:r>
              <a:rPr lang="en-US"/>
              <a:t>WHO/U.S  limit:  	10 ppb</a:t>
            </a:r>
          </a:p>
          <a:p>
            <a:r>
              <a:rPr lang="en-US"/>
              <a:t>Bangladesh limit: 50 ppb</a:t>
            </a:r>
          </a:p>
        </p:txBody>
      </p:sp>
      <p:sp>
        <p:nvSpPr>
          <p:cNvPr id="156681" name="Text Box 9"/>
          <p:cNvSpPr txBox="1">
            <a:spLocks noChangeArrowheads="1"/>
          </p:cNvSpPr>
          <p:nvPr/>
        </p:nvSpPr>
        <p:spPr bwMode="auto">
          <a:xfrm>
            <a:off x="442913" y="5334000"/>
            <a:ext cx="3519487" cy="396875"/>
          </a:xfrm>
          <a:prstGeom prst="rect">
            <a:avLst/>
          </a:prstGeom>
          <a:noFill/>
          <a:ln w="9525">
            <a:noFill/>
            <a:miter lim="800000"/>
            <a:headEnd/>
            <a:tailEnd/>
          </a:ln>
          <a:effectLst/>
        </p:spPr>
        <p:txBody>
          <a:bodyPr wrap="none">
            <a:spAutoFit/>
          </a:bodyPr>
          <a:lstStyle/>
          <a:p>
            <a:r>
              <a:rPr lang="en-US" sz="2000"/>
              <a:t>Delta and Floodplain Regions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Box 1"/>
          <p:cNvSpPr txBox="1">
            <a:spLocks noChangeArrowheads="1"/>
          </p:cNvSpPr>
          <p:nvPr/>
        </p:nvSpPr>
        <p:spPr bwMode="auto">
          <a:xfrm>
            <a:off x="2514600" y="381000"/>
            <a:ext cx="3349625" cy="519113"/>
          </a:xfrm>
          <a:prstGeom prst="rect">
            <a:avLst/>
          </a:prstGeom>
          <a:noFill/>
          <a:ln w="9525">
            <a:noFill/>
            <a:miter lim="800000"/>
            <a:headEnd/>
            <a:tailEnd/>
          </a:ln>
        </p:spPr>
        <p:txBody>
          <a:bodyPr wrap="none">
            <a:spAutoFit/>
          </a:bodyPr>
          <a:lstStyle/>
          <a:p>
            <a:r>
              <a:rPr lang="en-US" u="sng"/>
              <a:t>Exposure Estimates</a:t>
            </a:r>
          </a:p>
        </p:txBody>
      </p:sp>
      <p:sp>
        <p:nvSpPr>
          <p:cNvPr id="158723" name="TextBox 2"/>
          <p:cNvSpPr txBox="1">
            <a:spLocks noChangeArrowheads="1"/>
          </p:cNvSpPr>
          <p:nvPr/>
        </p:nvSpPr>
        <p:spPr bwMode="auto">
          <a:xfrm>
            <a:off x="1600200" y="1143000"/>
            <a:ext cx="5603875" cy="1373188"/>
          </a:xfrm>
          <a:prstGeom prst="rect">
            <a:avLst/>
          </a:prstGeom>
          <a:noFill/>
          <a:ln w="9525">
            <a:noFill/>
            <a:miter lim="800000"/>
            <a:headEnd/>
            <a:tailEnd/>
          </a:ln>
        </p:spPr>
        <p:txBody>
          <a:bodyPr wrap="none">
            <a:spAutoFit/>
          </a:bodyPr>
          <a:lstStyle/>
          <a:p>
            <a:r>
              <a:rPr lang="en-US">
                <a:solidFill>
                  <a:srgbClr val="FFFF00"/>
                </a:solidFill>
              </a:rPr>
              <a:t>Above 10 ppb:	57 million people</a:t>
            </a:r>
          </a:p>
          <a:p>
            <a:r>
              <a:rPr lang="en-US">
                <a:solidFill>
                  <a:srgbClr val="FFFF00"/>
                </a:solidFill>
              </a:rPr>
              <a:t>Above 50 ppb:	35 million people</a:t>
            </a:r>
          </a:p>
          <a:p>
            <a:endParaRPr lang="en-US">
              <a:solidFill>
                <a:srgbClr val="FFFF00"/>
              </a:solidFill>
            </a:endParaRPr>
          </a:p>
        </p:txBody>
      </p:sp>
      <p:pic>
        <p:nvPicPr>
          <p:cNvPr id="158724" name="Picture 9" descr="[ image: Black marks on hands and feet are symptoms of arsenic poisoning]"/>
          <p:cNvPicPr>
            <a:picLocks noChangeAspect="1" noChangeArrowheads="1"/>
          </p:cNvPicPr>
          <p:nvPr/>
        </p:nvPicPr>
        <p:blipFill>
          <a:blip r:embed="rId2" cstate="print"/>
          <a:srcRect/>
          <a:stretch>
            <a:fillRect/>
          </a:stretch>
        </p:blipFill>
        <p:spPr bwMode="auto">
          <a:xfrm>
            <a:off x="762000" y="3200400"/>
            <a:ext cx="1428750" cy="1714500"/>
          </a:xfrm>
          <a:prstGeom prst="rect">
            <a:avLst/>
          </a:prstGeom>
          <a:noFill/>
          <a:ln w="9525">
            <a:noFill/>
            <a:miter lim="800000"/>
            <a:headEnd/>
            <a:tailEnd/>
          </a:ln>
        </p:spPr>
      </p:pic>
      <p:sp>
        <p:nvSpPr>
          <p:cNvPr id="158725" name="Text Box 10"/>
          <p:cNvSpPr txBox="1">
            <a:spLocks noChangeArrowheads="1"/>
          </p:cNvSpPr>
          <p:nvPr/>
        </p:nvSpPr>
        <p:spPr bwMode="auto">
          <a:xfrm>
            <a:off x="2743200" y="3124200"/>
            <a:ext cx="3249613" cy="1143000"/>
          </a:xfrm>
          <a:prstGeom prst="rect">
            <a:avLst/>
          </a:prstGeom>
          <a:noFill/>
          <a:ln w="9525">
            <a:noFill/>
            <a:miter lim="800000"/>
            <a:headEnd/>
            <a:tailEnd/>
          </a:ln>
        </p:spPr>
        <p:txBody>
          <a:bodyPr wrap="none">
            <a:spAutoFit/>
          </a:bodyPr>
          <a:lstStyle/>
          <a:p>
            <a:pPr algn="ctr"/>
            <a:r>
              <a:rPr lang="en-US" sz="2000" b="1">
                <a:solidFill>
                  <a:srgbClr val="FFFF00"/>
                </a:solidFill>
              </a:rPr>
              <a:t>Early Symptoms:</a:t>
            </a:r>
          </a:p>
          <a:p>
            <a:pPr algn="ctr"/>
            <a:endParaRPr lang="en-US" sz="900">
              <a:solidFill>
                <a:srgbClr val="FFFF00"/>
              </a:solidFill>
            </a:endParaRPr>
          </a:p>
          <a:p>
            <a:pPr algn="ctr"/>
            <a:r>
              <a:rPr lang="en-US" sz="2000">
                <a:solidFill>
                  <a:srgbClr val="FFFF00"/>
                </a:solidFill>
              </a:rPr>
              <a:t>Skin lesions and thickening</a:t>
            </a:r>
          </a:p>
          <a:p>
            <a:pPr algn="ctr"/>
            <a:r>
              <a:rPr lang="en-US" sz="2000">
                <a:solidFill>
                  <a:srgbClr val="FFFF00"/>
                </a:solidFill>
              </a:rPr>
              <a:t>Strong skin pigmentation</a:t>
            </a:r>
          </a:p>
        </p:txBody>
      </p:sp>
      <p:pic>
        <p:nvPicPr>
          <p:cNvPr id="158726" name="Picture 11" descr="030506arsenic2"/>
          <p:cNvPicPr>
            <a:picLocks noChangeAspect="1" noChangeArrowheads="1"/>
          </p:cNvPicPr>
          <p:nvPr/>
        </p:nvPicPr>
        <p:blipFill>
          <a:blip r:embed="rId3" cstate="print"/>
          <a:srcRect/>
          <a:stretch>
            <a:fillRect/>
          </a:stretch>
        </p:blipFill>
        <p:spPr bwMode="auto">
          <a:xfrm>
            <a:off x="6934200" y="2971800"/>
            <a:ext cx="1184275" cy="1778000"/>
          </a:xfrm>
          <a:prstGeom prst="rect">
            <a:avLst/>
          </a:prstGeom>
          <a:noFill/>
          <a:ln w="9525">
            <a:noFill/>
            <a:miter lim="800000"/>
            <a:headEnd/>
            <a:tailEnd/>
          </a:ln>
        </p:spPr>
      </p:pic>
      <p:sp>
        <p:nvSpPr>
          <p:cNvPr id="158727" name="Text Box 7"/>
          <p:cNvSpPr txBox="1">
            <a:spLocks noChangeArrowheads="1"/>
          </p:cNvSpPr>
          <p:nvPr/>
        </p:nvSpPr>
        <p:spPr bwMode="auto">
          <a:xfrm>
            <a:off x="2971800" y="2438400"/>
            <a:ext cx="2828925" cy="457200"/>
          </a:xfrm>
          <a:prstGeom prst="rect">
            <a:avLst/>
          </a:prstGeom>
          <a:noFill/>
          <a:ln w="9525">
            <a:noFill/>
            <a:miter lim="800000"/>
            <a:headEnd/>
            <a:tailEnd/>
          </a:ln>
          <a:effectLst/>
        </p:spPr>
        <p:txBody>
          <a:bodyPr wrap="none">
            <a:spAutoFit/>
          </a:bodyPr>
          <a:lstStyle/>
          <a:p>
            <a:r>
              <a:rPr lang="en-US" sz="2400">
                <a:solidFill>
                  <a:srgbClr val="00FF00"/>
                </a:solidFill>
              </a:rPr>
              <a:t>Accumulative Toxin</a:t>
            </a:r>
          </a:p>
        </p:txBody>
      </p:sp>
      <p:sp>
        <p:nvSpPr>
          <p:cNvPr id="158728" name="Rectangle 8"/>
          <p:cNvSpPr>
            <a:spLocks noChangeArrowheads="1"/>
          </p:cNvSpPr>
          <p:nvPr/>
        </p:nvSpPr>
        <p:spPr bwMode="auto">
          <a:xfrm>
            <a:off x="2743200" y="4648200"/>
            <a:ext cx="3257550" cy="1587500"/>
          </a:xfrm>
          <a:prstGeom prst="rect">
            <a:avLst/>
          </a:prstGeom>
          <a:noFill/>
          <a:ln w="9525">
            <a:noFill/>
            <a:miter lim="800000"/>
            <a:headEnd/>
            <a:tailEnd/>
          </a:ln>
          <a:effectLst/>
        </p:spPr>
        <p:txBody>
          <a:bodyPr wrap="none">
            <a:spAutoFit/>
          </a:bodyPr>
          <a:lstStyle/>
          <a:p>
            <a:pPr algn="ctr" eaLnBrk="1" hangingPunct="1"/>
            <a:r>
              <a:rPr lang="en-US" sz="1800" b="1">
                <a:solidFill>
                  <a:srgbClr val="00FF00"/>
                </a:solidFill>
              </a:rPr>
              <a:t>Long-term Exposure</a:t>
            </a:r>
          </a:p>
          <a:p>
            <a:pPr algn="ctr" eaLnBrk="1" hangingPunct="1"/>
            <a:endParaRPr lang="en-US" sz="800" b="1">
              <a:solidFill>
                <a:srgbClr val="00FF00"/>
              </a:solidFill>
            </a:endParaRPr>
          </a:p>
          <a:p>
            <a:pPr algn="ctr" eaLnBrk="1" hangingPunct="1"/>
            <a:r>
              <a:rPr lang="en-US" sz="1800">
                <a:solidFill>
                  <a:srgbClr val="00FF00"/>
                </a:solidFill>
              </a:rPr>
              <a:t>breathing problems</a:t>
            </a:r>
            <a:br>
              <a:rPr lang="en-US" sz="1800">
                <a:solidFill>
                  <a:srgbClr val="00FF00"/>
                </a:solidFill>
              </a:rPr>
            </a:br>
            <a:r>
              <a:rPr lang="en-US" sz="1800">
                <a:solidFill>
                  <a:srgbClr val="00FF00"/>
                </a:solidFill>
              </a:rPr>
              <a:t>death if exposed to high levels</a:t>
            </a:r>
            <a:br>
              <a:rPr lang="en-US" sz="1800">
                <a:solidFill>
                  <a:srgbClr val="00FF00"/>
                </a:solidFill>
              </a:rPr>
            </a:br>
            <a:r>
              <a:rPr lang="en-US" sz="1800">
                <a:solidFill>
                  <a:srgbClr val="00FF00"/>
                </a:solidFill>
              </a:rPr>
              <a:t>lung and skin cancer</a:t>
            </a:r>
            <a:br>
              <a:rPr lang="en-US" sz="1800">
                <a:solidFill>
                  <a:srgbClr val="00FF00"/>
                </a:solidFill>
              </a:rPr>
            </a:br>
            <a:r>
              <a:rPr lang="en-US" sz="1800">
                <a:solidFill>
                  <a:srgbClr val="00FF00"/>
                </a:solidFill>
              </a:rPr>
              <a:t>peripheral nervous system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arsenic_map"/>
          <p:cNvPicPr>
            <a:picLocks noChangeAspect="1" noChangeArrowheads="1"/>
          </p:cNvPicPr>
          <p:nvPr/>
        </p:nvPicPr>
        <p:blipFill>
          <a:blip r:embed="rId2" cstate="print"/>
          <a:srcRect/>
          <a:stretch>
            <a:fillRect/>
          </a:stretch>
        </p:blipFill>
        <p:spPr bwMode="auto">
          <a:xfrm>
            <a:off x="4141788" y="1155700"/>
            <a:ext cx="4303712" cy="4292600"/>
          </a:xfrm>
          <a:prstGeom prst="rect">
            <a:avLst/>
          </a:prstGeom>
          <a:noFill/>
          <a:ln w="9525">
            <a:noFill/>
            <a:miter lim="800000"/>
            <a:headEnd/>
            <a:tailEnd/>
          </a:ln>
        </p:spPr>
      </p:pic>
      <p:sp>
        <p:nvSpPr>
          <p:cNvPr id="159747" name="Oval 3"/>
          <p:cNvSpPr>
            <a:spLocks noChangeArrowheads="1"/>
          </p:cNvSpPr>
          <p:nvPr/>
        </p:nvSpPr>
        <p:spPr bwMode="auto">
          <a:xfrm rot="1919628">
            <a:off x="4022725" y="2289175"/>
            <a:ext cx="1811338" cy="1138238"/>
          </a:xfrm>
          <a:prstGeom prst="ellipse">
            <a:avLst/>
          </a:prstGeom>
          <a:solidFill>
            <a:schemeClr val="accent1">
              <a:alpha val="25882"/>
            </a:schemeClr>
          </a:solidFill>
          <a:ln w="9525">
            <a:solidFill>
              <a:schemeClr val="tx1"/>
            </a:solidFill>
            <a:round/>
            <a:headEnd/>
            <a:tailEnd/>
          </a:ln>
        </p:spPr>
        <p:txBody>
          <a:bodyPr wrap="none" anchor="ctr"/>
          <a:lstStyle/>
          <a:p>
            <a:endParaRPr lang="en-US" sz="1800"/>
          </a:p>
        </p:txBody>
      </p:sp>
      <p:sp>
        <p:nvSpPr>
          <p:cNvPr id="159748" name="Text Box 4"/>
          <p:cNvSpPr txBox="1">
            <a:spLocks noChangeArrowheads="1"/>
          </p:cNvSpPr>
          <p:nvPr/>
        </p:nvSpPr>
        <p:spPr bwMode="auto">
          <a:xfrm>
            <a:off x="949325" y="2917825"/>
            <a:ext cx="2263775" cy="519113"/>
          </a:xfrm>
          <a:prstGeom prst="rect">
            <a:avLst/>
          </a:prstGeom>
          <a:noFill/>
          <a:ln w="9525">
            <a:noFill/>
            <a:miter lim="800000"/>
            <a:headEnd/>
            <a:tailEnd/>
          </a:ln>
        </p:spPr>
        <p:txBody>
          <a:bodyPr wrap="none">
            <a:spAutoFit/>
          </a:bodyPr>
          <a:lstStyle/>
          <a:p>
            <a:r>
              <a:rPr lang="en-US"/>
              <a:t>2003 Studies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fig1"/>
          <p:cNvPicPr>
            <a:picLocks noChangeAspect="1" noChangeArrowheads="1"/>
          </p:cNvPicPr>
          <p:nvPr/>
        </p:nvPicPr>
        <p:blipFill>
          <a:blip r:embed="rId2" cstate="print"/>
          <a:srcRect b="44463"/>
          <a:stretch>
            <a:fillRect/>
          </a:stretch>
        </p:blipFill>
        <p:spPr bwMode="auto">
          <a:xfrm>
            <a:off x="981075" y="457200"/>
            <a:ext cx="6523038" cy="5221288"/>
          </a:xfrm>
          <a:prstGeom prst="rect">
            <a:avLst/>
          </a:prstGeom>
          <a:noFill/>
          <a:ln w="9525">
            <a:noFill/>
            <a:miter lim="800000"/>
            <a:headEnd/>
            <a:tailEnd/>
          </a:ln>
        </p:spPr>
      </p:pic>
      <p:sp>
        <p:nvSpPr>
          <p:cNvPr id="160771" name="Oval 3"/>
          <p:cNvSpPr>
            <a:spLocks noChangeArrowheads="1"/>
          </p:cNvSpPr>
          <p:nvPr/>
        </p:nvSpPr>
        <p:spPr bwMode="auto">
          <a:xfrm>
            <a:off x="3987800" y="2578100"/>
            <a:ext cx="968375" cy="731838"/>
          </a:xfrm>
          <a:prstGeom prst="ellipse">
            <a:avLst/>
          </a:prstGeom>
          <a:solidFill>
            <a:schemeClr val="accent1">
              <a:alpha val="20000"/>
            </a:schemeClr>
          </a:solidFill>
          <a:ln w="9525">
            <a:solidFill>
              <a:schemeClr val="tx1"/>
            </a:solidFill>
            <a:round/>
            <a:headEnd/>
            <a:tailEnd/>
          </a:ln>
        </p:spPr>
        <p:txBody>
          <a:bodyPr wrap="none" anchor="ctr"/>
          <a:lstStyle/>
          <a:p>
            <a:endParaRPr lang="en-US" sz="1800"/>
          </a:p>
        </p:txBody>
      </p:sp>
      <p:sp>
        <p:nvSpPr>
          <p:cNvPr id="160772" name="Text Box 4"/>
          <p:cNvSpPr txBox="1">
            <a:spLocks noChangeArrowheads="1"/>
          </p:cNvSpPr>
          <p:nvPr/>
        </p:nvSpPr>
        <p:spPr bwMode="auto">
          <a:xfrm>
            <a:off x="4313238" y="4906963"/>
            <a:ext cx="2652712" cy="457200"/>
          </a:xfrm>
          <a:prstGeom prst="rect">
            <a:avLst/>
          </a:prstGeom>
          <a:noFill/>
          <a:ln w="9525">
            <a:noFill/>
            <a:miter lim="800000"/>
            <a:headEnd/>
            <a:tailEnd/>
          </a:ln>
        </p:spPr>
        <p:txBody>
          <a:bodyPr wrap="none">
            <a:spAutoFit/>
          </a:bodyPr>
          <a:lstStyle/>
          <a:p>
            <a:r>
              <a:rPr lang="en-US" sz="2400" b="1">
                <a:solidFill>
                  <a:schemeClr val="bg1"/>
                </a:solidFill>
              </a:rPr>
              <a:t>83 million people</a:t>
            </a:r>
          </a:p>
        </p:txBody>
      </p:sp>
      <p:sp>
        <p:nvSpPr>
          <p:cNvPr id="160773" name="Text Box 5"/>
          <p:cNvSpPr txBox="1">
            <a:spLocks noChangeArrowheads="1"/>
          </p:cNvSpPr>
          <p:nvPr/>
        </p:nvSpPr>
        <p:spPr bwMode="auto">
          <a:xfrm>
            <a:off x="2058988" y="6010275"/>
            <a:ext cx="4483100" cy="461963"/>
          </a:xfrm>
          <a:prstGeom prst="rect">
            <a:avLst/>
          </a:prstGeom>
          <a:noFill/>
          <a:ln w="9525">
            <a:noFill/>
            <a:miter lim="800000"/>
            <a:headEnd/>
            <a:tailEnd/>
          </a:ln>
        </p:spPr>
        <p:txBody>
          <a:bodyPr wrap="none">
            <a:spAutoFit/>
          </a:bodyPr>
          <a:lstStyle/>
          <a:p>
            <a:r>
              <a:rPr lang="en-US" sz="2400">
                <a:solidFill>
                  <a:srgbClr val="FFFF00"/>
                </a:solidFill>
              </a:rPr>
              <a:t>Bihar:  40% wells contaminated</a:t>
            </a:r>
          </a:p>
        </p:txBody>
      </p:sp>
      <p:sp>
        <p:nvSpPr>
          <p:cNvPr id="160774" name="Line 6"/>
          <p:cNvSpPr>
            <a:spLocks noChangeShapeType="1"/>
          </p:cNvSpPr>
          <p:nvPr/>
        </p:nvSpPr>
        <p:spPr bwMode="auto">
          <a:xfrm flipH="1">
            <a:off x="2816225" y="5084763"/>
            <a:ext cx="1444625" cy="0"/>
          </a:xfrm>
          <a:prstGeom prst="line">
            <a:avLst/>
          </a:prstGeom>
          <a:noFill/>
          <a:ln w="28575">
            <a:solidFill>
              <a:srgbClr val="CC6600"/>
            </a:solidFill>
            <a:round/>
            <a:headEnd/>
            <a:tailEnd type="triangle" w="med" len="med"/>
          </a:ln>
        </p:spPr>
        <p:txBody>
          <a:bodyPr/>
          <a:lstStyle/>
          <a:p>
            <a:endParaRPr lang="en-US"/>
          </a:p>
        </p:txBody>
      </p:sp>
      <p:pic>
        <p:nvPicPr>
          <p:cNvPr id="160775" name="Picture 2" descr="arsenic_map"/>
          <p:cNvPicPr>
            <a:picLocks noChangeAspect="1" noChangeArrowheads="1"/>
          </p:cNvPicPr>
          <p:nvPr/>
        </p:nvPicPr>
        <p:blipFill>
          <a:blip r:embed="rId3" cstate="print"/>
          <a:srcRect/>
          <a:stretch>
            <a:fillRect/>
          </a:stretch>
        </p:blipFill>
        <p:spPr bwMode="auto">
          <a:xfrm>
            <a:off x="6477000" y="228600"/>
            <a:ext cx="1968500" cy="1963738"/>
          </a:xfrm>
          <a:prstGeom prst="rect">
            <a:avLst/>
          </a:prstGeom>
          <a:noFill/>
          <a:ln w="9525">
            <a:noFill/>
            <a:miter lim="800000"/>
            <a:headEnd/>
            <a:tailEnd/>
          </a:ln>
        </p:spPr>
      </p:pic>
      <p:sp>
        <p:nvSpPr>
          <p:cNvPr id="160776" name="Line 8"/>
          <p:cNvSpPr>
            <a:spLocks noChangeShapeType="1"/>
          </p:cNvSpPr>
          <p:nvPr/>
        </p:nvSpPr>
        <p:spPr bwMode="auto">
          <a:xfrm flipH="1">
            <a:off x="4953000" y="990600"/>
            <a:ext cx="1828800" cy="1600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Map"/>
          <p:cNvPicPr>
            <a:picLocks noChangeAspect="1" noChangeArrowheads="1"/>
          </p:cNvPicPr>
          <p:nvPr/>
        </p:nvPicPr>
        <p:blipFill>
          <a:blip r:embed="rId2" cstate="print"/>
          <a:srcRect/>
          <a:stretch>
            <a:fillRect/>
          </a:stretch>
        </p:blipFill>
        <p:spPr bwMode="auto">
          <a:xfrm>
            <a:off x="317500" y="479425"/>
            <a:ext cx="5216525" cy="6010275"/>
          </a:xfrm>
          <a:prstGeom prst="rect">
            <a:avLst/>
          </a:prstGeom>
          <a:noFill/>
          <a:ln w="9525">
            <a:noFill/>
            <a:miter lim="800000"/>
            <a:headEnd/>
            <a:tailEnd/>
          </a:ln>
        </p:spPr>
      </p:pic>
      <p:sp>
        <p:nvSpPr>
          <p:cNvPr id="161795" name="Oval 3"/>
          <p:cNvSpPr>
            <a:spLocks noChangeArrowheads="1"/>
          </p:cNvSpPr>
          <p:nvPr/>
        </p:nvSpPr>
        <p:spPr bwMode="auto">
          <a:xfrm>
            <a:off x="2249488" y="1042988"/>
            <a:ext cx="731837" cy="658812"/>
          </a:xfrm>
          <a:prstGeom prst="ellipse">
            <a:avLst/>
          </a:prstGeom>
          <a:solidFill>
            <a:schemeClr val="accent1">
              <a:alpha val="27058"/>
            </a:schemeClr>
          </a:solidFill>
          <a:ln w="9525">
            <a:solidFill>
              <a:schemeClr val="tx1"/>
            </a:solidFill>
            <a:round/>
            <a:headEnd/>
            <a:tailEnd/>
          </a:ln>
        </p:spPr>
        <p:txBody>
          <a:bodyPr wrap="none" anchor="ctr"/>
          <a:lstStyle/>
          <a:p>
            <a:endParaRPr lang="en-US" sz="1800"/>
          </a:p>
        </p:txBody>
      </p:sp>
      <p:sp>
        <p:nvSpPr>
          <p:cNvPr id="161796" name="Text Box 4"/>
          <p:cNvSpPr txBox="1">
            <a:spLocks noChangeArrowheads="1"/>
          </p:cNvSpPr>
          <p:nvPr/>
        </p:nvSpPr>
        <p:spPr bwMode="auto">
          <a:xfrm>
            <a:off x="5997575" y="449263"/>
            <a:ext cx="2698750" cy="519112"/>
          </a:xfrm>
          <a:prstGeom prst="rect">
            <a:avLst/>
          </a:prstGeom>
          <a:noFill/>
          <a:ln w="9525">
            <a:noFill/>
            <a:miter lim="800000"/>
            <a:headEnd/>
            <a:tailEnd/>
          </a:ln>
        </p:spPr>
        <p:txBody>
          <a:bodyPr wrap="none">
            <a:spAutoFit/>
          </a:bodyPr>
          <a:lstStyle/>
          <a:p>
            <a:r>
              <a:rPr lang="en-US" u="sng"/>
              <a:t>Red River Delta</a:t>
            </a:r>
          </a:p>
        </p:txBody>
      </p:sp>
      <p:sp>
        <p:nvSpPr>
          <p:cNvPr id="161797" name="Text Box 5"/>
          <p:cNvSpPr txBox="1">
            <a:spLocks noChangeArrowheads="1"/>
          </p:cNvSpPr>
          <p:nvPr/>
        </p:nvSpPr>
        <p:spPr bwMode="auto">
          <a:xfrm>
            <a:off x="5980113" y="1435100"/>
            <a:ext cx="2860675" cy="1800225"/>
          </a:xfrm>
          <a:prstGeom prst="rect">
            <a:avLst/>
          </a:prstGeom>
          <a:noFill/>
          <a:ln w="9525">
            <a:noFill/>
            <a:miter lim="800000"/>
            <a:headEnd/>
            <a:tailEnd/>
          </a:ln>
        </p:spPr>
        <p:txBody>
          <a:bodyPr wrap="none">
            <a:spAutoFit/>
          </a:bodyPr>
          <a:lstStyle/>
          <a:p>
            <a:r>
              <a:rPr lang="en-US">
                <a:solidFill>
                  <a:srgbClr val="FFFF00"/>
                </a:solidFill>
              </a:rPr>
              <a:t>11 million people</a:t>
            </a:r>
          </a:p>
          <a:p>
            <a:endParaRPr lang="en-US">
              <a:solidFill>
                <a:srgbClr val="FFFF00"/>
              </a:solidFill>
            </a:endParaRPr>
          </a:p>
          <a:p>
            <a:r>
              <a:rPr lang="en-US">
                <a:solidFill>
                  <a:srgbClr val="FFFF00"/>
                </a:solidFill>
              </a:rPr>
              <a:t>First wells sunk</a:t>
            </a:r>
          </a:p>
          <a:p>
            <a:r>
              <a:rPr lang="en-US">
                <a:solidFill>
                  <a:srgbClr val="FFFF00"/>
                </a:solidFill>
              </a:rPr>
              <a:t>7 years ago</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2971800" y="2057400"/>
            <a:ext cx="2709863" cy="579438"/>
          </a:xfrm>
          <a:prstGeom prst="rect">
            <a:avLst/>
          </a:prstGeom>
          <a:noFill/>
          <a:ln w="9525">
            <a:noFill/>
            <a:miter lim="800000"/>
            <a:headEnd/>
            <a:tailEnd/>
          </a:ln>
        </p:spPr>
        <p:txBody>
          <a:bodyPr wrap="none">
            <a:spAutoFit/>
          </a:bodyPr>
          <a:lstStyle/>
          <a:p>
            <a:r>
              <a:rPr lang="en-US" sz="3200"/>
              <a:t>Next: Mercury</a:t>
            </a:r>
          </a:p>
        </p:txBody>
      </p:sp>
      <p:sp>
        <p:nvSpPr>
          <p:cNvPr id="5" name="TextBox 4"/>
          <p:cNvSpPr txBox="1">
            <a:spLocks noChangeArrowheads="1"/>
          </p:cNvSpPr>
          <p:nvPr/>
        </p:nvSpPr>
        <p:spPr bwMode="auto">
          <a:xfrm>
            <a:off x="3352800" y="2743200"/>
            <a:ext cx="1943100" cy="579438"/>
          </a:xfrm>
          <a:prstGeom prst="rect">
            <a:avLst/>
          </a:prstGeom>
          <a:noFill/>
          <a:ln w="9525">
            <a:noFill/>
            <a:miter lim="800000"/>
            <a:headEnd/>
            <a:tailEnd/>
          </a:ln>
        </p:spPr>
        <p:txBody>
          <a:bodyPr wrap="none">
            <a:spAutoFit/>
          </a:bodyPr>
          <a:lstStyle/>
          <a:p>
            <a:r>
              <a:rPr lang="en-US" sz="3200">
                <a:solidFill>
                  <a:srgbClr val="FFFF00"/>
                </a:solidFill>
              </a:rPr>
              <a:t>Got Fish?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448050" y="590550"/>
            <a:ext cx="1717675" cy="579438"/>
          </a:xfrm>
          <a:prstGeom prst="rect">
            <a:avLst/>
          </a:prstGeom>
          <a:noFill/>
          <a:ln w="9525">
            <a:noFill/>
            <a:miter lim="800000"/>
            <a:headEnd/>
            <a:tailEnd/>
          </a:ln>
          <a:effectLst/>
        </p:spPr>
        <p:txBody>
          <a:bodyPr wrap="none">
            <a:spAutoFit/>
          </a:bodyPr>
          <a:lstStyle/>
          <a:p>
            <a:r>
              <a:rPr lang="en-US" sz="3200"/>
              <a:t>Nitrogen</a:t>
            </a:r>
          </a:p>
        </p:txBody>
      </p:sp>
      <p:sp>
        <p:nvSpPr>
          <p:cNvPr id="20483" name="Text Box 3"/>
          <p:cNvSpPr txBox="1">
            <a:spLocks noChangeArrowheads="1"/>
          </p:cNvSpPr>
          <p:nvPr/>
        </p:nvSpPr>
        <p:spPr bwMode="auto">
          <a:xfrm>
            <a:off x="2901950" y="1482725"/>
            <a:ext cx="2516188" cy="519113"/>
          </a:xfrm>
          <a:prstGeom prst="rect">
            <a:avLst/>
          </a:prstGeom>
          <a:noFill/>
          <a:ln w="9525">
            <a:noFill/>
            <a:miter lim="800000"/>
            <a:headEnd/>
            <a:tailEnd/>
          </a:ln>
          <a:effectLst/>
        </p:spPr>
        <p:txBody>
          <a:bodyPr wrap="none">
            <a:spAutoFit/>
          </a:bodyPr>
          <a:lstStyle/>
          <a:p>
            <a:r>
              <a:rPr lang="en-US">
                <a:solidFill>
                  <a:srgbClr val="FFFF00"/>
                </a:solidFill>
              </a:rPr>
              <a:t>NH</a:t>
            </a:r>
            <a:r>
              <a:rPr lang="en-US" baseline="-25000">
                <a:solidFill>
                  <a:srgbClr val="FFFF00"/>
                </a:solidFill>
              </a:rPr>
              <a:t>4</a:t>
            </a:r>
            <a:r>
              <a:rPr lang="en-US" baseline="30000">
                <a:solidFill>
                  <a:srgbClr val="FFFF00"/>
                </a:solidFill>
              </a:rPr>
              <a:t>+</a:t>
            </a:r>
            <a:r>
              <a:rPr lang="en-US">
                <a:solidFill>
                  <a:srgbClr val="FFFF00"/>
                </a:solidFill>
              </a:rPr>
              <a:t> and NO</a:t>
            </a:r>
            <a:r>
              <a:rPr lang="en-US" baseline="-25000">
                <a:solidFill>
                  <a:srgbClr val="FFFF00"/>
                </a:solidFill>
              </a:rPr>
              <a:t>3</a:t>
            </a:r>
            <a:r>
              <a:rPr lang="en-US" baseline="30000">
                <a:solidFill>
                  <a:srgbClr val="FFFF00"/>
                </a:solidFill>
              </a:rPr>
              <a:t>-</a:t>
            </a:r>
          </a:p>
        </p:txBody>
      </p:sp>
      <p:sp>
        <p:nvSpPr>
          <p:cNvPr id="20484" name="Text Box 4"/>
          <p:cNvSpPr txBox="1">
            <a:spLocks noChangeArrowheads="1"/>
          </p:cNvSpPr>
          <p:nvPr/>
        </p:nvSpPr>
        <p:spPr bwMode="auto">
          <a:xfrm>
            <a:off x="1208088" y="2103438"/>
            <a:ext cx="6308725" cy="1485900"/>
          </a:xfrm>
          <a:prstGeom prst="rect">
            <a:avLst/>
          </a:prstGeom>
          <a:noFill/>
          <a:ln w="9525">
            <a:noFill/>
            <a:miter lim="800000"/>
            <a:headEnd/>
            <a:tailEnd/>
          </a:ln>
          <a:effectLst/>
        </p:spPr>
        <p:txBody>
          <a:bodyPr wrap="none">
            <a:spAutoFit/>
          </a:bodyPr>
          <a:lstStyle/>
          <a:p>
            <a:pPr algn="ctr"/>
            <a:r>
              <a:rPr lang="en-US" sz="2400">
                <a:solidFill>
                  <a:srgbClr val="00FF00"/>
                </a:solidFill>
              </a:rPr>
              <a:t>Forms are controlled by organisms</a:t>
            </a:r>
          </a:p>
          <a:p>
            <a:pPr algn="ctr"/>
            <a:endParaRPr lang="en-US" sz="1000">
              <a:solidFill>
                <a:srgbClr val="00FF00"/>
              </a:solidFill>
            </a:endParaRPr>
          </a:p>
          <a:p>
            <a:pPr algn="ctr">
              <a:lnSpc>
                <a:spcPct val="120000"/>
              </a:lnSpc>
            </a:pPr>
            <a:r>
              <a:rPr lang="en-US" sz="2400">
                <a:solidFill>
                  <a:srgbClr val="00FF00"/>
                </a:solidFill>
              </a:rPr>
              <a:t>NH</a:t>
            </a:r>
            <a:r>
              <a:rPr lang="en-US" sz="2400" baseline="-25000">
                <a:solidFill>
                  <a:srgbClr val="00FF00"/>
                </a:solidFill>
              </a:rPr>
              <a:t>4</a:t>
            </a:r>
            <a:r>
              <a:rPr lang="en-US" sz="2400" baseline="30000">
                <a:solidFill>
                  <a:srgbClr val="00FF00"/>
                </a:solidFill>
              </a:rPr>
              <a:t>+</a:t>
            </a:r>
            <a:r>
              <a:rPr lang="en-US" sz="2400">
                <a:solidFill>
                  <a:srgbClr val="00FF00"/>
                </a:solidFill>
              </a:rPr>
              <a:t> is converted to NO</a:t>
            </a:r>
            <a:r>
              <a:rPr lang="en-US" sz="2400" baseline="-25000">
                <a:solidFill>
                  <a:srgbClr val="00FF00"/>
                </a:solidFill>
              </a:rPr>
              <a:t>3</a:t>
            </a:r>
            <a:r>
              <a:rPr lang="en-US" sz="2400" baseline="30000">
                <a:solidFill>
                  <a:srgbClr val="00FF00"/>
                </a:solidFill>
              </a:rPr>
              <a:t>-</a:t>
            </a:r>
            <a:r>
              <a:rPr lang="en-US" sz="2400">
                <a:solidFill>
                  <a:srgbClr val="00FF00"/>
                </a:solidFill>
              </a:rPr>
              <a:t> by </a:t>
            </a:r>
            <a:r>
              <a:rPr lang="en-US" sz="2400">
                <a:solidFill>
                  <a:srgbClr val="FFFF66"/>
                </a:solidFill>
              </a:rPr>
              <a:t>aerobic</a:t>
            </a:r>
            <a:r>
              <a:rPr lang="en-US" sz="2400">
                <a:solidFill>
                  <a:srgbClr val="00FF00"/>
                </a:solidFill>
              </a:rPr>
              <a:t> bacteria</a:t>
            </a:r>
          </a:p>
          <a:p>
            <a:pPr algn="ctr">
              <a:lnSpc>
                <a:spcPct val="120000"/>
              </a:lnSpc>
            </a:pPr>
            <a:r>
              <a:rPr lang="en-US" sz="2400">
                <a:solidFill>
                  <a:srgbClr val="00FF00"/>
                </a:solidFill>
              </a:rPr>
              <a:t>The process is called </a:t>
            </a:r>
            <a:r>
              <a:rPr lang="en-US" sz="2400" b="1">
                <a:solidFill>
                  <a:srgbClr val="00FF00"/>
                </a:solidFill>
              </a:rPr>
              <a:t>nitrification</a:t>
            </a:r>
          </a:p>
        </p:txBody>
      </p:sp>
      <p:sp>
        <p:nvSpPr>
          <p:cNvPr id="20485" name="Text Box 5"/>
          <p:cNvSpPr txBox="1">
            <a:spLocks noChangeArrowheads="1"/>
          </p:cNvSpPr>
          <p:nvPr/>
        </p:nvSpPr>
        <p:spPr bwMode="auto">
          <a:xfrm>
            <a:off x="444500" y="3771900"/>
            <a:ext cx="7948613" cy="457200"/>
          </a:xfrm>
          <a:prstGeom prst="rect">
            <a:avLst/>
          </a:prstGeom>
          <a:noFill/>
          <a:ln w="9525">
            <a:noFill/>
            <a:miter lim="800000"/>
            <a:headEnd/>
            <a:tailEnd/>
          </a:ln>
          <a:effectLst/>
        </p:spPr>
        <p:txBody>
          <a:bodyPr wrap="none">
            <a:spAutoFit/>
          </a:bodyPr>
          <a:lstStyle/>
          <a:p>
            <a:r>
              <a:rPr lang="en-US" sz="2400">
                <a:solidFill>
                  <a:srgbClr val="FFFF00"/>
                </a:solidFill>
              </a:rPr>
              <a:t>These bacteria, therefore, are controlled by oxygen levels</a:t>
            </a:r>
          </a:p>
        </p:txBody>
      </p:sp>
      <p:sp>
        <p:nvSpPr>
          <p:cNvPr id="20486" name="Text Box 6"/>
          <p:cNvSpPr txBox="1">
            <a:spLocks noChangeArrowheads="1"/>
          </p:cNvSpPr>
          <p:nvPr/>
        </p:nvSpPr>
        <p:spPr bwMode="auto">
          <a:xfrm>
            <a:off x="985838" y="4340225"/>
            <a:ext cx="6677025" cy="457200"/>
          </a:xfrm>
          <a:prstGeom prst="rect">
            <a:avLst/>
          </a:prstGeom>
          <a:noFill/>
          <a:ln w="9525">
            <a:noFill/>
            <a:miter lim="800000"/>
            <a:headEnd/>
            <a:tailEnd/>
          </a:ln>
          <a:effectLst/>
        </p:spPr>
        <p:txBody>
          <a:bodyPr wrap="none">
            <a:spAutoFit/>
          </a:bodyPr>
          <a:lstStyle/>
          <a:p>
            <a:r>
              <a:rPr lang="en-US" sz="2400">
                <a:solidFill>
                  <a:srgbClr val="00FF00"/>
                </a:solidFill>
              </a:rPr>
              <a:t>Nitrifying bacteria do not function well at low pH.</a:t>
            </a:r>
          </a:p>
        </p:txBody>
      </p:sp>
      <p:sp>
        <p:nvSpPr>
          <p:cNvPr id="20487" name="Text Box 7"/>
          <p:cNvSpPr txBox="1">
            <a:spLocks noChangeArrowheads="1"/>
          </p:cNvSpPr>
          <p:nvPr/>
        </p:nvSpPr>
        <p:spPr bwMode="auto">
          <a:xfrm>
            <a:off x="3294063" y="5145088"/>
            <a:ext cx="1658937" cy="1187450"/>
          </a:xfrm>
          <a:prstGeom prst="rect">
            <a:avLst/>
          </a:prstGeom>
          <a:noFill/>
          <a:ln w="9525">
            <a:noFill/>
            <a:miter lim="800000"/>
            <a:headEnd/>
            <a:tailEnd/>
          </a:ln>
          <a:effectLst/>
        </p:spPr>
        <p:txBody>
          <a:bodyPr wrap="none">
            <a:spAutoFit/>
          </a:bodyPr>
          <a:lstStyle/>
          <a:p>
            <a:pPr algn="ctr"/>
            <a:r>
              <a:rPr lang="en-US" sz="2400"/>
              <a:t>Organisms</a:t>
            </a:r>
          </a:p>
          <a:p>
            <a:pPr algn="ctr"/>
            <a:r>
              <a:rPr lang="en-US" sz="2400"/>
              <a:t>Oxygen</a:t>
            </a:r>
          </a:p>
          <a:p>
            <a:pPr algn="ctr"/>
            <a:r>
              <a:rPr lang="en-US" sz="2400"/>
              <a:t>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2000"/>
                                        <p:tgtEl>
                                          <p:spTgt spid="204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fade">
                                      <p:cBhvr>
                                        <p:cTn id="10" dur="2000"/>
                                        <p:tgtEl>
                                          <p:spTgt spid="204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fade">
                                      <p:cBhvr>
                                        <p:cTn id="13"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54213" y="400050"/>
            <a:ext cx="4679950" cy="457200"/>
          </a:xfrm>
          <a:prstGeom prst="rect">
            <a:avLst/>
          </a:prstGeom>
          <a:noFill/>
          <a:ln w="9525">
            <a:noFill/>
            <a:miter lim="800000"/>
            <a:headEnd/>
            <a:tailEnd/>
          </a:ln>
          <a:effectLst/>
        </p:spPr>
        <p:txBody>
          <a:bodyPr wrap="none">
            <a:spAutoFit/>
          </a:bodyPr>
          <a:lstStyle/>
          <a:p>
            <a:r>
              <a:rPr lang="en-US" sz="2400" u="sng"/>
              <a:t>Dominant Forms:  NH</a:t>
            </a:r>
            <a:r>
              <a:rPr lang="en-US" sz="2400" u="sng" baseline="-25000"/>
              <a:t>4</a:t>
            </a:r>
            <a:r>
              <a:rPr lang="en-US" sz="2400" u="sng" baseline="30000"/>
              <a:t>+</a:t>
            </a:r>
            <a:r>
              <a:rPr lang="en-US" sz="2400" u="sng"/>
              <a:t> and NO</a:t>
            </a:r>
            <a:r>
              <a:rPr lang="en-US" sz="2400" u="sng" baseline="-25000"/>
              <a:t>3</a:t>
            </a:r>
            <a:r>
              <a:rPr lang="en-US" sz="2400" u="sng" baseline="30000"/>
              <a:t>-</a:t>
            </a:r>
          </a:p>
        </p:txBody>
      </p:sp>
      <p:sp>
        <p:nvSpPr>
          <p:cNvPr id="21507" name="Text Box 3"/>
          <p:cNvSpPr txBox="1">
            <a:spLocks noChangeArrowheads="1"/>
          </p:cNvSpPr>
          <p:nvPr/>
        </p:nvSpPr>
        <p:spPr bwMode="auto">
          <a:xfrm>
            <a:off x="1093788" y="1587500"/>
            <a:ext cx="7154862" cy="457200"/>
          </a:xfrm>
          <a:prstGeom prst="rect">
            <a:avLst/>
          </a:prstGeom>
          <a:noFill/>
          <a:ln w="9525">
            <a:noFill/>
            <a:miter lim="800000"/>
            <a:headEnd/>
            <a:tailEnd/>
          </a:ln>
          <a:effectLst/>
        </p:spPr>
        <p:txBody>
          <a:bodyPr>
            <a:spAutoFit/>
          </a:bodyPr>
          <a:lstStyle/>
          <a:p>
            <a:r>
              <a:rPr lang="en-US" sz="2400">
                <a:solidFill>
                  <a:srgbClr val="FFFF00"/>
                </a:solidFill>
              </a:rPr>
              <a:t>NO</a:t>
            </a:r>
            <a:r>
              <a:rPr lang="en-US" sz="2400" baseline="-25000">
                <a:solidFill>
                  <a:srgbClr val="FFFF00"/>
                </a:solidFill>
              </a:rPr>
              <a:t>3</a:t>
            </a:r>
            <a:r>
              <a:rPr lang="en-US" sz="2400" baseline="30000">
                <a:solidFill>
                  <a:srgbClr val="FFFF00"/>
                </a:solidFill>
              </a:rPr>
              <a:t>-</a:t>
            </a:r>
            <a:r>
              <a:rPr lang="en-US" sz="2400">
                <a:solidFill>
                  <a:srgbClr val="FFFF00"/>
                </a:solidFill>
              </a:rPr>
              <a:t> is more mobile in the environment than NH</a:t>
            </a:r>
            <a:r>
              <a:rPr lang="en-US" sz="2400" baseline="-25000">
                <a:solidFill>
                  <a:srgbClr val="FFFF00"/>
                </a:solidFill>
              </a:rPr>
              <a:t>4</a:t>
            </a:r>
            <a:r>
              <a:rPr lang="en-US" sz="2400" baseline="30000">
                <a:solidFill>
                  <a:srgbClr val="FFFF00"/>
                </a:solidFill>
              </a:rPr>
              <a:t>+</a:t>
            </a:r>
          </a:p>
        </p:txBody>
      </p:sp>
      <p:sp>
        <p:nvSpPr>
          <p:cNvPr id="21508" name="Freeform 4"/>
          <p:cNvSpPr>
            <a:spLocks/>
          </p:cNvSpPr>
          <p:nvPr/>
        </p:nvSpPr>
        <p:spPr bwMode="auto">
          <a:xfrm rot="-2589405">
            <a:off x="1733550" y="2506663"/>
            <a:ext cx="1779588" cy="1981200"/>
          </a:xfrm>
          <a:custGeom>
            <a:avLst/>
            <a:gdLst/>
            <a:ahLst/>
            <a:cxnLst>
              <a:cxn ang="0">
                <a:pos x="251" y="0"/>
              </a:cxn>
              <a:cxn ang="0">
                <a:pos x="475" y="32"/>
              </a:cxn>
              <a:cxn ang="0">
                <a:pos x="528" y="96"/>
              </a:cxn>
              <a:cxn ang="0">
                <a:pos x="539" y="128"/>
              </a:cxn>
              <a:cxn ang="0">
                <a:pos x="571" y="160"/>
              </a:cxn>
              <a:cxn ang="0">
                <a:pos x="592" y="192"/>
              </a:cxn>
              <a:cxn ang="0">
                <a:pos x="678" y="395"/>
              </a:cxn>
              <a:cxn ang="0">
                <a:pos x="688" y="501"/>
              </a:cxn>
              <a:cxn ang="0">
                <a:pos x="656" y="512"/>
              </a:cxn>
              <a:cxn ang="0">
                <a:pos x="614" y="544"/>
              </a:cxn>
              <a:cxn ang="0">
                <a:pos x="571" y="587"/>
              </a:cxn>
              <a:cxn ang="0">
                <a:pos x="507" y="704"/>
              </a:cxn>
              <a:cxn ang="0">
                <a:pos x="475" y="832"/>
              </a:cxn>
              <a:cxn ang="0">
                <a:pos x="230" y="800"/>
              </a:cxn>
              <a:cxn ang="0">
                <a:pos x="208" y="768"/>
              </a:cxn>
              <a:cxn ang="0">
                <a:pos x="176" y="757"/>
              </a:cxn>
              <a:cxn ang="0">
                <a:pos x="134" y="693"/>
              </a:cxn>
              <a:cxn ang="0">
                <a:pos x="155" y="661"/>
              </a:cxn>
              <a:cxn ang="0">
                <a:pos x="251" y="619"/>
              </a:cxn>
              <a:cxn ang="0">
                <a:pos x="59" y="416"/>
              </a:cxn>
              <a:cxn ang="0">
                <a:pos x="6" y="320"/>
              </a:cxn>
              <a:cxn ang="0">
                <a:pos x="59" y="171"/>
              </a:cxn>
              <a:cxn ang="0">
                <a:pos x="112" y="117"/>
              </a:cxn>
              <a:cxn ang="0">
                <a:pos x="134" y="53"/>
              </a:cxn>
              <a:cxn ang="0">
                <a:pos x="166" y="43"/>
              </a:cxn>
              <a:cxn ang="0">
                <a:pos x="251" y="0"/>
              </a:cxn>
            </a:cxnLst>
            <a:rect l="0" t="0" r="r" b="b"/>
            <a:pathLst>
              <a:path w="715" h="832">
                <a:moveTo>
                  <a:pt x="251" y="0"/>
                </a:moveTo>
                <a:cubicBezTo>
                  <a:pt x="340" y="7"/>
                  <a:pt x="397" y="5"/>
                  <a:pt x="475" y="32"/>
                </a:cubicBezTo>
                <a:cubicBezTo>
                  <a:pt x="500" y="57"/>
                  <a:pt x="513" y="65"/>
                  <a:pt x="528" y="96"/>
                </a:cubicBezTo>
                <a:cubicBezTo>
                  <a:pt x="533" y="106"/>
                  <a:pt x="533" y="119"/>
                  <a:pt x="539" y="128"/>
                </a:cubicBezTo>
                <a:cubicBezTo>
                  <a:pt x="547" y="141"/>
                  <a:pt x="561" y="148"/>
                  <a:pt x="571" y="160"/>
                </a:cubicBezTo>
                <a:cubicBezTo>
                  <a:pt x="579" y="170"/>
                  <a:pt x="585" y="181"/>
                  <a:pt x="592" y="192"/>
                </a:cubicBezTo>
                <a:cubicBezTo>
                  <a:pt x="604" y="323"/>
                  <a:pt x="594" y="311"/>
                  <a:pt x="678" y="395"/>
                </a:cubicBezTo>
                <a:cubicBezTo>
                  <a:pt x="688" y="425"/>
                  <a:pt x="715" y="468"/>
                  <a:pt x="688" y="501"/>
                </a:cubicBezTo>
                <a:cubicBezTo>
                  <a:pt x="681" y="510"/>
                  <a:pt x="667" y="508"/>
                  <a:pt x="656" y="512"/>
                </a:cubicBezTo>
                <a:cubicBezTo>
                  <a:pt x="642" y="523"/>
                  <a:pt x="627" y="532"/>
                  <a:pt x="614" y="544"/>
                </a:cubicBezTo>
                <a:cubicBezTo>
                  <a:pt x="599" y="557"/>
                  <a:pt x="571" y="587"/>
                  <a:pt x="571" y="587"/>
                </a:cubicBezTo>
                <a:cubicBezTo>
                  <a:pt x="545" y="667"/>
                  <a:pt x="548" y="641"/>
                  <a:pt x="507" y="704"/>
                </a:cubicBezTo>
                <a:cubicBezTo>
                  <a:pt x="516" y="773"/>
                  <a:pt x="543" y="809"/>
                  <a:pt x="475" y="832"/>
                </a:cubicBezTo>
                <a:cubicBezTo>
                  <a:pt x="374" y="825"/>
                  <a:pt x="315" y="829"/>
                  <a:pt x="230" y="800"/>
                </a:cubicBezTo>
                <a:cubicBezTo>
                  <a:pt x="223" y="789"/>
                  <a:pt x="218" y="776"/>
                  <a:pt x="208" y="768"/>
                </a:cubicBezTo>
                <a:cubicBezTo>
                  <a:pt x="199" y="761"/>
                  <a:pt x="184" y="765"/>
                  <a:pt x="176" y="757"/>
                </a:cubicBezTo>
                <a:cubicBezTo>
                  <a:pt x="158" y="739"/>
                  <a:pt x="134" y="693"/>
                  <a:pt x="134" y="693"/>
                </a:cubicBezTo>
                <a:cubicBezTo>
                  <a:pt x="141" y="682"/>
                  <a:pt x="143" y="666"/>
                  <a:pt x="155" y="661"/>
                </a:cubicBezTo>
                <a:cubicBezTo>
                  <a:pt x="262" y="619"/>
                  <a:pt x="227" y="690"/>
                  <a:pt x="251" y="619"/>
                </a:cubicBezTo>
                <a:cubicBezTo>
                  <a:pt x="229" y="532"/>
                  <a:pt x="133" y="465"/>
                  <a:pt x="59" y="416"/>
                </a:cubicBezTo>
                <a:cubicBezTo>
                  <a:pt x="38" y="384"/>
                  <a:pt x="27" y="352"/>
                  <a:pt x="6" y="320"/>
                </a:cubicBezTo>
                <a:cubicBezTo>
                  <a:pt x="19" y="209"/>
                  <a:pt x="0" y="259"/>
                  <a:pt x="59" y="171"/>
                </a:cubicBezTo>
                <a:cubicBezTo>
                  <a:pt x="73" y="150"/>
                  <a:pt x="112" y="117"/>
                  <a:pt x="112" y="117"/>
                </a:cubicBezTo>
                <a:cubicBezTo>
                  <a:pt x="119" y="96"/>
                  <a:pt x="127" y="74"/>
                  <a:pt x="134" y="53"/>
                </a:cubicBezTo>
                <a:cubicBezTo>
                  <a:pt x="138" y="42"/>
                  <a:pt x="155" y="45"/>
                  <a:pt x="166" y="43"/>
                </a:cubicBezTo>
                <a:cubicBezTo>
                  <a:pt x="253" y="26"/>
                  <a:pt x="231" y="58"/>
                  <a:pt x="251" y="0"/>
                </a:cubicBezTo>
                <a:close/>
              </a:path>
            </a:pathLst>
          </a:custGeom>
          <a:solidFill>
            <a:srgbClr val="993300"/>
          </a:solidFill>
          <a:ln w="9525">
            <a:solidFill>
              <a:schemeClr val="tx1"/>
            </a:solidFill>
            <a:round/>
            <a:headEnd/>
            <a:tailEnd/>
          </a:ln>
          <a:effectLst/>
        </p:spPr>
        <p:txBody>
          <a:bodyPr/>
          <a:lstStyle/>
          <a:p>
            <a:endParaRPr lang="en-US"/>
          </a:p>
        </p:txBody>
      </p:sp>
      <p:sp>
        <p:nvSpPr>
          <p:cNvPr id="21509" name="Text Box 5"/>
          <p:cNvSpPr txBox="1">
            <a:spLocks noChangeArrowheads="1"/>
          </p:cNvSpPr>
          <p:nvPr/>
        </p:nvSpPr>
        <p:spPr bwMode="auto">
          <a:xfrm>
            <a:off x="2108200" y="2487613"/>
            <a:ext cx="354013" cy="457200"/>
          </a:xfrm>
          <a:prstGeom prst="rect">
            <a:avLst/>
          </a:prstGeom>
          <a:noFill/>
          <a:ln w="9525">
            <a:noFill/>
            <a:miter lim="800000"/>
            <a:headEnd/>
            <a:tailEnd/>
          </a:ln>
          <a:effectLst/>
        </p:spPr>
        <p:txBody>
          <a:bodyPr wrap="none">
            <a:spAutoFit/>
          </a:bodyPr>
          <a:lstStyle/>
          <a:p>
            <a:r>
              <a:rPr lang="en-US" sz="2400"/>
              <a:t>_</a:t>
            </a:r>
          </a:p>
        </p:txBody>
      </p:sp>
      <p:sp>
        <p:nvSpPr>
          <p:cNvPr id="21510" name="Text Box 6"/>
          <p:cNvSpPr txBox="1">
            <a:spLocks noChangeArrowheads="1"/>
          </p:cNvSpPr>
          <p:nvPr/>
        </p:nvSpPr>
        <p:spPr bwMode="auto">
          <a:xfrm>
            <a:off x="2549525" y="2640013"/>
            <a:ext cx="354013" cy="457200"/>
          </a:xfrm>
          <a:prstGeom prst="rect">
            <a:avLst/>
          </a:prstGeom>
          <a:noFill/>
          <a:ln w="9525">
            <a:noFill/>
            <a:miter lim="800000"/>
            <a:headEnd/>
            <a:tailEnd/>
          </a:ln>
          <a:effectLst/>
        </p:spPr>
        <p:txBody>
          <a:bodyPr wrap="none">
            <a:spAutoFit/>
          </a:bodyPr>
          <a:lstStyle/>
          <a:p>
            <a:r>
              <a:rPr lang="en-US" sz="2400"/>
              <a:t>_</a:t>
            </a:r>
          </a:p>
        </p:txBody>
      </p:sp>
      <p:sp>
        <p:nvSpPr>
          <p:cNvPr id="21511" name="Text Box 7"/>
          <p:cNvSpPr txBox="1">
            <a:spLocks noChangeArrowheads="1"/>
          </p:cNvSpPr>
          <p:nvPr/>
        </p:nvSpPr>
        <p:spPr bwMode="auto">
          <a:xfrm>
            <a:off x="2784475" y="2944813"/>
            <a:ext cx="354013" cy="457200"/>
          </a:xfrm>
          <a:prstGeom prst="rect">
            <a:avLst/>
          </a:prstGeom>
          <a:noFill/>
          <a:ln w="9525">
            <a:noFill/>
            <a:miter lim="800000"/>
            <a:headEnd/>
            <a:tailEnd/>
          </a:ln>
          <a:effectLst/>
        </p:spPr>
        <p:txBody>
          <a:bodyPr wrap="none">
            <a:spAutoFit/>
          </a:bodyPr>
          <a:lstStyle/>
          <a:p>
            <a:r>
              <a:rPr lang="en-US" sz="2400"/>
              <a:t>_</a:t>
            </a:r>
          </a:p>
        </p:txBody>
      </p:sp>
      <p:sp>
        <p:nvSpPr>
          <p:cNvPr id="21512" name="Text Box 8"/>
          <p:cNvSpPr txBox="1">
            <a:spLocks noChangeArrowheads="1"/>
          </p:cNvSpPr>
          <p:nvPr/>
        </p:nvSpPr>
        <p:spPr bwMode="auto">
          <a:xfrm>
            <a:off x="2938463" y="3333750"/>
            <a:ext cx="354012" cy="457200"/>
          </a:xfrm>
          <a:prstGeom prst="rect">
            <a:avLst/>
          </a:prstGeom>
          <a:noFill/>
          <a:ln w="9525">
            <a:noFill/>
            <a:miter lim="800000"/>
            <a:headEnd/>
            <a:tailEnd/>
          </a:ln>
          <a:effectLst/>
        </p:spPr>
        <p:txBody>
          <a:bodyPr wrap="none">
            <a:spAutoFit/>
          </a:bodyPr>
          <a:lstStyle/>
          <a:p>
            <a:r>
              <a:rPr lang="en-US" sz="2400"/>
              <a:t>_</a:t>
            </a:r>
          </a:p>
        </p:txBody>
      </p:sp>
      <p:sp>
        <p:nvSpPr>
          <p:cNvPr id="21513" name="Text Box 9"/>
          <p:cNvSpPr txBox="1">
            <a:spLocks noChangeArrowheads="1"/>
          </p:cNvSpPr>
          <p:nvPr/>
        </p:nvSpPr>
        <p:spPr bwMode="auto">
          <a:xfrm>
            <a:off x="2836863" y="3790950"/>
            <a:ext cx="354012" cy="457200"/>
          </a:xfrm>
          <a:prstGeom prst="rect">
            <a:avLst/>
          </a:prstGeom>
          <a:noFill/>
          <a:ln w="9525">
            <a:noFill/>
            <a:miter lim="800000"/>
            <a:headEnd/>
            <a:tailEnd/>
          </a:ln>
          <a:effectLst/>
        </p:spPr>
        <p:txBody>
          <a:bodyPr wrap="none">
            <a:spAutoFit/>
          </a:bodyPr>
          <a:lstStyle/>
          <a:p>
            <a:r>
              <a:rPr lang="en-US" sz="2400"/>
              <a:t>_</a:t>
            </a:r>
          </a:p>
        </p:txBody>
      </p:sp>
      <p:sp>
        <p:nvSpPr>
          <p:cNvPr id="21514" name="Text Box 10"/>
          <p:cNvSpPr txBox="1">
            <a:spLocks noChangeArrowheads="1"/>
          </p:cNvSpPr>
          <p:nvPr/>
        </p:nvSpPr>
        <p:spPr bwMode="auto">
          <a:xfrm>
            <a:off x="2362200" y="3470275"/>
            <a:ext cx="354013" cy="457200"/>
          </a:xfrm>
          <a:prstGeom prst="rect">
            <a:avLst/>
          </a:prstGeom>
          <a:noFill/>
          <a:ln w="9525">
            <a:noFill/>
            <a:miter lim="800000"/>
            <a:headEnd/>
            <a:tailEnd/>
          </a:ln>
          <a:effectLst/>
        </p:spPr>
        <p:txBody>
          <a:bodyPr wrap="none">
            <a:spAutoFit/>
          </a:bodyPr>
          <a:lstStyle/>
          <a:p>
            <a:r>
              <a:rPr lang="en-US" sz="2400"/>
              <a:t>_</a:t>
            </a:r>
          </a:p>
        </p:txBody>
      </p:sp>
      <p:sp>
        <p:nvSpPr>
          <p:cNvPr id="21515" name="Text Box 11"/>
          <p:cNvSpPr txBox="1">
            <a:spLocks noChangeArrowheads="1"/>
          </p:cNvSpPr>
          <p:nvPr/>
        </p:nvSpPr>
        <p:spPr bwMode="auto">
          <a:xfrm>
            <a:off x="1819275" y="3470275"/>
            <a:ext cx="354013" cy="457200"/>
          </a:xfrm>
          <a:prstGeom prst="rect">
            <a:avLst/>
          </a:prstGeom>
          <a:noFill/>
          <a:ln w="9525">
            <a:noFill/>
            <a:miter lim="800000"/>
            <a:headEnd/>
            <a:tailEnd/>
          </a:ln>
          <a:effectLst/>
        </p:spPr>
        <p:txBody>
          <a:bodyPr wrap="none">
            <a:spAutoFit/>
          </a:bodyPr>
          <a:lstStyle/>
          <a:p>
            <a:r>
              <a:rPr lang="en-US" sz="2400"/>
              <a:t>_</a:t>
            </a:r>
          </a:p>
        </p:txBody>
      </p:sp>
      <p:sp>
        <p:nvSpPr>
          <p:cNvPr id="21516" name="Text Box 12"/>
          <p:cNvSpPr txBox="1">
            <a:spLocks noChangeArrowheads="1"/>
          </p:cNvSpPr>
          <p:nvPr/>
        </p:nvSpPr>
        <p:spPr bwMode="auto">
          <a:xfrm>
            <a:off x="1752600" y="2825750"/>
            <a:ext cx="354013" cy="457200"/>
          </a:xfrm>
          <a:prstGeom prst="rect">
            <a:avLst/>
          </a:prstGeom>
          <a:noFill/>
          <a:ln w="9525">
            <a:noFill/>
            <a:miter lim="800000"/>
            <a:headEnd/>
            <a:tailEnd/>
          </a:ln>
          <a:effectLst/>
        </p:spPr>
        <p:txBody>
          <a:bodyPr wrap="none">
            <a:spAutoFit/>
          </a:bodyPr>
          <a:lstStyle/>
          <a:p>
            <a:r>
              <a:rPr lang="en-US" sz="2400"/>
              <a:t>_</a:t>
            </a:r>
          </a:p>
        </p:txBody>
      </p:sp>
      <p:sp>
        <p:nvSpPr>
          <p:cNvPr id="21517" name="Text Box 13"/>
          <p:cNvSpPr txBox="1">
            <a:spLocks noChangeArrowheads="1"/>
          </p:cNvSpPr>
          <p:nvPr/>
        </p:nvSpPr>
        <p:spPr bwMode="auto">
          <a:xfrm>
            <a:off x="1719263" y="3233738"/>
            <a:ext cx="354012" cy="457200"/>
          </a:xfrm>
          <a:prstGeom prst="rect">
            <a:avLst/>
          </a:prstGeom>
          <a:noFill/>
          <a:ln w="9525">
            <a:noFill/>
            <a:miter lim="800000"/>
            <a:headEnd/>
            <a:tailEnd/>
          </a:ln>
          <a:effectLst/>
        </p:spPr>
        <p:txBody>
          <a:bodyPr wrap="none">
            <a:spAutoFit/>
          </a:bodyPr>
          <a:lstStyle/>
          <a:p>
            <a:r>
              <a:rPr lang="en-US" sz="2400"/>
              <a:t>_</a:t>
            </a:r>
          </a:p>
        </p:txBody>
      </p:sp>
      <p:sp>
        <p:nvSpPr>
          <p:cNvPr id="21518" name="Text Box 14"/>
          <p:cNvSpPr txBox="1">
            <a:spLocks noChangeArrowheads="1"/>
          </p:cNvSpPr>
          <p:nvPr/>
        </p:nvSpPr>
        <p:spPr bwMode="auto">
          <a:xfrm>
            <a:off x="820738" y="4806950"/>
            <a:ext cx="3898900" cy="822325"/>
          </a:xfrm>
          <a:prstGeom prst="rect">
            <a:avLst/>
          </a:prstGeom>
          <a:noFill/>
          <a:ln w="9525">
            <a:noFill/>
            <a:miter lim="800000"/>
            <a:headEnd/>
            <a:tailEnd/>
          </a:ln>
          <a:effectLst/>
        </p:spPr>
        <p:txBody>
          <a:bodyPr wrap="none">
            <a:spAutoFit/>
          </a:bodyPr>
          <a:lstStyle/>
          <a:p>
            <a:pPr algn="ctr"/>
            <a:r>
              <a:rPr lang="en-US" sz="2400"/>
              <a:t>Soil particles possess</a:t>
            </a:r>
          </a:p>
          <a:p>
            <a:pPr algn="ctr"/>
            <a:r>
              <a:rPr lang="en-US" sz="2400"/>
              <a:t>a negative electrical charge</a:t>
            </a:r>
          </a:p>
        </p:txBody>
      </p:sp>
      <p:sp>
        <p:nvSpPr>
          <p:cNvPr id="21519" name="Text Box 15"/>
          <p:cNvSpPr txBox="1">
            <a:spLocks noChangeArrowheads="1"/>
          </p:cNvSpPr>
          <p:nvPr/>
        </p:nvSpPr>
        <p:spPr bwMode="auto">
          <a:xfrm>
            <a:off x="5795963" y="2400300"/>
            <a:ext cx="974725" cy="457200"/>
          </a:xfrm>
          <a:prstGeom prst="rect">
            <a:avLst/>
          </a:prstGeom>
          <a:noFill/>
          <a:ln w="9525">
            <a:noFill/>
            <a:miter lim="800000"/>
            <a:headEnd/>
            <a:tailEnd/>
          </a:ln>
          <a:effectLst/>
        </p:spPr>
        <p:txBody>
          <a:bodyPr>
            <a:spAutoFit/>
          </a:bodyPr>
          <a:lstStyle/>
          <a:p>
            <a:r>
              <a:rPr lang="en-US" sz="2400">
                <a:solidFill>
                  <a:srgbClr val="FFFF00"/>
                </a:solidFill>
              </a:rPr>
              <a:t>NH</a:t>
            </a:r>
            <a:r>
              <a:rPr lang="en-US" sz="2400" baseline="-25000">
                <a:solidFill>
                  <a:srgbClr val="FFFF00"/>
                </a:solidFill>
              </a:rPr>
              <a:t>4</a:t>
            </a:r>
            <a:r>
              <a:rPr lang="en-US" sz="2400" baseline="30000">
                <a:solidFill>
                  <a:srgbClr val="FFFF00"/>
                </a:solidFill>
              </a:rPr>
              <a:t>+</a:t>
            </a:r>
          </a:p>
        </p:txBody>
      </p:sp>
      <p:sp>
        <p:nvSpPr>
          <p:cNvPr id="21520" name="Text Box 16"/>
          <p:cNvSpPr txBox="1">
            <a:spLocks noChangeArrowheads="1"/>
          </p:cNvSpPr>
          <p:nvPr/>
        </p:nvSpPr>
        <p:spPr bwMode="auto">
          <a:xfrm>
            <a:off x="5781675" y="3467100"/>
            <a:ext cx="890588" cy="457200"/>
          </a:xfrm>
          <a:prstGeom prst="rect">
            <a:avLst/>
          </a:prstGeom>
          <a:noFill/>
          <a:ln w="9525">
            <a:noFill/>
            <a:miter lim="800000"/>
            <a:headEnd/>
            <a:tailEnd/>
          </a:ln>
          <a:effectLst/>
        </p:spPr>
        <p:txBody>
          <a:bodyPr>
            <a:spAutoFit/>
          </a:bodyPr>
          <a:lstStyle/>
          <a:p>
            <a:r>
              <a:rPr lang="en-US" sz="2400">
                <a:solidFill>
                  <a:srgbClr val="FFFF00"/>
                </a:solidFill>
              </a:rPr>
              <a:t>NO</a:t>
            </a:r>
            <a:r>
              <a:rPr lang="en-US" sz="2400" baseline="-25000">
                <a:solidFill>
                  <a:srgbClr val="FFFF00"/>
                </a:solidFill>
              </a:rPr>
              <a:t>3</a:t>
            </a:r>
            <a:r>
              <a:rPr lang="en-US" sz="2400" baseline="30000">
                <a:solidFill>
                  <a:srgbClr val="FFFF00"/>
                </a:solidFill>
              </a:rPr>
              <a:t>-</a:t>
            </a:r>
          </a:p>
        </p:txBody>
      </p:sp>
      <p:sp>
        <p:nvSpPr>
          <p:cNvPr id="21521" name="Text Box 17"/>
          <p:cNvSpPr txBox="1">
            <a:spLocks noChangeArrowheads="1"/>
          </p:cNvSpPr>
          <p:nvPr/>
        </p:nvSpPr>
        <p:spPr bwMode="auto">
          <a:xfrm>
            <a:off x="6688138" y="5632450"/>
            <a:ext cx="2357437" cy="701675"/>
          </a:xfrm>
          <a:prstGeom prst="rect">
            <a:avLst/>
          </a:prstGeom>
          <a:noFill/>
          <a:ln w="9525">
            <a:noFill/>
            <a:miter lim="800000"/>
            <a:headEnd/>
            <a:tailEnd/>
          </a:ln>
          <a:effectLst/>
        </p:spPr>
        <p:txBody>
          <a:bodyPr wrap="none">
            <a:spAutoFit/>
          </a:bodyPr>
          <a:lstStyle/>
          <a:p>
            <a:r>
              <a:rPr lang="en-US" sz="2000">
                <a:solidFill>
                  <a:srgbClr val="FFFF00"/>
                </a:solidFill>
              </a:rPr>
              <a:t>Leaching to ground</a:t>
            </a:r>
          </a:p>
          <a:p>
            <a:r>
              <a:rPr lang="en-US" sz="2000">
                <a:solidFill>
                  <a:srgbClr val="FFFF00"/>
                </a:solidFill>
              </a:rPr>
              <a:t>Or surface water</a:t>
            </a:r>
          </a:p>
        </p:txBody>
      </p:sp>
      <p:sp>
        <p:nvSpPr>
          <p:cNvPr id="21522" name="Text Box 18"/>
          <p:cNvSpPr txBox="1">
            <a:spLocks noChangeArrowheads="1"/>
          </p:cNvSpPr>
          <p:nvPr/>
        </p:nvSpPr>
        <p:spPr bwMode="auto">
          <a:xfrm>
            <a:off x="911225" y="1004888"/>
            <a:ext cx="7167563" cy="457200"/>
          </a:xfrm>
          <a:prstGeom prst="rect">
            <a:avLst/>
          </a:prstGeom>
          <a:noFill/>
          <a:ln w="9525">
            <a:noFill/>
            <a:miter lim="800000"/>
            <a:headEnd/>
            <a:tailEnd/>
          </a:ln>
          <a:effectLst/>
        </p:spPr>
        <p:txBody>
          <a:bodyPr wrap="none">
            <a:spAutoFit/>
          </a:bodyPr>
          <a:lstStyle/>
          <a:p>
            <a:r>
              <a:rPr lang="en-US" sz="2400">
                <a:solidFill>
                  <a:srgbClr val="FFFF00"/>
                </a:solidFill>
              </a:rPr>
              <a:t>Sources: fertilizers, manures, wastewater discharge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fade">
                                      <p:cBhvr>
                                        <p:cTn id="7" dur="2000"/>
                                        <p:tgtEl>
                                          <p:spTgt spid="2151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2.77778E-6 -3.33333E-6 L -0.30937 0.08148 " pathEditMode="relative" rAng="0" ptsTypes="AA">
                                      <p:cBhvr>
                                        <p:cTn id="11" dur="2000" fill="hold"/>
                                        <p:tgtEl>
                                          <p:spTgt spid="21519"/>
                                        </p:tgtEl>
                                        <p:attrNameLst>
                                          <p:attrName>ppt_x</p:attrName>
                                          <p:attrName>ppt_y</p:attrName>
                                        </p:attrNameLst>
                                      </p:cBhvr>
                                      <p:rCtr x="-155" y="41"/>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1520"/>
                                        </p:tgtEl>
                                        <p:attrNameLst>
                                          <p:attrName>style.visibility</p:attrName>
                                        </p:attrNameLst>
                                      </p:cBhvr>
                                      <p:to>
                                        <p:strVal val="visible"/>
                                      </p:to>
                                    </p:set>
                                    <p:animEffect transition="in" filter="fade">
                                      <p:cBhvr>
                                        <p:cTn id="16" dur="2000"/>
                                        <p:tgtEl>
                                          <p:spTgt spid="2152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0 0  L 0 0.33333  E" pathEditMode="relative" ptsTypes="">
                                      <p:cBhvr>
                                        <p:cTn id="20" dur="2000" fill="hold"/>
                                        <p:tgtEl>
                                          <p:spTgt spid="21520"/>
                                        </p:tgtEl>
                                        <p:attrNameLst>
                                          <p:attrName>ppt_x</p:attrName>
                                          <p:attrName>ppt_y</p:attrName>
                                        </p:attrNameLst>
                                      </p:cBhvr>
                                    </p:animMotion>
                                  </p:childTnLst>
                                </p:cTn>
                              </p:par>
                              <p:par>
                                <p:cTn id="21" presetID="10" presetClass="entr" presetSubtype="0" fill="hold" grpId="0" nodeType="withEffect">
                                  <p:stCondLst>
                                    <p:cond delay="0"/>
                                  </p:stCondLst>
                                  <p:childTnLst>
                                    <p:set>
                                      <p:cBhvr>
                                        <p:cTn id="22" dur="1" fill="hold">
                                          <p:stCondLst>
                                            <p:cond delay="0"/>
                                          </p:stCondLst>
                                        </p:cTn>
                                        <p:tgtEl>
                                          <p:spTgt spid="21521"/>
                                        </p:tgtEl>
                                        <p:attrNameLst>
                                          <p:attrName>style.visibility</p:attrName>
                                        </p:attrNameLst>
                                      </p:cBhvr>
                                      <p:to>
                                        <p:strVal val="visible"/>
                                      </p:to>
                                    </p:set>
                                    <p:animEffect transition="in" filter="fade">
                                      <p:cBhvr>
                                        <p:cTn id="23" dur="20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21519" grpId="1"/>
      <p:bldP spid="21520" grpId="0"/>
      <p:bldP spid="21520" grpId="1"/>
      <p:bldP spid="215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03338" y="719138"/>
            <a:ext cx="6170612" cy="579437"/>
          </a:xfrm>
          <a:prstGeom prst="rect">
            <a:avLst/>
          </a:prstGeom>
          <a:noFill/>
          <a:ln w="9525">
            <a:noFill/>
            <a:miter lim="800000"/>
            <a:headEnd/>
            <a:tailEnd/>
          </a:ln>
          <a:effectLst/>
        </p:spPr>
        <p:txBody>
          <a:bodyPr wrap="none">
            <a:spAutoFit/>
          </a:bodyPr>
          <a:lstStyle/>
          <a:p>
            <a:r>
              <a:rPr lang="en-US" sz="3200">
                <a:solidFill>
                  <a:srgbClr val="FFFF00"/>
                </a:solidFill>
              </a:rPr>
              <a:t>Groundwater and Nitrates  (NO</a:t>
            </a:r>
            <a:r>
              <a:rPr lang="en-US" sz="3200" baseline="-25000">
                <a:solidFill>
                  <a:srgbClr val="FFFF00"/>
                </a:solidFill>
              </a:rPr>
              <a:t>3</a:t>
            </a:r>
            <a:r>
              <a:rPr lang="en-US" sz="3200" baseline="30000">
                <a:solidFill>
                  <a:srgbClr val="FFFF00"/>
                </a:solidFill>
              </a:rPr>
              <a:t>-</a:t>
            </a:r>
            <a:r>
              <a:rPr lang="en-US" sz="3200">
                <a:solidFill>
                  <a:srgbClr val="FFFF00"/>
                </a:solidFill>
              </a:rPr>
              <a:t>)</a:t>
            </a:r>
            <a:endParaRPr lang="en-US" sz="2400">
              <a:solidFill>
                <a:srgbClr val="66FF33"/>
              </a:solidFill>
            </a:endParaRPr>
          </a:p>
        </p:txBody>
      </p:sp>
      <p:sp>
        <p:nvSpPr>
          <p:cNvPr id="24579" name="Text Box 3"/>
          <p:cNvSpPr txBox="1">
            <a:spLocks noChangeArrowheads="1"/>
          </p:cNvSpPr>
          <p:nvPr/>
        </p:nvSpPr>
        <p:spPr bwMode="auto">
          <a:xfrm>
            <a:off x="874713" y="1746250"/>
            <a:ext cx="7513637" cy="1555750"/>
          </a:xfrm>
          <a:prstGeom prst="rect">
            <a:avLst/>
          </a:prstGeom>
          <a:noFill/>
          <a:ln w="9525">
            <a:noFill/>
            <a:miter lim="800000"/>
            <a:headEnd/>
            <a:tailEnd/>
          </a:ln>
          <a:effectLst/>
        </p:spPr>
        <p:txBody>
          <a:bodyPr wrap="none">
            <a:spAutoFit/>
          </a:bodyPr>
          <a:lstStyle/>
          <a:p>
            <a:r>
              <a:rPr lang="en-US">
                <a:solidFill>
                  <a:srgbClr val="FFFF00"/>
                </a:solidFill>
              </a:rPr>
              <a:t>Nitrates do not interact significantly with soil</a:t>
            </a:r>
          </a:p>
          <a:p>
            <a:r>
              <a:rPr lang="en-US">
                <a:solidFill>
                  <a:srgbClr val="FFFF00"/>
                </a:solidFill>
              </a:rPr>
              <a:t>material and can move rapidly to groundwater.</a:t>
            </a:r>
          </a:p>
          <a:p>
            <a:endParaRPr lang="en-US" sz="1200">
              <a:solidFill>
                <a:srgbClr val="FFFF00"/>
              </a:solidFill>
            </a:endParaRPr>
          </a:p>
          <a:p>
            <a:r>
              <a:rPr lang="en-US">
                <a:solidFill>
                  <a:srgbClr val="FFFF00"/>
                </a:solidFill>
              </a:rPr>
              <a:t> </a:t>
            </a:r>
          </a:p>
        </p:txBody>
      </p:sp>
      <p:sp>
        <p:nvSpPr>
          <p:cNvPr id="24580" name="Text Box 4"/>
          <p:cNvSpPr txBox="1">
            <a:spLocks noChangeArrowheads="1"/>
          </p:cNvSpPr>
          <p:nvPr/>
        </p:nvSpPr>
        <p:spPr bwMode="auto">
          <a:xfrm>
            <a:off x="881063" y="5013325"/>
            <a:ext cx="6072187" cy="822325"/>
          </a:xfrm>
          <a:prstGeom prst="rect">
            <a:avLst/>
          </a:prstGeom>
          <a:noFill/>
          <a:ln w="9525">
            <a:noFill/>
            <a:miter lim="800000"/>
            <a:headEnd/>
            <a:tailEnd/>
          </a:ln>
          <a:effectLst/>
        </p:spPr>
        <p:txBody>
          <a:bodyPr wrap="none">
            <a:spAutoFit/>
          </a:bodyPr>
          <a:lstStyle/>
          <a:p>
            <a:pPr algn="ctr"/>
            <a:r>
              <a:rPr lang="en-US" sz="2400" b="1">
                <a:solidFill>
                  <a:srgbClr val="FFFF00"/>
                </a:solidFill>
              </a:rPr>
              <a:t>3. Areas where the aquifer confining unit</a:t>
            </a:r>
          </a:p>
          <a:p>
            <a:pPr algn="ctr"/>
            <a:r>
              <a:rPr lang="en-US" sz="2400" b="1">
                <a:solidFill>
                  <a:srgbClr val="FFFF00"/>
                </a:solidFill>
              </a:rPr>
              <a:t>   is thin are also particularly vulnerable.</a:t>
            </a:r>
          </a:p>
        </p:txBody>
      </p:sp>
      <p:sp>
        <p:nvSpPr>
          <p:cNvPr id="24581" name="Text Box 5"/>
          <p:cNvSpPr txBox="1">
            <a:spLocks noChangeArrowheads="1"/>
          </p:cNvSpPr>
          <p:nvPr/>
        </p:nvSpPr>
        <p:spPr bwMode="auto">
          <a:xfrm>
            <a:off x="1546225" y="2935288"/>
            <a:ext cx="5492750" cy="457200"/>
          </a:xfrm>
          <a:prstGeom prst="rect">
            <a:avLst/>
          </a:prstGeom>
          <a:noFill/>
          <a:ln w="9525">
            <a:noFill/>
            <a:miter lim="800000"/>
            <a:headEnd/>
            <a:tailEnd/>
          </a:ln>
          <a:effectLst/>
        </p:spPr>
        <p:txBody>
          <a:bodyPr wrap="none">
            <a:spAutoFit/>
          </a:bodyPr>
          <a:lstStyle/>
          <a:p>
            <a:r>
              <a:rPr lang="en-US" sz="2400">
                <a:solidFill>
                  <a:srgbClr val="66FF33"/>
                </a:solidFill>
              </a:rPr>
              <a:t>What areas are particularly vulnerable?</a:t>
            </a:r>
          </a:p>
        </p:txBody>
      </p:sp>
      <p:sp>
        <p:nvSpPr>
          <p:cNvPr id="24582" name="Text Box 6"/>
          <p:cNvSpPr txBox="1">
            <a:spLocks noChangeArrowheads="1"/>
          </p:cNvSpPr>
          <p:nvPr/>
        </p:nvSpPr>
        <p:spPr bwMode="auto">
          <a:xfrm>
            <a:off x="873125" y="4368800"/>
            <a:ext cx="7823200" cy="457200"/>
          </a:xfrm>
          <a:prstGeom prst="rect">
            <a:avLst/>
          </a:prstGeom>
          <a:noFill/>
          <a:ln w="9525">
            <a:noFill/>
            <a:miter lim="800000"/>
            <a:headEnd/>
            <a:tailEnd/>
          </a:ln>
          <a:effectLst/>
        </p:spPr>
        <p:txBody>
          <a:bodyPr wrap="none">
            <a:spAutoFit/>
          </a:bodyPr>
          <a:lstStyle/>
          <a:p>
            <a:r>
              <a:rPr lang="en-US" sz="2400" b="1">
                <a:solidFill>
                  <a:srgbClr val="FFFF00"/>
                </a:solidFill>
              </a:rPr>
              <a:t>2. Areas where natural groundwater recharge occurs</a:t>
            </a:r>
          </a:p>
        </p:txBody>
      </p:sp>
      <p:sp>
        <p:nvSpPr>
          <p:cNvPr id="24583" name="Text Box 7"/>
          <p:cNvSpPr txBox="1">
            <a:spLocks noChangeArrowheads="1"/>
          </p:cNvSpPr>
          <p:nvPr/>
        </p:nvSpPr>
        <p:spPr bwMode="auto">
          <a:xfrm>
            <a:off x="865188" y="3816350"/>
            <a:ext cx="5224462" cy="457200"/>
          </a:xfrm>
          <a:prstGeom prst="rect">
            <a:avLst/>
          </a:prstGeom>
          <a:noFill/>
          <a:ln w="9525">
            <a:noFill/>
            <a:miter lim="800000"/>
            <a:headEnd/>
            <a:tailEnd/>
          </a:ln>
          <a:effectLst/>
        </p:spPr>
        <p:txBody>
          <a:bodyPr wrap="none">
            <a:spAutoFit/>
          </a:bodyPr>
          <a:lstStyle/>
          <a:p>
            <a:r>
              <a:rPr lang="en-US" sz="2400" b="1">
                <a:solidFill>
                  <a:srgbClr val="FFFF00"/>
                </a:solidFill>
              </a:rPr>
              <a:t>1. The unconfined, surficial aquifer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fade">
                                      <p:cBhvr>
                                        <p:cTn id="10" dur="2000"/>
                                        <p:tgtEl>
                                          <p:spTgt spid="245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fade">
                                      <p:cBhvr>
                                        <p:cTn id="13" dur="2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p:bldP spid="245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6390&quot;&gt;&lt;/object&gt;&lt;object type=&quot;2&quot; unique_id=&quot;16391&quot;&gt;&lt;object type=&quot;3&quot; unique_id=&quot;16392&quot;&gt;&lt;property id=&quot;20148&quot; value=&quot;5&quot;/&gt;&lt;property id=&quot;20300&quot; value=&quot;Slide 1&quot;/&gt;&lt;property id=&quot;20307&quot; value=&quot;337&quot;/&gt;&lt;/object&gt;&lt;object type=&quot;3&quot; unique_id=&quot;16393&quot;&gt;&lt;property id=&quot;20148&quot; value=&quot;5&quot;/&gt;&lt;property id=&quot;20300&quot; value=&quot;Slide 2&quot;/&gt;&lt;property id=&quot;20307&quot; value=&quot;264&quot;/&gt;&lt;/object&gt;&lt;object type=&quot;3&quot; unique_id=&quot;16394&quot;&gt;&lt;property id=&quot;20148&quot; value=&quot;5&quot;/&gt;&lt;property id=&quot;20300&quot; value=&quot;Slide 3&quot;/&gt;&lt;property id=&quot;20307&quot; value=&quot;265&quot;/&gt;&lt;/object&gt;&lt;object type=&quot;3&quot; unique_id=&quot;16395&quot;&gt;&lt;property id=&quot;20148&quot; value=&quot;5&quot;/&gt;&lt;property id=&quot;20300&quot; value=&quot;Slide 4&quot;/&gt;&lt;property id=&quot;20307&quot; value=&quot;266&quot;/&gt;&lt;/object&gt;&lt;object type=&quot;3&quot; unique_id=&quot;16396&quot;&gt;&lt;property id=&quot;20148&quot; value=&quot;5&quot;/&gt;&lt;property id=&quot;20300&quot; value=&quot;Slide 5&quot;/&gt;&lt;property id=&quot;20307&quot; value=&quot;328&quot;/&gt;&lt;/object&gt;&lt;object type=&quot;3&quot; unique_id=&quot;16397&quot;&gt;&lt;property id=&quot;20148&quot; value=&quot;5&quot;/&gt;&lt;property id=&quot;20300&quot; value=&quot;Slide 6&quot;/&gt;&lt;property id=&quot;20307&quot; value=&quot;329&quot;/&gt;&lt;/object&gt;&lt;object type=&quot;3&quot; unique_id=&quot;16398&quot;&gt;&lt;property id=&quot;20148&quot; value=&quot;5&quot;/&gt;&lt;property id=&quot;20300&quot; value=&quot;Slide 7&quot;/&gt;&lt;property id=&quot;20307&quot; value=&quot;267&quot;/&gt;&lt;/object&gt;&lt;object type=&quot;3&quot; unique_id=&quot;16399&quot;&gt;&lt;property id=&quot;20148&quot; value=&quot;5&quot;/&gt;&lt;property id=&quot;20300&quot; value=&quot;Slide 8&quot;/&gt;&lt;property id=&quot;20307&quot; value=&quot;268&quot;/&gt;&lt;/object&gt;&lt;object type=&quot;3&quot; unique_id=&quot;16400&quot;&gt;&lt;property id=&quot;20148&quot; value=&quot;5&quot;/&gt;&lt;property id=&quot;20300&quot; value=&quot;Slide 9&quot;/&gt;&lt;property id=&quot;20307&quot; value=&quot;270&quot;/&gt;&lt;/object&gt;&lt;object type=&quot;3&quot; unique_id=&quot;16401&quot;&gt;&lt;property id=&quot;20148&quot; value=&quot;5&quot;/&gt;&lt;property id=&quot;20300&quot; value=&quot;Slide 10&quot;/&gt;&lt;property id=&quot;20307&quot; value=&quot;332&quot;/&gt;&lt;/object&gt;&lt;object type=&quot;3&quot; unique_id=&quot;16402&quot;&gt;&lt;property id=&quot;20148&quot; value=&quot;5&quot;/&gt;&lt;property id=&quot;20300&quot; value=&quot;Slide 11&quot;/&gt;&lt;property id=&quot;20307&quot; value=&quot;330&quot;/&gt;&lt;/object&gt;&lt;object type=&quot;3&quot; unique_id=&quot;16403&quot;&gt;&lt;property id=&quot;20148&quot; value=&quot;5&quot;/&gt;&lt;property id=&quot;20300&quot; value=&quot;Slide 12&quot;/&gt;&lt;property id=&quot;20307&quot; value=&quot;331&quot;/&gt;&lt;/object&gt;&lt;object type=&quot;3&quot; unique_id=&quot;16404&quot;&gt;&lt;property id=&quot;20148&quot; value=&quot;5&quot;/&gt;&lt;property id=&quot;20300&quot; value=&quot;Slide 13&quot;/&gt;&lt;property id=&quot;20307&quot; value=&quot;271&quot;/&gt;&lt;/object&gt;&lt;object type=&quot;3&quot; unique_id=&quot;16405&quot;&gt;&lt;property id=&quot;20148&quot; value=&quot;5&quot;/&gt;&lt;property id=&quot;20300&quot; value=&quot;Slide 14&quot;/&gt;&lt;property id=&quot;20307&quot; value=&quot;334&quot;/&gt;&lt;/object&gt;&lt;object type=&quot;3&quot; unique_id=&quot;16406&quot;&gt;&lt;property id=&quot;20148&quot; value=&quot;5&quot;/&gt;&lt;property id=&quot;20300&quot; value=&quot;Slide 15&quot;/&gt;&lt;property id=&quot;20307&quot; value=&quot;273&quot;/&gt;&lt;/object&gt;&lt;object type=&quot;3&quot; unique_id=&quot;16407&quot;&gt;&lt;property id=&quot;20148&quot; value=&quot;5&quot;/&gt;&lt;property id=&quot;20300&quot; value=&quot;Slide 16 - &amp;quot;Phosphorus&amp;quot;&quot;/&gt;&lt;property id=&quot;20307&quot; value=&quot;274&quot;/&gt;&lt;/object&gt;&lt;object type=&quot;3&quot; unique_id=&quot;16408&quot;&gt;&lt;property id=&quot;20148&quot; value=&quot;5&quot;/&gt;&lt;property id=&quot;20300&quot; value=&quot;Slide 17 - &amp;quot;Fertility&amp;quot;&quot;/&gt;&lt;property id=&quot;20307&quot; value=&quot;276&quot;/&gt;&lt;/object&gt;&lt;object type=&quot;3&quot; unique_id=&quot;16409&quot;&gt;&lt;property id=&quot;20148&quot; value=&quot;5&quot;/&gt;&lt;property id=&quot;20300&quot; value=&quot;Slide 18 - &amp;quot;Plant Availablity and pH&amp;quot;&quot;/&gt;&lt;property id=&quot;20307&quot; value=&quot;277&quot;/&gt;&lt;/object&gt;&lt;object type=&quot;3&quot; unique_id=&quot;16410&quot;&gt;&lt;property id=&quot;20148&quot; value=&quot;5&quot;/&gt;&lt;property id=&quot;20300&quot; value=&quot;Slide 19 - &amp;quot; Binding of Phosphorus&amp;quot;&quot;/&gt;&lt;property id=&quot;20307&quot; value=&quot;283&quot;/&gt;&lt;/object&gt;&lt;object type=&quot;3&quot; unique_id=&quot;16411&quot;&gt;&lt;property id=&quot;20148&quot; value=&quot;5&quot;/&gt;&lt;property id=&quot;20300&quot; value=&quot;Slide 20&quot;/&gt;&lt;property id=&quot;20307&quot; value=&quot;285&quot;/&gt;&lt;/object&gt;&lt;object type=&quot;3&quot; unique_id=&quot;16412&quot;&gt;&lt;property id=&quot;20148&quot; value=&quot;5&quot;/&gt;&lt;property id=&quot;20300&quot; value=&quot;Slide 21&quot;/&gt;&lt;property id=&quot;20307&quot; value=&quot;286&quot;/&gt;&lt;/object&gt;&lt;object type=&quot;3&quot; unique_id=&quot;16413&quot;&gt;&lt;property id=&quot;20148&quot; value=&quot;5&quot;/&gt;&lt;property id=&quot;20300&quot; value=&quot;Slide 22&quot;/&gt;&lt;property id=&quot;20307&quot; value=&quot;287&quot;/&gt;&lt;/object&gt;&lt;object type=&quot;3&quot; unique_id=&quot;16414&quot;&gt;&lt;property id=&quot;20148&quot; value=&quot;5&quot;/&gt;&lt;property id=&quot;20300&quot; value=&quot;Slide 23&quot;/&gt;&lt;property id=&quot;20307&quot; value=&quot;291&quot;/&gt;&lt;/object&gt;&lt;object type=&quot;3&quot; unique_id=&quot;16415&quot;&gt;&lt;property id=&quot;20148&quot; value=&quot;5&quot;/&gt;&lt;property id=&quot;20300&quot; value=&quot;Slide 24&quot;/&gt;&lt;property id=&quot;20307&quot; value=&quot;293&quot;/&gt;&lt;/object&gt;&lt;object type=&quot;3&quot; unique_id=&quot;16416&quot;&gt;&lt;property id=&quot;20148&quot; value=&quot;5&quot;/&gt;&lt;property id=&quot;20300&quot; value=&quot;Slide 25&quot;/&gt;&lt;property id=&quot;20307&quot; value=&quot;294&quot;/&gt;&lt;/object&gt;&lt;object type=&quot;3&quot; unique_id=&quot;16417&quot;&gt;&lt;property id=&quot;20148&quot; value=&quot;5&quot;/&gt;&lt;property id=&quot;20300&quot; value=&quot;Slide 26&quot;/&gt;&lt;property id=&quot;20307&quot; value=&quot;335&quot;/&gt;&lt;/object&gt;&lt;object type=&quot;3&quot; unique_id=&quot;16418&quot;&gt;&lt;property id=&quot;20148&quot; value=&quot;5&quot;/&gt;&lt;property id=&quot;20300&quot; value=&quot;Slide 27&quot;/&gt;&lt;property id=&quot;20307&quot; value=&quot;295&quot;/&gt;&lt;/object&gt;&lt;object type=&quot;3&quot; unique_id=&quot;16419&quot;&gt;&lt;property id=&quot;20148&quot; value=&quot;5&quot;/&gt;&lt;property id=&quot;20300&quot; value=&quot;Slide 28&quot;/&gt;&lt;property id=&quot;20307&quot; value=&quot;296&quot;/&gt;&lt;/object&gt;&lt;object type=&quot;3&quot; unique_id=&quot;16420&quot;&gt;&lt;property id=&quot;20148&quot; value=&quot;5&quot;/&gt;&lt;property id=&quot;20300&quot; value=&quot;Slide 29&quot;/&gt;&lt;property id=&quot;20307&quot; value=&quot;297&quot;/&gt;&lt;/object&gt;&lt;object type=&quot;3&quot; unique_id=&quot;16421&quot;&gt;&lt;property id=&quot;20148&quot; value=&quot;5&quot;/&gt;&lt;property id=&quot;20300&quot; value=&quot;Slide 30&quot;/&gt;&lt;property id=&quot;20307&quot; value=&quot;298&quot;/&gt;&lt;/object&gt;&lt;object type=&quot;3&quot; unique_id=&quot;16422&quot;&gt;&lt;property id=&quot;20148&quot; value=&quot;5&quot;/&gt;&lt;property id=&quot;20300&quot; value=&quot;Slide 31&quot;/&gt;&lt;property id=&quot;20307&quot; value=&quot;299&quot;/&gt;&lt;/object&gt;&lt;object type=&quot;3&quot; unique_id=&quot;16423&quot;&gt;&lt;property id=&quot;20148&quot; value=&quot;5&quot;/&gt;&lt;property id=&quot;20300&quot; value=&quot;Slide 32&quot;/&gt;&lt;property id=&quot;20307&quot; value=&quot;300&quot;/&gt;&lt;/object&gt;&lt;object type=&quot;3&quot; unique_id=&quot;16424&quot;&gt;&lt;property id=&quot;20148&quot; value=&quot;5&quot;/&gt;&lt;property id=&quot;20300&quot; value=&quot;Slide 33&quot;/&gt;&lt;property id=&quot;20307&quot; value=&quot;302&quot;/&gt;&lt;/object&gt;&lt;object type=&quot;3&quot; unique_id=&quot;16425&quot;&gt;&lt;property id=&quot;20148&quot; value=&quot;5&quot;/&gt;&lt;property id=&quot;20300&quot; value=&quot;Slide 34&quot;/&gt;&lt;property id=&quot;20307&quot; value=&quot;303&quot;/&gt;&lt;/object&gt;&lt;object type=&quot;3&quot; unique_id=&quot;16426&quot;&gt;&lt;property id=&quot;20148&quot; value=&quot;5&quot;/&gt;&lt;property id=&quot;20300&quot; value=&quot;Slide 35&quot;/&gt;&lt;property id=&quot;20307&quot; value=&quot;304&quot;/&gt;&lt;/object&gt;&lt;object type=&quot;3&quot; unique_id=&quot;16427&quot;&gt;&lt;property id=&quot;20148&quot; value=&quot;5&quot;/&gt;&lt;property id=&quot;20300&quot; value=&quot;Slide 36&quot;/&gt;&lt;property id=&quot;20307&quot; value=&quot;326&quot;/&gt;&lt;/object&gt;&lt;object type=&quot;3&quot; unique_id=&quot;16428&quot;&gt;&lt;property id=&quot;20148&quot; value=&quot;5&quot;/&gt;&lt;property id=&quot;20300&quot; value=&quot;Slide 37&quot;/&gt;&lt;property id=&quot;20307&quot; value=&quot;305&quot;/&gt;&lt;/object&gt;&lt;object type=&quot;3&quot; unique_id=&quot;16429&quot;&gt;&lt;property id=&quot;20148&quot; value=&quot;5&quot;/&gt;&lt;property id=&quot;20300&quot; value=&quot;Slide 38&quot;/&gt;&lt;property id=&quot;20307&quot; value=&quot;306&quot;/&gt;&lt;/object&gt;&lt;object type=&quot;3&quot; unique_id=&quot;16430&quot;&gt;&lt;property id=&quot;20148&quot; value=&quot;5&quot;/&gt;&lt;property id=&quot;20300&quot; value=&quot;Slide 39&quot;/&gt;&lt;property id=&quot;20307&quot; value=&quot;325&quot;/&gt;&lt;/object&gt;&lt;object type=&quot;3&quot; unique_id=&quot;16431&quot;&gt;&lt;property id=&quot;20148&quot; value=&quot;5&quot;/&gt;&lt;property id=&quot;20300&quot; value=&quot;Slide 40&quot;/&gt;&lt;property id=&quot;20307&quot; value=&quot;338&quot;/&gt;&lt;/object&gt;&lt;object type=&quot;3&quot; unique_id=&quot;16432&quot;&gt;&lt;property id=&quot;20148&quot; value=&quot;5&quot;/&gt;&lt;property id=&quot;20300&quot; value=&quot;Slide 41&quot;/&gt;&lt;property id=&quot;20307&quot; value=&quot;339&quot;/&gt;&lt;/object&gt;&lt;object type=&quot;3&quot; unique_id=&quot;16433&quot;&gt;&lt;property id=&quot;20148&quot; value=&quot;5&quot;/&gt;&lt;property id=&quot;20300&quot; value=&quot;Slide 42&quot;/&gt;&lt;property id=&quot;20307&quot; value=&quot;340&quot;/&gt;&lt;/object&gt;&lt;object type=&quot;3&quot; unique_id=&quot;16434&quot;&gt;&lt;property id=&quot;20148&quot; value=&quot;5&quot;/&gt;&lt;property id=&quot;20300&quot; value=&quot;Slide 43&quot;/&gt;&lt;property id=&quot;20307&quot; value=&quot;341&quot;/&gt;&lt;/object&gt;&lt;object type=&quot;3&quot; unique_id=&quot;16435&quot;&gt;&lt;property id=&quot;20148&quot; value=&quot;5&quot;/&gt;&lt;property id=&quot;20300&quot; value=&quot;Slide 44&quot;/&gt;&lt;property id=&quot;20307&quot; value=&quot;342&quot;/&gt;&lt;/object&gt;&lt;object type=&quot;3&quot; unique_id=&quot;16436&quot;&gt;&lt;property id=&quot;20148&quot; value=&quot;5&quot;/&gt;&lt;property id=&quot;20300&quot; value=&quot;Slide 45&quot;/&gt;&lt;property id=&quot;20307&quot; value=&quot;343&quot;/&gt;&lt;/object&gt;&lt;object type=&quot;3&quot; unique_id=&quot;16437&quot;&gt;&lt;property id=&quot;20148&quot; value=&quot;5&quot;/&gt;&lt;property id=&quot;20300&quot; value=&quot;Slide 46&quot;/&gt;&lt;property id=&quot;20307&quot; value=&quot;344&quot;/&gt;&lt;/object&gt;&lt;object type=&quot;3&quot; unique_id=&quot;16438&quot;&gt;&lt;property id=&quot;20148&quot; value=&quot;5&quot;/&gt;&lt;property id=&quot;20300&quot; value=&quot;Slide 47&quot;/&gt;&lt;property id=&quot;20307&quot; value=&quot;345&quot;/&gt;&lt;/object&gt;&lt;object type=&quot;3&quot; unique_id=&quot;16439&quot;&gt;&lt;property id=&quot;20148&quot; value=&quot;5&quot;/&gt;&lt;property id=&quot;20300&quot; value=&quot;Slide 48&quot;/&gt;&lt;property id=&quot;20307&quot; value=&quot;346&quot;/&gt;&lt;/object&gt;&lt;object type=&quot;3&quot; unique_id=&quot;16440&quot;&gt;&lt;property id=&quot;20148&quot; value=&quot;5&quot;/&gt;&lt;property id=&quot;20300&quot; value=&quot;Slide 49&quot;/&gt;&lt;property id=&quot;20307&quot; value=&quot;347&quot;/&gt;&lt;/object&gt;&lt;object type=&quot;3&quot; unique_id=&quot;16441&quot;&gt;&lt;property id=&quot;20148&quot; value=&quot;5&quot;/&gt;&lt;property id=&quot;20300&quot; value=&quot;Slide 50&quot;/&gt;&lt;property id=&quot;20307&quot; value=&quot;348&quot;/&gt;&lt;/object&gt;&lt;object type=&quot;3&quot; unique_id=&quot;16442&quot;&gt;&lt;property id=&quot;20148&quot; value=&quot;5&quot;/&gt;&lt;property id=&quot;20300&quot; value=&quot;Slide 51&quot;/&gt;&lt;property id=&quot;20307&quot; value=&quot;349&quot;/&gt;&lt;/object&gt;&lt;object type=&quot;3&quot; unique_id=&quot;16443&quot;&gt;&lt;property id=&quot;20148&quot; value=&quot;5&quot;/&gt;&lt;property id=&quot;20300&quot; value=&quot;Slide 52&quot;/&gt;&lt;property id=&quot;20307&quot; value=&quot;350&quot;/&gt;&lt;/object&gt;&lt;object type=&quot;3&quot; unique_id=&quot;16444&quot;&gt;&lt;property id=&quot;20148&quot; value=&quot;5&quot;/&gt;&lt;property id=&quot;20300&quot; value=&quot;Slide 53&quot;/&gt;&lt;property id=&quot;20307&quot; value=&quot;352&quot;/&gt;&lt;/object&gt;&lt;object type=&quot;3&quot; unique_id=&quot;16445&quot;&gt;&lt;property id=&quot;20148&quot; value=&quot;5&quot;/&gt;&lt;property id=&quot;20300&quot; value=&quot;Slide 54&quot;/&gt;&lt;property id=&quot;20307&quot; value=&quot;353&quot;/&gt;&lt;/object&gt;&lt;object type=&quot;3&quot; unique_id=&quot;16446&quot;&gt;&lt;property id=&quot;20148&quot; value=&quot;5&quot;/&gt;&lt;property id=&quot;20300&quot; value=&quot;Slide 55&quot;/&gt;&lt;property id=&quot;20307&quot; value=&quot;354&quot;/&gt;&lt;/object&gt;&lt;object type=&quot;3&quot; unique_id=&quot;16447&quot;&gt;&lt;property id=&quot;20148&quot; value=&quot;5&quot;/&gt;&lt;property id=&quot;20300&quot; value=&quot;Slide 56&quot;/&gt;&lt;property id=&quot;20307&quot; value=&quot;355&quot;/&gt;&lt;/object&gt;&lt;object type=&quot;3&quot; unique_id=&quot;16448&quot;&gt;&lt;property id=&quot;20148&quot; value=&quot;5&quot;/&gt;&lt;property id=&quot;20300&quot; value=&quot;Slide 57&quot;/&gt;&lt;property id=&quot;20307&quot; value=&quot;356&quot;/&gt;&lt;/object&gt;&lt;object type=&quot;3&quot; unique_id=&quot;16449&quot;&gt;&lt;property id=&quot;20148&quot; value=&quot;5&quot;/&gt;&lt;property id=&quot;20300&quot; value=&quot;Slide 58&quot;/&gt;&lt;property id=&quot;20307&quot; value=&quot;357&quot;/&gt;&lt;/object&gt;&lt;object type=&quot;3&quot; unique_id=&quot;16450&quot;&gt;&lt;property id=&quot;20148&quot; value=&quot;5&quot;/&gt;&lt;property id=&quot;20300&quot; value=&quot;Slide 59&quot;/&gt;&lt;property id=&quot;20307&quot; value=&quot;358&quot;/&gt;&lt;/object&gt;&lt;object type=&quot;3&quot; unique_id=&quot;16451&quot;&gt;&lt;property id=&quot;20148&quot; value=&quot;5&quot;/&gt;&lt;property id=&quot;20300&quot; value=&quot;Slide 60&quot;/&gt;&lt;property id=&quot;20307&quot; value=&quot;359&quot;/&gt;&lt;/object&gt;&lt;object type=&quot;3&quot; unique_id=&quot;16452&quot;&gt;&lt;property id=&quot;20148&quot; value=&quot;5&quot;/&gt;&lt;property id=&quot;20300&quot; value=&quot;Slide 61&quot;/&gt;&lt;property id=&quot;20307&quot; value=&quot;360&quot;/&gt;&lt;/object&gt;&lt;object type=&quot;3&quot; unique_id=&quot;16453&quot;&gt;&lt;property id=&quot;20148&quot; value=&quot;5&quot;/&gt;&lt;property id=&quot;20300&quot; value=&quot;Slide 62&quot;/&gt;&lt;property id=&quot;20307&quot; value=&quot;361&quot;/&gt;&lt;/object&gt;&lt;object type=&quot;3&quot; unique_id=&quot;16454&quot;&gt;&lt;property id=&quot;20148&quot; value=&quot;5&quot;/&gt;&lt;property id=&quot;20300&quot; value=&quot;Slide 63&quot;/&gt;&lt;property id=&quot;20307&quot; value=&quot;362&quot;/&gt;&lt;/object&gt;&lt;object type=&quot;3&quot; unique_id=&quot;16455&quot;&gt;&lt;property id=&quot;20148&quot; value=&quot;5&quot;/&gt;&lt;property id=&quot;20300&quot; value=&quot;Slide 64&quot;/&gt;&lt;property id=&quot;20307&quot; value=&quot;363&quot;/&gt;&lt;/object&gt;&lt;object type=&quot;3&quot; unique_id=&quot;16456&quot;&gt;&lt;property id=&quot;20148&quot; value=&quot;5&quot;/&gt;&lt;property id=&quot;20300&quot; value=&quot;Slide 65&quot;/&gt;&lt;property id=&quot;20307&quot; value=&quot;364&quot;/&gt;&lt;/object&gt;&lt;object type=&quot;3&quot; unique_id=&quot;16457&quot;&gt;&lt;property id=&quot;20148&quot; value=&quot;5&quot;/&gt;&lt;property id=&quot;20300&quot; value=&quot;Slide 66&quot;/&gt;&lt;property id=&quot;20307&quot; value=&quot;365&quot;/&gt;&lt;/object&gt;&lt;object type=&quot;3&quot; unique_id=&quot;16458&quot;&gt;&lt;property id=&quot;20148&quot; value=&quot;5&quot;/&gt;&lt;property id=&quot;20300&quot; value=&quot;Slide 67&quot;/&gt;&lt;property id=&quot;20307&quot; value=&quot;366&quot;/&gt;&lt;/object&gt;&lt;object type=&quot;3&quot; unique_id=&quot;16459&quot;&gt;&lt;property id=&quot;20148&quot; value=&quot;5&quot;/&gt;&lt;property id=&quot;20300&quot; value=&quot;Slide 68&quot;/&gt;&lt;property id=&quot;20307&quot; value=&quot;367&quot;/&gt;&lt;/object&gt;&lt;/object&gt;&lt;/object&gt;&lt;/database&gt;"/>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LAPSEDTIME" val="62.657"/>
  <p:tag name="AUDIO_ID" val="312"/>
</p:tagLst>
</file>

<file path=ppt/tags/tag11.xml><?xml version="1.0" encoding="utf-8"?>
<p:tagLst xmlns:a="http://schemas.openxmlformats.org/drawingml/2006/main" xmlns:r="http://schemas.openxmlformats.org/officeDocument/2006/relationships" xmlns:p="http://schemas.openxmlformats.org/presentationml/2006/main">
  <p:tag name="ELAPSEDTIME" val="155.797"/>
  <p:tag name="AUDIO_ID" val="307"/>
  <p:tag name="TIMELINE" val="71.7/112.3/129.1/137.5"/>
</p:tagLst>
</file>

<file path=ppt/tags/tag12.xml><?xml version="1.0" encoding="utf-8"?>
<p:tagLst xmlns:a="http://schemas.openxmlformats.org/drawingml/2006/main" xmlns:r="http://schemas.openxmlformats.org/officeDocument/2006/relationships" xmlns:p="http://schemas.openxmlformats.org/presentationml/2006/main">
  <p:tag name="ELAPSEDTIME" val="39.937"/>
  <p:tag name="AUDIO_ID" val="287"/>
</p:tagLst>
</file>

<file path=ppt/tags/tag2.xml><?xml version="1.0" encoding="utf-8"?>
<p:tagLst xmlns:a="http://schemas.openxmlformats.org/drawingml/2006/main" xmlns:r="http://schemas.openxmlformats.org/officeDocument/2006/relationships" xmlns:p="http://schemas.openxmlformats.org/presentationml/2006/main">
  <p:tag name="ELAPSEDTIME" val="60.265"/>
  <p:tag name="AUDIO_ID" val="304"/>
</p:tagLst>
</file>

<file path=ppt/tags/tag3.xml><?xml version="1.0" encoding="utf-8"?>
<p:tagLst xmlns:a="http://schemas.openxmlformats.org/drawingml/2006/main" xmlns:r="http://schemas.openxmlformats.org/officeDocument/2006/relationships" xmlns:p="http://schemas.openxmlformats.org/presentationml/2006/main">
  <p:tag name="ELAPSEDTIME" val="18.828"/>
  <p:tag name="AUDIO_ID" val="277"/>
  <p:tag name="TIMELINE" val="5.6"/>
</p:tagLst>
</file>

<file path=ppt/tags/tag4.xml><?xml version="1.0" encoding="utf-8"?>
<p:tagLst xmlns:a="http://schemas.openxmlformats.org/drawingml/2006/main" xmlns:r="http://schemas.openxmlformats.org/officeDocument/2006/relationships" xmlns:p="http://schemas.openxmlformats.org/presentationml/2006/main">
  <p:tag name="ELAPSEDTIME" val="21.672"/>
  <p:tag name="AUDIO_ID" val="299"/>
</p:tagLst>
</file>

<file path=ppt/tags/tag5.xml><?xml version="1.0" encoding="utf-8"?>
<p:tagLst xmlns:a="http://schemas.openxmlformats.org/drawingml/2006/main" xmlns:r="http://schemas.openxmlformats.org/officeDocument/2006/relationships" xmlns:p="http://schemas.openxmlformats.org/presentationml/2006/main">
  <p:tag name="ELAPSEDTIME" val="52.968"/>
  <p:tag name="AUDIO_ID" val="289"/>
</p:tagLst>
</file>

<file path=ppt/tags/tag6.xml><?xml version="1.0" encoding="utf-8"?>
<p:tagLst xmlns:a="http://schemas.openxmlformats.org/drawingml/2006/main" xmlns:r="http://schemas.openxmlformats.org/officeDocument/2006/relationships" xmlns:p="http://schemas.openxmlformats.org/presentationml/2006/main">
  <p:tag name="ELAPSEDTIME" val="58.203"/>
  <p:tag name="AUDIO_ID" val="291"/>
</p:tagLst>
</file>

<file path=ppt/tags/tag7.xml><?xml version="1.0" encoding="utf-8"?>
<p:tagLst xmlns:a="http://schemas.openxmlformats.org/drawingml/2006/main" xmlns:r="http://schemas.openxmlformats.org/officeDocument/2006/relationships" xmlns:p="http://schemas.openxmlformats.org/presentationml/2006/main">
  <p:tag name="ELAPSEDTIME" val="43.312"/>
  <p:tag name="AUDIO_ID" val="290"/>
</p:tagLst>
</file>

<file path=ppt/tags/tag8.xml><?xml version="1.0" encoding="utf-8"?>
<p:tagLst xmlns:a="http://schemas.openxmlformats.org/drawingml/2006/main" xmlns:r="http://schemas.openxmlformats.org/officeDocument/2006/relationships" xmlns:p="http://schemas.openxmlformats.org/presentationml/2006/main">
  <p:tag name="ELAPSEDTIME" val="16.907"/>
  <p:tag name="AUDIO_ID" val="292"/>
</p:tagLst>
</file>

<file path=ppt/tags/tag9.xml><?xml version="1.0" encoding="utf-8"?>
<p:tagLst xmlns:a="http://schemas.openxmlformats.org/drawingml/2006/main" xmlns:r="http://schemas.openxmlformats.org/officeDocument/2006/relationships" xmlns:p="http://schemas.openxmlformats.org/presentationml/2006/main">
  <p:tag name="ELAPSEDTIME" val="34.86"/>
  <p:tag name="AUDIO_ID" val="284"/>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1391</TotalTime>
  <Words>3620</Words>
  <Application>Microsoft Office PowerPoint</Application>
  <PresentationFormat>On-screen Show (4:3)</PresentationFormat>
  <Paragraphs>567</Paragraphs>
  <Slides>68</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Times New Roman</vt:lpstr>
      <vt:lpstr>Wingdings</vt:lpstr>
      <vt:lpstr>Beam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Phosphorus</vt:lpstr>
      <vt:lpstr>Fertility</vt:lpstr>
      <vt:lpstr>Plant Availablity and pH</vt:lpstr>
      <vt:lpstr> Binding of Phosphorus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Bonczek,James Lee</cp:lastModifiedBy>
  <cp:revision>23</cp:revision>
  <dcterms:created xsi:type="dcterms:W3CDTF">2009-06-12T13:27:50Z</dcterms:created>
  <dcterms:modified xsi:type="dcterms:W3CDTF">2010-06-15T16:06:04Z</dcterms:modified>
</cp:coreProperties>
</file>