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72" r:id="rId2"/>
    <p:sldId id="294" r:id="rId3"/>
    <p:sldId id="278" r:id="rId4"/>
    <p:sldId id="299" r:id="rId5"/>
    <p:sldId id="292" r:id="rId6"/>
    <p:sldId id="279" r:id="rId7"/>
    <p:sldId id="280" r:id="rId8"/>
    <p:sldId id="300" r:id="rId9"/>
    <p:sldId id="281" r:id="rId10"/>
    <p:sldId id="285" r:id="rId11"/>
    <p:sldId id="286" r:id="rId12"/>
    <p:sldId id="287" r:id="rId13"/>
    <p:sldId id="288" r:id="rId14"/>
    <p:sldId id="296" r:id="rId15"/>
    <p:sldId id="282" r:id="rId16"/>
    <p:sldId id="284" r:id="rId17"/>
    <p:sldId id="289" r:id="rId18"/>
    <p:sldId id="301" r:id="rId19"/>
    <p:sldId id="302" r:id="rId20"/>
  </p:sldIdLst>
  <p:sldSz cx="9144000" cy="6858000" type="screen4x3"/>
  <p:notesSz cx="7315200" cy="96012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577" autoAdjust="0"/>
  </p:normalViewPr>
  <p:slideViewPr>
    <p:cSldViewPr snapToGrid="0">
      <p:cViewPr varScale="1">
        <p:scale>
          <a:sx n="47" d="100"/>
          <a:sy n="47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45" tIns="48523" rIns="97045" bIns="48523" numCol="1" anchor="t" anchorCtr="0" compatLnSpc="1">
            <a:prstTxWarp prst="textNoShape">
              <a:avLst/>
            </a:prstTxWarp>
          </a:bodyPr>
          <a:lstStyle>
            <a:lvl1pPr defTabSz="969963" eaLnBrk="1" hangingPunct="1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45" tIns="48523" rIns="97045" bIns="48523" numCol="1" anchor="t" anchorCtr="0" compatLnSpc="1">
            <a:prstTxWarp prst="textNoShape">
              <a:avLst/>
            </a:prstTxWarp>
          </a:bodyPr>
          <a:lstStyle>
            <a:lvl1pPr algn="r" defTabSz="969963" eaLnBrk="1" hangingPunct="1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45" tIns="48523" rIns="97045" bIns="48523" numCol="1" anchor="b" anchorCtr="0" compatLnSpc="1">
            <a:prstTxWarp prst="textNoShape">
              <a:avLst/>
            </a:prstTxWarp>
          </a:bodyPr>
          <a:lstStyle>
            <a:lvl1pPr defTabSz="969963" eaLnBrk="1" hangingPunct="1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45" tIns="48523" rIns="97045" bIns="48523" numCol="1" anchor="b" anchorCtr="0" compatLnSpc="1">
            <a:prstTxWarp prst="textNoShape">
              <a:avLst/>
            </a:prstTxWarp>
          </a:bodyPr>
          <a:lstStyle>
            <a:lvl1pPr algn="r" defTabSz="969963" eaLnBrk="1" hangingPunct="1">
              <a:defRPr sz="1300">
                <a:solidFill>
                  <a:schemeClr val="tx1"/>
                </a:solidFill>
              </a:defRPr>
            </a:lvl1pPr>
          </a:lstStyle>
          <a:p>
            <a:fld id="{585023D8-BDA6-452B-9FDD-82C4751507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45" tIns="48523" rIns="97045" bIns="48523" numCol="1" anchor="t" anchorCtr="0" compatLnSpc="1">
            <a:prstTxWarp prst="textNoShape">
              <a:avLst/>
            </a:prstTxWarp>
          </a:bodyPr>
          <a:lstStyle>
            <a:lvl1pPr defTabSz="969963" eaLnBrk="1" hangingPunct="1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45" tIns="48523" rIns="97045" bIns="48523" numCol="1" anchor="t" anchorCtr="0" compatLnSpc="1">
            <a:prstTxWarp prst="textNoShape">
              <a:avLst/>
            </a:prstTxWarp>
          </a:bodyPr>
          <a:lstStyle>
            <a:lvl1pPr algn="r" defTabSz="969963" eaLnBrk="1" hangingPunct="1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45" tIns="48523" rIns="97045" bIns="48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45" tIns="48523" rIns="97045" bIns="48523" numCol="1" anchor="b" anchorCtr="0" compatLnSpc="1">
            <a:prstTxWarp prst="textNoShape">
              <a:avLst/>
            </a:prstTxWarp>
          </a:bodyPr>
          <a:lstStyle>
            <a:lvl1pPr defTabSz="969963" eaLnBrk="1" hangingPunct="1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45" tIns="48523" rIns="97045" bIns="48523" numCol="1" anchor="b" anchorCtr="0" compatLnSpc="1">
            <a:prstTxWarp prst="textNoShape">
              <a:avLst/>
            </a:prstTxWarp>
          </a:bodyPr>
          <a:lstStyle>
            <a:lvl1pPr algn="r" defTabSz="969963" eaLnBrk="1" hangingPunct="1">
              <a:defRPr sz="1300">
                <a:solidFill>
                  <a:schemeClr val="tx1"/>
                </a:solidFill>
              </a:defRPr>
            </a:lvl1pPr>
          </a:lstStyle>
          <a:p>
            <a:fld id="{A4BE804A-4DAE-4D60-A81A-3C97307601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E7E59-315B-4D31-A6DC-B5E3C0254138}" type="slidenum">
              <a:rPr lang="en-US"/>
              <a:pPr/>
              <a:t>1</a:t>
            </a:fld>
            <a:endParaRPr 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0D158-D620-4016-82B9-229DC886F63B}" type="slidenum">
              <a:rPr lang="en-US"/>
              <a:pPr/>
              <a:t>6</a:t>
            </a:fld>
            <a:endParaRPr lang="en-US"/>
          </a:p>
        </p:txBody>
      </p:sp>
      <p:sp>
        <p:nvSpPr>
          <p:cNvPr id="353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After video: high flow = 5-8 gpm. Low flow = 1.6-2.5 gpm. Toilets went from 3.5 gpf to 1.6 gpf. Do you take long showers, leave the tap on while brushing, have a swimming pool, use a dishwasher, take baths, clean outdoors with water, keep your car impeccably clean?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1D145-1DF3-4256-AF77-9A9E96532947}" type="slidenum">
              <a:rPr lang="en-US"/>
              <a:pPr/>
              <a:t>7</a:t>
            </a:fld>
            <a:endParaRPr lang="en-US"/>
          </a:p>
        </p:txBody>
      </p:sp>
      <p:sp>
        <p:nvSpPr>
          <p:cNvPr id="344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B2259-125D-4AE6-ABFF-4454B0F34E57}" type="slidenum">
              <a:rPr lang="en-US"/>
              <a:pPr/>
              <a:t>9</a:t>
            </a:fld>
            <a:endParaRPr lang="en-US"/>
          </a:p>
        </p:txBody>
      </p:sp>
      <p:sp>
        <p:nvSpPr>
          <p:cNvPr id="346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a rough distribution of domestic water use per person in the U.S. Toilets and clothes washers use the greatest amount of water.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2BA38-2115-4FF4-BEF6-FCF739AD8FA0}" type="slidenum">
              <a:rPr lang="en-US"/>
              <a:pPr/>
              <a:t>10</a:t>
            </a:fld>
            <a:endParaRPr lang="en-US"/>
          </a:p>
        </p:txBody>
      </p:sp>
      <p:sp>
        <p:nvSpPr>
          <p:cNvPr id="355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Low flow shower heads, water off during brushing, dirty car, limit watering, time watering, shower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6B20C-9D66-4460-B10D-9C91C3B4D711}" type="slidenum">
              <a:rPr lang="en-US"/>
              <a:pPr/>
              <a:t>11</a:t>
            </a:fld>
            <a:endParaRPr lang="en-US"/>
          </a:p>
        </p:txBody>
      </p:sp>
      <p:sp>
        <p:nvSpPr>
          <p:cNvPr id="357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8-16 gallons of water to make one gallon of bottled water.</a:t>
            </a:r>
          </a:p>
          <a:p>
            <a:endParaRPr lang="en-US"/>
          </a:p>
          <a:p>
            <a:r>
              <a:rPr lang="en-US"/>
              <a:t>Imbedded Water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C4A0E-0F9E-40A4-B861-5EF9C08ECBC7}" type="slidenum">
              <a:rPr lang="en-US"/>
              <a:pPr/>
              <a:t>12</a:t>
            </a:fld>
            <a:endParaRPr lang="en-US"/>
          </a:p>
        </p:txBody>
      </p:sp>
      <p:sp>
        <p:nvSpPr>
          <p:cNvPr id="359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Carnivores consume about 100 times their weight in water each day</a:t>
            </a:r>
          </a:p>
          <a:p>
            <a:endParaRPr lang="en-US"/>
          </a:p>
          <a:p>
            <a:r>
              <a:rPr lang="en-US"/>
              <a:t>Shirt takes about 1000 gallons.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BDB0B-ED04-4FDB-8AA0-BE92FDF43752}" type="slidenum">
              <a:rPr lang="en-US"/>
              <a:pPr/>
              <a:t>15</a:t>
            </a:fld>
            <a:endParaRPr lang="en-US"/>
          </a:p>
        </p:txBody>
      </p:sp>
      <p:sp>
        <p:nvSpPr>
          <p:cNvPr id="348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some interesting facts about water use in the U.S.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9416C-14AE-4B02-B60D-C2B2BBA7EA17}" type="slidenum">
              <a:rPr lang="en-US"/>
              <a:pPr/>
              <a:t>16</a:t>
            </a:fld>
            <a:endParaRPr lang="en-US"/>
          </a:p>
        </p:txBody>
      </p:sp>
      <p:sp>
        <p:nvSpPr>
          <p:cNvPr id="352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5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64CA72-20AE-482F-9AE3-638F55EA9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0D226-0BE5-4FAE-84D9-CB442626A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E5C1B-9EA0-4A3A-BB94-E13CA6E77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383E5-AECA-4B12-B351-B654B51F0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6680-2151-416A-9399-948B0CF4D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73DA2-20F2-4043-BE41-CA6A845D3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779D1-7A2A-4F64-A19E-E7B866243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065E3-DED4-46B5-8573-8AF7C37AC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5C04C-B9D9-4BD4-A8F6-8F89CE3361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12960-93D9-4864-9391-BABD7BEB1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177A5-1293-4E35-827C-BE78847CE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3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BE9B32F-67C0-4366-A254-E91A92A6617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hyperlink" Target="mailto:bonczek@ufl.edu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jpeg"/><Relationship Id="rId11" Type="http://schemas.openxmlformats.org/officeDocument/2006/relationships/hyperlink" Target="http://www.youtube.com/watch?v=vMITcQUe-9M" TargetMode="External"/><Relationship Id="rId5" Type="http://schemas.openxmlformats.org/officeDocument/2006/relationships/image" Target="../media/image9.jpeg"/><Relationship Id="rId15" Type="http://schemas.openxmlformats.org/officeDocument/2006/relationships/image" Target="../media/image18.jpeg"/><Relationship Id="rId10" Type="http://schemas.openxmlformats.org/officeDocument/2006/relationships/image" Target="../media/image14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hyperlink" Target="http://ga.water.usgs.gov/edu/sq3.html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ga.water.usgs.gov/edu/sacsq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9" name="Picture 11" descr="earth_b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363538" y="2266950"/>
            <a:ext cx="8229600" cy="18288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The World of Water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3800" y="2063750"/>
            <a:ext cx="7218680" cy="1752600"/>
          </a:xfrm>
        </p:spPr>
        <p:txBody>
          <a:bodyPr/>
          <a:lstStyle/>
          <a:p>
            <a:r>
              <a:rPr lang="en-US"/>
              <a:t>Welcome to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454400" y="3713163"/>
            <a:ext cx="298704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SWS 2007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7864475" y="0"/>
            <a:ext cx="1279525" cy="420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1912938" y="2409825"/>
            <a:ext cx="477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How do you conserve water?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2474913" y="1701800"/>
            <a:ext cx="44529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Domestic water use: 	10%</a:t>
            </a:r>
          </a:p>
          <a:p>
            <a:r>
              <a:rPr lang="en-US" sz="2400"/>
              <a:t>Industrial water use:  	20%</a:t>
            </a:r>
          </a:p>
          <a:p>
            <a:r>
              <a:rPr lang="en-US" sz="2400"/>
              <a:t>Irrigation water use:		70%</a:t>
            </a:r>
          </a:p>
        </p:txBody>
      </p:sp>
      <p:sp>
        <p:nvSpPr>
          <p:cNvPr id="356358" name="Text Box 6"/>
          <p:cNvSpPr txBox="1">
            <a:spLocks noChangeArrowheads="1"/>
          </p:cNvSpPr>
          <p:nvPr/>
        </p:nvSpPr>
        <p:spPr bwMode="auto">
          <a:xfrm>
            <a:off x="1171575" y="3354388"/>
            <a:ext cx="65214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00"/>
                </a:solidFill>
              </a:rPr>
              <a:t>1 pound of Rice	650 gallons	4800 pounds</a:t>
            </a:r>
          </a:p>
          <a:p>
            <a:r>
              <a:rPr lang="en-US" sz="2400">
                <a:solidFill>
                  <a:srgbClr val="00FF00"/>
                </a:solidFill>
              </a:rPr>
              <a:t>1 pound of Wheat	130 gallons	1000 pounds</a:t>
            </a:r>
          </a:p>
          <a:p>
            <a:r>
              <a:rPr lang="en-US" sz="2400">
                <a:solidFill>
                  <a:srgbClr val="00FF00"/>
                </a:solidFill>
              </a:rPr>
              <a:t>1 pound of Sugar	400 gallons	3000 pounds</a:t>
            </a:r>
          </a:p>
          <a:p>
            <a:r>
              <a:rPr lang="en-US" sz="2400"/>
              <a:t>1 pound of coffee	2650 gallons	10 </a:t>
            </a:r>
            <a:r>
              <a:rPr lang="en-US" sz="2400" b="1"/>
              <a:t>tons</a:t>
            </a:r>
          </a:p>
        </p:txBody>
      </p:sp>
      <p:sp>
        <p:nvSpPr>
          <p:cNvPr id="356359" name="Text Box 7"/>
          <p:cNvSpPr txBox="1">
            <a:spLocks noChangeArrowheads="1"/>
          </p:cNvSpPr>
          <p:nvPr/>
        </p:nvSpPr>
        <p:spPr bwMode="auto">
          <a:xfrm>
            <a:off x="3040063" y="5378450"/>
            <a:ext cx="2693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 beer:  66 gallons</a:t>
            </a:r>
          </a:p>
        </p:txBody>
      </p:sp>
      <p:sp>
        <p:nvSpPr>
          <p:cNvPr id="356361" name="Text Box 9"/>
          <p:cNvSpPr txBox="1">
            <a:spLocks noChangeArrowheads="1"/>
          </p:cNvSpPr>
          <p:nvPr/>
        </p:nvSpPr>
        <p:spPr bwMode="auto">
          <a:xfrm>
            <a:off x="1677988" y="609600"/>
            <a:ext cx="60436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Does it make a difference?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6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7" grpId="0" build="p"/>
      <p:bldP spid="356358" grpId="0" build="p" advAuto="500"/>
      <p:bldP spid="3563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2670175" y="704850"/>
            <a:ext cx="417766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Secondary Water</a:t>
            </a: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2260600" y="1565275"/>
            <a:ext cx="481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</a:rPr>
              <a:t>Grain 			Livestock</a:t>
            </a:r>
          </a:p>
        </p:txBody>
      </p:sp>
      <p:sp>
        <p:nvSpPr>
          <p:cNvPr id="358406" name="Line 6"/>
          <p:cNvSpPr>
            <a:spLocks noChangeShapeType="1"/>
          </p:cNvSpPr>
          <p:nvPr/>
        </p:nvSpPr>
        <p:spPr bwMode="auto">
          <a:xfrm>
            <a:off x="3306763" y="1809750"/>
            <a:ext cx="1576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723900" y="2557463"/>
            <a:ext cx="24733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¼ pounder</a:t>
            </a:r>
          </a:p>
          <a:p>
            <a:endParaRPr lang="en-US" sz="2400"/>
          </a:p>
          <a:p>
            <a:r>
              <a:rPr lang="en-US" sz="2400"/>
              <a:t>Quart of milk</a:t>
            </a:r>
          </a:p>
          <a:p>
            <a:endParaRPr lang="en-US" sz="2400"/>
          </a:p>
          <a:p>
            <a:r>
              <a:rPr lang="en-US" sz="2400"/>
              <a:t>Pound of cheese</a:t>
            </a:r>
          </a:p>
        </p:txBody>
      </p:sp>
      <p:sp>
        <p:nvSpPr>
          <p:cNvPr id="358408" name="Text Box 8"/>
          <p:cNvSpPr txBox="1">
            <a:spLocks noChangeArrowheads="1"/>
          </p:cNvSpPr>
          <p:nvPr/>
        </p:nvSpPr>
        <p:spPr bwMode="auto">
          <a:xfrm>
            <a:off x="4362450" y="2498725"/>
            <a:ext cx="40116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3000 gallons		11 tons</a:t>
            </a:r>
          </a:p>
          <a:p>
            <a:endParaRPr lang="en-US" sz="2400"/>
          </a:p>
          <a:p>
            <a:r>
              <a:rPr lang="en-US" sz="2400"/>
              <a:t>1000 gallons		&gt;3 tons</a:t>
            </a:r>
          </a:p>
          <a:p>
            <a:endParaRPr lang="en-US" sz="2400"/>
          </a:p>
          <a:p>
            <a:r>
              <a:rPr lang="en-US" sz="2400"/>
              <a:t> 650  gallons		2.5 tons</a:t>
            </a:r>
          </a:p>
        </p:txBody>
      </p:sp>
      <p:sp>
        <p:nvSpPr>
          <p:cNvPr id="358409" name="Text Box 9"/>
          <p:cNvSpPr txBox="1">
            <a:spLocks noChangeArrowheads="1"/>
          </p:cNvSpPr>
          <p:nvPr/>
        </p:nvSpPr>
        <p:spPr bwMode="auto">
          <a:xfrm>
            <a:off x="579438" y="5291138"/>
            <a:ext cx="8564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</a:rPr>
              <a:t>Carnivores consume 100 times their weight in water each day</a:t>
            </a:r>
          </a:p>
          <a:p>
            <a:r>
              <a:rPr lang="en-US" sz="2000" b="1" dirty="0">
                <a:solidFill>
                  <a:srgbClr val="00FF00"/>
                </a:solidFill>
              </a:rPr>
              <a:t>Vegetarians consume about ½ as much.</a:t>
            </a:r>
          </a:p>
        </p:txBody>
      </p:sp>
      <p:pic>
        <p:nvPicPr>
          <p:cNvPr id="358411" name="Picture 11" descr="this-t-shirt-is-g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905000"/>
            <a:ext cx="3048000" cy="304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7" grpId="0"/>
      <p:bldP spid="358408" grpId="0" build="p"/>
      <p:bldP spid="3584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3175000" y="358775"/>
            <a:ext cx="302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Yearly Totals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2382838" y="1720850"/>
            <a:ext cx="430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00"/>
                </a:solidFill>
              </a:rPr>
              <a:t>Total water:  1500 – 3000 tons</a:t>
            </a:r>
          </a:p>
        </p:txBody>
      </p:sp>
      <p:pic>
        <p:nvPicPr>
          <p:cNvPr id="360455" name="Picture 7" descr="Olympic swimming pool by Ciaranz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2498725"/>
            <a:ext cx="4762500" cy="3571875"/>
          </a:xfrm>
          <a:prstGeom prst="rect">
            <a:avLst/>
          </a:prstGeom>
          <a:noFill/>
        </p:spPr>
      </p:pic>
      <p:sp>
        <p:nvSpPr>
          <p:cNvPr id="360456" name="Text Box 8"/>
          <p:cNvSpPr txBox="1">
            <a:spLocks noChangeArrowheads="1"/>
          </p:cNvSpPr>
          <p:nvPr/>
        </p:nvSpPr>
        <p:spPr bwMode="auto">
          <a:xfrm>
            <a:off x="2284413" y="1117600"/>
            <a:ext cx="464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Drinking water: 250 - 300 gallons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2514600" y="2457450"/>
            <a:ext cx="408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/>
              <a:t>Some Water Facts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949325" y="1316038"/>
            <a:ext cx="5791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Americans drink more than </a:t>
            </a:r>
            <a:r>
              <a:rPr lang="en-US" sz="2400" b="1"/>
              <a:t>1 billion glasses</a:t>
            </a:r>
            <a:r>
              <a:rPr lang="en-US" sz="2400">
                <a:solidFill>
                  <a:schemeClr val="tx1"/>
                </a:solidFill>
              </a:rPr>
              <a:t> of tap water per day.</a:t>
            </a:r>
          </a:p>
          <a:p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r>
              <a:rPr lang="en-US" sz="2400">
                <a:solidFill>
                  <a:schemeClr val="tx1"/>
                </a:solidFill>
              </a:rPr>
              <a:t>In some cases, </a:t>
            </a:r>
            <a:r>
              <a:rPr lang="en-US" sz="2400" b="1"/>
              <a:t>50 to 70 percent</a:t>
            </a:r>
            <a:r>
              <a:rPr lang="en-US" sz="2400">
                <a:solidFill>
                  <a:schemeClr val="tx1"/>
                </a:solidFill>
              </a:rPr>
              <a:t> of home water is used outdoors for watering lawns and gardens. </a:t>
            </a: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931863" y="3921125"/>
            <a:ext cx="7851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Average </a:t>
            </a:r>
            <a:r>
              <a:rPr lang="en-US" sz="2400"/>
              <a:t>household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water use annually: 127,400 gallons </a:t>
            </a:r>
          </a:p>
          <a:p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Average daily </a:t>
            </a:r>
            <a:r>
              <a:rPr lang="en-US" sz="2400"/>
              <a:t>household</a:t>
            </a:r>
            <a:r>
              <a:rPr lang="en-US" sz="2400">
                <a:solidFill>
                  <a:schemeClr val="tx1"/>
                </a:solidFill>
              </a:rPr>
              <a:t> water use : 350 gallons </a:t>
            </a:r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2909888" y="736600"/>
            <a:ext cx="294227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u="sng" dirty="0"/>
              <a:t>Water Facts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47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 build="p"/>
      <p:bldP spid="3471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2735263" y="722313"/>
            <a:ext cx="6096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/>
              <a:t>It takes about 4,776 gallons of water to raise a Christmas tree.</a:t>
            </a:r>
            <a:r>
              <a:rPr lang="en-US" sz="2000">
                <a:solidFill>
                  <a:schemeClr val="tx1"/>
                </a:solidFill>
              </a:rPr>
              <a:t> To raise the 35 million Christmas trees U.S. families enjoy each year, a total of </a:t>
            </a:r>
            <a:r>
              <a:rPr lang="en-US" sz="2000"/>
              <a:t>167 billion gallons is required. </a:t>
            </a:r>
          </a:p>
          <a:p>
            <a:endParaRPr lang="en-US" sz="2000"/>
          </a:p>
          <a:p>
            <a:r>
              <a:rPr lang="en-US" sz="2000">
                <a:solidFill>
                  <a:schemeClr val="tx1"/>
                </a:solidFill>
              </a:rPr>
              <a:t>If mothers refresh their floral arrangements and flowering plants during the Mothers' Day week, they will use </a:t>
            </a:r>
            <a:r>
              <a:rPr lang="en-US" sz="2000"/>
              <a:t>almost 3,000,000 gallons of water</a:t>
            </a:r>
            <a:r>
              <a:rPr lang="en-US" sz="2000">
                <a:solidFill>
                  <a:schemeClr val="tx1"/>
                </a:solidFill>
              </a:rPr>
              <a:t>. 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After Thanksgiving dinner in 1999, 16.4 million Americans watched football. </a:t>
            </a:r>
          </a:p>
          <a:p>
            <a:r>
              <a:rPr lang="en-US" sz="2000">
                <a:solidFill>
                  <a:schemeClr val="tx1"/>
                </a:solidFill>
              </a:rPr>
              <a:t>At halftime, American toilets flushed 16.4 million times and used </a:t>
            </a:r>
            <a:r>
              <a:rPr lang="en-US" sz="2000"/>
              <a:t>48.5 million gallons of water. </a:t>
            </a:r>
          </a:p>
          <a:p>
            <a:endParaRPr lang="en-US" sz="2000"/>
          </a:p>
          <a:p>
            <a:r>
              <a:rPr lang="en-US" sz="2000">
                <a:solidFill>
                  <a:srgbClr val="00FF00"/>
                </a:solidFill>
              </a:rPr>
              <a:t>In 2006 an estimated 80 million people watched the Superbowl with similar results, using 236 million gallons.</a:t>
            </a:r>
            <a:endParaRPr lang="en-US" sz="2000"/>
          </a:p>
        </p:txBody>
      </p:sp>
      <p:sp>
        <p:nvSpPr>
          <p:cNvPr id="351236" name="Text Box 4"/>
          <p:cNvSpPr txBox="1">
            <a:spLocks noChangeArrowheads="1"/>
          </p:cNvSpPr>
          <p:nvPr/>
        </p:nvSpPr>
        <p:spPr bwMode="auto">
          <a:xfrm>
            <a:off x="511175" y="1409700"/>
            <a:ext cx="15573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Christmas</a:t>
            </a:r>
          </a:p>
        </p:txBody>
      </p:sp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488950" y="2573338"/>
            <a:ext cx="135413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Mother’s</a:t>
            </a:r>
          </a:p>
          <a:p>
            <a:r>
              <a:rPr lang="en-US" sz="2400"/>
              <a:t>Day </a:t>
            </a: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114300" y="4111625"/>
            <a:ext cx="19827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Thanksgiving</a:t>
            </a:r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515938" y="309563"/>
            <a:ext cx="265398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u="sng"/>
              <a:t>Holidays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51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51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51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51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970088" y="2417763"/>
            <a:ext cx="611727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Next: The Origins of Water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3" cstate="print"/>
          <a:srcRect r="2972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>
            <p:custDataLst>
              <p:tags r:id="rId1"/>
            </p:custDataLst>
          </p:nvPr>
        </p:nvCxnSpPr>
        <p:spPr bwMode="auto">
          <a:xfrm rot="5400000">
            <a:off x="3545840" y="2875280"/>
            <a:ext cx="751840" cy="3657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3" cstate="print"/>
          <a:srcRect l="12025" t="6389" r="15354"/>
          <a:stretch>
            <a:fillRect/>
          </a:stretch>
        </p:blipFill>
        <p:spPr bwMode="auto">
          <a:xfrm>
            <a:off x="0" y="10160"/>
            <a:ext cx="9448800" cy="68478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>
            <p:custDataLst>
              <p:tags r:id="rId1"/>
            </p:custDataLst>
          </p:nvPr>
        </p:nvCxnSpPr>
        <p:spPr bwMode="auto">
          <a:xfrm flipV="1">
            <a:off x="2600960" y="4145280"/>
            <a:ext cx="650240" cy="4470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60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850" y="2667000"/>
            <a:ext cx="2644775" cy="3525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66603" name="Picture 11"/>
          <p:cNvPicPr>
            <a:picLocks noChangeAspect="1" noChangeArrowheads="1"/>
          </p:cNvPicPr>
          <p:nvPr/>
        </p:nvPicPr>
        <p:blipFill>
          <a:blip r:embed="rId4" cstate="print"/>
          <a:srcRect l="11673" r="8229"/>
          <a:stretch>
            <a:fillRect/>
          </a:stretch>
        </p:blipFill>
        <p:spPr bwMode="auto">
          <a:xfrm>
            <a:off x="6108700" y="2635250"/>
            <a:ext cx="2374900" cy="354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6660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038" y="2663825"/>
            <a:ext cx="2605087" cy="347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66605" name="Text Box 13"/>
          <p:cNvSpPr txBox="1">
            <a:spLocks noChangeArrowheads="1"/>
          </p:cNvSpPr>
          <p:nvPr/>
        </p:nvSpPr>
        <p:spPr bwMode="auto">
          <a:xfrm>
            <a:off x="2414588" y="371475"/>
            <a:ext cx="4235450" cy="168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Dr. James Bonczek</a:t>
            </a:r>
          </a:p>
          <a:p>
            <a:pPr algn="ctr"/>
            <a:r>
              <a:rPr lang="en-US" sz="2400"/>
              <a:t>G169 McCarty Hall A</a:t>
            </a:r>
          </a:p>
          <a:p>
            <a:pPr algn="ctr"/>
            <a:r>
              <a:rPr lang="en-US" sz="2400">
                <a:hlinkClick r:id="rId6"/>
              </a:rPr>
              <a:t>bonczek@ufl.edu</a:t>
            </a:r>
            <a:endParaRPr lang="en-US" sz="2400"/>
          </a:p>
          <a:p>
            <a:pPr algn="ctr"/>
            <a:endParaRPr lang="en-US" sz="900"/>
          </a:p>
          <a:p>
            <a:pPr algn="ctr"/>
            <a:r>
              <a:rPr lang="en-US" sz="2400"/>
              <a:t>University of Florida Graduate</a:t>
            </a:r>
          </a:p>
        </p:txBody>
      </p:sp>
      <p:pic>
        <p:nvPicPr>
          <p:cNvPr id="36660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5725" y="2314575"/>
            <a:ext cx="6361113" cy="408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598488" y="1773238"/>
            <a:ext cx="82629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000"/>
              <a:t>This is an introductory course intended to acquaint students with </a:t>
            </a:r>
          </a:p>
          <a:p>
            <a:pPr algn="ctr" eaLnBrk="1" hangingPunct="1"/>
            <a:r>
              <a:rPr lang="en-US" sz="2000"/>
              <a:t>many of the essential roles of water in the environment. Topics </a:t>
            </a:r>
          </a:p>
          <a:p>
            <a:pPr algn="ctr" eaLnBrk="1" hangingPunct="1"/>
            <a:r>
              <a:rPr lang="en-US" sz="2000"/>
              <a:t>range from fundamental properties of water to the importance of </a:t>
            </a:r>
          </a:p>
          <a:p>
            <a:pPr algn="ctr" eaLnBrk="1" hangingPunct="1"/>
            <a:r>
              <a:rPr lang="en-US" sz="2000"/>
              <a:t>water and water quality to society. Course topics also will include</a:t>
            </a:r>
          </a:p>
          <a:p>
            <a:pPr algn="ctr" eaLnBrk="1" hangingPunct="1"/>
            <a:r>
              <a:rPr lang="en-US" sz="2000"/>
              <a:t>water in oceans, lakes, rivers, soils, and the atmosphere as well </a:t>
            </a:r>
          </a:p>
          <a:p>
            <a:pPr algn="ctr" eaLnBrk="1" hangingPunct="1"/>
            <a:r>
              <a:rPr lang="en-US" sz="2000"/>
              <a:t>as the importance of water to various environmental processes and life. </a:t>
            </a:r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3313112" y="842963"/>
            <a:ext cx="229520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chemeClr val="tx1"/>
                </a:solidFill>
              </a:rPr>
              <a:t>Syllabus</a:t>
            </a:r>
          </a:p>
        </p:txBody>
      </p:sp>
      <p:sp>
        <p:nvSpPr>
          <p:cNvPr id="340998" name="Text Box 6"/>
          <p:cNvSpPr txBox="1">
            <a:spLocks noChangeArrowheads="1"/>
          </p:cNvSpPr>
          <p:nvPr/>
        </p:nvSpPr>
        <p:spPr bwMode="auto">
          <a:xfrm>
            <a:off x="2175828" y="4212908"/>
            <a:ext cx="43875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FF00"/>
                </a:solidFill>
              </a:rPr>
              <a:t>Abundance/Distribution</a:t>
            </a:r>
          </a:p>
          <a:p>
            <a:pPr algn="ctr"/>
            <a:r>
              <a:rPr lang="en-US" sz="2400" b="1">
                <a:solidFill>
                  <a:srgbClr val="00FF00"/>
                </a:solidFill>
              </a:rPr>
              <a:t>Quality</a:t>
            </a:r>
          </a:p>
          <a:p>
            <a:pPr algn="ctr"/>
            <a:r>
              <a:rPr lang="en-US" sz="2400" b="1">
                <a:solidFill>
                  <a:srgbClr val="00FF00"/>
                </a:solidFill>
              </a:rPr>
              <a:t>Relevance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7760" y="5801360"/>
            <a:ext cx="394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http://soillab.ifas.ufl.edu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7360" y="1056640"/>
            <a:ext cx="316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Chat Sessions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040" y="2113280"/>
            <a:ext cx="753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URL for chat sessions will be e-mailed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0555" y="3149600"/>
            <a:ext cx="6296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sure to check your microphone</a:t>
            </a:r>
          </a:p>
          <a:p>
            <a:endParaRPr lang="en-US" dirty="0"/>
          </a:p>
          <a:p>
            <a:r>
              <a:rPr lang="en-US" dirty="0" smtClean="0"/>
              <a:t>   Use headphones, if possible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3197224" y="2592388"/>
            <a:ext cx="4016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Water Use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28" name="Picture 12" descr="istockphoto_434304_dishwash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0" y="4448175"/>
            <a:ext cx="3619500" cy="2409825"/>
          </a:xfrm>
          <a:prstGeom prst="rect">
            <a:avLst/>
          </a:prstGeom>
          <a:noFill/>
        </p:spPr>
      </p:pic>
      <p:pic>
        <p:nvPicPr>
          <p:cNvPr id="342024" name="Picture 8" descr="fornara-maulini-charade-multifunction-shower-head-optio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286125" cy="4171950"/>
          </a:xfrm>
          <a:prstGeom prst="rect">
            <a:avLst/>
          </a:prstGeom>
          <a:noFill/>
        </p:spPr>
      </p:pic>
      <p:pic>
        <p:nvPicPr>
          <p:cNvPr id="342026" name="Picture 10" descr="dishwasher_HDT18PA_ac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2750" y="0"/>
            <a:ext cx="2381250" cy="2305050"/>
          </a:xfrm>
          <a:prstGeom prst="rect">
            <a:avLst/>
          </a:prstGeom>
          <a:noFill/>
        </p:spPr>
      </p:pic>
      <p:pic>
        <p:nvPicPr>
          <p:cNvPr id="342030" name="Picture 14" descr="close_shower-t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2150" y="0"/>
            <a:ext cx="2095500" cy="2095500"/>
          </a:xfrm>
          <a:prstGeom prst="rect">
            <a:avLst/>
          </a:prstGeom>
          <a:noFill/>
        </p:spPr>
      </p:pic>
      <p:pic>
        <p:nvPicPr>
          <p:cNvPr id="342032" name="Picture 16" descr="dog vs. sprinkler round 1 by spencer k. s.."/>
          <p:cNvPicPr>
            <a:picLocks noChangeAspect="1" noChangeArrowheads="1"/>
          </p:cNvPicPr>
          <p:nvPr/>
        </p:nvPicPr>
        <p:blipFill>
          <a:blip r:embed="rId9" cstate="print"/>
          <a:srcRect l="8966" t="8333" r="6967" b="10136"/>
          <a:stretch>
            <a:fillRect/>
          </a:stretch>
        </p:blipFill>
        <p:spPr bwMode="auto">
          <a:xfrm>
            <a:off x="0" y="4130675"/>
            <a:ext cx="4024313" cy="2727325"/>
          </a:xfrm>
          <a:prstGeom prst="rect">
            <a:avLst/>
          </a:prstGeom>
          <a:noFill/>
        </p:spPr>
      </p:pic>
      <p:pic>
        <p:nvPicPr>
          <p:cNvPr id="342034" name="Picture 18" descr="Sprinkler Fun by Yogi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95638" y="2027238"/>
            <a:ext cx="4256087" cy="2870200"/>
          </a:xfrm>
          <a:prstGeom prst="rect">
            <a:avLst/>
          </a:prstGeom>
          <a:noFill/>
        </p:spPr>
      </p:pic>
      <p:sp>
        <p:nvSpPr>
          <p:cNvPr id="342022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3425" y="2417763"/>
            <a:ext cx="3363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Guilty Pleasures</a:t>
            </a:r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2682875" y="3748088"/>
            <a:ext cx="459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hlinkClick r:id="rId11"/>
              </a:rPr>
              <a:t>http://www.youtube.com/watch?v=vMITcQUe-9M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342036" name="Picture 20" descr="Car Wash (p4220194) by uzvards.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86188" y="4841875"/>
            <a:ext cx="2506662" cy="2016125"/>
          </a:xfrm>
          <a:prstGeom prst="rect">
            <a:avLst/>
          </a:prstGeom>
          <a:noFill/>
        </p:spPr>
      </p:pic>
      <p:pic>
        <p:nvPicPr>
          <p:cNvPr id="342040" name="Picture 24" descr="lawn_mowi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0700" y="2252663"/>
            <a:ext cx="2273300" cy="2193925"/>
          </a:xfrm>
          <a:prstGeom prst="rect">
            <a:avLst/>
          </a:prstGeom>
          <a:noFill/>
        </p:spPr>
      </p:pic>
      <p:pic>
        <p:nvPicPr>
          <p:cNvPr id="342042" name="Picture 26" descr="whirlpool-bathtu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97438" y="0"/>
            <a:ext cx="1898650" cy="2022475"/>
          </a:xfrm>
          <a:prstGeom prst="rect">
            <a:avLst/>
          </a:prstGeom>
          <a:noFill/>
        </p:spPr>
      </p:pic>
      <p:sp>
        <p:nvSpPr>
          <p:cNvPr id="342043" name="Rectangle 27"/>
          <p:cNvSpPr>
            <a:spLocks noChangeArrowheads="1"/>
          </p:cNvSpPr>
          <p:nvPr/>
        </p:nvSpPr>
        <p:spPr bwMode="auto">
          <a:xfrm>
            <a:off x="904875" y="3376613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5-8 gpm</a:t>
            </a:r>
          </a:p>
        </p:txBody>
      </p:sp>
      <p:sp>
        <p:nvSpPr>
          <p:cNvPr id="342044" name="Rectangle 28"/>
          <p:cNvSpPr>
            <a:spLocks noChangeArrowheads="1"/>
          </p:cNvSpPr>
          <p:nvPr/>
        </p:nvSpPr>
        <p:spPr bwMode="auto">
          <a:xfrm>
            <a:off x="806450" y="2071688"/>
            <a:ext cx="181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1.6-2.5 gpm</a:t>
            </a:r>
          </a:p>
        </p:txBody>
      </p:sp>
      <p:pic>
        <p:nvPicPr>
          <p:cNvPr id="342046" name="Picture 30" descr="2559028288_7b41ab7258_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6350" y="4492625"/>
            <a:ext cx="2787650" cy="23653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Oval 2"/>
          <p:cNvSpPr>
            <a:spLocks noChangeArrowheads="1"/>
          </p:cNvSpPr>
          <p:nvPr/>
        </p:nvSpPr>
        <p:spPr bwMode="auto">
          <a:xfrm>
            <a:off x="3873500" y="3944938"/>
            <a:ext cx="895350" cy="1612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43" name="Oval 3"/>
          <p:cNvSpPr>
            <a:spLocks noChangeArrowheads="1"/>
          </p:cNvSpPr>
          <p:nvPr/>
        </p:nvSpPr>
        <p:spPr bwMode="auto">
          <a:xfrm>
            <a:off x="3657600" y="1630363"/>
            <a:ext cx="1344613" cy="1201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44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2057400" y="5695950"/>
            <a:ext cx="4651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http://ga.water.usgs.gov/edu/sacsq.html</a:t>
            </a:r>
          </a:p>
        </p:txBody>
      </p:sp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1524000" y="533400"/>
            <a:ext cx="652272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How much water do </a:t>
            </a:r>
            <a:r>
              <a:rPr lang="en-US" sz="3200" b="1" i="1" dirty="0">
                <a:solidFill>
                  <a:schemeClr val="tx1"/>
                </a:solidFill>
              </a:rPr>
              <a:t>you</a:t>
            </a:r>
            <a:r>
              <a:rPr lang="en-US" sz="3200" b="1" dirty="0">
                <a:solidFill>
                  <a:schemeClr val="tx1"/>
                </a:solidFill>
              </a:rPr>
              <a:t> use?</a:t>
            </a:r>
          </a:p>
        </p:txBody>
      </p:sp>
      <p:pic>
        <p:nvPicPr>
          <p:cNvPr id="343046" name="Picture 6" descr="thm_99r_1_A%2520tapped%2520world%2520and%2520large%2520water%2520drop_al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219200"/>
            <a:ext cx="1895475" cy="4457700"/>
          </a:xfrm>
          <a:prstGeom prst="rect">
            <a:avLst/>
          </a:prstGeom>
          <a:noFill/>
        </p:spPr>
      </p:pic>
      <p:sp>
        <p:nvSpPr>
          <p:cNvPr id="343047" name="Text Box 7"/>
          <p:cNvSpPr txBox="1">
            <a:spLocks noChangeArrowheads="1"/>
          </p:cNvSpPr>
          <p:nvPr/>
        </p:nvSpPr>
        <p:spPr bwMode="auto">
          <a:xfrm>
            <a:off x="938213" y="6165850"/>
            <a:ext cx="7335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Click on link and  go to: </a:t>
            </a:r>
            <a:r>
              <a:rPr lang="en-US" sz="1600">
                <a:solidFill>
                  <a:schemeClr val="tx1"/>
                </a:solidFill>
                <a:hlinkClick r:id="rId6"/>
              </a:rPr>
              <a:t>How much water do you use at home on a typical day?</a:t>
            </a:r>
            <a:r>
              <a:rPr lang="en-US" sz="1600">
                <a:solidFill>
                  <a:schemeClr val="tx1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2"/>
          <p:cNvPicPr>
            <a:picLocks noChangeAspect="1" noChangeArrowheads="1"/>
          </p:cNvPicPr>
          <p:nvPr/>
        </p:nvPicPr>
        <p:blipFill>
          <a:blip r:embed="rId3" cstate="print"/>
          <a:srcRect t="6111" r="29722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090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43000" y="1600200"/>
          <a:ext cx="6629400" cy="3840480"/>
        </p:xfrm>
        <a:graphic>
          <a:graphicData uri="http://schemas.openxmlformats.org/drawingml/2006/table">
            <a:tbl>
              <a:tblPr/>
              <a:tblGrid>
                <a:gridCol w="2224088"/>
                <a:gridCol w="2200275"/>
                <a:gridCol w="2205037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Gallons per Capita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Percentage of Total Daily Use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Showers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17.3%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Clothes Washers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20.9%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Dishwashers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Toilets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27.7%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Baths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Leaks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13.8%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Faucets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15.3%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 Domestic Uses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5122" name="Text Box 34"/>
          <p:cNvSpPr txBox="1">
            <a:spLocks noChangeArrowheads="1"/>
          </p:cNvSpPr>
          <p:nvPr/>
        </p:nvSpPr>
        <p:spPr bwMode="auto">
          <a:xfrm>
            <a:off x="3048000" y="457200"/>
            <a:ext cx="361696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chemeClr val="tx1"/>
                </a:solidFill>
              </a:rPr>
              <a:t>Water Usage</a:t>
            </a:r>
          </a:p>
        </p:txBody>
      </p:sp>
      <p:sp>
        <p:nvSpPr>
          <p:cNvPr id="345123" name="Rectangle 35"/>
          <p:cNvSpPr>
            <a:spLocks noChangeArrowheads="1"/>
          </p:cNvSpPr>
          <p:nvPr/>
        </p:nvSpPr>
        <p:spPr bwMode="auto">
          <a:xfrm>
            <a:off x="3352800" y="563880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800" b="1"/>
              <a:t>74 gallons </a:t>
            </a:r>
          </a:p>
        </p:txBody>
      </p:sp>
      <p:sp>
        <p:nvSpPr>
          <p:cNvPr id="345124" name="Rectangle 36"/>
          <p:cNvSpPr>
            <a:spLocks noChangeArrowheads="1"/>
          </p:cNvSpPr>
          <p:nvPr/>
        </p:nvSpPr>
        <p:spPr bwMode="auto">
          <a:xfrm>
            <a:off x="1143000" y="56388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800" b="1"/>
              <a:t>Total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AUDIO_DECODED" val="1"/>
  <p:tag name="LAUNCHINNEWWINDOW" val="0"/>
  <p:tag name="PUBLISH_TITLE" val="Lecture 1 Introduction Web 2"/>
  <p:tag name="ARTICULATE_PUBLISH_PATH" val="C:\classes\water course\Summer 08\Articulate"/>
  <p:tag name="ARTICULATE_LOGO" val="(None selected)"/>
  <p:tag name="ARTICULATE_PRESENTER" val="(None selected)"/>
  <p:tag name="ARTICULATE_LMS" val="0"/>
  <p:tag name="ARTICULATE_TEMPLATE" val="Blue master"/>
  <p:tag name="LMS_PUBLISH" val="No"/>
  <p:tag name="LASTPUBLISHED" val="C:\classes\water course\Summer 08\Articulate\Lecture 1 Introduction Web 2\player.html"/>
  <p:tag name="ART_ENCODE_TYPE" val="0"/>
  <p:tag name="ART_ENCODE_INDEX" val="1"/>
  <p:tag name="MMPROD_NEXTUNIQUEID" val="10010"/>
  <p:tag name="MMPROD_UIDATA" val="&lt;database version=&quot;7.0&quot;&gt;&lt;object type=&quot;1&quot; unique_id=&quot;10001&quot;&gt;&lt;property id=&quot;20141&quot; value=&quot;Lecture 1 Introduction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D:\&quot;/&gt;&lt;property id=&quot;20224&quot; value=&quot;C:\Classes\SWS 2007 Summer 2010\Lecture 1 Introduction&quot;/&gt;&lt;property id=&quot;20250&quot; value=&quot;0&quot;/&gt;&lt;property id=&quot;20251&quot; value=&quot;0&quot;/&gt;&lt;property id=&quot;20259&quot; value=&quot;0&quot;/&gt;&lt;object type=&quot;8&quot; unique_id=&quot;10936&quot;&gt;&lt;/object&gt;&lt;object type=&quot;2&quot; unique_id=&quot;10937&quot;&gt;&lt;object type=&quot;3&quot; unique_id=&quot;10938&quot;&gt;&lt;property id=&quot;20148&quot; value=&quot;5&quot;/&gt;&lt;property id=&quot;20300&quot; value=&quot;Slide 1 - &amp;quot;The World of Water&amp;quot;&quot;/&gt;&lt;property id=&quot;20303&quot; value=&quot;James Bonczek&quot;/&gt;&lt;property id=&quot;20307&quot; value=&quot;272&quot;/&gt;&lt;property id=&quot;20309&quot; value=&quot;12742&quot;/&gt;&lt;/object&gt;&lt;object type=&quot;3&quot; unique_id=&quot;10939&quot;&gt;&lt;property id=&quot;20148&quot; value=&quot;5&quot;/&gt;&lt;property id=&quot;20300&quot; value=&quot;Slide 2&quot;/&gt;&lt;property id=&quot;20303&quot; value=&quot;James Bonczek&quot;/&gt;&lt;property id=&quot;20307&quot; value=&quot;294&quot;/&gt;&lt;property id=&quot;20309&quot; value=&quot;12742&quot;/&gt;&lt;/object&gt;&lt;object type=&quot;3&quot; unique_id=&quot;10940&quot;&gt;&lt;property id=&quot;20148&quot; value=&quot;5&quot;/&gt;&lt;property id=&quot;20300&quot; value=&quot;Slide 3&quot;/&gt;&lt;property id=&quot;20303&quot; value=&quot;James Bonczek&quot;/&gt;&lt;property id=&quot;20307&quot; value=&quot;278&quot;/&gt;&lt;property id=&quot;20309&quot; value=&quot;12742&quot;/&gt;&lt;/object&gt;&lt;object type=&quot;3&quot; unique_id=&quot;10942&quot;&gt;&lt;property id=&quot;20148&quot; value=&quot;5&quot;/&gt;&lt;property id=&quot;20300&quot; value=&quot;Slide 5&quot;/&gt;&lt;property id=&quot;20303&quot; value=&quot;James Bonczek&quot;/&gt;&lt;property id=&quot;20307&quot; value=&quot;292&quot;/&gt;&lt;property id=&quot;20309&quot; value=&quot;12742&quot;/&gt;&lt;/object&gt;&lt;object type=&quot;3&quot; unique_id=&quot;10943&quot;&gt;&lt;property id=&quot;20148&quot; value=&quot;5&quot;/&gt;&lt;property id=&quot;20300&quot; value=&quot;Slide 6&quot;/&gt;&lt;property id=&quot;20303&quot; value=&quot;James Bonczek&quot;/&gt;&lt;property id=&quot;20307&quot; value=&quot;279&quot;/&gt;&lt;property id=&quot;20309&quot; value=&quot;12742&quot;/&gt;&lt;/object&gt;&lt;object type=&quot;3&quot; unique_id=&quot;10944&quot;&gt;&lt;property id=&quot;20148&quot; value=&quot;5&quot;/&gt;&lt;property id=&quot;20300&quot; value=&quot;Slide 7&quot;/&gt;&lt;property id=&quot;20303&quot; value=&quot;James Bonczek&quot;/&gt;&lt;property id=&quot;20307&quot; value=&quot;280&quot;/&gt;&lt;property id=&quot;20309&quot; value=&quot;12742&quot;/&gt;&lt;/object&gt;&lt;object type=&quot;3&quot; unique_id=&quot;10945&quot;&gt;&lt;property id=&quot;20148&quot; value=&quot;5&quot;/&gt;&lt;property id=&quot;20300&quot; value=&quot;Slide 9&quot;/&gt;&lt;property id=&quot;20303&quot; value=&quot;James Bonczek&quot;/&gt;&lt;property id=&quot;20307&quot; value=&quot;281&quot;/&gt;&lt;property id=&quot;20309&quot; value=&quot;12742&quot;/&gt;&lt;/object&gt;&lt;object type=&quot;3&quot; unique_id=&quot;10946&quot;&gt;&lt;property id=&quot;20148&quot; value=&quot;5&quot;/&gt;&lt;property id=&quot;20300&quot; value=&quot;Slide 10&quot;/&gt;&lt;property id=&quot;20303&quot; value=&quot;James Bonczek&quot;/&gt;&lt;property id=&quot;20307&quot; value=&quot;285&quot;/&gt;&lt;property id=&quot;20309&quot; value=&quot;12742&quot;/&gt;&lt;/object&gt;&lt;object type=&quot;3&quot; unique_id=&quot;10947&quot;&gt;&lt;property id=&quot;20148&quot; value=&quot;5&quot;/&gt;&lt;property id=&quot;20300&quot; value=&quot;Slide 11&quot;/&gt;&lt;property id=&quot;20303&quot; value=&quot;James Bonczek&quot;/&gt;&lt;property id=&quot;20307&quot; value=&quot;286&quot;/&gt;&lt;property id=&quot;20309&quot; value=&quot;12742&quot;/&gt;&lt;/object&gt;&lt;object type=&quot;3&quot; unique_id=&quot;10948&quot;&gt;&lt;property id=&quot;20148&quot; value=&quot;5&quot;/&gt;&lt;property id=&quot;20300&quot; value=&quot;Slide 12&quot;/&gt;&lt;property id=&quot;20303&quot; value=&quot;James Bonczek&quot;/&gt;&lt;property id=&quot;20307&quot; value=&quot;287&quot;/&gt;&lt;property id=&quot;20309&quot; value=&quot;12742&quot;/&gt;&lt;/object&gt;&lt;object type=&quot;3&quot; unique_id=&quot;10949&quot;&gt;&lt;property id=&quot;20148&quot; value=&quot;5&quot;/&gt;&lt;property id=&quot;20300&quot; value=&quot;Slide 13&quot;/&gt;&lt;property id=&quot;20303&quot; value=&quot;James Bonczek&quot;/&gt;&lt;property id=&quot;20307&quot; value=&quot;288&quot;/&gt;&lt;property id=&quot;20309&quot; value=&quot;12742&quot;/&gt;&lt;/object&gt;&lt;object type=&quot;3&quot; unique_id=&quot;10950&quot;&gt;&lt;property id=&quot;20148&quot; value=&quot;5&quot;/&gt;&lt;property id=&quot;20300&quot; value=&quot;Slide 14&quot;/&gt;&lt;property id=&quot;20303&quot; value=&quot;James Bonczek&quot;/&gt;&lt;property id=&quot;20307&quot; value=&quot;296&quot;/&gt;&lt;property id=&quot;20309&quot; value=&quot;12742&quot;/&gt;&lt;/object&gt;&lt;object type=&quot;3&quot; unique_id=&quot;10951&quot;&gt;&lt;property id=&quot;20148&quot; value=&quot;5&quot;/&gt;&lt;property id=&quot;20300&quot; value=&quot;Slide 15&quot;/&gt;&lt;property id=&quot;20303&quot; value=&quot;James Bonczek&quot;/&gt;&lt;property id=&quot;20307&quot; value=&quot;282&quot;/&gt;&lt;property id=&quot;20309&quot; value=&quot;12742&quot;/&gt;&lt;/object&gt;&lt;object type=&quot;3&quot; unique_id=&quot;10952&quot;&gt;&lt;property id=&quot;20148&quot; value=&quot;5&quot;/&gt;&lt;property id=&quot;20300&quot; value=&quot;Slide 16&quot;/&gt;&lt;property id=&quot;20303&quot; value=&quot;James Bonczek&quot;/&gt;&lt;property id=&quot;20307&quot; value=&quot;284&quot;/&gt;&lt;property id=&quot;20309&quot; value=&quot;12742&quot;/&gt;&lt;/object&gt;&lt;object type=&quot;3&quot; unique_id=&quot;10953&quot;&gt;&lt;property id=&quot;20148&quot; value=&quot;5&quot;/&gt;&lt;property id=&quot;20300&quot; value=&quot;Slide 17&quot;/&gt;&lt;property id=&quot;20303&quot; value=&quot;James Bonczek&quot;/&gt;&lt;property id=&quot;20307&quot; value=&quot;289&quot;/&gt;&lt;property id=&quot;20309&quot; value=&quot;12742&quot;/&gt;&lt;/object&gt;&lt;object type=&quot;3&quot; unique_id=&quot;12569&quot;&gt;&lt;property id=&quot;20148&quot; value=&quot;5&quot;/&gt;&lt;property id=&quot;20300&quot; value=&quot;Slide 4&quot;/&gt;&lt;property id=&quot;20303&quot; value=&quot;James Bonczek&quot;/&gt;&lt;property id=&quot;20307&quot; value=&quot;299&quot;/&gt;&lt;property id=&quot;20309&quot; value=&quot;12742&quot;/&gt;&lt;/object&gt;&lt;object type=&quot;3&quot; unique_id=&quot;12570&quot;&gt;&lt;property id=&quot;20148&quot; value=&quot;5&quot;/&gt;&lt;property id=&quot;20300&quot; value=&quot;Slide 8&quot;/&gt;&lt;property id=&quot;20303&quot; value=&quot;James Bonczek&quot;/&gt;&lt;property id=&quot;20307&quot; value=&quot;300&quot;/&gt;&lt;property id=&quot;20309&quot; value=&quot;12742&quot;/&gt;&lt;/object&gt;&lt;object type=&quot;3&quot; unique_id=&quot;12918&quot;&gt;&lt;property id=&quot;20148&quot; value=&quot;5&quot;/&gt;&lt;property id=&quot;20300&quot; value=&quot;Slide 18&quot;/&gt;&lt;property id=&quot;20303&quot; value=&quot;James Bonczek&quot;/&gt;&lt;property id=&quot;20307&quot; value=&quot;301&quot;/&gt;&lt;property id=&quot;20309&quot; value=&quot;12742&quot;/&gt;&lt;/object&gt;&lt;object type=&quot;3&quot; unique_id=&quot;12919&quot;&gt;&lt;property id=&quot;20148&quot; value=&quot;5&quot;/&gt;&lt;property id=&quot;20300&quot; value=&quot;Slide 19&quot;/&gt;&lt;property id=&quot;20303&quot; value=&quot;James Bonczek&quot;/&gt;&lt;property id=&quot;20307&quot; value=&quot;302&quot;/&gt;&lt;property id=&quot;20309&quot; value=&quot;12742&quot;/&gt;&lt;/object&gt;&lt;/object&gt;&lt;object type=&quot;10&quot; unique_id=&quot;12739&quot;&gt;&lt;object type=&quot;11&quot; unique_id=&quot;12740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2972&quot;&gt;&lt;/object&gt;&lt;/object&gt;&lt;object type=&quot;4&quot; unique_id=&quot;12741&quot;&gt;&lt;object type=&quot;5&quot; unique_id=&quot;12742&quot;&gt;&lt;property id=&quot;20149&quot; value=&quot;James Bonczek&quot;/&gt;&lt;property id=&quot;20150&quot; value=&quot;Director of Undergraduate Programs&quot;/&gt;&lt;property id=&quot;20151&quot; value=&quot;manatee_lg.jpg&quot;/&gt;&lt;property id=&quot;20153&quot; value=&quot;bonczek@ufl.edu&quot;/&gt;&lt;/object&gt;&lt;/object&gt;&lt;/object&gt;&lt;/database&gt;"/>
  <p:tag name="MMPROD_THEME_BG_IMAGE" val=""/>
  <p:tag name="MMPROD_12742PHOTO" val="/9j/4AAQSkZJRgABAQAAAQABAAD/2wBDAAMCAgMCAgMDAwMEAwMEBQgFBQQEBQoHBwYIDAoMDAsKCwsNDhIQDQ4RDgsLEBYQERMUFRUVDA8XGBYUGBIUFRT/2wBDAQMEBAUEBQkFBQkUDQsNFBQUFBQUFBQUFBQUFBQUFBQUFBQUFBQUFBQUFBQUFBQUFBQUFBQUFBQUFBQUFBQUFBT/wAARCAGwAS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e78Np997fZWHe+F7C5j/AH1vvrY0Txn5f7m5/eQt/wB8Vt3+iQalB51tX9J+1q0JWnp5n5byR+weI+JPD8ugX/2mx8xE/uVseE/iXe6RqHk3Mcjw/J/vJXcXFm/l+TNH5if9NK5fWPCkMsn2mz/g+8n8aV7McVSxMPZV1fzKhzQ+E9q8P31l4osftNhcb3/iT+P8q0vsaxSfPJsdP4K8i8L3EukSR3NtJ5c1eixeJItft/n/AHF7XxWLwk6M/c1iehCceQr6xsj+f/V1zclx5Unyfc31Y1SRov8Alp5lc3JqCfx16eGo+4Zc5uSf9dP89K6DR5Elj2PXJ6feJJ+5f/vutyzj+zSf+z1niIfZNecuapo6y/8AAK4/VPDf8cP+Wr0i3kST/fSo/scVz/yzrmpYqVADw/WPD6XNnIj/AH68n1zQ3tpJN9fVmseE18v5P9TLXk/iPwf5n7l4/L2V9nlmaR7nPOB4fcWflf8ATSq/2f8A66V2moeG3tvMR4/L2fx1h3Gn/wDTOvtYYiFQx5zD+z//ABDUfZ/3laklm9R/Y/8AV1085nzmX9n83/ppRJbp5nyfvK1Ps/7v5/8AgNElnRzhzmP9nSOo/IWtSSzeo/s/8Dx1rzhzmfJbp/HUf2fyq1Ps/wDf/eUv2f8A7aUc5pzmd9n/AHn/AD0SiS38r5K1Psf9+j7HRzmfOZccf/TOtGOOL/nnT/7P/v1J/Z7/AMdE5hzkf2xIo9nl/c/jqT+1JY/uR+XUkdn/AN8VJHpdY+4Z+2K/9p3H3PMk2VH5ksv35K2I9Lfy6l/suo54IftTGjj/APH6uR9auR6PVy30N5a5p1oBzFe3keX/AHK6jQ7xLKTf5f8AsVY0fQ7fy63P7LST/Ux7NlfOY3HYeEWdNLA1a8vhJPAmsaV4wt44ba48i9/hR67zw/qF1ol59jvPuf8Aj9fCfgPVNYsbe32Sf6n/AFU38e2vsL4WfEeL4g6XHpGsx+XqkSfu7z/npXxtOOLlQviY82mrX5nqY3L/AGf7yn9x6leW8WpQ7/L8x64fUI30243/ANyuws7d7e48n+P7n99HqvrGkJH9+P5HrOjU5JcvQ8U4O41OWKT/AFeyug0DULeTy/4H/uSVl3mn+Z9z95RZ6f8AvP8AV+Z/er1p8k4D5zp/ECNLB5qf8CSuA1DzY5P+eif367i3t5f3fnSeZWPrGl/ZvnSP5HrLCTjT9xhOZT8P3n7zZNXeaXcJ/qX/AOA15vbyPFJ8/wDq3/jroNPvHl+T95Hs+7TxdHn1NITO0kuHtv8AgFSWeseXJv8A9ZWH/aDyx/vv3b1H5n7yvG+r3+I15z0i3+z6lb/uf++K5vxJ4PS+j/1fzpWXpeqPbSb/ADK7jS9civY40m+//C9eXKNXCT54G/uzPB/Enhd/3n7v7n3q871TQ3ir7E1DwXZ6l86/x15v4k+E7x+Y6fvE/wCmdfU5fn1P4JuxxTpSgfM9xpflyf6v/wCzqCSz/wC2len654LltpJP3dc3/Y/l19rRx0KkfiMDk/7P/wCmtEmn11n9l1HJpePn8uun6wYnHyWf8aVH/Z9dhJpb1Xk0utIYgDk/sdSR2b10n9lv/wDE1JHp/wC8rX6yM5v+z/KqxHp9dJb6Y3l1Yj0tP+B1zSxIjk/7L/7Z1Jb6P/wCuw/sv+5ViPS/+mdZyxYHLxaR/cjkq5b6R/0z/wAtXWW+h+Z5n7v5K3NH8KfafneP5K8+rj4w3A8/j0N5JPkq5H4fb7leqW/hNP4I/LRKsSaGkfyQ/c/i/wBuvIrZzGmdNHD1K8uSJ5ePD8UXmO/8H3kjqOz09JI438uvQLjQ/MkuN/8Ax6onyp/z03Vn3Fv9m8v93/B81fBZnxPKfuU2fYYLLKVD356sx7PT4v4497/wpJVySP7N/wAs/uVTt7h5JP8AbT7tan2hJbfZ/B/C/wDGntX5niM1xHPLmk7PofRQhSXvQPl/wno/27S7eaGP/e8v/lnX0R8K/hxLHcW99D8/3K87+Gdnb6TefZrn7j/d/wB6vXI/Hlv4Xjkms5P9iVP7jL7V++08Y6mH+rYfWS0Z8tj5y+R6/q+nJa2ccz/fRK8y8YfEJLZJLR5PL3/df/aridY+Pj337l/uf+zV5n4k8Yf23J/q6zwmXOk/9pPMo4Sc5c3Q7zS/Glx/aG9/+BJXo+l+J7K58tNn36+eND+0XtxGkP33r3z4d+D5ZY43m+/XpYulSp0ueWheJpQgdpb2/wBpj3wx/cq5caf9ps5E8v8A7+V0Fnp6W0exP+BVHcf6N5myvjPrF5e6eVyHl9xo7yf8s/n/AIkrQ0ez8uSugvLNLn/ln89SW9n5UdelLF88DAk/s9LmPZ/rKp3GjpF8n/jlaFvvj/1P/Aa1INP+2x/P+8rzvbSh1Og5OON4vv1oafI8fyV1FvocUkmz95Ukngt7KPzk+5WM8ZSfuyDkmR29w8cf+srQk1iX7Psf5/8AYqn9nfzPnqP7OnmV53JCZvzyMfXNL/tLzH+z+X/1zrzvW/B/l3G/y69ws7NJPkT/AIFVu58J2upW8kM0ezf/AB124fNPqvumMqXOfMEmkeV/yz+f+5Vf+zK9U8UeC5dEvNj/AHH+69YY0fH/ACz+5X11LMoVIc8WcU4HB/2ea3ND+HOseJLeSbTrPz0SvSPDfwj1jX/LdLfy0/6af/Wr1Pw38K/EXhO4juIfL8n+5Xk47iGnQjy0prn8zpo4ec/sux4v4Y/Zu13VrS4ub+2+ybP9Un9/8q4TxJ8P9Q8L3kkN5b+X/wDE1+gekamkml/JH5c/9ySvmv4xadq+o6vJNqNvGke/915f92vByniPF4nFyhWsonXi8JCjSjKDbPAI9L/uR1cj0d/+efzvXYW+h/vK6Tw34HfVrj/V7If4q+xrZjGnHmkzx+T2hwen+E7i+ePyY/MrbtfA723z3Mckaf3K97sPCVrotv8AJb72+/V630P7b8k1nv3/AHfMr5OtxDK/u7HbDCHgVvof9o3EcMMccMKV2On+F/Lt40hj+5Xpknw7S2/ffZ/LSo7izitrfYn7v+9XnVc4jV+A6IYSf8p53JpfmyfZk+5/E9Z+uWdvbWciJXoGqaXb22lyeT9/+J64fVLN72STZJ8n31evFxeLlWUeSVlfU+my3Dxp+/I5fVI/Nt7d0/jg2f8AfNc3rH+rt3/4A1dpqFnFbW8aeZ9z51/3e9cPeXHmySf3E+69fFYufLV92R7X2Tj9Q32V5In/AANakk1CKO3/ANZ5b/I/+NHiCT+//B92uT1TUE+x73k+e3dP++W4NeTiK0QPGJPjJFFb/af3ck6fdeq1v+0BFr8my5jkjuvufaY4/kkX0evP/BfwfutSjje5jk8h69g8P/CNLby3s7P7/wDy2kr9j4fyGtUksT7dx079Ox5s/ZfFM5u41TUNWuP3MckafxeZXWaHod3exxokcn9xnrtNL+F720kc15JXpHh+z0/RI9n7v/fr9bpU6WDh8TqS7s8utj4w9ylH5lz4V/DeLTY43vI/kf59/wDcr1DWPEGmaBZ7LaSPfXmfiT4pW+k2v2a2/eT/AMKR15PrHiC91u486aT/AG68iWEq46r7Ss7LsedTpzrz1PXLj4l3ttqG9JP9167TQ/iXaarHsvP3c6/Jvr530PT73X/kh+4n8deseE/AkVl89zJ89LF4HDwh72j8i6vJT9zc9QjuIr37n7ytCz/65/PVPS9Q0q2j8mH95On/AD0rpLOS3l+dPuP916+NrVeT3eVmUcPKceYrx2cV58iR+W//AI5Wnptn9muNk3ybqqahcRabZ+clSafqH9tW8mz93dIn/fa1wTlNwv0NaVL7J0kcdvbXEe/79dBb+Ve2+zy/k/irh9LuPL8tLmT5/vo8n93/AOtXcaPcW8nlp5n+9/wKvDxHunR7Ez5PC6b98MfyJ92uX1TS3trj+4n8VeufZ/N+/wDu/wDYrn/EmjvJ8/l/I/3qxw+Nlz8siKuH5I8xzdnB5fl7PuVckt3kj2f6vfVfT91tcfZn/wCAvXQR2b+X8n7yuirU5WYwhzmFfeH1vbf7NNH5iN/H/crO8L+F00/VJLW5t99tK+//AIEtd9p+nvL9/wDjrUk0dP3fk/fSuJ4/ki6V9zb6p9s2NDs7LTbCNLaOONKNf1OKxtN7yf7qVTs7eX92iSfJVu80f7TH/wA9P9+vnrR9rzTlc9S/ue4ecXkl7qUf/LTZv+5H8ny1h+JLL7bZ+TNHJIn9/wC+9ep6f4ZfzPn/ANTSyeF9PsvMd5P+AV7MMfSoyuunY4J4erUPB9P8FvL/AMs69I0fw/FptnH+7+f+FK7PT9P0qL50kjTf91Hkq7/Z9v8Aff8Ad08Vm06/uhSwPIc3p+hpc3Hz/c/irYvPEGleG7OSa5kjj8r+OjWNS0/SIds1xGn96vB/iJ4g/t+T/RpPPtf4fL+5XzmIxcZ+7za22PUo0eQ7TxJ8XrK4+RLiORPvqn3K8j+Inx0tNI0/7TD9/wDh/uV5n401B9N8zyfMnevn/wCIGoaxqX7l/M2J96vmvruI5uSMtD0YUYnvnh/9pR9XvJLN5PLgfemySuot/iRFLZyP5ke/7lfnxH40fRLyTf8Au5Ef79ej+H/ix5kfzyff+9Xo+2qxpcvR6mcP3Z9aXniyK9s/kk+//wB91zd5cReXsSvG9L8efx+ZWx/wnEXlxv5n365qU5fb6mkpnQeJLjyvLT+P/wBlryTxp4ke28yH++myuz1DxAl7b73++j7P+AsteR+MLxJPMf8A1lcc4c8+Y15yh8N/jB9mkjh/dxo/yV9B6f8AET7Nbxun2fZN/wB8f/Y1+fnz20m9P3de5/Ce4svFOnx2H9sSR3qf8u0kn/oNfqmWYqpSnyc6in32PNmfQlx8TLK5k2fZ9k3/AEzk+T8q5vUPEH264+SSSRP7n8dZen+E9MsZP9Jkkjd/kby69M8H6Polj5fkx73/AL8lfs+WKNKHPOo5S7LY87EcsPsXOTs9Lvb3y0ttPkk/25I66zQ/ho8skc1/J/wCvRP3X8EccaVHeSPFH+5+/XfPGTlpBWPHliJS93Yj8u30C3j8r93s+9WPeeMLjzP+eaJWXqGoSyXH777/ANys+O3WS4/ffvKzjSi/j1OuEDpI/EjyCN4fv7/v/fSvYPh3rFvL5kNzcfI6fckrxez0+WWPf/q0rsPD+oRaT5e+T94/8f8Au14Ga0oez9w7aXv+4e6Ryafq3+jfx11Gl+A7TTY/tNtH5iOnyzeZXh+h+NLSLUI3STzH3/fjr2TT/F9xqUf2aH/RN/zr5n3Pmr8+x3taPLGDdnuOFLfyMfVLy3+2R+dHHvt3+ab/AGW/hrU/sd7K885I5I0+fan8e1uf0q5qHh+3k0+PUrm3j875En8z+6tU9L8UWUujx6lc6hbzvM77Uj3f98/hXkSx0IT9nzdNTolD93zR7nUaf4gS2+/+8rqLe8t9St5N/l7Hrw/XPiBpVtebLOSOdLhPv+Z+lV/D/jS4tri4ea4j2J/B/s1m6NLEU/bUZL7zOHM5ckz1zUND/uR/7tV7OR4v3Lx+W9cHefGi3tvLhS4jk87/AMc9qr2fxI824+0vJ5f+35lZU5SnHlk1oafV4wke0W9v5Uf/AMbqxv8A3ez95vrzvT/jJoltb/vrjy9/yb62Lzxg4t/OeS38t/44/wCPd0rgqQlD356eZ0ch2mnyJ/0zjp2peILfTZI0eOSR3+7sr5V+Kn7YGlfDO4js0uI7u9uH+VPM+f8A2mrn7f8Aa80/VtLkvLy4jgnT5Nn+96V5UMTh51uST079AlHkPoPxH8UtTeHUEsEjtUh+Rf43ryTxR8VL3QNQt7y8vJPIfekvmSffXbz0ryO8/a88NW15cW1zJHB53+oeOT/WN6V5v48+Nmn6lrFul/cR2Ed3B5ME1x88SM3esMZj4e9Sw0Pnb8V3PRhbkR7p4o+Nlve3EiWGqRwWqbH3/c8xW/i3Guf0f9sCLRPMRNYkv0R9jeZJvR/9pc18F/Fj4mJrdx/ZWmySfZbf5JZo/wDlo3tXndvqF3bXHnJcSfJ/BW2Eo4ydL95O+ml1r63Oec/sxufqRJ8cLfxJHcfabzZ5r7/3lV9P8aRRybPM8v79fn3Z/FzUIpLeF/uJXplv8YLX7PH/AKZ86V5c8DVhL3upnKqfXFxqmmSXG+aSORE+TZXH+KLfR7mORIY/kf7z/wAdeHx/GS0vbP8A4/I4/wDtpWXH8eNPiuJEmuP96uOeBnPozSGIMP4wfDt/tH2m2/dwf3P+eleLySXGmybPM8vZXsGsfGCy1KzuIXk8z+7Xk+qXEV9JI6fcevYwEKsI+zqR0Xczqzj8RY0/xpqFl8nmeYlbEfxEuPL+fzI64+OPyqPLr0fq8P5Tm5z0yz+Kn+h3ELyfO+z5/wDdrD1TxZ9ukk/effrj/L/v0skdZ/VKQ/amfJHUdncS2V5Hc20nkTp86vHViopLevUFznrXh/8AaQ1Oyt47bXtPj1aD7jTR/JLXo/hf40aVc3kf2OSSSCZ/kT/nm1fLXl+XRHG8XzwySRulenh8dicN/Dm0RyH6IeH/ABoniS386z8vf9z/AFlaFxZ+I72PZ9nk2f8ATOOvif4Z/HTWPAHiSzv5o47+BH/e+Z9/bX6DaH8aNT8W6Tby6aLKC1mTfA8H3PpX6FlefVcR7jgudHFVw5xtn4D1iOOS5mj8iNPnb7RWXJ4g0rTY983+vT5GSP8AvVueJLfxRq0cnnSfJ/En3K8o8WafF4bs5NVvLiOSCF9l1DHJ8+1qjNc2rUZc3Mo9NDsow933z0OPxo+rybLOPyNn/fdU7jT72WTzprj7n76vnPUPjpFZXmzRI5JNn/LaT5KsaP8AGzVfEl5svLjy3T+CP7ki18l/bOI5VGp7yvv5GnufYPsjwv4w8P8AhLzJryTzNifc/wB7pXYWfxwlvY47bTbeOTyk3xTf89It2f0r4L1D4gJbW8iXN55bwvs/efP8tZf/AA0RqdlHHDYWfzxO/lTSf3W7V5k8zrVKnvRTSDkPrz4sftKahbSR2c2oeXa/fZI/kT5a8H8WftWW+kW95pulSXMifarh4PLk/heXIr5z8SeINT8W6hJearcee7/98VkRx+XH/wA86+f+p+0qyq1JavojSPwqJ3958ePGFzefabbUJLD+Nf4/vV0Fn+1R4zto7f7TJ9re3+6/mfPXk8dnLJ9y3kk/65x1H8nl/wDTSuz6tRjpZDv5n1Jofx0t9St/7Sm1Dy9nzrDJJ/EvatDWP2rH1bR99ncfIn7n/br5L8v/AMfrQ0+T93s/8frj+ox+zJoynM+pPB/7RFpZWdxNc3nmT7P9TcfOlZeqftUaxc+XZ2fmR6Wju6pHXzvp9v5skf8At/erUuNkkknk/f37K3nD939XnJuJxzqknizxRceLdcuNSuZPn+4qf3FrDvLy4vv9dcSSf7HmVuSeE7uLT5L9/wB3B/8AE1jyW9KjClGPLTtpoX7Qy5I0qO8uJb6O3S5uJJ/K+RfMk37Fq7JHUf2YV18qNoGf9n/ufu6Ty3q55dSeXVzL5yv5f7ujy/3dWPLSOjy/3e/+/QHOV/8AYoj/AP2qseW/mVJHH+7rEznMjkj82mVt6X4X1jV7ffZ6fJPB/f8A4K2P+FV+JfL3/wBn1leH8xHv/wApx/l0ytfUPD+oaJJIl5byR1n+XVGRX8ypJI/NqT7PLJ/qY5JKuf2PfRx7/s8kdZAYlFPpldBRFJb0R2dWI+tWI+tbD5yn9j82u08L/FTxR4J0v7BpWoRx2v8Ackj3/lXL/wC/S8VrCc6fvwlZj5+f4j6D+H/xg1jxbodx/bGseXdWj7J08zZ5kXaRf92o/EmoaJbXEn2zWLaeC4TZOnmb68D+zp/20qSO3Ty6wxClX+PXzLhMuafo6X2qSJYRyTp8/leXXYeE/gXrGtyedc3H2Dyn2N/frl7O8lso/wBz99PuvXoHhP4yXum/Jf8A30T/AF0f8a+jVFadSEIwir2KhL+Y5fxp8H9Y8L6x5NnHJq0Eqb1f+OtDw3+z/wCK9bt45vs/2RHfYqSffr2S4/aQ8OaTJo/2O3k1JPI/0xJLdf3bf3f9qus/4ak8P6lof2NJLfTXidHi8uPZ8vO6vO+tVeT4H5Oxv7v8xh6H+x3rfinwv9gS38ueFN/nR/3qr6X+w/LZW/2nUpJJHR9jJJ/eVsFa9M8H/twaf4E1iOG/k+32rvsleP5/lapNL/aw8Oa/qF5cpeRxp57zRW1xJs2Lu3bTXjYHFY6lVqQrU3ytXT8ztlDD8seWXqbHgv8AZjikkt7CHT/k8hN37ujxx+xXb6J9nf8AsuOT7QjvK/l11Gn/ALfngzTZN7+XBdQ/JOkf3JF/2a7u2/bR8LeMPDhvNPvLK7ktTtlhuPvyR7vSo+tYiHvShJXOiEcJL3edHzR/wxHFc29xcpZ/P5D/AOr/AL26Nf8A2atCP9ieK2vI7b+y/MdE2M/+7X05o/7WHgePR/OS8so7qafZ5MlxF/Cw/wDiqz/E/wC1/wCGrUXk0MlnJGjpuf5fkV66YZjJJx5HJ+oTw2F+LmR876p+x35kcc0Nn5cEKbFfy9n3q871j4T+H/CVnqE3/HxdW/z7P9qvbPiB+3Al7p/k6bZyXcnz7X8z91u9a+U/EHjDUNSuLj7ZceZvff8AZo/+Wjf7VcPPisVP3Y8sfNnjYuWEp/w3zM5PxR5ttHHZpceZvd3lrk7z915myugvLO4+0b5pI9//AMVVO40t/M2PX1tGl7KNjwozOb8to/nf+P8AgrpfB/wr8UeP47x9E0e4ngtNnnv/AM81dtin/vquz+B/h+3ufGkb6l9m+xRfJK9xX6F+EvHPgTwPay614Ygt7fW1j2XmnPt8rUYP4wv+3/FXBicxdGr7OnC/me/hcN7WPtJzsj4g0v8AYn8Zyxx3N/HJHBs3y+XH86eua9A0v9gO4udP+0v9ok3pv3+Z/DX2/rH7UvgS+0cX9jqNlsuE+eGeRUdH/wCebV4Jrn7YGmaJHJZ2FxHdpvlSJPl+Tc3yflXf9ZjCMarXN5X1/A650cND7Wp89+IP2Q7TSZNj+ZHs+f8A1leB+MPB7+G/EFxpttJ9r2f88/nr6c8afFTxH4kt7j7BH5+oy/8ALaT7kf8AtGvn/wAP6wngnxhvvPL1q6uP+Pqb/nmzV59PFVZznPp0icVWNLSMdPM5e38D67cx700uTZUeqeD9Y0izkmubOSNN+zf/AL1fXmn+JLSTS9jxxxwP9168L+Nniz7dJb6bDJ9x97f8BpUcZVrS5OQKmHjCPPc+hPgX4XtLLw3Z215bxyb4PvyV3GqaHp+mxyf6PHGn+RXxxofxs8S6bHb2aSRyIjr89ex/8JxLqWn+deXH8Gxv0ryJ0atKfvdT2MPiaU4cqjseb/FzXNM/4SD7Anlv/e8uqen+F9FubeN0j+/XIePLzT7nXLj7HH8+/wDezf7VYVvqF7ZR7IbiSP8A2K9WNCfKuWR4dXEQ9q+aJ7Rb2ehaJJveOOTZXB+OPHGmRSSQ2Ecc7/8AjkdcZcape3Mfz3ElZX2f+Orhh583NOQp4r3eWEbEH2YVFJH+8qx/qql5r2jnK0fWpI5PK/5Z+ZViOP8A8c/551J5SUAV/wDc+5Sxx1P5SUv8VAEUkflyf/G6k8t6k8v/ALaVYjj8z7n8FAc5H8/36kjj83/fqXmjmgXOJ5SVHJH/AH6seYnl7KI61IhMg+z/ALuopLdJZKuyR1F5f7yg05yCOPy46T7P+83p5kb/APTOrFL/AA1d0Ze6Ps/K/j/8iVq+XaR/8tPLSsqOPzI/7iVct/8AV7/465Zxick1I3LO4fzNn+sgSo7y8e58x5vvu9Z9vJ/pEn7yrF5H5ke9P3j/AN+uT2MeYyM/zElkqTe/pUkdv5n3/wB3VyON4o9/36054wLM+ON/+mkf/XOo5JLv7n2y52J/00atjy4v3lY/meb/AOzUQfOPmZU+xpUXlxfwf991YqOP93W/Kguy5/bmqxW8kP2yTY/3vLrPjj8v56ljkpJKjlhD4UdHPOfxHafDeS71LXJHmvJJIIv+WPmfJXpnjS80LSfD8k02n20j/wAP9+vA7e8uLH57a4kgf+Ly6Li4u9Skje5uJLt0+75klefUw3PV5729Dpp4vljyWuR3En2m4kmSPy9/8FaH/CQahJZ/Y3uJPIqpH/45UkcldkoR7bGHP5lb7On/AGzo8v8Adyb6sf7dEkiffegy5zPkjT/nnVeSN4/uVqeYn/PPzKpySf36OQ0Mvy3qSONKkj60V0nQLHHSUVJHWoEdFSSf7dH+xQBHH1rV+Ty49n36pW/7qrlvJ5cmz/WI9ZGcwjjf/nnRJIn3PL+ffVjUNPeWP5P3b/8ATT5Kr2du0Xzv+83/AHvLrEzhyz94X/lnv8uk8tP4KkuJP3n+x/cqn5n8fmeR/sSVsEPhLHlv5e+o/wDbqn9seOT/AFlH9qf36DTkLlR/PLH/AKvy6j/tBPL+ej+0PMj+StTTkLEcbyR/P/3xV2zt/wDWI/3Nm9XrKt7x6uRyfu6y945pwkWP3ttJv8zzNn8dWI9QeP8A3Kpx3Dx1YjuE/wCedHxmcoSLEmqeb/y08yo5Ly4/eP8AwVH9sij+5HR5j+X/AKv/AIBWfJ5GcoB5j/8AXOiSPy46jjqST95JVi5Cv5n/AOxUb/8ALOpPLokj/d7HpmvIMpJP3lSf6yo/M/1lZchryC0/y6jjk/ebP9Y9SSSJ+7rXkFyB/q6PMeOl5pI/9usuQOWAvz//AGEdJ8/8dSSUR/7FBn7pH5dQSW/7v5460PL/AHn+rpJJEikpBznOU/y6PMqT5K6ztIKfH1qXy1+5Sf6qgOcJJP8Ax+iOjy//ANipf/IdBkSW8j20kcyfwfOtdV4Uu7S+1TU3vvLfUpbJv7MS6j3xPcjG2JmH3c/NtrlPkq5p8afbI0mjkkg/i8v78a/3h9KoxqLmiSx+ILixvJP7S0f7RND/AK1JJG+Ru+etc9JJ9pkkdP3ab/lT/nnXU6jqktl5eju8c/lb3a/jj3+fv+bdzXPXmnvbSb3/AI/44/uVgVS08r+Zqafskj+eTzP+ulaFx4f/ALWjke2t/wDdm8xfkbvn/ZrLt9H+zR/8fHz/ANyStC3uPKj2P+4T+/HHvrIifN8VMxP7L/ebEuI53/6Z0moaPd6TJ/plv5e+uo/0e+kk+028ckDp/wAs/klj9xWJqH2jy5N955iJ8myT+Otec0pVZzkYXl/u/wDcojuP3m/+CpPMqPzPKjrU6ySOTzJPkrYjkil/5Z+W6Vl2++X560LP93H89H2TCRZ/hqfzPKj2eXJI/wDDUccaSRx/vPv1Yt7e4kk3w0HNL4iC3s5fv/6up5Lf7NH/APG61LfS7iT7/wD33JVy40vR7GPfc6x591/z7Wke9PxlrnnV97/I451/e7mJb2afu08v/eqtJGnmfPWhcXlv9z/vl6qXEnm1cISLhMpSbKP9ZUnl/u6WtOQ154laSljjf76U+Pr/AMtKJJH+5/B/co5B+1I498X/AC0jjqT5P+enmPUex/WpPLrQz5yT5JP+mb1H5f8ABS/ZhT/nj/5aVnP+6Xy/zEflpHUtFFY+8aEnmfu/9ZSf9tKX5P8AgFReYnmVmBh1LHHUfFSRx11naJHR8/8AH9yj56l5qzn5xKKPMo81Kfu9zH3+xLVi31C4spN8NxJG9VvM/wCmtLVcpP8AiRtx+H7fVrOSawkjtNQ89NsMlx529W+9/D/Ose4vPsV5cWd5HHJ5T7JfL+T7tdZ8L/C8XjLxB/ZtzqFxpqeQ7rcwff3KpKr/APqqv4g+F93ZXEiW3mTzo/7395v+b3b+9WE/i5TOlWjz8lR/16nPx2cVzH/o15JH/ehk+fy6JNH1CWPeknmJ/E8f96o5NLu9JuJHf9+iP9+P5N/071qaX4gt/MjT7Hc75vvJHHv/AO+dtc/vQOycpRjzQ1M+30//AEeR/tHlunzsnzb3ok0/T/7L+0vqkn2rz9n2aOPf8v1roI9H/wBI/wBDt9VknT52SSyZPm9B1rD1Czt/tGy5jktJ0/gk+/u/3a0hL5mUKv8ANdGX5afwXFH2NJPvyf8Afuuwt/gv441Ly3s/BfiKff8AOv8AxLpf/QcVh6x4H1vw3ceTrGl3Okv/AHL+3aL+daQnGcuWNmdPtYfzFOOzSP8A5aVJHH5cexKI7N/45Kk+zvF/00rp5fI45z/vEkkn/TTy6I9Qu8fJJJRHJ/0z8tP+mdSfaEjk/wBZRL/CZcv94sfaNQvfvyeWn9z+CpJLNP47io45Ek+R9Qjj/wBj5quf2HFLHI6ahb/7lcUnyeQpWgU/s8X36jk2RSVYuLeKOT/j4jk/651XkjT7n8D0c0x+4QSbPMk2UnmpUnl1H/zz/wBitfeL5oEf+q+SpPMeSjy/4PLkk2USR+XHH+7k/wC2lX7xH7oPL/vyVJ8lR/PH9z93R5f8b3EdZ8nmXz/yoPl+/wDu6k/7aVH+6io+T/nn5dHL6lc/oSf9tKj8xPuVLs/650+O3/j8vzP+udZ+6L3iOPyql/deZ8n7yn/Z/wC5HViO38qSnyROadaRyflvR5fmSVJsf1pavkPW5xPLqXZ/00qOiOOtOSXYylKPcn+elqLy6ljjrSEJfymc5f3hPkretPB2t6jax3Vjp8k0Mqb12SL86r+NHhLTtN1PxBZ22sahHpunv/rZn2p/6ERX0Tb+IvDvhnw/DpsPxCvbPTdLkbyo7DSo5rWN3+Zv3nlSL/4/XPiJul9k8+rWqRkoxOK8G+A/C8VvZvNqniG01CWB3n8/QvNt4JfK+4Nh3N83/Aay5v2bNc1iXf4W8X2+vwJ/FcRy2T/lJ8v/AI9Xptx+0dYaHHGmm+Nb/U7WJP8AUrZaUny/7XlsN1VLj9sDyreRLbT9Ou9j71/tPSl3/dOP9TP/AErzees/fgjnX1mE+aP5Hi8n7OfxLiuNn/CL3upfwL9kuIpf/QGatLQ/gV41uX2J8NfE3n/w3P8Ax7pu9s43f99V3LftVyy21uk3g3wuqI/+uCz28v8A32Uarlr+0lrHnx+XfLBav92FPFjIifhJbUSniP5V956PPXlH3l+hwX/CL/EDSbeSG80TxNP/AM8k8zzYo+3Rt/8ADXE2/wBt0DWI7y2kuNJ1S3ffFNHbypLHKv8Ad4r3zxJ+0Je21xshvPEWiwXHzslhqKukn5xrXk/jTxhe+MbiO8S816Sf53VL+4aVNvqrghq1o+0n8SsZ0p/iTf8ACxvjBbXEkyeKPHaPN96bNym/vyxFYOqfEzxb4kt5LbVfFmo61B/FDfyK/wD6FzTh4gt7mDZrGjya6/8AC8+s3K7P51zN5cf6Zvhs47RP7kfz/rxXbCEYT2OmPLPovuRL5j//AGdSb/8ApnSeX5kf/LSjy3ik/wBXXb75y+6Sef8A9M6j+0L/ABx/fqPy38z5Kl8x/M/1n+75kdHNIOWBPHJ5n3LOSrHlv5m/7P8A7v7tqpyXDyff8v8A9Aqx/rY/9ZHWOpzzhEk/345KZ8n+fv0nzx/8tKj8yjUPdF3/APTOovkokqOqhAv5B/20qP5KkqOStSRaTf8A9M6PkpaDYSO48v8A5Zx1J9o82iO3T+OT/v3Vn/R/+ef/AKHWXJEy9rITzE+/SxyfweZHH/20pPMh/wCff/yFUySJH/yzjj/7ZrWXJAz55TJo7e3k+/ef9+46u/6PH8ieZJ/2zqt9sl/g/j/4BUkf2uX5/wD4p6z5jnnSl9qS+84/y/8ArpUnl1Hsf1ojrt5PI97m8yT/ALaUf9tKj/36kj61n/W4f1sS0n/bSo6lrS3qZzl6F3TrKLU9Qt7Z7yOx810RZp42dNzdPuAtXtHgn4HeKPCniCz1LSvE+nTXUW54F0bVfslwjL3aOeBt3+6y14zo+sXvh/ULfUtKvJLDUbf54rmD78dev/Dv4l6tJdW8d541njSbc89pBZ2yXDy/7LrBKfz2tXNiFVcfdtY5KnN9n8UdffWdhcwyQ+L5PDOoXaff/wCEkkurK4f+9sltc/8Aj0Ved2/wz8H63eeTZ6xquku33UtPK1OJN3/XRrZ9v/fVesa9+0bb+HrZEufCviS6SFP3V4kkrReV/wADhiK/+PV5/qXxm8E6v5k1n4Z8W2UbovmwwSQTJu/vbvLSvIi6nYypRqx+FNGgn7GnjfU4/tOg63p+u2v8L3+n3Nk+36PGVb/gDNXH6h8B/iBoF39mv/CGqyf3ZtMje4i/8cb+ldJ4b+LXw3037Rv1TxvpLP8A8stM8jf/AOjNrflXSR/HDQdWmt9M0H4oeL7ES/JBbatpzea+7/agbH5VnzVYS2+86Oet6/I8Wn8J67oFx/xONH1Wwf8A5ZQ3FvP/ABL/AHttc/cfaJZJH/1aP/BHI1fXf2zW9b0O8tn8cXPiy1lTY7/2reWT7enlsk0EgWvOvGvw20m8uY7m68PeKkuv9T/xKdV0y+h2r/sp5e2taWJ973xU6l5ngEd5LF/qf4/veZbrL/6HmpbfULuO485JI4JNmz9xbrEn/fI+Wvbrn4V+D9P0+T7N4F+MF1Ps3q935CW6N64hDM//AH1Xjt5B9ivJEfT7mwf/AJ43Hmo//j5r0sPP251VpRUfdRW8xJZN/mR7/wDpnHso3v6UtJ5f/XSvR5JHmh89H2dJPv0bH9ZKuR3FvFH89v5//XP/ACaJ838twI7e8ey/1Mdv/vyW6u//AI9UlxeS3P3/AC/+2capRJcW/wDBb7Kg4qLR/lF8xPMeiSR//wB3S/JH9+jijlj2Dm+ZHUVSfJRH/wBc6sYzij91/wBdKf8AP/zzo+0S/wAEfl0AR+Yn/POT/tpUkd55X/LOOo/9Il/5Z1J9nuJP+ef/AG0oF7v2g/tR/wDpnH/2zpftn/TSST/tnUkccsX/AD7/APfurccn9yT5/wDxys+QjnjDoV45LqT7n/kSpPLu4/vyRx7Kk8t5f+XiSP8A651H/Z6f89PMrLkM+f0XyLEcl3H/AMvEdS/aH/juPMql9n83/lpJViOzij+/J5lZzhL+X8Rfuv5vwOX/AO2dLzSUeW9dp7IeYn8dLxSVLWpAnyUbH9aPko8ujlAl5rpfCPhK38U3my51rRtKRJNmzU9RWylk/wBpWeNk2/WuZqTy6nkk+rRnI+tvh74UvfAtwIfB/jrUdVtWfe9hZ/2ZqcW32n85Nn/fNaXiT/hLfEFxJ53hvVZJ3TZO+maFK7p67mhl2u/4V8weCvElxpFx5M3iC50WH763PmXnyN7eRIpX8mr2W08WeJ/FGlx2EP7RWi+IfKT91pXiHRp7j/x+7s9rV89iMLVhLm5r/L/IcY3lz6fcegQa7r3hVo2u4/iHfQpBsVE8LToyN/e2tCdq/hTNe/aP0GB7qKTQ/GOm3XyfOPDDHeu3/buIx/5DrmPAHixtS1C30fVfGFloOowxvtubvRtMt9Mkb+7HsWLd/wB9V7xpeuJ4X+ebxZoOpT/Ikt/pFxvdGbouIpXZP97868erGUJe8r+hMpQh8UT58t/2gPBV7qGzWNH1mSB02LNd6VEj7v737mRXrqJLrw7450+T/hH7uXXU/wBT+71G2uNkrf3orhRLHnty1df8QND8H6/qEkNz4wtrDyt8y3lprK7Eb/rm8hVv92vJfEfwB8P6tqSajbeK9V13yk3wW2k6VFfJub/bTdEv+7uqo8k+8SVyehV1T4J+MLmOTTYdL0GeH/lh9ruFieBeu1448h1+jV4z4t8C634OupINauNCS88z57TTdQgllj+safMlfR2j6h4r8L28dtc+E/F/iHYjuqTxxI87fw/6iN/1asD4lfD648erHeaJ8EPEnh3V9nnXN3Z3EL+ex7vEG2/X5a9LCVHCrZ2t5M1UpfDoz5y/3JKP9+rGoafd6TeXFhf2/wBkvbd9ksMn/LNl/wB2o6+p905BlSeWkv8Ay0pKZVfMB/lp/wA9KI40/wCelMpN7+lZ8n94xLHmJ/BJUckjy1H5lHmJRyRAPLf/AK50uPr/AN/Kf5f/AEzoj/65x0GvOMx9f+/lSRx1J5n/AEz/AOB+XSf9s/LoMg8ulqPfF/0z/wC/lHmw/wDPSlbzAn+f/rnRUcdxF/z0qT/V/wDLSsySTy6sf9s6r+W/l/8ALSpPs3/TWSo90xJPLeT/AJZ0eYkf34/92j7O/wDz0k2UeZL9xJPk/v8Al0vmZHMUnl0tFdh9AFFJHUn/AG0oMgoqTy6WnygRf9s6k8ylorQxCt3TrPwy8EE1zrmo2OoJtdoZNGiuIt27t+++7/wGsKn1lOHtOthnpVz8WrS5uDDqGh6N4q04v80uo+GrO3u9v/TOa38pvzrtPDetfCnxdDv0r4M+LtG8nZDc6r4T12W4fd1+aE/0rwWOR7aSN4ZJI3T7rx/wV1XhX4oeIPC0kj2/9nanv/6DWnRXvl/7rP8AMtcVbB3j7mnzsbwn/Oe6ab4V8H2smzRPGHjHwum/fP8A8Jhp8ifQ+Y0cSr+MrV01n/atzqnk23xMsvk/fSpb2VjfSzr/AN/91fPNx8bPEVz5mzT/AAzafI6f6JoUCP8AN7kE0aT8bfE+n2/kvfBYN+/ZaadpyfMv+09u7V5UsvreT9RT5J/aZ7f4i1P4ix2kn9mx22sfwRQwf2dLLJ7+U0m//gOGr58+IVr4uguPJ8Vafqtgjvv2X+nfYonb6IoR6PFvxN8S+NreS21i/iubVvk2DSrOJ9vu0cKNXKx/u49nmSbE+6n8CV6OEwkqPx2+4j3EHyUtFFesYhT6ZT6ACl5pKKDEj+f/AJ51J/2zoooNiP8A7+1JHu//AHlFS1nyGInlv/H/AOi6Wk/5Z0eWlHIAfP5f+r/9Bo/8h0tFIB/mUUeZRUchJLSfJ/0zqPzE/jqTzF/550uQCT/cqSOR6ryXCfx1JHcJ/wBNKfIY8hzlPplJHVnrElFFFa84BH1qWoqloAKfUfmVJQYhRRRWoBUtFWdH02+8Sah9g0fT7nVb1/kS2sLdrh/++UzWXtYrckrUV7Dof7J/xV1u3juZvDn9hWr/AHZtauFt/wDx3lqt6p+x38TNNtxNDb6Vqz/w21peMkr+371UFcf13D83Lzr7wPE6Ks6rpt7oeqXmm6lZ3Gm6haPsns542SVG9xVavQU09gCiiiqAKKKKAH0Uyn0AFFHmUViYhUnmVHRQBLRUVFAEnmUtRUUD5Cx5lHmpVemVnyByFv7QlL9pFU6KOQOQt+Z/20qT7RWfJI9G9/StOQOQy6KZT64+c9UloqKitCCWn1H5lEdMyJKlqKjzP46oCx/v16F8Nfgb4o+Kckc1jbxabpDuif2pqX7pH3Nt/cq2PN/9B/2q9c+C37N9lo97p+q+N7SXV9dl/fWfhZPkSB2z5f2uR1K7uNzR/wAH8dfU0kfh+90+RLa8l02yt02Sp9tV7J5fIkAHnzHzGVm+X5P/AEGvncbmvsvcpfeYc0V8Op4p4a/Zh+Hvwyk0+bxN/wAVJfSyJum1a4X7J5X/AD0EUTEbN397zK9Xvdah8N6PJ/wj2j6jBorx7IrbSdKii0+Te2F3sg2LlP4ay7PxR/ZtxHo+pWejQXVjYxIqX9utxbx71ymH+fbCfkC7fl/iovNQ8a6J/Z+palrnl/aNjrZ2G7yp51+Xygqnayru+fNfNVMRVqy9+V/66BH++Z8muafr9n9p0T7P4aT5H/sq4jW4t5GX73ybRsrLt7hNS/0m21CSC1T5/wDRPkeRl67Fdj1/3q6S3uNE8ZaPpeq/2Hp3h7yZ3SV4/k3zosg/dbfmX/gSf8DryX4jeOrfwPZx39ta3Gs2t9Pss7aDbK7yr822Urt8v/e/9CqYx55csU7lpXLfxV8C6P8AGbw5G8FvJpviS3R00y8k+5Iy/et5lP8Aq9//AI7XxxNFLaSSQ3KeRcxO8MsMn30ZWwy197eE/EEPj/VNLebQ5ILr57yKawk+RGX7lvcNwvzZ2Z/ir5l/ag+HcvgL4jfaf3sdtrafafJuI9ksE4+WRO+9D99JP4lr6PK8XyT9jMqUNfI8dooor6fnMwqWoqKOckloooo5wCiiijnAKSOpKkj8qP55vufw/wByjnMSOirn+jx/7j/P/rPko/0eT5Ifv/3/ADN9HOTzFOmVb+xpJHvh/eJTPL/v/u6OcvnK9FW/LqP7PWfOHOQUVP5aVJ9nStOcOcqUnl1c8pKX7MKOcOc5uioqlrzec9oI5KfTKT/lnWvOZchL/FSUyn/6yOtecgsR9a+h/wBmH4aIkv8Awm+r28ki2kbzadbRx+bcSKn354ox8zSFv3cf/fdeN/DjwTcfEjxdpegRXH2SO4ffc3kn3LW2X/Wy/wCH95vlr7MsfF7WDnRvAcVx4YFlO9mZbGRlbyocM0k0i/f2J/wD+6leRmGIlCPs49d2clWdvdO/8LxS2+nW2i39/pdrdX2n39reYdXuNNUQY8h7j73mf3v9v5f9muR8XXEWveKNHm0HTdvh5Ps8Ok38G54r7918v3/X+L/vquf8Uapoum+B5PE+j3F7/wAVTPcPBbanHsdIFUbl3dGUzSMu+uL0f9oO40Dwrp/g+wt449MuI5bm+SSP969yG4kSRv8AV/Imz5a+bhh5VPfj57mMD2fwT4v8JPrHh3SrxdOsb3Y+lfbJI53eaBmdvLHlygbv3m1GxXR+Mr+HUtF1zTNFNnb6hoN7DNBNaXqJLqlttZJso7fJsYbvL/4DXwX8XfF1vqt3bRWa/ZoLjdc2c6SMjQM7fJz/ALFfTVx4Y8H2/grWLbwtYadceIYdbuHZ7i3gSL7Nu8vzftE2T/rBzvZmbfRUwnJZ9/wO77HvEfjTxQ+iaxcW15cXsGnX3+v+12+x/mXMXp80fz184x/GCW2vP7Nv7OOSZ3+xy+fIqQo3m/eb/Y+bfurk/FPibWbnV9QtLzVPIa0k2RWckjbEi/gEfm/Ps2/dzXJamX1a8kkm8ueR02S+X8iPXrYfDeyhrqzrhS+4+65tU+zfufD1v9g0jT/+JrBcz2373xHtiBa42y58uHef3CffaP71eO/tEfE7SvGOlafoX7u31qyne5ltrCNfs6Ltwu9/veaV+9Xg938RPEetSf6T4g1GRHTyf+Phk/ddNvH8NOjjSOPZD+7StsLg4wq+15tjCrDk+IWn0yn17/OcYvFJ5lFFIAj60VHHUlAEtRUUygCeOiP+/UdFakchJ5j+X5P+sg379n+1RJGlM5pPLrICTzJf4JKkjvPK8tPL8t/4n+/Vfy6k+f8A56UD5Ilj5P4P3n+3S1Hs/wCmlJHH/wDt0GJJ5lSf7/3KZT/9ySs+ckl+bfSRxv8A/YVX+f8A56VJ5j+XRzgc5SR/3Kjj60Vzc59NyEtFJ/t0tHOZ8gU+PrTKfWvOZTge9fs2+F7cadr/AInv9cs/D6Pv0rSr+/3eV9pRRLIz7FcqkcbLjj/W+TX0XJrnwV+HOmy6VNbXni0a5pEviXS7hPNt3kR0SL7I23BVm+zSO2+vnv4a2GseJPhXb6PZxyR+HrR4r/WLz5fKtVM87GZv+AfL/wBs6wtY8QJ/bnhfUvL8u1RJYV8z7/lJK6/+g14talHEzfM27Pa/3HjznLnlym548+In9t3FukMclpokyf8AEs02S4aVNOtWbckKMcdK8n8Yah9ik0+5h/dpsf8A9C3YrovFmr2niDwPqG+OO01fw9qOxUt4/knsZvl/8hyp/wCRq8tvNUuLm3kR/uI++uiHuR5LWsd+Hw/2/wACGeT7RHs/gf8Ag/557q76z+Lktt4fj0pLOOD/AEV0W58xt8Evm+arKV/21rzfzKkjpHpShGfxHt8f7S1vruiXFh468A6F8QoH2fZn1Pcl3atu+YrdxbJl3D+Hd96vMo7e3jubyazs/wCzbW4ffFYfaGl8hf8Ann5j8vWbp9ukXzzf8BStD7Qn/XRK2p0ow20OSrLkXsobHLx/6yP/AGK6Czk823jrDuLd/tkkKeZI7vvVK6C3t0jjjTzPnrWkaYn4CWn0eW9R+XW/OeUSUUv8NPjj/jrXnJI/L/uUVJ5b+ZJ/6BUkkf8Aco5xc5UoqfY/rUcn7qjnNeYZSeZR5n9ymfw0ySx9pFJHcVXpY5KC+Qv/AOsqPY/rVf7RVj7Z5n/TOsjHkmSR7KJJHij/APZKkjvHj+R5PMh/651J5kUtxInl/J/fpc5HyI499SfPLSxxpH/00Sk8v/V7P3b/AN+Ss+czDy/N8v8AuPR5f7zZ5f8AwOSpfnj+f+Cn+X5nyP8A990c4uc4yn1H/t1J8nmfP9yuc+rCP+49S1F88X++n/POpPkkj+T7/wDFWkDOZJHvo+eOOSiOPzfnT+D71RzlPskif7/yVocx9Kaz8S9Sj+HXhn4c2Uf/AAj2gvoMU13bWn/MVuZoJN007H725xHtrxvWNY+3eE9LT/WSWLvMqf7+N38q1PiBrj2PiSzvLb/V28EVtEnmb9nlLHIkf/j1ed6xqEX2y4S2/d2TvvVP9lui1zwjGC2sYUaUp2lIr3GoSySXD+Z/rfklT++vXmq/mUySSovMoPUFrT0vT3lk3vH5jv8APEn/AD0pdP0O4vo47x4/9FfftSP53fbj+GtzULOKxk3/AOko77HiSSPZ/wCzNWXOc85/ZK0dukVxIj/8CST7/wCtEmyOP/no7/dqvJcS3Plv+7j3/e/g+9Wpcae+mySQ/vJH2fNNHu2frWvOc04e8uYpxx+ZbyVJH+7+/wD+Q6rx3n8Hl+ZRHceZ5m+lz++aey90seYn/TSSlj2fu/79RfJRHWvOc/six8kv36kjjT/npHH/ALFU/kj+SjzE8z5K05zP2Ui5/q/nT7if990vz+ZvTzNn8SfcqtHslqSORPuP9/8AuVnzmXsSSSN/v/vNn/XSqckf7urHzxeXvkkj/wDH0ouNn8cn3605w5JEEkdJ/wAs6l8z93/6FUUlac5oR0UUSdaOc15BlFJ/raX/ANF0c5pyCeZWhHqCR/J/BWXUsclZ84pUYzNf7RFL/wAs/n/vx0R27x/P5e/Z9793vT9Ky45P7lWbe8eL7lQck8PL7Jp+Y/8Ayx/j/wCmdSRyJ5f/AI5/F+7rLjuPM/1Mnz/3KseYlzJ8kf8A37/XpQcU6Jy8cn8f+d1R+Z+82VHH/ceT79SXGySOPf8Au3T/ANBrlPqix/6BUtvcPF9z5Nn/ADzqtHJ+8+f93v8AvVJ/y0k/2K15wLEkn2mSSa58yR3+9/vVH/q7OR/99KX/ANn+RqZNJ5do7v8AP8jJsrric04HXfETS3srfzkkkngmSK8tZpP41ZfLf/gSuNted/6yOvVvjLcT6BqF14YmjjeGGO1uY/M+R7V5bOJpk/3CxryquQrD/AiLzK2PD/h+XW5N/mR7EdPkkk2Jt/vOf4VrL8utmORI/LdP87aymbz/ALpf+zvbXnkzSR7/ALizQSb0f/dK/erQ0+OysdQuP7SjknSL732eTY+5f97iqdv4kePVJL+58u7ukT915kf8Tf7PSrGueJEvrySaw0v7BaoieVD9/wAis5c3w91ucc4y2t+Jn/aH+0SeTH5D/f2Usd5L9xJPMR/+elLca5d3skfnR+e/35/M+ff27VSuI/K+RP3ex/m/4FWn+Iv5Fu4vEvvneTzP4P3lU/tH7zfUFRR/6z/2SkaGpHJ+8qPzKLeN5ZP9io5I/wB5J/6HWwFiPf5cj1HHJ+73vS/Z/wB38nmeX/fkqOPf5lA+Qv8AmReXGifvHf8AgqSPf5e//b/36y/MeXy6uRx/u9837z+9+8oMuQseZ5knz0RyP+7RJPL/AOulRxx+Vcb0/eJS+Z/q9n7t6Ocz9kPk/wBX/wAs5KZ/6MqKT955lWJLd4/M/uVpCZnKkVKj+0irflvH/wAs6p+Wn/AK1gaB5nm0vyf8DpJNkUnySUHf+7ro5AGU+PrUnmJ5f/s9R+Ynl/8APOuKZqHmfu6k/wCWf+rqOSP/AL4So/M/7Z1mBJ5n7z5Kkjkli+R/uVH5n9+Oo/MSL7n8dAuQy44/MjkqxH+9j+f79V/L/efJUnnrRA6ST57aSPf+8T+/Vj/lpvSo5P8AVyJRbyeV/vpRyASW/wDrJE/75rubfwv/AMK+8J+HPGfiKwt77+3fP/sTR55PlnjhYK91cheVj3N+7X+P733fv8ZFJFo0tnf39n9qRtlzBY3HyJdRbv4v+mZ/8eqDxN4p1LxnrlxrGr3f2q/uPvN9xI1H3URR8qKv8K0ClBz917E/i3xlqXjbxJd61q9wZ9Qu9iSunyfKiKiD8FXbWNUVSRxy3P3I/MrUqMeSPLHoLJ/4+9bdnHax29vDcyfOm/5/mfe393AqvZ6elt87x+e/8VddoeqaboGqR380f2uO3+RUjjiff/38Hy0pnPUn7vuq5T1DQ5tE0Oz1J4/Ie4d4Xhk27/mXd79az9Gt5r7WLOGz8zfcOkO+CPf8zcdK6PxH8UItS0y40ew8Px2mlu6vBbSfvXRgzldvH3v3m2s6z0vxR4Wk/t6G3k026sX3s/y70b/cP+y9cXPPl96yfTU5oSqcj57Rk721NXxJ8Nrjw/fahE9xJJPp6edeeZH9n/dH+4T9/wCauG1C8S5uJJkkkkeb73mf3qveIdd1G7tbSxupI5LKy/49oUk3xIrf3eawZLjzfnT+D56KUKnL+8d2dOHhPl/eSuyTzKjkk/eVH/7PUcnWtDfkNiO4/v1YuJE8z5JPkesuzk8yP/crQ/1f2d6RnyFizk/0fZ5kmzZ81aml6HLqVx/o0kex03yvcSeUkfzY+Zqx7ePzbz5/3fz1oR28v2j5PL/3P46qfw7mU/7poSeH5Yo/30ccc6fwSfJ5lV5NPaO33+ZH5H9+tiz3+Xsuby2sEhd3X7Xu/hYfdVR96tq+k8H+Zef2bHqJRHfbc3ca/wCqPzb1Uc7x82d3/fNcftpQly2b+Rwe1q+pwtxH5fyf6yqckj/u3/360Li8SWST/R/L3vviT/ZrLuJP9W/l138h3wJI5Hlj2VJJcPF5iPH9/wD56VBH/wCP0/5fM+etYGk47B9oeOPZ5lWI7h/vpeeW+z/lpVOTZUcn/fyuk5+QsSR/3/LqOST/ALZ/7FHmJ/HJ/wADqT90f+AVpOY4QK8m+KlqeSP/AFf+rkSiOP8A1jvXnc5uU498dSfJL8n+rqT7P/ck+5/BJRHv+0f89KxAZ5f8CfvKTy/3n+r8uiT/AFkjp+7/ALiVY8x4o/8AWUAc/HJ5fyPUkkbxSb3+5TPk8zY9T+Y/l7H/AOA1tA1JI+tTQ3FvYyedc2/26FP+XaT7jt23f7PrVGO48qSrEn+r85/L2VpzljdW1rUPEupz6lqVxcalqE+3zJpPn6LtVf8AZUL90VD/AGfcR+X50fl7/u1cs7h5f3PmfIlbOl6XcS294n9nxzv5D7ZpI9/kf3m9N9Zy5Rc/LExrPS4vMj86TzEf73mfJVyTT3+0eTDHJOnmbF/d/wBKkuI0ttHkSa4kjnuPvTeZ8m1f+WdU9P8AGFxY2/kpH5n8dZc0zH3/ALOpo/2fcW0kf2n78PyND/H9KfcWcVtcSP5n2Syhk+V5Pnlfb97b/DVXWPiBq/iCSTeLe0hlgihWG0t1REVP/Zvesm41i9vbe3hubiSdLRPJgSST7i7s4FOM5WXNo/UOSX2joI/EFppMkc1tHJJepv8A33mbEjbbj5etZt54g1PUo7OGa4/cWm/yIf4EZ/vH8cVi+Y8lFackeY09lEkkkf8AjqOPrRJ1plBZP5jyf8AqOT/V0VJ9neWOtQCz/wBbWpb/ALyP5Kz7ePy7iOtSz/1cif7FLkImWPL8qTY/l73/AOedSR6h/q0f50/uVU8z95/sUnmPbSfJRyGfIdBcXj3NvJvkjk3vvV7j7+5feq8eoeV5if69E/77qvZ3Fv8AZ5POj8x3/wCAbKr2ciR+Z/y0+5trOEDJQ3NjVNUTUv8Al3tk2fd8uNv8a5//AC1aF5eRS3Hz28cf+xBHsqpJ5Pmf7Hz1pCPJE0hHkIo5P46kk2SyR1HH/rJNlElaAEn7v5Kjk/1lH/LOP/bqP/lpRzmvIS/xUnmUykjrP4wLPmJ5nySfcqf/AJZ7PM8yqf8Az0o8t605PdMiT7Qn8cdEcn7v5Kj8x6syf8e8aJ+831nOAFLzPNj+f59lWPk8uPZ+7qDy/wB5spP9t/4K5QM+TbLHvo8z/vuoI5KfQdPIEn9+rlvcebHJ+7+RKrxyeZUn2eX/AJY/vNn3vLoMyz5n2by3ePfsT5Uj+Sp7zXL25t7eFJPufwR1nxyeX/y08ydP4PvpJUfzx/J/q/71bByEn2eW5k86b94j/eepP7Lf7n8b/OtWI40lj8mtHzIo7eSzS4++6Oz/AO7WouYwrePzZNj/AHKJLPy7j5P46kuJEjuN6fc31Yt4/tP3Pv8A9yshmfHH5cmx/uVH5flyVsXFnL5cdz9n+T+/VOSP/SI/7j0AV/L/AHf+5Ufl1cjkf7j/AO41EkaVkAy3jSWSOrfmJH8lR6fb/vJEf/fWq8n+srXnDnCST/SK0f8Alp8n8dZV5H5VxWhJH/o8c3/fVHOBLb7PM+f7lJcSJ5m/+Co7ONJbzyfL8vf92pLi3+zSSf8ALTZ97/eo5w5wt5IvL/5ab6jjkT7P/wA9Hot5IvM3v5mxP+edMt/3kfyR/PWXOZFuS8f7n8FR/aPLk+f7n3KjkjzJ8/7v/rnRJQBJHI9Ekj/cqOPfF/33R/y1krX3jUPM/eR1J5dLHs/du/3Ki/2/++a1LJKjjqPzUqWO4/uUucB/mL5dRyUSf6uiPf8AfrQCx5iXMke+pf3XmSf6zZVL5v8A4mjzH8v/AJ6UTI5AuI/7kn3/AJ6jkklijj/d/I/8dEkn9/8A74ojuP4PM8t3rimBmU+PrTKfH+6ogdMw8vypN7/crQs/Kj+R/MkR/wDWpH9/b7VT/wBbUkcb+Z5P8Fa8hzTJJLiKO4k8mOSP5/l8yTf+tWZJEvfn/dwO/wDB/BVLy3++n7upLO8+zeZs8v5/kZ5I/wCVAEl5bpbSSIkkc+z7zx/3vSrGl6fLeyf8s4/+un92oLO4+03n777jv81W9Qt/sNxJD+8/2qAILjT/AO/9+orOSW2jkTzNj/w1YjuH/d/8tPK/gkqPzPN/z/C1agWLfVEijkT7PHsdPlT/AGvWq8dwksceyPy3T7/+9VeO3SP/AIA+9aLiNI5N6fu99ZAEeyW4ouI6kjkTzKkvI3j8xP8AvmgCv/q5I3SSiT95VfzP3ez/AFdWLf8Adx0AaGoRpLZxv/q9iVH9nlkt49n7zf8Ad8ujzPK0+4/eeX/sf31qTS7x7azuE8zy/O2f6usTIryR+Xcf7laEdmn2OT95/t/79SWen3er3kdtbeXO7uiL5kn8W73q7eaXLbSXFsnlyeS+ydP9pf7tPnjzcvUg56S38uOTZ5kb/JUflpFJInmeZWrceVLJceT5kf8Asf7NY3/Lx8lamkCx/wAtKLj935lEn7qSRP7lR3kiVqaEscnmyR0+T+5VeP8Adyf7dFx/rKALEcb1H5lR+Z+8qT/lnJ/f30AR/J+73/f+/Uf2dovuf8CqST/Wf7lEcnm/9M6AJaSP/V76LiN/3e+OSPf860eY/lxpQWHl0Sb6j8yo5JP+2dAFiONJI/8AppWfcfuvuVYkkf8Aj/eVH5j/AHHrKZBnx9alopI6ygdMyTzPL+5Vj/ln5z1Tkojk/efPWplyFi4vPMjpf3vlx7/+A1FcR+XJ/sUR/vf/AGWgRJ/qv+WdS/aJZZJHmk8x3/jkqOOR5I/n++lRR/vY/wDboINCP/Wf7f8AFVe4t3jk/wDjf92mRyVPJ+9j2eZ86fdf/ZoAI5P3cb/xpRJ/cqvHJ5VEkn+rdKACT93Js/uVoR3HmWce/wC+lU5P9Jj3/wDfVRxyeV8lAEkkf7vfUsf+rjf/AIA1RR/8tEf/AIFRb/6uRKANDS44pdQt0mj8xHqhcf8AIQk2f36sR/6z/lpG+/78dJJb/wDEwkh/1n93+/WIGhp/2eW4kSaTy/k+V/6VoR65b3OnxwvbxxvCnkq8f3/l5FU7i3t/s+npbXHmTfflST5P4qjks/7NuLiG5j/f7/kSP+Cp92ZkU7i4eXzHqv8AP+7etS30/wA3zE8v/bV5P9mq/wBjl8zYkn/A5JKvmALz/Wf76b6p3n+s2VcvI2i8tH/uVTkk/ef8DrUCSSP95/wCq/mfvJN9Wf4qi+T95QakkeySSOjzKr2/7qSR3qP7Y9AEkcn7yT/bqWORJZN9VreTzf8AfqTzP7lAFy4vJZP3L/vET5Fokk8uT56p2/72rHmebHIlagL/AORKiuLd6jj3x/JViSR5JN9AFeTfF5aeZJR9n/jT7lS+Z5nyf+OVWk3xx/7FZTAp+ZUvmfvP9XVLzKseZXFCZ6U6RJ5nmVH8n8dFHmfu605zPk/lLFvcJ9x4/MSiSP8Aufcqn5n7yrlnIknlpN9ytOcxnS5CT/psn30+9UdxH/Gn3HqOSTy7j5P3cdSRyf6xP9Wj0c5nykccn9+pJN8cn+5UdxH9m8t0+4/3aPM82P8A20o5zTk+0SealFvJ/BVfzP3lL/FT9qHsi3byeVJs/geo7j91JUf/ALPUkn72P/xylzmfIElx5txvf95vqxH/AKz5P46Le38yPfWzo+lvc3lvDDH5/wA/3P8Ano3as51fdM5mfZ/vbiPf9+tfVNP+zW8d+/8Ax6y/I3l/3l7Uah9rudUkS/j8udNif3HTb60apqksmn29h5ck8Hn71/vxs3UVlKrLQy+0Z/2z+0pJJnk+dK1NQs7iOSO5f7P5F2nypH/s/wAVU9H0e4+2XCfu96I77K2PElxp8n9lw237ueGDY38HvWc6vvRjEfJuV7O8T+z5Ll7f5E+SVI5Kw9Qjhjk3p5nkfweZWxqFn5VvGnmfI9YeoW8sflp5fmJ/f/grWFX3ghAs3Gy2kj/1fzp8tVry3l+0fPH9+i42eXbun/Akqv8AbJY/nST7/wB6tfamkIBJJ5dxIn9z+CT/AGaJJFi+5VOSR5LiR/M+++/fJSy/6yOr5zTkLfmJJHJVeSPy6g+eWSp/M/d0c5XIRp/rDUkn+qjplvH5smynySfvNlHOVKHvFi33xR76ljjpJJPKt9lU/Mf79HOc/IXJJEkj2PUdv/q9lV/MqSORKftTTkLlU5JE8ypPk/jot44pZP8AWVlOYQgf/9k="/>
  <p:tag name="MMPROD_12742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ZmFsc2UiLz4NCgkJPHVpc2hvdyBuYW1lPSJzZWFyY2giIHZhbHVlPSJmYWxz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mYWxz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50CE41F-8B02-4137-8F03-A842183E12C2}&quot;/&gt;&lt;filename val=&quot;C:\Classes\SWS 2007 Summer 2010\Lecture 1 Introduction\data\asimages\{650CE41F-8B02-4137-8F03-A842183E12C2}.png&quot;/&gt;&lt;hasEffects val=&quot;1&quot;/&gt;&lt;left val=&quot;244.56&quot;/&gt;&lt;top val=&quot;183.12&quot;/&gt;&lt;width val=&quot;295.2&quot;/&gt;&lt;height val=&quot;57.36&quot;/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50.578"/>
  <p:tag name="AUDIO_ID" val="264"/>
  <p:tag name="PPSNARRATION" val="6,1185615752,C:\Classes\SWS 2007 Summer 2010\PowerPoint Lectures\Modified Lectures\Lecture 1 Introduction_pptx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185615752,C:\Classes\SWS 2007 Summer 2010\PowerPoint Lectures\Modified Lectures\Lecture 1 Introduction_pptx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37.844"/>
  <p:tag name="AUDIO_ID" val="265"/>
  <p:tag name="PPSNARRATION" val="8,1185615752,C:\Classes\SWS 2007 Summer 2010\PowerPoint Lectures\Modified Lectures\Lecture 1 Introduction_pptx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C37755-C232-487C-9622-8FC29DA0B49F}&quot;/&gt;&lt;filename val=&quot;C:\Classes\SWS 2007 Summer 2010\Lecture 1 Introduction\data\asimages\{F4C37755-C232-487C-9622-8FC29DA0B49F}.png&quot;/&gt;&lt;hasEffects val=&quot;0&quot;/&gt;&lt;left val=&quot;81.12&quot;/&gt;&lt;top val=&quot;117.12&quot;/&gt;&lt;width val=&quot;541.2&quot;/&gt;&lt;height val=&quot;321.36&quot;/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185615752,C:\Classes\SWS 2007 Summer 2010\PowerPoint Lectures\Modified Lectures\Lecture 1 Introduction_pptx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185615752,C:\Classes\SWS 2007 Summer 2010\PowerPoint Lectures\Modified Lectures\Lecture 1 Introduction_pptx\Media.ppc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185615752,C:\Classes\SWS 2007 Summer 2010\PowerPoint Lectures\Modified Lectures\Lecture 1 Introduction_pptx\Media.ppc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185615752,C:\Classes\SWS 2007 Summer 2010\PowerPoint Lectures\Modified Lectures\Lecture 1 Introduction_pptx\Media.ppc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185615752,C:\Classes\SWS 2007 Summer 2010\PowerPoint Lectures\Modified Lectures\Lecture 1 Introduction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11"/>
  <p:tag name="AUDIO_ID" val="272"/>
  <p:tag name="PPSNARRATION" val="1,1185615752,C:\Classes\SWS 2007 Summer 2010\PowerPoint Lectures\Modified Lectures\Lecture 1 Introduction_pptx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46.218"/>
  <p:tag name="AUDIO_ID" val="266"/>
  <p:tag name="TIMELINE" val="5.1/9.5/12.4/28.6"/>
  <p:tag name="PPSNARRATION" val="14,1185615752,C:\Classes\SWS 2007 Summer 2010\PowerPoint Lectures\Modified Lectures\Lecture 1 Introduction_pptx\Media.ppc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67.109"/>
  <p:tag name="AUDIO_ID" val="267"/>
  <p:tag name="TIMELINE" val="3.0/23.2/33.5/48.6"/>
  <p:tag name="PPSNARRATION" val="15,1185615752,C:\Classes\SWS 2007 Summer 2010\PowerPoint Lectures\Modified Lectures\Lecture 1 Introduction_pptx\Media.ppc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185615752,C:\Classes\SWS 2007 Summer 2010\PowerPoint Lectures\Modified Lectures\Lecture 1 Introduction_pptx\Media.ppc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C1C52A-BF13-4EB4-AF89-BA31F9EC72E5}&quot;/&gt;&lt;filename val=&quot;C:\Classes\SWS 2007 Summer 2010\Lecture 1 Introduction\data\asimages\{15C1C52A-BF13-4EB4-AF89-BA31F9EC72E5}.png&quot;/&gt;&lt;hasEffects val=&quot;1&quot;/&gt;&lt;left val=&quot;280.56&quot;/&gt;&lt;top val=&quot;208.56&quot;/&gt;&lt;width val=&quot;49.92&quot;/&gt;&lt;height val=&quot;79.92&quot;/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6A72A56-7972-4C66-80E3-BD853696AA12}&quot;/&gt;&lt;filename val=&quot;C:\Classes\SWS 2007 Summer 2010\Lecture 1 Introduction\data\asimages\{D6A72A56-7972-4C66-80E3-BD853696AA12}.png&quot;/&gt;&lt;hasEffects val=&quot;1&quot;/&gt;&lt;left val=&quot;200.16&quot;/&gt;&lt;top val=&quot;313.44&quot;/&gt;&lt;width val=&quot;71.76&quot;/&gt;&lt;height val=&quot;56.88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AA9D057-9B27-48D5-A090-B65111C153F3}&quot;/&gt;&lt;filename val=&quot;C:\Classes\SWS 2007 Summer 2010\Lecture 1 Introduction\data\asimages\{DAA9D057-9B27-48D5-A090-B65111C153F3}.png&quot;/&gt;&lt;hasEffects val=&quot;1&quot;/&gt;&lt;left val=&quot;27.84&quot;/&gt;&lt;top val=&quot;177.84&quot;/&gt;&lt;width val=&quot;650.64&quot;/&gt;&lt;height val=&quot;146.6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CB2F68B-3E1A-4C89-9978-AC03F44F6E33}&quot;/&gt;&lt;filename val=&quot;C:\Classes\SWS 2007 Summer 2010\Lecture 1 Introduction\data\asimages\{8CB2F68B-3E1A-4C89-9978-AC03F44F6E33}.png&quot;/&gt;&lt;hasEffects val=&quot;1&quot;/&gt;&lt;left val=&quot;93.12&quot;/&gt;&lt;top val=&quot;154.56&quot;/&gt;&lt;width val=&quot;571.2&quot;/&gt;&lt;height val=&quot;148.08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185615752,C:\Classes\SWS 2007 Summer 2010\PowerPoint Lectures\Modified Lectures\Lecture 1 Introduction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185615752,C:\Classes\SWS 2007 Summer 2010\PowerPoint Lectures\Modified Lectures\Lecture 1 Introduction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185615752,C:\Classes\SWS 2007 Summer 2010\PowerPoint Lectures\Modified Lectures\Lecture 1 Introduction_pptx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185615752,C:\Classes\SWS 2007 Summer 2010\PowerPoint Lectures\Modified Lectures\Lecture 1 Introduction_pptx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185615752,C:\Classes\SWS 2007 Summer 2010\PowerPoint Lectures\Modified Lectures\Lecture 1 Introduction_pptx\Media.ppcx"/>
</p:tagLst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31994</TotalTime>
  <Words>614</Words>
  <Application>Microsoft Office PowerPoint</Application>
  <PresentationFormat>On-screen Show (4:3)</PresentationFormat>
  <Paragraphs>133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Beam</vt:lpstr>
      <vt:lpstr>The World of Water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uf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Bonczek</dc:creator>
  <cp:lastModifiedBy>bonczek</cp:lastModifiedBy>
  <cp:revision>120</cp:revision>
  <dcterms:created xsi:type="dcterms:W3CDTF">2007-01-07T18:45:24Z</dcterms:created>
  <dcterms:modified xsi:type="dcterms:W3CDTF">2010-05-10T17:45:35Z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 Introduction</vt:lpwstr>
  </property>
</Properties>
</file>